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rts/style3.xml" ContentType="application/vnd.ms-office.chartstyle+xml"/>
  <Override PartName="/ppt/charts/colors3.xml" ContentType="application/vnd.ms-office.chartcolor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sldIdLst>
    <p:sldId id="286" r:id="rId5"/>
    <p:sldId id="287" r:id="rId6"/>
    <p:sldId id="300" r:id="rId7"/>
    <p:sldId id="288" r:id="rId8"/>
    <p:sldId id="303" r:id="rId9"/>
    <p:sldId id="290" r:id="rId10"/>
    <p:sldId id="301" r:id="rId11"/>
    <p:sldId id="299" r:id="rId12"/>
    <p:sldId id="302" r:id="rId13"/>
    <p:sldId id="305" r:id="rId14"/>
    <p:sldId id="306" r:id="rId15"/>
    <p:sldId id="307" r:id="rId16"/>
    <p:sldId id="304" r:id="rId17"/>
    <p:sldId id="293" r:id="rId18"/>
    <p:sldId id="294" r:id="rId19"/>
    <p:sldId id="297" r:id="rId20"/>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2" pos="325" userDrawn="1">
          <p15:clr>
            <a:srgbClr val="A4A3A4"/>
          </p15:clr>
        </p15:guide>
        <p15:guide id="4" pos="1209" userDrawn="1">
          <p15:clr>
            <a:srgbClr val="A4A3A4"/>
          </p15:clr>
        </p15:guide>
        <p15:guide id="5" pos="2955" userDrawn="1">
          <p15:clr>
            <a:srgbClr val="A4A3A4"/>
          </p15:clr>
        </p15:guide>
        <p15:guide id="6" pos="2071" userDrawn="1">
          <p15:clr>
            <a:srgbClr val="A4A3A4"/>
          </p15:clr>
        </p15:guide>
        <p15:guide id="9" pos="3840" userDrawn="1">
          <p15:clr>
            <a:srgbClr val="A4A3A4"/>
          </p15:clr>
        </p15:guide>
        <p15:guide id="10" pos="4702" userDrawn="1">
          <p15:clr>
            <a:srgbClr val="A4A3A4"/>
          </p15:clr>
        </p15:guide>
        <p15:guide id="11" pos="5586" userDrawn="1">
          <p15:clr>
            <a:srgbClr val="A4A3A4"/>
          </p15:clr>
        </p15:guide>
        <p15:guide id="12" pos="7333" userDrawn="1">
          <p15:clr>
            <a:srgbClr val="A4A3A4"/>
          </p15:clr>
        </p15:guide>
        <p15:guide id="13" orient="horz" pos="3952" userDrawn="1">
          <p15:clr>
            <a:srgbClr val="A4A3A4"/>
          </p15:clr>
        </p15:guide>
        <p15:guide id="15" pos="6471" userDrawn="1">
          <p15:clr>
            <a:srgbClr val="A4A3A4"/>
          </p15:clr>
        </p15:guide>
        <p15:guide id="16" orient="horz" pos="913" userDrawn="1">
          <p15:clr>
            <a:srgbClr val="A4A3A4"/>
          </p15:clr>
        </p15:guide>
      </p15:sldGuideLst>
    </p:ext>
    <p:ext uri="{2D200454-40CA-4A62-9FC3-DE9A4176ACB9}">
      <p15:notesGuideLst xmlns:p15="http://schemas.microsoft.com/office/powerpoint/2012/main" xmlns="">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Кутьков Юрий Юрьевич" initials="КЮЮ" lastIdx="4"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9C63"/>
    <a:srgbClr val="96628C"/>
    <a:srgbClr val="11A0D7"/>
    <a:srgbClr val="E61F3D"/>
    <a:srgbClr val="CD5A5A"/>
    <a:srgbClr val="FFD746"/>
    <a:srgbClr val="0E2D69"/>
    <a:srgbClr val="D9D9D9"/>
    <a:srgbClr val="EB681F"/>
    <a:srgbClr val="234A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C21501-8AC7-D24B-9BD4-4AB280FA19DE}" v="6" dt="2021-11-26T18:08:21.5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91" autoAdjust="0"/>
    <p:restoredTop sz="94694"/>
  </p:normalViewPr>
  <p:slideViewPr>
    <p:cSldViewPr snapToGrid="0" snapToObjects="1">
      <p:cViewPr varScale="1">
        <p:scale>
          <a:sx n="88" d="100"/>
          <a:sy n="88" d="100"/>
        </p:scale>
        <p:origin x="-576" y="-77"/>
      </p:cViewPr>
      <p:guideLst>
        <p:guide orient="horz" pos="3952"/>
        <p:guide orient="horz" pos="913"/>
        <p:guide pos="325"/>
        <p:guide pos="1209"/>
        <p:guide pos="2955"/>
        <p:guide pos="2071"/>
        <p:guide pos="3840"/>
        <p:guide pos="4702"/>
        <p:guide pos="5586"/>
        <p:guide pos="7333"/>
        <p:guide pos="6471"/>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34" d="100"/>
          <a:sy n="134" d="100"/>
        </p:scale>
        <p:origin x="3648"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5/10/relationships/revisionInfo" Target="revisionInfo.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3" Type="http://schemas.microsoft.com/office/2011/relationships/chartStyle" Target="style3.xml"/><Relationship Id="rId2" Type="http://schemas.microsoft.com/office/2011/relationships/chartColorStyle" Target="colors3.xml"/><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102D69"/>
                </a:solidFill>
                <a:latin typeface="HSE Sans" panose="02000000000000000000" pitchFamily="2" charset="0"/>
                <a:ea typeface="+mn-ea"/>
                <a:cs typeface="+mn-cs"/>
              </a:defRPr>
            </a:pPr>
            <a:r>
              <a:rPr lang="ru-RU" sz="1600" b="0" i="0" baseline="0" dirty="0" smtClean="0">
                <a:effectLst/>
              </a:rPr>
              <a:t>Расходы на </a:t>
            </a:r>
            <a:r>
              <a:rPr lang="en-US" sz="1600" b="0" i="0" baseline="0" dirty="0" smtClean="0">
                <a:effectLst/>
              </a:rPr>
              <a:t>IT</a:t>
            </a:r>
            <a:r>
              <a:rPr lang="ru-RU" sz="1600" b="0" i="0" baseline="0" dirty="0" smtClean="0">
                <a:effectLst/>
              </a:rPr>
              <a:t> в ключевых сегментах рынка</a:t>
            </a:r>
            <a:r>
              <a:rPr lang="en-US" sz="1600" b="0" i="0" baseline="30000" dirty="0" smtClean="0">
                <a:effectLst/>
              </a:rPr>
              <a:t>[5]</a:t>
            </a:r>
            <a:r>
              <a:rPr lang="en-US" sz="1600" b="0" i="0" baseline="0" dirty="0" smtClean="0">
                <a:effectLst/>
              </a:rPr>
              <a:t> ($B)</a:t>
            </a:r>
            <a:endParaRPr lang="ru-RU" sz="1600" dirty="0">
              <a:effectLst/>
            </a:endParaRPr>
          </a:p>
        </c:rich>
      </c:tx>
      <c:layout>
        <c:manualLayout>
          <c:xMode val="edge"/>
          <c:yMode val="edge"/>
          <c:x val="0.13063871409555111"/>
          <c:y val="7.897335468032167E-3"/>
        </c:manualLayout>
      </c:layout>
      <c:overlay val="0"/>
      <c:spPr>
        <a:noFill/>
        <a:ln>
          <a:noFill/>
        </a:ln>
        <a:effectLst/>
      </c:spPr>
    </c:title>
    <c:autoTitleDeleted val="0"/>
    <c:plotArea>
      <c:layout>
        <c:manualLayout>
          <c:layoutTarget val="inner"/>
          <c:xMode val="edge"/>
          <c:yMode val="edge"/>
          <c:x val="0.13376246841772368"/>
          <c:y val="0.10958869184472636"/>
          <c:w val="0.79262705246283227"/>
          <c:h val="0.73513663426755427"/>
        </c:manualLayout>
      </c:layout>
      <c:barChart>
        <c:barDir val="col"/>
        <c:grouping val="clustered"/>
        <c:varyColors val="0"/>
        <c:ser>
          <c:idx val="0"/>
          <c:order val="0"/>
          <c:tx>
            <c:strRef>
              <c:f>Sheet1!$B$1</c:f>
              <c:strCache>
                <c:ptCount val="1"/>
                <c:pt idx="0">
                  <c:v>Традиционные</c:v>
                </c:pt>
              </c:strCache>
            </c:strRef>
          </c:tx>
          <c:spPr>
            <a:solidFill>
              <a:schemeClr val="bg1">
                <a:lumMod val="75000"/>
              </a:schemeClr>
            </a:solidFill>
            <a:ln>
              <a:noFill/>
            </a:ln>
            <a:effectLst/>
          </c:spPr>
          <c:invertIfNegative val="0"/>
          <c:cat>
            <c:numRef>
              <c:f>Sheet1!$A$2:$A$8</c:f>
              <c:numCache>
                <c:formatCode>General</c:formatCode>
                <c:ptCount val="7"/>
                <c:pt idx="0">
                  <c:v>2019</c:v>
                </c:pt>
                <c:pt idx="1">
                  <c:v>2020</c:v>
                </c:pt>
                <c:pt idx="2">
                  <c:v>2021</c:v>
                </c:pt>
                <c:pt idx="3">
                  <c:v>2022</c:v>
                </c:pt>
                <c:pt idx="4">
                  <c:v>2023</c:v>
                </c:pt>
                <c:pt idx="5">
                  <c:v>2024</c:v>
                </c:pt>
                <c:pt idx="6">
                  <c:v>2025</c:v>
                </c:pt>
              </c:numCache>
            </c:numRef>
          </c:cat>
          <c:val>
            <c:numRef>
              <c:f>Sheet1!$B$2:$B$8</c:f>
              <c:numCache>
                <c:formatCode>General</c:formatCode>
                <c:ptCount val="7"/>
                <c:pt idx="0">
                  <c:v>705</c:v>
                </c:pt>
                <c:pt idx="1">
                  <c:v>710</c:v>
                </c:pt>
                <c:pt idx="2">
                  <c:v>744</c:v>
                </c:pt>
                <c:pt idx="3">
                  <c:v>775</c:v>
                </c:pt>
                <c:pt idx="4">
                  <c:v>805</c:v>
                </c:pt>
                <c:pt idx="5">
                  <c:v>838</c:v>
                </c:pt>
                <c:pt idx="6">
                  <c:v>868</c:v>
                </c:pt>
              </c:numCache>
            </c:numRef>
          </c:val>
          <c:extLst xmlns:c16r2="http://schemas.microsoft.com/office/drawing/2015/06/chart">
            <c:ext xmlns:c16="http://schemas.microsoft.com/office/drawing/2014/chart" uri="{C3380CC4-5D6E-409C-BE32-E72D297353CC}">
              <c16:uniqueId val="{00000000-215F-944E-8E04-459D60B79A26}"/>
            </c:ext>
          </c:extLst>
        </c:ser>
        <c:ser>
          <c:idx val="1"/>
          <c:order val="1"/>
          <c:tx>
            <c:strRef>
              <c:f>Sheet1!$C$1</c:f>
              <c:strCache>
                <c:ptCount val="1"/>
                <c:pt idx="0">
                  <c:v>Облачные</c:v>
                </c:pt>
              </c:strCache>
            </c:strRef>
          </c:tx>
          <c:spPr>
            <a:solidFill>
              <a:srgbClr val="1656A6"/>
            </a:solidFill>
            <a:ln>
              <a:noFill/>
            </a:ln>
            <a:effectLst/>
          </c:spPr>
          <c:invertIfNegative val="0"/>
          <c:cat>
            <c:numRef>
              <c:f>Sheet1!$A$2:$A$8</c:f>
              <c:numCache>
                <c:formatCode>General</c:formatCode>
                <c:ptCount val="7"/>
                <c:pt idx="0">
                  <c:v>2019</c:v>
                </c:pt>
                <c:pt idx="1">
                  <c:v>2020</c:v>
                </c:pt>
                <c:pt idx="2">
                  <c:v>2021</c:v>
                </c:pt>
                <c:pt idx="3">
                  <c:v>2022</c:v>
                </c:pt>
                <c:pt idx="4">
                  <c:v>2023</c:v>
                </c:pt>
                <c:pt idx="5">
                  <c:v>2024</c:v>
                </c:pt>
                <c:pt idx="6">
                  <c:v>2025</c:v>
                </c:pt>
              </c:numCache>
            </c:numRef>
          </c:cat>
          <c:val>
            <c:numRef>
              <c:f>Sheet1!$C$2:$C$8</c:f>
              <c:numCache>
                <c:formatCode>General</c:formatCode>
                <c:ptCount val="7"/>
                <c:pt idx="0">
                  <c:v>304</c:v>
                </c:pt>
                <c:pt idx="1">
                  <c:v>370</c:v>
                </c:pt>
                <c:pt idx="2">
                  <c:v>451</c:v>
                </c:pt>
                <c:pt idx="3">
                  <c:v>544</c:v>
                </c:pt>
                <c:pt idx="4">
                  <c:v>655</c:v>
                </c:pt>
                <c:pt idx="5">
                  <c:v>779</c:v>
                </c:pt>
                <c:pt idx="6">
                  <c:v>917</c:v>
                </c:pt>
              </c:numCache>
            </c:numRef>
          </c:val>
          <c:extLst xmlns:c16r2="http://schemas.microsoft.com/office/drawing/2015/06/chart">
            <c:ext xmlns:c16="http://schemas.microsoft.com/office/drawing/2014/chart" uri="{C3380CC4-5D6E-409C-BE32-E72D297353CC}">
              <c16:uniqueId val="{00000001-215F-944E-8E04-459D60B79A26}"/>
            </c:ext>
          </c:extLst>
        </c:ser>
        <c:ser>
          <c:idx val="2"/>
          <c:order val="2"/>
          <c:tx>
            <c:strRef>
              <c:f>Sheet1!$D$1</c:f>
              <c:strCache>
                <c:ptCount val="1"/>
                <c:pt idx="0">
                  <c:v>Столбец1</c:v>
                </c:pt>
              </c:strCache>
            </c:strRef>
          </c:tx>
          <c:spPr>
            <a:solidFill>
              <a:srgbClr val="102D69"/>
            </a:solidFill>
            <a:ln>
              <a:noFill/>
            </a:ln>
            <a:effectLst/>
          </c:spPr>
          <c:invertIfNegative val="0"/>
          <c:cat>
            <c:numRef>
              <c:f>Sheet1!$A$2:$A$8</c:f>
              <c:numCache>
                <c:formatCode>General</c:formatCode>
                <c:ptCount val="7"/>
                <c:pt idx="0">
                  <c:v>2019</c:v>
                </c:pt>
                <c:pt idx="1">
                  <c:v>2020</c:v>
                </c:pt>
                <c:pt idx="2">
                  <c:v>2021</c:v>
                </c:pt>
                <c:pt idx="3">
                  <c:v>2022</c:v>
                </c:pt>
                <c:pt idx="4">
                  <c:v>2023</c:v>
                </c:pt>
                <c:pt idx="5">
                  <c:v>2024</c:v>
                </c:pt>
                <c:pt idx="6">
                  <c:v>2025</c:v>
                </c:pt>
              </c:numCache>
            </c:numRef>
          </c:cat>
          <c:val>
            <c:numRef>
              <c:f>Sheet1!$D$2:$D$8</c:f>
              <c:numCache>
                <c:formatCode>General</c:formatCode>
                <c:ptCount val="7"/>
              </c:numCache>
            </c:numRef>
          </c:val>
          <c:extLst xmlns:c16r2="http://schemas.microsoft.com/office/drawing/2015/06/chart">
            <c:ext xmlns:c16="http://schemas.microsoft.com/office/drawing/2014/chart" uri="{C3380CC4-5D6E-409C-BE32-E72D297353CC}">
              <c16:uniqueId val="{00000002-215F-944E-8E04-459D60B79A26}"/>
            </c:ext>
          </c:extLst>
        </c:ser>
        <c:dLbls>
          <c:showLegendKey val="0"/>
          <c:showVal val="0"/>
          <c:showCatName val="0"/>
          <c:showSerName val="0"/>
          <c:showPercent val="0"/>
          <c:showBubbleSize val="0"/>
        </c:dLbls>
        <c:gapWidth val="182"/>
        <c:axId val="142833152"/>
        <c:axId val="142834688"/>
      </c:barChart>
      <c:catAx>
        <c:axId val="1428331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rgbClr val="102D69"/>
                </a:solidFill>
                <a:latin typeface="HSE Sans" panose="02000000000000000000" pitchFamily="2" charset="0"/>
                <a:ea typeface="+mn-ea"/>
                <a:cs typeface="+mn-cs"/>
              </a:defRPr>
            </a:pPr>
            <a:endParaRPr lang="ru-RU"/>
          </a:p>
        </c:txPr>
        <c:crossAx val="142834688"/>
        <c:crosses val="autoZero"/>
        <c:auto val="1"/>
        <c:lblAlgn val="ctr"/>
        <c:lblOffset val="100"/>
        <c:noMultiLvlLbl val="0"/>
      </c:catAx>
      <c:valAx>
        <c:axId val="1428346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102D69"/>
                </a:solidFill>
                <a:latin typeface="HSE Sans" panose="02000000000000000000" pitchFamily="2" charset="0"/>
                <a:ea typeface="+mn-ea"/>
                <a:cs typeface="+mn-cs"/>
              </a:defRPr>
            </a:pPr>
            <a:endParaRPr lang="ru-RU"/>
          </a:p>
        </c:txPr>
        <c:crossAx val="142833152"/>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197" b="0" i="0" u="none" strike="noStrike" kern="1200" baseline="0">
                <a:solidFill>
                  <a:srgbClr val="0E2D69"/>
                </a:solidFill>
                <a:latin typeface="HSE Sans" panose="02000000000000000000" pitchFamily="2" charset="0"/>
                <a:ea typeface="+mn-ea"/>
                <a:cs typeface="+mn-cs"/>
              </a:defRPr>
            </a:pPr>
            <a:endParaRPr lang="ru-RU"/>
          </a:p>
        </c:txPr>
      </c:legendEntry>
      <c:legendEntry>
        <c:idx val="1"/>
        <c:txPr>
          <a:bodyPr rot="0" spcFirstLastPara="1" vertOverflow="ellipsis" vert="horz" wrap="square" anchor="ctr" anchorCtr="1"/>
          <a:lstStyle/>
          <a:p>
            <a:pPr>
              <a:defRPr sz="1197" b="0" i="0" u="none" strike="noStrike" kern="1200" baseline="0">
                <a:solidFill>
                  <a:srgbClr val="0E2D69"/>
                </a:solidFill>
                <a:latin typeface="HSE Sans" panose="02000000000000000000" pitchFamily="2" charset="0"/>
                <a:ea typeface="+mn-ea"/>
                <a:cs typeface="+mn-cs"/>
              </a:defRPr>
            </a:pPr>
            <a:endParaRPr lang="ru-RU"/>
          </a:p>
        </c:txPr>
      </c:legendEntry>
      <c:legendEntry>
        <c:idx val="2"/>
        <c:delete val="1"/>
      </c:legendEntry>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HSE Sans" panose="02000000000000000000" pitchFamily="2" charset="0"/>
              <a:ea typeface="+mn-ea"/>
              <a:cs typeface="+mn-cs"/>
            </a:defRPr>
          </a:pPr>
          <a:endParaRPr lang="ru-RU"/>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ru-RU"/>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600" b="0" i="0" u="none" strike="noStrike" kern="1200" baseline="0">
                <a:solidFill>
                  <a:srgbClr val="102D69"/>
                </a:solidFill>
                <a:latin typeface="HSE Sans" panose="02000000000000000000" pitchFamily="2" charset="0"/>
                <a:ea typeface="+mn-ea"/>
                <a:cs typeface="+mn-cs"/>
              </a:defRPr>
            </a:pPr>
            <a:r>
              <a:rPr lang="en-US" sz="1600" b="0" i="0" baseline="0" dirty="0">
                <a:effectLst/>
              </a:rPr>
              <a:t>Name of chart can be placed here</a:t>
            </a:r>
          </a:p>
        </c:rich>
      </c:tx>
      <c:layout/>
      <c:overlay val="0"/>
      <c:spPr>
        <a:noFill/>
        <a:ln>
          <a:noFill/>
        </a:ln>
        <a:effectLst/>
      </c:spPr>
    </c:title>
    <c:autoTitleDeleted val="0"/>
    <c:plotArea>
      <c:layout/>
      <c:pieChart>
        <c:varyColors val="1"/>
        <c:dLbls>
          <c:dLblPos val="inEnd"/>
          <c:showLegendKey val="0"/>
          <c:showVal val="0"/>
          <c:showCatName val="0"/>
          <c:showSerName val="0"/>
          <c:showPercent val="1"/>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rgbClr val="102D69"/>
              </a:solidFill>
              <a:latin typeface="+mn-lt"/>
              <a:ea typeface="+mn-ea"/>
              <a:cs typeface="+mn-cs"/>
            </a:defRPr>
          </a:pPr>
          <a:endParaRPr lang="ru-RU"/>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ru-RU"/>
    </a:p>
  </c:txPr>
  <c:externalData r:id="rId1">
    <c:autoUpdate val="0"/>
  </c:externalData>
</c:chartSpac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3.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261BF4-8B2C-784B-9959-B59A059012C3}" type="datetimeFigureOut">
              <a:rPr lang="x-none" smtClean="0"/>
              <a:t>15.05.2022</a:t>
            </a:fld>
            <a:endParaRPr lang="x-non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748903-8EB5-294E-A216-6B54B0368783}" type="slidenum">
              <a:rPr lang="x-none" smtClean="0"/>
              <a:t>‹#›</a:t>
            </a:fld>
            <a:endParaRPr lang="x-none"/>
          </a:p>
        </p:txBody>
      </p:sp>
    </p:spTree>
    <p:extLst>
      <p:ext uri="{BB962C8B-B14F-4D97-AF65-F5344CB8AC3E}">
        <p14:creationId xmlns:p14="http://schemas.microsoft.com/office/powerpoint/2010/main" val="1731680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Обложка">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28" descr="A blue circle with white text&#10;&#10;Description automatically generated with low confidence">
            <a:extLst>
              <a:ext uri="{FF2B5EF4-FFF2-40B4-BE49-F238E27FC236}">
                <a16:creationId xmlns:a16="http://schemas.microsoft.com/office/drawing/2014/main" xmlns="" id="{BA292C80-0DA8-194A-9A66-279048FA2A54}"/>
              </a:ext>
            </a:extLst>
          </p:cNvPr>
          <p:cNvPicPr>
            <a:picLocks noChangeAspect="1"/>
          </p:cNvPicPr>
          <p:nvPr userDrawn="1"/>
        </p:nvPicPr>
        <p:blipFill>
          <a:blip r:embed="rId3"/>
          <a:stretch>
            <a:fillRect/>
          </a:stretch>
        </p:blipFill>
        <p:spPr>
          <a:xfrm>
            <a:off x="1013859" y="962173"/>
            <a:ext cx="886499" cy="886499"/>
          </a:xfrm>
          <a:prstGeom prst="rect">
            <a:avLst/>
          </a:prstGeom>
        </p:spPr>
      </p:pic>
      <p:cxnSp>
        <p:nvCxnSpPr>
          <p:cNvPr id="11" name="Straight Connector 48">
            <a:extLst>
              <a:ext uri="{FF2B5EF4-FFF2-40B4-BE49-F238E27FC236}">
                <a16:creationId xmlns:a16="http://schemas.microsoft.com/office/drawing/2014/main" xmlns="" id="{313EF906-5BAC-0141-A198-076E155DF9E2}"/>
              </a:ext>
            </a:extLst>
          </p:cNvPr>
          <p:cNvCxnSpPr>
            <a:cxnSpLocks/>
          </p:cNvCxnSpPr>
          <p:nvPr userDrawn="1"/>
        </p:nvCxnSpPr>
        <p:spPr>
          <a:xfrm>
            <a:off x="6090212"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50">
            <a:extLst>
              <a:ext uri="{FF2B5EF4-FFF2-40B4-BE49-F238E27FC236}">
                <a16:creationId xmlns:a16="http://schemas.microsoft.com/office/drawing/2014/main" xmlns="" id="{61206A97-26F2-E646-8775-9928FEF465B5}"/>
              </a:ext>
            </a:extLst>
          </p:cNvPr>
          <p:cNvCxnSpPr>
            <a:cxnSpLocks/>
          </p:cNvCxnSpPr>
          <p:nvPr userDrawn="1"/>
        </p:nvCxnSpPr>
        <p:spPr>
          <a:xfrm>
            <a:off x="8642581"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51">
            <a:extLst>
              <a:ext uri="{FF2B5EF4-FFF2-40B4-BE49-F238E27FC236}">
                <a16:creationId xmlns:a16="http://schemas.microsoft.com/office/drawing/2014/main" xmlns="" id="{28E0E5F6-C1CA-9B41-B1DB-6E4FB509084D}"/>
              </a:ext>
            </a:extLst>
          </p:cNvPr>
          <p:cNvCxnSpPr>
            <a:cxnSpLocks/>
          </p:cNvCxnSpPr>
          <p:nvPr userDrawn="1"/>
        </p:nvCxnSpPr>
        <p:spPr>
          <a:xfrm>
            <a:off x="11179047"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15">
            <a:extLst>
              <a:ext uri="{FF2B5EF4-FFF2-40B4-BE49-F238E27FC236}">
                <a16:creationId xmlns:a16="http://schemas.microsoft.com/office/drawing/2014/main" xmlns="" id="{6007C52F-2E27-E24A-B9DC-AAAB052DBD59}"/>
              </a:ext>
            </a:extLst>
          </p:cNvPr>
          <p:cNvSpPr>
            <a:spLocks noGrp="1"/>
          </p:cNvSpPr>
          <p:nvPr>
            <p:ph type="title" hasCustomPrompt="1"/>
          </p:nvPr>
        </p:nvSpPr>
        <p:spPr>
          <a:xfrm>
            <a:off x="1027967" y="2404670"/>
            <a:ext cx="7634059" cy="1978323"/>
          </a:xfrm>
          <a:prstGeom prst="rect">
            <a:avLst/>
          </a:prstGeom>
        </p:spPr>
        <p:txBody>
          <a:bodyPr lIns="0" tIns="0" rIns="0" bIns="0" anchor="t">
            <a:normAutofit/>
          </a:bodyPr>
          <a:lstStyle>
            <a:lvl1pPr>
              <a:lnSpc>
                <a:spcPct val="100000"/>
              </a:lnSpc>
              <a:defRPr sz="4300" b="0" i="0" baseline="0">
                <a:solidFill>
                  <a:srgbClr val="0E2D69"/>
                </a:solidFill>
                <a:latin typeface="HSE Sans" panose="02000000000000000000" pitchFamily="2" charset="0"/>
              </a:defRPr>
            </a:lvl1pPr>
          </a:lstStyle>
          <a:p>
            <a:r>
              <a:rPr lang="en-US" sz="4400" dirty="0">
                <a:solidFill>
                  <a:srgbClr val="102D69"/>
                </a:solidFill>
                <a:latin typeface="HSE Sans" panose="02000000000000000000" pitchFamily="2" charset="0"/>
              </a:rPr>
              <a:t>Name of presentation can be specified in two or three lines </a:t>
            </a:r>
            <a:r>
              <a:rPr lang="ru-RU" sz="4400" dirty="0">
                <a:solidFill>
                  <a:srgbClr val="102D69"/>
                </a:solidFill>
                <a:latin typeface="HSE Sans" panose="02000000000000000000" pitchFamily="2" charset="0"/>
              </a:rPr>
              <a:t> (43 </a:t>
            </a:r>
            <a:r>
              <a:rPr lang="en-GB" sz="4400" dirty="0" err="1">
                <a:solidFill>
                  <a:srgbClr val="102D69"/>
                </a:solidFill>
                <a:latin typeface="HSE Sans" panose="02000000000000000000" pitchFamily="2" charset="0"/>
              </a:rPr>
              <a:t>pt</a:t>
            </a:r>
            <a:r>
              <a:rPr lang="en-GB" sz="4400" dirty="0">
                <a:solidFill>
                  <a:srgbClr val="102D69"/>
                </a:solidFill>
                <a:latin typeface="HSE Sans" panose="02000000000000000000" pitchFamily="2" charset="0"/>
              </a:rPr>
              <a:t>)</a:t>
            </a:r>
            <a:endParaRPr lang="ru-RU" sz="4400" dirty="0">
              <a:solidFill>
                <a:srgbClr val="102D69"/>
              </a:solidFill>
              <a:latin typeface="HSE Sans" panose="02000000000000000000" pitchFamily="2" charset="0"/>
            </a:endParaRPr>
          </a:p>
        </p:txBody>
      </p:sp>
      <p:sp>
        <p:nvSpPr>
          <p:cNvPr id="20" name="Текст 19">
            <a:extLst>
              <a:ext uri="{FF2B5EF4-FFF2-40B4-BE49-F238E27FC236}">
                <a16:creationId xmlns:a16="http://schemas.microsoft.com/office/drawing/2014/main" xmlns="" id="{18109844-C2E7-354F-9C01-8834E4DCE373}"/>
              </a:ext>
            </a:extLst>
          </p:cNvPr>
          <p:cNvSpPr>
            <a:spLocks noGrp="1"/>
          </p:cNvSpPr>
          <p:nvPr>
            <p:ph type="body" sz="quarter" idx="10" hasCustomPrompt="1"/>
          </p:nvPr>
        </p:nvSpPr>
        <p:spPr>
          <a:xfrm>
            <a:off x="2074947" y="1187841"/>
            <a:ext cx="3848717" cy="435163"/>
          </a:xfrm>
          <a:prstGeom prst="rect">
            <a:avLst/>
          </a:prstGeom>
        </p:spPr>
        <p:txBody>
          <a:bodyPr lIns="0" tIns="0" rIns="0" bIns="0" anchor="t">
            <a:noAutofit/>
          </a:bodyPr>
          <a:lstStyle>
            <a:lvl1pPr marL="0" indent="0" algn="l">
              <a:lnSpc>
                <a:spcPct val="100000"/>
              </a:lnSpc>
              <a:spcBef>
                <a:spcPts val="0"/>
              </a:spcBef>
              <a:buNone/>
              <a:defRPr sz="1600" b="0" i="0">
                <a:latin typeface="HSE Sans" panose="02000000000000000000" pitchFamily="2" charset="0"/>
              </a:defRPr>
            </a:lvl1pPr>
            <a:lvl2pPr marL="457200" indent="0" algn="l">
              <a:buNone/>
              <a:defRPr sz="1600" b="0" i="0">
                <a:latin typeface="HSE Sans" panose="02000000000000000000" pitchFamily="2" charset="0"/>
              </a:defRPr>
            </a:lvl2pPr>
            <a:lvl3pPr marL="914400" indent="0" algn="l">
              <a:buNone/>
              <a:defRPr sz="1600" b="0" i="0">
                <a:latin typeface="HSE Sans" panose="02000000000000000000" pitchFamily="2" charset="0"/>
              </a:defRPr>
            </a:lvl3pPr>
            <a:lvl4pPr marL="1371600" indent="0" algn="l">
              <a:buNone/>
              <a:defRPr sz="1600" b="0" i="0">
                <a:latin typeface="HSE Sans" panose="02000000000000000000" pitchFamily="2" charset="0"/>
              </a:defRPr>
            </a:lvl4pPr>
            <a:lvl5pPr marL="1828800" indent="0" algn="l">
              <a:buNone/>
              <a:defRPr sz="1600" b="0" i="0">
                <a:latin typeface="HSE Sans" panose="02000000000000000000" pitchFamily="2" charset="0"/>
              </a:defRPr>
            </a:lvl5pPr>
          </a:lstStyle>
          <a:p>
            <a:r>
              <a:rPr lang="en-GB" sz="1600" dirty="0">
                <a:latin typeface="HSE Sans" panose="02000000000000000000" pitchFamily="2" charset="0"/>
              </a:rPr>
              <a:t>Name of faculty in two lines (16 </a:t>
            </a:r>
            <a:r>
              <a:rPr lang="en-GB" sz="1600" dirty="0" err="1">
                <a:latin typeface="HSE Sans" panose="02000000000000000000" pitchFamily="2" charset="0"/>
              </a:rPr>
              <a:t>pt</a:t>
            </a:r>
            <a:r>
              <a:rPr lang="en-GB" sz="1600" dirty="0">
                <a:latin typeface="HSE Sans" panose="02000000000000000000" pitchFamily="2" charset="0"/>
              </a:rPr>
              <a:t>)</a:t>
            </a:r>
            <a:endParaRPr lang="ru-RU" sz="1600" dirty="0">
              <a:latin typeface="HSE Sans" panose="02000000000000000000" pitchFamily="2" charset="0"/>
            </a:endParaRPr>
          </a:p>
        </p:txBody>
      </p:sp>
      <p:sp>
        <p:nvSpPr>
          <p:cNvPr id="25" name="Текст 24">
            <a:extLst>
              <a:ext uri="{FF2B5EF4-FFF2-40B4-BE49-F238E27FC236}">
                <a16:creationId xmlns:a16="http://schemas.microsoft.com/office/drawing/2014/main" xmlns="" id="{40A04329-C800-BB42-BFE0-7E3C68848DA7}"/>
              </a:ext>
            </a:extLst>
          </p:cNvPr>
          <p:cNvSpPr>
            <a:spLocks noGrp="1"/>
          </p:cNvSpPr>
          <p:nvPr>
            <p:ph type="body" sz="quarter" idx="11" hasCustomPrompt="1"/>
          </p:nvPr>
        </p:nvSpPr>
        <p:spPr>
          <a:xfrm>
            <a:off x="6259420" y="1173829"/>
            <a:ext cx="2278063"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0">
                <a:solidFill>
                  <a:srgbClr val="0E2D69"/>
                </a:solidFill>
                <a:latin typeface="HSE Sans" panose="02000000000000000000" pitchFamily="2" charset="0"/>
              </a:defRPr>
            </a:lvl1pPr>
          </a:lstStyle>
          <a:p>
            <a:r>
              <a:rPr lang="en-GB" sz="1200" dirty="0">
                <a:latin typeface="HSE Sans" panose="02000000000000000000" pitchFamily="2" charset="0"/>
              </a:rPr>
              <a:t>Name of subdivision in two or three lines (12 </a:t>
            </a:r>
            <a:r>
              <a:rPr lang="en-GB" sz="1200" dirty="0" err="1">
                <a:latin typeface="HSE Sans" panose="02000000000000000000" pitchFamily="2" charset="0"/>
              </a:rPr>
              <a:t>pt</a:t>
            </a:r>
            <a:r>
              <a:rPr lang="en-GB" sz="1200" dirty="0">
                <a:latin typeface="HSE Sans" panose="02000000000000000000" pitchFamily="2" charset="0"/>
              </a:rPr>
              <a:t>)</a:t>
            </a:r>
            <a:endParaRPr lang="ru-RU" sz="1200" dirty="0">
              <a:latin typeface="HSE Sans" panose="02000000000000000000" pitchFamily="2" charset="0"/>
            </a:endParaRPr>
          </a:p>
        </p:txBody>
      </p:sp>
      <p:sp>
        <p:nvSpPr>
          <p:cNvPr id="27" name="Текст 26">
            <a:extLst>
              <a:ext uri="{FF2B5EF4-FFF2-40B4-BE49-F238E27FC236}">
                <a16:creationId xmlns:a16="http://schemas.microsoft.com/office/drawing/2014/main" xmlns="" id="{98337931-3EC2-F348-99EA-860F4FFDC188}"/>
              </a:ext>
            </a:extLst>
          </p:cNvPr>
          <p:cNvSpPr>
            <a:spLocks noGrp="1"/>
          </p:cNvSpPr>
          <p:nvPr>
            <p:ph type="body" idx="12" hasCustomPrompt="1"/>
          </p:nvPr>
        </p:nvSpPr>
        <p:spPr>
          <a:xfrm>
            <a:off x="8786720" y="1173829"/>
            <a:ext cx="2217738"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0">
                <a:solidFill>
                  <a:srgbClr val="0E2D69"/>
                </a:solidFill>
                <a:latin typeface="HSE Sans" panose="02000000000000000000" pitchFamily="2" charset="0"/>
              </a:defRPr>
            </a:lvl1pPr>
          </a:lstStyle>
          <a:p>
            <a:r>
              <a:rPr lang="en-US" sz="1200" dirty="0">
                <a:latin typeface="HSE Sans" panose="02000000000000000000" pitchFamily="2" charset="0"/>
              </a:rPr>
              <a:t>Moscow</a:t>
            </a:r>
            <a:r>
              <a:rPr lang="ru-RU" sz="1200" dirty="0">
                <a:latin typeface="HSE Sans" panose="02000000000000000000" pitchFamily="2" charset="0"/>
              </a:rPr>
              <a:t/>
            </a:r>
            <a:br>
              <a:rPr lang="ru-RU" sz="1200" dirty="0">
                <a:latin typeface="HSE Sans" panose="02000000000000000000" pitchFamily="2" charset="0"/>
              </a:rPr>
            </a:br>
            <a:r>
              <a:rPr lang="ru-RU" sz="1200" dirty="0">
                <a:latin typeface="HSE Sans" panose="02000000000000000000" pitchFamily="2" charset="0"/>
              </a:rPr>
              <a:t>2022</a:t>
            </a:r>
            <a:r>
              <a:rPr lang="en-GB" sz="1200" dirty="0">
                <a:latin typeface="HSE Sans" panose="02000000000000000000" pitchFamily="2" charset="0"/>
              </a:rPr>
              <a:t> (12 </a:t>
            </a:r>
            <a:r>
              <a:rPr lang="en-GB" sz="1200" dirty="0" err="1">
                <a:latin typeface="HSE Sans" panose="02000000000000000000" pitchFamily="2" charset="0"/>
              </a:rPr>
              <a:t>pt</a:t>
            </a:r>
            <a:r>
              <a:rPr lang="en-GB" sz="1200" dirty="0">
                <a:latin typeface="HSE Sans" panose="02000000000000000000" pitchFamily="2" charset="0"/>
              </a:rPr>
              <a:t>)</a:t>
            </a:r>
            <a:endParaRPr lang="ru-RU" sz="1200" dirty="0">
              <a:latin typeface="HSE Sans" panose="02000000000000000000" pitchFamily="2" charset="0"/>
            </a:endParaRPr>
          </a:p>
        </p:txBody>
      </p:sp>
      <p:sp>
        <p:nvSpPr>
          <p:cNvPr id="29" name="Текст 28">
            <a:extLst>
              <a:ext uri="{FF2B5EF4-FFF2-40B4-BE49-F238E27FC236}">
                <a16:creationId xmlns:a16="http://schemas.microsoft.com/office/drawing/2014/main" xmlns="" id="{EEA7A79B-D410-B44F-BF32-C3EAEFC20A6E}"/>
              </a:ext>
            </a:extLst>
          </p:cNvPr>
          <p:cNvSpPr>
            <a:spLocks noGrp="1"/>
          </p:cNvSpPr>
          <p:nvPr>
            <p:ph type="body" sz="quarter" idx="13" hasCustomPrompt="1"/>
          </p:nvPr>
        </p:nvSpPr>
        <p:spPr>
          <a:xfrm>
            <a:off x="1027967" y="4824914"/>
            <a:ext cx="7625267" cy="652860"/>
          </a:xfrm>
          <a:prstGeom prst="rect">
            <a:avLst/>
          </a:prstGeom>
        </p:spPr>
        <p:txBody>
          <a:bodyPr lIns="0" tIns="0" rIns="0" bIns="0">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600" b="0" i="0">
                <a:solidFill>
                  <a:srgbClr val="0E2D69"/>
                </a:solidFill>
                <a:latin typeface="HSE Sans" panose="02000000000000000000" pitchFamily="2" charset="0"/>
              </a:defRPr>
            </a:lvl1pPr>
          </a:lstStyle>
          <a:p>
            <a:r>
              <a:rPr lang="en-US" sz="1600" dirty="0">
                <a:latin typeface="HSE Sans" panose="02000000000000000000" pitchFamily="2" charset="0"/>
              </a:rPr>
              <a:t>If you need more space, please use a subheading (16 </a:t>
            </a:r>
            <a:r>
              <a:rPr lang="en-US" sz="1600" dirty="0" err="1">
                <a:latin typeface="HSE Sans" panose="02000000000000000000" pitchFamily="2" charset="0"/>
              </a:rPr>
              <a:t>pt</a:t>
            </a:r>
            <a:r>
              <a:rPr lang="en-US" sz="1600" dirty="0">
                <a:latin typeface="HSE Sans" panose="02000000000000000000" pitchFamily="2" charset="0"/>
              </a:rPr>
              <a:t>)</a:t>
            </a:r>
            <a:endParaRPr lang="ru-RU" sz="1600" dirty="0">
              <a:latin typeface="HSE Sans" panose="02000000000000000000" pitchFamily="2" charset="0"/>
            </a:endParaRPr>
          </a:p>
        </p:txBody>
      </p:sp>
    </p:spTree>
    <p:extLst>
      <p:ext uri="{BB962C8B-B14F-4D97-AF65-F5344CB8AC3E}">
        <p14:creationId xmlns:p14="http://schemas.microsoft.com/office/powerpoint/2010/main" val="4182895918"/>
      </p:ext>
    </p:extLst>
  </p:cSld>
  <p:clrMapOvr>
    <a:masterClrMapping/>
  </p:clrMapOvr>
  <p:extLst>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цвет">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xmlns="" id="{9328428E-0D3D-6E4B-BAC0-3F63BAF7DB74}"/>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xmlns="" id="{86CF47C6-D972-9E44-A717-6848F3489399}"/>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xmlns="" id="{412FEF63-77C0-7C4A-B9BE-4BC0EEEEB78C}"/>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xmlns="" id="{C4F550E9-E979-284D-B65F-44E092DD9D02}"/>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xmlns="" id="{3A39D099-B515-F343-BF7A-A95468DA3860}"/>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xmlns="" id="{396B1F99-9711-C64F-A7C9-4F1D89E7F11D}"/>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9" name="Заголовок 31">
            <a:extLst>
              <a:ext uri="{FF2B5EF4-FFF2-40B4-BE49-F238E27FC236}">
                <a16:creationId xmlns:a16="http://schemas.microsoft.com/office/drawing/2014/main" xmlns="" id="{1C20890C-BC1C-0745-9AF3-46700BA27C4A}"/>
              </a:ext>
            </a:extLst>
          </p:cNvPr>
          <p:cNvSpPr>
            <a:spLocks noGrp="1"/>
          </p:cNvSpPr>
          <p:nvPr>
            <p:ph type="title" hasCustomPrompt="1"/>
          </p:nvPr>
        </p:nvSpPr>
        <p:spPr>
          <a:xfrm>
            <a:off x="585899" y="1447790"/>
            <a:ext cx="432253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More </a:t>
            </a:r>
            <a:r>
              <a:rPr lang="en-US" sz="2400" dirty="0" err="1">
                <a:solidFill>
                  <a:srgbClr val="102D69"/>
                </a:solidFill>
                <a:latin typeface="HSE Sans" panose="02000000000000000000" pitchFamily="2" charset="0"/>
              </a:rPr>
              <a:t>colours</a:t>
            </a:r>
            <a:r>
              <a:rPr lang="en-US" sz="2400" dirty="0">
                <a:solidFill>
                  <a:srgbClr val="102D69"/>
                </a:solidFill>
                <a:latin typeface="HSE Sans" panose="02000000000000000000" pitchFamily="2" charset="0"/>
              </a:rPr>
              <a:t>: palette</a:t>
            </a:r>
            <a:endParaRPr lang="ru-RU" sz="2400" dirty="0">
              <a:solidFill>
                <a:srgbClr val="102D69"/>
              </a:solidFill>
              <a:latin typeface="HSE Sans" panose="02000000000000000000" pitchFamily="2" charset="0"/>
            </a:endParaRPr>
          </a:p>
        </p:txBody>
      </p:sp>
      <p:sp>
        <p:nvSpPr>
          <p:cNvPr id="20" name="Текст 35">
            <a:extLst>
              <a:ext uri="{FF2B5EF4-FFF2-40B4-BE49-F238E27FC236}">
                <a16:creationId xmlns:a16="http://schemas.microsoft.com/office/drawing/2014/main" xmlns="" id="{CA2589F7-4500-024F-8E07-D726629A599C}"/>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For tables, graphs , charts and diagrams, you may need to use additional </a:t>
            </a:r>
            <a:r>
              <a:rPr lang="en-US" sz="1300" dirty="0" err="1">
                <a:latin typeface="HSE Sans" panose="02000000000000000000" pitchFamily="2" charset="0"/>
              </a:rPr>
              <a:t>colours</a:t>
            </a:r>
            <a:r>
              <a:rPr lang="en-US" sz="1300" dirty="0">
                <a:latin typeface="HSE Sans" panose="02000000000000000000" pitchFamily="2" charset="0"/>
              </a:rPr>
              <a:t>; you may correctly ask what </a:t>
            </a:r>
            <a:r>
              <a:rPr lang="en-US" sz="1300" dirty="0" err="1">
                <a:latin typeface="HSE Sans" panose="02000000000000000000" pitchFamily="2" charset="0"/>
              </a:rPr>
              <a:t>colours</a:t>
            </a:r>
            <a:r>
              <a:rPr lang="en-US" sz="1300" dirty="0">
                <a:latin typeface="HSE Sans" panose="02000000000000000000" pitchFamily="2" charset="0"/>
              </a:rPr>
              <a:t> can be used and where to find them. We advise using HSE University’s official </a:t>
            </a:r>
            <a:r>
              <a:rPr lang="en-US" sz="1300" dirty="0" err="1">
                <a:latin typeface="HSE Sans" panose="02000000000000000000" pitchFamily="2" charset="0"/>
              </a:rPr>
              <a:t>colour</a:t>
            </a:r>
            <a:r>
              <a:rPr lang="en-US" sz="1300" dirty="0">
                <a:latin typeface="HSE Sans" panose="02000000000000000000" pitchFamily="2" charset="0"/>
              </a:rPr>
              <a:t> scheme for such purposes.</a:t>
            </a:r>
            <a:endParaRPr lang="ru-RU" sz="1300" dirty="0">
              <a:latin typeface="HSE Sans" panose="02000000000000000000" pitchFamily="2" charset="0"/>
            </a:endParaRPr>
          </a:p>
        </p:txBody>
      </p:sp>
      <p:sp>
        <p:nvSpPr>
          <p:cNvPr id="21" name="Oval 5">
            <a:extLst>
              <a:ext uri="{FF2B5EF4-FFF2-40B4-BE49-F238E27FC236}">
                <a16:creationId xmlns:a16="http://schemas.microsoft.com/office/drawing/2014/main" xmlns="" id="{D2CA403A-98E7-6C42-8F44-30AB6622C802}"/>
              </a:ext>
            </a:extLst>
          </p:cNvPr>
          <p:cNvSpPr/>
          <p:nvPr userDrawn="1"/>
        </p:nvSpPr>
        <p:spPr>
          <a:xfrm>
            <a:off x="5392982" y="1447790"/>
            <a:ext cx="830997" cy="830997"/>
          </a:xfrm>
          <a:prstGeom prst="ellipse">
            <a:avLst/>
          </a:prstGeom>
          <a:solidFill>
            <a:srgbClr val="0E2D69"/>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2" name="Oval 20">
            <a:extLst>
              <a:ext uri="{FF2B5EF4-FFF2-40B4-BE49-F238E27FC236}">
                <a16:creationId xmlns:a16="http://schemas.microsoft.com/office/drawing/2014/main" xmlns="" id="{42ABAA5D-E7AB-6E48-9D43-A48178C9BDD4}"/>
              </a:ext>
            </a:extLst>
          </p:cNvPr>
          <p:cNvSpPr/>
          <p:nvPr userDrawn="1"/>
        </p:nvSpPr>
        <p:spPr>
          <a:xfrm>
            <a:off x="6742925" y="1447790"/>
            <a:ext cx="830997" cy="830997"/>
          </a:xfrm>
          <a:prstGeom prst="ellipse">
            <a:avLst/>
          </a:prstGeom>
          <a:solidFill>
            <a:srgbClr val="234A9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3" name="Oval 22">
            <a:extLst>
              <a:ext uri="{FF2B5EF4-FFF2-40B4-BE49-F238E27FC236}">
                <a16:creationId xmlns:a16="http://schemas.microsoft.com/office/drawing/2014/main" xmlns="" id="{209F185A-8F67-9C42-A7C5-87E483F4FC19}"/>
              </a:ext>
            </a:extLst>
          </p:cNvPr>
          <p:cNvSpPr/>
          <p:nvPr userDrawn="1"/>
        </p:nvSpPr>
        <p:spPr>
          <a:xfrm>
            <a:off x="8092868" y="1447790"/>
            <a:ext cx="830997" cy="830997"/>
          </a:xfrm>
          <a:prstGeom prst="ellipse">
            <a:avLst/>
          </a:prstGeom>
          <a:solidFill>
            <a:srgbClr val="11A0D7"/>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4" name="Oval 23">
            <a:extLst>
              <a:ext uri="{FF2B5EF4-FFF2-40B4-BE49-F238E27FC236}">
                <a16:creationId xmlns:a16="http://schemas.microsoft.com/office/drawing/2014/main" xmlns="" id="{279AE0F6-4E37-6C4D-AF45-824EEE489A15}"/>
              </a:ext>
            </a:extLst>
          </p:cNvPr>
          <p:cNvSpPr/>
          <p:nvPr userDrawn="1"/>
        </p:nvSpPr>
        <p:spPr>
          <a:xfrm>
            <a:off x="9442811" y="1447790"/>
            <a:ext cx="830997" cy="830997"/>
          </a:xfrm>
          <a:prstGeom prst="ellipse">
            <a:avLst/>
          </a:prstGeom>
          <a:solidFill>
            <a:srgbClr val="029C6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5" name="Oval 26">
            <a:extLst>
              <a:ext uri="{FF2B5EF4-FFF2-40B4-BE49-F238E27FC236}">
                <a16:creationId xmlns:a16="http://schemas.microsoft.com/office/drawing/2014/main" xmlns="" id="{330C0EA4-7FD1-CE4D-AC95-8C484C5AC790}"/>
              </a:ext>
            </a:extLst>
          </p:cNvPr>
          <p:cNvSpPr/>
          <p:nvPr userDrawn="1"/>
        </p:nvSpPr>
        <p:spPr>
          <a:xfrm>
            <a:off x="10792754" y="1447790"/>
            <a:ext cx="830997" cy="830997"/>
          </a:xfrm>
          <a:prstGeom prst="ellipse">
            <a:avLst/>
          </a:prstGeom>
          <a:solidFill>
            <a:srgbClr val="EB681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6" name="Oval 29">
            <a:extLst>
              <a:ext uri="{FF2B5EF4-FFF2-40B4-BE49-F238E27FC236}">
                <a16:creationId xmlns:a16="http://schemas.microsoft.com/office/drawing/2014/main" xmlns="" id="{4C53CF3D-7EFB-DF4F-8EA6-5644574E9AFB}"/>
              </a:ext>
            </a:extLst>
          </p:cNvPr>
          <p:cNvSpPr/>
          <p:nvPr userDrawn="1"/>
        </p:nvSpPr>
        <p:spPr>
          <a:xfrm>
            <a:off x="5392982" y="2708699"/>
            <a:ext cx="830997" cy="830997"/>
          </a:xfrm>
          <a:prstGeom prst="ellipse">
            <a:avLst/>
          </a:prstGeom>
          <a:solidFill>
            <a:srgbClr val="7D4EB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7" name="Oval 33">
            <a:extLst>
              <a:ext uri="{FF2B5EF4-FFF2-40B4-BE49-F238E27FC236}">
                <a16:creationId xmlns:a16="http://schemas.microsoft.com/office/drawing/2014/main" xmlns="" id="{B42CE88A-E9A3-2A4E-BD50-EB37311F39EC}"/>
              </a:ext>
            </a:extLst>
          </p:cNvPr>
          <p:cNvSpPr/>
          <p:nvPr userDrawn="1"/>
        </p:nvSpPr>
        <p:spPr>
          <a:xfrm>
            <a:off x="6742925" y="2708699"/>
            <a:ext cx="830997" cy="830997"/>
          </a:xfrm>
          <a:prstGeom prst="ellipse">
            <a:avLst/>
          </a:prstGeom>
          <a:solidFill>
            <a:srgbClr val="E61F3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8" name="Oval 34">
            <a:extLst>
              <a:ext uri="{FF2B5EF4-FFF2-40B4-BE49-F238E27FC236}">
                <a16:creationId xmlns:a16="http://schemas.microsoft.com/office/drawing/2014/main" xmlns="" id="{B699EFDF-DB9D-3C4F-9D1F-461508017BDA}"/>
              </a:ext>
            </a:extLst>
          </p:cNvPr>
          <p:cNvSpPr/>
          <p:nvPr userDrawn="1"/>
        </p:nvSpPr>
        <p:spPr>
          <a:xfrm>
            <a:off x="8092868" y="2708699"/>
            <a:ext cx="830997" cy="830997"/>
          </a:xfrm>
          <a:prstGeom prst="ellipse">
            <a:avLst/>
          </a:prstGeom>
          <a:solidFill>
            <a:srgbClr val="FBBA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9" name="Oval 35">
            <a:extLst>
              <a:ext uri="{FF2B5EF4-FFF2-40B4-BE49-F238E27FC236}">
                <a16:creationId xmlns:a16="http://schemas.microsoft.com/office/drawing/2014/main" xmlns="" id="{5DF3131C-EEA1-5446-B567-C9DA0A2A1AFF}"/>
              </a:ext>
            </a:extLst>
          </p:cNvPr>
          <p:cNvSpPr/>
          <p:nvPr userDrawn="1"/>
        </p:nvSpPr>
        <p:spPr>
          <a:xfrm>
            <a:off x="9442811" y="2708699"/>
            <a:ext cx="830997" cy="830997"/>
          </a:xfrm>
          <a:prstGeom prst="ellipse">
            <a:avLst/>
          </a:prstGeom>
          <a:solidFill>
            <a:srgbClr val="7DA0D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0" name="Oval 36">
            <a:extLst>
              <a:ext uri="{FF2B5EF4-FFF2-40B4-BE49-F238E27FC236}">
                <a16:creationId xmlns:a16="http://schemas.microsoft.com/office/drawing/2014/main" xmlns="" id="{6D03B317-B61D-2945-8C0A-A6EBD87ACD07}"/>
              </a:ext>
            </a:extLst>
          </p:cNvPr>
          <p:cNvSpPr/>
          <p:nvPr userDrawn="1"/>
        </p:nvSpPr>
        <p:spPr>
          <a:xfrm>
            <a:off x="10792754" y="2708699"/>
            <a:ext cx="830997" cy="830997"/>
          </a:xfrm>
          <a:prstGeom prst="ellipse">
            <a:avLst/>
          </a:prstGeom>
          <a:solidFill>
            <a:srgbClr val="47A0A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1" name="Oval 37">
            <a:extLst>
              <a:ext uri="{FF2B5EF4-FFF2-40B4-BE49-F238E27FC236}">
                <a16:creationId xmlns:a16="http://schemas.microsoft.com/office/drawing/2014/main" xmlns="" id="{9C0266F1-C0B7-624A-A873-5F2C8801E766}"/>
              </a:ext>
            </a:extLst>
          </p:cNvPr>
          <p:cNvSpPr/>
          <p:nvPr userDrawn="1"/>
        </p:nvSpPr>
        <p:spPr>
          <a:xfrm>
            <a:off x="5392982" y="3969609"/>
            <a:ext cx="830997" cy="830997"/>
          </a:xfrm>
          <a:prstGeom prst="ellipse">
            <a:avLst/>
          </a:prstGeom>
          <a:solidFill>
            <a:srgbClr val="EB8C3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2" name="Oval 38">
            <a:extLst>
              <a:ext uri="{FF2B5EF4-FFF2-40B4-BE49-F238E27FC236}">
                <a16:creationId xmlns:a16="http://schemas.microsoft.com/office/drawing/2014/main" xmlns="" id="{30C0C10E-388C-9843-8270-19D471BD3756}"/>
              </a:ext>
            </a:extLst>
          </p:cNvPr>
          <p:cNvSpPr/>
          <p:nvPr userDrawn="1"/>
        </p:nvSpPr>
        <p:spPr>
          <a:xfrm>
            <a:off x="6742925" y="3969609"/>
            <a:ext cx="830997" cy="830997"/>
          </a:xfrm>
          <a:prstGeom prst="ellipse">
            <a:avLst/>
          </a:prstGeom>
          <a:solidFill>
            <a:srgbClr val="96628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3" name="Oval 39">
            <a:extLst>
              <a:ext uri="{FF2B5EF4-FFF2-40B4-BE49-F238E27FC236}">
                <a16:creationId xmlns:a16="http://schemas.microsoft.com/office/drawing/2014/main" xmlns="" id="{87047EA3-79D2-8644-A568-E64AA1D7D370}"/>
              </a:ext>
            </a:extLst>
          </p:cNvPr>
          <p:cNvSpPr/>
          <p:nvPr userDrawn="1"/>
        </p:nvSpPr>
        <p:spPr>
          <a:xfrm>
            <a:off x="8092868" y="3969609"/>
            <a:ext cx="830997" cy="830997"/>
          </a:xfrm>
          <a:prstGeom prst="ellipse">
            <a:avLst/>
          </a:prstGeom>
          <a:solidFill>
            <a:srgbClr val="CD5A5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4" name="Oval 40">
            <a:extLst>
              <a:ext uri="{FF2B5EF4-FFF2-40B4-BE49-F238E27FC236}">
                <a16:creationId xmlns:a16="http://schemas.microsoft.com/office/drawing/2014/main" xmlns="" id="{7F5D1C6B-4E6B-0346-A5DC-C511DB14EFD6}"/>
              </a:ext>
            </a:extLst>
          </p:cNvPr>
          <p:cNvSpPr/>
          <p:nvPr userDrawn="1"/>
        </p:nvSpPr>
        <p:spPr>
          <a:xfrm>
            <a:off x="9442811" y="3969609"/>
            <a:ext cx="830997" cy="830997"/>
          </a:xfrm>
          <a:prstGeom prst="ellipse">
            <a:avLst/>
          </a:prstGeom>
          <a:solidFill>
            <a:srgbClr val="FFD746"/>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5" name="Oval 41">
            <a:extLst>
              <a:ext uri="{FF2B5EF4-FFF2-40B4-BE49-F238E27FC236}">
                <a16:creationId xmlns:a16="http://schemas.microsoft.com/office/drawing/2014/main" xmlns="" id="{EB421DBA-35DE-2C4F-A89E-27F0998EF4E8}"/>
              </a:ext>
            </a:extLst>
          </p:cNvPr>
          <p:cNvSpPr/>
          <p:nvPr userDrawn="1"/>
        </p:nvSpPr>
        <p:spPr>
          <a:xfrm>
            <a:off x="10792754" y="3969609"/>
            <a:ext cx="830997" cy="830997"/>
          </a:xfrm>
          <a:prstGeom prst="ellipse">
            <a:avLst/>
          </a:prstGeom>
          <a:solidFill>
            <a:srgbClr val="CDDDF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6" name="Oval 42">
            <a:extLst>
              <a:ext uri="{FF2B5EF4-FFF2-40B4-BE49-F238E27FC236}">
                <a16:creationId xmlns:a16="http://schemas.microsoft.com/office/drawing/2014/main" xmlns="" id="{081BD842-A9A1-5B44-81ED-A97BA390032B}"/>
              </a:ext>
            </a:extLst>
          </p:cNvPr>
          <p:cNvSpPr/>
          <p:nvPr userDrawn="1"/>
        </p:nvSpPr>
        <p:spPr>
          <a:xfrm>
            <a:off x="5392982" y="5249769"/>
            <a:ext cx="830997" cy="830997"/>
          </a:xfrm>
          <a:prstGeom prst="ellipse">
            <a:avLst/>
          </a:prstGeom>
          <a:solidFill>
            <a:srgbClr val="D7EBB4"/>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7" name="Oval 43">
            <a:extLst>
              <a:ext uri="{FF2B5EF4-FFF2-40B4-BE49-F238E27FC236}">
                <a16:creationId xmlns:a16="http://schemas.microsoft.com/office/drawing/2014/main" xmlns="" id="{036EE7D2-A33A-434C-B272-C82E2CDD4D4D}"/>
              </a:ext>
            </a:extLst>
          </p:cNvPr>
          <p:cNvSpPr/>
          <p:nvPr userDrawn="1"/>
        </p:nvSpPr>
        <p:spPr>
          <a:xfrm>
            <a:off x="6742925" y="5249769"/>
            <a:ext cx="830997" cy="830997"/>
          </a:xfrm>
          <a:prstGeom prst="ellipse">
            <a:avLst/>
          </a:prstGeom>
          <a:solidFill>
            <a:srgbClr val="FFDC9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8" name="Oval 44">
            <a:extLst>
              <a:ext uri="{FF2B5EF4-FFF2-40B4-BE49-F238E27FC236}">
                <a16:creationId xmlns:a16="http://schemas.microsoft.com/office/drawing/2014/main" xmlns="" id="{7DD65DA4-F076-C242-813E-8C17DCABCCFB}"/>
              </a:ext>
            </a:extLst>
          </p:cNvPr>
          <p:cNvSpPr/>
          <p:nvPr userDrawn="1"/>
        </p:nvSpPr>
        <p:spPr>
          <a:xfrm>
            <a:off x="8092868" y="5249769"/>
            <a:ext cx="830997" cy="830997"/>
          </a:xfrm>
          <a:prstGeom prst="ellipse">
            <a:avLst/>
          </a:prstGeom>
          <a:solidFill>
            <a:srgbClr val="D7C3F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9" name="Oval 45">
            <a:extLst>
              <a:ext uri="{FF2B5EF4-FFF2-40B4-BE49-F238E27FC236}">
                <a16:creationId xmlns:a16="http://schemas.microsoft.com/office/drawing/2014/main" xmlns="" id="{8A44D99D-BF66-2848-B460-F59D8ECF5690}"/>
              </a:ext>
            </a:extLst>
          </p:cNvPr>
          <p:cNvSpPr/>
          <p:nvPr userDrawn="1"/>
        </p:nvSpPr>
        <p:spPr>
          <a:xfrm>
            <a:off x="9442811" y="5249769"/>
            <a:ext cx="830997" cy="830997"/>
          </a:xfrm>
          <a:prstGeom prst="ellipse">
            <a:avLst/>
          </a:prstGeom>
          <a:solidFill>
            <a:srgbClr val="F6C3C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40" name="Oval 46">
            <a:extLst>
              <a:ext uri="{FF2B5EF4-FFF2-40B4-BE49-F238E27FC236}">
                <a16:creationId xmlns:a16="http://schemas.microsoft.com/office/drawing/2014/main" xmlns="" id="{9B130CEB-3D74-B647-BA6B-32F7D70FD354}"/>
              </a:ext>
            </a:extLst>
          </p:cNvPr>
          <p:cNvSpPr/>
          <p:nvPr userDrawn="1"/>
        </p:nvSpPr>
        <p:spPr>
          <a:xfrm>
            <a:off x="10792754" y="5249769"/>
            <a:ext cx="830997" cy="830997"/>
          </a:xfrm>
          <a:prstGeom prst="ellipse">
            <a:avLst/>
          </a:prstGeom>
          <a:solidFill>
            <a:srgbClr val="FFF07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41" name="Текст 37">
            <a:extLst>
              <a:ext uri="{FF2B5EF4-FFF2-40B4-BE49-F238E27FC236}">
                <a16:creationId xmlns:a16="http://schemas.microsoft.com/office/drawing/2014/main" xmlns="" id="{800F6957-CEFF-924E-B258-5B51A5196DEB}"/>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2" name="Текст 39">
            <a:extLst>
              <a:ext uri="{FF2B5EF4-FFF2-40B4-BE49-F238E27FC236}">
                <a16:creationId xmlns:a16="http://schemas.microsoft.com/office/drawing/2014/main" xmlns="" id="{8FD4982C-EBD6-6D4D-A16B-212CB048938C}"/>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3" name="Текст 39">
            <a:extLst>
              <a:ext uri="{FF2B5EF4-FFF2-40B4-BE49-F238E27FC236}">
                <a16:creationId xmlns:a16="http://schemas.microsoft.com/office/drawing/2014/main" xmlns="" id="{733D5CDE-163B-C148-A20F-A808E0652336}"/>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867054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чистый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xmlns="" id="{A7FA04E4-3213-8F41-B068-4DC281441422}"/>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xmlns="" id="{938052A0-3DF0-DC47-B7E0-C20EF981C230}"/>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xmlns="" id="{8C6147F0-3CA1-264C-B2B2-F88597196943}"/>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xmlns="" id="{62CDF50E-4D58-AF4A-ABFD-140AF88B3681}"/>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xmlns="" id="{C62171D1-2A5B-7A4A-9760-17CCE51B980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xmlns="" id="{3C71A0C3-CD3E-0748-98E5-6B2507CAB296}"/>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0" name="Текст 37">
            <a:extLst>
              <a:ext uri="{FF2B5EF4-FFF2-40B4-BE49-F238E27FC236}">
                <a16:creationId xmlns:a16="http://schemas.microsoft.com/office/drawing/2014/main" xmlns="" id="{C0A1CB46-D6D6-5E48-B4F7-CCED4525C46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1" name="Текст 39">
            <a:extLst>
              <a:ext uri="{FF2B5EF4-FFF2-40B4-BE49-F238E27FC236}">
                <a16:creationId xmlns:a16="http://schemas.microsoft.com/office/drawing/2014/main" xmlns="" id="{25D35A19-1AA8-204A-BFCA-83B65D59CFF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xmlns="" id="{3557077C-F503-0B4A-82A2-54D21547E589}"/>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19520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чисты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7064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Текст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4" descr="Icon&#10;&#10;Description automatically generated">
            <a:extLst>
              <a:ext uri="{FF2B5EF4-FFF2-40B4-BE49-F238E27FC236}">
                <a16:creationId xmlns:a16="http://schemas.microsoft.com/office/drawing/2014/main" xmlns="" id="{4A1436AC-5F96-2A4F-BFC7-B3442083EBE4}"/>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11" name="Straight Connector 19">
            <a:extLst>
              <a:ext uri="{FF2B5EF4-FFF2-40B4-BE49-F238E27FC236}">
                <a16:creationId xmlns:a16="http://schemas.microsoft.com/office/drawing/2014/main" xmlns="" id="{067DD2ED-246D-7D41-B51F-FED98BF873FD}"/>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21">
            <a:extLst>
              <a:ext uri="{FF2B5EF4-FFF2-40B4-BE49-F238E27FC236}">
                <a16:creationId xmlns:a16="http://schemas.microsoft.com/office/drawing/2014/main" xmlns="" id="{68E8C250-D449-A743-8975-B5BFB04D9744}"/>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25">
            <a:extLst>
              <a:ext uri="{FF2B5EF4-FFF2-40B4-BE49-F238E27FC236}">
                <a16:creationId xmlns:a16="http://schemas.microsoft.com/office/drawing/2014/main" xmlns="" id="{DD1C71CA-B883-AF42-959D-BCA5690AAA4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xmlns="" id="{24D3A12E-0E10-C441-81D2-C3C1EB6A053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9" name="Straight Connector 59">
            <a:extLst>
              <a:ext uri="{FF2B5EF4-FFF2-40B4-BE49-F238E27FC236}">
                <a16:creationId xmlns:a16="http://schemas.microsoft.com/office/drawing/2014/main" xmlns="" id="{3447008E-4F3B-FC4E-B96D-3927FAE1ED17}"/>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4" name="Рисунок 23">
            <a:extLst>
              <a:ext uri="{FF2B5EF4-FFF2-40B4-BE49-F238E27FC236}">
                <a16:creationId xmlns:a16="http://schemas.microsoft.com/office/drawing/2014/main" xmlns="" id="{61115A7A-23E5-E442-9551-F72F1CDA57B9}"/>
              </a:ext>
            </a:extLst>
          </p:cNvPr>
          <p:cNvSpPr>
            <a:spLocks noGrp="1"/>
          </p:cNvSpPr>
          <p:nvPr>
            <p:ph type="pic" sz="quarter" idx="10" hasCustomPrompt="1"/>
          </p:nvPr>
        </p:nvSpPr>
        <p:spPr>
          <a:xfrm>
            <a:off x="6684653" y="1447790"/>
            <a:ext cx="4325167" cy="4325107"/>
          </a:xfrm>
          <a:prstGeom prst="rect">
            <a:avLst/>
          </a:prstGeom>
          <a:solidFill>
            <a:srgbClr val="D9D9D9"/>
          </a:solidFill>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10000"/>
                  </a:schemeClr>
                </a:solidFill>
              </a:defRPr>
            </a:lvl1pPr>
          </a:lstStyle>
          <a:p>
            <a:pPr algn="ctr"/>
            <a:r>
              <a:rPr lang="en-US" sz="2800" dirty="0">
                <a:solidFill>
                  <a:schemeClr val="tx1"/>
                </a:solidFill>
                <a:latin typeface="HSE Sans" panose="02000000000000000000" pitchFamily="2" charset="0"/>
              </a:rPr>
              <a:t>You can place an illustration or photograph here so that your slide doesn’t look empty</a:t>
            </a:r>
            <a:endParaRPr lang="x-none" sz="2800" dirty="0">
              <a:solidFill>
                <a:schemeClr val="tx1"/>
              </a:solidFill>
              <a:latin typeface="HSE Sans" panose="02000000000000000000" pitchFamily="2" charset="0"/>
            </a:endParaRPr>
          </a:p>
        </p:txBody>
      </p:sp>
      <p:sp>
        <p:nvSpPr>
          <p:cNvPr id="32" name="Заголовок 31">
            <a:extLst>
              <a:ext uri="{FF2B5EF4-FFF2-40B4-BE49-F238E27FC236}">
                <a16:creationId xmlns:a16="http://schemas.microsoft.com/office/drawing/2014/main" xmlns="" id="{9ED7AA97-D972-DF4F-B662-A65F2A544CC5}"/>
              </a:ext>
            </a:extLst>
          </p:cNvPr>
          <p:cNvSpPr>
            <a:spLocks noGrp="1"/>
          </p:cNvSpPr>
          <p:nvPr>
            <p:ph type="title" hasCustomPrompt="1"/>
          </p:nvPr>
        </p:nvSpPr>
        <p:spPr>
          <a:xfrm>
            <a:off x="585898" y="1447790"/>
            <a:ext cx="524556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36" name="Текст 35">
            <a:extLst>
              <a:ext uri="{FF2B5EF4-FFF2-40B4-BE49-F238E27FC236}">
                <a16:creationId xmlns:a16="http://schemas.microsoft.com/office/drawing/2014/main" xmlns="" id="{69E35E54-2B19-7441-876F-1C6A84F4F156}"/>
              </a:ext>
            </a:extLst>
          </p:cNvPr>
          <p:cNvSpPr>
            <a:spLocks noGrp="1"/>
          </p:cNvSpPr>
          <p:nvPr>
            <p:ph type="body" sz="quarter" idx="12" hasCustomPrompt="1"/>
          </p:nvPr>
        </p:nvSpPr>
        <p:spPr>
          <a:xfrm>
            <a:off x="585897" y="2379663"/>
            <a:ext cx="5245561" cy="3393234"/>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200"/>
              </a:spcBef>
            </a:pPr>
            <a:r>
              <a:rPr lang="en-US" sz="1300" dirty="0">
                <a:latin typeface="HSE Sans" panose="02000000000000000000" pitchFamily="2" charset="0"/>
              </a:rPr>
              <a:t>Moderately sized bits of text can be presented in a single column, but they shouldn’t take up the whole screen. A text that is arranged in a long line might be too hard to read; always bear in mind the perspective of those who will be viewing your presentation. Try to limit each line to seven to 10 words. More than that might put your audience to sleep. </a:t>
            </a:r>
            <a:r>
              <a:rPr lang="en-US" sz="1300" i="1" dirty="0">
                <a:latin typeface="HSE Sans" panose="02000000000000000000" pitchFamily="2" charset="0"/>
              </a:rPr>
              <a:t>If you have space left and wish to make your slide more visual, you can include a small image nearby, which should illustrate or supplement your text.</a:t>
            </a:r>
            <a:endParaRPr lang="ru-RU" sz="1300" i="1" dirty="0">
              <a:latin typeface="HSE Sans" panose="02000000000000000000" pitchFamily="2" charset="0"/>
            </a:endParaRPr>
          </a:p>
        </p:txBody>
      </p:sp>
      <p:sp>
        <p:nvSpPr>
          <p:cNvPr id="38" name="Текст 37">
            <a:extLst>
              <a:ext uri="{FF2B5EF4-FFF2-40B4-BE49-F238E27FC236}">
                <a16:creationId xmlns:a16="http://schemas.microsoft.com/office/drawing/2014/main" xmlns="" id="{7FB4A275-856E-364D-8AA4-2071AADC6AAA}"/>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0" name="Текст 39">
            <a:extLst>
              <a:ext uri="{FF2B5EF4-FFF2-40B4-BE49-F238E27FC236}">
                <a16:creationId xmlns:a16="http://schemas.microsoft.com/office/drawing/2014/main" xmlns="" id="{58FBA0EA-8BE0-A643-B258-4E5C34467172}"/>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1" name="Текст 39">
            <a:extLst>
              <a:ext uri="{FF2B5EF4-FFF2-40B4-BE49-F238E27FC236}">
                <a16:creationId xmlns:a16="http://schemas.microsoft.com/office/drawing/2014/main" xmlns="" id="{0BEC062F-1BEB-DE4C-B7EE-C552C9D45F13}"/>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1341287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Текст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xmlns="" id="{FDC66DB8-29BC-5940-A721-40F10021456A}"/>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xmlns="" id="{DE27C859-478F-3648-8A9D-2C85DBDCAC09}"/>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xmlns="" id="{58EA1144-CFD8-1D47-B430-7014F576043B}"/>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xmlns="" id="{96EDC73C-5A3C-014E-8E52-04CAFCA9B20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xmlns="" id="{55E88681-53A8-3B45-B80A-372EDFB53883}"/>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xmlns="" id="{EDA7D8BF-DF37-704F-B77F-7E40752ACE25}"/>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31">
            <a:extLst>
              <a:ext uri="{FF2B5EF4-FFF2-40B4-BE49-F238E27FC236}">
                <a16:creationId xmlns:a16="http://schemas.microsoft.com/office/drawing/2014/main" xmlns="" id="{76942483-EB13-0A4B-8060-DB65024C294E}"/>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7" name="Текст 35">
            <a:extLst>
              <a:ext uri="{FF2B5EF4-FFF2-40B4-BE49-F238E27FC236}">
                <a16:creationId xmlns:a16="http://schemas.microsoft.com/office/drawing/2014/main" xmlns="" id="{66FAD63B-F743-0F47-BBE3-D7731766705A}"/>
              </a:ext>
            </a:extLst>
          </p:cNvPr>
          <p:cNvSpPr>
            <a:spLocks noGrp="1"/>
          </p:cNvSpPr>
          <p:nvPr>
            <p:ph type="body" sz="quarter" idx="12" hasCustomPrompt="1"/>
          </p:nvPr>
        </p:nvSpPr>
        <p:spPr>
          <a:xfrm>
            <a:off x="585897" y="2379663"/>
            <a:ext cx="11057971" cy="3745092"/>
          </a:xfrm>
          <a:prstGeom prst="rect">
            <a:avLst/>
          </a:prstGeom>
        </p:spPr>
        <p:txBody>
          <a:bodyPr lIns="0" tIns="0" rIns="0" numCol="3" spcCol="252000">
            <a:noAutofit/>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200"/>
              </a:spcBef>
            </a:pPr>
            <a:r>
              <a:rPr lang="en-US" sz="1300" dirty="0">
                <a:latin typeface="HSE Sans" panose="02000000000000000000" pitchFamily="2" charset="0"/>
              </a:rPr>
              <a:t>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a:t>
            </a:r>
          </a:p>
          <a:p>
            <a:pPr>
              <a:spcBef>
                <a:spcPts val="1200"/>
              </a:spcBef>
            </a:pPr>
            <a:r>
              <a:rPr lang="en-US" sz="1300" dirty="0">
                <a:latin typeface="HSE Sans" panose="02000000000000000000" pitchFamily="2" charset="0"/>
              </a:rPr>
              <a:t>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a:t>
            </a:r>
            <a:endParaRPr lang="ru-RU" sz="1300" dirty="0">
              <a:latin typeface="HSE Sans" panose="02000000000000000000" pitchFamily="2" charset="0"/>
            </a:endParaRPr>
          </a:p>
        </p:txBody>
      </p:sp>
      <p:sp>
        <p:nvSpPr>
          <p:cNvPr id="21" name="Текст 37">
            <a:extLst>
              <a:ext uri="{FF2B5EF4-FFF2-40B4-BE49-F238E27FC236}">
                <a16:creationId xmlns:a16="http://schemas.microsoft.com/office/drawing/2014/main" xmlns="" id="{45421580-30B9-AE44-9576-3890C98F5E85}"/>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xmlns="" id="{778A6943-08BD-8C4D-A524-728A4340014C}"/>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3" name="Текст 39">
            <a:extLst>
              <a:ext uri="{FF2B5EF4-FFF2-40B4-BE49-F238E27FC236}">
                <a16:creationId xmlns:a16="http://schemas.microsoft.com/office/drawing/2014/main" xmlns="" id="{EB90A960-EE54-5742-BBB0-8536917AD4C0}"/>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527183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Текст_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xmlns="" id="{0E78CA68-7A0C-CF41-9AC6-A547FB9EC3B0}"/>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xmlns="" id="{45DC512A-A23B-B24D-A1F6-6793976867CF}"/>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xmlns="" id="{21F91649-DF0F-5F45-A43B-2CED9ACDD049}"/>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xmlns="" id="{3137B760-1A50-1845-B7F2-1EF31C71C72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xmlns="" id="{05ECCF8F-5855-7943-B503-5573887A534D}"/>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xmlns="" id="{FB81B23D-CDD8-E64C-9887-3540F7EE1C4B}"/>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Текст 35">
            <a:extLst>
              <a:ext uri="{FF2B5EF4-FFF2-40B4-BE49-F238E27FC236}">
                <a16:creationId xmlns:a16="http://schemas.microsoft.com/office/drawing/2014/main" xmlns="" id="{5163BE0A-A745-414A-AF21-D968BD69D2DA}"/>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300"/>
              </a:spcBef>
            </a:pPr>
            <a:r>
              <a:rPr lang="en-US" sz="1300" dirty="0">
                <a:latin typeface="HSE Sans" panose="02000000000000000000" pitchFamily="2" charset="0"/>
              </a:rPr>
              <a:t>Here I am, a regular text as seen on the right; you can take me anywhere in the same size (13 </a:t>
            </a:r>
            <a:r>
              <a:rPr lang="en-US" sz="1300" dirty="0" err="1">
                <a:latin typeface="HSE Sans" panose="02000000000000000000" pitchFamily="2" charset="0"/>
              </a:rPr>
              <a:t>pt</a:t>
            </a:r>
            <a:r>
              <a:rPr lang="en-US" sz="1300" dirty="0">
                <a:latin typeface="HSE Sans" panose="02000000000000000000" pitchFamily="2" charset="0"/>
              </a:rPr>
              <a:t>), so I am readable on both the screen and in print-outs of slides. Don’t increase my size if you don’t need to, since you have the full screen option at your fingertips. Here I am, a regular text as described on the right; you can take me anywhere in the same size (13 </a:t>
            </a:r>
            <a:r>
              <a:rPr lang="en-US" sz="1300" dirty="0" err="1">
                <a:latin typeface="HSE Sans" panose="02000000000000000000" pitchFamily="2" charset="0"/>
              </a:rPr>
              <a:t>pt</a:t>
            </a:r>
            <a:r>
              <a:rPr lang="en-US" sz="1300" dirty="0">
                <a:latin typeface="HSE Sans" panose="02000000000000000000" pitchFamily="2" charset="0"/>
              </a:rPr>
              <a:t>), so I am readable on both the screen and in print-outs of slides. Don’t increase my size if you don’t need to, since you have the full screen option at your fingertips.</a:t>
            </a:r>
            <a:endParaRPr lang="ru-RU" sz="1300" dirty="0">
              <a:latin typeface="HSE Sans" panose="02000000000000000000" pitchFamily="2" charset="0"/>
            </a:endParaRPr>
          </a:p>
        </p:txBody>
      </p:sp>
      <p:sp>
        <p:nvSpPr>
          <p:cNvPr id="20" name="Текст 35">
            <a:extLst>
              <a:ext uri="{FF2B5EF4-FFF2-40B4-BE49-F238E27FC236}">
                <a16:creationId xmlns:a16="http://schemas.microsoft.com/office/drawing/2014/main" xmlns="" id="{B3D47CF6-5FC1-2346-8894-A7CC39063DE3}"/>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000" dirty="0">
                <a:latin typeface="HSE Sans" panose="02000000000000000000" pitchFamily="2" charset="0"/>
              </a:rPr>
              <a:t>Notes, other clarifications or additional information should be presented in a smaller size (10 </a:t>
            </a:r>
            <a:r>
              <a:rPr lang="en-US" sz="1000" dirty="0" err="1">
                <a:latin typeface="HSE Sans" panose="02000000000000000000" pitchFamily="2" charset="0"/>
              </a:rPr>
              <a:t>pt</a:t>
            </a:r>
            <a:r>
              <a:rPr lang="en-US" sz="1000" dirty="0">
                <a:latin typeface="HSE Sans" panose="02000000000000000000" pitchFamily="2" charset="0"/>
              </a:rPr>
              <a:t>)</a:t>
            </a:r>
            <a:endParaRPr lang="ru-RU" sz="1000" dirty="0">
              <a:latin typeface="HSE Sans" panose="02000000000000000000" pitchFamily="2" charset="0"/>
            </a:endParaRPr>
          </a:p>
        </p:txBody>
      </p:sp>
      <p:sp>
        <p:nvSpPr>
          <p:cNvPr id="23" name="Текст 22">
            <a:extLst>
              <a:ext uri="{FF2B5EF4-FFF2-40B4-BE49-F238E27FC236}">
                <a16:creationId xmlns:a16="http://schemas.microsoft.com/office/drawing/2014/main" xmlns="" id="{CD14B8F3-89C2-9F45-809E-D1EAF85AC566}"/>
              </a:ext>
            </a:extLst>
          </p:cNvPr>
          <p:cNvSpPr>
            <a:spLocks noGrp="1"/>
          </p:cNvSpPr>
          <p:nvPr>
            <p:ph type="body" sz="quarter" idx="18" hasCustomPrompt="1"/>
          </p:nvPr>
        </p:nvSpPr>
        <p:spPr>
          <a:xfrm>
            <a:off x="6259892" y="2379663"/>
            <a:ext cx="5383968" cy="3451794"/>
          </a:xfrm>
          <a:prstGeom prst="rect">
            <a:avLst/>
          </a:prstGeom>
        </p:spPr>
        <p:txBody>
          <a:bodyPr lIns="0" tIns="0" rIns="0" bIns="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b="0" i="0">
                <a:solidFill>
                  <a:srgbClr val="0E2D69"/>
                </a:solidFill>
                <a:latin typeface="HSE Sans" panose="02000000000000000000" pitchFamily="2" charset="0"/>
              </a:defRPr>
            </a:lvl1pPr>
          </a:lstStyle>
          <a:p>
            <a:r>
              <a:rPr lang="en-US" sz="3200" dirty="0">
                <a:solidFill>
                  <a:srgbClr val="102D69"/>
                </a:solidFill>
                <a:latin typeface="HSE Sans" panose="02000000000000000000" pitchFamily="2" charset="0"/>
              </a:rPr>
              <a:t>Short phrase with important information can have a larger font size than normal, but we don’t recommend doing this often.</a:t>
            </a:r>
            <a:endParaRPr lang="ru-RU" sz="3200" dirty="0">
              <a:solidFill>
                <a:srgbClr val="102D69"/>
              </a:solidFill>
              <a:latin typeface="HSE Sans" panose="02000000000000000000" pitchFamily="2" charset="0"/>
            </a:endParaRPr>
          </a:p>
        </p:txBody>
      </p:sp>
      <p:sp>
        <p:nvSpPr>
          <p:cNvPr id="25" name="Заголовок 31">
            <a:extLst>
              <a:ext uri="{FF2B5EF4-FFF2-40B4-BE49-F238E27FC236}">
                <a16:creationId xmlns:a16="http://schemas.microsoft.com/office/drawing/2014/main" xmlns="" id="{B32DC3D4-97A5-3E4F-A29B-422D5E3129B7}"/>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5" name="Текст 37">
            <a:extLst>
              <a:ext uri="{FF2B5EF4-FFF2-40B4-BE49-F238E27FC236}">
                <a16:creationId xmlns:a16="http://schemas.microsoft.com/office/drawing/2014/main" xmlns="" id="{87E14987-3496-B241-A4C9-88FACDD837F5}"/>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6" name="Текст 39">
            <a:extLst>
              <a:ext uri="{FF2B5EF4-FFF2-40B4-BE49-F238E27FC236}">
                <a16:creationId xmlns:a16="http://schemas.microsoft.com/office/drawing/2014/main" xmlns="" id="{3DAEB9AB-245D-774E-9656-B80FCC7A20BB}"/>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a:extLst>
              <a:ext uri="{FF2B5EF4-FFF2-40B4-BE49-F238E27FC236}">
                <a16:creationId xmlns:a16="http://schemas.microsoft.com/office/drawing/2014/main" xmlns="" id="{98145217-7421-9C4F-9483-5AEA3D289575}"/>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663795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График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xmlns="" id="{9E89D752-CAC6-0943-9A3D-4C52DBF50CE2}"/>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xmlns="" id="{64D89E64-93BB-044D-B3D4-8F2679C5CA4C}"/>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xmlns="" id="{D0C3B169-866D-C645-AF76-00F8C2A97E9B}"/>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xmlns="" id="{FDDF48AB-D8AE-0E42-A544-8EA5B8744778}"/>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xmlns="" id="{66DF89EC-1E7C-3B40-85F4-6D19A7D29AC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xmlns="" id="{019D6862-BD52-734D-9E19-38C147CA2D29}"/>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Заголовок 31">
            <a:extLst>
              <a:ext uri="{FF2B5EF4-FFF2-40B4-BE49-F238E27FC236}">
                <a16:creationId xmlns:a16="http://schemas.microsoft.com/office/drawing/2014/main" xmlns="" id="{B3F16318-C9C3-B948-A508-4BC53D0B7716}"/>
              </a:ext>
            </a:extLst>
          </p:cNvPr>
          <p:cNvSpPr>
            <a:spLocks noGrp="1"/>
          </p:cNvSpPr>
          <p:nvPr>
            <p:ph type="title" hasCustomPrompt="1"/>
          </p:nvPr>
        </p:nvSpPr>
        <p:spPr>
          <a:xfrm>
            <a:off x="585899" y="1447790"/>
            <a:ext cx="432253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8" name="Текст 35">
            <a:extLst>
              <a:ext uri="{FF2B5EF4-FFF2-40B4-BE49-F238E27FC236}">
                <a16:creationId xmlns:a16="http://schemas.microsoft.com/office/drawing/2014/main" xmlns="" id="{23B3E5FB-BBCE-4149-AD9A-8CAB06CC9FCF}"/>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9" name="Текст 35">
            <a:extLst>
              <a:ext uri="{FF2B5EF4-FFF2-40B4-BE49-F238E27FC236}">
                <a16:creationId xmlns:a16="http://schemas.microsoft.com/office/drawing/2014/main" xmlns="" id="{658542D3-7E45-6E46-8039-27C4C43DD617}"/>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000" dirty="0">
                <a:latin typeface="HSE Sans" panose="02000000000000000000" pitchFamily="2" charset="0"/>
              </a:rPr>
              <a:t>Notes, other clarifications or additional information should be presented in a smaller size (10 </a:t>
            </a:r>
            <a:r>
              <a:rPr lang="en-US" sz="1000" dirty="0" err="1">
                <a:latin typeface="HSE Sans" panose="02000000000000000000" pitchFamily="2" charset="0"/>
              </a:rPr>
              <a:t>pt</a:t>
            </a:r>
            <a:r>
              <a:rPr lang="en-US" sz="1000" dirty="0">
                <a:latin typeface="HSE Sans" panose="02000000000000000000" pitchFamily="2" charset="0"/>
              </a:rPr>
              <a:t>)</a:t>
            </a:r>
            <a:endParaRPr lang="ru-RU" sz="1000" dirty="0">
              <a:latin typeface="HSE Sans" panose="02000000000000000000" pitchFamily="2" charset="0"/>
            </a:endParaRPr>
          </a:p>
        </p:txBody>
      </p:sp>
      <p:sp>
        <p:nvSpPr>
          <p:cNvPr id="21" name="Диаграмма 7">
            <a:extLst>
              <a:ext uri="{FF2B5EF4-FFF2-40B4-BE49-F238E27FC236}">
                <a16:creationId xmlns:a16="http://schemas.microsoft.com/office/drawing/2014/main" xmlns="" id="{57965DCA-4776-7546-97FD-A69317A34CF2}"/>
              </a:ext>
            </a:extLst>
          </p:cNvPr>
          <p:cNvSpPr>
            <a:spLocks noGrp="1"/>
          </p:cNvSpPr>
          <p:nvPr>
            <p:ph type="chart" sz="quarter" idx="10"/>
          </p:nvPr>
        </p:nvSpPr>
        <p:spPr>
          <a:xfrm>
            <a:off x="5272097" y="1447790"/>
            <a:ext cx="6371768" cy="4289457"/>
          </a:xfrm>
          <a:prstGeom prst="rect">
            <a:avLst/>
          </a:prstGeom>
        </p:spPr>
        <p:txBody>
          <a:bodyPr/>
          <a:lstStyle/>
          <a:p>
            <a:endParaRPr lang="ru-RU"/>
          </a:p>
        </p:txBody>
      </p:sp>
      <p:sp>
        <p:nvSpPr>
          <p:cNvPr id="15" name="Текст 37">
            <a:extLst>
              <a:ext uri="{FF2B5EF4-FFF2-40B4-BE49-F238E27FC236}">
                <a16:creationId xmlns:a16="http://schemas.microsoft.com/office/drawing/2014/main" xmlns="" id="{F0037DB7-9A83-3348-8DAE-CC70560E4099}"/>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a:extLst>
              <a:ext uri="{FF2B5EF4-FFF2-40B4-BE49-F238E27FC236}">
                <a16:creationId xmlns:a16="http://schemas.microsoft.com/office/drawing/2014/main" xmlns="" id="{4007716A-CF6E-BC4E-83BE-CC4A3F1F2008}"/>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xmlns="" id="{4921AC85-F824-C54B-91ED-6AB495D80D7A}"/>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250711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График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xmlns="" id="{11D7C3EB-CCEB-E142-9753-8B2D75A0A80D}"/>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xmlns="" id="{527C9F89-51CC-D243-9351-73AB081DB944}"/>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xmlns="" id="{F09EE119-6C80-E846-95F9-BB3907664128}"/>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xmlns="" id="{6C0A681B-44BF-6A46-98D8-483EF13B9114}"/>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xmlns="" id="{C65A5D7C-EB12-9D4D-A99A-4B26C81B738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xmlns="" id="{D4C3D74D-BE91-9547-ADCA-ACCE93C18789}"/>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0" name="Текст 35">
            <a:extLst>
              <a:ext uri="{FF2B5EF4-FFF2-40B4-BE49-F238E27FC236}">
                <a16:creationId xmlns:a16="http://schemas.microsoft.com/office/drawing/2014/main" xmlns="" id="{5812BF3C-1D24-3640-84D2-BFFCA525AE5F}"/>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000" dirty="0">
                <a:latin typeface="HSE Sans" panose="02000000000000000000" pitchFamily="2" charset="0"/>
              </a:rPr>
              <a:t>Примечания, или любая другая пояснительная или дополнительная информация набираются шрифтом размером 10 </a:t>
            </a:r>
            <a:r>
              <a:rPr lang="en-GB" sz="1000" dirty="0" err="1">
                <a:latin typeface="HSE Sans" panose="02000000000000000000" pitchFamily="2" charset="0"/>
              </a:rPr>
              <a:t>pt</a:t>
            </a:r>
            <a:endParaRPr lang="ru-RU" sz="1000" dirty="0">
              <a:latin typeface="HSE Sans" panose="02000000000000000000" pitchFamily="2" charset="0"/>
            </a:endParaRPr>
          </a:p>
        </p:txBody>
      </p:sp>
      <p:sp>
        <p:nvSpPr>
          <p:cNvPr id="21" name="Диаграмма 7">
            <a:extLst>
              <a:ext uri="{FF2B5EF4-FFF2-40B4-BE49-F238E27FC236}">
                <a16:creationId xmlns:a16="http://schemas.microsoft.com/office/drawing/2014/main" xmlns="" id="{BCBBDD44-9DC9-F74E-979F-120A7BBD4EE1}"/>
              </a:ext>
            </a:extLst>
          </p:cNvPr>
          <p:cNvSpPr>
            <a:spLocks noGrp="1"/>
          </p:cNvSpPr>
          <p:nvPr>
            <p:ph type="chart" sz="quarter" idx="10"/>
          </p:nvPr>
        </p:nvSpPr>
        <p:spPr>
          <a:xfrm>
            <a:off x="5272097" y="1447790"/>
            <a:ext cx="6371768" cy="4289457"/>
          </a:xfrm>
          <a:prstGeom prst="rect">
            <a:avLst/>
          </a:prstGeom>
        </p:spPr>
        <p:txBody>
          <a:bodyPr/>
          <a:lstStyle/>
          <a:p>
            <a:endParaRPr lang="ru-RU"/>
          </a:p>
        </p:txBody>
      </p:sp>
      <p:sp>
        <p:nvSpPr>
          <p:cNvPr id="23" name="Текст 22">
            <a:extLst>
              <a:ext uri="{FF2B5EF4-FFF2-40B4-BE49-F238E27FC236}">
                <a16:creationId xmlns:a16="http://schemas.microsoft.com/office/drawing/2014/main" xmlns="" id="{7C68DF7B-E804-E44B-83DF-5DC36AF76F43}"/>
              </a:ext>
            </a:extLst>
          </p:cNvPr>
          <p:cNvSpPr>
            <a:spLocks noGrp="1"/>
          </p:cNvSpPr>
          <p:nvPr>
            <p:ph type="body" sz="quarter" idx="17" hasCustomPrompt="1"/>
          </p:nvPr>
        </p:nvSpPr>
        <p:spPr>
          <a:xfrm>
            <a:off x="585788" y="1447064"/>
            <a:ext cx="4322762" cy="703205"/>
          </a:xfrm>
          <a:prstGeom prst="rect">
            <a:avLst/>
          </a:prstGeom>
        </p:spPr>
        <p:txBody>
          <a:bodyPr>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GB" sz="1600" dirty="0">
                <a:solidFill>
                  <a:srgbClr val="102D69"/>
                </a:solidFill>
                <a:latin typeface="HSE Sans" panose="02000000000000000000" pitchFamily="2" charset="0"/>
              </a:rPr>
              <a:t>Name of graph. Please note that table titles should be smaller than headlines (16 </a:t>
            </a:r>
            <a:r>
              <a:rPr lang="en-GB" sz="1600" dirty="0" err="1">
                <a:solidFill>
                  <a:srgbClr val="102D69"/>
                </a:solidFill>
                <a:latin typeface="HSE Sans" panose="02000000000000000000" pitchFamily="2" charset="0"/>
              </a:rPr>
              <a:t>pt</a:t>
            </a:r>
            <a:r>
              <a:rPr lang="en-GB"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28" name="Текст 35">
            <a:extLst>
              <a:ext uri="{FF2B5EF4-FFF2-40B4-BE49-F238E27FC236}">
                <a16:creationId xmlns:a16="http://schemas.microsoft.com/office/drawing/2014/main" xmlns="" id="{89E931D8-2901-A54D-86EA-096E47B81880}"/>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6" name="Текст 37">
            <a:extLst>
              <a:ext uri="{FF2B5EF4-FFF2-40B4-BE49-F238E27FC236}">
                <a16:creationId xmlns:a16="http://schemas.microsoft.com/office/drawing/2014/main" xmlns="" id="{EB05FE86-9EEC-B64C-A6A4-0EF1E57F548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a:extLst>
              <a:ext uri="{FF2B5EF4-FFF2-40B4-BE49-F238E27FC236}">
                <a16:creationId xmlns:a16="http://schemas.microsoft.com/office/drawing/2014/main" xmlns="" id="{897B1CBC-D3E1-5F42-9E46-5C5D5982A1A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9" name="Текст 39">
            <a:extLst>
              <a:ext uri="{FF2B5EF4-FFF2-40B4-BE49-F238E27FC236}">
                <a16:creationId xmlns:a16="http://schemas.microsoft.com/office/drawing/2014/main" xmlns="" id="{364269E6-245A-D54E-A8AD-14E29A03FAC1}"/>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764889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Цифры">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4" descr="Icon&#10;&#10;Description automatically generated">
            <a:extLst>
              <a:ext uri="{FF2B5EF4-FFF2-40B4-BE49-F238E27FC236}">
                <a16:creationId xmlns:a16="http://schemas.microsoft.com/office/drawing/2014/main" xmlns="" id="{E9A64721-E55E-8749-B29E-51DD8955936F}"/>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7" name="Straight Connector 19">
            <a:extLst>
              <a:ext uri="{FF2B5EF4-FFF2-40B4-BE49-F238E27FC236}">
                <a16:creationId xmlns:a16="http://schemas.microsoft.com/office/drawing/2014/main" xmlns="" id="{B0C162B7-B84F-874A-960E-31F512518C6E}"/>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1">
            <a:extLst>
              <a:ext uri="{FF2B5EF4-FFF2-40B4-BE49-F238E27FC236}">
                <a16:creationId xmlns:a16="http://schemas.microsoft.com/office/drawing/2014/main" xmlns="" id="{1CB321BB-9FE3-294F-85D8-AA7DC75CA4AF}"/>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5">
            <a:extLst>
              <a:ext uri="{FF2B5EF4-FFF2-40B4-BE49-F238E27FC236}">
                <a16:creationId xmlns:a16="http://schemas.microsoft.com/office/drawing/2014/main" xmlns="" id="{0A610A45-8712-8A45-AFB3-931CF468EC32}"/>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xmlns="" id="{30460EF6-ECAD-8941-8132-1B3E005D606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1" name="Straight Connector 59">
            <a:extLst>
              <a:ext uri="{FF2B5EF4-FFF2-40B4-BE49-F238E27FC236}">
                <a16:creationId xmlns:a16="http://schemas.microsoft.com/office/drawing/2014/main" xmlns="" id="{41AE56A2-5FAA-FD44-AE1A-338E1E304184}"/>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Заголовок 31">
            <a:extLst>
              <a:ext uri="{FF2B5EF4-FFF2-40B4-BE49-F238E27FC236}">
                <a16:creationId xmlns:a16="http://schemas.microsoft.com/office/drawing/2014/main" xmlns="" id="{3B28B62E-5EE9-834C-9BB6-BD66079B8164}"/>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24" name="Текст 35">
            <a:extLst>
              <a:ext uri="{FF2B5EF4-FFF2-40B4-BE49-F238E27FC236}">
                <a16:creationId xmlns:a16="http://schemas.microsoft.com/office/drawing/2014/main" xmlns="" id="{621215DE-C1FD-2B4C-B236-AF679CF906BE}"/>
              </a:ext>
            </a:extLst>
          </p:cNvPr>
          <p:cNvSpPr>
            <a:spLocks noGrp="1"/>
          </p:cNvSpPr>
          <p:nvPr>
            <p:ph type="body" sz="quarter" idx="12" hasCustomPrompt="1"/>
          </p:nvPr>
        </p:nvSpPr>
        <p:spPr>
          <a:xfrm>
            <a:off x="575076" y="4103994"/>
            <a:ext cx="2758143"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5" name="Текст 35">
            <a:extLst>
              <a:ext uri="{FF2B5EF4-FFF2-40B4-BE49-F238E27FC236}">
                <a16:creationId xmlns:a16="http://schemas.microsoft.com/office/drawing/2014/main" xmlns="" id="{8BC2F90D-0CE0-574C-A7C1-EAA3E6F1AB56}"/>
              </a:ext>
            </a:extLst>
          </p:cNvPr>
          <p:cNvSpPr>
            <a:spLocks noGrp="1"/>
          </p:cNvSpPr>
          <p:nvPr>
            <p:ph type="body" sz="quarter" idx="16" hasCustomPrompt="1"/>
          </p:nvPr>
        </p:nvSpPr>
        <p:spPr>
          <a:xfrm>
            <a:off x="4047007" y="4103994"/>
            <a:ext cx="2757612"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6" name="Текст 35">
            <a:extLst>
              <a:ext uri="{FF2B5EF4-FFF2-40B4-BE49-F238E27FC236}">
                <a16:creationId xmlns:a16="http://schemas.microsoft.com/office/drawing/2014/main" xmlns="" id="{239E188B-2696-8A48-9F8A-36223EEF61E9}"/>
              </a:ext>
            </a:extLst>
          </p:cNvPr>
          <p:cNvSpPr>
            <a:spLocks noGrp="1"/>
          </p:cNvSpPr>
          <p:nvPr>
            <p:ph type="body" sz="quarter" idx="17" hasCustomPrompt="1"/>
          </p:nvPr>
        </p:nvSpPr>
        <p:spPr>
          <a:xfrm>
            <a:off x="7518938" y="4103994"/>
            <a:ext cx="2757612"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8" name="Текст 27">
            <a:extLst>
              <a:ext uri="{FF2B5EF4-FFF2-40B4-BE49-F238E27FC236}">
                <a16:creationId xmlns:a16="http://schemas.microsoft.com/office/drawing/2014/main" xmlns="" id="{379BF4C6-F899-294C-B88E-8363AFBEEC2A}"/>
              </a:ext>
            </a:extLst>
          </p:cNvPr>
          <p:cNvSpPr>
            <a:spLocks noGrp="1"/>
          </p:cNvSpPr>
          <p:nvPr>
            <p:ph type="body" sz="quarter" idx="18" hasCustomPrompt="1"/>
          </p:nvPr>
        </p:nvSpPr>
        <p:spPr>
          <a:xfrm>
            <a:off x="575076"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152</a:t>
            </a:r>
            <a:endParaRPr lang="ru-RU" dirty="0"/>
          </a:p>
        </p:txBody>
      </p:sp>
      <p:sp>
        <p:nvSpPr>
          <p:cNvPr id="29" name="Текст 27">
            <a:extLst>
              <a:ext uri="{FF2B5EF4-FFF2-40B4-BE49-F238E27FC236}">
                <a16:creationId xmlns:a16="http://schemas.microsoft.com/office/drawing/2014/main" xmlns="" id="{DE7F352B-F6D9-B545-A835-443A55956E74}"/>
              </a:ext>
            </a:extLst>
          </p:cNvPr>
          <p:cNvSpPr>
            <a:spLocks noGrp="1"/>
          </p:cNvSpPr>
          <p:nvPr>
            <p:ph type="body" sz="quarter" idx="19" hasCustomPrompt="1"/>
          </p:nvPr>
        </p:nvSpPr>
        <p:spPr>
          <a:xfrm>
            <a:off x="4047007"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95</a:t>
            </a:r>
            <a:endParaRPr lang="ru-RU" dirty="0"/>
          </a:p>
        </p:txBody>
      </p:sp>
      <p:sp>
        <p:nvSpPr>
          <p:cNvPr id="30" name="Текст 27">
            <a:extLst>
              <a:ext uri="{FF2B5EF4-FFF2-40B4-BE49-F238E27FC236}">
                <a16:creationId xmlns:a16="http://schemas.microsoft.com/office/drawing/2014/main" xmlns="" id="{D1D5AF9F-C1B0-7842-8789-1DB8963D981B}"/>
              </a:ext>
            </a:extLst>
          </p:cNvPr>
          <p:cNvSpPr>
            <a:spLocks noGrp="1"/>
          </p:cNvSpPr>
          <p:nvPr>
            <p:ph type="body" sz="quarter" idx="20" hasCustomPrompt="1"/>
          </p:nvPr>
        </p:nvSpPr>
        <p:spPr>
          <a:xfrm>
            <a:off x="7518938"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284</a:t>
            </a:r>
            <a:endParaRPr lang="ru-RU" dirty="0"/>
          </a:p>
        </p:txBody>
      </p:sp>
      <p:sp>
        <p:nvSpPr>
          <p:cNvPr id="18" name="Текст 37">
            <a:extLst>
              <a:ext uri="{FF2B5EF4-FFF2-40B4-BE49-F238E27FC236}">
                <a16:creationId xmlns:a16="http://schemas.microsoft.com/office/drawing/2014/main" xmlns="" id="{37B4962B-A5BA-AB4F-AFB3-5BF3A0AD0352}"/>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9" name="Текст 39">
            <a:extLst>
              <a:ext uri="{FF2B5EF4-FFF2-40B4-BE49-F238E27FC236}">
                <a16:creationId xmlns:a16="http://schemas.microsoft.com/office/drawing/2014/main" xmlns="" id="{78AD85C2-6CFD-A94C-8134-2B3392A33196}"/>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a:extLst>
              <a:ext uri="{FF2B5EF4-FFF2-40B4-BE49-F238E27FC236}">
                <a16:creationId xmlns:a16="http://schemas.microsoft.com/office/drawing/2014/main" xmlns="" id="{C50CF571-E523-5440-B1C9-D74160206AED}"/>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2057052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Таблица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xmlns="" id="{C5425806-16DD-844E-927C-26E7143A9ED8}"/>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6" name="Straight Connector 19">
            <a:extLst>
              <a:ext uri="{FF2B5EF4-FFF2-40B4-BE49-F238E27FC236}">
                <a16:creationId xmlns:a16="http://schemas.microsoft.com/office/drawing/2014/main" xmlns="" id="{479746FF-3282-DF46-9D7C-D80431604A55}"/>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7" name="Straight Connector 21">
            <a:extLst>
              <a:ext uri="{FF2B5EF4-FFF2-40B4-BE49-F238E27FC236}">
                <a16:creationId xmlns:a16="http://schemas.microsoft.com/office/drawing/2014/main" xmlns="" id="{51B44297-B0E7-D74D-B291-D39A0D468B42}"/>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5">
            <a:extLst>
              <a:ext uri="{FF2B5EF4-FFF2-40B4-BE49-F238E27FC236}">
                <a16:creationId xmlns:a16="http://schemas.microsoft.com/office/drawing/2014/main" xmlns="" id="{0EA4A057-F0CB-E04F-B472-4A1ABFB64C66}"/>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764502F5-56EE-354B-A3B1-E79F8B00517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0" name="Straight Connector 59">
            <a:extLst>
              <a:ext uri="{FF2B5EF4-FFF2-40B4-BE49-F238E27FC236}">
                <a16:creationId xmlns:a16="http://schemas.microsoft.com/office/drawing/2014/main" xmlns="" id="{A80E0956-5C10-CC40-A426-CBD2E0C4158E}"/>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5" name="Текст 22">
            <a:extLst>
              <a:ext uri="{FF2B5EF4-FFF2-40B4-BE49-F238E27FC236}">
                <a16:creationId xmlns:a16="http://schemas.microsoft.com/office/drawing/2014/main" xmlns="" id="{51340CB4-0355-3640-A212-F684523CDCCF}"/>
              </a:ext>
            </a:extLst>
          </p:cNvPr>
          <p:cNvSpPr>
            <a:spLocks noGrp="1"/>
          </p:cNvSpPr>
          <p:nvPr>
            <p:ph type="body" sz="quarter" idx="17" hasCustomPrompt="1"/>
          </p:nvPr>
        </p:nvSpPr>
        <p:spPr>
          <a:xfrm>
            <a:off x="585787" y="1447065"/>
            <a:ext cx="11058065" cy="307778"/>
          </a:xfrm>
          <a:prstGeom prst="rect">
            <a:avLst/>
          </a:prstGeo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US" sz="1600" dirty="0">
                <a:solidFill>
                  <a:srgbClr val="102D69"/>
                </a:solidFill>
                <a:latin typeface="HSE Sans" panose="02000000000000000000" pitchFamily="2" charset="0"/>
              </a:rPr>
              <a:t>Name of table</a:t>
            </a:r>
            <a:r>
              <a:rPr lang="ru-RU" sz="1600" dirty="0">
                <a:solidFill>
                  <a:srgbClr val="102D69"/>
                </a:solidFill>
                <a:latin typeface="HSE Sans" panose="02000000000000000000" pitchFamily="2" charset="0"/>
              </a:rPr>
              <a:t>. </a:t>
            </a:r>
            <a:r>
              <a:rPr lang="en-US" sz="1600" dirty="0">
                <a:solidFill>
                  <a:srgbClr val="102D69"/>
                </a:solidFill>
                <a:latin typeface="HSE Sans" panose="02000000000000000000" pitchFamily="2" charset="0"/>
              </a:rPr>
              <a:t>Please note that the name of the table should be smaller than headlines (16 </a:t>
            </a:r>
            <a:r>
              <a:rPr lang="en-US" sz="1600" dirty="0" err="1">
                <a:solidFill>
                  <a:srgbClr val="102D69"/>
                </a:solidFill>
                <a:latin typeface="HSE Sans" panose="02000000000000000000" pitchFamily="2" charset="0"/>
              </a:rPr>
              <a:t>pt</a:t>
            </a:r>
            <a:r>
              <a:rPr lang="en-US"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7" name="Текст 16">
            <a:extLst>
              <a:ext uri="{FF2B5EF4-FFF2-40B4-BE49-F238E27FC236}">
                <a16:creationId xmlns:a16="http://schemas.microsoft.com/office/drawing/2014/main" xmlns="" id="{8C6F2EA4-CEDC-324C-9C06-8713118041EB}"/>
              </a:ext>
            </a:extLst>
          </p:cNvPr>
          <p:cNvSpPr>
            <a:spLocks noGrp="1"/>
          </p:cNvSpPr>
          <p:nvPr>
            <p:ph type="body" sz="quarter" idx="18" hasCustomPrompt="1"/>
          </p:nvPr>
        </p:nvSpPr>
        <p:spPr>
          <a:xfrm>
            <a:off x="585788" y="5739189"/>
            <a:ext cx="6824303" cy="703205"/>
          </a:xfrm>
          <a:prstGeom prst="rect">
            <a:avLst/>
          </a:prstGeo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tabLst/>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1300" b="0" dirty="0">
                <a:ln>
                  <a:noFill/>
                </a:ln>
                <a:latin typeface="HSE Sans" panose="02000000000000000000" pitchFamily="2" charset="0"/>
              </a:rPr>
              <a:t>We recommend using bold face with due care; try using bold face for important information. </a:t>
            </a:r>
            <a:r>
              <a:rPr lang="en-US" sz="1300" dirty="0">
                <a:latin typeface="HSE Sans" panose="02000000000000000000" pitchFamily="2" charset="0"/>
              </a:rPr>
              <a:t>Also, try not to use bold face with cell shading; one feature should be sufficient.</a:t>
            </a:r>
            <a:endParaRPr lang="x-none" sz="1300" b="0" dirty="0">
              <a:ln>
                <a:noFill/>
              </a:ln>
              <a:latin typeface="HSE Sans" panose="02000000000000000000" pitchFamily="2" charset="0"/>
            </a:endParaRPr>
          </a:p>
        </p:txBody>
      </p:sp>
      <p:sp>
        <p:nvSpPr>
          <p:cNvPr id="19" name="Таблица 18">
            <a:extLst>
              <a:ext uri="{FF2B5EF4-FFF2-40B4-BE49-F238E27FC236}">
                <a16:creationId xmlns:a16="http://schemas.microsoft.com/office/drawing/2014/main" xmlns="" id="{7B291085-A9B9-D842-B1A7-96258FAF012C}"/>
              </a:ext>
            </a:extLst>
          </p:cNvPr>
          <p:cNvSpPr>
            <a:spLocks noGrp="1"/>
          </p:cNvSpPr>
          <p:nvPr>
            <p:ph type="tbl" sz="quarter" idx="19"/>
          </p:nvPr>
        </p:nvSpPr>
        <p:spPr>
          <a:xfrm>
            <a:off x="585787" y="1984076"/>
            <a:ext cx="11058527" cy="3519576"/>
          </a:xfrm>
          <a:prstGeom prst="rect">
            <a:avLst/>
          </a:prstGeom>
        </p:spPr>
        <p:txBody>
          <a:bodyPr/>
          <a:lstStyle/>
          <a:p>
            <a:endParaRPr lang="ru-RU"/>
          </a:p>
        </p:txBody>
      </p:sp>
      <p:sp>
        <p:nvSpPr>
          <p:cNvPr id="16" name="Текст 37">
            <a:extLst>
              <a:ext uri="{FF2B5EF4-FFF2-40B4-BE49-F238E27FC236}">
                <a16:creationId xmlns:a16="http://schemas.microsoft.com/office/drawing/2014/main" xmlns="" id="{252B365F-6D89-0045-99CC-0F0D3EF2DA0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a:extLst>
              <a:ext uri="{FF2B5EF4-FFF2-40B4-BE49-F238E27FC236}">
                <a16:creationId xmlns:a16="http://schemas.microsoft.com/office/drawing/2014/main" xmlns="" id="{C9CC4AE0-EDCC-9A4F-97C4-4CAFF1F1EBCF}"/>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a:extLst>
              <a:ext uri="{FF2B5EF4-FFF2-40B4-BE49-F238E27FC236}">
                <a16:creationId xmlns:a16="http://schemas.microsoft.com/office/drawing/2014/main" xmlns="" id="{185F6674-A1EC-1846-AEB5-DA4959807147}"/>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2440160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Таблица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xmlns="" id="{259ABC72-D738-1143-BF2A-D85AE9A4F73B}"/>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xmlns="" id="{237A1E42-2FC3-8841-8C41-992C5BC2368D}"/>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xmlns="" id="{47503EA0-3883-E24D-9EB8-7B6175182929}"/>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xmlns="" id="{E0144DF2-9891-324D-B34E-AFA025FBCBF9}"/>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xmlns="" id="{F33F65D6-1072-F140-B6A5-758D7B595A9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xmlns="" id="{5F1F09D4-22FA-7B4B-9488-F8FDDCC2D447}"/>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8" name="Текст 22">
            <a:extLst>
              <a:ext uri="{FF2B5EF4-FFF2-40B4-BE49-F238E27FC236}">
                <a16:creationId xmlns:a16="http://schemas.microsoft.com/office/drawing/2014/main" xmlns="" id="{4D940599-2B77-CE47-91E6-CDB51ADE1840}"/>
              </a:ext>
            </a:extLst>
          </p:cNvPr>
          <p:cNvSpPr>
            <a:spLocks noGrp="1"/>
          </p:cNvSpPr>
          <p:nvPr>
            <p:ph type="body" sz="quarter" idx="17" hasCustomPrompt="1"/>
          </p:nvPr>
        </p:nvSpPr>
        <p:spPr>
          <a:xfrm>
            <a:off x="585787" y="1447064"/>
            <a:ext cx="7617877" cy="537011"/>
          </a:xfrm>
          <a:prstGeom prst="rect">
            <a:avLst/>
          </a:prstGeo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US" sz="1600" dirty="0">
                <a:solidFill>
                  <a:srgbClr val="102D69"/>
                </a:solidFill>
                <a:latin typeface="HSE Sans" panose="02000000000000000000" pitchFamily="2" charset="0"/>
              </a:rPr>
              <a:t>Name of table</a:t>
            </a:r>
            <a:r>
              <a:rPr lang="ru-RU" sz="1600" dirty="0">
                <a:solidFill>
                  <a:srgbClr val="102D69"/>
                </a:solidFill>
                <a:latin typeface="HSE Sans" panose="02000000000000000000" pitchFamily="2" charset="0"/>
              </a:rPr>
              <a:t>. </a:t>
            </a:r>
            <a:r>
              <a:rPr lang="en-US" sz="1600" dirty="0">
                <a:solidFill>
                  <a:srgbClr val="102D69"/>
                </a:solidFill>
                <a:latin typeface="HSE Sans" panose="02000000000000000000" pitchFamily="2" charset="0"/>
              </a:rPr>
              <a:t>Please note that the name of the table should be smaller than headlines (16 </a:t>
            </a:r>
            <a:r>
              <a:rPr lang="en-US" sz="1600" dirty="0" err="1">
                <a:solidFill>
                  <a:srgbClr val="102D69"/>
                </a:solidFill>
                <a:latin typeface="HSE Sans" panose="02000000000000000000" pitchFamily="2" charset="0"/>
              </a:rPr>
              <a:t>pt</a:t>
            </a:r>
            <a:r>
              <a:rPr lang="en-US"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9" name="Текст 16">
            <a:extLst>
              <a:ext uri="{FF2B5EF4-FFF2-40B4-BE49-F238E27FC236}">
                <a16:creationId xmlns:a16="http://schemas.microsoft.com/office/drawing/2014/main" xmlns="" id="{A7333712-9DED-4F4B-B209-2F13075EDB3F}"/>
              </a:ext>
            </a:extLst>
          </p:cNvPr>
          <p:cNvSpPr>
            <a:spLocks noGrp="1"/>
          </p:cNvSpPr>
          <p:nvPr>
            <p:ph type="body" sz="quarter" idx="18" hasCustomPrompt="1"/>
          </p:nvPr>
        </p:nvSpPr>
        <p:spPr>
          <a:xfrm>
            <a:off x="585788" y="5739189"/>
            <a:ext cx="6824303" cy="703205"/>
          </a:xfrm>
          <a:prstGeom prst="rect">
            <a:avLst/>
          </a:prstGeo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tabLst/>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1300" b="0" dirty="0">
                <a:ln>
                  <a:noFill/>
                </a:ln>
                <a:latin typeface="HSE Sans" panose="02000000000000000000" pitchFamily="2" charset="0"/>
              </a:rPr>
              <a:t>We recommend using bold face with due care; try using bold face for important information. </a:t>
            </a:r>
            <a:r>
              <a:rPr lang="en-US" sz="1300" dirty="0">
                <a:latin typeface="HSE Sans" panose="02000000000000000000" pitchFamily="2" charset="0"/>
              </a:rPr>
              <a:t>Also, try not to use bold face with cell shading; one feature should be sufficient.</a:t>
            </a:r>
            <a:endParaRPr lang="x-none" sz="1300" b="0" dirty="0">
              <a:ln>
                <a:noFill/>
              </a:ln>
              <a:latin typeface="HSE Sans" panose="02000000000000000000" pitchFamily="2" charset="0"/>
            </a:endParaRPr>
          </a:p>
        </p:txBody>
      </p:sp>
      <p:sp>
        <p:nvSpPr>
          <p:cNvPr id="20" name="Таблица 18">
            <a:extLst>
              <a:ext uri="{FF2B5EF4-FFF2-40B4-BE49-F238E27FC236}">
                <a16:creationId xmlns:a16="http://schemas.microsoft.com/office/drawing/2014/main" xmlns="" id="{DD467C42-8209-B740-8419-DBB6A6F7D5EE}"/>
              </a:ext>
            </a:extLst>
          </p:cNvPr>
          <p:cNvSpPr>
            <a:spLocks noGrp="1"/>
          </p:cNvSpPr>
          <p:nvPr>
            <p:ph type="tbl" sz="quarter" idx="19"/>
          </p:nvPr>
        </p:nvSpPr>
        <p:spPr>
          <a:xfrm>
            <a:off x="585787" y="2208362"/>
            <a:ext cx="7617895" cy="3295290"/>
          </a:xfrm>
          <a:prstGeom prst="rect">
            <a:avLst/>
          </a:prstGeom>
        </p:spPr>
        <p:txBody>
          <a:bodyPr/>
          <a:lstStyle/>
          <a:p>
            <a:endParaRPr lang="ru-RU"/>
          </a:p>
        </p:txBody>
      </p:sp>
      <p:sp>
        <p:nvSpPr>
          <p:cNvPr id="21" name="Текст 35">
            <a:extLst>
              <a:ext uri="{FF2B5EF4-FFF2-40B4-BE49-F238E27FC236}">
                <a16:creationId xmlns:a16="http://schemas.microsoft.com/office/drawing/2014/main" xmlns="" id="{B4309850-76EA-224C-A9E2-B6BBDBF99DE2}"/>
              </a:ext>
            </a:extLst>
          </p:cNvPr>
          <p:cNvSpPr>
            <a:spLocks noGrp="1"/>
          </p:cNvSpPr>
          <p:nvPr>
            <p:ph type="body" sz="quarter" idx="12" hasCustomPrompt="1"/>
          </p:nvPr>
        </p:nvSpPr>
        <p:spPr>
          <a:xfrm>
            <a:off x="8686807" y="2208363"/>
            <a:ext cx="2930666" cy="2570672"/>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6" name="Текст 37">
            <a:extLst>
              <a:ext uri="{FF2B5EF4-FFF2-40B4-BE49-F238E27FC236}">
                <a16:creationId xmlns:a16="http://schemas.microsoft.com/office/drawing/2014/main" xmlns="" id="{6809E15B-CD0E-2F47-B500-B457A9CCBB37}"/>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xmlns="" id="{7E0B9771-35DC-D24C-B598-648DE6F8DE6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3" name="Текст 39">
            <a:extLst>
              <a:ext uri="{FF2B5EF4-FFF2-40B4-BE49-F238E27FC236}">
                <a16:creationId xmlns:a16="http://schemas.microsoft.com/office/drawing/2014/main" xmlns="" id="{5B1ACD18-BD14-2B4B-BA0A-46A5167E2C75}"/>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23677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8506015"/>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0" r:id="rId4"/>
    <p:sldLayoutId id="2147483651" r:id="rId5"/>
    <p:sldLayoutId id="2147483652" r:id="rId6"/>
    <p:sldLayoutId id="2147483654" r:id="rId7"/>
    <p:sldLayoutId id="2147483655" r:id="rId8"/>
    <p:sldLayoutId id="2147483656" r:id="rId9"/>
    <p:sldLayoutId id="2147483658" r:id="rId10"/>
    <p:sldLayoutId id="2147483657"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hyperlink" Target="https://www.gartner.com/en/newsroom/press-releases/2022-02-09-gartner-says-more-than-half-of-enterprise-it-spending?utm_source=ixbtcom" TargetMode="Externa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98757A51-BBC2-9047-B199-AE90EB17B4D4}"/>
              </a:ext>
            </a:extLst>
          </p:cNvPr>
          <p:cNvSpPr>
            <a:spLocks noGrp="1"/>
          </p:cNvSpPr>
          <p:nvPr>
            <p:ph type="title"/>
          </p:nvPr>
        </p:nvSpPr>
        <p:spPr/>
        <p:txBody>
          <a:bodyPr>
            <a:normAutofit fontScale="90000"/>
          </a:bodyPr>
          <a:lstStyle/>
          <a:p>
            <a:r>
              <a:rPr lang="ru-RU" dirty="0" smtClean="0"/>
              <a:t>Научно-исследовательская работа «Обучение с подкреплением для задач распределения ресурсов в облаке»</a:t>
            </a:r>
            <a:br>
              <a:rPr lang="ru-RU" dirty="0" smtClean="0"/>
            </a:br>
            <a:endParaRPr lang="ru-RU" dirty="0"/>
          </a:p>
        </p:txBody>
      </p:sp>
      <p:sp>
        <p:nvSpPr>
          <p:cNvPr id="3" name="Текст 2">
            <a:extLst>
              <a:ext uri="{FF2B5EF4-FFF2-40B4-BE49-F238E27FC236}">
                <a16:creationId xmlns:a16="http://schemas.microsoft.com/office/drawing/2014/main" xmlns="" id="{268EB560-A246-394A-858C-3B1CFBF03B46}"/>
              </a:ext>
            </a:extLst>
          </p:cNvPr>
          <p:cNvSpPr>
            <a:spLocks noGrp="1"/>
          </p:cNvSpPr>
          <p:nvPr>
            <p:ph type="body" sz="quarter" idx="10"/>
          </p:nvPr>
        </p:nvSpPr>
        <p:spPr/>
        <p:txBody>
          <a:bodyPr/>
          <a:lstStyle/>
          <a:p>
            <a:r>
              <a:rPr lang="ru-RU" dirty="0" smtClean="0"/>
              <a:t>Факультет</a:t>
            </a:r>
          </a:p>
          <a:p>
            <a:r>
              <a:rPr lang="ru-RU" dirty="0" smtClean="0"/>
              <a:t>Компьютерных наук</a:t>
            </a:r>
            <a:endParaRPr lang="ru-RU" dirty="0"/>
          </a:p>
        </p:txBody>
      </p:sp>
      <p:sp>
        <p:nvSpPr>
          <p:cNvPr id="4" name="Текст 3">
            <a:extLst>
              <a:ext uri="{FF2B5EF4-FFF2-40B4-BE49-F238E27FC236}">
                <a16:creationId xmlns:a16="http://schemas.microsoft.com/office/drawing/2014/main" xmlns="" id="{83B3283F-BF0F-3744-BA57-1A19F8F76332}"/>
              </a:ext>
            </a:extLst>
          </p:cNvPr>
          <p:cNvSpPr>
            <a:spLocks noGrp="1"/>
          </p:cNvSpPr>
          <p:nvPr>
            <p:ph type="body" sz="quarter" idx="11"/>
          </p:nvPr>
        </p:nvSpPr>
        <p:spPr/>
        <p:txBody>
          <a:bodyPr/>
          <a:lstStyle/>
          <a:p>
            <a:r>
              <a:rPr lang="ru-RU" dirty="0" smtClean="0"/>
              <a:t>Программная</a:t>
            </a:r>
          </a:p>
          <a:p>
            <a:r>
              <a:rPr lang="ru-RU" dirty="0" smtClean="0"/>
              <a:t>Инженерия</a:t>
            </a:r>
            <a:endParaRPr lang="ru-RU" dirty="0"/>
          </a:p>
        </p:txBody>
      </p:sp>
      <p:sp>
        <p:nvSpPr>
          <p:cNvPr id="5" name="Текст 4">
            <a:extLst>
              <a:ext uri="{FF2B5EF4-FFF2-40B4-BE49-F238E27FC236}">
                <a16:creationId xmlns:a16="http://schemas.microsoft.com/office/drawing/2014/main" xmlns="" id="{CC6432FC-CD29-4D47-A915-D2737E0BEA33}"/>
              </a:ext>
            </a:extLst>
          </p:cNvPr>
          <p:cNvSpPr>
            <a:spLocks noGrp="1"/>
          </p:cNvSpPr>
          <p:nvPr>
            <p:ph type="body" idx="12"/>
          </p:nvPr>
        </p:nvSpPr>
        <p:spPr/>
        <p:txBody>
          <a:bodyPr/>
          <a:lstStyle/>
          <a:p>
            <a:r>
              <a:rPr lang="ru-RU" dirty="0" smtClean="0"/>
              <a:t>Москва</a:t>
            </a:r>
            <a:endParaRPr lang="en-US" dirty="0" smtClean="0"/>
          </a:p>
          <a:p>
            <a:r>
              <a:rPr lang="en-US" dirty="0" smtClean="0"/>
              <a:t>2022</a:t>
            </a:r>
            <a:endParaRPr lang="ru-RU" dirty="0"/>
          </a:p>
        </p:txBody>
      </p:sp>
      <p:sp>
        <p:nvSpPr>
          <p:cNvPr id="6" name="Текст 5">
            <a:extLst>
              <a:ext uri="{FF2B5EF4-FFF2-40B4-BE49-F238E27FC236}">
                <a16:creationId xmlns:a16="http://schemas.microsoft.com/office/drawing/2014/main" xmlns="" id="{B32B7800-48A3-394E-A464-7BA3AE15CECB}"/>
              </a:ext>
            </a:extLst>
          </p:cNvPr>
          <p:cNvSpPr>
            <a:spLocks noGrp="1"/>
          </p:cNvSpPr>
          <p:nvPr>
            <p:ph type="body" sz="quarter" idx="13"/>
          </p:nvPr>
        </p:nvSpPr>
        <p:spPr>
          <a:xfrm>
            <a:off x="1027967" y="4287328"/>
            <a:ext cx="7625267" cy="1190446"/>
          </a:xfrm>
        </p:spPr>
        <p:txBody>
          <a:bodyPr>
            <a:normAutofit lnSpcReduction="10000"/>
          </a:bodyPr>
          <a:lstStyle/>
          <a:p>
            <a:r>
              <a:rPr lang="en-US" dirty="0"/>
              <a:t>Coursework </a:t>
            </a:r>
            <a:r>
              <a:rPr lang="ru-RU" dirty="0"/>
              <a:t>«</a:t>
            </a:r>
            <a:r>
              <a:rPr lang="en-US" dirty="0"/>
              <a:t>Reinforcement learning for resource</a:t>
            </a:r>
            <a:r>
              <a:rPr lang="ru-RU" dirty="0"/>
              <a:t> </a:t>
            </a:r>
            <a:r>
              <a:rPr lang="en-US" dirty="0"/>
              <a:t>allocation tasks in the cloud</a:t>
            </a:r>
            <a:r>
              <a:rPr lang="ru-RU" dirty="0"/>
              <a:t>»</a:t>
            </a:r>
          </a:p>
          <a:p>
            <a:endParaRPr lang="ru-RU" dirty="0" smtClean="0"/>
          </a:p>
          <a:p>
            <a:r>
              <a:rPr lang="ru-RU" dirty="0" smtClean="0"/>
              <a:t>Автор:</a:t>
            </a:r>
          </a:p>
          <a:p>
            <a:r>
              <a:rPr lang="ru-RU" dirty="0" err="1" smtClean="0"/>
              <a:t>Пеганов</a:t>
            </a:r>
            <a:r>
              <a:rPr lang="ru-RU" dirty="0" smtClean="0"/>
              <a:t> Никита Сергеевич</a:t>
            </a:r>
          </a:p>
          <a:p>
            <a:r>
              <a:rPr lang="ru-RU" dirty="0" smtClean="0"/>
              <a:t>Студент БПИ204</a:t>
            </a:r>
            <a:endParaRPr lang="ru-RU" dirty="0"/>
          </a:p>
        </p:txBody>
      </p:sp>
      <p:sp>
        <p:nvSpPr>
          <p:cNvPr id="7" name="TextBox 6"/>
          <p:cNvSpPr txBox="1"/>
          <p:nvPr/>
        </p:nvSpPr>
        <p:spPr>
          <a:xfrm>
            <a:off x="3122762" y="4684143"/>
            <a:ext cx="2432076" cy="1077218"/>
          </a:xfrm>
          <a:prstGeom prst="rect">
            <a:avLst/>
          </a:prstGeom>
          <a:noFill/>
        </p:spPr>
        <p:txBody>
          <a:bodyPr wrap="none" rtlCol="0">
            <a:spAutoFit/>
          </a:bodyPr>
          <a:lstStyle/>
          <a:p>
            <a:r>
              <a:rPr lang="ru-RU" sz="1600" dirty="0" smtClean="0">
                <a:latin typeface="HSE Sans" panose="02000000000000000000" pitchFamily="2" charset="0"/>
              </a:rPr>
              <a:t>Руководитель проекта</a:t>
            </a:r>
            <a:r>
              <a:rPr lang="en-US" sz="1600" dirty="0" smtClean="0">
                <a:latin typeface="HSE Sans" panose="02000000000000000000" pitchFamily="2" charset="0"/>
              </a:rPr>
              <a:t>: </a:t>
            </a:r>
            <a:endParaRPr lang="en-US" sz="1600" dirty="0">
              <a:latin typeface="HSE Sans" panose="02000000000000000000" pitchFamily="2" charset="0"/>
            </a:endParaRPr>
          </a:p>
          <a:p>
            <a:r>
              <a:rPr lang="ru-RU" sz="1600" dirty="0" smtClean="0">
                <a:latin typeface="HSE Sans"/>
              </a:rPr>
              <a:t>Приглашенный лектор,</a:t>
            </a:r>
          </a:p>
          <a:p>
            <a:r>
              <a:rPr lang="ru-RU" sz="1600" dirty="0" smtClean="0">
                <a:latin typeface="HSE Sans"/>
              </a:rPr>
              <a:t>Главный инженер </a:t>
            </a:r>
            <a:r>
              <a:rPr lang="en-US" sz="1600" dirty="0" smtClean="0">
                <a:latin typeface="HSE Sans"/>
              </a:rPr>
              <a:t>Huawei</a:t>
            </a:r>
            <a:endParaRPr lang="ru-RU" sz="1600" dirty="0" smtClean="0"/>
          </a:p>
          <a:p>
            <a:r>
              <a:rPr lang="ru-RU" sz="1600" dirty="0">
                <a:latin typeface="HSE Sans" panose="02000000000000000000" pitchFamily="2" charset="0"/>
              </a:rPr>
              <a:t>Андрей Александрович Тихонов</a:t>
            </a:r>
            <a:endParaRPr lang="ru-RU" sz="1600" dirty="0" smtClean="0">
              <a:latin typeface="HSE Sans" panose="02000000000000000000" pitchFamily="2" charset="0"/>
            </a:endParaRPr>
          </a:p>
        </p:txBody>
      </p:sp>
    </p:spTree>
    <p:extLst>
      <p:ext uri="{BB962C8B-B14F-4D97-AF65-F5344CB8AC3E}">
        <p14:creationId xmlns:p14="http://schemas.microsoft.com/office/powerpoint/2010/main" val="14522106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4">
            <a:extLst>
              <a:ext uri="{FF2B5EF4-FFF2-40B4-BE49-F238E27FC236}">
                <a16:creationId xmlns:a16="http://schemas.microsoft.com/office/drawing/2014/main" xmlns="" id="{B9589107-5631-554E-98CD-FD64EB1ACB71}"/>
              </a:ext>
            </a:extLst>
          </p:cNvPr>
          <p:cNvSpPr>
            <a:spLocks noGrp="1"/>
          </p:cNvSpPr>
          <p:nvPr>
            <p:ph type="body" sz="quarter" idx="12"/>
          </p:nvPr>
        </p:nvSpPr>
        <p:spPr>
          <a:xfrm>
            <a:off x="728374" y="2353406"/>
            <a:ext cx="2930666" cy="2570672"/>
          </a:xfrm>
        </p:spPr>
        <p:txBody>
          <a:bodyPr/>
          <a:lstStyle/>
          <a:p>
            <a:pPr marL="342900" indent="-342900">
              <a:buFont typeface="+mj-lt"/>
              <a:buAutoNum type="arabicPeriod"/>
            </a:pPr>
            <a:r>
              <a:rPr lang="ru-RU" dirty="0" smtClean="0"/>
              <a:t>Повторен </a:t>
            </a:r>
            <a:r>
              <a:rPr lang="ru-RU" dirty="0"/>
              <a:t>эвристический алгоритм, использованный в </a:t>
            </a:r>
            <a:r>
              <a:rPr lang="ru-RU" dirty="0" err="1"/>
              <a:t>фреймворке</a:t>
            </a:r>
            <a:r>
              <a:rPr lang="ru-RU" dirty="0"/>
              <a:t> </a:t>
            </a:r>
            <a:r>
              <a:rPr lang="ru-RU" dirty="0" err="1"/>
              <a:t>Protean</a:t>
            </a:r>
            <a:r>
              <a:rPr lang="ru-RU" dirty="0"/>
              <a:t> </a:t>
            </a:r>
            <a:endParaRPr lang="ru-RU" dirty="0" smtClean="0"/>
          </a:p>
          <a:p>
            <a:pPr marL="342900" indent="-342900">
              <a:buFont typeface="+mj-lt"/>
              <a:buAutoNum type="arabicPeriod"/>
            </a:pPr>
            <a:r>
              <a:rPr lang="ru-RU" dirty="0" smtClean="0"/>
              <a:t>Получены результаты алгоритма на анализируемых данных</a:t>
            </a:r>
            <a:endParaRPr lang="en-US" dirty="0" smtClean="0"/>
          </a:p>
          <a:p>
            <a:pPr marL="342900" indent="-342900">
              <a:buFont typeface="+mj-lt"/>
              <a:buAutoNum type="arabicPeriod"/>
            </a:pPr>
            <a:r>
              <a:rPr lang="ru-RU" dirty="0" smtClean="0"/>
              <a:t>Создана модель нейронной сети и агент с политикой </a:t>
            </a:r>
            <a:r>
              <a:rPr lang="en-US" dirty="0" err="1" smtClean="0"/>
              <a:t>BoltzmannQPolicy</a:t>
            </a:r>
            <a:endParaRPr lang="en-US" dirty="0" smtClean="0"/>
          </a:p>
          <a:p>
            <a:pPr marL="342900" indent="-342900">
              <a:buFont typeface="+mj-lt"/>
              <a:buAutoNum type="arabicPeriod"/>
            </a:pPr>
            <a:r>
              <a:rPr lang="ru-RU" dirty="0" smtClean="0"/>
              <a:t>Запущено обучение агента на исследуемых данных</a:t>
            </a:r>
            <a:endParaRPr lang="en-US" dirty="0" smtClean="0"/>
          </a:p>
          <a:p>
            <a:pPr marL="342900" indent="-342900">
              <a:buFont typeface="+mj-lt"/>
              <a:buAutoNum type="arabicPeriod"/>
            </a:pPr>
            <a:endParaRPr lang="ru-RU" dirty="0"/>
          </a:p>
        </p:txBody>
      </p:sp>
      <p:sp>
        <p:nvSpPr>
          <p:cNvPr id="6" name="Текст 5">
            <a:extLst>
              <a:ext uri="{FF2B5EF4-FFF2-40B4-BE49-F238E27FC236}">
                <a16:creationId xmlns:a16="http://schemas.microsoft.com/office/drawing/2014/main" xmlns="" id="{2467A1B8-16A4-134C-9B37-F388E503018D}"/>
              </a:ext>
            </a:extLst>
          </p:cNvPr>
          <p:cNvSpPr>
            <a:spLocks noGrp="1"/>
          </p:cNvSpPr>
          <p:nvPr>
            <p:ph type="body" sz="quarter" idx="13"/>
          </p:nvPr>
        </p:nvSpPr>
        <p:spPr/>
        <p:txBody>
          <a:bodyPr/>
          <a:lstStyle/>
          <a:p>
            <a:r>
              <a:rPr lang="ru-RU" dirty="0"/>
              <a:t>Программная</a:t>
            </a:r>
          </a:p>
          <a:p>
            <a:r>
              <a:rPr lang="ru-RU" dirty="0"/>
              <a:t>Инженерия</a:t>
            </a:r>
          </a:p>
        </p:txBody>
      </p:sp>
      <p:sp>
        <p:nvSpPr>
          <p:cNvPr id="7" name="Текст 6">
            <a:extLst>
              <a:ext uri="{FF2B5EF4-FFF2-40B4-BE49-F238E27FC236}">
                <a16:creationId xmlns:a16="http://schemas.microsoft.com/office/drawing/2014/main" xmlns="" id="{8F16B6AC-7147-4143-8F71-EEB6F782C334}"/>
              </a:ext>
            </a:extLst>
          </p:cNvPr>
          <p:cNvSpPr>
            <a:spLocks noGrp="1"/>
          </p:cNvSpPr>
          <p:nvPr>
            <p:ph type="body" sz="quarter" idx="14"/>
          </p:nvPr>
        </p:nvSpPr>
        <p:spPr/>
        <p:txBody>
          <a:bodyPr/>
          <a:lstStyle/>
          <a:p>
            <a:r>
              <a:rPr lang="ru-RU" dirty="0"/>
              <a:t>НИР «Обучение с подкреплением для задач распределения ресурсов в облаке»</a:t>
            </a:r>
          </a:p>
        </p:txBody>
      </p:sp>
      <p:sp>
        <p:nvSpPr>
          <p:cNvPr id="8" name="Текст 7">
            <a:extLst>
              <a:ext uri="{FF2B5EF4-FFF2-40B4-BE49-F238E27FC236}">
                <a16:creationId xmlns:a16="http://schemas.microsoft.com/office/drawing/2014/main" xmlns="" id="{6C9C4F34-55DD-1B49-87D7-49B1EBF7F8EC}"/>
              </a:ext>
            </a:extLst>
          </p:cNvPr>
          <p:cNvSpPr>
            <a:spLocks noGrp="1"/>
          </p:cNvSpPr>
          <p:nvPr>
            <p:ph type="body" sz="quarter" idx="15"/>
          </p:nvPr>
        </p:nvSpPr>
        <p:spPr/>
        <p:txBody>
          <a:bodyPr/>
          <a:lstStyle/>
          <a:p>
            <a:r>
              <a:rPr lang="ru-RU" dirty="0">
                <a:latin typeface="HSE Sans"/>
              </a:rPr>
              <a:t>Планирование </a:t>
            </a:r>
          </a:p>
          <a:p>
            <a:r>
              <a:rPr lang="ru-RU" dirty="0">
                <a:latin typeface="HSE Sans"/>
              </a:rPr>
              <a:t>пробного эксперимента</a:t>
            </a:r>
          </a:p>
        </p:txBody>
      </p:sp>
      <p:sp>
        <p:nvSpPr>
          <p:cNvPr id="10" name="Заголовок 13">
            <a:extLst>
              <a:ext uri="{FF2B5EF4-FFF2-40B4-BE49-F238E27FC236}">
                <a16:creationId xmlns:a16="http://schemas.microsoft.com/office/drawing/2014/main" xmlns="" id="{C1657578-5B49-FB42-9E68-EF4E3D607FF9}"/>
              </a:ext>
            </a:extLst>
          </p:cNvPr>
          <p:cNvSpPr txBox="1">
            <a:spLocks/>
          </p:cNvSpPr>
          <p:nvPr/>
        </p:nvSpPr>
        <p:spPr>
          <a:xfrm>
            <a:off x="728374" y="1447789"/>
            <a:ext cx="4322530" cy="7770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2200" dirty="0" smtClean="0">
                <a:latin typeface="HSE Sans"/>
              </a:rPr>
              <a:t>Планирование </a:t>
            </a:r>
          </a:p>
          <a:p>
            <a:r>
              <a:rPr lang="ru-RU" sz="2200" dirty="0">
                <a:latin typeface="HSE Sans"/>
              </a:rPr>
              <a:t>о</a:t>
            </a:r>
            <a:r>
              <a:rPr lang="ru-RU" sz="2200" dirty="0" smtClean="0">
                <a:latin typeface="HSE Sans"/>
              </a:rPr>
              <a:t>сновного эксперимента</a:t>
            </a: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5452" y="2110514"/>
            <a:ext cx="7338696" cy="3215919"/>
          </a:xfrm>
          <a:prstGeom prst="rect">
            <a:avLst/>
          </a:prstGeom>
        </p:spPr>
      </p:pic>
    </p:spTree>
    <p:extLst>
      <p:ext uri="{BB962C8B-B14F-4D97-AF65-F5344CB8AC3E}">
        <p14:creationId xmlns:p14="http://schemas.microsoft.com/office/powerpoint/2010/main" val="15767441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Текст 5">
            <a:extLst>
              <a:ext uri="{FF2B5EF4-FFF2-40B4-BE49-F238E27FC236}">
                <a16:creationId xmlns:a16="http://schemas.microsoft.com/office/drawing/2014/main" xmlns="" id="{2467A1B8-16A4-134C-9B37-F388E503018D}"/>
              </a:ext>
            </a:extLst>
          </p:cNvPr>
          <p:cNvSpPr>
            <a:spLocks noGrp="1"/>
          </p:cNvSpPr>
          <p:nvPr>
            <p:ph type="body" sz="quarter" idx="13"/>
          </p:nvPr>
        </p:nvSpPr>
        <p:spPr/>
        <p:txBody>
          <a:bodyPr/>
          <a:lstStyle/>
          <a:p>
            <a:r>
              <a:rPr lang="ru-RU" dirty="0"/>
              <a:t>Программная</a:t>
            </a:r>
          </a:p>
          <a:p>
            <a:r>
              <a:rPr lang="ru-RU" dirty="0"/>
              <a:t>Инженерия</a:t>
            </a:r>
          </a:p>
        </p:txBody>
      </p:sp>
      <p:sp>
        <p:nvSpPr>
          <p:cNvPr id="7" name="Текст 6">
            <a:extLst>
              <a:ext uri="{FF2B5EF4-FFF2-40B4-BE49-F238E27FC236}">
                <a16:creationId xmlns:a16="http://schemas.microsoft.com/office/drawing/2014/main" xmlns="" id="{8F16B6AC-7147-4143-8F71-EEB6F782C334}"/>
              </a:ext>
            </a:extLst>
          </p:cNvPr>
          <p:cNvSpPr>
            <a:spLocks noGrp="1"/>
          </p:cNvSpPr>
          <p:nvPr>
            <p:ph type="body" sz="quarter" idx="14"/>
          </p:nvPr>
        </p:nvSpPr>
        <p:spPr/>
        <p:txBody>
          <a:bodyPr/>
          <a:lstStyle/>
          <a:p>
            <a:r>
              <a:rPr lang="ru-RU" dirty="0"/>
              <a:t>НИР «Обучение с подкреплением для задач распределения ресурсов в облаке»</a:t>
            </a:r>
          </a:p>
        </p:txBody>
      </p:sp>
      <p:sp>
        <p:nvSpPr>
          <p:cNvPr id="8" name="Текст 7">
            <a:extLst>
              <a:ext uri="{FF2B5EF4-FFF2-40B4-BE49-F238E27FC236}">
                <a16:creationId xmlns:a16="http://schemas.microsoft.com/office/drawing/2014/main" xmlns="" id="{6C9C4F34-55DD-1B49-87D7-49B1EBF7F8EC}"/>
              </a:ext>
            </a:extLst>
          </p:cNvPr>
          <p:cNvSpPr>
            <a:spLocks noGrp="1"/>
          </p:cNvSpPr>
          <p:nvPr>
            <p:ph type="body" sz="quarter" idx="15"/>
          </p:nvPr>
        </p:nvSpPr>
        <p:spPr/>
        <p:txBody>
          <a:bodyPr/>
          <a:lstStyle/>
          <a:p>
            <a:r>
              <a:rPr lang="ru-RU" dirty="0">
                <a:latin typeface="HSE Sans"/>
              </a:rPr>
              <a:t>Результаты пробного</a:t>
            </a:r>
          </a:p>
          <a:p>
            <a:r>
              <a:rPr lang="ru-RU" dirty="0">
                <a:latin typeface="HSE Sans"/>
              </a:rPr>
              <a:t>эксперимента</a:t>
            </a:r>
          </a:p>
        </p:txBody>
      </p:sp>
      <p:sp>
        <p:nvSpPr>
          <p:cNvPr id="10" name="Заголовок 13">
            <a:extLst>
              <a:ext uri="{FF2B5EF4-FFF2-40B4-BE49-F238E27FC236}">
                <a16:creationId xmlns:a16="http://schemas.microsoft.com/office/drawing/2014/main" xmlns="" id="{C1657578-5B49-FB42-9E68-EF4E3D607FF9}"/>
              </a:ext>
            </a:extLst>
          </p:cNvPr>
          <p:cNvSpPr txBox="1">
            <a:spLocks/>
          </p:cNvSpPr>
          <p:nvPr/>
        </p:nvSpPr>
        <p:spPr>
          <a:xfrm>
            <a:off x="728374" y="1447789"/>
            <a:ext cx="4322530" cy="7770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2200" dirty="0" smtClean="0">
                <a:latin typeface="HSE Sans"/>
              </a:rPr>
              <a:t>Результаты работы </a:t>
            </a:r>
          </a:p>
          <a:p>
            <a:r>
              <a:rPr lang="ru-RU" sz="2200" dirty="0" smtClean="0">
                <a:latin typeface="HSE Sans"/>
              </a:rPr>
              <a:t>эвристического алгоритма</a:t>
            </a:r>
          </a:p>
        </p:txBody>
      </p:sp>
      <p:graphicFrame>
        <p:nvGraphicFramePr>
          <p:cNvPr id="3" name="Таблица 2"/>
          <p:cNvGraphicFramePr>
            <a:graphicFrameLocks noGrp="1"/>
          </p:cNvGraphicFramePr>
          <p:nvPr>
            <p:extLst>
              <p:ext uri="{D42A27DB-BD31-4B8C-83A1-F6EECF244321}">
                <p14:modId xmlns:p14="http://schemas.microsoft.com/office/powerpoint/2010/main" val="2378486230"/>
              </p:ext>
            </p:extLst>
          </p:nvPr>
        </p:nvGraphicFramePr>
        <p:xfrm>
          <a:off x="822960" y="2328331"/>
          <a:ext cx="10448604" cy="2394680"/>
        </p:xfrm>
        <a:graphic>
          <a:graphicData uri="http://schemas.openxmlformats.org/drawingml/2006/table">
            <a:tbl>
              <a:tblPr firstRow="1" bandRow="1">
                <a:tableStyleId>{5C22544A-7EE6-4342-B048-85BDC9FD1C3A}</a:tableStyleId>
              </a:tblPr>
              <a:tblGrid>
                <a:gridCol w="3694719"/>
                <a:gridCol w="3395050"/>
                <a:gridCol w="3358835"/>
              </a:tblGrid>
              <a:tr h="598670">
                <a:tc>
                  <a:txBody>
                    <a:bodyPr/>
                    <a:lstStyle/>
                    <a:p>
                      <a:r>
                        <a:rPr lang="ru-RU" sz="1300" b="0" dirty="0" smtClean="0">
                          <a:ln>
                            <a:noFill/>
                          </a:ln>
                          <a:solidFill>
                            <a:srgbClr val="102D69"/>
                          </a:solidFill>
                          <a:latin typeface="HSE Sans" panose="02000000000000000000" pitchFamily="2" charset="0"/>
                        </a:rPr>
                        <a:t>Метрика</a:t>
                      </a:r>
                      <a:endParaRPr lang="x-none" sz="1300" b="0">
                        <a:ln>
                          <a:noFill/>
                        </a:ln>
                        <a:solidFill>
                          <a:srgbClr val="102D69"/>
                        </a:solidFill>
                        <a:latin typeface="HSE Sans" panose="02000000000000000000" pitchFamily="2" charset="0"/>
                      </a:endParaRPr>
                    </a:p>
                  </a:txBody>
                  <a:tcPr>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dirty="0" smtClean="0">
                          <a:ln>
                            <a:noFill/>
                          </a:ln>
                          <a:solidFill>
                            <a:srgbClr val="102D69"/>
                          </a:solidFill>
                          <a:latin typeface="HSE Sans" panose="02000000000000000000" pitchFamily="2" charset="0"/>
                        </a:rPr>
                        <a:t>Значение</a:t>
                      </a:r>
                      <a:endParaRPr lang="x-none" sz="1300" b="0">
                        <a:ln>
                          <a:noFill/>
                        </a:ln>
                        <a:solidFill>
                          <a:srgbClr val="102D69"/>
                        </a:solidFill>
                        <a:latin typeface="HSE Sans" panose="02000000000000000000" pitchFamily="2"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dirty="0" smtClean="0">
                          <a:ln>
                            <a:noFill/>
                          </a:ln>
                          <a:solidFill>
                            <a:srgbClr val="102D69"/>
                          </a:solidFill>
                          <a:latin typeface="HSE Sans" panose="02000000000000000000" pitchFamily="2" charset="0"/>
                        </a:rPr>
                        <a:t>Идеальное</a:t>
                      </a:r>
                      <a:r>
                        <a:rPr lang="ru-RU" sz="1300" b="0" baseline="0" dirty="0" smtClean="0">
                          <a:ln>
                            <a:noFill/>
                          </a:ln>
                          <a:solidFill>
                            <a:srgbClr val="102D69"/>
                          </a:solidFill>
                          <a:latin typeface="HSE Sans" panose="02000000000000000000" pitchFamily="2" charset="0"/>
                        </a:rPr>
                        <a:t> значение</a:t>
                      </a:r>
                      <a:endParaRPr lang="x-none" sz="1300" b="0">
                        <a:ln>
                          <a:noFill/>
                        </a:ln>
                        <a:solidFill>
                          <a:srgbClr val="102D69"/>
                        </a:solidFill>
                        <a:latin typeface="HSE Sans" panose="02000000000000000000" pitchFamily="2"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5986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300" b="0" dirty="0" smtClean="0">
                          <a:ln>
                            <a:noFill/>
                          </a:ln>
                          <a:solidFill>
                            <a:srgbClr val="102D69"/>
                          </a:solidFill>
                          <a:latin typeface="HSE Sans" panose="02000000000000000000" pitchFamily="2" charset="0"/>
                        </a:rPr>
                        <a:t>Средняя задержка</a:t>
                      </a:r>
                      <a:endParaRPr lang="x-none" sz="1300">
                        <a:ln>
                          <a:solidFill>
                            <a:schemeClr val="bg1">
                              <a:lumMod val="75000"/>
                            </a:schemeClr>
                          </a:solidFill>
                        </a:ln>
                      </a:endParaRPr>
                    </a:p>
                  </a:txBody>
                  <a:tcPr>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dirty="0" smtClean="0">
                          <a:ln>
                            <a:noFill/>
                          </a:ln>
                          <a:solidFill>
                            <a:srgbClr val="102D69"/>
                          </a:solidFill>
                          <a:latin typeface="HSE Sans" panose="02000000000000000000" pitchFamily="2" charset="0"/>
                        </a:rPr>
                        <a:t>55 минут 14 секунд</a:t>
                      </a:r>
                      <a:endParaRPr lang="x-none" sz="1300">
                        <a:ln>
                          <a:solidFill>
                            <a:schemeClr val="bg1">
                              <a:lumMod val="75000"/>
                            </a:schemeClr>
                          </a:solidFill>
                        </a:ln>
                      </a:endParaRPr>
                    </a:p>
                    <a:p>
                      <a:pPr algn="r"/>
                      <a:endParaRPr lang="x-none"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dirty="0" smtClean="0">
                          <a:ln>
                            <a:noFill/>
                          </a:ln>
                          <a:solidFill>
                            <a:srgbClr val="102D69"/>
                          </a:solidFill>
                          <a:latin typeface="HSE Sans" panose="02000000000000000000" pitchFamily="2" charset="0"/>
                        </a:rPr>
                        <a:t>0 секунд</a:t>
                      </a:r>
                      <a:endParaRPr lang="x-none" sz="1300">
                        <a:ln>
                          <a:solidFill>
                            <a:schemeClr val="bg1">
                              <a:lumMod val="75000"/>
                            </a:schemeClr>
                          </a:solidFill>
                        </a:ln>
                      </a:endParaRPr>
                    </a:p>
                    <a:p>
                      <a:pPr algn="r"/>
                      <a:endParaRPr lang="x-none"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86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300" b="0" dirty="0" smtClean="0">
                          <a:ln>
                            <a:noFill/>
                          </a:ln>
                          <a:solidFill>
                            <a:srgbClr val="102D69"/>
                          </a:solidFill>
                          <a:latin typeface="HSE Sans" panose="02000000000000000000" pitchFamily="2" charset="0"/>
                        </a:rPr>
                        <a:t>Пропускная способность</a:t>
                      </a:r>
                      <a:endParaRPr lang="x-none" sz="1300">
                        <a:ln>
                          <a:solidFill>
                            <a:schemeClr val="bg1">
                              <a:lumMod val="75000"/>
                            </a:schemeClr>
                          </a:solidFill>
                        </a:ln>
                      </a:endParaRPr>
                    </a:p>
                  </a:txBody>
                  <a:tcPr>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dirty="0" smtClean="0">
                          <a:ln>
                            <a:noFill/>
                          </a:ln>
                          <a:solidFill>
                            <a:srgbClr val="102D69"/>
                          </a:solidFill>
                          <a:latin typeface="HSE Sans" panose="02000000000000000000" pitchFamily="2" charset="0"/>
                        </a:rPr>
                        <a:t>13 333 запроса в час</a:t>
                      </a:r>
                      <a:endParaRPr lang="x-none" sz="1300">
                        <a:ln>
                          <a:solidFill>
                            <a:schemeClr val="bg1">
                              <a:lumMod val="75000"/>
                            </a:schemeClr>
                          </a:solidFill>
                        </a:ln>
                      </a:endParaRPr>
                    </a:p>
                    <a:p>
                      <a:pPr algn="r"/>
                      <a:endParaRPr lang="x-none"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dirty="0" smtClean="0">
                          <a:ln>
                            <a:noFill/>
                          </a:ln>
                          <a:solidFill>
                            <a:srgbClr val="102D69"/>
                          </a:solidFill>
                          <a:latin typeface="HSE Sans" panose="02000000000000000000" pitchFamily="2" charset="0"/>
                        </a:rPr>
                        <a:t>Не</a:t>
                      </a:r>
                      <a:r>
                        <a:rPr lang="ru-RU" sz="1300" b="0" baseline="0" dirty="0" smtClean="0">
                          <a:ln>
                            <a:noFill/>
                          </a:ln>
                          <a:solidFill>
                            <a:srgbClr val="102D69"/>
                          </a:solidFill>
                          <a:latin typeface="HSE Sans" panose="02000000000000000000" pitchFamily="2" charset="0"/>
                        </a:rPr>
                        <a:t> ограничена</a:t>
                      </a:r>
                      <a:endParaRPr lang="x-none" sz="1300">
                        <a:ln>
                          <a:solidFill>
                            <a:schemeClr val="bg1">
                              <a:lumMod val="75000"/>
                            </a:schemeClr>
                          </a:solidFill>
                        </a:ln>
                      </a:endParaRPr>
                    </a:p>
                    <a:p>
                      <a:pPr algn="r"/>
                      <a:endParaRPr lang="x-none"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86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300" b="0" dirty="0" smtClean="0">
                          <a:ln>
                            <a:noFill/>
                          </a:ln>
                          <a:solidFill>
                            <a:srgbClr val="102D69"/>
                          </a:solidFill>
                          <a:latin typeface="HSE Sans" panose="02000000000000000000" pitchFamily="2" charset="0"/>
                        </a:rPr>
                        <a:t>Общее число</a:t>
                      </a:r>
                      <a:r>
                        <a:rPr lang="ru-RU" sz="1300" b="0" baseline="0" dirty="0" smtClean="0">
                          <a:ln>
                            <a:noFill/>
                          </a:ln>
                          <a:solidFill>
                            <a:srgbClr val="102D69"/>
                          </a:solidFill>
                          <a:latin typeface="HSE Sans" panose="02000000000000000000" pitchFamily="2" charset="0"/>
                        </a:rPr>
                        <a:t> принятых запросов</a:t>
                      </a:r>
                      <a:endParaRPr lang="x-none" sz="1300" b="0">
                        <a:ln>
                          <a:noFill/>
                        </a:ln>
                        <a:solidFill>
                          <a:srgbClr val="102D69"/>
                        </a:solidFill>
                        <a:latin typeface="HSE Sans" panose="02000000000000000000" pitchFamily="2" charset="0"/>
                      </a:endParaRPr>
                    </a:p>
                  </a:txBody>
                  <a:tcPr>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dirty="0" smtClean="0">
                          <a:ln>
                            <a:noFill/>
                          </a:ln>
                          <a:solidFill>
                            <a:srgbClr val="102D69"/>
                          </a:solidFill>
                          <a:latin typeface="HSE Sans" panose="02000000000000000000" pitchFamily="2" charset="0"/>
                        </a:rPr>
                        <a:t>4 479 888 запросов</a:t>
                      </a:r>
                      <a:endParaRPr lang="x-none" sz="1300">
                        <a:ln>
                          <a:solidFill>
                            <a:schemeClr val="bg1">
                              <a:lumMod val="75000"/>
                            </a:schemeClr>
                          </a:solidFill>
                        </a:ln>
                      </a:endParaRPr>
                    </a:p>
                    <a:p>
                      <a:pPr algn="r"/>
                      <a:endParaRPr lang="x-none"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dirty="0" smtClean="0">
                          <a:ln>
                            <a:noFill/>
                          </a:ln>
                          <a:solidFill>
                            <a:srgbClr val="102D69"/>
                          </a:solidFill>
                          <a:latin typeface="HSE Sans" panose="02000000000000000000" pitchFamily="2" charset="0"/>
                        </a:rPr>
                        <a:t>5 559 800 запросов</a:t>
                      </a:r>
                      <a:endParaRPr lang="x-none" sz="1300">
                        <a:ln>
                          <a:solidFill>
                            <a:schemeClr val="bg1">
                              <a:lumMod val="75000"/>
                            </a:schemeClr>
                          </a:solidFill>
                        </a:ln>
                      </a:endParaRPr>
                    </a:p>
                    <a:p>
                      <a:pPr algn="r"/>
                      <a:endParaRPr lang="x-none"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74702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Текст 5">
            <a:extLst>
              <a:ext uri="{FF2B5EF4-FFF2-40B4-BE49-F238E27FC236}">
                <a16:creationId xmlns:a16="http://schemas.microsoft.com/office/drawing/2014/main" xmlns="" id="{2467A1B8-16A4-134C-9B37-F388E503018D}"/>
              </a:ext>
            </a:extLst>
          </p:cNvPr>
          <p:cNvSpPr>
            <a:spLocks noGrp="1"/>
          </p:cNvSpPr>
          <p:nvPr>
            <p:ph type="body" sz="quarter" idx="13"/>
          </p:nvPr>
        </p:nvSpPr>
        <p:spPr/>
        <p:txBody>
          <a:bodyPr/>
          <a:lstStyle/>
          <a:p>
            <a:r>
              <a:rPr lang="ru-RU" dirty="0"/>
              <a:t>Программная</a:t>
            </a:r>
          </a:p>
          <a:p>
            <a:r>
              <a:rPr lang="ru-RU" dirty="0"/>
              <a:t>Инженерия</a:t>
            </a:r>
          </a:p>
        </p:txBody>
      </p:sp>
      <p:sp>
        <p:nvSpPr>
          <p:cNvPr id="7" name="Текст 6">
            <a:extLst>
              <a:ext uri="{FF2B5EF4-FFF2-40B4-BE49-F238E27FC236}">
                <a16:creationId xmlns:a16="http://schemas.microsoft.com/office/drawing/2014/main" xmlns="" id="{8F16B6AC-7147-4143-8F71-EEB6F782C334}"/>
              </a:ext>
            </a:extLst>
          </p:cNvPr>
          <p:cNvSpPr>
            <a:spLocks noGrp="1"/>
          </p:cNvSpPr>
          <p:nvPr>
            <p:ph type="body" sz="quarter" idx="14"/>
          </p:nvPr>
        </p:nvSpPr>
        <p:spPr/>
        <p:txBody>
          <a:bodyPr/>
          <a:lstStyle/>
          <a:p>
            <a:r>
              <a:rPr lang="ru-RU" dirty="0"/>
              <a:t>НИР «Обучение с подкреплением для задач распределения ресурсов в облаке»</a:t>
            </a:r>
          </a:p>
        </p:txBody>
      </p:sp>
      <p:sp>
        <p:nvSpPr>
          <p:cNvPr id="8" name="Текст 7">
            <a:extLst>
              <a:ext uri="{FF2B5EF4-FFF2-40B4-BE49-F238E27FC236}">
                <a16:creationId xmlns:a16="http://schemas.microsoft.com/office/drawing/2014/main" xmlns="" id="{6C9C4F34-55DD-1B49-87D7-49B1EBF7F8EC}"/>
              </a:ext>
            </a:extLst>
          </p:cNvPr>
          <p:cNvSpPr>
            <a:spLocks noGrp="1"/>
          </p:cNvSpPr>
          <p:nvPr>
            <p:ph type="body" sz="quarter" idx="15"/>
          </p:nvPr>
        </p:nvSpPr>
        <p:spPr/>
        <p:txBody>
          <a:bodyPr/>
          <a:lstStyle/>
          <a:p>
            <a:r>
              <a:rPr lang="ru-RU" dirty="0">
                <a:latin typeface="HSE Sans"/>
              </a:rPr>
              <a:t>Результаты пробного</a:t>
            </a:r>
          </a:p>
          <a:p>
            <a:r>
              <a:rPr lang="ru-RU" dirty="0">
                <a:latin typeface="HSE Sans"/>
              </a:rPr>
              <a:t>эксперимента</a:t>
            </a:r>
          </a:p>
        </p:txBody>
      </p:sp>
      <p:sp>
        <p:nvSpPr>
          <p:cNvPr id="10" name="Заголовок 13">
            <a:extLst>
              <a:ext uri="{FF2B5EF4-FFF2-40B4-BE49-F238E27FC236}">
                <a16:creationId xmlns:a16="http://schemas.microsoft.com/office/drawing/2014/main" xmlns="" id="{C1657578-5B49-FB42-9E68-EF4E3D607FF9}"/>
              </a:ext>
            </a:extLst>
          </p:cNvPr>
          <p:cNvSpPr txBox="1">
            <a:spLocks/>
          </p:cNvSpPr>
          <p:nvPr/>
        </p:nvSpPr>
        <p:spPr>
          <a:xfrm>
            <a:off x="728374" y="1447789"/>
            <a:ext cx="4322530" cy="7770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2200" dirty="0" smtClean="0">
                <a:latin typeface="HSE Sans"/>
              </a:rPr>
              <a:t>Результаты работы </a:t>
            </a:r>
          </a:p>
          <a:p>
            <a:r>
              <a:rPr lang="ru-RU" sz="2200" dirty="0">
                <a:latin typeface="HSE Sans"/>
              </a:rPr>
              <a:t>о</a:t>
            </a:r>
            <a:r>
              <a:rPr lang="ru-RU" sz="2200" dirty="0" smtClean="0">
                <a:latin typeface="HSE Sans"/>
              </a:rPr>
              <a:t>бученного агента</a:t>
            </a:r>
          </a:p>
        </p:txBody>
      </p:sp>
      <p:graphicFrame>
        <p:nvGraphicFramePr>
          <p:cNvPr id="3" name="Таблица 2"/>
          <p:cNvGraphicFramePr>
            <a:graphicFrameLocks noGrp="1"/>
          </p:cNvGraphicFramePr>
          <p:nvPr>
            <p:extLst>
              <p:ext uri="{D42A27DB-BD31-4B8C-83A1-F6EECF244321}">
                <p14:modId xmlns:p14="http://schemas.microsoft.com/office/powerpoint/2010/main" val="958220668"/>
              </p:ext>
            </p:extLst>
          </p:nvPr>
        </p:nvGraphicFramePr>
        <p:xfrm>
          <a:off x="822960" y="2347679"/>
          <a:ext cx="10358070" cy="2394680"/>
        </p:xfrm>
        <a:graphic>
          <a:graphicData uri="http://schemas.openxmlformats.org/drawingml/2006/table">
            <a:tbl>
              <a:tblPr firstRow="1" bandRow="1">
                <a:tableStyleId>{5C22544A-7EE6-4342-B048-85BDC9FD1C3A}</a:tableStyleId>
              </a:tblPr>
              <a:tblGrid>
                <a:gridCol w="2679365"/>
                <a:gridCol w="2605177"/>
                <a:gridCol w="2579298"/>
                <a:gridCol w="2494230"/>
              </a:tblGrid>
              <a:tr h="598670">
                <a:tc>
                  <a:txBody>
                    <a:bodyPr/>
                    <a:lstStyle/>
                    <a:p>
                      <a:r>
                        <a:rPr lang="ru-RU" sz="1300" b="0" dirty="0" smtClean="0">
                          <a:ln>
                            <a:noFill/>
                          </a:ln>
                          <a:solidFill>
                            <a:srgbClr val="102D69"/>
                          </a:solidFill>
                          <a:latin typeface="HSE Sans" panose="02000000000000000000" pitchFamily="2" charset="0"/>
                        </a:rPr>
                        <a:t>Метрика</a:t>
                      </a:r>
                      <a:endParaRPr lang="x-none" sz="1300" b="0">
                        <a:ln>
                          <a:noFill/>
                        </a:ln>
                        <a:solidFill>
                          <a:srgbClr val="102D69"/>
                        </a:solidFill>
                        <a:latin typeface="HSE Sans" panose="02000000000000000000" pitchFamily="2" charset="0"/>
                      </a:endParaRPr>
                    </a:p>
                  </a:txBody>
                  <a:tcPr>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dirty="0" smtClean="0">
                          <a:ln>
                            <a:noFill/>
                          </a:ln>
                          <a:solidFill>
                            <a:srgbClr val="102D69"/>
                          </a:solidFill>
                          <a:latin typeface="HSE Sans" panose="02000000000000000000" pitchFamily="2" charset="0"/>
                        </a:rPr>
                        <a:t>Эксперимент 1</a:t>
                      </a:r>
                      <a:endParaRPr lang="x-none" sz="1300" b="0">
                        <a:ln>
                          <a:noFill/>
                        </a:ln>
                        <a:solidFill>
                          <a:srgbClr val="102D69"/>
                        </a:solidFill>
                        <a:latin typeface="HSE Sans" panose="02000000000000000000" pitchFamily="2"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dirty="0" smtClean="0">
                          <a:ln>
                            <a:noFill/>
                          </a:ln>
                          <a:solidFill>
                            <a:srgbClr val="102D69"/>
                          </a:solidFill>
                          <a:latin typeface="HSE Sans" panose="02000000000000000000" pitchFamily="2" charset="0"/>
                        </a:rPr>
                        <a:t>Эксперимент 2</a:t>
                      </a:r>
                      <a:endParaRPr lang="x-none" sz="1300" b="0">
                        <a:ln>
                          <a:noFill/>
                        </a:ln>
                        <a:solidFill>
                          <a:srgbClr val="102D69"/>
                        </a:solidFill>
                        <a:latin typeface="HSE Sans" panose="02000000000000000000" pitchFamily="2"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dirty="0" smtClean="0">
                          <a:ln>
                            <a:noFill/>
                          </a:ln>
                          <a:solidFill>
                            <a:srgbClr val="102D69"/>
                          </a:solidFill>
                          <a:latin typeface="HSE Sans" panose="02000000000000000000" pitchFamily="2" charset="0"/>
                        </a:rPr>
                        <a:t>Идеальное</a:t>
                      </a:r>
                      <a:r>
                        <a:rPr lang="ru-RU" sz="1300" b="0" baseline="0" dirty="0" smtClean="0">
                          <a:ln>
                            <a:noFill/>
                          </a:ln>
                          <a:solidFill>
                            <a:srgbClr val="102D69"/>
                          </a:solidFill>
                          <a:latin typeface="HSE Sans" panose="02000000000000000000" pitchFamily="2" charset="0"/>
                        </a:rPr>
                        <a:t> значение</a:t>
                      </a:r>
                      <a:endParaRPr lang="x-none" sz="1300" b="0">
                        <a:ln>
                          <a:noFill/>
                        </a:ln>
                        <a:solidFill>
                          <a:srgbClr val="102D69"/>
                        </a:solidFill>
                        <a:latin typeface="HSE Sans" panose="02000000000000000000" pitchFamily="2"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5986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300" b="0" dirty="0" smtClean="0">
                          <a:ln>
                            <a:noFill/>
                          </a:ln>
                          <a:solidFill>
                            <a:srgbClr val="102D69"/>
                          </a:solidFill>
                          <a:latin typeface="HSE Sans" panose="02000000000000000000" pitchFamily="2" charset="0"/>
                        </a:rPr>
                        <a:t>Средняя задержка</a:t>
                      </a:r>
                      <a:endParaRPr lang="x-none" sz="1300">
                        <a:ln>
                          <a:solidFill>
                            <a:schemeClr val="bg1">
                              <a:lumMod val="75000"/>
                            </a:schemeClr>
                          </a:solidFill>
                        </a:ln>
                      </a:endParaRPr>
                    </a:p>
                  </a:txBody>
                  <a:tcPr>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1" dirty="0" smtClean="0">
                          <a:ln>
                            <a:noFill/>
                          </a:ln>
                          <a:solidFill>
                            <a:srgbClr val="102D69"/>
                          </a:solidFill>
                          <a:latin typeface="HSE Sans" panose="02000000000000000000" pitchFamily="2" charset="0"/>
                        </a:rPr>
                        <a:t>92 минуты 15 секунд</a:t>
                      </a:r>
                      <a:endParaRPr lang="x-none" sz="1300" b="1">
                        <a:ln>
                          <a:solidFill>
                            <a:schemeClr val="bg1">
                              <a:lumMod val="75000"/>
                            </a:schemeClr>
                          </a:solidFill>
                        </a:ln>
                      </a:endParaRPr>
                    </a:p>
                    <a:p>
                      <a:pPr algn="r"/>
                      <a:endParaRPr lang="x-none"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dirty="0" smtClean="0">
                          <a:ln>
                            <a:noFill/>
                          </a:ln>
                          <a:solidFill>
                            <a:srgbClr val="102D69"/>
                          </a:solidFill>
                          <a:latin typeface="HSE Sans" panose="02000000000000000000" pitchFamily="2" charset="0"/>
                        </a:rPr>
                        <a:t>97</a:t>
                      </a:r>
                      <a:r>
                        <a:rPr lang="ru-RU" sz="1300" b="0" baseline="0" dirty="0" smtClean="0">
                          <a:ln>
                            <a:noFill/>
                          </a:ln>
                          <a:solidFill>
                            <a:srgbClr val="102D69"/>
                          </a:solidFill>
                          <a:latin typeface="HSE Sans" panose="02000000000000000000" pitchFamily="2" charset="0"/>
                        </a:rPr>
                        <a:t> </a:t>
                      </a:r>
                      <a:r>
                        <a:rPr lang="ru-RU" sz="1300" b="0" dirty="0" smtClean="0">
                          <a:ln>
                            <a:noFill/>
                          </a:ln>
                          <a:solidFill>
                            <a:srgbClr val="102D69"/>
                          </a:solidFill>
                          <a:latin typeface="HSE Sans" panose="02000000000000000000" pitchFamily="2" charset="0"/>
                        </a:rPr>
                        <a:t>минут 43 секунды</a:t>
                      </a:r>
                      <a:endParaRPr lang="x-none" sz="1300" smtClean="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dirty="0" smtClean="0">
                          <a:ln>
                            <a:noFill/>
                          </a:ln>
                          <a:solidFill>
                            <a:srgbClr val="102D69"/>
                          </a:solidFill>
                          <a:latin typeface="HSE Sans" panose="02000000000000000000" pitchFamily="2" charset="0"/>
                        </a:rPr>
                        <a:t>0 секунд</a:t>
                      </a:r>
                      <a:endParaRPr lang="x-none" sz="1300">
                        <a:ln>
                          <a:solidFill>
                            <a:schemeClr val="bg1">
                              <a:lumMod val="75000"/>
                            </a:schemeClr>
                          </a:solidFill>
                        </a:ln>
                      </a:endParaRPr>
                    </a:p>
                    <a:p>
                      <a:pPr algn="r"/>
                      <a:endParaRPr lang="x-none"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86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300" b="0" dirty="0" smtClean="0">
                          <a:ln>
                            <a:noFill/>
                          </a:ln>
                          <a:solidFill>
                            <a:srgbClr val="102D69"/>
                          </a:solidFill>
                          <a:latin typeface="HSE Sans" panose="02000000000000000000" pitchFamily="2" charset="0"/>
                        </a:rPr>
                        <a:t>Пропускная способность</a:t>
                      </a:r>
                      <a:endParaRPr lang="x-none" sz="1300">
                        <a:ln>
                          <a:solidFill>
                            <a:schemeClr val="bg1">
                              <a:lumMod val="75000"/>
                            </a:schemeClr>
                          </a:solidFill>
                        </a:ln>
                      </a:endParaRPr>
                    </a:p>
                  </a:txBody>
                  <a:tcPr>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dirty="0" smtClean="0">
                          <a:ln>
                            <a:noFill/>
                          </a:ln>
                          <a:solidFill>
                            <a:srgbClr val="102D69"/>
                          </a:solidFill>
                          <a:latin typeface="HSE Sans" panose="02000000000000000000" pitchFamily="2" charset="0"/>
                        </a:rPr>
                        <a:t>3 051</a:t>
                      </a:r>
                      <a:r>
                        <a:rPr lang="ru-RU" sz="1300" b="0" baseline="0" dirty="0" smtClean="0">
                          <a:ln>
                            <a:noFill/>
                          </a:ln>
                          <a:solidFill>
                            <a:srgbClr val="102D69"/>
                          </a:solidFill>
                          <a:latin typeface="HSE Sans" panose="02000000000000000000" pitchFamily="2" charset="0"/>
                        </a:rPr>
                        <a:t> </a:t>
                      </a:r>
                      <a:r>
                        <a:rPr lang="ru-RU" sz="1300" b="0" dirty="0" smtClean="0">
                          <a:ln>
                            <a:noFill/>
                          </a:ln>
                          <a:solidFill>
                            <a:srgbClr val="102D69"/>
                          </a:solidFill>
                          <a:latin typeface="HSE Sans" panose="02000000000000000000" pitchFamily="2" charset="0"/>
                        </a:rPr>
                        <a:t>запроса в час</a:t>
                      </a:r>
                      <a:endParaRPr lang="x-none" sz="1300">
                        <a:ln>
                          <a:solidFill>
                            <a:schemeClr val="bg1">
                              <a:lumMod val="75000"/>
                            </a:schemeClr>
                          </a:solidFill>
                        </a:ln>
                      </a:endParaRPr>
                    </a:p>
                    <a:p>
                      <a:pPr algn="r"/>
                      <a:endParaRPr lang="x-none"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1" dirty="0" smtClean="0">
                          <a:ln>
                            <a:noFill/>
                          </a:ln>
                          <a:solidFill>
                            <a:srgbClr val="102D69"/>
                          </a:solidFill>
                          <a:latin typeface="HSE Sans" panose="02000000000000000000" pitchFamily="2" charset="0"/>
                        </a:rPr>
                        <a:t>4</a:t>
                      </a:r>
                      <a:r>
                        <a:rPr lang="ru-RU" sz="1300" b="1" baseline="0" dirty="0" smtClean="0">
                          <a:ln>
                            <a:noFill/>
                          </a:ln>
                          <a:solidFill>
                            <a:srgbClr val="102D69"/>
                          </a:solidFill>
                          <a:latin typeface="HSE Sans" panose="02000000000000000000" pitchFamily="2" charset="0"/>
                        </a:rPr>
                        <a:t> 666 запроса в час</a:t>
                      </a:r>
                      <a:endParaRPr lang="x-none" sz="1300" b="1" smtClean="0">
                        <a:ln>
                          <a:solidFill>
                            <a:schemeClr val="bg1">
                              <a:lumMod val="75000"/>
                            </a:schemeClr>
                          </a:solidFill>
                        </a:ln>
                      </a:endParaRPr>
                    </a:p>
                    <a:p>
                      <a:pPr algn="r"/>
                      <a:endParaRPr lang="x-none"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dirty="0" smtClean="0">
                          <a:ln>
                            <a:noFill/>
                          </a:ln>
                          <a:solidFill>
                            <a:srgbClr val="102D69"/>
                          </a:solidFill>
                          <a:latin typeface="HSE Sans" panose="02000000000000000000" pitchFamily="2" charset="0"/>
                        </a:rPr>
                        <a:t>Не</a:t>
                      </a:r>
                      <a:r>
                        <a:rPr lang="ru-RU" sz="1300" b="0" baseline="0" dirty="0" smtClean="0">
                          <a:ln>
                            <a:noFill/>
                          </a:ln>
                          <a:solidFill>
                            <a:srgbClr val="102D69"/>
                          </a:solidFill>
                          <a:latin typeface="HSE Sans" panose="02000000000000000000" pitchFamily="2" charset="0"/>
                        </a:rPr>
                        <a:t> ограничена</a:t>
                      </a:r>
                      <a:endParaRPr lang="x-none" sz="1300">
                        <a:ln>
                          <a:solidFill>
                            <a:schemeClr val="bg1">
                              <a:lumMod val="75000"/>
                            </a:schemeClr>
                          </a:solidFill>
                        </a:ln>
                      </a:endParaRPr>
                    </a:p>
                    <a:p>
                      <a:pPr algn="r"/>
                      <a:endParaRPr lang="x-none"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86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300" b="0" dirty="0" smtClean="0">
                          <a:ln>
                            <a:noFill/>
                          </a:ln>
                          <a:solidFill>
                            <a:srgbClr val="102D69"/>
                          </a:solidFill>
                          <a:latin typeface="HSE Sans" panose="02000000000000000000" pitchFamily="2" charset="0"/>
                        </a:rPr>
                        <a:t>Общее число</a:t>
                      </a:r>
                      <a:r>
                        <a:rPr lang="ru-RU" sz="1300" b="0" baseline="0" dirty="0" smtClean="0">
                          <a:ln>
                            <a:noFill/>
                          </a:ln>
                          <a:solidFill>
                            <a:srgbClr val="102D69"/>
                          </a:solidFill>
                          <a:latin typeface="HSE Sans" panose="02000000000000000000" pitchFamily="2" charset="0"/>
                        </a:rPr>
                        <a:t> принятых запросов</a:t>
                      </a:r>
                      <a:endParaRPr lang="x-none" sz="1300" b="0">
                        <a:ln>
                          <a:noFill/>
                        </a:ln>
                        <a:solidFill>
                          <a:srgbClr val="102D69"/>
                        </a:solidFill>
                        <a:latin typeface="HSE Sans" panose="02000000000000000000" pitchFamily="2" charset="0"/>
                      </a:endParaRPr>
                    </a:p>
                  </a:txBody>
                  <a:tcPr>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dirty="0" smtClean="0">
                          <a:ln>
                            <a:noFill/>
                          </a:ln>
                          <a:solidFill>
                            <a:srgbClr val="102D69"/>
                          </a:solidFill>
                          <a:latin typeface="HSE Sans" panose="02000000000000000000" pitchFamily="2" charset="0"/>
                        </a:rPr>
                        <a:t>1 025 136 запросов</a:t>
                      </a:r>
                      <a:endParaRPr lang="x-none" sz="1300">
                        <a:ln>
                          <a:solidFill>
                            <a:schemeClr val="bg1">
                              <a:lumMod val="75000"/>
                            </a:schemeClr>
                          </a:solidFill>
                        </a:ln>
                      </a:endParaRPr>
                    </a:p>
                    <a:p>
                      <a:pPr algn="r"/>
                      <a:endParaRPr lang="x-none"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1" dirty="0" smtClean="0">
                          <a:ln>
                            <a:noFill/>
                          </a:ln>
                          <a:solidFill>
                            <a:srgbClr val="102D69"/>
                          </a:solidFill>
                          <a:latin typeface="HSE Sans" panose="02000000000000000000" pitchFamily="2" charset="0"/>
                        </a:rPr>
                        <a:t>1 567 776 запросов</a:t>
                      </a:r>
                      <a:endParaRPr lang="x-none" sz="1300" b="1" smtClean="0">
                        <a:ln>
                          <a:solidFill>
                            <a:schemeClr val="bg1">
                              <a:lumMod val="75000"/>
                            </a:schemeClr>
                          </a:solidFill>
                        </a:ln>
                      </a:endParaRPr>
                    </a:p>
                    <a:p>
                      <a:pPr algn="r"/>
                      <a:endParaRPr lang="x-none"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dirty="0" smtClean="0">
                          <a:ln>
                            <a:noFill/>
                          </a:ln>
                          <a:solidFill>
                            <a:srgbClr val="102D69"/>
                          </a:solidFill>
                          <a:latin typeface="HSE Sans" panose="02000000000000000000" pitchFamily="2" charset="0"/>
                        </a:rPr>
                        <a:t>5 559 800 запросов</a:t>
                      </a:r>
                      <a:endParaRPr lang="x-none" sz="1300">
                        <a:ln>
                          <a:solidFill>
                            <a:schemeClr val="bg1">
                              <a:lumMod val="75000"/>
                            </a:schemeClr>
                          </a:solidFill>
                        </a:ln>
                      </a:endParaRPr>
                    </a:p>
                    <a:p>
                      <a:pPr algn="r"/>
                      <a:endParaRPr lang="x-none"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8922827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4F0FBB06-E150-E043-9C3B-E94A0F5A67CA}"/>
              </a:ext>
            </a:extLst>
          </p:cNvPr>
          <p:cNvSpPr>
            <a:spLocks noGrp="1"/>
          </p:cNvSpPr>
          <p:nvPr>
            <p:ph type="title"/>
          </p:nvPr>
        </p:nvSpPr>
        <p:spPr/>
        <p:txBody>
          <a:bodyPr>
            <a:normAutofit/>
          </a:bodyPr>
          <a:lstStyle/>
          <a:p>
            <a:r>
              <a:rPr lang="ru-RU" dirty="0" smtClean="0"/>
              <a:t>Результаты</a:t>
            </a:r>
            <a:br>
              <a:rPr lang="ru-RU" dirty="0" smtClean="0"/>
            </a:br>
            <a:r>
              <a:rPr lang="ru-RU" dirty="0" smtClean="0"/>
              <a:t>и выводы</a:t>
            </a:r>
            <a:endParaRPr lang="ru-RU" dirty="0"/>
          </a:p>
        </p:txBody>
      </p:sp>
      <p:sp>
        <p:nvSpPr>
          <p:cNvPr id="3" name="Текст 2">
            <a:extLst>
              <a:ext uri="{FF2B5EF4-FFF2-40B4-BE49-F238E27FC236}">
                <a16:creationId xmlns:a16="http://schemas.microsoft.com/office/drawing/2014/main" xmlns="" id="{2465E442-B2F4-3748-B83F-E8D7BCF1B778}"/>
              </a:ext>
            </a:extLst>
          </p:cNvPr>
          <p:cNvSpPr>
            <a:spLocks noGrp="1"/>
          </p:cNvSpPr>
          <p:nvPr>
            <p:ph type="body" sz="quarter" idx="12"/>
          </p:nvPr>
        </p:nvSpPr>
        <p:spPr/>
        <p:txBody>
          <a:bodyPr/>
          <a:lstStyle/>
          <a:p>
            <a:pPr marL="285750" indent="-285750">
              <a:buFont typeface="Arial" panose="020B0604020202020204" pitchFamily="34" charset="0"/>
              <a:buChar char="•"/>
            </a:pPr>
            <a:r>
              <a:rPr lang="ru-RU" dirty="0" smtClean="0"/>
              <a:t>Результат игры в Тетрис сравним с показателями других работ</a:t>
            </a:r>
          </a:p>
          <a:p>
            <a:pPr marL="285750" indent="-285750">
              <a:buFont typeface="Arial" panose="020B0604020202020204" pitchFamily="34" charset="0"/>
              <a:buChar char="•"/>
            </a:pPr>
            <a:r>
              <a:rPr lang="ru-RU" dirty="0" smtClean="0"/>
              <a:t>Первая </a:t>
            </a:r>
            <a:r>
              <a:rPr lang="ru-RU" dirty="0"/>
              <a:t>часть работы выполнена </a:t>
            </a:r>
            <a:r>
              <a:rPr lang="ru-RU" dirty="0" smtClean="0"/>
              <a:t>полностью: показано успешное применение </a:t>
            </a:r>
            <a:r>
              <a:rPr lang="en-US" dirty="0" smtClean="0"/>
              <a:t>RL </a:t>
            </a:r>
            <a:r>
              <a:rPr lang="ru-RU" dirty="0" smtClean="0"/>
              <a:t>для автоматической игры в Тетрис</a:t>
            </a:r>
          </a:p>
          <a:p>
            <a:pPr marL="285750" indent="-285750">
              <a:buFont typeface="Arial" panose="020B0604020202020204" pitchFamily="34" charset="0"/>
              <a:buChar char="•"/>
            </a:pPr>
            <a:r>
              <a:rPr lang="ru-RU" dirty="0" smtClean="0"/>
              <a:t>Код может быть использован для реализации автоматической игры в другие компьютерные игры</a:t>
            </a:r>
          </a:p>
          <a:p>
            <a:pPr marL="285750" indent="-285750">
              <a:buFont typeface="Arial" panose="020B0604020202020204" pitchFamily="34" charset="0"/>
              <a:buChar char="•"/>
            </a:pPr>
            <a:r>
              <a:rPr lang="ru-RU" dirty="0"/>
              <a:t>Вторая часть работы требует дополнительного </a:t>
            </a:r>
            <a:r>
              <a:rPr lang="ru-RU" dirty="0" smtClean="0"/>
              <a:t>изучения</a:t>
            </a:r>
          </a:p>
          <a:p>
            <a:pPr marL="285750" indent="-285750">
              <a:buFont typeface="Arial" panose="020B0604020202020204" pitchFamily="34" charset="0"/>
              <a:buChar char="•"/>
            </a:pPr>
            <a:r>
              <a:rPr lang="ru-RU" dirty="0"/>
              <a:t>Результат основной части работы значительно ниже эвристического алгоритма</a:t>
            </a:r>
          </a:p>
          <a:p>
            <a:pPr marL="285750" indent="-285750">
              <a:buFont typeface="Arial" panose="020B0604020202020204" pitchFamily="34" charset="0"/>
              <a:buChar char="•"/>
            </a:pPr>
            <a:endParaRPr lang="ru-RU" dirty="0"/>
          </a:p>
        </p:txBody>
      </p:sp>
      <p:sp>
        <p:nvSpPr>
          <p:cNvPr id="6" name="Текст 5">
            <a:extLst>
              <a:ext uri="{FF2B5EF4-FFF2-40B4-BE49-F238E27FC236}">
                <a16:creationId xmlns:a16="http://schemas.microsoft.com/office/drawing/2014/main" xmlns="" id="{76992545-046C-7241-A3FF-215D81AF4AB3}"/>
              </a:ext>
            </a:extLst>
          </p:cNvPr>
          <p:cNvSpPr>
            <a:spLocks noGrp="1"/>
          </p:cNvSpPr>
          <p:nvPr>
            <p:ph type="body" sz="quarter" idx="13"/>
          </p:nvPr>
        </p:nvSpPr>
        <p:spPr/>
        <p:txBody>
          <a:bodyPr/>
          <a:lstStyle/>
          <a:p>
            <a:r>
              <a:rPr lang="ru-RU" dirty="0"/>
              <a:t>Программная</a:t>
            </a:r>
          </a:p>
          <a:p>
            <a:r>
              <a:rPr lang="ru-RU" dirty="0"/>
              <a:t>Инженерия</a:t>
            </a:r>
          </a:p>
        </p:txBody>
      </p:sp>
      <p:sp>
        <p:nvSpPr>
          <p:cNvPr id="7" name="Текст 6">
            <a:extLst>
              <a:ext uri="{FF2B5EF4-FFF2-40B4-BE49-F238E27FC236}">
                <a16:creationId xmlns:a16="http://schemas.microsoft.com/office/drawing/2014/main" xmlns="" id="{31A0EB17-0D28-524C-9C34-1970B0BAC8CE}"/>
              </a:ext>
            </a:extLst>
          </p:cNvPr>
          <p:cNvSpPr>
            <a:spLocks noGrp="1"/>
          </p:cNvSpPr>
          <p:nvPr>
            <p:ph type="body" sz="quarter" idx="14"/>
          </p:nvPr>
        </p:nvSpPr>
        <p:spPr/>
        <p:txBody>
          <a:bodyPr/>
          <a:lstStyle/>
          <a:p>
            <a:r>
              <a:rPr lang="ru-RU" dirty="0"/>
              <a:t>НИР «Обучение с подкреплением для задач распределения ресурсов в облаке»</a:t>
            </a:r>
          </a:p>
        </p:txBody>
      </p:sp>
      <p:sp>
        <p:nvSpPr>
          <p:cNvPr id="8" name="Текст 7">
            <a:extLst>
              <a:ext uri="{FF2B5EF4-FFF2-40B4-BE49-F238E27FC236}">
                <a16:creationId xmlns:a16="http://schemas.microsoft.com/office/drawing/2014/main" xmlns="" id="{CD633F9A-0684-3C45-AC7F-6A087C1D8F06}"/>
              </a:ext>
            </a:extLst>
          </p:cNvPr>
          <p:cNvSpPr>
            <a:spLocks noGrp="1"/>
          </p:cNvSpPr>
          <p:nvPr>
            <p:ph type="body" sz="quarter" idx="15"/>
          </p:nvPr>
        </p:nvSpPr>
        <p:spPr/>
        <p:txBody>
          <a:bodyPr/>
          <a:lstStyle/>
          <a:p>
            <a:r>
              <a:rPr lang="ru-RU" dirty="0"/>
              <a:t>Результаты</a:t>
            </a:r>
            <a:br>
              <a:rPr lang="ru-RU" dirty="0"/>
            </a:br>
            <a:r>
              <a:rPr lang="ru-RU" dirty="0"/>
              <a:t>и выводы</a:t>
            </a:r>
          </a:p>
        </p:txBody>
      </p:sp>
      <p:pic>
        <p:nvPicPr>
          <p:cNvPr id="2050" name="Picture 2" descr="https://new-science.ru/wp-content/uploads/2019/10/615-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0630" y="1510852"/>
            <a:ext cx="5455394" cy="4091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81867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5309826" y="1349528"/>
            <a:ext cx="6444943" cy="48670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xmlns="" id="{075A9635-3750-D34A-AC4F-18C777EEEACE}"/>
              </a:ext>
            </a:extLst>
          </p:cNvPr>
          <p:cNvSpPr>
            <a:spLocks noGrp="1"/>
          </p:cNvSpPr>
          <p:nvPr>
            <p:ph type="title"/>
          </p:nvPr>
        </p:nvSpPr>
        <p:spPr/>
        <p:txBody>
          <a:bodyPr>
            <a:normAutofit fontScale="90000"/>
          </a:bodyPr>
          <a:lstStyle/>
          <a:p>
            <a:r>
              <a:rPr lang="ru-RU" dirty="0" smtClean="0"/>
              <a:t>Направления дальнейшей</a:t>
            </a:r>
            <a:br>
              <a:rPr lang="ru-RU" dirty="0" smtClean="0"/>
            </a:br>
            <a:r>
              <a:rPr lang="ru-RU" dirty="0" smtClean="0"/>
              <a:t>работы</a:t>
            </a:r>
            <a:r>
              <a:rPr lang="ru-RU" dirty="0"/>
              <a:t/>
            </a:r>
            <a:br>
              <a:rPr lang="ru-RU" dirty="0"/>
            </a:br>
            <a:endParaRPr lang="ru-RU" dirty="0"/>
          </a:p>
        </p:txBody>
      </p:sp>
      <p:sp>
        <p:nvSpPr>
          <p:cNvPr id="3" name="Текст 2">
            <a:extLst>
              <a:ext uri="{FF2B5EF4-FFF2-40B4-BE49-F238E27FC236}">
                <a16:creationId xmlns:a16="http://schemas.microsoft.com/office/drawing/2014/main" xmlns="" id="{DC07A214-5C62-A748-9610-9B102D55042C}"/>
              </a:ext>
            </a:extLst>
          </p:cNvPr>
          <p:cNvSpPr>
            <a:spLocks noGrp="1"/>
          </p:cNvSpPr>
          <p:nvPr>
            <p:ph type="body" sz="quarter" idx="12"/>
          </p:nvPr>
        </p:nvSpPr>
        <p:spPr/>
        <p:txBody>
          <a:bodyPr/>
          <a:lstStyle/>
          <a:p>
            <a:pPr marL="342900" indent="-342900">
              <a:buFont typeface="+mj-lt"/>
              <a:buAutoNum type="arabicPeriod"/>
            </a:pPr>
            <a:r>
              <a:rPr lang="ru-RU" dirty="0" smtClean="0"/>
              <a:t>Применение обучения с подкреплениям к другим компьютерным играм</a:t>
            </a:r>
          </a:p>
          <a:p>
            <a:pPr marL="342900" indent="-342900">
              <a:buFont typeface="+mj-lt"/>
              <a:buAutoNum type="arabicPeriod"/>
            </a:pPr>
            <a:r>
              <a:rPr lang="ru-RU" dirty="0" smtClean="0"/>
              <a:t>Более детальное исследование статей других авторов</a:t>
            </a:r>
          </a:p>
          <a:p>
            <a:pPr marL="342900" indent="-342900">
              <a:buFont typeface="+mj-lt"/>
              <a:buAutoNum type="arabicPeriod"/>
            </a:pPr>
            <a:r>
              <a:rPr lang="ru-RU" dirty="0" smtClean="0"/>
              <a:t>Поиск новых архитектур нейронной сети и запуск обучения для сравнения результатов</a:t>
            </a:r>
          </a:p>
          <a:p>
            <a:pPr marL="342900" indent="-342900">
              <a:buFont typeface="+mj-lt"/>
              <a:buAutoNum type="arabicPeriod"/>
            </a:pPr>
            <a:r>
              <a:rPr lang="ru-RU" dirty="0" smtClean="0"/>
              <a:t>Запуск обучения на других исходных данных для анализа особенностей </a:t>
            </a:r>
            <a:r>
              <a:rPr lang="en-US" dirty="0" smtClean="0"/>
              <a:t>RL</a:t>
            </a:r>
            <a:endParaRPr lang="ru-RU" dirty="0"/>
          </a:p>
        </p:txBody>
      </p:sp>
      <p:sp>
        <p:nvSpPr>
          <p:cNvPr id="4" name="Текст 3">
            <a:extLst>
              <a:ext uri="{FF2B5EF4-FFF2-40B4-BE49-F238E27FC236}">
                <a16:creationId xmlns:a16="http://schemas.microsoft.com/office/drawing/2014/main" xmlns="" id="{479F1503-6AC3-BC44-8339-CDF4434C29F8}"/>
              </a:ext>
            </a:extLst>
          </p:cNvPr>
          <p:cNvSpPr>
            <a:spLocks noGrp="1"/>
          </p:cNvSpPr>
          <p:nvPr>
            <p:ph type="body" sz="quarter" idx="13"/>
          </p:nvPr>
        </p:nvSpPr>
        <p:spPr/>
        <p:txBody>
          <a:bodyPr/>
          <a:lstStyle/>
          <a:p>
            <a:r>
              <a:rPr lang="ru-RU" dirty="0"/>
              <a:t>Программная</a:t>
            </a:r>
          </a:p>
          <a:p>
            <a:r>
              <a:rPr lang="ru-RU" dirty="0"/>
              <a:t>Инженерия</a:t>
            </a:r>
          </a:p>
        </p:txBody>
      </p:sp>
      <p:sp>
        <p:nvSpPr>
          <p:cNvPr id="5" name="Текст 4">
            <a:extLst>
              <a:ext uri="{FF2B5EF4-FFF2-40B4-BE49-F238E27FC236}">
                <a16:creationId xmlns:a16="http://schemas.microsoft.com/office/drawing/2014/main" xmlns="" id="{B44726F6-6B97-9541-B430-5890C40AB653}"/>
              </a:ext>
            </a:extLst>
          </p:cNvPr>
          <p:cNvSpPr>
            <a:spLocks noGrp="1"/>
          </p:cNvSpPr>
          <p:nvPr>
            <p:ph type="body" sz="quarter" idx="14"/>
          </p:nvPr>
        </p:nvSpPr>
        <p:spPr/>
        <p:txBody>
          <a:bodyPr/>
          <a:lstStyle/>
          <a:p>
            <a:r>
              <a:rPr lang="ru-RU" dirty="0"/>
              <a:t>НИР «Обучение с подкреплением для задач распределения ресурсов в облаке»</a:t>
            </a:r>
          </a:p>
        </p:txBody>
      </p:sp>
      <p:sp>
        <p:nvSpPr>
          <p:cNvPr id="6" name="Текст 5">
            <a:extLst>
              <a:ext uri="{FF2B5EF4-FFF2-40B4-BE49-F238E27FC236}">
                <a16:creationId xmlns:a16="http://schemas.microsoft.com/office/drawing/2014/main" xmlns="" id="{1FF1B796-D346-7747-8C68-5B56E6538039}"/>
              </a:ext>
            </a:extLst>
          </p:cNvPr>
          <p:cNvSpPr>
            <a:spLocks noGrp="1"/>
          </p:cNvSpPr>
          <p:nvPr>
            <p:ph type="body" sz="quarter" idx="15"/>
          </p:nvPr>
        </p:nvSpPr>
        <p:spPr/>
        <p:txBody>
          <a:bodyPr/>
          <a:lstStyle/>
          <a:p>
            <a:r>
              <a:rPr lang="ru-RU" dirty="0"/>
              <a:t>Направления дальнейшей</a:t>
            </a:r>
            <a:br>
              <a:rPr lang="ru-RU" dirty="0"/>
            </a:br>
            <a:r>
              <a:rPr lang="ru-RU" dirty="0" smtClean="0"/>
              <a:t>работы</a:t>
            </a:r>
            <a:endParaRPr lang="ru-RU" dirty="0"/>
          </a:p>
        </p:txBody>
      </p:sp>
      <p:pic>
        <p:nvPicPr>
          <p:cNvPr id="1026" name="Picture 2" descr="Про &amp;quot;Облака&amp;quot; часть первая - Mykol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3406" y="1751588"/>
            <a:ext cx="5692124" cy="3794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2664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4F0FBB06-E150-E043-9C3B-E94A0F5A67CA}"/>
              </a:ext>
            </a:extLst>
          </p:cNvPr>
          <p:cNvSpPr>
            <a:spLocks noGrp="1"/>
          </p:cNvSpPr>
          <p:nvPr>
            <p:ph type="title"/>
          </p:nvPr>
        </p:nvSpPr>
        <p:spPr/>
        <p:txBody>
          <a:bodyPr>
            <a:normAutofit fontScale="90000"/>
          </a:bodyPr>
          <a:lstStyle/>
          <a:p>
            <a:r>
              <a:rPr lang="ru-RU" dirty="0" smtClean="0"/>
              <a:t>Список использованных</a:t>
            </a:r>
            <a:br>
              <a:rPr lang="ru-RU" dirty="0" smtClean="0"/>
            </a:br>
            <a:r>
              <a:rPr lang="ru-RU" dirty="0" smtClean="0"/>
              <a:t>источников</a:t>
            </a:r>
            <a:r>
              <a:rPr lang="ru-RU" dirty="0"/>
              <a:t/>
            </a:r>
            <a:br>
              <a:rPr lang="ru-RU" dirty="0"/>
            </a:br>
            <a:endParaRPr lang="ru-RU" dirty="0"/>
          </a:p>
        </p:txBody>
      </p:sp>
      <p:sp>
        <p:nvSpPr>
          <p:cNvPr id="3" name="Текст 2">
            <a:extLst>
              <a:ext uri="{FF2B5EF4-FFF2-40B4-BE49-F238E27FC236}">
                <a16:creationId xmlns:a16="http://schemas.microsoft.com/office/drawing/2014/main" xmlns="" id="{2465E442-B2F4-3748-B83F-E8D7BCF1B778}"/>
              </a:ext>
            </a:extLst>
          </p:cNvPr>
          <p:cNvSpPr>
            <a:spLocks noGrp="1"/>
          </p:cNvSpPr>
          <p:nvPr>
            <p:ph type="body" sz="quarter" idx="12"/>
          </p:nvPr>
        </p:nvSpPr>
        <p:spPr>
          <a:xfrm>
            <a:off x="585898" y="2379663"/>
            <a:ext cx="11059762" cy="3831356"/>
          </a:xfrm>
        </p:spPr>
        <p:txBody>
          <a:bodyPr numCol="2">
            <a:normAutofit/>
          </a:bodyPr>
          <a:lstStyle/>
          <a:p>
            <a:r>
              <a:rPr lang="en-US" dirty="0"/>
              <a:t>[1] </a:t>
            </a:r>
            <a:r>
              <a:rPr lang="en-US" dirty="0" err="1"/>
              <a:t>Vihar</a:t>
            </a:r>
            <a:r>
              <a:rPr lang="en-US" dirty="0"/>
              <a:t> </a:t>
            </a:r>
            <a:r>
              <a:rPr lang="en-US" dirty="0" err="1"/>
              <a:t>Kurama</a:t>
            </a:r>
            <a:r>
              <a:rPr lang="en-US" dirty="0"/>
              <a:t>, Samhita </a:t>
            </a:r>
            <a:r>
              <a:rPr lang="en-US" dirty="0" err="1"/>
              <a:t>Alla</a:t>
            </a:r>
            <a:r>
              <a:rPr lang="en-US" dirty="0"/>
              <a:t> (2018) </a:t>
            </a:r>
            <a:r>
              <a:rPr lang="ru-RU" dirty="0"/>
              <a:t>Обучение с подкреплением на языке </a:t>
            </a:r>
            <a:r>
              <a:rPr lang="en-US" dirty="0"/>
              <a:t>Python. // </a:t>
            </a:r>
            <a:r>
              <a:rPr lang="ru-RU" dirty="0"/>
              <a:t>Сайт </a:t>
            </a:r>
            <a:r>
              <a:rPr lang="en-US" dirty="0"/>
              <a:t>Habr.com. 28 </a:t>
            </a:r>
            <a:r>
              <a:rPr lang="ru-RU" dirty="0"/>
              <a:t>декабря (</a:t>
            </a:r>
            <a:r>
              <a:rPr lang="en-US" dirty="0"/>
              <a:t>https://habr.com/ru/company/piter/blog/434738/) </a:t>
            </a:r>
            <a:r>
              <a:rPr lang="ru-RU" dirty="0"/>
              <a:t>Просмотрено: </a:t>
            </a:r>
            <a:r>
              <a:rPr lang="ru-RU" dirty="0" smtClean="0"/>
              <a:t>02.02.2022</a:t>
            </a:r>
            <a:endParaRPr lang="en-US" dirty="0" smtClean="0"/>
          </a:p>
          <a:p>
            <a:r>
              <a:rPr lang="en-US" dirty="0" smtClean="0"/>
              <a:t>[2]</a:t>
            </a:r>
            <a:r>
              <a:rPr lang="en-US" dirty="0"/>
              <a:t> Kent, Steven (2001) The Ultimate History of Video Games: From Pong to </a:t>
            </a:r>
            <a:r>
              <a:rPr lang="en-US" dirty="0" err="1"/>
              <a:t>Pokemon</a:t>
            </a:r>
            <a:r>
              <a:rPr lang="en-US" dirty="0"/>
              <a:t>: The Story Behind the Craze That Touched Our Lives and Changed the World (1st ed.). Three Rivers Press. С. 377-381.</a:t>
            </a:r>
            <a:endParaRPr lang="en-US" dirty="0" smtClean="0"/>
          </a:p>
          <a:p>
            <a:r>
              <a:rPr lang="en-US" dirty="0" smtClean="0"/>
              <a:t>[</a:t>
            </a:r>
            <a:r>
              <a:rPr lang="en-US" dirty="0"/>
              <a:t>3] </a:t>
            </a:r>
            <a:r>
              <a:rPr lang="en-US" dirty="0" err="1"/>
              <a:t>Arif</a:t>
            </a:r>
            <a:r>
              <a:rPr lang="en-US" dirty="0"/>
              <a:t> Mohamed (2018) A history of cloud computing // </a:t>
            </a:r>
            <a:r>
              <a:rPr lang="ru-RU" dirty="0"/>
              <a:t>Сайт С</a:t>
            </a:r>
            <a:r>
              <a:rPr lang="en-US" dirty="0"/>
              <a:t>omputerweekly.com. 9 </a:t>
            </a:r>
            <a:r>
              <a:rPr lang="ru-RU" dirty="0"/>
              <a:t>апреля (</a:t>
            </a:r>
            <a:r>
              <a:rPr lang="en-US" dirty="0"/>
              <a:t>https://www.computerweekly.com/feature/A-history-of-cloud-computing) </a:t>
            </a:r>
            <a:r>
              <a:rPr lang="ru-RU" dirty="0"/>
              <a:t>Просмотрено: </a:t>
            </a:r>
            <a:r>
              <a:rPr lang="ru-RU" dirty="0" smtClean="0"/>
              <a:t>11.12.2021</a:t>
            </a:r>
            <a:endParaRPr lang="en-US" dirty="0" smtClean="0"/>
          </a:p>
          <a:p>
            <a:r>
              <a:rPr lang="en-US" dirty="0" smtClean="0"/>
              <a:t>[</a:t>
            </a:r>
            <a:r>
              <a:rPr lang="en-US" dirty="0"/>
              <a:t>4] Laura Wood (2021) Global Cloud Computing Market (2020 to 2026) - by Service, Deployment, Application Type, End-user and Region Businesswire.com. 24 </a:t>
            </a:r>
            <a:r>
              <a:rPr lang="ru-RU" dirty="0"/>
              <a:t>августа (</a:t>
            </a:r>
            <a:r>
              <a:rPr lang="en-US" dirty="0"/>
              <a:t>https://www.businesswire.com/news/home/20210824005585/</a:t>
            </a:r>
            <a:r>
              <a:rPr lang="en-US" dirty="0" err="1"/>
              <a:t>en</a:t>
            </a:r>
            <a:r>
              <a:rPr lang="en-US" dirty="0"/>
              <a:t>/Global-Cloud-Computing-Market-2020-to2026—by-Service-Deployment-Application-Type-End-user-and-Region—ResearchAndMarkets.com) </a:t>
            </a:r>
            <a:r>
              <a:rPr lang="ru-RU" dirty="0"/>
              <a:t>Просмотрено: 11.12.2021 </a:t>
            </a:r>
            <a:endParaRPr lang="en-US" dirty="0" smtClean="0"/>
          </a:p>
          <a:p>
            <a:r>
              <a:rPr lang="en-US" dirty="0" smtClean="0"/>
              <a:t>[5] </a:t>
            </a:r>
            <a:r>
              <a:rPr lang="en-US" dirty="0"/>
              <a:t>Susan </a:t>
            </a:r>
            <a:r>
              <a:rPr lang="en-US" dirty="0" smtClean="0"/>
              <a:t>Moore </a:t>
            </a:r>
            <a:r>
              <a:rPr lang="ru-RU" dirty="0" smtClean="0"/>
              <a:t>(</a:t>
            </a:r>
            <a:r>
              <a:rPr lang="en-US" dirty="0" smtClean="0"/>
              <a:t>2022</a:t>
            </a:r>
            <a:r>
              <a:rPr lang="ru-RU" dirty="0" smtClean="0"/>
              <a:t>)</a:t>
            </a:r>
            <a:r>
              <a:rPr lang="en-US" dirty="0" smtClean="0"/>
              <a:t> </a:t>
            </a:r>
            <a:r>
              <a:rPr lang="en-US" dirty="0"/>
              <a:t>Gartner Says More Than Half of Enterprise IT Spending in Key Market Segments Will Shift to the Cloud by </a:t>
            </a:r>
            <a:r>
              <a:rPr lang="en-US" dirty="0" smtClean="0"/>
              <a:t>2025. 9 </a:t>
            </a:r>
            <a:r>
              <a:rPr lang="ru-RU" dirty="0" smtClean="0"/>
              <a:t>февраля (</a:t>
            </a:r>
            <a:r>
              <a:rPr lang="en-US" dirty="0">
                <a:hlinkClick r:id="rId2"/>
              </a:rPr>
              <a:t>https://</a:t>
            </a:r>
            <a:r>
              <a:rPr lang="en-US" dirty="0" smtClean="0">
                <a:hlinkClick r:id="rId2"/>
              </a:rPr>
              <a:t>www.gartner.com/en/newsroom/press-releases/2022-02-09-gartner-says-more-than-half-of-enterprise-it-spending?utm_source=ixbtcom</a:t>
            </a:r>
            <a:r>
              <a:rPr lang="ru-RU" dirty="0" smtClean="0"/>
              <a:t>) Просмотрено: 12.05.2022</a:t>
            </a:r>
            <a:endParaRPr lang="en-US" dirty="0" smtClean="0"/>
          </a:p>
          <a:p>
            <a:endParaRPr lang="en-US" dirty="0" smtClean="0"/>
          </a:p>
          <a:p>
            <a:r>
              <a:rPr lang="en-US" dirty="0" smtClean="0"/>
              <a:t>[</a:t>
            </a:r>
            <a:r>
              <a:rPr lang="en-US" dirty="0"/>
              <a:t>6] Ori </a:t>
            </a:r>
            <a:r>
              <a:rPr lang="en-US" dirty="0" err="1"/>
              <a:t>Hadary</a:t>
            </a:r>
            <a:r>
              <a:rPr lang="en-US" dirty="0"/>
              <a:t>, Luke Marshall, </a:t>
            </a:r>
            <a:r>
              <a:rPr lang="en-US" dirty="0" err="1"/>
              <a:t>Ishai</a:t>
            </a:r>
            <a:r>
              <a:rPr lang="en-US" dirty="0"/>
              <a:t> </a:t>
            </a:r>
            <a:r>
              <a:rPr lang="en-US" dirty="0" err="1"/>
              <a:t>Menache</a:t>
            </a:r>
            <a:r>
              <a:rPr lang="en-US" dirty="0"/>
              <a:t>, </a:t>
            </a:r>
            <a:r>
              <a:rPr lang="en-US" dirty="0" err="1"/>
              <a:t>Abhisek</a:t>
            </a:r>
            <a:r>
              <a:rPr lang="en-US" dirty="0"/>
              <a:t> Pan, Esaias E </a:t>
            </a:r>
            <a:r>
              <a:rPr lang="en-US" dirty="0" err="1"/>
              <a:t>Greeff</a:t>
            </a:r>
            <a:r>
              <a:rPr lang="en-US" dirty="0"/>
              <a:t>, David Dion, Star </a:t>
            </a:r>
            <a:r>
              <a:rPr lang="en-US" dirty="0" err="1"/>
              <a:t>Dorminey</a:t>
            </a:r>
            <a:r>
              <a:rPr lang="en-US" dirty="0"/>
              <a:t>, </a:t>
            </a:r>
            <a:r>
              <a:rPr lang="en-US" dirty="0" err="1"/>
              <a:t>Shailesh</a:t>
            </a:r>
            <a:r>
              <a:rPr lang="en-US" dirty="0"/>
              <a:t> Joshi, Yang Chen, Mark </a:t>
            </a:r>
            <a:r>
              <a:rPr lang="en-US" dirty="0" err="1"/>
              <a:t>Russinovich</a:t>
            </a:r>
            <a:r>
              <a:rPr lang="en-US" dirty="0"/>
              <a:t>, and Thomas </a:t>
            </a:r>
            <a:r>
              <a:rPr lang="en-US" dirty="0" err="1"/>
              <a:t>Moscibroda</a:t>
            </a:r>
            <a:r>
              <a:rPr lang="en-US" dirty="0"/>
              <a:t> (2020) Protean: VM Allocation Service at Scale. // </a:t>
            </a:r>
            <a:r>
              <a:rPr lang="ru-RU" dirty="0"/>
              <a:t>Сайт </a:t>
            </a:r>
            <a:r>
              <a:rPr lang="en-US" dirty="0"/>
              <a:t>Usenix.org. 4-6 </a:t>
            </a:r>
            <a:r>
              <a:rPr lang="ru-RU" dirty="0"/>
              <a:t>ноября (</a:t>
            </a:r>
            <a:r>
              <a:rPr lang="en-US" dirty="0"/>
              <a:t>https://www.usenix.org/conference/osdi20/presentation/hadary) </a:t>
            </a:r>
            <a:r>
              <a:rPr lang="ru-RU" dirty="0"/>
              <a:t>Просмотрено: </a:t>
            </a:r>
            <a:r>
              <a:rPr lang="ru-RU" dirty="0" smtClean="0"/>
              <a:t>05.05.2022</a:t>
            </a:r>
            <a:endParaRPr lang="en-US" dirty="0" smtClean="0"/>
          </a:p>
          <a:p>
            <a:r>
              <a:rPr lang="en-US" dirty="0" smtClean="0"/>
              <a:t>[7</a:t>
            </a:r>
            <a:r>
              <a:rPr lang="en-US" dirty="0"/>
              <a:t>] </a:t>
            </a:r>
            <a:r>
              <a:rPr lang="en-US" dirty="0" err="1"/>
              <a:t>OpenAI</a:t>
            </a:r>
            <a:r>
              <a:rPr lang="en-US" dirty="0"/>
              <a:t> (2021) A toolkit for developing and comparing reinforcement learning algorithms. // </a:t>
            </a:r>
            <a:r>
              <a:rPr lang="ru-RU" dirty="0"/>
              <a:t>Сайт </a:t>
            </a:r>
            <a:r>
              <a:rPr lang="en-US" dirty="0"/>
              <a:t>Github.com. 2 </a:t>
            </a:r>
            <a:r>
              <a:rPr lang="ru-RU" dirty="0"/>
              <a:t>октября (</a:t>
            </a:r>
            <a:r>
              <a:rPr lang="en-US" dirty="0"/>
              <a:t>https://github.com/openai/gym) </a:t>
            </a:r>
            <a:r>
              <a:rPr lang="ru-RU" dirty="0"/>
              <a:t>Просмотрено: </a:t>
            </a:r>
            <a:r>
              <a:rPr lang="ru-RU" dirty="0" smtClean="0"/>
              <a:t>01.02.2022</a:t>
            </a:r>
            <a:endParaRPr lang="en-US" dirty="0" smtClean="0"/>
          </a:p>
          <a:p>
            <a:r>
              <a:rPr lang="en-US" dirty="0" smtClean="0"/>
              <a:t>[8</a:t>
            </a:r>
            <a:r>
              <a:rPr lang="en-US" dirty="0"/>
              <a:t>] </a:t>
            </a:r>
            <a:r>
              <a:rPr lang="en-US" dirty="0" err="1"/>
              <a:t>tensorflow</a:t>
            </a:r>
            <a:r>
              <a:rPr lang="en-US" dirty="0"/>
              <a:t> (2021) An Open Source Machine Learning Framework for Everyone. // </a:t>
            </a:r>
            <a:r>
              <a:rPr lang="ru-RU" dirty="0"/>
              <a:t>Сайт </a:t>
            </a:r>
            <a:r>
              <a:rPr lang="en-US" dirty="0"/>
              <a:t>Github.com. 4 </a:t>
            </a:r>
            <a:r>
              <a:rPr lang="ru-RU" dirty="0"/>
              <a:t>ноября (</a:t>
            </a:r>
            <a:r>
              <a:rPr lang="en-US" dirty="0"/>
              <a:t>https://github.com/tensorflow/tensorflow) </a:t>
            </a:r>
            <a:r>
              <a:rPr lang="ru-RU" dirty="0"/>
              <a:t>Просмотрено: 01.02.2022 </a:t>
            </a:r>
            <a:endParaRPr lang="en-US" dirty="0" smtClean="0"/>
          </a:p>
          <a:p>
            <a:r>
              <a:rPr lang="en-US" dirty="0" smtClean="0"/>
              <a:t>[9</a:t>
            </a:r>
            <a:r>
              <a:rPr lang="en-US" dirty="0"/>
              <a:t>] </a:t>
            </a:r>
            <a:r>
              <a:rPr lang="en-US" dirty="0" err="1"/>
              <a:t>Keras</a:t>
            </a:r>
            <a:r>
              <a:rPr lang="en-US" dirty="0"/>
              <a:t>-RL (2018) Deep Reinforcement Learning for </a:t>
            </a:r>
            <a:r>
              <a:rPr lang="en-US" dirty="0" err="1"/>
              <a:t>Keras</a:t>
            </a:r>
            <a:r>
              <a:rPr lang="en-US" dirty="0"/>
              <a:t>. // </a:t>
            </a:r>
            <a:r>
              <a:rPr lang="ru-RU" dirty="0"/>
              <a:t>Сайт </a:t>
            </a:r>
            <a:r>
              <a:rPr lang="en-US" dirty="0"/>
              <a:t>Github.com. 1 </a:t>
            </a:r>
            <a:r>
              <a:rPr lang="ru-RU" dirty="0"/>
              <a:t>мая (</a:t>
            </a:r>
            <a:r>
              <a:rPr lang="en-US" dirty="0"/>
              <a:t>https://github.com/keras-rl/keras-rl) </a:t>
            </a:r>
            <a:r>
              <a:rPr lang="ru-RU" dirty="0"/>
              <a:t>Просмотрено: </a:t>
            </a:r>
            <a:r>
              <a:rPr lang="ru-RU" dirty="0" smtClean="0"/>
              <a:t>01.02.2022</a:t>
            </a:r>
            <a:endParaRPr lang="en-US" dirty="0" smtClean="0"/>
          </a:p>
          <a:p>
            <a:r>
              <a:rPr lang="en-US" dirty="0" smtClean="0"/>
              <a:t>[10</a:t>
            </a:r>
            <a:r>
              <a:rPr lang="en-US" dirty="0"/>
              <a:t>] </a:t>
            </a:r>
            <a:r>
              <a:rPr lang="en-US" dirty="0" err="1"/>
              <a:t>elicortez</a:t>
            </a:r>
            <a:r>
              <a:rPr lang="en-US" dirty="0"/>
              <a:t>, </a:t>
            </a:r>
            <a:r>
              <a:rPr lang="en-US" dirty="0" err="1"/>
              <a:t>rfonseca</a:t>
            </a:r>
            <a:r>
              <a:rPr lang="en-US" dirty="0"/>
              <a:t>, </a:t>
            </a:r>
            <a:r>
              <a:rPr lang="en-US" dirty="0" err="1"/>
              <a:t>SamehElnikety</a:t>
            </a:r>
            <a:r>
              <a:rPr lang="en-US" dirty="0"/>
              <a:t> (2020) </a:t>
            </a:r>
            <a:r>
              <a:rPr lang="en-US" dirty="0" err="1"/>
              <a:t>AzurePublicDataset</a:t>
            </a:r>
            <a:r>
              <a:rPr lang="en-US" dirty="0"/>
              <a:t>. // </a:t>
            </a:r>
            <a:r>
              <a:rPr lang="ru-RU" dirty="0"/>
              <a:t>Сайт </a:t>
            </a:r>
            <a:r>
              <a:rPr lang="en-US" dirty="0"/>
              <a:t>Github.com. 13 </a:t>
            </a:r>
            <a:r>
              <a:rPr lang="ru-RU" dirty="0"/>
              <a:t>ноября (</a:t>
            </a:r>
            <a:r>
              <a:rPr lang="en-US" dirty="0"/>
              <a:t>https://github.com/Azure/AzurePublicDataset/blob/master/AzureTracesForPacking2020.md) </a:t>
            </a:r>
            <a:r>
              <a:rPr lang="ru-RU" dirty="0"/>
              <a:t>Просмотрено: 05.05.2022</a:t>
            </a:r>
            <a:endParaRPr lang="ru-RU" dirty="0" smtClean="0"/>
          </a:p>
        </p:txBody>
      </p:sp>
      <p:sp>
        <p:nvSpPr>
          <p:cNvPr id="6" name="Текст 5">
            <a:extLst>
              <a:ext uri="{FF2B5EF4-FFF2-40B4-BE49-F238E27FC236}">
                <a16:creationId xmlns:a16="http://schemas.microsoft.com/office/drawing/2014/main" xmlns="" id="{76992545-046C-7241-A3FF-215D81AF4AB3}"/>
              </a:ext>
            </a:extLst>
          </p:cNvPr>
          <p:cNvSpPr>
            <a:spLocks noGrp="1"/>
          </p:cNvSpPr>
          <p:nvPr>
            <p:ph type="body" sz="quarter" idx="13"/>
          </p:nvPr>
        </p:nvSpPr>
        <p:spPr/>
        <p:txBody>
          <a:bodyPr/>
          <a:lstStyle/>
          <a:p>
            <a:r>
              <a:rPr lang="ru-RU" dirty="0"/>
              <a:t>Программная</a:t>
            </a:r>
          </a:p>
          <a:p>
            <a:r>
              <a:rPr lang="ru-RU" dirty="0"/>
              <a:t>Инженерия</a:t>
            </a:r>
          </a:p>
        </p:txBody>
      </p:sp>
      <p:sp>
        <p:nvSpPr>
          <p:cNvPr id="7" name="Текст 6">
            <a:extLst>
              <a:ext uri="{FF2B5EF4-FFF2-40B4-BE49-F238E27FC236}">
                <a16:creationId xmlns:a16="http://schemas.microsoft.com/office/drawing/2014/main" xmlns="" id="{31A0EB17-0D28-524C-9C34-1970B0BAC8CE}"/>
              </a:ext>
            </a:extLst>
          </p:cNvPr>
          <p:cNvSpPr>
            <a:spLocks noGrp="1"/>
          </p:cNvSpPr>
          <p:nvPr>
            <p:ph type="body" sz="quarter" idx="14"/>
          </p:nvPr>
        </p:nvSpPr>
        <p:spPr/>
        <p:txBody>
          <a:bodyPr/>
          <a:lstStyle/>
          <a:p>
            <a:r>
              <a:rPr lang="ru-RU" dirty="0"/>
              <a:t>НИР «Обучение с подкреплением для задач распределения ресурсов в облаке»</a:t>
            </a:r>
          </a:p>
        </p:txBody>
      </p:sp>
      <p:sp>
        <p:nvSpPr>
          <p:cNvPr id="8" name="Текст 7">
            <a:extLst>
              <a:ext uri="{FF2B5EF4-FFF2-40B4-BE49-F238E27FC236}">
                <a16:creationId xmlns:a16="http://schemas.microsoft.com/office/drawing/2014/main" xmlns="" id="{CD633F9A-0684-3C45-AC7F-6A087C1D8F06}"/>
              </a:ext>
            </a:extLst>
          </p:cNvPr>
          <p:cNvSpPr>
            <a:spLocks noGrp="1"/>
          </p:cNvSpPr>
          <p:nvPr>
            <p:ph type="body" sz="quarter" idx="15"/>
          </p:nvPr>
        </p:nvSpPr>
        <p:spPr/>
        <p:txBody>
          <a:bodyPr/>
          <a:lstStyle/>
          <a:p>
            <a:r>
              <a:rPr lang="ru-RU"/>
              <a:t>Список использованных</a:t>
            </a:r>
            <a:br>
              <a:rPr lang="ru-RU"/>
            </a:br>
            <a:r>
              <a:rPr lang="ru-RU" smtClean="0"/>
              <a:t>источников</a:t>
            </a:r>
            <a:endParaRPr lang="ru-RU" dirty="0"/>
          </a:p>
        </p:txBody>
      </p:sp>
    </p:spTree>
    <p:extLst>
      <p:ext uri="{BB962C8B-B14F-4D97-AF65-F5344CB8AC3E}">
        <p14:creationId xmlns:p14="http://schemas.microsoft.com/office/powerpoint/2010/main" val="14963227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a:extLst>
              <a:ext uri="{FF2B5EF4-FFF2-40B4-BE49-F238E27FC236}">
                <a16:creationId xmlns:a16="http://schemas.microsoft.com/office/drawing/2014/main" xmlns="" id="{92EB013E-243A-7E44-84B3-4118CCD5AFF9}"/>
              </a:ext>
            </a:extLst>
          </p:cNvPr>
          <p:cNvSpPr>
            <a:spLocks noGrp="1"/>
          </p:cNvSpPr>
          <p:nvPr>
            <p:ph type="body" sz="quarter" idx="13"/>
          </p:nvPr>
        </p:nvSpPr>
        <p:spPr/>
        <p:txBody>
          <a:bodyPr/>
          <a:lstStyle/>
          <a:p>
            <a:r>
              <a:rPr lang="ru-RU" dirty="0"/>
              <a:t>Программная</a:t>
            </a:r>
          </a:p>
          <a:p>
            <a:r>
              <a:rPr lang="ru-RU" dirty="0"/>
              <a:t>Инженерия</a:t>
            </a:r>
          </a:p>
        </p:txBody>
      </p:sp>
      <p:sp>
        <p:nvSpPr>
          <p:cNvPr id="3" name="Текст 2">
            <a:extLst>
              <a:ext uri="{FF2B5EF4-FFF2-40B4-BE49-F238E27FC236}">
                <a16:creationId xmlns:a16="http://schemas.microsoft.com/office/drawing/2014/main" xmlns="" id="{7D323C45-B329-894C-9560-43EF3302210E}"/>
              </a:ext>
            </a:extLst>
          </p:cNvPr>
          <p:cNvSpPr>
            <a:spLocks noGrp="1"/>
          </p:cNvSpPr>
          <p:nvPr>
            <p:ph type="body" sz="quarter" idx="14"/>
          </p:nvPr>
        </p:nvSpPr>
        <p:spPr/>
        <p:txBody>
          <a:bodyPr/>
          <a:lstStyle/>
          <a:p>
            <a:r>
              <a:rPr lang="ru-RU" dirty="0"/>
              <a:t>НИР «Обучение с подкреплением для задач распределения ресурсов в облаке»</a:t>
            </a:r>
          </a:p>
        </p:txBody>
      </p:sp>
      <p:sp>
        <p:nvSpPr>
          <p:cNvPr id="4" name="Текст 3">
            <a:extLst>
              <a:ext uri="{FF2B5EF4-FFF2-40B4-BE49-F238E27FC236}">
                <a16:creationId xmlns:a16="http://schemas.microsoft.com/office/drawing/2014/main" xmlns="" id="{0ADA81B8-0209-EA4C-8306-5853CB70BEE8}"/>
              </a:ext>
            </a:extLst>
          </p:cNvPr>
          <p:cNvSpPr>
            <a:spLocks noGrp="1"/>
          </p:cNvSpPr>
          <p:nvPr>
            <p:ph type="body" sz="quarter" idx="15"/>
          </p:nvPr>
        </p:nvSpPr>
        <p:spPr/>
        <p:txBody>
          <a:bodyPr/>
          <a:lstStyle/>
          <a:p>
            <a:r>
              <a:rPr lang="ru-RU" dirty="0" smtClean="0"/>
              <a:t>Спасибо за</a:t>
            </a:r>
          </a:p>
          <a:p>
            <a:r>
              <a:rPr lang="ru-RU" dirty="0" smtClean="0"/>
              <a:t>Внимание!</a:t>
            </a:r>
            <a:endParaRPr lang="ru-RU" dirty="0"/>
          </a:p>
        </p:txBody>
      </p:sp>
      <p:sp>
        <p:nvSpPr>
          <p:cNvPr id="5" name="Заголовок 1">
            <a:extLst>
              <a:ext uri="{FF2B5EF4-FFF2-40B4-BE49-F238E27FC236}">
                <a16:creationId xmlns:a16="http://schemas.microsoft.com/office/drawing/2014/main" xmlns="" id="{98757A51-BBC2-9047-B199-AE90EB17B4D4}"/>
              </a:ext>
            </a:extLst>
          </p:cNvPr>
          <p:cNvSpPr txBox="1">
            <a:spLocks/>
          </p:cNvSpPr>
          <p:nvPr/>
        </p:nvSpPr>
        <p:spPr>
          <a:xfrm>
            <a:off x="1027967" y="2404670"/>
            <a:ext cx="7634059" cy="197832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4300" dirty="0" smtClean="0">
                <a:latin typeface="HSE Sans"/>
              </a:rPr>
              <a:t>Спасибо за внимание! </a:t>
            </a:r>
          </a:p>
          <a:p>
            <a:r>
              <a:rPr lang="ru-RU" sz="4300" dirty="0" smtClean="0">
                <a:latin typeface="HSE Sans"/>
              </a:rPr>
              <a:t>Буду рад ответить на вопросы.</a:t>
            </a:r>
          </a:p>
        </p:txBody>
      </p:sp>
    </p:spTree>
    <p:extLst>
      <p:ext uri="{BB962C8B-B14F-4D97-AF65-F5344CB8AC3E}">
        <p14:creationId xmlns:p14="http://schemas.microsoft.com/office/powerpoint/2010/main" val="29880487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xmlns="" id="{8219D05C-99A7-9C48-B903-118CF3BA60CA}"/>
              </a:ext>
            </a:extLst>
          </p:cNvPr>
          <p:cNvSpPr>
            <a:spLocks noGrp="1"/>
          </p:cNvSpPr>
          <p:nvPr>
            <p:ph type="title"/>
          </p:nvPr>
        </p:nvSpPr>
        <p:spPr/>
        <p:txBody>
          <a:bodyPr/>
          <a:lstStyle/>
          <a:p>
            <a:r>
              <a:rPr lang="ru-RU" dirty="0" smtClean="0"/>
              <a:t>Содержание</a:t>
            </a:r>
            <a:endParaRPr lang="ru-RU" dirty="0"/>
          </a:p>
        </p:txBody>
      </p:sp>
      <p:sp>
        <p:nvSpPr>
          <p:cNvPr id="4" name="Текст 3">
            <a:extLst>
              <a:ext uri="{FF2B5EF4-FFF2-40B4-BE49-F238E27FC236}">
                <a16:creationId xmlns:a16="http://schemas.microsoft.com/office/drawing/2014/main" xmlns="" id="{985EFA28-570A-F647-B2F7-A43359726B4F}"/>
              </a:ext>
            </a:extLst>
          </p:cNvPr>
          <p:cNvSpPr>
            <a:spLocks noGrp="1"/>
          </p:cNvSpPr>
          <p:nvPr>
            <p:ph type="body" sz="quarter" idx="12"/>
          </p:nvPr>
        </p:nvSpPr>
        <p:spPr/>
        <p:txBody>
          <a:bodyPr>
            <a:normAutofit fontScale="92500" lnSpcReduction="20000"/>
          </a:bodyPr>
          <a:lstStyle/>
          <a:p>
            <a:r>
              <a:rPr lang="ru-RU" dirty="0" smtClean="0"/>
              <a:t>1.            Титульный слайд</a:t>
            </a:r>
          </a:p>
          <a:p>
            <a:r>
              <a:rPr lang="ru-RU" dirty="0" smtClean="0"/>
              <a:t>2.           Содержание</a:t>
            </a:r>
          </a:p>
          <a:p>
            <a:pPr lvl="0"/>
            <a:r>
              <a:rPr lang="ru-RU" dirty="0" smtClean="0"/>
              <a:t>3.           Описание </a:t>
            </a:r>
            <a:r>
              <a:rPr lang="ru-RU" dirty="0"/>
              <a:t>предметной области </a:t>
            </a:r>
          </a:p>
          <a:p>
            <a:pPr lvl="0"/>
            <a:r>
              <a:rPr lang="ru-RU" dirty="0" smtClean="0"/>
              <a:t>4.          Актуальность </a:t>
            </a:r>
            <a:r>
              <a:rPr lang="ru-RU" dirty="0"/>
              <a:t>работы </a:t>
            </a:r>
          </a:p>
          <a:p>
            <a:r>
              <a:rPr lang="ru-RU" dirty="0" smtClean="0"/>
              <a:t>5.           Цель </a:t>
            </a:r>
            <a:r>
              <a:rPr lang="ru-RU" dirty="0"/>
              <a:t>и задачи работы </a:t>
            </a:r>
            <a:endParaRPr lang="ru-RU" dirty="0" smtClean="0"/>
          </a:p>
          <a:p>
            <a:r>
              <a:rPr lang="ru-RU" dirty="0" smtClean="0"/>
              <a:t>6.           Анализ </a:t>
            </a:r>
            <a:r>
              <a:rPr lang="ru-RU" dirty="0"/>
              <a:t>существующих подходов </a:t>
            </a:r>
            <a:endParaRPr lang="ru-RU" dirty="0" smtClean="0"/>
          </a:p>
          <a:p>
            <a:r>
              <a:rPr lang="ru-RU" dirty="0" smtClean="0"/>
              <a:t>7.           Выбор </a:t>
            </a:r>
            <a:r>
              <a:rPr lang="ru-RU" dirty="0"/>
              <a:t>используемых в работе методов </a:t>
            </a:r>
            <a:endParaRPr lang="ru-RU" dirty="0" smtClean="0"/>
          </a:p>
          <a:p>
            <a:r>
              <a:rPr lang="ru-RU" dirty="0" smtClean="0"/>
              <a:t>8-9.       Пробный эксперимент</a:t>
            </a:r>
          </a:p>
          <a:p>
            <a:r>
              <a:rPr lang="ru-RU" dirty="0" smtClean="0"/>
              <a:t>10-1</a:t>
            </a:r>
            <a:r>
              <a:rPr lang="en-US" dirty="0" smtClean="0"/>
              <a:t>2</a:t>
            </a:r>
            <a:r>
              <a:rPr lang="ru-RU" dirty="0" smtClean="0"/>
              <a:t>.     Основной эксперимент</a:t>
            </a:r>
          </a:p>
          <a:p>
            <a:pPr lvl="0"/>
            <a:r>
              <a:rPr lang="ru-RU" dirty="0" smtClean="0"/>
              <a:t>1</a:t>
            </a:r>
            <a:r>
              <a:rPr lang="en-US" dirty="0" smtClean="0"/>
              <a:t>3</a:t>
            </a:r>
            <a:r>
              <a:rPr lang="ru-RU" dirty="0" smtClean="0"/>
              <a:t>.          Результаты </a:t>
            </a:r>
            <a:r>
              <a:rPr lang="ru-RU" dirty="0"/>
              <a:t>и выводы</a:t>
            </a:r>
          </a:p>
          <a:p>
            <a:pPr lvl="0"/>
            <a:r>
              <a:rPr lang="ru-RU" dirty="0" smtClean="0"/>
              <a:t>1</a:t>
            </a:r>
            <a:r>
              <a:rPr lang="en-US" dirty="0" smtClean="0"/>
              <a:t>4</a:t>
            </a:r>
            <a:r>
              <a:rPr lang="ru-RU" dirty="0" smtClean="0"/>
              <a:t>.          Направления </a:t>
            </a:r>
            <a:r>
              <a:rPr lang="ru-RU" dirty="0"/>
              <a:t>дальнейшей работы</a:t>
            </a:r>
          </a:p>
          <a:p>
            <a:r>
              <a:rPr lang="ru-RU" dirty="0" smtClean="0"/>
              <a:t>1</a:t>
            </a:r>
            <a:r>
              <a:rPr lang="en-US" dirty="0" smtClean="0"/>
              <a:t>5</a:t>
            </a:r>
            <a:r>
              <a:rPr lang="ru-RU" dirty="0" smtClean="0"/>
              <a:t>.          Список </a:t>
            </a:r>
            <a:r>
              <a:rPr lang="ru-RU" dirty="0"/>
              <a:t>использованных источников</a:t>
            </a:r>
          </a:p>
        </p:txBody>
      </p:sp>
      <p:sp>
        <p:nvSpPr>
          <p:cNvPr id="5" name="Текст 4">
            <a:extLst>
              <a:ext uri="{FF2B5EF4-FFF2-40B4-BE49-F238E27FC236}">
                <a16:creationId xmlns:a16="http://schemas.microsoft.com/office/drawing/2014/main" xmlns="" id="{C612FDF3-830C-8745-A254-C8DF29B6C387}"/>
              </a:ext>
            </a:extLst>
          </p:cNvPr>
          <p:cNvSpPr>
            <a:spLocks noGrp="1"/>
          </p:cNvSpPr>
          <p:nvPr>
            <p:ph type="body" sz="quarter" idx="13"/>
          </p:nvPr>
        </p:nvSpPr>
        <p:spPr/>
        <p:txBody>
          <a:bodyPr/>
          <a:lstStyle/>
          <a:p>
            <a:r>
              <a:rPr lang="ru-RU" dirty="0"/>
              <a:t>Программная</a:t>
            </a:r>
          </a:p>
          <a:p>
            <a:r>
              <a:rPr lang="ru-RU" dirty="0"/>
              <a:t>Инженерия</a:t>
            </a:r>
          </a:p>
        </p:txBody>
      </p:sp>
      <p:sp>
        <p:nvSpPr>
          <p:cNvPr id="6" name="Текст 5">
            <a:extLst>
              <a:ext uri="{FF2B5EF4-FFF2-40B4-BE49-F238E27FC236}">
                <a16:creationId xmlns:a16="http://schemas.microsoft.com/office/drawing/2014/main" xmlns="" id="{40682799-9A38-414D-BD10-45C11B66347C}"/>
              </a:ext>
            </a:extLst>
          </p:cNvPr>
          <p:cNvSpPr>
            <a:spLocks noGrp="1"/>
          </p:cNvSpPr>
          <p:nvPr>
            <p:ph type="body" sz="quarter" idx="14"/>
          </p:nvPr>
        </p:nvSpPr>
        <p:spPr/>
        <p:txBody>
          <a:bodyPr/>
          <a:lstStyle/>
          <a:p>
            <a:r>
              <a:rPr lang="ru-RU" dirty="0" smtClean="0"/>
              <a:t>НИР «Обучение </a:t>
            </a:r>
            <a:r>
              <a:rPr lang="ru-RU" dirty="0"/>
              <a:t>с подкреплением для задач распределения ресурсов в облаке»</a:t>
            </a:r>
          </a:p>
        </p:txBody>
      </p:sp>
      <p:sp>
        <p:nvSpPr>
          <p:cNvPr id="7" name="Текст 6">
            <a:extLst>
              <a:ext uri="{FF2B5EF4-FFF2-40B4-BE49-F238E27FC236}">
                <a16:creationId xmlns:a16="http://schemas.microsoft.com/office/drawing/2014/main" xmlns="" id="{35F411B5-8431-CE4A-BEA6-775367101901}"/>
              </a:ext>
            </a:extLst>
          </p:cNvPr>
          <p:cNvSpPr>
            <a:spLocks noGrp="1"/>
          </p:cNvSpPr>
          <p:nvPr>
            <p:ph type="body" sz="quarter" idx="15"/>
          </p:nvPr>
        </p:nvSpPr>
        <p:spPr/>
        <p:txBody>
          <a:bodyPr/>
          <a:lstStyle/>
          <a:p>
            <a:r>
              <a:rPr lang="ru-RU" dirty="0" smtClean="0"/>
              <a:t>Содержание</a:t>
            </a:r>
            <a:endParaRPr lang="ru-RU" dirty="0"/>
          </a:p>
        </p:txBody>
      </p:sp>
      <p:pic>
        <p:nvPicPr>
          <p:cNvPr id="13" name="Рисунок 1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4168" r="4168"/>
          <a:stretch>
            <a:fillRect/>
          </a:stretch>
        </p:blipFill>
        <p:spPr>
          <a:xfrm>
            <a:off x="3962400" y="1447800"/>
            <a:ext cx="7046913" cy="4324350"/>
          </a:xfrm>
        </p:spPr>
      </p:pic>
    </p:spTree>
    <p:extLst>
      <p:ext uri="{BB962C8B-B14F-4D97-AF65-F5344CB8AC3E}">
        <p14:creationId xmlns:p14="http://schemas.microsoft.com/office/powerpoint/2010/main" val="26138513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xmlns="" id="{8219D05C-99A7-9C48-B903-118CF3BA60CA}"/>
              </a:ext>
            </a:extLst>
          </p:cNvPr>
          <p:cNvSpPr>
            <a:spLocks noGrp="1"/>
          </p:cNvSpPr>
          <p:nvPr>
            <p:ph type="title"/>
          </p:nvPr>
        </p:nvSpPr>
        <p:spPr/>
        <p:txBody>
          <a:bodyPr/>
          <a:lstStyle/>
          <a:p>
            <a:r>
              <a:rPr lang="ru-RU" dirty="0" smtClean="0"/>
              <a:t>Описание</a:t>
            </a:r>
            <a:br>
              <a:rPr lang="ru-RU" dirty="0" smtClean="0"/>
            </a:br>
            <a:r>
              <a:rPr lang="ru-RU" dirty="0" smtClean="0"/>
              <a:t>предметной области</a:t>
            </a:r>
            <a:endParaRPr lang="ru-RU" dirty="0"/>
          </a:p>
        </p:txBody>
      </p:sp>
      <p:sp>
        <p:nvSpPr>
          <p:cNvPr id="4" name="Текст 3">
            <a:extLst>
              <a:ext uri="{FF2B5EF4-FFF2-40B4-BE49-F238E27FC236}">
                <a16:creationId xmlns:a16="http://schemas.microsoft.com/office/drawing/2014/main" xmlns="" id="{985EFA28-570A-F647-B2F7-A43359726B4F}"/>
              </a:ext>
            </a:extLst>
          </p:cNvPr>
          <p:cNvSpPr>
            <a:spLocks noGrp="1"/>
          </p:cNvSpPr>
          <p:nvPr>
            <p:ph type="body" sz="quarter" idx="12"/>
          </p:nvPr>
        </p:nvSpPr>
        <p:spPr/>
        <p:txBody>
          <a:bodyPr/>
          <a:lstStyle/>
          <a:p>
            <a:r>
              <a:rPr lang="ru-RU" dirty="0"/>
              <a:t>Обучение с подкреплением (RL) — один из видов машинного обучения, в ходе применения которого испытуемая система, называемая агентом, обучается, взаимодействуя со </a:t>
            </a:r>
            <a:r>
              <a:rPr lang="ru-RU" dirty="0" smtClean="0"/>
              <a:t>средой</a:t>
            </a:r>
            <a:r>
              <a:rPr lang="en-US" baseline="30000" dirty="0" smtClean="0"/>
              <a:t>[1]</a:t>
            </a:r>
            <a:r>
              <a:rPr lang="ru-RU" dirty="0" smtClean="0"/>
              <a:t>.</a:t>
            </a:r>
          </a:p>
          <a:p>
            <a:r>
              <a:rPr lang="ru-RU" dirty="0" smtClean="0"/>
              <a:t>Облако </a:t>
            </a:r>
            <a:r>
              <a:rPr lang="ru-RU" dirty="0"/>
              <a:t>— набор из некоторого количества IT-ресурсов, размещенных в инфраструктуре облачного </a:t>
            </a:r>
            <a:r>
              <a:rPr lang="ru-RU" dirty="0" smtClean="0"/>
              <a:t>провайдера.</a:t>
            </a:r>
          </a:p>
          <a:p>
            <a:r>
              <a:rPr lang="ru-RU" dirty="0"/>
              <a:t>Облачные технологии — IT-технологии, которые позволяют хранить и обрабатывать информацию на удалённых от клиента </a:t>
            </a:r>
            <a:r>
              <a:rPr lang="ru-RU" dirty="0" smtClean="0"/>
              <a:t>серверах.</a:t>
            </a:r>
          </a:p>
          <a:p>
            <a:r>
              <a:rPr lang="ru-RU" dirty="0" smtClean="0"/>
              <a:t>Тетрис </a:t>
            </a:r>
            <a:r>
              <a:rPr lang="ru-RU" dirty="0"/>
              <a:t>(русский: </a:t>
            </a:r>
            <a:r>
              <a:rPr lang="ru-RU" dirty="0" err="1"/>
              <a:t>Тéтрис</a:t>
            </a:r>
            <a:r>
              <a:rPr lang="ru-RU" dirty="0"/>
              <a:t>) - видеоигра-головоломка, созданная советским инженером-программистом Алексей </a:t>
            </a:r>
            <a:r>
              <a:rPr lang="ru-RU" dirty="0" smtClean="0"/>
              <a:t>Пажитновым </a:t>
            </a:r>
            <a:r>
              <a:rPr lang="ru-RU" dirty="0"/>
              <a:t>в 1984 </a:t>
            </a:r>
            <a:r>
              <a:rPr lang="ru-RU" dirty="0" smtClean="0"/>
              <a:t>году</a:t>
            </a:r>
            <a:r>
              <a:rPr lang="en-US" baseline="30000" dirty="0" smtClean="0"/>
              <a:t>[2]</a:t>
            </a:r>
            <a:r>
              <a:rPr lang="ru-RU" dirty="0" smtClean="0"/>
              <a:t>.</a:t>
            </a:r>
            <a:endParaRPr lang="ru-RU" dirty="0"/>
          </a:p>
          <a:p>
            <a:endParaRPr lang="ru-RU" dirty="0"/>
          </a:p>
        </p:txBody>
      </p:sp>
      <p:sp>
        <p:nvSpPr>
          <p:cNvPr id="5" name="Текст 4">
            <a:extLst>
              <a:ext uri="{FF2B5EF4-FFF2-40B4-BE49-F238E27FC236}">
                <a16:creationId xmlns:a16="http://schemas.microsoft.com/office/drawing/2014/main" xmlns="" id="{C612FDF3-830C-8745-A254-C8DF29B6C387}"/>
              </a:ext>
            </a:extLst>
          </p:cNvPr>
          <p:cNvSpPr>
            <a:spLocks noGrp="1"/>
          </p:cNvSpPr>
          <p:nvPr>
            <p:ph type="body" sz="quarter" idx="13"/>
          </p:nvPr>
        </p:nvSpPr>
        <p:spPr/>
        <p:txBody>
          <a:bodyPr/>
          <a:lstStyle/>
          <a:p>
            <a:r>
              <a:rPr lang="ru-RU" dirty="0"/>
              <a:t>Программная</a:t>
            </a:r>
          </a:p>
          <a:p>
            <a:r>
              <a:rPr lang="ru-RU" dirty="0"/>
              <a:t>Инженерия</a:t>
            </a:r>
          </a:p>
        </p:txBody>
      </p:sp>
      <p:sp>
        <p:nvSpPr>
          <p:cNvPr id="6" name="Текст 5">
            <a:extLst>
              <a:ext uri="{FF2B5EF4-FFF2-40B4-BE49-F238E27FC236}">
                <a16:creationId xmlns:a16="http://schemas.microsoft.com/office/drawing/2014/main" xmlns="" id="{40682799-9A38-414D-BD10-45C11B66347C}"/>
              </a:ext>
            </a:extLst>
          </p:cNvPr>
          <p:cNvSpPr>
            <a:spLocks noGrp="1"/>
          </p:cNvSpPr>
          <p:nvPr>
            <p:ph type="body" sz="quarter" idx="14"/>
          </p:nvPr>
        </p:nvSpPr>
        <p:spPr/>
        <p:txBody>
          <a:bodyPr/>
          <a:lstStyle/>
          <a:p>
            <a:r>
              <a:rPr lang="ru-RU" dirty="0"/>
              <a:t>НИР «Обучение с подкреплением для задач распределения ресурсов в облаке»</a:t>
            </a:r>
          </a:p>
        </p:txBody>
      </p:sp>
      <p:sp>
        <p:nvSpPr>
          <p:cNvPr id="7" name="Текст 6">
            <a:extLst>
              <a:ext uri="{FF2B5EF4-FFF2-40B4-BE49-F238E27FC236}">
                <a16:creationId xmlns:a16="http://schemas.microsoft.com/office/drawing/2014/main" xmlns="" id="{35F411B5-8431-CE4A-BEA6-775367101901}"/>
              </a:ext>
            </a:extLst>
          </p:cNvPr>
          <p:cNvSpPr>
            <a:spLocks noGrp="1"/>
          </p:cNvSpPr>
          <p:nvPr>
            <p:ph type="body" sz="quarter" idx="15"/>
          </p:nvPr>
        </p:nvSpPr>
        <p:spPr/>
        <p:txBody>
          <a:bodyPr/>
          <a:lstStyle/>
          <a:p>
            <a:pPr lvl="0"/>
            <a:r>
              <a:rPr lang="ru-RU" dirty="0"/>
              <a:t>Описание предметной области </a:t>
            </a:r>
          </a:p>
        </p:txBody>
      </p:sp>
      <p:pic>
        <p:nvPicPr>
          <p:cNvPr id="1026" name="Picture 2" descr="ТЕТРИС 90 — играть онлайн бесплатн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0520" y="1165860"/>
            <a:ext cx="3396822" cy="5099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7657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Заголовок 13">
            <a:extLst>
              <a:ext uri="{FF2B5EF4-FFF2-40B4-BE49-F238E27FC236}">
                <a16:creationId xmlns:a16="http://schemas.microsoft.com/office/drawing/2014/main" xmlns="" id="{C1657578-5B49-FB42-9E68-EF4E3D607FF9}"/>
              </a:ext>
            </a:extLst>
          </p:cNvPr>
          <p:cNvSpPr>
            <a:spLocks noGrp="1"/>
          </p:cNvSpPr>
          <p:nvPr>
            <p:ph type="title"/>
          </p:nvPr>
        </p:nvSpPr>
        <p:spPr/>
        <p:txBody>
          <a:bodyPr>
            <a:normAutofit/>
          </a:bodyPr>
          <a:lstStyle/>
          <a:p>
            <a:pPr lvl="0"/>
            <a:r>
              <a:rPr lang="ru-RU" dirty="0"/>
              <a:t>Актуальность </a:t>
            </a:r>
            <a:r>
              <a:rPr lang="ru-RU" dirty="0" smtClean="0"/>
              <a:t/>
            </a:r>
            <a:br>
              <a:rPr lang="ru-RU" dirty="0" smtClean="0"/>
            </a:br>
            <a:r>
              <a:rPr lang="ru-RU" dirty="0" smtClean="0"/>
              <a:t>работы </a:t>
            </a:r>
            <a:endParaRPr lang="ru-RU" dirty="0">
              <a:effectLst/>
            </a:endParaRPr>
          </a:p>
        </p:txBody>
      </p:sp>
      <p:sp>
        <p:nvSpPr>
          <p:cNvPr id="16" name="Текст 15">
            <a:extLst>
              <a:ext uri="{FF2B5EF4-FFF2-40B4-BE49-F238E27FC236}">
                <a16:creationId xmlns:a16="http://schemas.microsoft.com/office/drawing/2014/main" xmlns="" id="{50D06A58-9783-744B-8ED5-A490C825F5D6}"/>
              </a:ext>
            </a:extLst>
          </p:cNvPr>
          <p:cNvSpPr>
            <a:spLocks noGrp="1"/>
          </p:cNvSpPr>
          <p:nvPr>
            <p:ph type="body" sz="quarter" idx="12"/>
          </p:nvPr>
        </p:nvSpPr>
        <p:spPr/>
        <p:txBody>
          <a:bodyPr/>
          <a:lstStyle/>
          <a:p>
            <a:pPr marL="285750" indent="-285750">
              <a:buFont typeface="Arial" panose="020B0604020202020204" pitchFamily="34" charset="0"/>
              <a:buChar char="•"/>
            </a:pPr>
            <a:r>
              <a:rPr lang="ru-RU" dirty="0"/>
              <a:t>Облачными вычислениями занимаются </a:t>
            </a:r>
            <a:r>
              <a:rPr lang="ru-RU" dirty="0" err="1"/>
              <a:t>Amazon</a:t>
            </a:r>
            <a:r>
              <a:rPr lang="ru-RU" dirty="0"/>
              <a:t>, </a:t>
            </a:r>
            <a:r>
              <a:rPr lang="ru-RU" dirty="0" err="1"/>
              <a:t>Google</a:t>
            </a:r>
            <a:r>
              <a:rPr lang="ru-RU" dirty="0"/>
              <a:t>, </a:t>
            </a:r>
            <a:r>
              <a:rPr lang="ru-RU" dirty="0" err="1"/>
              <a:t>Huawei</a:t>
            </a:r>
            <a:r>
              <a:rPr lang="ru-RU" dirty="0"/>
              <a:t> и другие крупнейшие информационные </a:t>
            </a:r>
            <a:r>
              <a:rPr lang="ru-RU" dirty="0" smtClean="0"/>
              <a:t>компании</a:t>
            </a:r>
            <a:r>
              <a:rPr lang="en-US" baseline="30000" dirty="0" smtClean="0"/>
              <a:t>[3]</a:t>
            </a:r>
            <a:r>
              <a:rPr lang="ru-RU" dirty="0" smtClean="0"/>
              <a:t>.</a:t>
            </a:r>
          </a:p>
          <a:p>
            <a:pPr marL="285750" indent="-285750">
              <a:buFont typeface="Arial" panose="020B0604020202020204" pitchFamily="34" charset="0"/>
              <a:buChar char="•"/>
            </a:pPr>
            <a:r>
              <a:rPr lang="ru-RU" dirty="0" smtClean="0"/>
              <a:t>В </a:t>
            </a:r>
            <a:r>
              <a:rPr lang="ru-RU" dirty="0"/>
              <a:t>2020 году мировой рынок облачных вычислений оценивается в 289.25 миллиардов </a:t>
            </a:r>
            <a:r>
              <a:rPr lang="ru-RU" dirty="0" smtClean="0"/>
              <a:t>долларов</a:t>
            </a:r>
            <a:r>
              <a:rPr lang="en-US" baseline="30000" dirty="0" smtClean="0"/>
              <a:t>[4]</a:t>
            </a:r>
            <a:r>
              <a:rPr lang="ru-RU" dirty="0" smtClean="0"/>
              <a:t>.</a:t>
            </a:r>
          </a:p>
          <a:p>
            <a:pPr marL="285750" indent="-285750">
              <a:buFont typeface="Arial" panose="020B0604020202020204" pitchFamily="34" charset="0"/>
              <a:buChar char="•"/>
            </a:pPr>
            <a:r>
              <a:rPr lang="ru-RU" dirty="0" smtClean="0"/>
              <a:t>Распределение </a:t>
            </a:r>
            <a:r>
              <a:rPr lang="ru-RU" dirty="0"/>
              <a:t>облачных ресурсов — одна из важнейших задач облачных вычислений. </a:t>
            </a:r>
          </a:p>
        </p:txBody>
      </p:sp>
      <p:sp>
        <p:nvSpPr>
          <p:cNvPr id="17" name="Текст 16">
            <a:extLst>
              <a:ext uri="{FF2B5EF4-FFF2-40B4-BE49-F238E27FC236}">
                <a16:creationId xmlns:a16="http://schemas.microsoft.com/office/drawing/2014/main" xmlns="" id="{12BD20DF-BD74-4B4E-BFCB-0201711B214C}"/>
              </a:ext>
            </a:extLst>
          </p:cNvPr>
          <p:cNvSpPr>
            <a:spLocks noGrp="1"/>
          </p:cNvSpPr>
          <p:nvPr>
            <p:ph type="body" sz="quarter" idx="13"/>
          </p:nvPr>
        </p:nvSpPr>
        <p:spPr/>
        <p:txBody>
          <a:bodyPr/>
          <a:lstStyle/>
          <a:p>
            <a:r>
              <a:rPr lang="ru-RU" dirty="0"/>
              <a:t>Программная</a:t>
            </a:r>
          </a:p>
          <a:p>
            <a:r>
              <a:rPr lang="ru-RU" dirty="0"/>
              <a:t>Инженерия</a:t>
            </a:r>
          </a:p>
        </p:txBody>
      </p:sp>
      <p:sp>
        <p:nvSpPr>
          <p:cNvPr id="18" name="Текст 17">
            <a:extLst>
              <a:ext uri="{FF2B5EF4-FFF2-40B4-BE49-F238E27FC236}">
                <a16:creationId xmlns:a16="http://schemas.microsoft.com/office/drawing/2014/main" xmlns="" id="{AB20B420-8F92-714B-B774-4CCFF071FC96}"/>
              </a:ext>
            </a:extLst>
          </p:cNvPr>
          <p:cNvSpPr>
            <a:spLocks noGrp="1"/>
          </p:cNvSpPr>
          <p:nvPr>
            <p:ph type="body" sz="quarter" idx="14"/>
          </p:nvPr>
        </p:nvSpPr>
        <p:spPr/>
        <p:txBody>
          <a:bodyPr/>
          <a:lstStyle/>
          <a:p>
            <a:r>
              <a:rPr lang="ru-RU" dirty="0"/>
              <a:t>НИР «Обучение с подкреплением для задач распределения ресурсов в облаке»</a:t>
            </a:r>
          </a:p>
        </p:txBody>
      </p:sp>
      <p:sp>
        <p:nvSpPr>
          <p:cNvPr id="19" name="Текст 18">
            <a:extLst>
              <a:ext uri="{FF2B5EF4-FFF2-40B4-BE49-F238E27FC236}">
                <a16:creationId xmlns:a16="http://schemas.microsoft.com/office/drawing/2014/main" xmlns="" id="{E28F3689-1426-FC44-97DB-4AC538FC64CC}"/>
              </a:ext>
            </a:extLst>
          </p:cNvPr>
          <p:cNvSpPr>
            <a:spLocks noGrp="1"/>
          </p:cNvSpPr>
          <p:nvPr>
            <p:ph type="body" sz="quarter" idx="15"/>
          </p:nvPr>
        </p:nvSpPr>
        <p:spPr/>
        <p:txBody>
          <a:bodyPr/>
          <a:lstStyle/>
          <a:p>
            <a:r>
              <a:rPr lang="ru-RU" dirty="0"/>
              <a:t>Актуальность </a:t>
            </a:r>
            <a:br>
              <a:rPr lang="ru-RU" dirty="0"/>
            </a:br>
            <a:r>
              <a:rPr lang="ru-RU" dirty="0"/>
              <a:t>работы </a:t>
            </a:r>
          </a:p>
        </p:txBody>
      </p:sp>
      <p:graphicFrame>
        <p:nvGraphicFramePr>
          <p:cNvPr id="8" name="Chart 1">
            <a:extLst>
              <a:ext uri="{FF2B5EF4-FFF2-40B4-BE49-F238E27FC236}">
                <a16:creationId xmlns:a16="http://schemas.microsoft.com/office/drawing/2014/main" xmlns="" id="{14949F48-42A1-3A41-BECB-1BA0E21C291A}"/>
              </a:ext>
            </a:extLst>
          </p:cNvPr>
          <p:cNvGraphicFramePr/>
          <p:nvPr>
            <p:extLst>
              <p:ext uri="{D42A27DB-BD31-4B8C-83A1-F6EECF244321}">
                <p14:modId xmlns:p14="http://schemas.microsoft.com/office/powerpoint/2010/main" val="2418490186"/>
              </p:ext>
            </p:extLst>
          </p:nvPr>
        </p:nvGraphicFramePr>
        <p:xfrm>
          <a:off x="5227605" y="1449388"/>
          <a:ext cx="6478438" cy="48244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195968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Заголовок 13">
            <a:extLst>
              <a:ext uri="{FF2B5EF4-FFF2-40B4-BE49-F238E27FC236}">
                <a16:creationId xmlns:a16="http://schemas.microsoft.com/office/drawing/2014/main" xmlns="" id="{C1657578-5B49-FB42-9E68-EF4E3D607FF9}"/>
              </a:ext>
            </a:extLst>
          </p:cNvPr>
          <p:cNvSpPr>
            <a:spLocks noGrp="1"/>
          </p:cNvSpPr>
          <p:nvPr>
            <p:ph type="title"/>
          </p:nvPr>
        </p:nvSpPr>
        <p:spPr/>
        <p:txBody>
          <a:bodyPr>
            <a:normAutofit/>
          </a:bodyPr>
          <a:lstStyle/>
          <a:p>
            <a:pPr lvl="0"/>
            <a:r>
              <a:rPr lang="ru-RU" dirty="0" smtClean="0"/>
              <a:t>Цели и задачи</a:t>
            </a:r>
            <a:br>
              <a:rPr lang="ru-RU" dirty="0" smtClean="0"/>
            </a:br>
            <a:r>
              <a:rPr lang="ru-RU" dirty="0" smtClean="0"/>
              <a:t>работы</a:t>
            </a:r>
            <a:endParaRPr lang="ru-RU" dirty="0">
              <a:effectLst/>
            </a:endParaRPr>
          </a:p>
        </p:txBody>
      </p:sp>
      <p:sp>
        <p:nvSpPr>
          <p:cNvPr id="16" name="Текст 15">
            <a:extLst>
              <a:ext uri="{FF2B5EF4-FFF2-40B4-BE49-F238E27FC236}">
                <a16:creationId xmlns:a16="http://schemas.microsoft.com/office/drawing/2014/main" xmlns="" id="{50D06A58-9783-744B-8ED5-A490C825F5D6}"/>
              </a:ext>
            </a:extLst>
          </p:cNvPr>
          <p:cNvSpPr>
            <a:spLocks noGrp="1"/>
          </p:cNvSpPr>
          <p:nvPr>
            <p:ph type="body" sz="quarter" idx="12"/>
          </p:nvPr>
        </p:nvSpPr>
        <p:spPr>
          <a:xfrm>
            <a:off x="585898" y="2379663"/>
            <a:ext cx="4322531" cy="2948552"/>
          </a:xfrm>
        </p:spPr>
        <p:txBody>
          <a:bodyPr>
            <a:normAutofit lnSpcReduction="10000"/>
          </a:bodyPr>
          <a:lstStyle/>
          <a:p>
            <a:r>
              <a:rPr lang="ru-RU" dirty="0"/>
              <a:t>Цель работы — определение эффективность обучения с подкреплением в задаче распределения ресурсов в облаке</a:t>
            </a:r>
            <a:r>
              <a:rPr lang="ru-RU" dirty="0" smtClean="0"/>
              <a:t>.</a:t>
            </a:r>
          </a:p>
          <a:p>
            <a:r>
              <a:rPr lang="ru-RU" dirty="0" smtClean="0"/>
              <a:t>Задачи работы:</a:t>
            </a:r>
          </a:p>
          <a:p>
            <a:pPr marL="285750" indent="-285750">
              <a:buFont typeface="Arial" panose="020B0604020202020204" pitchFamily="34" charset="0"/>
              <a:buChar char="•"/>
            </a:pPr>
            <a:r>
              <a:rPr lang="ru-RU" dirty="0" smtClean="0"/>
              <a:t>Применить </a:t>
            </a:r>
            <a:r>
              <a:rPr lang="en-US" dirty="0" smtClean="0"/>
              <a:t>RL </a:t>
            </a:r>
            <a:r>
              <a:rPr lang="ru-RU" dirty="0" smtClean="0"/>
              <a:t>для автоматической игры в Тетрис </a:t>
            </a:r>
          </a:p>
          <a:p>
            <a:pPr marL="285750" indent="-285750">
              <a:buFont typeface="Arial" panose="020B0604020202020204" pitchFamily="34" charset="0"/>
              <a:buChar char="•"/>
            </a:pPr>
            <a:r>
              <a:rPr lang="ru-RU" dirty="0" smtClean="0"/>
              <a:t>Проанализировать существующие статьи, применяющие обучение с подкреплением</a:t>
            </a:r>
            <a:r>
              <a:rPr lang="en-US" dirty="0" smtClean="0"/>
              <a:t> </a:t>
            </a:r>
            <a:r>
              <a:rPr lang="ru-RU" dirty="0" smtClean="0"/>
              <a:t>в поставленной задаче</a:t>
            </a:r>
          </a:p>
          <a:p>
            <a:pPr marL="285750" indent="-285750">
              <a:buFont typeface="Arial" panose="020B0604020202020204" pitchFamily="34" charset="0"/>
              <a:buChar char="•"/>
            </a:pPr>
            <a:r>
              <a:rPr lang="ru-RU" dirty="0" smtClean="0"/>
              <a:t>Выбрать метрики, которые требуется максимизировать в рамках задачи</a:t>
            </a:r>
          </a:p>
          <a:p>
            <a:pPr marL="285750" indent="-285750">
              <a:buFont typeface="Arial" panose="020B0604020202020204" pitchFamily="34" charset="0"/>
              <a:buChar char="•"/>
            </a:pPr>
            <a:r>
              <a:rPr lang="ru-RU" dirty="0" smtClean="0"/>
              <a:t>Найти данные, на которых можно провести исследование</a:t>
            </a:r>
          </a:p>
          <a:p>
            <a:pPr marL="285750" indent="-285750">
              <a:buFont typeface="Arial" panose="020B0604020202020204" pitchFamily="34" charset="0"/>
              <a:buChar char="•"/>
            </a:pPr>
            <a:r>
              <a:rPr lang="ru-RU" dirty="0" smtClean="0"/>
              <a:t>Провести эксперимент</a:t>
            </a:r>
          </a:p>
          <a:p>
            <a:pPr marL="285750" indent="-285750">
              <a:buFont typeface="Arial" panose="020B0604020202020204" pitchFamily="34" charset="0"/>
              <a:buChar char="•"/>
            </a:pPr>
            <a:r>
              <a:rPr lang="ru-RU" dirty="0"/>
              <a:t>С</a:t>
            </a:r>
            <a:r>
              <a:rPr lang="ru-RU" dirty="0" smtClean="0"/>
              <a:t>равнить показатели с результатами других работ</a:t>
            </a:r>
          </a:p>
          <a:p>
            <a:pPr marL="285750" indent="-285750">
              <a:buFont typeface="Arial" panose="020B0604020202020204" pitchFamily="34" charset="0"/>
              <a:buChar char="•"/>
            </a:pPr>
            <a:endParaRPr lang="ru-RU" dirty="0"/>
          </a:p>
        </p:txBody>
      </p:sp>
      <p:sp>
        <p:nvSpPr>
          <p:cNvPr id="17" name="Текст 16">
            <a:extLst>
              <a:ext uri="{FF2B5EF4-FFF2-40B4-BE49-F238E27FC236}">
                <a16:creationId xmlns:a16="http://schemas.microsoft.com/office/drawing/2014/main" xmlns="" id="{12BD20DF-BD74-4B4E-BFCB-0201711B214C}"/>
              </a:ext>
            </a:extLst>
          </p:cNvPr>
          <p:cNvSpPr>
            <a:spLocks noGrp="1"/>
          </p:cNvSpPr>
          <p:nvPr>
            <p:ph type="body" sz="quarter" idx="13"/>
          </p:nvPr>
        </p:nvSpPr>
        <p:spPr/>
        <p:txBody>
          <a:bodyPr/>
          <a:lstStyle/>
          <a:p>
            <a:r>
              <a:rPr lang="ru-RU" dirty="0"/>
              <a:t>Программная</a:t>
            </a:r>
          </a:p>
          <a:p>
            <a:r>
              <a:rPr lang="ru-RU" dirty="0"/>
              <a:t>Инженерия</a:t>
            </a:r>
          </a:p>
        </p:txBody>
      </p:sp>
      <p:sp>
        <p:nvSpPr>
          <p:cNvPr id="18" name="Текст 17">
            <a:extLst>
              <a:ext uri="{FF2B5EF4-FFF2-40B4-BE49-F238E27FC236}">
                <a16:creationId xmlns:a16="http://schemas.microsoft.com/office/drawing/2014/main" xmlns="" id="{AB20B420-8F92-714B-B774-4CCFF071FC96}"/>
              </a:ext>
            </a:extLst>
          </p:cNvPr>
          <p:cNvSpPr>
            <a:spLocks noGrp="1"/>
          </p:cNvSpPr>
          <p:nvPr>
            <p:ph type="body" sz="quarter" idx="14"/>
          </p:nvPr>
        </p:nvSpPr>
        <p:spPr/>
        <p:txBody>
          <a:bodyPr/>
          <a:lstStyle/>
          <a:p>
            <a:r>
              <a:rPr lang="ru-RU" dirty="0"/>
              <a:t>НИР «Обучение с подкреплением для задач распределения ресурсов в облаке»</a:t>
            </a:r>
          </a:p>
        </p:txBody>
      </p:sp>
      <p:sp>
        <p:nvSpPr>
          <p:cNvPr id="19" name="Текст 18">
            <a:extLst>
              <a:ext uri="{FF2B5EF4-FFF2-40B4-BE49-F238E27FC236}">
                <a16:creationId xmlns:a16="http://schemas.microsoft.com/office/drawing/2014/main" xmlns="" id="{E28F3689-1426-FC44-97DB-4AC538FC64CC}"/>
              </a:ext>
            </a:extLst>
          </p:cNvPr>
          <p:cNvSpPr>
            <a:spLocks noGrp="1"/>
          </p:cNvSpPr>
          <p:nvPr>
            <p:ph type="body" sz="quarter" idx="15"/>
          </p:nvPr>
        </p:nvSpPr>
        <p:spPr/>
        <p:txBody>
          <a:bodyPr/>
          <a:lstStyle/>
          <a:p>
            <a:r>
              <a:rPr lang="ru-RU" dirty="0" smtClean="0"/>
              <a:t>Цели и задачи</a:t>
            </a:r>
          </a:p>
          <a:p>
            <a:r>
              <a:rPr lang="ru-RU" dirty="0" smtClean="0"/>
              <a:t>работы</a:t>
            </a:r>
            <a:endParaRPr lang="ru-RU" dirty="0"/>
          </a:p>
        </p:txBody>
      </p:sp>
      <p:pic>
        <p:nvPicPr>
          <p:cNvPr id="9" name="Picture 2" descr="https://www.culture.ru/storage/images/fd32c5f6284a90c175e1a0c93fb244c8/03fae2eab4452d96250b5ed4e5031114.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4965" y="1819857"/>
            <a:ext cx="6237081" cy="3508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59205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067B7925-15F2-FE46-8057-16C238D2A774}"/>
              </a:ext>
            </a:extLst>
          </p:cNvPr>
          <p:cNvSpPr>
            <a:spLocks noGrp="1"/>
          </p:cNvSpPr>
          <p:nvPr>
            <p:ph type="title"/>
          </p:nvPr>
        </p:nvSpPr>
        <p:spPr/>
        <p:txBody>
          <a:bodyPr>
            <a:normAutofit/>
          </a:bodyPr>
          <a:lstStyle/>
          <a:p>
            <a:r>
              <a:rPr lang="ru-RU" dirty="0"/>
              <a:t>Анализ существующих </a:t>
            </a:r>
            <a:r>
              <a:rPr lang="ru-RU" dirty="0" smtClean="0"/>
              <a:t/>
            </a:r>
            <a:br>
              <a:rPr lang="ru-RU" dirty="0" smtClean="0"/>
            </a:br>
            <a:r>
              <a:rPr lang="ru-RU" dirty="0" smtClean="0"/>
              <a:t>решений</a:t>
            </a:r>
            <a:endParaRPr lang="ru-RU" dirty="0"/>
          </a:p>
        </p:txBody>
      </p:sp>
      <p:sp>
        <p:nvSpPr>
          <p:cNvPr id="3" name="Текст 2">
            <a:extLst>
              <a:ext uri="{FF2B5EF4-FFF2-40B4-BE49-F238E27FC236}">
                <a16:creationId xmlns:a16="http://schemas.microsoft.com/office/drawing/2014/main" xmlns="" id="{C368357B-B74C-3F46-ABEA-915FE8D74C3F}"/>
              </a:ext>
            </a:extLst>
          </p:cNvPr>
          <p:cNvSpPr>
            <a:spLocks noGrp="1"/>
          </p:cNvSpPr>
          <p:nvPr>
            <p:ph type="body" sz="quarter" idx="12"/>
          </p:nvPr>
        </p:nvSpPr>
        <p:spPr/>
        <p:txBody>
          <a:bodyPr/>
          <a:lstStyle/>
          <a:p>
            <a:pPr marL="285750" indent="-285750">
              <a:buFont typeface="Arial" panose="020B0604020202020204" pitchFamily="34" charset="0"/>
              <a:buChar char="•"/>
            </a:pPr>
            <a:r>
              <a:rPr lang="ru-RU" dirty="0" smtClean="0"/>
              <a:t>Эвристический алгоритм </a:t>
            </a:r>
            <a:r>
              <a:rPr lang="ru-RU" dirty="0" err="1" smtClean="0"/>
              <a:t>фреймворка</a:t>
            </a:r>
            <a:r>
              <a:rPr lang="ru-RU" dirty="0" smtClean="0"/>
              <a:t> </a:t>
            </a:r>
            <a:r>
              <a:rPr lang="en-US" dirty="0" smtClean="0"/>
              <a:t>Protean</a:t>
            </a:r>
            <a:r>
              <a:rPr lang="en-US" baseline="30000" dirty="0" smtClean="0"/>
              <a:t>[6]</a:t>
            </a:r>
            <a:endParaRPr lang="en-US" dirty="0" smtClean="0"/>
          </a:p>
          <a:p>
            <a:pPr marL="285750" indent="-285750">
              <a:buFont typeface="Arial" panose="020B0604020202020204" pitchFamily="34" charset="0"/>
              <a:buChar char="•"/>
            </a:pPr>
            <a:r>
              <a:rPr lang="en-US" dirty="0"/>
              <a:t>A Joint Resource Allocation, Security with Efficient Task Scheduling in Cloud Computing Using Hybrid Machine Learning </a:t>
            </a:r>
            <a:r>
              <a:rPr lang="en-US" dirty="0" smtClean="0"/>
              <a:t>Techniques</a:t>
            </a:r>
          </a:p>
          <a:p>
            <a:pPr marL="285750" indent="-285750">
              <a:buFont typeface="Arial" panose="020B0604020202020204" pitchFamily="34" charset="0"/>
              <a:buChar char="•"/>
            </a:pPr>
            <a:r>
              <a:rPr lang="en-US" dirty="0"/>
              <a:t>A Hierarchical Framework of Cloud Resource Allocation and Power Management Using Deep Reinforcement Learning</a:t>
            </a:r>
            <a:endParaRPr lang="ru-RU" dirty="0"/>
          </a:p>
        </p:txBody>
      </p:sp>
      <p:sp>
        <p:nvSpPr>
          <p:cNvPr id="6" name="Текст 5">
            <a:extLst>
              <a:ext uri="{FF2B5EF4-FFF2-40B4-BE49-F238E27FC236}">
                <a16:creationId xmlns:a16="http://schemas.microsoft.com/office/drawing/2014/main" xmlns="" id="{B49CC8AE-0FE8-D44F-AB94-9FF99546E515}"/>
              </a:ext>
            </a:extLst>
          </p:cNvPr>
          <p:cNvSpPr>
            <a:spLocks noGrp="1"/>
          </p:cNvSpPr>
          <p:nvPr>
            <p:ph type="body" sz="quarter" idx="13"/>
          </p:nvPr>
        </p:nvSpPr>
        <p:spPr/>
        <p:txBody>
          <a:bodyPr/>
          <a:lstStyle/>
          <a:p>
            <a:r>
              <a:rPr lang="ru-RU" dirty="0"/>
              <a:t>Программная</a:t>
            </a:r>
          </a:p>
          <a:p>
            <a:r>
              <a:rPr lang="ru-RU" dirty="0"/>
              <a:t>Инженерия</a:t>
            </a:r>
          </a:p>
        </p:txBody>
      </p:sp>
      <p:sp>
        <p:nvSpPr>
          <p:cNvPr id="7" name="Текст 6">
            <a:extLst>
              <a:ext uri="{FF2B5EF4-FFF2-40B4-BE49-F238E27FC236}">
                <a16:creationId xmlns:a16="http://schemas.microsoft.com/office/drawing/2014/main" xmlns="" id="{2B6044E3-0B71-0E47-8BB8-2E75FF51AEF7}"/>
              </a:ext>
            </a:extLst>
          </p:cNvPr>
          <p:cNvSpPr>
            <a:spLocks noGrp="1"/>
          </p:cNvSpPr>
          <p:nvPr>
            <p:ph type="body" sz="quarter" idx="14"/>
          </p:nvPr>
        </p:nvSpPr>
        <p:spPr/>
        <p:txBody>
          <a:bodyPr/>
          <a:lstStyle/>
          <a:p>
            <a:r>
              <a:rPr lang="ru-RU" dirty="0"/>
              <a:t>НИР «Обучение с подкреплением для задач распределения ресурсов в облаке»</a:t>
            </a:r>
          </a:p>
        </p:txBody>
      </p:sp>
      <p:sp>
        <p:nvSpPr>
          <p:cNvPr id="8" name="Текст 7">
            <a:extLst>
              <a:ext uri="{FF2B5EF4-FFF2-40B4-BE49-F238E27FC236}">
                <a16:creationId xmlns:a16="http://schemas.microsoft.com/office/drawing/2014/main" xmlns="" id="{5AE50B9E-D827-004A-9EE0-E68D4437BD90}"/>
              </a:ext>
            </a:extLst>
          </p:cNvPr>
          <p:cNvSpPr>
            <a:spLocks noGrp="1"/>
          </p:cNvSpPr>
          <p:nvPr>
            <p:ph type="body" sz="quarter" idx="15"/>
          </p:nvPr>
        </p:nvSpPr>
        <p:spPr/>
        <p:txBody>
          <a:bodyPr/>
          <a:lstStyle/>
          <a:p>
            <a:r>
              <a:rPr lang="ru-RU" dirty="0"/>
              <a:t>Анализ существующих </a:t>
            </a:r>
            <a:br>
              <a:rPr lang="ru-RU" dirty="0"/>
            </a:br>
            <a:r>
              <a:rPr lang="ru-RU" dirty="0"/>
              <a:t>решений</a:t>
            </a:r>
          </a:p>
        </p:txBody>
      </p:sp>
      <p:graphicFrame>
        <p:nvGraphicFramePr>
          <p:cNvPr id="9" name="Chart 2">
            <a:extLst>
              <a:ext uri="{FF2B5EF4-FFF2-40B4-BE49-F238E27FC236}">
                <a16:creationId xmlns:a16="http://schemas.microsoft.com/office/drawing/2014/main" xmlns="" id="{393AD814-0988-884E-93E6-AC16A440D0C4}"/>
              </a:ext>
            </a:extLst>
          </p:cNvPr>
          <p:cNvGraphicFramePr/>
          <p:nvPr>
            <p:extLst>
              <p:ext uri="{D42A27DB-BD31-4B8C-83A1-F6EECF244321}">
                <p14:modId xmlns:p14="http://schemas.microsoft.com/office/powerpoint/2010/main" val="1207237468"/>
              </p:ext>
            </p:extLst>
          </p:nvPr>
        </p:nvGraphicFramePr>
        <p:xfrm>
          <a:off x="5164930" y="1460275"/>
          <a:ext cx="6476207" cy="4765991"/>
        </p:xfrm>
        <a:graphic>
          <a:graphicData uri="http://schemas.openxmlformats.org/drawingml/2006/chart">
            <c:chart xmlns:c="http://schemas.openxmlformats.org/drawingml/2006/chart" xmlns:r="http://schemas.openxmlformats.org/officeDocument/2006/relationships" r:id="rId2"/>
          </a:graphicData>
        </a:graphic>
      </p:graphicFrame>
      <p:pic>
        <p:nvPicPr>
          <p:cNvPr id="10" name="Рисунок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9849" y="1871662"/>
            <a:ext cx="5343525" cy="3419475"/>
          </a:xfrm>
          <a:prstGeom prst="rect">
            <a:avLst/>
          </a:prstGeom>
        </p:spPr>
      </p:pic>
    </p:spTree>
    <p:extLst>
      <p:ext uri="{BB962C8B-B14F-4D97-AF65-F5344CB8AC3E}">
        <p14:creationId xmlns:p14="http://schemas.microsoft.com/office/powerpoint/2010/main" val="16489885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1075" y="1578329"/>
            <a:ext cx="5159788" cy="2278906"/>
          </a:xfrm>
          <a:prstGeom prst="rect">
            <a:avLst/>
          </a:prstGeom>
        </p:spPr>
      </p:pic>
      <p:sp>
        <p:nvSpPr>
          <p:cNvPr id="14" name="Заголовок 13">
            <a:extLst>
              <a:ext uri="{FF2B5EF4-FFF2-40B4-BE49-F238E27FC236}">
                <a16:creationId xmlns:a16="http://schemas.microsoft.com/office/drawing/2014/main" xmlns="" id="{C1657578-5B49-FB42-9E68-EF4E3D607FF9}"/>
              </a:ext>
            </a:extLst>
          </p:cNvPr>
          <p:cNvSpPr>
            <a:spLocks noGrp="1"/>
          </p:cNvSpPr>
          <p:nvPr>
            <p:ph type="title"/>
          </p:nvPr>
        </p:nvSpPr>
        <p:spPr/>
        <p:txBody>
          <a:bodyPr>
            <a:normAutofit/>
          </a:bodyPr>
          <a:lstStyle/>
          <a:p>
            <a:r>
              <a:rPr lang="ru-RU" dirty="0"/>
              <a:t>Выбор используемых </a:t>
            </a:r>
            <a:r>
              <a:rPr lang="ru-RU" dirty="0" smtClean="0"/>
              <a:t>в</a:t>
            </a:r>
            <a:br>
              <a:rPr lang="ru-RU" dirty="0" smtClean="0"/>
            </a:br>
            <a:r>
              <a:rPr lang="ru-RU" dirty="0" smtClean="0"/>
              <a:t>работе </a:t>
            </a:r>
            <a:r>
              <a:rPr lang="ru-RU" dirty="0"/>
              <a:t>методов </a:t>
            </a:r>
          </a:p>
        </p:txBody>
      </p:sp>
      <p:sp>
        <p:nvSpPr>
          <p:cNvPr id="16" name="Текст 15">
            <a:extLst>
              <a:ext uri="{FF2B5EF4-FFF2-40B4-BE49-F238E27FC236}">
                <a16:creationId xmlns:a16="http://schemas.microsoft.com/office/drawing/2014/main" xmlns="" id="{50D06A58-9783-744B-8ED5-A490C825F5D6}"/>
              </a:ext>
            </a:extLst>
          </p:cNvPr>
          <p:cNvSpPr>
            <a:spLocks noGrp="1"/>
          </p:cNvSpPr>
          <p:nvPr>
            <p:ph type="body" sz="quarter" idx="12"/>
          </p:nvPr>
        </p:nvSpPr>
        <p:spPr/>
        <p:txBody>
          <a:bodyPr/>
          <a:lstStyle/>
          <a:p>
            <a:pPr marL="285750" indent="-285750">
              <a:buFont typeface="Arial" panose="020B0604020202020204" pitchFamily="34" charset="0"/>
              <a:buChar char="•"/>
            </a:pPr>
            <a:r>
              <a:rPr lang="en-US" dirty="0" smtClean="0"/>
              <a:t>Reinforcement Learning</a:t>
            </a:r>
          </a:p>
          <a:p>
            <a:pPr marL="285750" indent="-285750">
              <a:buFont typeface="Arial" panose="020B0604020202020204" pitchFamily="34" charset="0"/>
              <a:buChar char="•"/>
            </a:pPr>
            <a:r>
              <a:rPr lang="en-US" dirty="0" err="1"/>
              <a:t>OpenAI</a:t>
            </a:r>
            <a:r>
              <a:rPr lang="en-US" dirty="0"/>
              <a:t> </a:t>
            </a:r>
            <a:r>
              <a:rPr lang="en-US" dirty="0" smtClean="0"/>
              <a:t>Gym</a:t>
            </a:r>
            <a:r>
              <a:rPr lang="en-US" baseline="30000" dirty="0" smtClean="0"/>
              <a:t>[7]</a:t>
            </a:r>
            <a:endParaRPr lang="en-US" dirty="0" smtClean="0"/>
          </a:p>
          <a:p>
            <a:pPr marL="285750" indent="-285750">
              <a:buFont typeface="Arial" panose="020B0604020202020204" pitchFamily="34" charset="0"/>
              <a:buChar char="•"/>
            </a:pPr>
            <a:r>
              <a:rPr lang="en-US" dirty="0" err="1" smtClean="0"/>
              <a:t>TensorFlow</a:t>
            </a:r>
            <a:r>
              <a:rPr lang="en-US" baseline="30000" dirty="0" smtClean="0"/>
              <a:t>[8]</a:t>
            </a:r>
            <a:endParaRPr lang="en-US" dirty="0" smtClean="0"/>
          </a:p>
          <a:p>
            <a:pPr marL="285750" indent="-285750">
              <a:buFont typeface="Arial" panose="020B0604020202020204" pitchFamily="34" charset="0"/>
              <a:buChar char="•"/>
            </a:pPr>
            <a:r>
              <a:rPr lang="en-US" dirty="0" err="1" smtClean="0"/>
              <a:t>KerasRL</a:t>
            </a:r>
            <a:r>
              <a:rPr lang="en-US" baseline="30000" dirty="0" smtClean="0"/>
              <a:t>[9]</a:t>
            </a:r>
            <a:endParaRPr lang="en-US" dirty="0" smtClean="0"/>
          </a:p>
          <a:p>
            <a:pPr marL="285750" indent="-285750">
              <a:buFont typeface="Arial" panose="020B0604020202020204" pitchFamily="34" charset="0"/>
              <a:buChar char="•"/>
            </a:pPr>
            <a:r>
              <a:rPr lang="en-US" dirty="0" smtClean="0"/>
              <a:t>Azure Public Dataset</a:t>
            </a:r>
            <a:r>
              <a:rPr lang="en-US" baseline="30000" dirty="0" smtClean="0"/>
              <a:t>[10]</a:t>
            </a:r>
            <a:endParaRPr lang="ru-RU" dirty="0"/>
          </a:p>
        </p:txBody>
      </p:sp>
      <p:sp>
        <p:nvSpPr>
          <p:cNvPr id="17" name="Текст 16">
            <a:extLst>
              <a:ext uri="{FF2B5EF4-FFF2-40B4-BE49-F238E27FC236}">
                <a16:creationId xmlns:a16="http://schemas.microsoft.com/office/drawing/2014/main" xmlns="" id="{12BD20DF-BD74-4B4E-BFCB-0201711B214C}"/>
              </a:ext>
            </a:extLst>
          </p:cNvPr>
          <p:cNvSpPr>
            <a:spLocks noGrp="1"/>
          </p:cNvSpPr>
          <p:nvPr>
            <p:ph type="body" sz="quarter" idx="13"/>
          </p:nvPr>
        </p:nvSpPr>
        <p:spPr/>
        <p:txBody>
          <a:bodyPr/>
          <a:lstStyle/>
          <a:p>
            <a:r>
              <a:rPr lang="ru-RU" dirty="0"/>
              <a:t>Программная</a:t>
            </a:r>
          </a:p>
          <a:p>
            <a:r>
              <a:rPr lang="ru-RU" dirty="0"/>
              <a:t>Инженерия</a:t>
            </a:r>
          </a:p>
        </p:txBody>
      </p:sp>
      <p:sp>
        <p:nvSpPr>
          <p:cNvPr id="18" name="Текст 17">
            <a:extLst>
              <a:ext uri="{FF2B5EF4-FFF2-40B4-BE49-F238E27FC236}">
                <a16:creationId xmlns:a16="http://schemas.microsoft.com/office/drawing/2014/main" xmlns="" id="{AB20B420-8F92-714B-B774-4CCFF071FC96}"/>
              </a:ext>
            </a:extLst>
          </p:cNvPr>
          <p:cNvSpPr>
            <a:spLocks noGrp="1"/>
          </p:cNvSpPr>
          <p:nvPr>
            <p:ph type="body" sz="quarter" idx="14"/>
          </p:nvPr>
        </p:nvSpPr>
        <p:spPr/>
        <p:txBody>
          <a:bodyPr/>
          <a:lstStyle/>
          <a:p>
            <a:r>
              <a:rPr lang="ru-RU" dirty="0"/>
              <a:t>НИР «Обучение с подкреплением для задач распределения ресурсов в облаке»</a:t>
            </a:r>
          </a:p>
        </p:txBody>
      </p:sp>
      <p:sp>
        <p:nvSpPr>
          <p:cNvPr id="19" name="Текст 18">
            <a:extLst>
              <a:ext uri="{FF2B5EF4-FFF2-40B4-BE49-F238E27FC236}">
                <a16:creationId xmlns:a16="http://schemas.microsoft.com/office/drawing/2014/main" xmlns="" id="{E28F3689-1426-FC44-97DB-4AC538FC64CC}"/>
              </a:ext>
            </a:extLst>
          </p:cNvPr>
          <p:cNvSpPr>
            <a:spLocks noGrp="1"/>
          </p:cNvSpPr>
          <p:nvPr>
            <p:ph type="body" sz="quarter" idx="15"/>
          </p:nvPr>
        </p:nvSpPr>
        <p:spPr/>
        <p:txBody>
          <a:bodyPr/>
          <a:lstStyle/>
          <a:p>
            <a:r>
              <a:rPr lang="ru-RU" dirty="0"/>
              <a:t>Выбор используемых в</a:t>
            </a:r>
            <a:br>
              <a:rPr lang="ru-RU" dirty="0"/>
            </a:br>
            <a:r>
              <a:rPr lang="ru-RU" dirty="0"/>
              <a:t>работе методов </a:t>
            </a: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6761" y="1319556"/>
            <a:ext cx="2408129" cy="2537680"/>
          </a:xfrm>
          <a:prstGeom prst="rect">
            <a:avLst/>
          </a:prstGeom>
        </p:spPr>
      </p:pic>
      <p:pic>
        <p:nvPicPr>
          <p:cNvPr id="4" name="Picture 2" descr="https://hsto.org/webt/2e/kk/ld/2ekkldnmwwzvkacontkmbzbyjkc.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3919" y="4169762"/>
            <a:ext cx="3558781" cy="2001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67750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4">
            <a:extLst>
              <a:ext uri="{FF2B5EF4-FFF2-40B4-BE49-F238E27FC236}">
                <a16:creationId xmlns:a16="http://schemas.microsoft.com/office/drawing/2014/main" xmlns="" id="{B9589107-5631-554E-98CD-FD64EB1ACB71}"/>
              </a:ext>
            </a:extLst>
          </p:cNvPr>
          <p:cNvSpPr>
            <a:spLocks noGrp="1"/>
          </p:cNvSpPr>
          <p:nvPr>
            <p:ph type="body" sz="quarter" idx="12"/>
          </p:nvPr>
        </p:nvSpPr>
        <p:spPr>
          <a:xfrm>
            <a:off x="728374" y="2353406"/>
            <a:ext cx="2930666" cy="2570672"/>
          </a:xfrm>
        </p:spPr>
        <p:txBody>
          <a:bodyPr/>
          <a:lstStyle/>
          <a:p>
            <a:pPr marL="342900" indent="-342900">
              <a:buFont typeface="+mj-lt"/>
              <a:buAutoNum type="arabicPeriod"/>
            </a:pPr>
            <a:r>
              <a:rPr lang="ru-RU" dirty="0" smtClean="0"/>
              <a:t>С помощью </a:t>
            </a:r>
            <a:r>
              <a:rPr lang="en-US" dirty="0" err="1" smtClean="0"/>
              <a:t>OpenAI</a:t>
            </a:r>
            <a:r>
              <a:rPr lang="en-US" dirty="0" smtClean="0"/>
              <a:t> Gym</a:t>
            </a:r>
            <a:r>
              <a:rPr lang="ru-RU" dirty="0" smtClean="0"/>
              <a:t> создана среда, симулирующая игру Тетрис</a:t>
            </a:r>
            <a:endParaRPr lang="en-US" dirty="0" smtClean="0"/>
          </a:p>
          <a:p>
            <a:pPr marL="342900" indent="-342900">
              <a:buFont typeface="+mj-lt"/>
              <a:buAutoNum type="arabicPeriod"/>
            </a:pPr>
            <a:r>
              <a:rPr lang="ru-RU" dirty="0" smtClean="0"/>
              <a:t>В </a:t>
            </a:r>
            <a:r>
              <a:rPr lang="en-US" dirty="0" err="1" smtClean="0"/>
              <a:t>KerasRL</a:t>
            </a:r>
            <a:r>
              <a:rPr lang="ru-RU" dirty="0" smtClean="0"/>
              <a:t> создана модель нейронной сети</a:t>
            </a:r>
            <a:endParaRPr lang="en-US" dirty="0" smtClean="0"/>
          </a:p>
          <a:p>
            <a:pPr marL="342900" indent="-342900">
              <a:buFont typeface="+mj-lt"/>
              <a:buAutoNum type="arabicPeriod"/>
            </a:pPr>
            <a:r>
              <a:rPr lang="ru-RU" dirty="0" smtClean="0"/>
              <a:t>Задан агент с полученной моделью и </a:t>
            </a:r>
            <a:r>
              <a:rPr lang="en-US" dirty="0" err="1" smtClean="0"/>
              <a:t>BoltzmannQPolicy</a:t>
            </a:r>
            <a:endParaRPr lang="en-US" dirty="0" smtClean="0"/>
          </a:p>
          <a:p>
            <a:pPr marL="342900" indent="-342900">
              <a:buFont typeface="+mj-lt"/>
              <a:buAutoNum type="arabicPeriod"/>
            </a:pPr>
            <a:r>
              <a:rPr lang="ru-RU" dirty="0" smtClean="0"/>
              <a:t>Пройдено 50 000 шагов в течение 8 часов</a:t>
            </a:r>
            <a:endParaRPr lang="en-US" dirty="0" smtClean="0"/>
          </a:p>
          <a:p>
            <a:pPr marL="342900" indent="-342900">
              <a:buFont typeface="+mj-lt"/>
              <a:buAutoNum type="arabicPeriod"/>
            </a:pPr>
            <a:endParaRPr lang="ru-RU" dirty="0"/>
          </a:p>
        </p:txBody>
      </p:sp>
      <p:sp>
        <p:nvSpPr>
          <p:cNvPr id="6" name="Текст 5">
            <a:extLst>
              <a:ext uri="{FF2B5EF4-FFF2-40B4-BE49-F238E27FC236}">
                <a16:creationId xmlns:a16="http://schemas.microsoft.com/office/drawing/2014/main" xmlns="" id="{2467A1B8-16A4-134C-9B37-F388E503018D}"/>
              </a:ext>
            </a:extLst>
          </p:cNvPr>
          <p:cNvSpPr>
            <a:spLocks noGrp="1"/>
          </p:cNvSpPr>
          <p:nvPr>
            <p:ph type="body" sz="quarter" idx="13"/>
          </p:nvPr>
        </p:nvSpPr>
        <p:spPr/>
        <p:txBody>
          <a:bodyPr/>
          <a:lstStyle/>
          <a:p>
            <a:r>
              <a:rPr lang="ru-RU" dirty="0"/>
              <a:t>Программная</a:t>
            </a:r>
          </a:p>
          <a:p>
            <a:r>
              <a:rPr lang="ru-RU" dirty="0"/>
              <a:t>Инженерия</a:t>
            </a:r>
          </a:p>
        </p:txBody>
      </p:sp>
      <p:sp>
        <p:nvSpPr>
          <p:cNvPr id="7" name="Текст 6">
            <a:extLst>
              <a:ext uri="{FF2B5EF4-FFF2-40B4-BE49-F238E27FC236}">
                <a16:creationId xmlns:a16="http://schemas.microsoft.com/office/drawing/2014/main" xmlns="" id="{8F16B6AC-7147-4143-8F71-EEB6F782C334}"/>
              </a:ext>
            </a:extLst>
          </p:cNvPr>
          <p:cNvSpPr>
            <a:spLocks noGrp="1"/>
          </p:cNvSpPr>
          <p:nvPr>
            <p:ph type="body" sz="quarter" idx="14"/>
          </p:nvPr>
        </p:nvSpPr>
        <p:spPr/>
        <p:txBody>
          <a:bodyPr/>
          <a:lstStyle/>
          <a:p>
            <a:r>
              <a:rPr lang="ru-RU" dirty="0"/>
              <a:t>НИР «Обучение с подкреплением для задач распределения ресурсов в облаке»</a:t>
            </a:r>
          </a:p>
        </p:txBody>
      </p:sp>
      <p:sp>
        <p:nvSpPr>
          <p:cNvPr id="8" name="Текст 7">
            <a:extLst>
              <a:ext uri="{FF2B5EF4-FFF2-40B4-BE49-F238E27FC236}">
                <a16:creationId xmlns:a16="http://schemas.microsoft.com/office/drawing/2014/main" xmlns="" id="{6C9C4F34-55DD-1B49-87D7-49B1EBF7F8EC}"/>
              </a:ext>
            </a:extLst>
          </p:cNvPr>
          <p:cNvSpPr>
            <a:spLocks noGrp="1"/>
          </p:cNvSpPr>
          <p:nvPr>
            <p:ph type="body" sz="quarter" idx="15"/>
          </p:nvPr>
        </p:nvSpPr>
        <p:spPr/>
        <p:txBody>
          <a:bodyPr/>
          <a:lstStyle/>
          <a:p>
            <a:r>
              <a:rPr lang="ru-RU" dirty="0">
                <a:latin typeface="HSE Sans"/>
              </a:rPr>
              <a:t>Планирование </a:t>
            </a:r>
          </a:p>
          <a:p>
            <a:r>
              <a:rPr lang="ru-RU" dirty="0">
                <a:latin typeface="HSE Sans"/>
              </a:rPr>
              <a:t>пробного эксперимента</a:t>
            </a:r>
          </a:p>
        </p:txBody>
      </p:sp>
      <p:sp>
        <p:nvSpPr>
          <p:cNvPr id="10" name="Заголовок 13">
            <a:extLst>
              <a:ext uri="{FF2B5EF4-FFF2-40B4-BE49-F238E27FC236}">
                <a16:creationId xmlns:a16="http://schemas.microsoft.com/office/drawing/2014/main" xmlns="" id="{C1657578-5B49-FB42-9E68-EF4E3D607FF9}"/>
              </a:ext>
            </a:extLst>
          </p:cNvPr>
          <p:cNvSpPr txBox="1">
            <a:spLocks/>
          </p:cNvSpPr>
          <p:nvPr/>
        </p:nvSpPr>
        <p:spPr>
          <a:xfrm>
            <a:off x="728374" y="1447789"/>
            <a:ext cx="4322530" cy="7770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2200" dirty="0" smtClean="0">
                <a:latin typeface="HSE Sans"/>
              </a:rPr>
              <a:t>Планирование </a:t>
            </a:r>
          </a:p>
          <a:p>
            <a:r>
              <a:rPr lang="ru-RU" sz="2200" dirty="0">
                <a:latin typeface="HSE Sans"/>
              </a:rPr>
              <a:t>п</a:t>
            </a:r>
            <a:r>
              <a:rPr lang="ru-RU" sz="2200" dirty="0" smtClean="0">
                <a:latin typeface="HSE Sans"/>
              </a:rPr>
              <a:t>робного эксперимента</a:t>
            </a: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3058" y="1836301"/>
            <a:ext cx="6111770" cy="3520745"/>
          </a:xfrm>
          <a:prstGeom prst="rect">
            <a:avLst/>
          </a:prstGeom>
        </p:spPr>
      </p:pic>
    </p:spTree>
    <p:extLst>
      <p:ext uri="{BB962C8B-B14F-4D97-AF65-F5344CB8AC3E}">
        <p14:creationId xmlns:p14="http://schemas.microsoft.com/office/powerpoint/2010/main" val="41283948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4">
            <a:extLst>
              <a:ext uri="{FF2B5EF4-FFF2-40B4-BE49-F238E27FC236}">
                <a16:creationId xmlns:a16="http://schemas.microsoft.com/office/drawing/2014/main" xmlns="" id="{B9589107-5631-554E-98CD-FD64EB1ACB71}"/>
              </a:ext>
            </a:extLst>
          </p:cNvPr>
          <p:cNvSpPr>
            <a:spLocks noGrp="1"/>
          </p:cNvSpPr>
          <p:nvPr>
            <p:ph type="body" sz="quarter" idx="12"/>
          </p:nvPr>
        </p:nvSpPr>
        <p:spPr>
          <a:xfrm>
            <a:off x="728374" y="2353406"/>
            <a:ext cx="2930666" cy="2570672"/>
          </a:xfrm>
        </p:spPr>
        <p:txBody>
          <a:bodyPr/>
          <a:lstStyle/>
          <a:p>
            <a:pPr marL="285750" indent="-285750">
              <a:buFont typeface="Arial" panose="020B0604020202020204" pitchFamily="34" charset="0"/>
              <a:buChar char="•"/>
            </a:pPr>
            <a:r>
              <a:rPr lang="ru-RU" dirty="0" smtClean="0"/>
              <a:t>Среднее количество удаленных строк</a:t>
            </a:r>
            <a:r>
              <a:rPr lang="en-US" dirty="0" smtClean="0"/>
              <a:t>: 11.02</a:t>
            </a:r>
          </a:p>
          <a:p>
            <a:pPr marL="285750" indent="-285750">
              <a:buFont typeface="Arial" panose="020B0604020202020204" pitchFamily="34" charset="0"/>
              <a:buChar char="•"/>
            </a:pPr>
            <a:r>
              <a:rPr lang="ru-RU" dirty="0" smtClean="0"/>
              <a:t>Среднее количество шагов перед завершением игры</a:t>
            </a:r>
            <a:r>
              <a:rPr lang="en-US" dirty="0" smtClean="0"/>
              <a:t>: 4</a:t>
            </a:r>
            <a:r>
              <a:rPr lang="ru-RU" dirty="0" smtClean="0"/>
              <a:t> </a:t>
            </a:r>
            <a:r>
              <a:rPr lang="en-US" dirty="0" smtClean="0"/>
              <a:t>260.23</a:t>
            </a:r>
          </a:p>
          <a:p>
            <a:pPr marL="285750" indent="-285750">
              <a:buFont typeface="Arial" panose="020B0604020202020204" pitchFamily="34" charset="0"/>
              <a:buChar char="•"/>
            </a:pPr>
            <a:r>
              <a:rPr lang="ru-RU" dirty="0" smtClean="0"/>
              <a:t>Максимальный результат</a:t>
            </a:r>
            <a:r>
              <a:rPr lang="en-US" dirty="0" smtClean="0"/>
              <a:t>: 31</a:t>
            </a:r>
            <a:endParaRPr lang="ru-RU" dirty="0"/>
          </a:p>
        </p:txBody>
      </p:sp>
      <p:sp>
        <p:nvSpPr>
          <p:cNvPr id="6" name="Текст 5">
            <a:extLst>
              <a:ext uri="{FF2B5EF4-FFF2-40B4-BE49-F238E27FC236}">
                <a16:creationId xmlns:a16="http://schemas.microsoft.com/office/drawing/2014/main" xmlns="" id="{2467A1B8-16A4-134C-9B37-F388E503018D}"/>
              </a:ext>
            </a:extLst>
          </p:cNvPr>
          <p:cNvSpPr>
            <a:spLocks noGrp="1"/>
          </p:cNvSpPr>
          <p:nvPr>
            <p:ph type="body" sz="quarter" idx="13"/>
          </p:nvPr>
        </p:nvSpPr>
        <p:spPr/>
        <p:txBody>
          <a:bodyPr/>
          <a:lstStyle/>
          <a:p>
            <a:r>
              <a:rPr lang="ru-RU" dirty="0"/>
              <a:t>Программная</a:t>
            </a:r>
          </a:p>
          <a:p>
            <a:r>
              <a:rPr lang="ru-RU" dirty="0"/>
              <a:t>Инженерия</a:t>
            </a:r>
          </a:p>
        </p:txBody>
      </p:sp>
      <p:sp>
        <p:nvSpPr>
          <p:cNvPr id="7" name="Текст 6">
            <a:extLst>
              <a:ext uri="{FF2B5EF4-FFF2-40B4-BE49-F238E27FC236}">
                <a16:creationId xmlns:a16="http://schemas.microsoft.com/office/drawing/2014/main" xmlns="" id="{8F16B6AC-7147-4143-8F71-EEB6F782C334}"/>
              </a:ext>
            </a:extLst>
          </p:cNvPr>
          <p:cNvSpPr>
            <a:spLocks noGrp="1"/>
          </p:cNvSpPr>
          <p:nvPr>
            <p:ph type="body" sz="quarter" idx="14"/>
          </p:nvPr>
        </p:nvSpPr>
        <p:spPr/>
        <p:txBody>
          <a:bodyPr/>
          <a:lstStyle/>
          <a:p>
            <a:r>
              <a:rPr lang="ru-RU" dirty="0"/>
              <a:t>НИР «Обучение с подкреплением для задач распределения ресурсов в облаке»</a:t>
            </a:r>
          </a:p>
        </p:txBody>
      </p:sp>
      <p:sp>
        <p:nvSpPr>
          <p:cNvPr id="8" name="Текст 7">
            <a:extLst>
              <a:ext uri="{FF2B5EF4-FFF2-40B4-BE49-F238E27FC236}">
                <a16:creationId xmlns:a16="http://schemas.microsoft.com/office/drawing/2014/main" xmlns="" id="{6C9C4F34-55DD-1B49-87D7-49B1EBF7F8EC}"/>
              </a:ext>
            </a:extLst>
          </p:cNvPr>
          <p:cNvSpPr>
            <a:spLocks noGrp="1"/>
          </p:cNvSpPr>
          <p:nvPr>
            <p:ph type="body" sz="quarter" idx="15"/>
          </p:nvPr>
        </p:nvSpPr>
        <p:spPr/>
        <p:txBody>
          <a:bodyPr/>
          <a:lstStyle/>
          <a:p>
            <a:r>
              <a:rPr lang="ru-RU" dirty="0">
                <a:latin typeface="HSE Sans"/>
              </a:rPr>
              <a:t>Результаты пробного</a:t>
            </a:r>
          </a:p>
          <a:p>
            <a:r>
              <a:rPr lang="ru-RU" dirty="0">
                <a:latin typeface="HSE Sans"/>
              </a:rPr>
              <a:t>эксперимента</a:t>
            </a:r>
          </a:p>
        </p:txBody>
      </p:sp>
      <p:sp>
        <p:nvSpPr>
          <p:cNvPr id="10" name="Заголовок 13">
            <a:extLst>
              <a:ext uri="{FF2B5EF4-FFF2-40B4-BE49-F238E27FC236}">
                <a16:creationId xmlns:a16="http://schemas.microsoft.com/office/drawing/2014/main" xmlns="" id="{C1657578-5B49-FB42-9E68-EF4E3D607FF9}"/>
              </a:ext>
            </a:extLst>
          </p:cNvPr>
          <p:cNvSpPr txBox="1">
            <a:spLocks/>
          </p:cNvSpPr>
          <p:nvPr/>
        </p:nvSpPr>
        <p:spPr>
          <a:xfrm>
            <a:off x="728374" y="1447789"/>
            <a:ext cx="4322530" cy="7770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2200" dirty="0" smtClean="0">
                <a:latin typeface="HSE Sans"/>
              </a:rPr>
              <a:t>Результаты пробного</a:t>
            </a:r>
          </a:p>
          <a:p>
            <a:r>
              <a:rPr lang="ru-RU" sz="2200" dirty="0" smtClean="0">
                <a:latin typeface="HSE Sans"/>
              </a:rPr>
              <a:t>эксперимента</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8745" y="1327971"/>
            <a:ext cx="5189782" cy="45418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06969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Пользовательские 1">
      <a:dk1>
        <a:srgbClr val="0F2C68"/>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1000" dirty="0">
            <a:latin typeface="HSE Sans" panose="02000000000000000000" pitchFamily="2" charset="0"/>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Документ" ma:contentTypeID="0x0101002A9C74E6E830D74E9B0FDDB4017A5417" ma:contentTypeVersion="13" ma:contentTypeDescription="Создание документа." ma:contentTypeScope="" ma:versionID="d4e423622451d608a8a05f4da7a1e1a2">
  <xsd:schema xmlns:xsd="http://www.w3.org/2001/XMLSchema" xmlns:xs="http://www.w3.org/2001/XMLSchema" xmlns:p="http://schemas.microsoft.com/office/2006/metadata/properties" xmlns:ns2="9875bd71-cde8-496c-a136-433f55d5e6d0" xmlns:ns3="e96afe77-3acb-4328-97fc-408e1bde3ecd" targetNamespace="http://schemas.microsoft.com/office/2006/metadata/properties" ma:root="true" ma:fieldsID="4831203c63c08b9f52ea6d3ee0d7a96e" ns2:_="" ns3:_="">
    <xsd:import namespace="9875bd71-cde8-496c-a136-433f55d5e6d0"/>
    <xsd:import namespace="e96afe77-3acb-4328-97fc-408e1bde3ec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ServiceAutoKeyPoints" minOccurs="0"/>
                <xsd:element ref="ns2:MediaServiceKeyPoints"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75bd71-cde8-496c-a136-433f55d5e6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96afe77-3acb-4328-97fc-408e1bde3ecd" elementFormDefault="qualified">
    <xsd:import namespace="http://schemas.microsoft.com/office/2006/documentManagement/types"/>
    <xsd:import namespace="http://schemas.microsoft.com/office/infopath/2007/PartnerControls"/>
    <xsd:element name="SharedWithUsers" ma:index="18" nillable="true" ma:displayName="Общий доступ с использованием"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Совместно с подробностями"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34386AA-1848-4C75-B336-1053927CB025}">
  <ds:schemaRefs>
    <ds:schemaRef ds:uri="http://schemas.microsoft.com/sharepoint/v3/contenttype/forms"/>
  </ds:schemaRefs>
</ds:datastoreItem>
</file>

<file path=customXml/itemProps2.xml><?xml version="1.0" encoding="utf-8"?>
<ds:datastoreItem xmlns:ds="http://schemas.openxmlformats.org/officeDocument/2006/customXml" ds:itemID="{433DAF31-D8A6-49A0-9A5D-8B2EA5B1C511}">
  <ds:schemaRefs>
    <ds:schemaRef ds:uri="9875bd71-cde8-496c-a136-433f55d5e6d0"/>
    <ds:schemaRef ds:uri="http://schemas.openxmlformats.org/package/2006/metadata/core-properties"/>
    <ds:schemaRef ds:uri="e96afe77-3acb-4328-97fc-408e1bde3ecd"/>
    <ds:schemaRef ds:uri="http://purl.org/dc/term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4D4651DD-DCCC-4759-B2F6-7F520BDCC2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75bd71-cde8-496c-a136-433f55d5e6d0"/>
    <ds:schemaRef ds:uri="e96afe77-3acb-4328-97fc-408e1bde3e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1073</TotalTime>
  <Words>1266</Words>
  <Application>Microsoft Office PowerPoint</Application>
  <PresentationFormat>Произвольный</PresentationFormat>
  <Paragraphs>200</Paragraphs>
  <Slides>16</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16</vt:i4>
      </vt:variant>
    </vt:vector>
  </HeadingPairs>
  <TitlesOfParts>
    <vt:vector size="17" baseType="lpstr">
      <vt:lpstr>Office Theme</vt:lpstr>
      <vt:lpstr>Научно-исследовательская работа «Обучение с подкреплением для задач распределения ресурсов в облаке» </vt:lpstr>
      <vt:lpstr>Содержание</vt:lpstr>
      <vt:lpstr>Описание предметной области</vt:lpstr>
      <vt:lpstr>Актуальность  работы </vt:lpstr>
      <vt:lpstr>Цели и задачи работы</vt:lpstr>
      <vt:lpstr>Анализ существующих  решений</vt:lpstr>
      <vt:lpstr>Выбор используемых в работе методов </vt:lpstr>
      <vt:lpstr>Презентация PowerPoint</vt:lpstr>
      <vt:lpstr>Презентация PowerPoint</vt:lpstr>
      <vt:lpstr>Презентация PowerPoint</vt:lpstr>
      <vt:lpstr>Презентация PowerPoint</vt:lpstr>
      <vt:lpstr>Презентация PowerPoint</vt:lpstr>
      <vt:lpstr>Результаты и выводы</vt:lpstr>
      <vt:lpstr>Направления дальнейшей работы </vt:lpstr>
      <vt:lpstr>Список использованных источников </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Кутьков Юрий Юрьевич</dc:creator>
  <cp:lastModifiedBy>Nik Peg</cp:lastModifiedBy>
  <cp:revision>210</cp:revision>
  <cp:lastPrinted>2021-11-11T13:08:42Z</cp:lastPrinted>
  <dcterms:created xsi:type="dcterms:W3CDTF">2021-11-11T08:52:47Z</dcterms:created>
  <dcterms:modified xsi:type="dcterms:W3CDTF">2022-05-15T15:18:54Z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0x0101002A9C74E6E830D74E9B0FDDB4017A5417</vt:lpwstr>
  </property>
</Properties>
</file>