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rts/style2.xml" ContentType="application/vnd.ms-office.chartstyle+xml"/>
  <Override PartName="/ppt/charts/colors2.xml" ContentType="application/vnd.ms-office.chartcolorstyle+xml"/>
  <Override PartName="/ppt/charts/style3.xml" ContentType="application/vnd.ms-office.chartstyle+xml"/>
  <Override PartName="/ppt/charts/colors3.xml" ContentType="application/vnd.ms-office.chartcolor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86" r:id="rId5"/>
    <p:sldId id="287" r:id="rId6"/>
    <p:sldId id="300" r:id="rId7"/>
    <p:sldId id="288" r:id="rId8"/>
    <p:sldId id="289" r:id="rId9"/>
    <p:sldId id="290" r:id="rId10"/>
    <p:sldId id="301" r:id="rId11"/>
    <p:sldId id="299" r:id="rId12"/>
    <p:sldId id="302" r:id="rId13"/>
    <p:sldId id="293" r:id="rId14"/>
    <p:sldId id="294" r:id="rId15"/>
    <p:sldId id="297" r:id="rId16"/>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2" pos="325" userDrawn="1">
          <p15:clr>
            <a:srgbClr val="A4A3A4"/>
          </p15:clr>
        </p15:guide>
        <p15:guide id="4" pos="1209" userDrawn="1">
          <p15:clr>
            <a:srgbClr val="A4A3A4"/>
          </p15:clr>
        </p15:guide>
        <p15:guide id="5" pos="2955" userDrawn="1">
          <p15:clr>
            <a:srgbClr val="A4A3A4"/>
          </p15:clr>
        </p15:guide>
        <p15:guide id="6" pos="2071" userDrawn="1">
          <p15:clr>
            <a:srgbClr val="A4A3A4"/>
          </p15:clr>
        </p15:guide>
        <p15:guide id="9" pos="3840" userDrawn="1">
          <p15:clr>
            <a:srgbClr val="A4A3A4"/>
          </p15:clr>
        </p15:guide>
        <p15:guide id="10" pos="4702" userDrawn="1">
          <p15:clr>
            <a:srgbClr val="A4A3A4"/>
          </p15:clr>
        </p15:guide>
        <p15:guide id="11" pos="5586" userDrawn="1">
          <p15:clr>
            <a:srgbClr val="A4A3A4"/>
          </p15:clr>
        </p15:guide>
        <p15:guide id="12" pos="7333" userDrawn="1">
          <p15:clr>
            <a:srgbClr val="A4A3A4"/>
          </p15:clr>
        </p15:guide>
        <p15:guide id="13" orient="horz" pos="3952" userDrawn="1">
          <p15:clr>
            <a:srgbClr val="A4A3A4"/>
          </p15:clr>
        </p15:guide>
        <p15:guide id="15" pos="6471" userDrawn="1">
          <p15:clr>
            <a:srgbClr val="A4A3A4"/>
          </p15:clr>
        </p15:guide>
        <p15:guide id="16" orient="horz" pos="913" userDrawn="1">
          <p15:clr>
            <a:srgbClr val="A4A3A4"/>
          </p15:clr>
        </p15:guide>
      </p15:sldGuideLst>
    </p:ext>
    <p:ext uri="{2D200454-40CA-4A62-9FC3-DE9A4176ACB9}">
      <p15:notesGuideLst xmlns=""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утьков Юрий Юрьевич" initials="КЮЮ" lastIdx="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9C63"/>
    <a:srgbClr val="96628C"/>
    <a:srgbClr val="11A0D7"/>
    <a:srgbClr val="E61F3D"/>
    <a:srgbClr val="CD5A5A"/>
    <a:srgbClr val="FFD746"/>
    <a:srgbClr val="0E2D69"/>
    <a:srgbClr val="D9D9D9"/>
    <a:srgbClr val="EB681F"/>
    <a:srgbClr val="234A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C21501-8AC7-D24B-9BD4-4AB280FA19DE}" v="6" dt="2021-11-26T18:08:21.5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65"/>
    <p:restoredTop sz="94694"/>
  </p:normalViewPr>
  <p:slideViewPr>
    <p:cSldViewPr snapToGrid="0" snapToObjects="1">
      <p:cViewPr varScale="1">
        <p:scale>
          <a:sx n="121" d="100"/>
          <a:sy n="121" d="100"/>
        </p:scale>
        <p:origin x="-686" y="-86"/>
      </p:cViewPr>
      <p:guideLst>
        <p:guide orient="horz" pos="3952"/>
        <p:guide orient="horz" pos="913"/>
        <p:guide pos="325"/>
        <p:guide pos="1209"/>
        <p:guide pos="2955"/>
        <p:guide pos="2071"/>
        <p:guide pos="3840"/>
        <p:guide pos="4702"/>
        <p:guide pos="5586"/>
        <p:guide pos="7333"/>
        <p:guide pos="6471"/>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34" d="100"/>
          <a:sy n="134" d="100"/>
        </p:scale>
        <p:origin x="364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102D69"/>
                </a:solidFill>
                <a:latin typeface="HSE Sans" panose="02000000000000000000" pitchFamily="2" charset="0"/>
                <a:ea typeface="+mn-ea"/>
                <a:cs typeface="+mn-cs"/>
              </a:defRPr>
            </a:pPr>
            <a:r>
              <a:rPr lang="en-US" sz="1600" b="0" i="0" baseline="0" dirty="0" smtClean="0">
                <a:effectLst/>
              </a:rPr>
              <a:t>IT spending in key market segments</a:t>
            </a:r>
            <a:r>
              <a:rPr lang="en-US" sz="1600" b="0" i="0" baseline="30000" dirty="0" smtClean="0">
                <a:effectLst/>
              </a:rPr>
              <a:t>3</a:t>
            </a:r>
            <a:r>
              <a:rPr lang="en-US" sz="1600" b="0" i="0" baseline="0" dirty="0" smtClean="0">
                <a:effectLst/>
              </a:rPr>
              <a:t> ($B)</a:t>
            </a:r>
            <a:endParaRPr lang="ru-RU" sz="1600" dirty="0">
              <a:effectLst/>
            </a:endParaRPr>
          </a:p>
        </c:rich>
      </c:tx>
      <c:layout>
        <c:manualLayout>
          <c:xMode val="edge"/>
          <c:yMode val="edge"/>
          <c:x val="0.13063871409555111"/>
          <c:y val="7.897335468032167E-3"/>
        </c:manualLayout>
      </c:layout>
      <c:overlay val="0"/>
      <c:spPr>
        <a:noFill/>
        <a:ln>
          <a:noFill/>
        </a:ln>
        <a:effectLst/>
      </c:spPr>
    </c:title>
    <c:autoTitleDeleted val="0"/>
    <c:plotArea>
      <c:layout>
        <c:manualLayout>
          <c:layoutTarget val="inner"/>
          <c:xMode val="edge"/>
          <c:yMode val="edge"/>
          <c:x val="0.13376246841772368"/>
          <c:y val="0.10958869184472636"/>
          <c:w val="0.79262705246283227"/>
          <c:h val="0.73513663426755427"/>
        </c:manualLayout>
      </c:layout>
      <c:barChart>
        <c:barDir val="col"/>
        <c:grouping val="clustered"/>
        <c:varyColors val="0"/>
        <c:ser>
          <c:idx val="0"/>
          <c:order val="0"/>
          <c:tx>
            <c:strRef>
              <c:f>Sheet1!$B$1</c:f>
              <c:strCache>
                <c:ptCount val="1"/>
                <c:pt idx="0">
                  <c:v>Traditional</c:v>
                </c:pt>
              </c:strCache>
            </c:strRef>
          </c:tx>
          <c:spPr>
            <a:solidFill>
              <a:schemeClr val="bg1">
                <a:lumMod val="75000"/>
              </a:schemeClr>
            </a:solidFill>
            <a:ln>
              <a:noFill/>
            </a:ln>
            <a:effectLst/>
          </c:spPr>
          <c:invertIfNegative val="0"/>
          <c:cat>
            <c:numRef>
              <c:f>Sheet1!$A$2:$A$8</c:f>
              <c:numCache>
                <c:formatCode>General</c:formatCode>
                <c:ptCount val="7"/>
                <c:pt idx="0">
                  <c:v>2019</c:v>
                </c:pt>
                <c:pt idx="1">
                  <c:v>2020</c:v>
                </c:pt>
                <c:pt idx="2">
                  <c:v>2021</c:v>
                </c:pt>
                <c:pt idx="3">
                  <c:v>2022</c:v>
                </c:pt>
                <c:pt idx="4">
                  <c:v>2023</c:v>
                </c:pt>
                <c:pt idx="5">
                  <c:v>2024</c:v>
                </c:pt>
                <c:pt idx="6">
                  <c:v>2025</c:v>
                </c:pt>
              </c:numCache>
            </c:numRef>
          </c:cat>
          <c:val>
            <c:numRef>
              <c:f>Sheet1!$B$2:$B$8</c:f>
              <c:numCache>
                <c:formatCode>General</c:formatCode>
                <c:ptCount val="7"/>
                <c:pt idx="0">
                  <c:v>705</c:v>
                </c:pt>
                <c:pt idx="1">
                  <c:v>710</c:v>
                </c:pt>
                <c:pt idx="2">
                  <c:v>744</c:v>
                </c:pt>
                <c:pt idx="3">
                  <c:v>775</c:v>
                </c:pt>
                <c:pt idx="4">
                  <c:v>805</c:v>
                </c:pt>
                <c:pt idx="5">
                  <c:v>838</c:v>
                </c:pt>
                <c:pt idx="6">
                  <c:v>868</c:v>
                </c:pt>
              </c:numCache>
            </c:numRef>
          </c:val>
          <c:extLst xmlns:c16r2="http://schemas.microsoft.com/office/drawing/2015/06/chart">
            <c:ext xmlns:c16="http://schemas.microsoft.com/office/drawing/2014/chart" uri="{C3380CC4-5D6E-409C-BE32-E72D297353CC}">
              <c16:uniqueId val="{00000000-215F-944E-8E04-459D60B79A26}"/>
            </c:ext>
          </c:extLst>
        </c:ser>
        <c:ser>
          <c:idx val="1"/>
          <c:order val="1"/>
          <c:tx>
            <c:strRef>
              <c:f>Sheet1!$C$1</c:f>
              <c:strCache>
                <c:ptCount val="1"/>
                <c:pt idx="0">
                  <c:v>Cloud</c:v>
                </c:pt>
              </c:strCache>
            </c:strRef>
          </c:tx>
          <c:spPr>
            <a:solidFill>
              <a:srgbClr val="1656A6"/>
            </a:solidFill>
            <a:ln>
              <a:noFill/>
            </a:ln>
            <a:effectLst/>
          </c:spPr>
          <c:invertIfNegative val="0"/>
          <c:cat>
            <c:numRef>
              <c:f>Sheet1!$A$2:$A$8</c:f>
              <c:numCache>
                <c:formatCode>General</c:formatCode>
                <c:ptCount val="7"/>
                <c:pt idx="0">
                  <c:v>2019</c:v>
                </c:pt>
                <c:pt idx="1">
                  <c:v>2020</c:v>
                </c:pt>
                <c:pt idx="2">
                  <c:v>2021</c:v>
                </c:pt>
                <c:pt idx="3">
                  <c:v>2022</c:v>
                </c:pt>
                <c:pt idx="4">
                  <c:v>2023</c:v>
                </c:pt>
                <c:pt idx="5">
                  <c:v>2024</c:v>
                </c:pt>
                <c:pt idx="6">
                  <c:v>2025</c:v>
                </c:pt>
              </c:numCache>
            </c:numRef>
          </c:cat>
          <c:val>
            <c:numRef>
              <c:f>Sheet1!$C$2:$C$8</c:f>
              <c:numCache>
                <c:formatCode>General</c:formatCode>
                <c:ptCount val="7"/>
                <c:pt idx="0">
                  <c:v>304</c:v>
                </c:pt>
                <c:pt idx="1">
                  <c:v>370</c:v>
                </c:pt>
                <c:pt idx="2">
                  <c:v>451</c:v>
                </c:pt>
                <c:pt idx="3">
                  <c:v>544</c:v>
                </c:pt>
                <c:pt idx="4">
                  <c:v>655</c:v>
                </c:pt>
                <c:pt idx="5">
                  <c:v>779</c:v>
                </c:pt>
                <c:pt idx="6">
                  <c:v>917</c:v>
                </c:pt>
              </c:numCache>
            </c:numRef>
          </c:val>
          <c:extLst xmlns:c16r2="http://schemas.microsoft.com/office/drawing/2015/06/chart">
            <c:ext xmlns:c16="http://schemas.microsoft.com/office/drawing/2014/chart" uri="{C3380CC4-5D6E-409C-BE32-E72D297353CC}">
              <c16:uniqueId val="{00000001-215F-944E-8E04-459D60B79A26}"/>
            </c:ext>
          </c:extLst>
        </c:ser>
        <c:ser>
          <c:idx val="2"/>
          <c:order val="2"/>
          <c:tx>
            <c:strRef>
              <c:f>Sheet1!$D$1</c:f>
              <c:strCache>
                <c:ptCount val="1"/>
                <c:pt idx="0">
                  <c:v>Столбец1</c:v>
                </c:pt>
              </c:strCache>
            </c:strRef>
          </c:tx>
          <c:spPr>
            <a:solidFill>
              <a:srgbClr val="102D69"/>
            </a:solidFill>
            <a:ln>
              <a:noFill/>
            </a:ln>
            <a:effectLst/>
          </c:spPr>
          <c:invertIfNegative val="0"/>
          <c:cat>
            <c:numRef>
              <c:f>Sheet1!$A$2:$A$8</c:f>
              <c:numCache>
                <c:formatCode>General</c:formatCode>
                <c:ptCount val="7"/>
                <c:pt idx="0">
                  <c:v>2019</c:v>
                </c:pt>
                <c:pt idx="1">
                  <c:v>2020</c:v>
                </c:pt>
                <c:pt idx="2">
                  <c:v>2021</c:v>
                </c:pt>
                <c:pt idx="3">
                  <c:v>2022</c:v>
                </c:pt>
                <c:pt idx="4">
                  <c:v>2023</c:v>
                </c:pt>
                <c:pt idx="5">
                  <c:v>2024</c:v>
                </c:pt>
                <c:pt idx="6">
                  <c:v>2025</c:v>
                </c:pt>
              </c:numCache>
            </c:numRef>
          </c:cat>
          <c:val>
            <c:numRef>
              <c:f>Sheet1!$D$2:$D$8</c:f>
              <c:numCache>
                <c:formatCode>General</c:formatCode>
                <c:ptCount val="7"/>
              </c:numCache>
            </c:numRef>
          </c:val>
          <c:extLst xmlns:c16r2="http://schemas.microsoft.com/office/drawing/2015/06/chart">
            <c:ext xmlns:c16="http://schemas.microsoft.com/office/drawing/2014/chart" uri="{C3380CC4-5D6E-409C-BE32-E72D297353CC}">
              <c16:uniqueId val="{00000002-215F-944E-8E04-459D60B79A26}"/>
            </c:ext>
          </c:extLst>
        </c:ser>
        <c:dLbls>
          <c:showLegendKey val="0"/>
          <c:showVal val="0"/>
          <c:showCatName val="0"/>
          <c:showSerName val="0"/>
          <c:showPercent val="0"/>
          <c:showBubbleSize val="0"/>
        </c:dLbls>
        <c:gapWidth val="182"/>
        <c:axId val="134499328"/>
        <c:axId val="134505216"/>
      </c:barChart>
      <c:catAx>
        <c:axId val="134499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102D69"/>
                </a:solidFill>
                <a:latin typeface="HSE Sans" panose="02000000000000000000" pitchFamily="2" charset="0"/>
                <a:ea typeface="+mn-ea"/>
                <a:cs typeface="+mn-cs"/>
              </a:defRPr>
            </a:pPr>
            <a:endParaRPr lang="ru-RU"/>
          </a:p>
        </c:txPr>
        <c:crossAx val="134505216"/>
        <c:crosses val="autoZero"/>
        <c:auto val="1"/>
        <c:lblAlgn val="ctr"/>
        <c:lblOffset val="100"/>
        <c:noMultiLvlLbl val="0"/>
      </c:catAx>
      <c:valAx>
        <c:axId val="134505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102D69"/>
                </a:solidFill>
                <a:latin typeface="HSE Sans" panose="02000000000000000000" pitchFamily="2" charset="0"/>
                <a:ea typeface="+mn-ea"/>
                <a:cs typeface="+mn-cs"/>
              </a:defRPr>
            </a:pPr>
            <a:endParaRPr lang="ru-RU"/>
          </a:p>
        </c:txPr>
        <c:crossAx val="13449932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197" b="0" i="0" u="none" strike="noStrike" kern="1200" baseline="0">
                <a:solidFill>
                  <a:srgbClr val="0E2D69"/>
                </a:solidFill>
                <a:latin typeface="HSE Sans" panose="02000000000000000000" pitchFamily="2" charset="0"/>
                <a:ea typeface="+mn-ea"/>
                <a:cs typeface="+mn-cs"/>
              </a:defRPr>
            </a:pPr>
            <a:endParaRPr lang="ru-RU"/>
          </a:p>
        </c:txPr>
      </c:legendEntry>
      <c:legendEntry>
        <c:idx val="1"/>
        <c:txPr>
          <a:bodyPr rot="0" spcFirstLastPara="1" vertOverflow="ellipsis" vert="horz" wrap="square" anchor="ctr" anchorCtr="1"/>
          <a:lstStyle/>
          <a:p>
            <a:pPr>
              <a:defRPr sz="1197" b="0" i="0" u="none" strike="noStrike" kern="1200" baseline="0">
                <a:solidFill>
                  <a:srgbClr val="0E2D69"/>
                </a:solidFill>
                <a:latin typeface="HSE Sans" panose="02000000000000000000" pitchFamily="2" charset="0"/>
                <a:ea typeface="+mn-ea"/>
                <a:cs typeface="+mn-cs"/>
              </a:defRPr>
            </a:pPr>
            <a:endParaRPr lang="ru-RU"/>
          </a:p>
        </c:txPr>
      </c:legendEntry>
      <c:legendEntry>
        <c:idx val="2"/>
        <c:delete val="1"/>
      </c:legendEntry>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HSE Sans" panose="02000000000000000000" pitchFamily="2" charset="0"/>
              <a:ea typeface="+mn-ea"/>
              <a:cs typeface="+mn-cs"/>
            </a:defRPr>
          </a:pPr>
          <a:endParaRPr lang="ru-RU"/>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ru-RU"/>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0" i="0" u="none" strike="noStrike" kern="1200" baseline="0">
                <a:solidFill>
                  <a:srgbClr val="102D69"/>
                </a:solidFill>
                <a:latin typeface="HSE Sans" panose="02000000000000000000" pitchFamily="2" charset="0"/>
                <a:ea typeface="+mn-ea"/>
                <a:cs typeface="+mn-cs"/>
              </a:defRPr>
            </a:pPr>
            <a:r>
              <a:rPr lang="en-US" sz="1600" b="0" i="0" baseline="0" dirty="0">
                <a:effectLst/>
              </a:rPr>
              <a:t>Name of chart can be placed here</a:t>
            </a:r>
          </a:p>
        </c:rich>
      </c:tx>
      <c:layout/>
      <c:overlay val="0"/>
      <c:spPr>
        <a:noFill/>
        <a:ln>
          <a:noFill/>
        </a:ln>
        <a:effectLst/>
      </c:spPr>
    </c:title>
    <c:autoTitleDeleted val="0"/>
    <c:plotArea>
      <c:layout/>
      <c:pieChart>
        <c:varyColors val="1"/>
        <c:dLbls>
          <c:dLblPos val="inEnd"/>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rgbClr val="102D69"/>
              </a:solidFill>
              <a:latin typeface="+mn-lt"/>
              <a:ea typeface="+mn-ea"/>
              <a:cs typeface="+mn-cs"/>
            </a:defRPr>
          </a:pPr>
          <a:endParaRPr lang="ru-RU"/>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ru-RU"/>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102D69"/>
                </a:solidFill>
                <a:latin typeface="HSE Sans" panose="02000000000000000000" pitchFamily="2" charset="0"/>
                <a:ea typeface="+mn-ea"/>
                <a:cs typeface="+mn-cs"/>
              </a:defRPr>
            </a:pPr>
            <a:r>
              <a:rPr lang="en-US" sz="1600" b="0" i="0" baseline="0" dirty="0" smtClean="0">
                <a:effectLst/>
              </a:rPr>
              <a:t>Tons</a:t>
            </a:r>
            <a:r>
              <a:rPr lang="ru-RU" sz="1600" b="0" i="0" baseline="0" dirty="0" smtClean="0">
                <a:effectLst/>
              </a:rPr>
              <a:t> </a:t>
            </a:r>
            <a:r>
              <a:rPr lang="en-US" sz="1600" b="0" i="0" baseline="0" dirty="0" smtClean="0">
                <a:effectLst/>
              </a:rPr>
              <a:t>of </a:t>
            </a:r>
            <a:r>
              <a:rPr lang="en-US" sz="1862" b="0" i="0" u="none" strike="noStrike" baseline="0" dirty="0" smtClean="0">
                <a:effectLst/>
              </a:rPr>
              <a:t>CO</a:t>
            </a:r>
            <a:r>
              <a:rPr lang="en-US" sz="1862" b="0" i="0" u="none" strike="noStrike" baseline="-25000" dirty="0" smtClean="0">
                <a:effectLst/>
              </a:rPr>
              <a:t>2</a:t>
            </a:r>
            <a:r>
              <a:rPr lang="en-US" sz="1862" b="0" i="0" u="none" strike="noStrike" baseline="0" dirty="0" smtClean="0">
                <a:effectLst/>
              </a:rPr>
              <a:t> / Million RMB of revenue</a:t>
            </a:r>
            <a:r>
              <a:rPr lang="ru-RU" sz="1862" b="0" i="0" u="none" strike="noStrike" baseline="30000" dirty="0" smtClean="0">
                <a:effectLst/>
              </a:rPr>
              <a:t>1</a:t>
            </a:r>
            <a:endParaRPr lang="ru-RU" sz="1600" dirty="0">
              <a:effectLst/>
            </a:endParaRPr>
          </a:p>
        </c:rich>
      </c:tx>
      <c:layout>
        <c:manualLayout>
          <c:xMode val="edge"/>
          <c:yMode val="edge"/>
          <c:x val="0.13063871409555111"/>
          <c:y val="7.897335468032167E-3"/>
        </c:manualLayout>
      </c:layout>
      <c:overlay val="0"/>
      <c:spPr>
        <a:noFill/>
        <a:ln>
          <a:noFill/>
        </a:ln>
        <a:effectLst/>
      </c:spPr>
    </c:title>
    <c:autoTitleDeleted val="0"/>
    <c:plotArea>
      <c:layout>
        <c:manualLayout>
          <c:layoutTarget val="inner"/>
          <c:xMode val="edge"/>
          <c:yMode val="edge"/>
          <c:x val="0.13376246841772368"/>
          <c:y val="0.10958869184472636"/>
          <c:w val="0.79262705246283227"/>
          <c:h val="0.73513663426755427"/>
        </c:manualLayout>
      </c:layout>
      <c:barChart>
        <c:barDir val="col"/>
        <c:grouping val="clustered"/>
        <c:varyColors val="0"/>
        <c:ser>
          <c:idx val="0"/>
          <c:order val="0"/>
          <c:tx>
            <c:strRef>
              <c:f>Sheet1!$B$1</c:f>
              <c:strCache>
                <c:ptCount val="1"/>
                <c:pt idx="0">
                  <c:v>Traditional</c:v>
                </c:pt>
              </c:strCache>
            </c:strRef>
          </c:tx>
          <c:spPr>
            <a:solidFill>
              <a:schemeClr val="bg1">
                <a:lumMod val="75000"/>
              </a:schemeClr>
            </a:solidFill>
            <a:ln>
              <a:noFill/>
            </a:ln>
            <a:effectLst/>
          </c:spPr>
          <c:invertIfNegative val="0"/>
          <c:cat>
            <c:numRef>
              <c:f>Sheet1!$A$2:$A$10</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Sheet1!$B$2:$B$10</c:f>
              <c:numCache>
                <c:formatCode>General</c:formatCode>
                <c:ptCount val="9"/>
                <c:pt idx="0" formatCode="0.00">
                  <c:v>3.83</c:v>
                </c:pt>
                <c:pt idx="1">
                  <c:v>3.77</c:v>
                </c:pt>
                <c:pt idx="2">
                  <c:v>3.71</c:v>
                </c:pt>
                <c:pt idx="3">
                  <c:v>3.22</c:v>
                </c:pt>
                <c:pt idx="4">
                  <c:v>3.04</c:v>
                </c:pt>
                <c:pt idx="5">
                  <c:v>3.11</c:v>
                </c:pt>
                <c:pt idx="6">
                  <c:v>2.89</c:v>
                </c:pt>
                <c:pt idx="7">
                  <c:v>2.58</c:v>
                </c:pt>
                <c:pt idx="8">
                  <c:v>2.56</c:v>
                </c:pt>
              </c:numCache>
            </c:numRef>
          </c:val>
          <c:extLst xmlns:c16r2="http://schemas.microsoft.com/office/drawing/2015/06/chart">
            <c:ext xmlns:c16="http://schemas.microsoft.com/office/drawing/2014/chart" uri="{C3380CC4-5D6E-409C-BE32-E72D297353CC}">
              <c16:uniqueId val="{00000000-215F-944E-8E04-459D60B79A26}"/>
            </c:ext>
          </c:extLst>
        </c:ser>
        <c:ser>
          <c:idx val="1"/>
          <c:order val="1"/>
          <c:tx>
            <c:strRef>
              <c:f>Sheet1!$C$1</c:f>
              <c:strCache>
                <c:ptCount val="1"/>
                <c:pt idx="0">
                  <c:v>Столбец1</c:v>
                </c:pt>
              </c:strCache>
            </c:strRef>
          </c:tx>
          <c:spPr>
            <a:solidFill>
              <a:srgbClr val="1656A6"/>
            </a:solidFill>
            <a:ln>
              <a:noFill/>
            </a:ln>
            <a:effectLst/>
          </c:spPr>
          <c:invertIfNegative val="0"/>
          <c:cat>
            <c:numRef>
              <c:f>Sheet1!$A$2:$A$10</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Sheet1!$C$2:$C$10</c:f>
              <c:numCache>
                <c:formatCode>General</c:formatCode>
                <c:ptCount val="9"/>
              </c:numCache>
            </c:numRef>
          </c:val>
          <c:extLst xmlns:c16r2="http://schemas.microsoft.com/office/drawing/2015/06/chart">
            <c:ext xmlns:c16="http://schemas.microsoft.com/office/drawing/2014/chart" uri="{C3380CC4-5D6E-409C-BE32-E72D297353CC}">
              <c16:uniqueId val="{00000001-215F-944E-8E04-459D60B79A26}"/>
            </c:ext>
          </c:extLst>
        </c:ser>
        <c:ser>
          <c:idx val="2"/>
          <c:order val="2"/>
          <c:tx>
            <c:strRef>
              <c:f>Sheet1!$D$1</c:f>
              <c:strCache>
                <c:ptCount val="1"/>
                <c:pt idx="0">
                  <c:v>Столбец2</c:v>
                </c:pt>
              </c:strCache>
            </c:strRef>
          </c:tx>
          <c:spPr>
            <a:solidFill>
              <a:srgbClr val="102D69"/>
            </a:solidFill>
            <a:ln>
              <a:noFill/>
            </a:ln>
            <a:effectLst/>
          </c:spPr>
          <c:invertIfNegative val="0"/>
          <c:cat>
            <c:numRef>
              <c:f>Sheet1!$A$2:$A$10</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Sheet1!$D$2:$D$10</c:f>
              <c:numCache>
                <c:formatCode>General</c:formatCode>
                <c:ptCount val="9"/>
              </c:numCache>
            </c:numRef>
          </c:val>
          <c:extLst xmlns:c16r2="http://schemas.microsoft.com/office/drawing/2015/06/chart">
            <c:ext xmlns:c16="http://schemas.microsoft.com/office/drawing/2014/chart" uri="{C3380CC4-5D6E-409C-BE32-E72D297353CC}">
              <c16:uniqueId val="{00000002-215F-944E-8E04-459D60B79A26}"/>
            </c:ext>
          </c:extLst>
        </c:ser>
        <c:dLbls>
          <c:showLegendKey val="0"/>
          <c:showVal val="0"/>
          <c:showCatName val="0"/>
          <c:showSerName val="0"/>
          <c:showPercent val="0"/>
          <c:showBubbleSize val="0"/>
        </c:dLbls>
        <c:gapWidth val="182"/>
        <c:axId val="133797376"/>
        <c:axId val="133798912"/>
      </c:barChart>
      <c:catAx>
        <c:axId val="133797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102D69"/>
                </a:solidFill>
                <a:latin typeface="HSE Sans" panose="02000000000000000000" pitchFamily="2" charset="0"/>
                <a:ea typeface="+mn-ea"/>
                <a:cs typeface="+mn-cs"/>
              </a:defRPr>
            </a:pPr>
            <a:endParaRPr lang="ru-RU"/>
          </a:p>
        </c:txPr>
        <c:crossAx val="133798912"/>
        <c:crosses val="autoZero"/>
        <c:auto val="1"/>
        <c:lblAlgn val="ctr"/>
        <c:lblOffset val="100"/>
        <c:noMultiLvlLbl val="0"/>
      </c:catAx>
      <c:valAx>
        <c:axId val="13379891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102D69"/>
                </a:solidFill>
                <a:latin typeface="HSE Sans" panose="02000000000000000000" pitchFamily="2" charset="0"/>
                <a:ea typeface="+mn-ea"/>
                <a:cs typeface="+mn-cs"/>
              </a:defRPr>
            </a:pPr>
            <a:endParaRPr lang="ru-RU"/>
          </a:p>
        </c:txPr>
        <c:crossAx val="133797376"/>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ru-RU"/>
    </a:p>
  </c:txPr>
  <c:externalData r:id="rId1">
    <c:autoUpdate val="0"/>
  </c:externalData>
</c:chartSpac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61BF4-8B2C-784B-9959-B59A059012C3}" type="datetimeFigureOut">
              <a:rPr lang="x-none" smtClean="0"/>
              <a:t>14.02.2022</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48903-8EB5-294E-A216-6B54B0368783}" type="slidenum">
              <a:rPr lang="x-none" smtClean="0"/>
              <a:t>‹#›</a:t>
            </a:fld>
            <a:endParaRPr lang="x-none"/>
          </a:p>
        </p:txBody>
      </p:sp>
    </p:spTree>
    <p:extLst>
      <p:ext uri="{BB962C8B-B14F-4D97-AF65-F5344CB8AC3E}">
        <p14:creationId xmlns:p14="http://schemas.microsoft.com/office/powerpoint/2010/main" val="173168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descr="A blue circle with white text&#10;&#10;Description automatically generated with low confidence">
            <a:extLst>
              <a:ext uri="{FF2B5EF4-FFF2-40B4-BE49-F238E27FC236}">
                <a16:creationId xmlns="" xmlns:a16="http://schemas.microsoft.com/office/drawing/2014/main" id="{BA292C80-0DA8-194A-9A66-279048FA2A54}"/>
              </a:ext>
            </a:extLst>
          </p:cNvPr>
          <p:cNvPicPr>
            <a:picLocks noChangeAspect="1"/>
          </p:cNvPicPr>
          <p:nvPr userDrawn="1"/>
        </p:nvPicPr>
        <p:blipFill>
          <a:blip r:embed="rId3"/>
          <a:stretch>
            <a:fillRect/>
          </a:stretch>
        </p:blipFill>
        <p:spPr>
          <a:xfrm>
            <a:off x="1013859" y="962173"/>
            <a:ext cx="886499" cy="886499"/>
          </a:xfrm>
          <a:prstGeom prst="rect">
            <a:avLst/>
          </a:prstGeom>
        </p:spPr>
      </p:pic>
      <p:cxnSp>
        <p:nvCxnSpPr>
          <p:cNvPr id="11" name="Straight Connector 48">
            <a:extLst>
              <a:ext uri="{FF2B5EF4-FFF2-40B4-BE49-F238E27FC236}">
                <a16:creationId xmlns="" xmlns:a16="http://schemas.microsoft.com/office/drawing/2014/main" id="{313EF906-5BAC-0141-A198-076E155DF9E2}"/>
              </a:ext>
            </a:extLst>
          </p:cNvPr>
          <p:cNvCxnSpPr>
            <a:cxnSpLocks/>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a:extLst>
              <a:ext uri="{FF2B5EF4-FFF2-40B4-BE49-F238E27FC236}">
                <a16:creationId xmlns="" xmlns:a16="http://schemas.microsoft.com/office/drawing/2014/main" id="{61206A97-26F2-E646-8775-9928FEF465B5}"/>
              </a:ext>
            </a:extLst>
          </p:cNvPr>
          <p:cNvCxnSpPr>
            <a:cxnSpLocks/>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a:extLst>
              <a:ext uri="{FF2B5EF4-FFF2-40B4-BE49-F238E27FC236}">
                <a16:creationId xmlns="" xmlns:a16="http://schemas.microsoft.com/office/drawing/2014/main" id="{28E0E5F6-C1CA-9B41-B1DB-6E4FB509084D}"/>
              </a:ext>
            </a:extLst>
          </p:cNvPr>
          <p:cNvCxnSpPr>
            <a:cxnSpLocks/>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a:extLst>
              <a:ext uri="{FF2B5EF4-FFF2-40B4-BE49-F238E27FC236}">
                <a16:creationId xmlns="" xmlns:a16="http://schemas.microsoft.com/office/drawing/2014/main" id="{6007C52F-2E27-E24A-B9DC-AAAB052DBD59}"/>
              </a:ext>
            </a:extLst>
          </p:cNvPr>
          <p:cNvSpPr>
            <a:spLocks noGrp="1"/>
          </p:cNvSpPr>
          <p:nvPr>
            <p:ph type="title" hasCustomPrompt="1"/>
          </p:nvPr>
        </p:nvSpPr>
        <p:spPr>
          <a:xfrm>
            <a:off x="1027967" y="2404670"/>
            <a:ext cx="7634059" cy="1978323"/>
          </a:xfrm>
          <a:prstGeom prst="rect">
            <a:avLst/>
          </a:prstGeo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en-US" sz="4400" dirty="0">
                <a:solidFill>
                  <a:srgbClr val="102D69"/>
                </a:solidFill>
                <a:latin typeface="HSE Sans" panose="02000000000000000000" pitchFamily="2" charset="0"/>
              </a:rPr>
              <a:t>Name of presentation can be specified in two or three lines </a:t>
            </a:r>
            <a:r>
              <a:rPr lang="ru-RU" sz="4400" dirty="0">
                <a:solidFill>
                  <a:srgbClr val="102D69"/>
                </a:solidFill>
                <a:latin typeface="HSE Sans" panose="02000000000000000000" pitchFamily="2" charset="0"/>
              </a:rPr>
              <a:t> (43 </a:t>
            </a:r>
            <a:r>
              <a:rPr lang="en-GB" sz="4400" dirty="0" err="1">
                <a:solidFill>
                  <a:srgbClr val="102D69"/>
                </a:solidFill>
                <a:latin typeface="HSE Sans" panose="02000000000000000000" pitchFamily="2" charset="0"/>
              </a:rPr>
              <a:t>pt</a:t>
            </a:r>
            <a:r>
              <a:rPr lang="en-GB" sz="4400" dirty="0">
                <a:solidFill>
                  <a:srgbClr val="102D69"/>
                </a:solidFill>
                <a:latin typeface="HSE Sans" panose="02000000000000000000" pitchFamily="2" charset="0"/>
              </a:rPr>
              <a:t>)</a:t>
            </a:r>
            <a:endParaRPr lang="ru-RU" sz="4400" dirty="0">
              <a:solidFill>
                <a:srgbClr val="102D69"/>
              </a:solidFill>
              <a:latin typeface="HSE Sans" panose="02000000000000000000" pitchFamily="2" charset="0"/>
            </a:endParaRPr>
          </a:p>
        </p:txBody>
      </p:sp>
      <p:sp>
        <p:nvSpPr>
          <p:cNvPr id="20" name="Текст 19">
            <a:extLst>
              <a:ext uri="{FF2B5EF4-FFF2-40B4-BE49-F238E27FC236}">
                <a16:creationId xmlns="" xmlns:a16="http://schemas.microsoft.com/office/drawing/2014/main" id="{18109844-C2E7-354F-9C01-8834E4DCE373}"/>
              </a:ext>
            </a:extLst>
          </p:cNvPr>
          <p:cNvSpPr>
            <a:spLocks noGrp="1"/>
          </p:cNvSpPr>
          <p:nvPr>
            <p:ph type="body" sz="quarter" idx="10" hasCustomPrompt="1"/>
          </p:nvPr>
        </p:nvSpPr>
        <p:spPr>
          <a:xfrm>
            <a:off x="2074947" y="1187841"/>
            <a:ext cx="3848717" cy="435163"/>
          </a:xfrm>
          <a:prstGeom prst="rect">
            <a:avLst/>
          </a:prstGeom>
        </p:spPr>
        <p:txBody>
          <a:bodyPr lIns="0" tIns="0" rIns="0" bIns="0" anchor="t">
            <a:noAutofit/>
          </a:bodyPr>
          <a:lstStyle>
            <a:lvl1pPr marL="0" indent="0" algn="l">
              <a:lnSpc>
                <a:spcPct val="100000"/>
              </a:lnSpc>
              <a:spcBef>
                <a:spcPts val="0"/>
              </a:spcBef>
              <a:buNone/>
              <a:defRPr sz="1600" b="0" i="0">
                <a:latin typeface="HSE Sans" panose="02000000000000000000" pitchFamily="2"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en-GB" sz="1600" dirty="0">
                <a:latin typeface="HSE Sans" panose="02000000000000000000" pitchFamily="2" charset="0"/>
              </a:rPr>
              <a:t>Name of faculty in two lines (16 </a:t>
            </a:r>
            <a:r>
              <a:rPr lang="en-GB" sz="1600" dirty="0" err="1">
                <a:latin typeface="HSE Sans" panose="02000000000000000000" pitchFamily="2" charset="0"/>
              </a:rPr>
              <a:t>pt</a:t>
            </a:r>
            <a:r>
              <a:rPr lang="en-GB" sz="1600" dirty="0">
                <a:latin typeface="HSE Sans" panose="02000000000000000000" pitchFamily="2" charset="0"/>
              </a:rPr>
              <a:t>)</a:t>
            </a:r>
            <a:endParaRPr lang="ru-RU" sz="1600" dirty="0">
              <a:latin typeface="HSE Sans" panose="02000000000000000000" pitchFamily="2" charset="0"/>
            </a:endParaRPr>
          </a:p>
        </p:txBody>
      </p:sp>
      <p:sp>
        <p:nvSpPr>
          <p:cNvPr id="25" name="Текст 24">
            <a:extLst>
              <a:ext uri="{FF2B5EF4-FFF2-40B4-BE49-F238E27FC236}">
                <a16:creationId xmlns="" xmlns:a16="http://schemas.microsoft.com/office/drawing/2014/main" id="{40A04329-C800-BB42-BFE0-7E3C68848DA7}"/>
              </a:ext>
            </a:extLst>
          </p:cNvPr>
          <p:cNvSpPr>
            <a:spLocks noGrp="1"/>
          </p:cNvSpPr>
          <p:nvPr>
            <p:ph type="body" sz="quarter" idx="11" hasCustomPrompt="1"/>
          </p:nvPr>
        </p:nvSpPr>
        <p:spPr>
          <a:xfrm>
            <a:off x="6259420" y="1173829"/>
            <a:ext cx="2278063"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GB" sz="1200" dirty="0">
                <a:latin typeface="HSE Sans" panose="02000000000000000000" pitchFamily="2" charset="0"/>
              </a:rPr>
              <a:t>Name of subdivision in two or three lines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7" name="Текст 26">
            <a:extLst>
              <a:ext uri="{FF2B5EF4-FFF2-40B4-BE49-F238E27FC236}">
                <a16:creationId xmlns="" xmlns:a16="http://schemas.microsoft.com/office/drawing/2014/main" id="{98337931-3EC2-F348-99EA-860F4FFDC188}"/>
              </a:ext>
            </a:extLst>
          </p:cNvPr>
          <p:cNvSpPr>
            <a:spLocks noGrp="1"/>
          </p:cNvSpPr>
          <p:nvPr>
            <p:ph type="body" idx="12" hasCustomPrompt="1"/>
          </p:nvPr>
        </p:nvSpPr>
        <p:spPr>
          <a:xfrm>
            <a:off x="8786720" y="1173829"/>
            <a:ext cx="2217738"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US" sz="1200" dirty="0">
                <a:latin typeface="HSE Sans" panose="02000000000000000000" pitchFamily="2" charset="0"/>
              </a:rPr>
              <a:t>Moscow</a:t>
            </a:r>
            <a:r>
              <a:rPr lang="ru-RU" sz="1200" dirty="0">
                <a:latin typeface="HSE Sans" panose="02000000000000000000" pitchFamily="2" charset="0"/>
              </a:rPr>
              <a:t/>
            </a:r>
            <a:br>
              <a:rPr lang="ru-RU" sz="1200" dirty="0">
                <a:latin typeface="HSE Sans" panose="02000000000000000000" pitchFamily="2" charset="0"/>
              </a:rPr>
            </a:br>
            <a:r>
              <a:rPr lang="ru-RU" sz="1200" dirty="0">
                <a:latin typeface="HSE Sans" panose="02000000000000000000" pitchFamily="2" charset="0"/>
              </a:rPr>
              <a:t>2022</a:t>
            </a:r>
            <a:r>
              <a:rPr lang="en-GB" sz="1200" dirty="0">
                <a:latin typeface="HSE Sans" panose="02000000000000000000" pitchFamily="2" charset="0"/>
              </a:rPr>
              <a:t>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9" name="Текст 28">
            <a:extLst>
              <a:ext uri="{FF2B5EF4-FFF2-40B4-BE49-F238E27FC236}">
                <a16:creationId xmlns="" xmlns:a16="http://schemas.microsoft.com/office/drawing/2014/main" id="{EEA7A79B-D410-B44F-BF32-C3EAEFC20A6E}"/>
              </a:ext>
            </a:extLst>
          </p:cNvPr>
          <p:cNvSpPr>
            <a:spLocks noGrp="1"/>
          </p:cNvSpPr>
          <p:nvPr>
            <p:ph type="body" sz="quarter" idx="13" hasCustomPrompt="1"/>
          </p:nvPr>
        </p:nvSpPr>
        <p:spPr>
          <a:xfrm>
            <a:off x="1027967" y="4824914"/>
            <a:ext cx="7625267" cy="652860"/>
          </a:xfrm>
          <a:prstGeom prst="rect">
            <a:avLst/>
          </a:prstGeo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b="0" i="0">
                <a:solidFill>
                  <a:srgbClr val="0E2D69"/>
                </a:solidFill>
                <a:latin typeface="HSE Sans" panose="02000000000000000000" pitchFamily="2" charset="0"/>
              </a:defRPr>
            </a:lvl1pPr>
          </a:lstStyle>
          <a:p>
            <a:r>
              <a:rPr lang="en-US" sz="1600" dirty="0">
                <a:latin typeface="HSE Sans" panose="02000000000000000000" pitchFamily="2" charset="0"/>
              </a:rPr>
              <a:t>If you need more space, please use a subheading (16 </a:t>
            </a:r>
            <a:r>
              <a:rPr lang="en-US" sz="1600" dirty="0" err="1">
                <a:latin typeface="HSE Sans" panose="02000000000000000000" pitchFamily="2" charset="0"/>
              </a:rPr>
              <a:t>pt</a:t>
            </a:r>
            <a:r>
              <a:rPr lang="en-US" sz="1600" dirty="0">
                <a:latin typeface="HSE Sans" panose="02000000000000000000" pitchFamily="2" charset="0"/>
              </a:rPr>
              <a:t>)</a:t>
            </a:r>
            <a:endParaRPr lang="ru-RU" sz="1600" dirty="0">
              <a:latin typeface="HSE Sans" panose="02000000000000000000" pitchFamily="2" charset="0"/>
            </a:endParaRPr>
          </a:p>
        </p:txBody>
      </p:sp>
    </p:spTree>
    <p:extLst>
      <p:ext uri="{BB962C8B-B14F-4D97-AF65-F5344CB8AC3E}">
        <p14:creationId xmlns:p14="http://schemas.microsoft.com/office/powerpoint/2010/main" val="4182895918"/>
      </p:ext>
    </p:extLst>
  </p:cSld>
  <p:clrMapOvr>
    <a:masterClrMapping/>
  </p:clrMapOvr>
  <p:extLst>
    <p:ext uri="{DCECCB84-F9BA-43D5-87BE-67443E8EF086}">
      <p15:sldGuideLst xmlns=""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цве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 xmlns:a16="http://schemas.microsoft.com/office/drawing/2014/main" id="{9328428E-0D3D-6E4B-BAC0-3F63BAF7DB7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 xmlns:a16="http://schemas.microsoft.com/office/drawing/2014/main" id="{86CF47C6-D972-9E44-A717-6848F348939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 xmlns:a16="http://schemas.microsoft.com/office/drawing/2014/main" id="{412FEF63-77C0-7C4A-B9BE-4BC0EEEEB78C}"/>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 xmlns:a16="http://schemas.microsoft.com/office/drawing/2014/main" id="{C4F550E9-E979-284D-B65F-44E092DD9D0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 xmlns:a16="http://schemas.microsoft.com/office/drawing/2014/main" id="{3A39D099-B515-F343-BF7A-A95468DA3860}"/>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 xmlns:a16="http://schemas.microsoft.com/office/drawing/2014/main" id="{396B1F99-9711-C64F-A7C9-4F1D89E7F11D}"/>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9" name="Заголовок 31">
            <a:extLst>
              <a:ext uri="{FF2B5EF4-FFF2-40B4-BE49-F238E27FC236}">
                <a16:creationId xmlns="" xmlns:a16="http://schemas.microsoft.com/office/drawing/2014/main" id="{1C20890C-BC1C-0745-9AF3-46700BA27C4A}"/>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More </a:t>
            </a:r>
            <a:r>
              <a:rPr lang="en-US" sz="2400" dirty="0" err="1">
                <a:solidFill>
                  <a:srgbClr val="102D69"/>
                </a:solidFill>
                <a:latin typeface="HSE Sans" panose="02000000000000000000" pitchFamily="2" charset="0"/>
              </a:rPr>
              <a:t>colours</a:t>
            </a:r>
            <a:r>
              <a:rPr lang="en-US" sz="2400" dirty="0">
                <a:solidFill>
                  <a:srgbClr val="102D69"/>
                </a:solidFill>
                <a:latin typeface="HSE Sans" panose="02000000000000000000" pitchFamily="2" charset="0"/>
              </a:rPr>
              <a:t>: palette</a:t>
            </a:r>
            <a:endParaRPr lang="ru-RU" sz="2400" dirty="0">
              <a:solidFill>
                <a:srgbClr val="102D69"/>
              </a:solidFill>
              <a:latin typeface="HSE Sans" panose="02000000000000000000" pitchFamily="2" charset="0"/>
            </a:endParaRPr>
          </a:p>
        </p:txBody>
      </p:sp>
      <p:sp>
        <p:nvSpPr>
          <p:cNvPr id="20" name="Текст 35">
            <a:extLst>
              <a:ext uri="{FF2B5EF4-FFF2-40B4-BE49-F238E27FC236}">
                <a16:creationId xmlns="" xmlns:a16="http://schemas.microsoft.com/office/drawing/2014/main" id="{CA2589F7-4500-024F-8E07-D726629A599C}"/>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For tables, graphs , charts and diagrams, you may need to use additional </a:t>
            </a:r>
            <a:r>
              <a:rPr lang="en-US" sz="1300" dirty="0" err="1">
                <a:latin typeface="HSE Sans" panose="02000000000000000000" pitchFamily="2" charset="0"/>
              </a:rPr>
              <a:t>colours</a:t>
            </a:r>
            <a:r>
              <a:rPr lang="en-US" sz="1300" dirty="0">
                <a:latin typeface="HSE Sans" panose="02000000000000000000" pitchFamily="2" charset="0"/>
              </a:rPr>
              <a:t>; you may correctly ask what </a:t>
            </a:r>
            <a:r>
              <a:rPr lang="en-US" sz="1300" dirty="0" err="1">
                <a:latin typeface="HSE Sans" panose="02000000000000000000" pitchFamily="2" charset="0"/>
              </a:rPr>
              <a:t>colours</a:t>
            </a:r>
            <a:r>
              <a:rPr lang="en-US" sz="1300" dirty="0">
                <a:latin typeface="HSE Sans" panose="02000000000000000000" pitchFamily="2" charset="0"/>
              </a:rPr>
              <a:t> can be used and where to find them. We advise using HSE University’s official </a:t>
            </a:r>
            <a:r>
              <a:rPr lang="en-US" sz="1300" dirty="0" err="1">
                <a:latin typeface="HSE Sans" panose="02000000000000000000" pitchFamily="2" charset="0"/>
              </a:rPr>
              <a:t>colour</a:t>
            </a:r>
            <a:r>
              <a:rPr lang="en-US" sz="1300" dirty="0">
                <a:latin typeface="HSE Sans" panose="02000000000000000000" pitchFamily="2" charset="0"/>
              </a:rPr>
              <a:t> scheme for such purposes.</a:t>
            </a:r>
            <a:endParaRPr lang="ru-RU" sz="1300" dirty="0">
              <a:latin typeface="HSE Sans" panose="02000000000000000000" pitchFamily="2" charset="0"/>
            </a:endParaRPr>
          </a:p>
        </p:txBody>
      </p:sp>
      <p:sp>
        <p:nvSpPr>
          <p:cNvPr id="21" name="Oval 5">
            <a:extLst>
              <a:ext uri="{FF2B5EF4-FFF2-40B4-BE49-F238E27FC236}">
                <a16:creationId xmlns="" xmlns:a16="http://schemas.microsoft.com/office/drawing/2014/main" id="{D2CA403A-98E7-6C42-8F44-30AB6622C802}"/>
              </a:ext>
            </a:extLst>
          </p:cNvPr>
          <p:cNvSpPr/>
          <p:nvPr userDrawn="1"/>
        </p:nvSpPr>
        <p:spPr>
          <a:xfrm>
            <a:off x="5392982" y="1447790"/>
            <a:ext cx="830997" cy="830997"/>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2" name="Oval 20">
            <a:extLst>
              <a:ext uri="{FF2B5EF4-FFF2-40B4-BE49-F238E27FC236}">
                <a16:creationId xmlns="" xmlns:a16="http://schemas.microsoft.com/office/drawing/2014/main" id="{42ABAA5D-E7AB-6E48-9D43-A48178C9BDD4}"/>
              </a:ext>
            </a:extLst>
          </p:cNvPr>
          <p:cNvSpPr/>
          <p:nvPr userDrawn="1"/>
        </p:nvSpPr>
        <p:spPr>
          <a:xfrm>
            <a:off x="6742925" y="1447790"/>
            <a:ext cx="830997" cy="830997"/>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3" name="Oval 22">
            <a:extLst>
              <a:ext uri="{FF2B5EF4-FFF2-40B4-BE49-F238E27FC236}">
                <a16:creationId xmlns="" xmlns:a16="http://schemas.microsoft.com/office/drawing/2014/main" id="{209F185A-8F67-9C42-A7C5-87E483F4FC19}"/>
              </a:ext>
            </a:extLst>
          </p:cNvPr>
          <p:cNvSpPr/>
          <p:nvPr userDrawn="1"/>
        </p:nvSpPr>
        <p:spPr>
          <a:xfrm>
            <a:off x="8092868" y="1447790"/>
            <a:ext cx="830997" cy="830997"/>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4" name="Oval 23">
            <a:extLst>
              <a:ext uri="{FF2B5EF4-FFF2-40B4-BE49-F238E27FC236}">
                <a16:creationId xmlns="" xmlns:a16="http://schemas.microsoft.com/office/drawing/2014/main" id="{279AE0F6-4E37-6C4D-AF45-824EEE489A15}"/>
              </a:ext>
            </a:extLst>
          </p:cNvPr>
          <p:cNvSpPr/>
          <p:nvPr userDrawn="1"/>
        </p:nvSpPr>
        <p:spPr>
          <a:xfrm>
            <a:off x="9442811" y="1447790"/>
            <a:ext cx="830997" cy="830997"/>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5" name="Oval 26">
            <a:extLst>
              <a:ext uri="{FF2B5EF4-FFF2-40B4-BE49-F238E27FC236}">
                <a16:creationId xmlns="" xmlns:a16="http://schemas.microsoft.com/office/drawing/2014/main" id="{330C0EA4-7FD1-CE4D-AC95-8C484C5AC790}"/>
              </a:ext>
            </a:extLst>
          </p:cNvPr>
          <p:cNvSpPr/>
          <p:nvPr userDrawn="1"/>
        </p:nvSpPr>
        <p:spPr>
          <a:xfrm>
            <a:off x="10792754" y="1447790"/>
            <a:ext cx="830997" cy="830997"/>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6" name="Oval 29">
            <a:extLst>
              <a:ext uri="{FF2B5EF4-FFF2-40B4-BE49-F238E27FC236}">
                <a16:creationId xmlns="" xmlns:a16="http://schemas.microsoft.com/office/drawing/2014/main" id="{4C53CF3D-7EFB-DF4F-8EA6-5644574E9AFB}"/>
              </a:ext>
            </a:extLst>
          </p:cNvPr>
          <p:cNvSpPr/>
          <p:nvPr userDrawn="1"/>
        </p:nvSpPr>
        <p:spPr>
          <a:xfrm>
            <a:off x="5392982" y="2708699"/>
            <a:ext cx="830997" cy="830997"/>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7" name="Oval 33">
            <a:extLst>
              <a:ext uri="{FF2B5EF4-FFF2-40B4-BE49-F238E27FC236}">
                <a16:creationId xmlns="" xmlns:a16="http://schemas.microsoft.com/office/drawing/2014/main" id="{B42CE88A-E9A3-2A4E-BD50-EB37311F39EC}"/>
              </a:ext>
            </a:extLst>
          </p:cNvPr>
          <p:cNvSpPr/>
          <p:nvPr userDrawn="1"/>
        </p:nvSpPr>
        <p:spPr>
          <a:xfrm>
            <a:off x="6742925" y="2708699"/>
            <a:ext cx="830997" cy="830997"/>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8" name="Oval 34">
            <a:extLst>
              <a:ext uri="{FF2B5EF4-FFF2-40B4-BE49-F238E27FC236}">
                <a16:creationId xmlns="" xmlns:a16="http://schemas.microsoft.com/office/drawing/2014/main" id="{B699EFDF-DB9D-3C4F-9D1F-461508017BDA}"/>
              </a:ext>
            </a:extLst>
          </p:cNvPr>
          <p:cNvSpPr/>
          <p:nvPr userDrawn="1"/>
        </p:nvSpPr>
        <p:spPr>
          <a:xfrm>
            <a:off x="8092868" y="2708699"/>
            <a:ext cx="830997" cy="830997"/>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9" name="Oval 35">
            <a:extLst>
              <a:ext uri="{FF2B5EF4-FFF2-40B4-BE49-F238E27FC236}">
                <a16:creationId xmlns="" xmlns:a16="http://schemas.microsoft.com/office/drawing/2014/main" id="{5DF3131C-EEA1-5446-B567-C9DA0A2A1AFF}"/>
              </a:ext>
            </a:extLst>
          </p:cNvPr>
          <p:cNvSpPr/>
          <p:nvPr userDrawn="1"/>
        </p:nvSpPr>
        <p:spPr>
          <a:xfrm>
            <a:off x="9442811" y="2708699"/>
            <a:ext cx="830997" cy="830997"/>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0" name="Oval 36">
            <a:extLst>
              <a:ext uri="{FF2B5EF4-FFF2-40B4-BE49-F238E27FC236}">
                <a16:creationId xmlns="" xmlns:a16="http://schemas.microsoft.com/office/drawing/2014/main" id="{6D03B317-B61D-2945-8C0A-A6EBD87ACD07}"/>
              </a:ext>
            </a:extLst>
          </p:cNvPr>
          <p:cNvSpPr/>
          <p:nvPr userDrawn="1"/>
        </p:nvSpPr>
        <p:spPr>
          <a:xfrm>
            <a:off x="10792754" y="2708699"/>
            <a:ext cx="830997" cy="830997"/>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1" name="Oval 37">
            <a:extLst>
              <a:ext uri="{FF2B5EF4-FFF2-40B4-BE49-F238E27FC236}">
                <a16:creationId xmlns="" xmlns:a16="http://schemas.microsoft.com/office/drawing/2014/main" id="{9C0266F1-C0B7-624A-A873-5F2C8801E766}"/>
              </a:ext>
            </a:extLst>
          </p:cNvPr>
          <p:cNvSpPr/>
          <p:nvPr userDrawn="1"/>
        </p:nvSpPr>
        <p:spPr>
          <a:xfrm>
            <a:off x="5392982" y="3969609"/>
            <a:ext cx="830997" cy="830997"/>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2" name="Oval 38">
            <a:extLst>
              <a:ext uri="{FF2B5EF4-FFF2-40B4-BE49-F238E27FC236}">
                <a16:creationId xmlns="" xmlns:a16="http://schemas.microsoft.com/office/drawing/2014/main" id="{30C0C10E-388C-9843-8270-19D471BD3756}"/>
              </a:ext>
            </a:extLst>
          </p:cNvPr>
          <p:cNvSpPr/>
          <p:nvPr userDrawn="1"/>
        </p:nvSpPr>
        <p:spPr>
          <a:xfrm>
            <a:off x="6742925" y="3969609"/>
            <a:ext cx="830997" cy="830997"/>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3" name="Oval 39">
            <a:extLst>
              <a:ext uri="{FF2B5EF4-FFF2-40B4-BE49-F238E27FC236}">
                <a16:creationId xmlns="" xmlns:a16="http://schemas.microsoft.com/office/drawing/2014/main" id="{87047EA3-79D2-8644-A568-E64AA1D7D370}"/>
              </a:ext>
            </a:extLst>
          </p:cNvPr>
          <p:cNvSpPr/>
          <p:nvPr userDrawn="1"/>
        </p:nvSpPr>
        <p:spPr>
          <a:xfrm>
            <a:off x="8092868" y="3969609"/>
            <a:ext cx="830997" cy="830997"/>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4" name="Oval 40">
            <a:extLst>
              <a:ext uri="{FF2B5EF4-FFF2-40B4-BE49-F238E27FC236}">
                <a16:creationId xmlns="" xmlns:a16="http://schemas.microsoft.com/office/drawing/2014/main" id="{7F5D1C6B-4E6B-0346-A5DC-C511DB14EFD6}"/>
              </a:ext>
            </a:extLst>
          </p:cNvPr>
          <p:cNvSpPr/>
          <p:nvPr userDrawn="1"/>
        </p:nvSpPr>
        <p:spPr>
          <a:xfrm>
            <a:off x="9442811" y="3969609"/>
            <a:ext cx="830997" cy="830997"/>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5" name="Oval 41">
            <a:extLst>
              <a:ext uri="{FF2B5EF4-FFF2-40B4-BE49-F238E27FC236}">
                <a16:creationId xmlns="" xmlns:a16="http://schemas.microsoft.com/office/drawing/2014/main" id="{EB421DBA-35DE-2C4F-A89E-27F0998EF4E8}"/>
              </a:ext>
            </a:extLst>
          </p:cNvPr>
          <p:cNvSpPr/>
          <p:nvPr userDrawn="1"/>
        </p:nvSpPr>
        <p:spPr>
          <a:xfrm>
            <a:off x="10792754" y="3969609"/>
            <a:ext cx="830997" cy="830997"/>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6" name="Oval 42">
            <a:extLst>
              <a:ext uri="{FF2B5EF4-FFF2-40B4-BE49-F238E27FC236}">
                <a16:creationId xmlns="" xmlns:a16="http://schemas.microsoft.com/office/drawing/2014/main" id="{081BD842-A9A1-5B44-81ED-A97BA390032B}"/>
              </a:ext>
            </a:extLst>
          </p:cNvPr>
          <p:cNvSpPr/>
          <p:nvPr userDrawn="1"/>
        </p:nvSpPr>
        <p:spPr>
          <a:xfrm>
            <a:off x="5392982" y="5249769"/>
            <a:ext cx="830997" cy="830997"/>
          </a:xfrm>
          <a:prstGeom prst="ellipse">
            <a:avLst/>
          </a:prstGeom>
          <a:solidFill>
            <a:srgbClr val="D7EBB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7" name="Oval 43">
            <a:extLst>
              <a:ext uri="{FF2B5EF4-FFF2-40B4-BE49-F238E27FC236}">
                <a16:creationId xmlns="" xmlns:a16="http://schemas.microsoft.com/office/drawing/2014/main" id="{036EE7D2-A33A-434C-B272-C82E2CDD4D4D}"/>
              </a:ext>
            </a:extLst>
          </p:cNvPr>
          <p:cNvSpPr/>
          <p:nvPr userDrawn="1"/>
        </p:nvSpPr>
        <p:spPr>
          <a:xfrm>
            <a:off x="6742925" y="5249769"/>
            <a:ext cx="830997" cy="830997"/>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8" name="Oval 44">
            <a:extLst>
              <a:ext uri="{FF2B5EF4-FFF2-40B4-BE49-F238E27FC236}">
                <a16:creationId xmlns="" xmlns:a16="http://schemas.microsoft.com/office/drawing/2014/main" id="{7DD65DA4-F076-C242-813E-8C17DCABCCFB}"/>
              </a:ext>
            </a:extLst>
          </p:cNvPr>
          <p:cNvSpPr/>
          <p:nvPr userDrawn="1"/>
        </p:nvSpPr>
        <p:spPr>
          <a:xfrm>
            <a:off x="8092868" y="5249769"/>
            <a:ext cx="830997" cy="830997"/>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9" name="Oval 45">
            <a:extLst>
              <a:ext uri="{FF2B5EF4-FFF2-40B4-BE49-F238E27FC236}">
                <a16:creationId xmlns="" xmlns:a16="http://schemas.microsoft.com/office/drawing/2014/main" id="{8A44D99D-BF66-2848-B460-F59D8ECF5690}"/>
              </a:ext>
            </a:extLst>
          </p:cNvPr>
          <p:cNvSpPr/>
          <p:nvPr userDrawn="1"/>
        </p:nvSpPr>
        <p:spPr>
          <a:xfrm>
            <a:off x="9442811" y="5249769"/>
            <a:ext cx="830997" cy="830997"/>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0" name="Oval 46">
            <a:extLst>
              <a:ext uri="{FF2B5EF4-FFF2-40B4-BE49-F238E27FC236}">
                <a16:creationId xmlns="" xmlns:a16="http://schemas.microsoft.com/office/drawing/2014/main" id="{9B130CEB-3D74-B647-BA6B-32F7D70FD354}"/>
              </a:ext>
            </a:extLst>
          </p:cNvPr>
          <p:cNvSpPr/>
          <p:nvPr userDrawn="1"/>
        </p:nvSpPr>
        <p:spPr>
          <a:xfrm>
            <a:off x="10792754" y="5249769"/>
            <a:ext cx="830997" cy="830997"/>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1" name="Текст 37">
            <a:extLst>
              <a:ext uri="{FF2B5EF4-FFF2-40B4-BE49-F238E27FC236}">
                <a16:creationId xmlns="" xmlns:a16="http://schemas.microsoft.com/office/drawing/2014/main" id="{800F6957-CEFF-924E-B258-5B51A5196DEB}"/>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2" name="Текст 39">
            <a:extLst>
              <a:ext uri="{FF2B5EF4-FFF2-40B4-BE49-F238E27FC236}">
                <a16:creationId xmlns="" xmlns:a16="http://schemas.microsoft.com/office/drawing/2014/main" id="{8FD4982C-EBD6-6D4D-A16B-212CB048938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3" name="Текст 39">
            <a:extLst>
              <a:ext uri="{FF2B5EF4-FFF2-40B4-BE49-F238E27FC236}">
                <a16:creationId xmlns="" xmlns:a16="http://schemas.microsoft.com/office/drawing/2014/main" id="{733D5CDE-163B-C148-A20F-A808E0652336}"/>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86705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чист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 xmlns:a16="http://schemas.microsoft.com/office/drawing/2014/main" id="{A7FA04E4-3213-8F41-B068-4DC28144142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 xmlns:a16="http://schemas.microsoft.com/office/drawing/2014/main" id="{938052A0-3DF0-DC47-B7E0-C20EF981C230}"/>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 xmlns:a16="http://schemas.microsoft.com/office/drawing/2014/main" id="{8C6147F0-3CA1-264C-B2B2-F88597196943}"/>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 xmlns:a16="http://schemas.microsoft.com/office/drawing/2014/main" id="{62CDF50E-4D58-AF4A-ABFD-140AF88B3681}"/>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 xmlns:a16="http://schemas.microsoft.com/office/drawing/2014/main" id="{C62171D1-2A5B-7A4A-9760-17CCE51B980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 xmlns:a16="http://schemas.microsoft.com/office/drawing/2014/main" id="{3C71A0C3-CD3E-0748-98E5-6B2507CAB296}"/>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7">
            <a:extLst>
              <a:ext uri="{FF2B5EF4-FFF2-40B4-BE49-F238E27FC236}">
                <a16:creationId xmlns="" xmlns:a16="http://schemas.microsoft.com/office/drawing/2014/main" id="{C0A1CB46-D6D6-5E48-B4F7-CCED4525C46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1" name="Текст 39">
            <a:extLst>
              <a:ext uri="{FF2B5EF4-FFF2-40B4-BE49-F238E27FC236}">
                <a16:creationId xmlns="" xmlns:a16="http://schemas.microsoft.com/office/drawing/2014/main" id="{25D35A19-1AA8-204A-BFCA-83B65D59CFF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 xmlns:a16="http://schemas.microsoft.com/office/drawing/2014/main" id="{3557077C-F503-0B4A-82A2-54D21547E589}"/>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1952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чис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06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a:extLst>
              <a:ext uri="{FF2B5EF4-FFF2-40B4-BE49-F238E27FC236}">
                <a16:creationId xmlns="" xmlns:a16="http://schemas.microsoft.com/office/drawing/2014/main" id="{4A1436AC-5F96-2A4F-BFC7-B3442083EBE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a:extLst>
              <a:ext uri="{FF2B5EF4-FFF2-40B4-BE49-F238E27FC236}">
                <a16:creationId xmlns="" xmlns:a16="http://schemas.microsoft.com/office/drawing/2014/main" id="{067DD2ED-246D-7D41-B51F-FED98BF873F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a:extLst>
              <a:ext uri="{FF2B5EF4-FFF2-40B4-BE49-F238E27FC236}">
                <a16:creationId xmlns="" xmlns:a16="http://schemas.microsoft.com/office/drawing/2014/main" id="{68E8C250-D449-A743-8975-B5BFB04D9744}"/>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a:extLst>
              <a:ext uri="{FF2B5EF4-FFF2-40B4-BE49-F238E27FC236}">
                <a16:creationId xmlns="" xmlns:a16="http://schemas.microsoft.com/office/drawing/2014/main" id="{DD1C71CA-B883-AF42-959D-BCA5690AAA4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 xmlns:a16="http://schemas.microsoft.com/office/drawing/2014/main" id="{24D3A12E-0E10-C441-81D2-C3C1EB6A053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9" name="Straight Connector 59">
            <a:extLst>
              <a:ext uri="{FF2B5EF4-FFF2-40B4-BE49-F238E27FC236}">
                <a16:creationId xmlns="" xmlns:a16="http://schemas.microsoft.com/office/drawing/2014/main" id="{3447008E-4F3B-FC4E-B96D-3927FAE1ED1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a:extLst>
              <a:ext uri="{FF2B5EF4-FFF2-40B4-BE49-F238E27FC236}">
                <a16:creationId xmlns="" xmlns:a16="http://schemas.microsoft.com/office/drawing/2014/main" id="{61115A7A-23E5-E442-9551-F72F1CDA57B9}"/>
              </a:ext>
            </a:extLst>
          </p:cNvPr>
          <p:cNvSpPr>
            <a:spLocks noGrp="1"/>
          </p:cNvSpPr>
          <p:nvPr>
            <p:ph type="pic" sz="quarter" idx="10" hasCustomPrompt="1"/>
          </p:nvPr>
        </p:nvSpPr>
        <p:spPr>
          <a:xfrm>
            <a:off x="6684653" y="1447790"/>
            <a:ext cx="4325167" cy="4325107"/>
          </a:xfrm>
          <a:prstGeom prst="rect">
            <a:avLst/>
          </a:prstGeo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10000"/>
                  </a:schemeClr>
                </a:solidFill>
              </a:defRPr>
            </a:lvl1pPr>
          </a:lstStyle>
          <a:p>
            <a:pPr algn="ctr"/>
            <a:r>
              <a:rPr lang="en-US" sz="2800" dirty="0">
                <a:solidFill>
                  <a:schemeClr val="tx1"/>
                </a:solidFill>
                <a:latin typeface="HSE Sans" panose="02000000000000000000" pitchFamily="2" charset="0"/>
              </a:rPr>
              <a:t>You can place an illustration or photograph here so that your slide doesn’t look empty</a:t>
            </a:r>
            <a:endParaRPr lang="x-none" sz="2800" dirty="0">
              <a:solidFill>
                <a:schemeClr val="tx1"/>
              </a:solidFill>
              <a:latin typeface="HSE Sans" panose="02000000000000000000" pitchFamily="2" charset="0"/>
            </a:endParaRPr>
          </a:p>
        </p:txBody>
      </p:sp>
      <p:sp>
        <p:nvSpPr>
          <p:cNvPr id="32" name="Заголовок 31">
            <a:extLst>
              <a:ext uri="{FF2B5EF4-FFF2-40B4-BE49-F238E27FC236}">
                <a16:creationId xmlns="" xmlns:a16="http://schemas.microsoft.com/office/drawing/2014/main" id="{9ED7AA97-D972-DF4F-B662-A65F2A544CC5}"/>
              </a:ext>
            </a:extLst>
          </p:cNvPr>
          <p:cNvSpPr>
            <a:spLocks noGrp="1"/>
          </p:cNvSpPr>
          <p:nvPr>
            <p:ph type="title" hasCustomPrompt="1"/>
          </p:nvPr>
        </p:nvSpPr>
        <p:spPr>
          <a:xfrm>
            <a:off x="585898" y="1447790"/>
            <a:ext cx="524556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36" name="Текст 35">
            <a:extLst>
              <a:ext uri="{FF2B5EF4-FFF2-40B4-BE49-F238E27FC236}">
                <a16:creationId xmlns="" xmlns:a16="http://schemas.microsoft.com/office/drawing/2014/main" id="{69E35E54-2B19-7441-876F-1C6A84F4F156}"/>
              </a:ext>
            </a:extLst>
          </p:cNvPr>
          <p:cNvSpPr>
            <a:spLocks noGrp="1"/>
          </p:cNvSpPr>
          <p:nvPr>
            <p:ph type="body" sz="quarter" idx="12" hasCustomPrompt="1"/>
          </p:nvPr>
        </p:nvSpPr>
        <p:spPr>
          <a:xfrm>
            <a:off x="585897" y="2379663"/>
            <a:ext cx="5245561" cy="3393234"/>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Moderately sized bits of text can be presented in a single column, but they shouldn’t take up the whole screen. A text that is arranged in a long line might be too hard to read; always bear in mind the perspective of those who will be viewing your presentation. Try to limit each line to seven to 10 words. More than that might put your audience to sleep. </a:t>
            </a:r>
            <a:r>
              <a:rPr lang="en-US" sz="1300" i="1" dirty="0">
                <a:latin typeface="HSE Sans" panose="02000000000000000000" pitchFamily="2" charset="0"/>
              </a:rPr>
              <a:t>If you have space left and wish to make your slide more visual, you can include a small image nearby, which should illustrate or supplement your text.</a:t>
            </a:r>
            <a:endParaRPr lang="ru-RU" sz="1300" i="1" dirty="0">
              <a:latin typeface="HSE Sans" panose="02000000000000000000" pitchFamily="2" charset="0"/>
            </a:endParaRPr>
          </a:p>
        </p:txBody>
      </p:sp>
      <p:sp>
        <p:nvSpPr>
          <p:cNvPr id="38" name="Текст 37">
            <a:extLst>
              <a:ext uri="{FF2B5EF4-FFF2-40B4-BE49-F238E27FC236}">
                <a16:creationId xmlns="" xmlns:a16="http://schemas.microsoft.com/office/drawing/2014/main" id="{7FB4A275-856E-364D-8AA4-2071AADC6AAA}"/>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0" name="Текст 39">
            <a:extLst>
              <a:ext uri="{FF2B5EF4-FFF2-40B4-BE49-F238E27FC236}">
                <a16:creationId xmlns="" xmlns:a16="http://schemas.microsoft.com/office/drawing/2014/main" id="{58FBA0EA-8BE0-A643-B258-4E5C34467172}"/>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1" name="Текст 39">
            <a:extLst>
              <a:ext uri="{FF2B5EF4-FFF2-40B4-BE49-F238E27FC236}">
                <a16:creationId xmlns="" xmlns:a16="http://schemas.microsoft.com/office/drawing/2014/main" id="{0BEC062F-1BEB-DE4C-B7EE-C552C9D45F13}"/>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1341287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екст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 xmlns:a16="http://schemas.microsoft.com/office/drawing/2014/main" id="{FDC66DB8-29BC-5940-A721-40F10021456A}"/>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 xmlns:a16="http://schemas.microsoft.com/office/drawing/2014/main" id="{DE27C859-478F-3648-8A9D-2C85DBDCAC0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 xmlns:a16="http://schemas.microsoft.com/office/drawing/2014/main" id="{58EA1144-CFD8-1D47-B430-7014F576043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 xmlns:a16="http://schemas.microsoft.com/office/drawing/2014/main" id="{96EDC73C-5A3C-014E-8E52-04CAFCA9B20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 xmlns:a16="http://schemas.microsoft.com/office/drawing/2014/main" id="{55E88681-53A8-3B45-B80A-372EDFB53883}"/>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 xmlns:a16="http://schemas.microsoft.com/office/drawing/2014/main" id="{EDA7D8BF-DF37-704F-B77F-7E40752ACE25}"/>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31">
            <a:extLst>
              <a:ext uri="{FF2B5EF4-FFF2-40B4-BE49-F238E27FC236}">
                <a16:creationId xmlns="" xmlns:a16="http://schemas.microsoft.com/office/drawing/2014/main" id="{76942483-EB13-0A4B-8060-DB65024C294E}"/>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7" name="Текст 35">
            <a:extLst>
              <a:ext uri="{FF2B5EF4-FFF2-40B4-BE49-F238E27FC236}">
                <a16:creationId xmlns="" xmlns:a16="http://schemas.microsoft.com/office/drawing/2014/main" id="{66FAD63B-F743-0F47-BBE3-D7731766705A}"/>
              </a:ext>
            </a:extLst>
          </p:cNvPr>
          <p:cNvSpPr>
            <a:spLocks noGrp="1"/>
          </p:cNvSpPr>
          <p:nvPr>
            <p:ph type="body" sz="quarter" idx="12" hasCustomPrompt="1"/>
          </p:nvPr>
        </p:nvSpPr>
        <p:spPr>
          <a:xfrm>
            <a:off x="585897" y="2379663"/>
            <a:ext cx="11057971" cy="3745092"/>
          </a:xfrm>
          <a:prstGeom prst="rect">
            <a:avLst/>
          </a:prstGeom>
        </p:spPr>
        <p:txBody>
          <a:bodyPr lIns="0" tIns="0" rIns="0" numCol="3" spcCol="25200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a:t>
            </a:r>
          </a:p>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a:t>
            </a:r>
            <a:endParaRPr lang="ru-RU" sz="1300" dirty="0">
              <a:latin typeface="HSE Sans" panose="02000000000000000000" pitchFamily="2" charset="0"/>
            </a:endParaRPr>
          </a:p>
        </p:txBody>
      </p:sp>
      <p:sp>
        <p:nvSpPr>
          <p:cNvPr id="21" name="Текст 37">
            <a:extLst>
              <a:ext uri="{FF2B5EF4-FFF2-40B4-BE49-F238E27FC236}">
                <a16:creationId xmlns="" xmlns:a16="http://schemas.microsoft.com/office/drawing/2014/main" id="{45421580-30B9-AE44-9576-3890C98F5E8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 xmlns:a16="http://schemas.microsoft.com/office/drawing/2014/main" id="{778A6943-08BD-8C4D-A524-728A4340014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 xmlns:a16="http://schemas.microsoft.com/office/drawing/2014/main" id="{EB90A960-EE54-5742-BBB0-8536917AD4C0}"/>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527183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екст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 xmlns:a16="http://schemas.microsoft.com/office/drawing/2014/main" id="{0E78CA68-7A0C-CF41-9AC6-A547FB9EC3B0}"/>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 xmlns:a16="http://schemas.microsoft.com/office/drawing/2014/main" id="{45DC512A-A23B-B24D-A1F6-6793976867CF}"/>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 xmlns:a16="http://schemas.microsoft.com/office/drawing/2014/main" id="{21F91649-DF0F-5F45-A43B-2CED9ACDD04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 xmlns:a16="http://schemas.microsoft.com/office/drawing/2014/main" id="{3137B760-1A50-1845-B7F2-1EF31C71C72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 xmlns:a16="http://schemas.microsoft.com/office/drawing/2014/main" id="{05ECCF8F-5855-7943-B503-5573887A534D}"/>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 xmlns:a16="http://schemas.microsoft.com/office/drawing/2014/main" id="{FB81B23D-CDD8-E64C-9887-3540F7EE1C4B}"/>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Текст 35">
            <a:extLst>
              <a:ext uri="{FF2B5EF4-FFF2-40B4-BE49-F238E27FC236}">
                <a16:creationId xmlns="" xmlns:a16="http://schemas.microsoft.com/office/drawing/2014/main" id="{5163BE0A-A745-414A-AF21-D968BD69D2DA}"/>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300"/>
              </a:spcBef>
            </a:pPr>
            <a:r>
              <a:rPr lang="en-US" sz="1300" dirty="0">
                <a:latin typeface="HSE Sans" panose="02000000000000000000" pitchFamily="2" charset="0"/>
              </a:rPr>
              <a:t>Here I am, a regular text as seen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 Here I am, a regular text as described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a:t>
            </a:r>
            <a:endParaRPr lang="ru-RU" sz="1300" dirty="0">
              <a:latin typeface="HSE Sans" panose="02000000000000000000" pitchFamily="2" charset="0"/>
            </a:endParaRPr>
          </a:p>
        </p:txBody>
      </p:sp>
      <p:sp>
        <p:nvSpPr>
          <p:cNvPr id="20" name="Текст 35">
            <a:extLst>
              <a:ext uri="{FF2B5EF4-FFF2-40B4-BE49-F238E27FC236}">
                <a16:creationId xmlns="" xmlns:a16="http://schemas.microsoft.com/office/drawing/2014/main" id="{B3D47CF6-5FC1-2346-8894-A7CC39063DE3}"/>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3" name="Текст 22">
            <a:extLst>
              <a:ext uri="{FF2B5EF4-FFF2-40B4-BE49-F238E27FC236}">
                <a16:creationId xmlns="" xmlns:a16="http://schemas.microsoft.com/office/drawing/2014/main" id="{CD14B8F3-89C2-9F45-809E-D1EAF85AC566}"/>
              </a:ext>
            </a:extLst>
          </p:cNvPr>
          <p:cNvSpPr>
            <a:spLocks noGrp="1"/>
          </p:cNvSpPr>
          <p:nvPr>
            <p:ph type="body" sz="quarter" idx="18" hasCustomPrompt="1"/>
          </p:nvPr>
        </p:nvSpPr>
        <p:spPr>
          <a:xfrm>
            <a:off x="6259892" y="2379663"/>
            <a:ext cx="5383968" cy="3451794"/>
          </a:xfrm>
          <a:prstGeom prst="rect">
            <a:avLst/>
          </a:prstGeo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b="0" i="0">
                <a:solidFill>
                  <a:srgbClr val="0E2D69"/>
                </a:solidFill>
                <a:latin typeface="HSE Sans" panose="02000000000000000000" pitchFamily="2" charset="0"/>
              </a:defRPr>
            </a:lvl1pPr>
          </a:lstStyle>
          <a:p>
            <a:r>
              <a:rPr lang="en-US" sz="3200" dirty="0">
                <a:solidFill>
                  <a:srgbClr val="102D69"/>
                </a:solidFill>
                <a:latin typeface="HSE Sans" panose="02000000000000000000" pitchFamily="2" charset="0"/>
              </a:rPr>
              <a:t>Short phrase with important information can have a larger font size than normal, but we don’t recommend doing this often.</a:t>
            </a:r>
            <a:endParaRPr lang="ru-RU" sz="3200" dirty="0">
              <a:solidFill>
                <a:srgbClr val="102D69"/>
              </a:solidFill>
              <a:latin typeface="HSE Sans" panose="02000000000000000000" pitchFamily="2" charset="0"/>
            </a:endParaRPr>
          </a:p>
        </p:txBody>
      </p:sp>
      <p:sp>
        <p:nvSpPr>
          <p:cNvPr id="25" name="Заголовок 31">
            <a:extLst>
              <a:ext uri="{FF2B5EF4-FFF2-40B4-BE49-F238E27FC236}">
                <a16:creationId xmlns="" xmlns:a16="http://schemas.microsoft.com/office/drawing/2014/main" id="{B32DC3D4-97A5-3E4F-A29B-422D5E3129B7}"/>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5" name="Текст 37">
            <a:extLst>
              <a:ext uri="{FF2B5EF4-FFF2-40B4-BE49-F238E27FC236}">
                <a16:creationId xmlns="" xmlns:a16="http://schemas.microsoft.com/office/drawing/2014/main" id="{87E14987-3496-B241-A4C9-88FACDD837F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6" name="Текст 39">
            <a:extLst>
              <a:ext uri="{FF2B5EF4-FFF2-40B4-BE49-F238E27FC236}">
                <a16:creationId xmlns="" xmlns:a16="http://schemas.microsoft.com/office/drawing/2014/main" id="{3DAEB9AB-245D-774E-9656-B80FCC7A20BB}"/>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 xmlns:a16="http://schemas.microsoft.com/office/drawing/2014/main" id="{98145217-7421-9C4F-9483-5AEA3D2895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66379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График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 xmlns:a16="http://schemas.microsoft.com/office/drawing/2014/main" id="{9E89D752-CAC6-0943-9A3D-4C52DBF50CE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 xmlns:a16="http://schemas.microsoft.com/office/drawing/2014/main" id="{64D89E64-93BB-044D-B3D4-8F2679C5CA4C}"/>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 xmlns:a16="http://schemas.microsoft.com/office/drawing/2014/main" id="{D0C3B169-866D-C645-AF76-00F8C2A97E9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 xmlns:a16="http://schemas.microsoft.com/office/drawing/2014/main" id="{FDDF48AB-D8AE-0E42-A544-8EA5B8744778}"/>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 xmlns:a16="http://schemas.microsoft.com/office/drawing/2014/main" id="{66DF89EC-1E7C-3B40-85F4-6D19A7D29AC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 xmlns:a16="http://schemas.microsoft.com/office/drawing/2014/main" id="{019D6862-BD52-734D-9E19-38C147CA2D2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 xmlns:a16="http://schemas.microsoft.com/office/drawing/2014/main" id="{B3F16318-C9C3-B948-A508-4BC53D0B7716}"/>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8" name="Текст 35">
            <a:extLst>
              <a:ext uri="{FF2B5EF4-FFF2-40B4-BE49-F238E27FC236}">
                <a16:creationId xmlns="" xmlns:a16="http://schemas.microsoft.com/office/drawing/2014/main" id="{23B3E5FB-BBCE-4149-AD9A-8CAB06CC9FCF}"/>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9" name="Текст 35">
            <a:extLst>
              <a:ext uri="{FF2B5EF4-FFF2-40B4-BE49-F238E27FC236}">
                <a16:creationId xmlns="" xmlns:a16="http://schemas.microsoft.com/office/drawing/2014/main" id="{658542D3-7E45-6E46-8039-27C4C43DD617}"/>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1" name="Диаграмма 7">
            <a:extLst>
              <a:ext uri="{FF2B5EF4-FFF2-40B4-BE49-F238E27FC236}">
                <a16:creationId xmlns="" xmlns:a16="http://schemas.microsoft.com/office/drawing/2014/main" id="{57965DCA-4776-7546-97FD-A69317A34CF2}"/>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15" name="Текст 37">
            <a:extLst>
              <a:ext uri="{FF2B5EF4-FFF2-40B4-BE49-F238E27FC236}">
                <a16:creationId xmlns="" xmlns:a16="http://schemas.microsoft.com/office/drawing/2014/main" id="{F0037DB7-9A83-3348-8DAE-CC70560E4099}"/>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 xmlns:a16="http://schemas.microsoft.com/office/drawing/2014/main" id="{4007716A-CF6E-BC4E-83BE-CC4A3F1F2008}"/>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 xmlns:a16="http://schemas.microsoft.com/office/drawing/2014/main" id="{4921AC85-F824-C54B-91ED-6AB495D80D7A}"/>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50711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График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 xmlns:a16="http://schemas.microsoft.com/office/drawing/2014/main" id="{11D7C3EB-CCEB-E142-9753-8B2D75A0A80D}"/>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 xmlns:a16="http://schemas.microsoft.com/office/drawing/2014/main" id="{527C9F89-51CC-D243-9351-73AB081DB944}"/>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 xmlns:a16="http://schemas.microsoft.com/office/drawing/2014/main" id="{F09EE119-6C80-E846-95F9-BB3907664128}"/>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 xmlns:a16="http://schemas.microsoft.com/office/drawing/2014/main" id="{6C0A681B-44BF-6A46-98D8-483EF13B9114}"/>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 xmlns:a16="http://schemas.microsoft.com/office/drawing/2014/main" id="{C65A5D7C-EB12-9D4D-A99A-4B26C81B738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 xmlns:a16="http://schemas.microsoft.com/office/drawing/2014/main" id="{D4C3D74D-BE91-9547-ADCA-ACCE93C1878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5">
            <a:extLst>
              <a:ext uri="{FF2B5EF4-FFF2-40B4-BE49-F238E27FC236}">
                <a16:creationId xmlns="" xmlns:a16="http://schemas.microsoft.com/office/drawing/2014/main" id="{5812BF3C-1D24-3640-84D2-BFFCA525AE5F}"/>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a:extLst>
              <a:ext uri="{FF2B5EF4-FFF2-40B4-BE49-F238E27FC236}">
                <a16:creationId xmlns="" xmlns:a16="http://schemas.microsoft.com/office/drawing/2014/main" id="{BCBBDD44-9DC9-F74E-979F-120A7BBD4EE1}"/>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23" name="Текст 22">
            <a:extLst>
              <a:ext uri="{FF2B5EF4-FFF2-40B4-BE49-F238E27FC236}">
                <a16:creationId xmlns="" xmlns:a16="http://schemas.microsoft.com/office/drawing/2014/main" id="{7C68DF7B-E804-E44B-83DF-5DC36AF76F43}"/>
              </a:ext>
            </a:extLst>
          </p:cNvPr>
          <p:cNvSpPr>
            <a:spLocks noGrp="1"/>
          </p:cNvSpPr>
          <p:nvPr>
            <p:ph type="body" sz="quarter" idx="17" hasCustomPrompt="1"/>
          </p:nvPr>
        </p:nvSpPr>
        <p:spPr>
          <a:xfrm>
            <a:off x="585788" y="1447064"/>
            <a:ext cx="4322762" cy="703205"/>
          </a:xfrm>
          <a:prstGeom prst="rect">
            <a:avLst/>
          </a:prstGeom>
        </p:spPr>
        <p:txBody>
          <a:bodyPr>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GB" sz="1600" dirty="0">
                <a:solidFill>
                  <a:srgbClr val="102D69"/>
                </a:solidFill>
                <a:latin typeface="HSE Sans" panose="02000000000000000000" pitchFamily="2" charset="0"/>
              </a:rPr>
              <a:t>Name of graph. Please note that table titles should be smaller than headlines (16 </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28" name="Текст 35">
            <a:extLst>
              <a:ext uri="{FF2B5EF4-FFF2-40B4-BE49-F238E27FC236}">
                <a16:creationId xmlns="" xmlns:a16="http://schemas.microsoft.com/office/drawing/2014/main" id="{89E931D8-2901-A54D-86EA-096E47B81880}"/>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 xmlns:a16="http://schemas.microsoft.com/office/drawing/2014/main" id="{EB05FE86-9EEC-B64C-A6A4-0EF1E57F548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 xmlns:a16="http://schemas.microsoft.com/office/drawing/2014/main" id="{897B1CBC-D3E1-5F42-9E46-5C5D5982A1A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 xmlns:a16="http://schemas.microsoft.com/office/drawing/2014/main" id="{364269E6-245A-D54E-A8AD-14E29A03FAC1}"/>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76488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фр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4" descr="Icon&#10;&#10;Description automatically generated">
            <a:extLst>
              <a:ext uri="{FF2B5EF4-FFF2-40B4-BE49-F238E27FC236}">
                <a16:creationId xmlns="" xmlns:a16="http://schemas.microsoft.com/office/drawing/2014/main" id="{E9A64721-E55E-8749-B29E-51DD8955936F}"/>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7" name="Straight Connector 19">
            <a:extLst>
              <a:ext uri="{FF2B5EF4-FFF2-40B4-BE49-F238E27FC236}">
                <a16:creationId xmlns="" xmlns:a16="http://schemas.microsoft.com/office/drawing/2014/main" id="{B0C162B7-B84F-874A-960E-31F512518C6E}"/>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1">
            <a:extLst>
              <a:ext uri="{FF2B5EF4-FFF2-40B4-BE49-F238E27FC236}">
                <a16:creationId xmlns="" xmlns:a16="http://schemas.microsoft.com/office/drawing/2014/main" id="{1CB321BB-9FE3-294F-85D8-AA7DC75CA4AF}"/>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5">
            <a:extLst>
              <a:ext uri="{FF2B5EF4-FFF2-40B4-BE49-F238E27FC236}">
                <a16:creationId xmlns="" xmlns:a16="http://schemas.microsoft.com/office/drawing/2014/main" id="{0A610A45-8712-8A45-AFB3-931CF468EC3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 xmlns:a16="http://schemas.microsoft.com/office/drawing/2014/main" id="{30460EF6-ECAD-8941-8132-1B3E005D606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1" name="Straight Connector 59">
            <a:extLst>
              <a:ext uri="{FF2B5EF4-FFF2-40B4-BE49-F238E27FC236}">
                <a16:creationId xmlns="" xmlns:a16="http://schemas.microsoft.com/office/drawing/2014/main" id="{41AE56A2-5FAA-FD44-AE1A-338E1E304184}"/>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 xmlns:a16="http://schemas.microsoft.com/office/drawing/2014/main" id="{3B28B62E-5EE9-834C-9BB6-BD66079B8164}"/>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24" name="Текст 35">
            <a:extLst>
              <a:ext uri="{FF2B5EF4-FFF2-40B4-BE49-F238E27FC236}">
                <a16:creationId xmlns="" xmlns:a16="http://schemas.microsoft.com/office/drawing/2014/main" id="{621215DE-C1FD-2B4C-B236-AF679CF906BE}"/>
              </a:ext>
            </a:extLst>
          </p:cNvPr>
          <p:cNvSpPr>
            <a:spLocks noGrp="1"/>
          </p:cNvSpPr>
          <p:nvPr>
            <p:ph type="body" sz="quarter" idx="12" hasCustomPrompt="1"/>
          </p:nvPr>
        </p:nvSpPr>
        <p:spPr>
          <a:xfrm>
            <a:off x="575076" y="4103994"/>
            <a:ext cx="2758143"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5" name="Текст 35">
            <a:extLst>
              <a:ext uri="{FF2B5EF4-FFF2-40B4-BE49-F238E27FC236}">
                <a16:creationId xmlns="" xmlns:a16="http://schemas.microsoft.com/office/drawing/2014/main" id="{8BC2F90D-0CE0-574C-A7C1-EAA3E6F1AB56}"/>
              </a:ext>
            </a:extLst>
          </p:cNvPr>
          <p:cNvSpPr>
            <a:spLocks noGrp="1"/>
          </p:cNvSpPr>
          <p:nvPr>
            <p:ph type="body" sz="quarter" idx="16" hasCustomPrompt="1"/>
          </p:nvPr>
        </p:nvSpPr>
        <p:spPr>
          <a:xfrm>
            <a:off x="4047007"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6" name="Текст 35">
            <a:extLst>
              <a:ext uri="{FF2B5EF4-FFF2-40B4-BE49-F238E27FC236}">
                <a16:creationId xmlns="" xmlns:a16="http://schemas.microsoft.com/office/drawing/2014/main" id="{239E188B-2696-8A48-9F8A-36223EEF61E9}"/>
              </a:ext>
            </a:extLst>
          </p:cNvPr>
          <p:cNvSpPr>
            <a:spLocks noGrp="1"/>
          </p:cNvSpPr>
          <p:nvPr>
            <p:ph type="body" sz="quarter" idx="17" hasCustomPrompt="1"/>
          </p:nvPr>
        </p:nvSpPr>
        <p:spPr>
          <a:xfrm>
            <a:off x="7518938"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8" name="Текст 27">
            <a:extLst>
              <a:ext uri="{FF2B5EF4-FFF2-40B4-BE49-F238E27FC236}">
                <a16:creationId xmlns="" xmlns:a16="http://schemas.microsoft.com/office/drawing/2014/main" id="{379BF4C6-F899-294C-B88E-8363AFBEEC2A}"/>
              </a:ext>
            </a:extLst>
          </p:cNvPr>
          <p:cNvSpPr>
            <a:spLocks noGrp="1"/>
          </p:cNvSpPr>
          <p:nvPr>
            <p:ph type="body" sz="quarter" idx="18" hasCustomPrompt="1"/>
          </p:nvPr>
        </p:nvSpPr>
        <p:spPr>
          <a:xfrm>
            <a:off x="575076"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152</a:t>
            </a:r>
            <a:endParaRPr lang="ru-RU" dirty="0"/>
          </a:p>
        </p:txBody>
      </p:sp>
      <p:sp>
        <p:nvSpPr>
          <p:cNvPr id="29" name="Текст 27">
            <a:extLst>
              <a:ext uri="{FF2B5EF4-FFF2-40B4-BE49-F238E27FC236}">
                <a16:creationId xmlns="" xmlns:a16="http://schemas.microsoft.com/office/drawing/2014/main" id="{DE7F352B-F6D9-B545-A835-443A55956E74}"/>
              </a:ext>
            </a:extLst>
          </p:cNvPr>
          <p:cNvSpPr>
            <a:spLocks noGrp="1"/>
          </p:cNvSpPr>
          <p:nvPr>
            <p:ph type="body" sz="quarter" idx="19" hasCustomPrompt="1"/>
          </p:nvPr>
        </p:nvSpPr>
        <p:spPr>
          <a:xfrm>
            <a:off x="4047007"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95</a:t>
            </a:r>
            <a:endParaRPr lang="ru-RU" dirty="0"/>
          </a:p>
        </p:txBody>
      </p:sp>
      <p:sp>
        <p:nvSpPr>
          <p:cNvPr id="30" name="Текст 27">
            <a:extLst>
              <a:ext uri="{FF2B5EF4-FFF2-40B4-BE49-F238E27FC236}">
                <a16:creationId xmlns="" xmlns:a16="http://schemas.microsoft.com/office/drawing/2014/main" id="{D1D5AF9F-C1B0-7842-8789-1DB8963D981B}"/>
              </a:ext>
            </a:extLst>
          </p:cNvPr>
          <p:cNvSpPr>
            <a:spLocks noGrp="1"/>
          </p:cNvSpPr>
          <p:nvPr>
            <p:ph type="body" sz="quarter" idx="20" hasCustomPrompt="1"/>
          </p:nvPr>
        </p:nvSpPr>
        <p:spPr>
          <a:xfrm>
            <a:off x="7518938"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284</a:t>
            </a:r>
            <a:endParaRPr lang="ru-RU" dirty="0"/>
          </a:p>
        </p:txBody>
      </p:sp>
      <p:sp>
        <p:nvSpPr>
          <p:cNvPr id="18" name="Текст 37">
            <a:extLst>
              <a:ext uri="{FF2B5EF4-FFF2-40B4-BE49-F238E27FC236}">
                <a16:creationId xmlns="" xmlns:a16="http://schemas.microsoft.com/office/drawing/2014/main" id="{37B4962B-A5BA-AB4F-AFB3-5BF3A0AD0352}"/>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 xmlns:a16="http://schemas.microsoft.com/office/drawing/2014/main" id="{78AD85C2-6CFD-A94C-8134-2B3392A33196}"/>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 xmlns:a16="http://schemas.microsoft.com/office/drawing/2014/main" id="{C50CF571-E523-5440-B1C9-D74160206AED}"/>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05705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аблица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 xmlns:a16="http://schemas.microsoft.com/office/drawing/2014/main" id="{C5425806-16DD-844E-927C-26E7143A9ED8}"/>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6" name="Straight Connector 19">
            <a:extLst>
              <a:ext uri="{FF2B5EF4-FFF2-40B4-BE49-F238E27FC236}">
                <a16:creationId xmlns="" xmlns:a16="http://schemas.microsoft.com/office/drawing/2014/main" id="{479746FF-3282-DF46-9D7C-D80431604A55}"/>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7" name="Straight Connector 21">
            <a:extLst>
              <a:ext uri="{FF2B5EF4-FFF2-40B4-BE49-F238E27FC236}">
                <a16:creationId xmlns="" xmlns:a16="http://schemas.microsoft.com/office/drawing/2014/main" id="{51B44297-B0E7-D74D-B291-D39A0D468B42}"/>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5">
            <a:extLst>
              <a:ext uri="{FF2B5EF4-FFF2-40B4-BE49-F238E27FC236}">
                <a16:creationId xmlns="" xmlns:a16="http://schemas.microsoft.com/office/drawing/2014/main" id="{0EA4A057-F0CB-E04F-B472-4A1ABFB64C66}"/>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 xmlns:a16="http://schemas.microsoft.com/office/drawing/2014/main" id="{764502F5-56EE-354B-A3B1-E79F8B00517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0" name="Straight Connector 59">
            <a:extLst>
              <a:ext uri="{FF2B5EF4-FFF2-40B4-BE49-F238E27FC236}">
                <a16:creationId xmlns="" xmlns:a16="http://schemas.microsoft.com/office/drawing/2014/main" id="{A80E0956-5C10-CC40-A426-CBD2E0C4158E}"/>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5" name="Текст 22">
            <a:extLst>
              <a:ext uri="{FF2B5EF4-FFF2-40B4-BE49-F238E27FC236}">
                <a16:creationId xmlns="" xmlns:a16="http://schemas.microsoft.com/office/drawing/2014/main" id="{51340CB4-0355-3640-A212-F684523CDCCF}"/>
              </a:ext>
            </a:extLst>
          </p:cNvPr>
          <p:cNvSpPr>
            <a:spLocks noGrp="1"/>
          </p:cNvSpPr>
          <p:nvPr>
            <p:ph type="body" sz="quarter" idx="17" hasCustomPrompt="1"/>
          </p:nvPr>
        </p:nvSpPr>
        <p:spPr>
          <a:xfrm>
            <a:off x="585787" y="1447065"/>
            <a:ext cx="11058065" cy="307778"/>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7" name="Текст 16">
            <a:extLst>
              <a:ext uri="{FF2B5EF4-FFF2-40B4-BE49-F238E27FC236}">
                <a16:creationId xmlns="" xmlns:a16="http://schemas.microsoft.com/office/drawing/2014/main" id="{8C6F2EA4-CEDC-324C-9C06-8713118041EB}"/>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x-none" sz="1300" b="0" dirty="0">
              <a:ln>
                <a:noFill/>
              </a:ln>
              <a:latin typeface="HSE Sans" panose="02000000000000000000" pitchFamily="2" charset="0"/>
            </a:endParaRPr>
          </a:p>
        </p:txBody>
      </p:sp>
      <p:sp>
        <p:nvSpPr>
          <p:cNvPr id="19" name="Таблица 18">
            <a:extLst>
              <a:ext uri="{FF2B5EF4-FFF2-40B4-BE49-F238E27FC236}">
                <a16:creationId xmlns="" xmlns:a16="http://schemas.microsoft.com/office/drawing/2014/main" id="{7B291085-A9B9-D842-B1A7-96258FAF012C}"/>
              </a:ext>
            </a:extLst>
          </p:cNvPr>
          <p:cNvSpPr>
            <a:spLocks noGrp="1"/>
          </p:cNvSpPr>
          <p:nvPr>
            <p:ph type="tbl" sz="quarter" idx="19"/>
          </p:nvPr>
        </p:nvSpPr>
        <p:spPr>
          <a:xfrm>
            <a:off x="585787" y="1984076"/>
            <a:ext cx="11058527" cy="3519576"/>
          </a:xfrm>
          <a:prstGeom prst="rect">
            <a:avLst/>
          </a:prstGeom>
        </p:spPr>
        <p:txBody>
          <a:bodyPr/>
          <a:lstStyle/>
          <a:p>
            <a:endParaRPr lang="ru-RU"/>
          </a:p>
        </p:txBody>
      </p:sp>
      <p:sp>
        <p:nvSpPr>
          <p:cNvPr id="16" name="Текст 37">
            <a:extLst>
              <a:ext uri="{FF2B5EF4-FFF2-40B4-BE49-F238E27FC236}">
                <a16:creationId xmlns="" xmlns:a16="http://schemas.microsoft.com/office/drawing/2014/main" id="{252B365F-6D89-0045-99CC-0F0D3EF2DA0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 xmlns:a16="http://schemas.microsoft.com/office/drawing/2014/main" id="{C9CC4AE0-EDCC-9A4F-97C4-4CAFF1F1EBCF}"/>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 xmlns:a16="http://schemas.microsoft.com/office/drawing/2014/main" id="{185F6674-A1EC-1846-AEB5-DA4959807147}"/>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440160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аблица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 xmlns:a16="http://schemas.microsoft.com/office/drawing/2014/main" id="{259ABC72-D738-1143-BF2A-D85AE9A4F73B}"/>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 xmlns:a16="http://schemas.microsoft.com/office/drawing/2014/main" id="{237A1E42-2FC3-8841-8C41-992C5BC2368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 xmlns:a16="http://schemas.microsoft.com/office/drawing/2014/main" id="{47503EA0-3883-E24D-9EB8-7B617518292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 xmlns:a16="http://schemas.microsoft.com/office/drawing/2014/main" id="{E0144DF2-9891-324D-B34E-AFA025FBCBF9}"/>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 xmlns:a16="http://schemas.microsoft.com/office/drawing/2014/main" id="{F33F65D6-1072-F140-B6A5-758D7B595A9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 xmlns:a16="http://schemas.microsoft.com/office/drawing/2014/main" id="{5F1F09D4-22FA-7B4B-9488-F8FDDCC2D44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8" name="Текст 22">
            <a:extLst>
              <a:ext uri="{FF2B5EF4-FFF2-40B4-BE49-F238E27FC236}">
                <a16:creationId xmlns="" xmlns:a16="http://schemas.microsoft.com/office/drawing/2014/main" id="{4D940599-2B77-CE47-91E6-CDB51ADE1840}"/>
              </a:ext>
            </a:extLst>
          </p:cNvPr>
          <p:cNvSpPr>
            <a:spLocks noGrp="1"/>
          </p:cNvSpPr>
          <p:nvPr>
            <p:ph type="body" sz="quarter" idx="17" hasCustomPrompt="1"/>
          </p:nvPr>
        </p:nvSpPr>
        <p:spPr>
          <a:xfrm>
            <a:off x="585787" y="1447064"/>
            <a:ext cx="7617877" cy="537011"/>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9" name="Текст 16">
            <a:extLst>
              <a:ext uri="{FF2B5EF4-FFF2-40B4-BE49-F238E27FC236}">
                <a16:creationId xmlns="" xmlns:a16="http://schemas.microsoft.com/office/drawing/2014/main" id="{A7333712-9DED-4F4B-B209-2F13075EDB3F}"/>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x-none" sz="1300" b="0" dirty="0">
              <a:ln>
                <a:noFill/>
              </a:ln>
              <a:latin typeface="HSE Sans" panose="02000000000000000000" pitchFamily="2" charset="0"/>
            </a:endParaRPr>
          </a:p>
        </p:txBody>
      </p:sp>
      <p:sp>
        <p:nvSpPr>
          <p:cNvPr id="20" name="Таблица 18">
            <a:extLst>
              <a:ext uri="{FF2B5EF4-FFF2-40B4-BE49-F238E27FC236}">
                <a16:creationId xmlns="" xmlns:a16="http://schemas.microsoft.com/office/drawing/2014/main" id="{DD467C42-8209-B740-8419-DBB6A6F7D5EE}"/>
              </a:ext>
            </a:extLst>
          </p:cNvPr>
          <p:cNvSpPr>
            <a:spLocks noGrp="1"/>
          </p:cNvSpPr>
          <p:nvPr>
            <p:ph type="tbl" sz="quarter" idx="19"/>
          </p:nvPr>
        </p:nvSpPr>
        <p:spPr>
          <a:xfrm>
            <a:off x="585787" y="2208362"/>
            <a:ext cx="7617895" cy="3295290"/>
          </a:xfrm>
          <a:prstGeom prst="rect">
            <a:avLst/>
          </a:prstGeom>
        </p:spPr>
        <p:txBody>
          <a:bodyPr/>
          <a:lstStyle/>
          <a:p>
            <a:endParaRPr lang="ru-RU"/>
          </a:p>
        </p:txBody>
      </p:sp>
      <p:sp>
        <p:nvSpPr>
          <p:cNvPr id="21" name="Текст 35">
            <a:extLst>
              <a:ext uri="{FF2B5EF4-FFF2-40B4-BE49-F238E27FC236}">
                <a16:creationId xmlns="" xmlns:a16="http://schemas.microsoft.com/office/drawing/2014/main" id="{B4309850-76EA-224C-A9E2-B6BBDBF99DE2}"/>
              </a:ext>
            </a:extLst>
          </p:cNvPr>
          <p:cNvSpPr>
            <a:spLocks noGrp="1"/>
          </p:cNvSpPr>
          <p:nvPr>
            <p:ph type="body" sz="quarter" idx="12" hasCustomPrompt="1"/>
          </p:nvPr>
        </p:nvSpPr>
        <p:spPr>
          <a:xfrm>
            <a:off x="8686807" y="2208363"/>
            <a:ext cx="2930666" cy="2570672"/>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 xmlns:a16="http://schemas.microsoft.com/office/drawing/2014/main" id="{6809E15B-CD0E-2F47-B500-B457A9CCBB37}"/>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 xmlns:a16="http://schemas.microsoft.com/office/drawing/2014/main" id="{7E0B9771-35DC-D24C-B598-648DE6F8DE6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 xmlns:a16="http://schemas.microsoft.com/office/drawing/2014/main" id="{5B1ACD18-BD14-2B4B-BA0A-46A5167E2C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2367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50601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51" r:id="rId5"/>
    <p:sldLayoutId id="2147483652" r:id="rId6"/>
    <p:sldLayoutId id="2147483654" r:id="rId7"/>
    <p:sldLayoutId id="2147483655" r:id="rId8"/>
    <p:sldLayoutId id="2147483656" r:id="rId9"/>
    <p:sldLayoutId id="2147483658" r:id="rId10"/>
    <p:sldLayoutId id="2147483657"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www.sdxcentral.com/articles/news/can-huawei-reinvent-itself-as-a-cloud-leader/2021/04/" TargetMode="External"/><Relationship Id="rId2" Type="http://schemas.openxmlformats.org/officeDocument/2006/relationships/hyperlink" Target="https://www.computerweekly.com/feature/A-history-of-cloud-computing" TargetMode="External"/><Relationship Id="rId1" Type="http://schemas.openxmlformats.org/officeDocument/2006/relationships/slideLayout" Target="../slideLayouts/slideLayout6.xml"/><Relationship Id="rId6" Type="http://schemas.openxmlformats.org/officeDocument/2006/relationships/chart" Target="../charts/chart1.xml"/><Relationship Id="rId5" Type="http://schemas.openxmlformats.org/officeDocument/2006/relationships/hyperlink" Target="Mathematics.pdf" TargetMode="External"/><Relationship Id="rId4" Type="http://schemas.openxmlformats.org/officeDocument/2006/relationships/hyperlink" Target="A%20number%20-%20the%20number.pdf" TargetMode="Externa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hyperlink" Target="Numbers%20and%20Calculations.pdf" TargetMode="External"/><Relationship Id="rId1" Type="http://schemas.openxmlformats.org/officeDocument/2006/relationships/slideLayout" Target="../slideLayouts/slideLayout5.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98757A51-BBC2-9047-B199-AE90EB17B4D4}"/>
              </a:ext>
            </a:extLst>
          </p:cNvPr>
          <p:cNvSpPr>
            <a:spLocks noGrp="1"/>
          </p:cNvSpPr>
          <p:nvPr>
            <p:ph type="title"/>
          </p:nvPr>
        </p:nvSpPr>
        <p:spPr/>
        <p:txBody>
          <a:bodyPr/>
          <a:lstStyle/>
          <a:p>
            <a:r>
              <a:rPr lang="en-US" dirty="0" smtClean="0"/>
              <a:t>Coursework </a:t>
            </a:r>
            <a:r>
              <a:rPr lang="ru-RU" dirty="0"/>
              <a:t>«</a:t>
            </a:r>
            <a:r>
              <a:rPr lang="en-US" dirty="0" smtClean="0"/>
              <a:t>Reinforcement learning for resource</a:t>
            </a:r>
            <a:r>
              <a:rPr lang="ru-RU" dirty="0" smtClean="0"/>
              <a:t> </a:t>
            </a:r>
            <a:r>
              <a:rPr lang="en-US" dirty="0" smtClean="0"/>
              <a:t>allocation tasks in the cloud</a:t>
            </a:r>
            <a:r>
              <a:rPr lang="ru-RU" dirty="0" smtClean="0"/>
              <a:t>»</a:t>
            </a:r>
            <a:endParaRPr lang="ru-RU" dirty="0"/>
          </a:p>
        </p:txBody>
      </p:sp>
      <p:sp>
        <p:nvSpPr>
          <p:cNvPr id="3" name="Текст 2">
            <a:extLst>
              <a:ext uri="{FF2B5EF4-FFF2-40B4-BE49-F238E27FC236}">
                <a16:creationId xmlns="" xmlns:a16="http://schemas.microsoft.com/office/drawing/2014/main" id="{268EB560-A246-394A-858C-3B1CFBF03B46}"/>
              </a:ext>
            </a:extLst>
          </p:cNvPr>
          <p:cNvSpPr>
            <a:spLocks noGrp="1"/>
          </p:cNvSpPr>
          <p:nvPr>
            <p:ph type="body" sz="quarter" idx="10"/>
          </p:nvPr>
        </p:nvSpPr>
        <p:spPr/>
        <p:txBody>
          <a:bodyPr/>
          <a:lstStyle/>
          <a:p>
            <a:r>
              <a:rPr lang="en-US" dirty="0"/>
              <a:t>Faculty </a:t>
            </a:r>
            <a:r>
              <a:rPr lang="en-US" dirty="0" smtClean="0"/>
              <a:t>of</a:t>
            </a:r>
          </a:p>
          <a:p>
            <a:r>
              <a:rPr lang="en-US" dirty="0" smtClean="0"/>
              <a:t>Computer </a:t>
            </a:r>
            <a:r>
              <a:rPr lang="en-US" dirty="0"/>
              <a:t>Science</a:t>
            </a:r>
            <a:endParaRPr lang="ru-RU" dirty="0"/>
          </a:p>
        </p:txBody>
      </p:sp>
      <p:sp>
        <p:nvSpPr>
          <p:cNvPr id="4" name="Текст 3">
            <a:extLst>
              <a:ext uri="{FF2B5EF4-FFF2-40B4-BE49-F238E27FC236}">
                <a16:creationId xmlns="" xmlns:a16="http://schemas.microsoft.com/office/drawing/2014/main" id="{83B3283F-BF0F-3744-BA57-1A19F8F76332}"/>
              </a:ext>
            </a:extLst>
          </p:cNvPr>
          <p:cNvSpPr>
            <a:spLocks noGrp="1"/>
          </p:cNvSpPr>
          <p:nvPr>
            <p:ph type="body" sz="quarter" idx="11"/>
          </p:nvPr>
        </p:nvSpPr>
        <p:spPr/>
        <p:txBody>
          <a:bodyPr/>
          <a:lstStyle/>
          <a:p>
            <a:r>
              <a:rPr lang="en-US" dirty="0" smtClean="0"/>
              <a:t>Software</a:t>
            </a:r>
          </a:p>
          <a:p>
            <a:r>
              <a:rPr lang="en-US" dirty="0" smtClean="0"/>
              <a:t>Engineering</a:t>
            </a:r>
            <a:endParaRPr lang="en-US" dirty="0"/>
          </a:p>
          <a:p>
            <a:endParaRPr lang="ru-RU" dirty="0"/>
          </a:p>
        </p:txBody>
      </p:sp>
      <p:sp>
        <p:nvSpPr>
          <p:cNvPr id="5" name="Текст 4">
            <a:extLst>
              <a:ext uri="{FF2B5EF4-FFF2-40B4-BE49-F238E27FC236}">
                <a16:creationId xmlns="" xmlns:a16="http://schemas.microsoft.com/office/drawing/2014/main" id="{CC6432FC-CD29-4D47-A915-D2737E0BEA33}"/>
              </a:ext>
            </a:extLst>
          </p:cNvPr>
          <p:cNvSpPr>
            <a:spLocks noGrp="1"/>
          </p:cNvSpPr>
          <p:nvPr>
            <p:ph type="body" idx="12"/>
          </p:nvPr>
        </p:nvSpPr>
        <p:spPr/>
        <p:txBody>
          <a:bodyPr/>
          <a:lstStyle/>
          <a:p>
            <a:r>
              <a:rPr lang="en-US" dirty="0" smtClean="0"/>
              <a:t>Moscow</a:t>
            </a:r>
          </a:p>
          <a:p>
            <a:r>
              <a:rPr lang="en-US" dirty="0" smtClean="0"/>
              <a:t>2022</a:t>
            </a:r>
            <a:endParaRPr lang="ru-RU" dirty="0"/>
          </a:p>
        </p:txBody>
      </p:sp>
      <p:sp>
        <p:nvSpPr>
          <p:cNvPr id="6" name="Текст 5">
            <a:extLst>
              <a:ext uri="{FF2B5EF4-FFF2-40B4-BE49-F238E27FC236}">
                <a16:creationId xmlns="" xmlns:a16="http://schemas.microsoft.com/office/drawing/2014/main" id="{B32B7800-48A3-394E-A464-7BA3AE15CECB}"/>
              </a:ext>
            </a:extLst>
          </p:cNvPr>
          <p:cNvSpPr>
            <a:spLocks noGrp="1"/>
          </p:cNvSpPr>
          <p:nvPr>
            <p:ph type="body" sz="quarter" idx="13"/>
          </p:nvPr>
        </p:nvSpPr>
        <p:spPr/>
        <p:txBody>
          <a:bodyPr/>
          <a:lstStyle/>
          <a:p>
            <a:r>
              <a:rPr lang="en-US" dirty="0" err="1" smtClean="0"/>
              <a:t>Peganov</a:t>
            </a:r>
            <a:r>
              <a:rPr lang="en-US" dirty="0" smtClean="0"/>
              <a:t> Nikita </a:t>
            </a:r>
            <a:r>
              <a:rPr lang="en-US" dirty="0" err="1" smtClean="0"/>
              <a:t>Sergeevich</a:t>
            </a:r>
            <a:endParaRPr lang="en-US" dirty="0" smtClean="0"/>
          </a:p>
          <a:p>
            <a:r>
              <a:rPr lang="en-US" dirty="0" smtClean="0"/>
              <a:t>204 group</a:t>
            </a:r>
            <a:endParaRPr lang="ru-RU" dirty="0"/>
          </a:p>
        </p:txBody>
      </p:sp>
    </p:spTree>
    <p:extLst>
      <p:ext uri="{BB962C8B-B14F-4D97-AF65-F5344CB8AC3E}">
        <p14:creationId xmlns:p14="http://schemas.microsoft.com/office/powerpoint/2010/main" val="14522106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5309826" y="1349528"/>
            <a:ext cx="6444943" cy="48670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 xmlns:a16="http://schemas.microsoft.com/office/drawing/2014/main" id="{075A9635-3750-D34A-AC4F-18C777EEEACE}"/>
              </a:ext>
            </a:extLst>
          </p:cNvPr>
          <p:cNvSpPr>
            <a:spLocks noGrp="1"/>
          </p:cNvSpPr>
          <p:nvPr>
            <p:ph type="title"/>
          </p:nvPr>
        </p:nvSpPr>
        <p:spPr/>
        <p:txBody>
          <a:bodyPr>
            <a:normAutofit fontScale="90000"/>
          </a:bodyPr>
          <a:lstStyle/>
          <a:p>
            <a:r>
              <a:rPr lang="en-US" dirty="0"/>
              <a:t>Further </a:t>
            </a:r>
            <a:br>
              <a:rPr lang="en-US" dirty="0"/>
            </a:br>
            <a:r>
              <a:rPr lang="en-US" dirty="0"/>
              <a:t>work plan</a:t>
            </a:r>
            <a:r>
              <a:rPr lang="ru-RU" dirty="0"/>
              <a:t/>
            </a:r>
            <a:br>
              <a:rPr lang="ru-RU" dirty="0"/>
            </a:br>
            <a:endParaRPr lang="ru-RU" dirty="0"/>
          </a:p>
        </p:txBody>
      </p:sp>
      <p:sp>
        <p:nvSpPr>
          <p:cNvPr id="3" name="Текст 2">
            <a:extLst>
              <a:ext uri="{FF2B5EF4-FFF2-40B4-BE49-F238E27FC236}">
                <a16:creationId xmlns="" xmlns:a16="http://schemas.microsoft.com/office/drawing/2014/main" id="{DC07A214-5C62-A748-9610-9B102D55042C}"/>
              </a:ext>
            </a:extLst>
          </p:cNvPr>
          <p:cNvSpPr>
            <a:spLocks noGrp="1"/>
          </p:cNvSpPr>
          <p:nvPr>
            <p:ph type="body" sz="quarter" idx="12"/>
          </p:nvPr>
        </p:nvSpPr>
        <p:spPr/>
        <p:txBody>
          <a:bodyPr/>
          <a:lstStyle/>
          <a:p>
            <a:pPr marL="342900" indent="-342900">
              <a:buFont typeface="+mj-lt"/>
              <a:buAutoNum type="arabicPeriod"/>
            </a:pPr>
            <a:r>
              <a:rPr lang="en-US" dirty="0"/>
              <a:t>Study of materials on the use of RL in cloud tasks, their description in the text of the course work, experiment planning (February</a:t>
            </a:r>
            <a:r>
              <a:rPr lang="en-US" dirty="0" smtClean="0"/>
              <a:t>)</a:t>
            </a:r>
          </a:p>
          <a:p>
            <a:pPr marL="342900" indent="-342900">
              <a:buFont typeface="+mj-lt"/>
              <a:buAutoNum type="arabicPeriod"/>
            </a:pPr>
            <a:r>
              <a:rPr lang="en-US" dirty="0" smtClean="0"/>
              <a:t>Implementation </a:t>
            </a:r>
            <a:r>
              <a:rPr lang="en-US" dirty="0"/>
              <a:t>of the task in the code (March</a:t>
            </a:r>
            <a:r>
              <a:rPr lang="en-US" dirty="0" smtClean="0"/>
              <a:t>)</a:t>
            </a:r>
          </a:p>
          <a:p>
            <a:pPr marL="342900" indent="-342900">
              <a:buFont typeface="+mj-lt"/>
              <a:buAutoNum type="arabicPeriod"/>
            </a:pPr>
            <a:r>
              <a:rPr lang="en-US" dirty="0" smtClean="0"/>
              <a:t>The </a:t>
            </a:r>
            <a:r>
              <a:rPr lang="en-US" dirty="0"/>
              <a:t>complexity of the task, for example, changes in environmental conditions (April</a:t>
            </a:r>
            <a:r>
              <a:rPr lang="en-US" dirty="0" smtClean="0"/>
              <a:t>)</a:t>
            </a:r>
          </a:p>
          <a:p>
            <a:pPr marL="342900" indent="-342900">
              <a:buFont typeface="+mj-lt"/>
              <a:buAutoNum type="arabicPeriod"/>
            </a:pPr>
            <a:r>
              <a:rPr lang="en-US" dirty="0"/>
              <a:t>Correction of defects, registration (May)</a:t>
            </a:r>
            <a:endParaRPr lang="ru-RU" dirty="0"/>
          </a:p>
        </p:txBody>
      </p:sp>
      <p:sp>
        <p:nvSpPr>
          <p:cNvPr id="4" name="Текст 3">
            <a:extLst>
              <a:ext uri="{FF2B5EF4-FFF2-40B4-BE49-F238E27FC236}">
                <a16:creationId xmlns="" xmlns:a16="http://schemas.microsoft.com/office/drawing/2014/main" id="{479F1503-6AC3-BC44-8339-CDF4434C29F8}"/>
              </a:ext>
            </a:extLst>
          </p:cNvPr>
          <p:cNvSpPr>
            <a:spLocks noGrp="1"/>
          </p:cNvSpPr>
          <p:nvPr>
            <p:ph type="body" sz="quarter" idx="13"/>
          </p:nvPr>
        </p:nvSpPr>
        <p:spPr/>
        <p:txBody>
          <a:bodyPr/>
          <a:lstStyle/>
          <a:p>
            <a:r>
              <a:rPr lang="en-US" dirty="0"/>
              <a:t>Software</a:t>
            </a:r>
          </a:p>
          <a:p>
            <a:r>
              <a:rPr lang="en-US" dirty="0"/>
              <a:t>Engineering</a:t>
            </a:r>
          </a:p>
          <a:p>
            <a:endParaRPr lang="ru-RU" dirty="0"/>
          </a:p>
        </p:txBody>
      </p:sp>
      <p:sp>
        <p:nvSpPr>
          <p:cNvPr id="5" name="Текст 4">
            <a:extLst>
              <a:ext uri="{FF2B5EF4-FFF2-40B4-BE49-F238E27FC236}">
                <a16:creationId xmlns="" xmlns:a16="http://schemas.microsoft.com/office/drawing/2014/main" id="{B44726F6-6B97-9541-B430-5890C40AB653}"/>
              </a:ext>
            </a:extLst>
          </p:cNvPr>
          <p:cNvSpPr>
            <a:spLocks noGrp="1"/>
          </p:cNvSpPr>
          <p:nvPr>
            <p:ph type="body" sz="quarter" idx="14"/>
          </p:nvPr>
        </p:nvSpPr>
        <p:spPr/>
        <p:txBody>
          <a:bodyPr/>
          <a:lstStyle/>
          <a:p>
            <a:r>
              <a:rPr lang="en-US" dirty="0"/>
              <a:t>Coursework </a:t>
            </a:r>
            <a:r>
              <a:rPr lang="ru-RU" dirty="0"/>
              <a:t>«</a:t>
            </a:r>
            <a:r>
              <a:rPr lang="en-US" dirty="0"/>
              <a:t>Reinforcement learning for resource</a:t>
            </a:r>
            <a:r>
              <a:rPr lang="ru-RU" dirty="0"/>
              <a:t> </a:t>
            </a:r>
            <a:r>
              <a:rPr lang="en-US" dirty="0"/>
              <a:t>allocation tasks in the cloud</a:t>
            </a:r>
            <a:r>
              <a:rPr lang="ru-RU" dirty="0"/>
              <a:t>»</a:t>
            </a:r>
          </a:p>
        </p:txBody>
      </p:sp>
      <p:sp>
        <p:nvSpPr>
          <p:cNvPr id="6" name="Текст 5">
            <a:extLst>
              <a:ext uri="{FF2B5EF4-FFF2-40B4-BE49-F238E27FC236}">
                <a16:creationId xmlns="" xmlns:a16="http://schemas.microsoft.com/office/drawing/2014/main" id="{1FF1B796-D346-7747-8C68-5B56E6538039}"/>
              </a:ext>
            </a:extLst>
          </p:cNvPr>
          <p:cNvSpPr>
            <a:spLocks noGrp="1"/>
          </p:cNvSpPr>
          <p:nvPr>
            <p:ph type="body" sz="quarter" idx="15"/>
          </p:nvPr>
        </p:nvSpPr>
        <p:spPr/>
        <p:txBody>
          <a:bodyPr/>
          <a:lstStyle/>
          <a:p>
            <a:r>
              <a:rPr lang="en-US" dirty="0" smtClean="0"/>
              <a:t>Further </a:t>
            </a:r>
          </a:p>
          <a:p>
            <a:r>
              <a:rPr lang="en-US" dirty="0" smtClean="0"/>
              <a:t>work </a:t>
            </a:r>
            <a:r>
              <a:rPr lang="en-US" dirty="0"/>
              <a:t>plan</a:t>
            </a:r>
            <a:endParaRPr lang="ru-RU" dirty="0"/>
          </a:p>
        </p:txBody>
      </p:sp>
      <p:pic>
        <p:nvPicPr>
          <p:cNvPr id="1026" name="Picture 2" descr="Про &amp;quot;Облака&amp;quot; часть первая - Myko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3406" y="1751588"/>
            <a:ext cx="5692124" cy="3794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2664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4F0FBB06-E150-E043-9C3B-E94A0F5A67CA}"/>
              </a:ext>
            </a:extLst>
          </p:cNvPr>
          <p:cNvSpPr>
            <a:spLocks noGrp="1"/>
          </p:cNvSpPr>
          <p:nvPr>
            <p:ph type="title"/>
          </p:nvPr>
        </p:nvSpPr>
        <p:spPr/>
        <p:txBody>
          <a:bodyPr>
            <a:normAutofit fontScale="90000"/>
          </a:bodyPr>
          <a:lstStyle/>
          <a:p>
            <a:r>
              <a:rPr lang="en-US" dirty="0"/>
              <a:t>Conclusion </a:t>
            </a:r>
            <a:r>
              <a:rPr lang="ru-RU" dirty="0"/>
              <a:t/>
            </a:r>
            <a:br>
              <a:rPr lang="ru-RU" dirty="0"/>
            </a:br>
            <a:r>
              <a:rPr lang="en-US" dirty="0"/>
              <a:t>of the presentation</a:t>
            </a:r>
            <a:r>
              <a:rPr lang="ru-RU" dirty="0"/>
              <a:t/>
            </a:r>
            <a:br>
              <a:rPr lang="ru-RU" dirty="0"/>
            </a:br>
            <a:endParaRPr lang="ru-RU" dirty="0"/>
          </a:p>
        </p:txBody>
      </p:sp>
      <p:sp>
        <p:nvSpPr>
          <p:cNvPr id="3" name="Текст 2">
            <a:extLst>
              <a:ext uri="{FF2B5EF4-FFF2-40B4-BE49-F238E27FC236}">
                <a16:creationId xmlns="" xmlns:a16="http://schemas.microsoft.com/office/drawing/2014/main" id="{2465E442-B2F4-3748-B83F-E8D7BCF1B778}"/>
              </a:ext>
            </a:extLst>
          </p:cNvPr>
          <p:cNvSpPr>
            <a:spLocks noGrp="1"/>
          </p:cNvSpPr>
          <p:nvPr>
            <p:ph type="body" sz="quarter" idx="12"/>
          </p:nvPr>
        </p:nvSpPr>
        <p:spPr/>
        <p:txBody>
          <a:bodyPr/>
          <a:lstStyle/>
          <a:p>
            <a:r>
              <a:rPr lang="en-US" dirty="0" smtClean="0"/>
              <a:t>In this work:</a:t>
            </a:r>
          </a:p>
          <a:p>
            <a:pPr marL="285750" indent="-285750">
              <a:buFont typeface="Arial" panose="020B0604020202020204" pitchFamily="34" charset="0"/>
              <a:buChar char="•"/>
            </a:pPr>
            <a:r>
              <a:rPr lang="en-US" dirty="0" smtClean="0"/>
              <a:t>Materials </a:t>
            </a:r>
            <a:r>
              <a:rPr lang="en-US" dirty="0"/>
              <a:t>about RL have been </a:t>
            </a:r>
            <a:r>
              <a:rPr lang="en-US" dirty="0" smtClean="0"/>
              <a:t>studied</a:t>
            </a:r>
          </a:p>
          <a:p>
            <a:pPr marL="285750" indent="-285750">
              <a:buFont typeface="Arial" panose="020B0604020202020204" pitchFamily="34" charset="0"/>
              <a:buChar char="•"/>
            </a:pPr>
            <a:r>
              <a:rPr lang="en-US" dirty="0" smtClean="0"/>
              <a:t>For </a:t>
            </a:r>
            <a:r>
              <a:rPr lang="en-US" dirty="0"/>
              <a:t>clarity, an automatic </a:t>
            </a:r>
            <a:r>
              <a:rPr lang="en-US" dirty="0" smtClean="0"/>
              <a:t>Tetris playing </a:t>
            </a:r>
            <a:r>
              <a:rPr lang="en-US" dirty="0"/>
              <a:t>is </a:t>
            </a:r>
            <a:r>
              <a:rPr lang="en-US" dirty="0" smtClean="0"/>
              <a:t>implemented</a:t>
            </a:r>
          </a:p>
          <a:p>
            <a:pPr marL="285750" indent="-285750">
              <a:buFont typeface="Arial" panose="020B0604020202020204" pitchFamily="34" charset="0"/>
              <a:buChar char="•"/>
            </a:pPr>
            <a:r>
              <a:rPr lang="en-US" dirty="0" smtClean="0"/>
              <a:t>The </a:t>
            </a:r>
            <a:r>
              <a:rPr lang="en-US" dirty="0"/>
              <a:t>ways of using </a:t>
            </a:r>
            <a:r>
              <a:rPr lang="en-US" dirty="0" smtClean="0"/>
              <a:t>RL in </a:t>
            </a:r>
            <a:r>
              <a:rPr lang="en-US" dirty="0"/>
              <a:t>cloud computing are </a:t>
            </a:r>
            <a:r>
              <a:rPr lang="en-US" dirty="0" smtClean="0"/>
              <a:t>considered</a:t>
            </a:r>
          </a:p>
          <a:p>
            <a:r>
              <a:rPr lang="en-US" dirty="0" smtClean="0"/>
              <a:t>Reinforcement learning is a modern technology </a:t>
            </a:r>
            <a:r>
              <a:rPr lang="en-US" dirty="0"/>
              <a:t>that </a:t>
            </a:r>
            <a:r>
              <a:rPr lang="en-US" dirty="0" smtClean="0"/>
              <a:t>has </a:t>
            </a:r>
            <a:r>
              <a:rPr lang="en-US" dirty="0"/>
              <a:t>a lot of unexpected </a:t>
            </a:r>
            <a:r>
              <a:rPr lang="en-US" dirty="0" smtClean="0"/>
              <a:t>uses</a:t>
            </a:r>
            <a:r>
              <a:rPr lang="ru-RU" dirty="0" smtClean="0"/>
              <a:t>.</a:t>
            </a:r>
          </a:p>
          <a:p>
            <a:endParaRPr lang="en-US" dirty="0" smtClean="0"/>
          </a:p>
          <a:p>
            <a:endParaRPr lang="ru-RU" dirty="0"/>
          </a:p>
        </p:txBody>
      </p:sp>
      <p:sp>
        <p:nvSpPr>
          <p:cNvPr id="6" name="Текст 5">
            <a:extLst>
              <a:ext uri="{FF2B5EF4-FFF2-40B4-BE49-F238E27FC236}">
                <a16:creationId xmlns="" xmlns:a16="http://schemas.microsoft.com/office/drawing/2014/main" id="{76992545-046C-7241-A3FF-215D81AF4AB3}"/>
              </a:ext>
            </a:extLst>
          </p:cNvPr>
          <p:cNvSpPr>
            <a:spLocks noGrp="1"/>
          </p:cNvSpPr>
          <p:nvPr>
            <p:ph type="body" sz="quarter" idx="13"/>
          </p:nvPr>
        </p:nvSpPr>
        <p:spPr/>
        <p:txBody>
          <a:bodyPr/>
          <a:lstStyle/>
          <a:p>
            <a:r>
              <a:rPr lang="en-US" dirty="0"/>
              <a:t>Software</a:t>
            </a:r>
          </a:p>
          <a:p>
            <a:r>
              <a:rPr lang="en-US" dirty="0"/>
              <a:t>Engineering</a:t>
            </a:r>
          </a:p>
          <a:p>
            <a:endParaRPr lang="ru-RU" dirty="0"/>
          </a:p>
        </p:txBody>
      </p:sp>
      <p:sp>
        <p:nvSpPr>
          <p:cNvPr id="7" name="Текст 6">
            <a:extLst>
              <a:ext uri="{FF2B5EF4-FFF2-40B4-BE49-F238E27FC236}">
                <a16:creationId xmlns="" xmlns:a16="http://schemas.microsoft.com/office/drawing/2014/main" id="{31A0EB17-0D28-524C-9C34-1970B0BAC8CE}"/>
              </a:ext>
            </a:extLst>
          </p:cNvPr>
          <p:cNvSpPr>
            <a:spLocks noGrp="1"/>
          </p:cNvSpPr>
          <p:nvPr>
            <p:ph type="body" sz="quarter" idx="14"/>
          </p:nvPr>
        </p:nvSpPr>
        <p:spPr/>
        <p:txBody>
          <a:bodyPr/>
          <a:lstStyle/>
          <a:p>
            <a:r>
              <a:rPr lang="en-US" dirty="0"/>
              <a:t>Coursework </a:t>
            </a:r>
            <a:r>
              <a:rPr lang="ru-RU" dirty="0"/>
              <a:t>«</a:t>
            </a:r>
            <a:r>
              <a:rPr lang="en-US" dirty="0"/>
              <a:t>Reinforcement learning for resource</a:t>
            </a:r>
            <a:r>
              <a:rPr lang="ru-RU" dirty="0"/>
              <a:t> </a:t>
            </a:r>
            <a:r>
              <a:rPr lang="en-US" dirty="0"/>
              <a:t>allocation tasks in the cloud</a:t>
            </a:r>
            <a:r>
              <a:rPr lang="ru-RU" dirty="0"/>
              <a:t>»</a:t>
            </a:r>
          </a:p>
        </p:txBody>
      </p:sp>
      <p:sp>
        <p:nvSpPr>
          <p:cNvPr id="8" name="Текст 7">
            <a:extLst>
              <a:ext uri="{FF2B5EF4-FFF2-40B4-BE49-F238E27FC236}">
                <a16:creationId xmlns="" xmlns:a16="http://schemas.microsoft.com/office/drawing/2014/main" id="{CD633F9A-0684-3C45-AC7F-6A087C1D8F06}"/>
              </a:ext>
            </a:extLst>
          </p:cNvPr>
          <p:cNvSpPr>
            <a:spLocks noGrp="1"/>
          </p:cNvSpPr>
          <p:nvPr>
            <p:ph type="body" sz="quarter" idx="15"/>
          </p:nvPr>
        </p:nvSpPr>
        <p:spPr/>
        <p:txBody>
          <a:bodyPr/>
          <a:lstStyle/>
          <a:p>
            <a:r>
              <a:rPr lang="en-US" dirty="0"/>
              <a:t>Conclusion </a:t>
            </a:r>
            <a:endParaRPr lang="ru-RU" dirty="0"/>
          </a:p>
          <a:p>
            <a:r>
              <a:rPr lang="en-US" dirty="0"/>
              <a:t>of the presentation</a:t>
            </a:r>
            <a:endParaRPr lang="ru-RU" dirty="0"/>
          </a:p>
        </p:txBody>
      </p:sp>
      <p:pic>
        <p:nvPicPr>
          <p:cNvPr id="2050" name="Picture 2" descr="https://new-science.ru/wp-content/uploads/2019/10/61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0630" y="1510852"/>
            <a:ext cx="5455394" cy="4091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3227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 xmlns:a16="http://schemas.microsoft.com/office/drawing/2014/main" id="{92EB013E-243A-7E44-84B3-4118CCD5AFF9}"/>
              </a:ext>
            </a:extLst>
          </p:cNvPr>
          <p:cNvSpPr>
            <a:spLocks noGrp="1"/>
          </p:cNvSpPr>
          <p:nvPr>
            <p:ph type="body" sz="quarter" idx="13"/>
          </p:nvPr>
        </p:nvSpPr>
        <p:spPr/>
        <p:txBody>
          <a:bodyPr/>
          <a:lstStyle/>
          <a:p>
            <a:r>
              <a:rPr lang="en-US" dirty="0"/>
              <a:t>Software</a:t>
            </a:r>
          </a:p>
          <a:p>
            <a:r>
              <a:rPr lang="en-US" dirty="0"/>
              <a:t>Engineering</a:t>
            </a:r>
          </a:p>
          <a:p>
            <a:endParaRPr lang="ru-RU" dirty="0"/>
          </a:p>
        </p:txBody>
      </p:sp>
      <p:sp>
        <p:nvSpPr>
          <p:cNvPr id="3" name="Текст 2">
            <a:extLst>
              <a:ext uri="{FF2B5EF4-FFF2-40B4-BE49-F238E27FC236}">
                <a16:creationId xmlns="" xmlns:a16="http://schemas.microsoft.com/office/drawing/2014/main" id="{7D323C45-B329-894C-9560-43EF3302210E}"/>
              </a:ext>
            </a:extLst>
          </p:cNvPr>
          <p:cNvSpPr>
            <a:spLocks noGrp="1"/>
          </p:cNvSpPr>
          <p:nvPr>
            <p:ph type="body" sz="quarter" idx="14"/>
          </p:nvPr>
        </p:nvSpPr>
        <p:spPr/>
        <p:txBody>
          <a:bodyPr/>
          <a:lstStyle/>
          <a:p>
            <a:r>
              <a:rPr lang="en-US" dirty="0"/>
              <a:t>Coursework </a:t>
            </a:r>
            <a:r>
              <a:rPr lang="ru-RU" dirty="0"/>
              <a:t>«</a:t>
            </a:r>
            <a:r>
              <a:rPr lang="en-US" dirty="0"/>
              <a:t>Reinforcement learning for resource</a:t>
            </a:r>
            <a:r>
              <a:rPr lang="ru-RU" dirty="0"/>
              <a:t> </a:t>
            </a:r>
            <a:r>
              <a:rPr lang="en-US" dirty="0"/>
              <a:t>allocation tasks in the cloud</a:t>
            </a:r>
            <a:r>
              <a:rPr lang="ru-RU" dirty="0"/>
              <a:t>»</a:t>
            </a:r>
          </a:p>
        </p:txBody>
      </p:sp>
      <p:sp>
        <p:nvSpPr>
          <p:cNvPr id="4" name="Текст 3">
            <a:extLst>
              <a:ext uri="{FF2B5EF4-FFF2-40B4-BE49-F238E27FC236}">
                <a16:creationId xmlns="" xmlns:a16="http://schemas.microsoft.com/office/drawing/2014/main" id="{0ADA81B8-0209-EA4C-8306-5853CB70BEE8}"/>
              </a:ext>
            </a:extLst>
          </p:cNvPr>
          <p:cNvSpPr>
            <a:spLocks noGrp="1"/>
          </p:cNvSpPr>
          <p:nvPr>
            <p:ph type="body" sz="quarter" idx="15"/>
          </p:nvPr>
        </p:nvSpPr>
        <p:spPr/>
        <p:txBody>
          <a:bodyPr/>
          <a:lstStyle/>
          <a:p>
            <a:r>
              <a:rPr lang="en-US" dirty="0" smtClean="0"/>
              <a:t>Thank you</a:t>
            </a:r>
          </a:p>
          <a:p>
            <a:r>
              <a:rPr lang="en-US" dirty="0"/>
              <a:t>f</a:t>
            </a:r>
            <a:r>
              <a:rPr lang="en-US" dirty="0" smtClean="0"/>
              <a:t>or your attention</a:t>
            </a:r>
            <a:endParaRPr lang="ru-RU" dirty="0"/>
          </a:p>
        </p:txBody>
      </p:sp>
      <p:sp>
        <p:nvSpPr>
          <p:cNvPr id="5" name="Заголовок 1">
            <a:extLst>
              <a:ext uri="{FF2B5EF4-FFF2-40B4-BE49-F238E27FC236}">
                <a16:creationId xmlns="" xmlns:a16="http://schemas.microsoft.com/office/drawing/2014/main" id="{98757A51-BBC2-9047-B199-AE90EB17B4D4}"/>
              </a:ext>
            </a:extLst>
          </p:cNvPr>
          <p:cNvSpPr txBox="1">
            <a:spLocks/>
          </p:cNvSpPr>
          <p:nvPr/>
        </p:nvSpPr>
        <p:spPr>
          <a:xfrm>
            <a:off x="1027967" y="2404670"/>
            <a:ext cx="7634059" cy="197832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300" dirty="0" smtClean="0">
                <a:latin typeface="HSE Sans"/>
              </a:rPr>
              <a:t>Thank you for your attention!</a:t>
            </a:r>
          </a:p>
          <a:p>
            <a:r>
              <a:rPr lang="en-US" sz="4300" dirty="0" smtClean="0">
                <a:latin typeface="HSE Sans"/>
              </a:rPr>
              <a:t>I’ll be glad </a:t>
            </a:r>
            <a:r>
              <a:rPr lang="en-US" sz="4300" dirty="0">
                <a:latin typeface="HSE Sans"/>
              </a:rPr>
              <a:t>to answer your </a:t>
            </a:r>
            <a:r>
              <a:rPr lang="en-US" sz="4300" dirty="0" smtClean="0">
                <a:latin typeface="HSE Sans"/>
              </a:rPr>
              <a:t>questions</a:t>
            </a:r>
            <a:r>
              <a:rPr lang="ru-RU" sz="4300" dirty="0" smtClean="0"/>
              <a:t>.</a:t>
            </a:r>
            <a:endParaRPr lang="ru-RU" sz="4300" dirty="0"/>
          </a:p>
        </p:txBody>
      </p:sp>
    </p:spTree>
    <p:extLst>
      <p:ext uri="{BB962C8B-B14F-4D97-AF65-F5344CB8AC3E}">
        <p14:creationId xmlns:p14="http://schemas.microsoft.com/office/powerpoint/2010/main" val="29880487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 xmlns:a16="http://schemas.microsoft.com/office/drawing/2014/main" id="{8219D05C-99A7-9C48-B903-118CF3BA60CA}"/>
              </a:ext>
            </a:extLst>
          </p:cNvPr>
          <p:cNvSpPr>
            <a:spLocks noGrp="1"/>
          </p:cNvSpPr>
          <p:nvPr>
            <p:ph type="title"/>
          </p:nvPr>
        </p:nvSpPr>
        <p:spPr/>
        <p:txBody>
          <a:bodyPr/>
          <a:lstStyle/>
          <a:p>
            <a:r>
              <a:rPr lang="en-US" dirty="0" smtClean="0"/>
              <a:t>List of </a:t>
            </a:r>
            <a:r>
              <a:rPr lang="ru-RU" dirty="0" smtClean="0"/>
              <a:t/>
            </a:r>
            <a:br>
              <a:rPr lang="ru-RU" dirty="0" smtClean="0"/>
            </a:br>
            <a:r>
              <a:rPr lang="en-US" dirty="0" smtClean="0"/>
              <a:t>contents</a:t>
            </a:r>
            <a:endParaRPr lang="ru-RU" dirty="0"/>
          </a:p>
        </p:txBody>
      </p:sp>
      <p:sp>
        <p:nvSpPr>
          <p:cNvPr id="4" name="Текст 3">
            <a:extLst>
              <a:ext uri="{FF2B5EF4-FFF2-40B4-BE49-F238E27FC236}">
                <a16:creationId xmlns="" xmlns:a16="http://schemas.microsoft.com/office/drawing/2014/main" id="{985EFA28-570A-F647-B2F7-A43359726B4F}"/>
              </a:ext>
            </a:extLst>
          </p:cNvPr>
          <p:cNvSpPr>
            <a:spLocks noGrp="1"/>
          </p:cNvSpPr>
          <p:nvPr>
            <p:ph type="body" sz="quarter" idx="12"/>
          </p:nvPr>
        </p:nvSpPr>
        <p:spPr/>
        <p:txBody>
          <a:bodyPr/>
          <a:lstStyle/>
          <a:p>
            <a:r>
              <a:rPr lang="ru-RU" dirty="0" smtClean="0"/>
              <a:t>3</a:t>
            </a:r>
            <a:r>
              <a:rPr lang="ru-RU" dirty="0"/>
              <a:t>. </a:t>
            </a:r>
            <a:r>
              <a:rPr lang="en-US" dirty="0" smtClean="0"/>
              <a:t>Introduction</a:t>
            </a:r>
            <a:r>
              <a:rPr lang="ru-RU" dirty="0" smtClean="0"/>
              <a:t> </a:t>
            </a:r>
            <a:r>
              <a:rPr lang="en-US" dirty="0"/>
              <a:t>to the topic</a:t>
            </a:r>
            <a:endParaRPr lang="ru-RU" dirty="0" smtClean="0"/>
          </a:p>
          <a:p>
            <a:r>
              <a:rPr lang="en-US" dirty="0" smtClean="0"/>
              <a:t>4. The </a:t>
            </a:r>
            <a:r>
              <a:rPr lang="en-US" dirty="0"/>
              <a:t>purpose of </a:t>
            </a:r>
            <a:r>
              <a:rPr lang="en-US" dirty="0" smtClean="0"/>
              <a:t>the </a:t>
            </a:r>
            <a:r>
              <a:rPr lang="en-US" dirty="0"/>
              <a:t>course </a:t>
            </a:r>
            <a:r>
              <a:rPr lang="en-US" dirty="0" smtClean="0"/>
              <a:t>work</a:t>
            </a:r>
            <a:endParaRPr lang="ru-RU" dirty="0"/>
          </a:p>
          <a:p>
            <a:r>
              <a:rPr lang="en-US" dirty="0" smtClean="0"/>
              <a:t>5</a:t>
            </a:r>
            <a:r>
              <a:rPr lang="ru-RU" dirty="0" smtClean="0"/>
              <a:t>. </a:t>
            </a:r>
            <a:r>
              <a:rPr lang="en-US" dirty="0"/>
              <a:t>The importance </a:t>
            </a:r>
            <a:r>
              <a:rPr lang="en-US" dirty="0" smtClean="0"/>
              <a:t>of </a:t>
            </a:r>
            <a:r>
              <a:rPr lang="en-US" dirty="0"/>
              <a:t>the </a:t>
            </a:r>
            <a:r>
              <a:rPr lang="en-US" dirty="0" smtClean="0"/>
              <a:t>topic</a:t>
            </a:r>
            <a:endParaRPr lang="ru-RU" dirty="0"/>
          </a:p>
          <a:p>
            <a:r>
              <a:rPr lang="en-US" dirty="0" smtClean="0"/>
              <a:t>6</a:t>
            </a:r>
            <a:r>
              <a:rPr lang="ru-RU" dirty="0" smtClean="0"/>
              <a:t>. </a:t>
            </a:r>
            <a:r>
              <a:rPr lang="en-US" dirty="0"/>
              <a:t>Practical value </a:t>
            </a:r>
            <a:r>
              <a:rPr lang="en-US" dirty="0" smtClean="0"/>
              <a:t>of </a:t>
            </a:r>
            <a:r>
              <a:rPr lang="en-US" dirty="0"/>
              <a:t>the </a:t>
            </a:r>
            <a:r>
              <a:rPr lang="en-US" dirty="0" smtClean="0"/>
              <a:t>work</a:t>
            </a:r>
            <a:endParaRPr lang="ru-RU" dirty="0"/>
          </a:p>
          <a:p>
            <a:r>
              <a:rPr lang="en-US" dirty="0" smtClean="0"/>
              <a:t>7</a:t>
            </a:r>
            <a:r>
              <a:rPr lang="ru-RU" dirty="0" smtClean="0"/>
              <a:t>. </a:t>
            </a:r>
            <a:r>
              <a:rPr lang="en-US" dirty="0"/>
              <a:t>Description of methods </a:t>
            </a:r>
            <a:r>
              <a:rPr lang="en-US" dirty="0" smtClean="0"/>
              <a:t>for </a:t>
            </a:r>
            <a:r>
              <a:rPr lang="en-US" dirty="0"/>
              <a:t>solving the </a:t>
            </a:r>
            <a:r>
              <a:rPr lang="en-US" dirty="0" smtClean="0"/>
              <a:t>problem</a:t>
            </a:r>
            <a:endParaRPr lang="ru-RU" dirty="0"/>
          </a:p>
          <a:p>
            <a:r>
              <a:rPr lang="en-US" dirty="0" smtClean="0"/>
              <a:t>8</a:t>
            </a:r>
            <a:r>
              <a:rPr lang="ru-RU" dirty="0" smtClean="0"/>
              <a:t>.</a:t>
            </a:r>
            <a:r>
              <a:rPr lang="en-US" dirty="0" smtClean="0"/>
              <a:t> </a:t>
            </a:r>
            <a:r>
              <a:rPr lang="en-US" dirty="0"/>
              <a:t>Description </a:t>
            </a:r>
            <a:r>
              <a:rPr lang="en-US" dirty="0" smtClean="0"/>
              <a:t>of </a:t>
            </a:r>
            <a:r>
              <a:rPr lang="en-US" dirty="0"/>
              <a:t>the </a:t>
            </a:r>
            <a:r>
              <a:rPr lang="en-US" dirty="0" smtClean="0"/>
              <a:t>experiment</a:t>
            </a:r>
            <a:endParaRPr lang="ru-RU" dirty="0" smtClean="0"/>
          </a:p>
          <a:p>
            <a:r>
              <a:rPr lang="ru-RU" dirty="0" smtClean="0"/>
              <a:t>9. </a:t>
            </a:r>
            <a:r>
              <a:rPr lang="en-US" dirty="0" smtClean="0"/>
              <a:t>Results of the experiment</a:t>
            </a:r>
          </a:p>
          <a:p>
            <a:r>
              <a:rPr lang="en-US" dirty="0" smtClean="0"/>
              <a:t>10</a:t>
            </a:r>
            <a:r>
              <a:rPr lang="ru-RU" dirty="0" smtClean="0"/>
              <a:t>. </a:t>
            </a:r>
            <a:r>
              <a:rPr lang="en-US" dirty="0"/>
              <a:t>Further </a:t>
            </a:r>
            <a:r>
              <a:rPr lang="en-US" dirty="0" smtClean="0"/>
              <a:t>work plan</a:t>
            </a:r>
            <a:endParaRPr lang="ru-RU" dirty="0"/>
          </a:p>
          <a:p>
            <a:r>
              <a:rPr lang="en-US" dirty="0" smtClean="0"/>
              <a:t>11</a:t>
            </a:r>
            <a:r>
              <a:rPr lang="ru-RU" dirty="0" smtClean="0"/>
              <a:t>. </a:t>
            </a:r>
            <a:r>
              <a:rPr lang="en-US" dirty="0"/>
              <a:t>Conclusion of the presentation</a:t>
            </a:r>
            <a:endParaRPr lang="ru-RU" dirty="0"/>
          </a:p>
        </p:txBody>
      </p:sp>
      <p:sp>
        <p:nvSpPr>
          <p:cNvPr id="5" name="Текст 4">
            <a:extLst>
              <a:ext uri="{FF2B5EF4-FFF2-40B4-BE49-F238E27FC236}">
                <a16:creationId xmlns="" xmlns:a16="http://schemas.microsoft.com/office/drawing/2014/main" id="{C612FDF3-830C-8745-A254-C8DF29B6C387}"/>
              </a:ext>
            </a:extLst>
          </p:cNvPr>
          <p:cNvSpPr>
            <a:spLocks noGrp="1"/>
          </p:cNvSpPr>
          <p:nvPr>
            <p:ph type="body" sz="quarter" idx="13"/>
          </p:nvPr>
        </p:nvSpPr>
        <p:spPr/>
        <p:txBody>
          <a:bodyPr/>
          <a:lstStyle/>
          <a:p>
            <a:r>
              <a:rPr lang="en-US" dirty="0"/>
              <a:t>Software</a:t>
            </a:r>
          </a:p>
          <a:p>
            <a:r>
              <a:rPr lang="en-US" dirty="0"/>
              <a:t>Engineering</a:t>
            </a:r>
          </a:p>
          <a:p>
            <a:endParaRPr lang="ru-RU" dirty="0"/>
          </a:p>
        </p:txBody>
      </p:sp>
      <p:sp>
        <p:nvSpPr>
          <p:cNvPr id="6" name="Текст 5">
            <a:extLst>
              <a:ext uri="{FF2B5EF4-FFF2-40B4-BE49-F238E27FC236}">
                <a16:creationId xmlns="" xmlns:a16="http://schemas.microsoft.com/office/drawing/2014/main" id="{40682799-9A38-414D-BD10-45C11B66347C}"/>
              </a:ext>
            </a:extLst>
          </p:cNvPr>
          <p:cNvSpPr>
            <a:spLocks noGrp="1"/>
          </p:cNvSpPr>
          <p:nvPr>
            <p:ph type="body" sz="quarter" idx="14"/>
          </p:nvPr>
        </p:nvSpPr>
        <p:spPr/>
        <p:txBody>
          <a:bodyPr/>
          <a:lstStyle/>
          <a:p>
            <a:r>
              <a:rPr lang="en-US" dirty="0"/>
              <a:t>Coursework </a:t>
            </a:r>
            <a:r>
              <a:rPr lang="ru-RU" dirty="0"/>
              <a:t>«</a:t>
            </a:r>
            <a:r>
              <a:rPr lang="en-US" dirty="0"/>
              <a:t>Reinforcement learning for resource</a:t>
            </a:r>
            <a:r>
              <a:rPr lang="ru-RU" dirty="0"/>
              <a:t> </a:t>
            </a:r>
            <a:r>
              <a:rPr lang="en-US" dirty="0"/>
              <a:t>allocation tasks in the cloud</a:t>
            </a:r>
            <a:r>
              <a:rPr lang="ru-RU" dirty="0"/>
              <a:t>»</a:t>
            </a:r>
          </a:p>
        </p:txBody>
      </p:sp>
      <p:sp>
        <p:nvSpPr>
          <p:cNvPr id="7" name="Текст 6">
            <a:extLst>
              <a:ext uri="{FF2B5EF4-FFF2-40B4-BE49-F238E27FC236}">
                <a16:creationId xmlns="" xmlns:a16="http://schemas.microsoft.com/office/drawing/2014/main" id="{35F411B5-8431-CE4A-BEA6-775367101901}"/>
              </a:ext>
            </a:extLst>
          </p:cNvPr>
          <p:cNvSpPr>
            <a:spLocks noGrp="1"/>
          </p:cNvSpPr>
          <p:nvPr>
            <p:ph type="body" sz="quarter" idx="15"/>
          </p:nvPr>
        </p:nvSpPr>
        <p:spPr/>
        <p:txBody>
          <a:bodyPr/>
          <a:lstStyle/>
          <a:p>
            <a:r>
              <a:rPr lang="en-US" dirty="0"/>
              <a:t>L</a:t>
            </a:r>
            <a:r>
              <a:rPr lang="en-US" dirty="0" smtClean="0"/>
              <a:t>ist </a:t>
            </a:r>
            <a:r>
              <a:rPr lang="en-US" dirty="0"/>
              <a:t>of </a:t>
            </a:r>
            <a:endParaRPr lang="en-US" dirty="0" smtClean="0"/>
          </a:p>
          <a:p>
            <a:r>
              <a:rPr lang="en-US" dirty="0" smtClean="0"/>
              <a:t>contents</a:t>
            </a:r>
            <a:endParaRPr lang="ru-RU" dirty="0"/>
          </a:p>
        </p:txBody>
      </p:sp>
      <p:pic>
        <p:nvPicPr>
          <p:cNvPr id="13" name="Рисунок 1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4168" r="4168"/>
          <a:stretch>
            <a:fillRect/>
          </a:stretch>
        </p:blipFill>
        <p:spPr>
          <a:xfrm>
            <a:off x="3962400" y="1447800"/>
            <a:ext cx="7046913" cy="4324350"/>
          </a:xfrm>
        </p:spPr>
      </p:pic>
    </p:spTree>
    <p:extLst>
      <p:ext uri="{BB962C8B-B14F-4D97-AF65-F5344CB8AC3E}">
        <p14:creationId xmlns:p14="http://schemas.microsoft.com/office/powerpoint/2010/main" val="26138513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Deep Q Network: Combining Deep &amp;amp; Reinforcement Learning | by Lina Faik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9263" y="1754963"/>
            <a:ext cx="5765142" cy="3652189"/>
          </a:xfrm>
          <a:prstGeom prst="rect">
            <a:avLst/>
          </a:prstGeom>
          <a:noFill/>
          <a:extLst>
            <a:ext uri="{909E8E84-426E-40DD-AFC4-6F175D3DCCD1}">
              <a14:hiddenFill xmlns:a14="http://schemas.microsoft.com/office/drawing/2010/main">
                <a:solidFill>
                  <a:srgbClr val="FFFFFF"/>
                </a:solidFill>
              </a14:hiddenFill>
            </a:ext>
          </a:extLst>
        </p:spPr>
      </p:pic>
      <p:sp>
        <p:nvSpPr>
          <p:cNvPr id="3" name="Заголовок 2">
            <a:extLst>
              <a:ext uri="{FF2B5EF4-FFF2-40B4-BE49-F238E27FC236}">
                <a16:creationId xmlns="" xmlns:a16="http://schemas.microsoft.com/office/drawing/2014/main" id="{8219D05C-99A7-9C48-B903-118CF3BA60CA}"/>
              </a:ext>
            </a:extLst>
          </p:cNvPr>
          <p:cNvSpPr>
            <a:spLocks noGrp="1"/>
          </p:cNvSpPr>
          <p:nvPr>
            <p:ph type="title"/>
          </p:nvPr>
        </p:nvSpPr>
        <p:spPr/>
        <p:txBody>
          <a:bodyPr/>
          <a:lstStyle/>
          <a:p>
            <a:r>
              <a:rPr lang="en-US" dirty="0" smtClean="0"/>
              <a:t>Introduction </a:t>
            </a:r>
            <a:r>
              <a:rPr lang="ru-RU" dirty="0" smtClean="0"/>
              <a:t/>
            </a:r>
            <a:br>
              <a:rPr lang="ru-RU" dirty="0" smtClean="0"/>
            </a:br>
            <a:r>
              <a:rPr lang="en-US" dirty="0" smtClean="0"/>
              <a:t>to </a:t>
            </a:r>
            <a:r>
              <a:rPr lang="en-US" dirty="0"/>
              <a:t>the topic</a:t>
            </a:r>
            <a:endParaRPr lang="ru-RU" dirty="0"/>
          </a:p>
        </p:txBody>
      </p:sp>
      <p:sp>
        <p:nvSpPr>
          <p:cNvPr id="4" name="Текст 3">
            <a:extLst>
              <a:ext uri="{FF2B5EF4-FFF2-40B4-BE49-F238E27FC236}">
                <a16:creationId xmlns="" xmlns:a16="http://schemas.microsoft.com/office/drawing/2014/main" id="{985EFA28-570A-F647-B2F7-A43359726B4F}"/>
              </a:ext>
            </a:extLst>
          </p:cNvPr>
          <p:cNvSpPr>
            <a:spLocks noGrp="1"/>
          </p:cNvSpPr>
          <p:nvPr>
            <p:ph type="body" sz="quarter" idx="12"/>
          </p:nvPr>
        </p:nvSpPr>
        <p:spPr/>
        <p:txBody>
          <a:bodyPr/>
          <a:lstStyle/>
          <a:p>
            <a:r>
              <a:rPr lang="en-US" dirty="0"/>
              <a:t>Reinforcement </a:t>
            </a:r>
            <a:r>
              <a:rPr lang="en-US" dirty="0" smtClean="0"/>
              <a:t>learning </a:t>
            </a:r>
            <a:r>
              <a:rPr lang="en-US" dirty="0"/>
              <a:t>(</a:t>
            </a:r>
            <a:r>
              <a:rPr lang="en-US" b="1" dirty="0"/>
              <a:t>RL</a:t>
            </a:r>
            <a:r>
              <a:rPr lang="en-US" dirty="0"/>
              <a:t>) is an area of machine learning</a:t>
            </a:r>
            <a:r>
              <a:rPr lang="en-US"/>
              <a:t> </a:t>
            </a:r>
            <a:r>
              <a:rPr lang="en-US" smtClean="0"/>
              <a:t>connected with </a:t>
            </a:r>
            <a:r>
              <a:rPr lang="en-US" dirty="0"/>
              <a:t>how intelligent agents ought to take actions in an environment in order to maximize the notion of cumulative reward</a:t>
            </a:r>
            <a:r>
              <a:rPr lang="en-US" dirty="0" smtClean="0"/>
              <a:t>.</a:t>
            </a:r>
          </a:p>
          <a:p>
            <a:r>
              <a:rPr lang="en-US" dirty="0"/>
              <a:t>Cloud </a:t>
            </a:r>
            <a:r>
              <a:rPr lang="en-US" dirty="0" smtClean="0"/>
              <a:t>computing</a:t>
            </a:r>
            <a:r>
              <a:rPr lang="en-US" baseline="30000" dirty="0"/>
              <a:t> </a:t>
            </a:r>
            <a:r>
              <a:rPr lang="en-US" dirty="0" smtClean="0"/>
              <a:t>is </a:t>
            </a:r>
            <a:r>
              <a:rPr lang="en-US" dirty="0"/>
              <a:t>the on-demand availability of computer system resources, especially data storage (cloud storage) and computing power, without direct active management by the user</a:t>
            </a:r>
            <a:r>
              <a:rPr lang="en-US" dirty="0" smtClean="0"/>
              <a:t>.</a:t>
            </a:r>
          </a:p>
          <a:p>
            <a:r>
              <a:rPr lang="en-US" dirty="0" smtClean="0"/>
              <a:t>Tetris (Russian</a:t>
            </a:r>
            <a:r>
              <a:rPr lang="en-US" dirty="0"/>
              <a:t>: </a:t>
            </a:r>
            <a:r>
              <a:rPr lang="ru-RU" dirty="0"/>
              <a:t>Т</a:t>
            </a:r>
            <a:r>
              <a:rPr lang="en-US" dirty="0"/>
              <a:t>é</a:t>
            </a:r>
            <a:r>
              <a:rPr lang="ru-RU" dirty="0" err="1" smtClean="0"/>
              <a:t>трис</a:t>
            </a:r>
            <a:r>
              <a:rPr lang="en-US" dirty="0" smtClean="0"/>
              <a:t>) </a:t>
            </a:r>
            <a:r>
              <a:rPr lang="en-US" dirty="0"/>
              <a:t>is a puzzle video game created by Soviet software engineer Alexey Pajitnov in 1984</a:t>
            </a:r>
            <a:r>
              <a:rPr lang="en-US" dirty="0" smtClean="0"/>
              <a:t>. </a:t>
            </a:r>
            <a:endParaRPr lang="ru-RU" dirty="0"/>
          </a:p>
        </p:txBody>
      </p:sp>
      <p:sp>
        <p:nvSpPr>
          <p:cNvPr id="5" name="Текст 4">
            <a:extLst>
              <a:ext uri="{FF2B5EF4-FFF2-40B4-BE49-F238E27FC236}">
                <a16:creationId xmlns="" xmlns:a16="http://schemas.microsoft.com/office/drawing/2014/main" id="{C612FDF3-830C-8745-A254-C8DF29B6C387}"/>
              </a:ext>
            </a:extLst>
          </p:cNvPr>
          <p:cNvSpPr>
            <a:spLocks noGrp="1"/>
          </p:cNvSpPr>
          <p:nvPr>
            <p:ph type="body" sz="quarter" idx="13"/>
          </p:nvPr>
        </p:nvSpPr>
        <p:spPr/>
        <p:txBody>
          <a:bodyPr/>
          <a:lstStyle/>
          <a:p>
            <a:r>
              <a:rPr lang="en-US" dirty="0"/>
              <a:t>Software</a:t>
            </a:r>
          </a:p>
          <a:p>
            <a:r>
              <a:rPr lang="en-US" dirty="0"/>
              <a:t>Engineering</a:t>
            </a:r>
          </a:p>
          <a:p>
            <a:endParaRPr lang="ru-RU" dirty="0"/>
          </a:p>
        </p:txBody>
      </p:sp>
      <p:sp>
        <p:nvSpPr>
          <p:cNvPr id="6" name="Текст 5">
            <a:extLst>
              <a:ext uri="{FF2B5EF4-FFF2-40B4-BE49-F238E27FC236}">
                <a16:creationId xmlns="" xmlns:a16="http://schemas.microsoft.com/office/drawing/2014/main" id="{40682799-9A38-414D-BD10-45C11B66347C}"/>
              </a:ext>
            </a:extLst>
          </p:cNvPr>
          <p:cNvSpPr>
            <a:spLocks noGrp="1"/>
          </p:cNvSpPr>
          <p:nvPr>
            <p:ph type="body" sz="quarter" idx="14"/>
          </p:nvPr>
        </p:nvSpPr>
        <p:spPr/>
        <p:txBody>
          <a:bodyPr/>
          <a:lstStyle/>
          <a:p>
            <a:r>
              <a:rPr lang="en-US" dirty="0"/>
              <a:t>Coursework </a:t>
            </a:r>
            <a:r>
              <a:rPr lang="ru-RU" dirty="0"/>
              <a:t>«</a:t>
            </a:r>
            <a:r>
              <a:rPr lang="en-US" dirty="0"/>
              <a:t>Reinforcement learning for resource</a:t>
            </a:r>
            <a:r>
              <a:rPr lang="ru-RU" dirty="0"/>
              <a:t> </a:t>
            </a:r>
            <a:r>
              <a:rPr lang="en-US" dirty="0"/>
              <a:t>allocation tasks in the cloud</a:t>
            </a:r>
            <a:r>
              <a:rPr lang="ru-RU" dirty="0"/>
              <a:t>»</a:t>
            </a:r>
          </a:p>
        </p:txBody>
      </p:sp>
      <p:sp>
        <p:nvSpPr>
          <p:cNvPr id="7" name="Текст 6">
            <a:extLst>
              <a:ext uri="{FF2B5EF4-FFF2-40B4-BE49-F238E27FC236}">
                <a16:creationId xmlns="" xmlns:a16="http://schemas.microsoft.com/office/drawing/2014/main" id="{35F411B5-8431-CE4A-BEA6-775367101901}"/>
              </a:ext>
            </a:extLst>
          </p:cNvPr>
          <p:cNvSpPr>
            <a:spLocks noGrp="1"/>
          </p:cNvSpPr>
          <p:nvPr>
            <p:ph type="body" sz="quarter" idx="15"/>
          </p:nvPr>
        </p:nvSpPr>
        <p:spPr/>
        <p:txBody>
          <a:bodyPr/>
          <a:lstStyle/>
          <a:p>
            <a:r>
              <a:rPr lang="en-US" dirty="0" smtClean="0"/>
              <a:t>Introduction</a:t>
            </a:r>
          </a:p>
          <a:p>
            <a:r>
              <a:rPr lang="en-US" dirty="0"/>
              <a:t>to the topic</a:t>
            </a:r>
            <a:endParaRPr lang="ru-RU" dirty="0"/>
          </a:p>
        </p:txBody>
      </p:sp>
    </p:spTree>
    <p:extLst>
      <p:ext uri="{BB962C8B-B14F-4D97-AF65-F5344CB8AC3E}">
        <p14:creationId xmlns:p14="http://schemas.microsoft.com/office/powerpoint/2010/main" val="2591765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Заголовок 13">
            <a:extLst>
              <a:ext uri="{FF2B5EF4-FFF2-40B4-BE49-F238E27FC236}">
                <a16:creationId xmlns="" xmlns:a16="http://schemas.microsoft.com/office/drawing/2014/main" id="{C1657578-5B49-FB42-9E68-EF4E3D607FF9}"/>
              </a:ext>
            </a:extLst>
          </p:cNvPr>
          <p:cNvSpPr>
            <a:spLocks noGrp="1"/>
          </p:cNvSpPr>
          <p:nvPr>
            <p:ph type="title"/>
          </p:nvPr>
        </p:nvSpPr>
        <p:spPr/>
        <p:txBody>
          <a:bodyPr>
            <a:normAutofit fontScale="90000"/>
          </a:bodyPr>
          <a:lstStyle/>
          <a:p>
            <a:r>
              <a:rPr lang="en-US" dirty="0"/>
              <a:t>The purpose </a:t>
            </a:r>
            <a:r>
              <a:rPr lang="en-US" dirty="0" smtClean="0"/>
              <a:t>of </a:t>
            </a:r>
            <a:r>
              <a:rPr lang="ru-RU" dirty="0" smtClean="0"/>
              <a:t/>
            </a:r>
            <a:br>
              <a:rPr lang="ru-RU" dirty="0" smtClean="0"/>
            </a:br>
            <a:r>
              <a:rPr lang="en-US" dirty="0" smtClean="0"/>
              <a:t>the </a:t>
            </a:r>
            <a:r>
              <a:rPr lang="en-US" dirty="0"/>
              <a:t>course work</a:t>
            </a:r>
            <a:r>
              <a:rPr lang="ru-RU" dirty="0"/>
              <a:t/>
            </a:r>
            <a:br>
              <a:rPr lang="ru-RU" dirty="0"/>
            </a:br>
            <a:endParaRPr lang="ru-RU" dirty="0"/>
          </a:p>
        </p:txBody>
      </p:sp>
      <p:sp>
        <p:nvSpPr>
          <p:cNvPr id="16" name="Текст 15">
            <a:extLst>
              <a:ext uri="{FF2B5EF4-FFF2-40B4-BE49-F238E27FC236}">
                <a16:creationId xmlns="" xmlns:a16="http://schemas.microsoft.com/office/drawing/2014/main" id="{50D06A58-9783-744B-8ED5-A490C825F5D6}"/>
              </a:ext>
            </a:extLst>
          </p:cNvPr>
          <p:cNvSpPr>
            <a:spLocks noGrp="1"/>
          </p:cNvSpPr>
          <p:nvPr>
            <p:ph type="body" sz="quarter" idx="12"/>
          </p:nvPr>
        </p:nvSpPr>
        <p:spPr/>
        <p:txBody>
          <a:bodyPr/>
          <a:lstStyle/>
          <a:p>
            <a:r>
              <a:rPr lang="en-US" dirty="0" smtClean="0"/>
              <a:t>Finding </a:t>
            </a:r>
            <a:r>
              <a:rPr lang="en-US" dirty="0"/>
              <a:t>the effectiveness of reinforcement learning in the </a:t>
            </a:r>
            <a:r>
              <a:rPr lang="en-US" dirty="0" smtClean="0"/>
              <a:t>tasks </a:t>
            </a:r>
            <a:r>
              <a:rPr lang="en-US" dirty="0"/>
              <a:t>of resource allocation in the cloud</a:t>
            </a:r>
            <a:r>
              <a:rPr lang="en-US" dirty="0" smtClean="0"/>
              <a:t>.</a:t>
            </a:r>
            <a:endParaRPr lang="ru-RU" dirty="0" smtClean="0"/>
          </a:p>
          <a:p>
            <a:endParaRPr lang="ru-RU" dirty="0"/>
          </a:p>
          <a:p>
            <a:r>
              <a:rPr lang="en-US" dirty="0" smtClean="0"/>
              <a:t>My own purpose:</a:t>
            </a:r>
            <a:r>
              <a:rPr lang="en-US" dirty="0" smtClean="0"/>
              <a:t/>
            </a:r>
            <a:br>
              <a:rPr lang="en-US" dirty="0" smtClean="0"/>
            </a:br>
            <a:r>
              <a:rPr lang="en-US" dirty="0" smtClean="0"/>
              <a:t>Learn </a:t>
            </a:r>
            <a:r>
              <a:rPr lang="en-US" dirty="0"/>
              <a:t>more about neural networks, learn how to use </a:t>
            </a:r>
            <a:r>
              <a:rPr lang="en-US" dirty="0" smtClean="0"/>
              <a:t>them.</a:t>
            </a:r>
            <a:endParaRPr lang="ru-RU" dirty="0"/>
          </a:p>
        </p:txBody>
      </p:sp>
      <p:sp>
        <p:nvSpPr>
          <p:cNvPr id="17" name="Текст 16">
            <a:extLst>
              <a:ext uri="{FF2B5EF4-FFF2-40B4-BE49-F238E27FC236}">
                <a16:creationId xmlns="" xmlns:a16="http://schemas.microsoft.com/office/drawing/2014/main" id="{12BD20DF-BD74-4B4E-BFCB-0201711B214C}"/>
              </a:ext>
            </a:extLst>
          </p:cNvPr>
          <p:cNvSpPr>
            <a:spLocks noGrp="1"/>
          </p:cNvSpPr>
          <p:nvPr>
            <p:ph type="body" sz="quarter" idx="13"/>
          </p:nvPr>
        </p:nvSpPr>
        <p:spPr/>
        <p:txBody>
          <a:bodyPr/>
          <a:lstStyle/>
          <a:p>
            <a:r>
              <a:rPr lang="en-US" dirty="0"/>
              <a:t>Software</a:t>
            </a:r>
          </a:p>
          <a:p>
            <a:r>
              <a:rPr lang="en-US" dirty="0"/>
              <a:t>Engineering</a:t>
            </a:r>
          </a:p>
          <a:p>
            <a:endParaRPr lang="ru-RU" dirty="0"/>
          </a:p>
        </p:txBody>
      </p:sp>
      <p:sp>
        <p:nvSpPr>
          <p:cNvPr id="18" name="Текст 17">
            <a:extLst>
              <a:ext uri="{FF2B5EF4-FFF2-40B4-BE49-F238E27FC236}">
                <a16:creationId xmlns="" xmlns:a16="http://schemas.microsoft.com/office/drawing/2014/main" id="{AB20B420-8F92-714B-B774-4CCFF071FC96}"/>
              </a:ext>
            </a:extLst>
          </p:cNvPr>
          <p:cNvSpPr>
            <a:spLocks noGrp="1"/>
          </p:cNvSpPr>
          <p:nvPr>
            <p:ph type="body" sz="quarter" idx="14"/>
          </p:nvPr>
        </p:nvSpPr>
        <p:spPr/>
        <p:txBody>
          <a:bodyPr/>
          <a:lstStyle/>
          <a:p>
            <a:r>
              <a:rPr lang="en-US" dirty="0"/>
              <a:t>Coursework </a:t>
            </a:r>
            <a:r>
              <a:rPr lang="ru-RU" dirty="0"/>
              <a:t>«</a:t>
            </a:r>
            <a:r>
              <a:rPr lang="en-US" dirty="0"/>
              <a:t>Reinforcement learning for resource</a:t>
            </a:r>
            <a:r>
              <a:rPr lang="ru-RU" dirty="0"/>
              <a:t> </a:t>
            </a:r>
            <a:r>
              <a:rPr lang="en-US" dirty="0"/>
              <a:t>allocation tasks in the cloud</a:t>
            </a:r>
            <a:r>
              <a:rPr lang="ru-RU" dirty="0"/>
              <a:t>»</a:t>
            </a:r>
          </a:p>
        </p:txBody>
      </p:sp>
      <p:sp>
        <p:nvSpPr>
          <p:cNvPr id="19" name="Текст 18">
            <a:extLst>
              <a:ext uri="{FF2B5EF4-FFF2-40B4-BE49-F238E27FC236}">
                <a16:creationId xmlns="" xmlns:a16="http://schemas.microsoft.com/office/drawing/2014/main" id="{E28F3689-1426-FC44-97DB-4AC538FC64CC}"/>
              </a:ext>
            </a:extLst>
          </p:cNvPr>
          <p:cNvSpPr>
            <a:spLocks noGrp="1"/>
          </p:cNvSpPr>
          <p:nvPr>
            <p:ph type="body" sz="quarter" idx="15"/>
          </p:nvPr>
        </p:nvSpPr>
        <p:spPr/>
        <p:txBody>
          <a:bodyPr/>
          <a:lstStyle/>
          <a:p>
            <a:r>
              <a:rPr lang="en-US" dirty="0" smtClean="0"/>
              <a:t>The </a:t>
            </a:r>
            <a:r>
              <a:rPr lang="en-US" dirty="0"/>
              <a:t>purpose of </a:t>
            </a:r>
            <a:endParaRPr lang="en-US" dirty="0" smtClean="0"/>
          </a:p>
          <a:p>
            <a:r>
              <a:rPr lang="en-US" dirty="0" smtClean="0"/>
              <a:t>the course </a:t>
            </a:r>
            <a:r>
              <a:rPr lang="en-US" dirty="0"/>
              <a:t>work</a:t>
            </a:r>
            <a:endParaRPr lang="ru-RU" dirty="0"/>
          </a:p>
        </p:txBody>
      </p:sp>
      <p:pic>
        <p:nvPicPr>
          <p:cNvPr id="1026" name="Picture 2" descr="https://www.culture.ru/storage/images/fd32c5f6284a90c175e1a0c93fb244c8/03fae2eab4452d96250b5ed4e5031114.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4965" y="1819857"/>
            <a:ext cx="6237081" cy="3508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596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 xmlns:a16="http://schemas.microsoft.com/office/drawing/2014/main" id="{31CADBA8-95D9-8D40-BF8A-D246040A1BCC}"/>
              </a:ext>
            </a:extLst>
          </p:cNvPr>
          <p:cNvSpPr>
            <a:spLocks noGrp="1"/>
          </p:cNvSpPr>
          <p:nvPr>
            <p:ph type="body" sz="quarter" idx="16"/>
          </p:nvPr>
        </p:nvSpPr>
        <p:spPr>
          <a:xfrm>
            <a:off x="585897" y="4779034"/>
            <a:ext cx="3934345" cy="1407355"/>
          </a:xfrm>
        </p:spPr>
        <p:txBody>
          <a:bodyPr>
            <a:normAutofit lnSpcReduction="10000"/>
          </a:bodyPr>
          <a:lstStyle/>
          <a:p>
            <a:r>
              <a:rPr lang="en-US" baseline="30000" dirty="0" smtClean="0">
                <a:hlinkClick r:id="rId2"/>
              </a:rPr>
              <a:t>1 </a:t>
            </a:r>
            <a:r>
              <a:rPr lang="en-US" dirty="0" smtClean="0">
                <a:hlinkClick r:id="rId2"/>
              </a:rPr>
              <a:t>https://www.computerweekly.com/feature/A-history-of-cloud-computing</a:t>
            </a:r>
            <a:r>
              <a:rPr lang="en-US" dirty="0" smtClean="0"/>
              <a:t/>
            </a:r>
            <a:br>
              <a:rPr lang="en-US" dirty="0" smtClean="0"/>
            </a:br>
            <a:r>
              <a:rPr lang="en-US" dirty="0" smtClean="0">
                <a:hlinkClick r:id="rId3"/>
              </a:rPr>
              <a:t>https://www.sdxcentral.com/articles/news/can-huawei-reinvent-itself-as-a-cloud-leader/2021/04/</a:t>
            </a:r>
            <a:endParaRPr lang="en-US" dirty="0" smtClean="0"/>
          </a:p>
          <a:p>
            <a:r>
              <a:rPr lang="en-US" baseline="30000" dirty="0" smtClean="0">
                <a:hlinkClick r:id="rId4" action="ppaction://hlinkfile"/>
              </a:rPr>
              <a:t>2 </a:t>
            </a:r>
            <a:r>
              <a:rPr lang="en-US" dirty="0" smtClean="0">
                <a:hlinkClick r:id="rId4" action="ppaction://hlinkfile"/>
              </a:rPr>
              <a:t>https</a:t>
            </a:r>
            <a:r>
              <a:rPr lang="en-US" dirty="0">
                <a:hlinkClick r:id="rId4" action="ppaction://hlinkfile"/>
              </a:rPr>
              <a:t>://www.businesswire.com/news/home/20210824005585/en/Global-Cloud-Computing-Market-2020-to-2026---by-Service-Deployment-Application-Type-End-user-and-Region---</a:t>
            </a:r>
            <a:r>
              <a:rPr lang="en-US" dirty="0" smtClean="0">
                <a:hlinkClick r:id="rId4" action="ppaction://hlinkfile"/>
              </a:rPr>
              <a:t>ResearchAndMarkets.com</a:t>
            </a:r>
            <a:endParaRPr lang="en-US" dirty="0"/>
          </a:p>
          <a:p>
            <a:r>
              <a:rPr lang="ru-RU" baseline="30000" dirty="0" smtClean="0">
                <a:hlinkClick r:id="rId5" action="ppaction://hlinkfile"/>
              </a:rPr>
              <a:t>3 </a:t>
            </a:r>
            <a:r>
              <a:rPr lang="en-US" dirty="0" smtClean="0">
                <a:hlinkClick r:id="rId5" action="ppaction://hlinkfile"/>
              </a:rPr>
              <a:t>https</a:t>
            </a:r>
            <a:r>
              <a:rPr lang="en-US" dirty="0">
                <a:hlinkClick r:id="rId5" action="ppaction://hlinkfile"/>
              </a:rPr>
              <a:t>://www.gartner.com/en/newsroom/press-releases/2022-02-09-gartner-says-more-than-half-of-enterprise-it-spending?utm_source=ixbtcom</a:t>
            </a:r>
            <a:endParaRPr lang="en-US" dirty="0" smtClean="0"/>
          </a:p>
          <a:p>
            <a:endParaRPr lang="ru-RU" dirty="0"/>
          </a:p>
        </p:txBody>
      </p:sp>
      <p:sp>
        <p:nvSpPr>
          <p:cNvPr id="4" name="Текст 3">
            <a:extLst>
              <a:ext uri="{FF2B5EF4-FFF2-40B4-BE49-F238E27FC236}">
                <a16:creationId xmlns="" xmlns:a16="http://schemas.microsoft.com/office/drawing/2014/main" id="{35248FDE-0E1E-FE42-AA26-67AD51F2AF02}"/>
              </a:ext>
            </a:extLst>
          </p:cNvPr>
          <p:cNvSpPr>
            <a:spLocks noGrp="1"/>
          </p:cNvSpPr>
          <p:nvPr>
            <p:ph type="body" sz="quarter" idx="17"/>
          </p:nvPr>
        </p:nvSpPr>
        <p:spPr/>
        <p:txBody>
          <a:bodyPr/>
          <a:lstStyle/>
          <a:p>
            <a:r>
              <a:rPr lang="en-US" sz="2200" dirty="0"/>
              <a:t>The importance </a:t>
            </a:r>
            <a:endParaRPr lang="ru-RU" sz="2200" dirty="0" smtClean="0"/>
          </a:p>
          <a:p>
            <a:r>
              <a:rPr lang="en-US" sz="2200" dirty="0" smtClean="0"/>
              <a:t>of </a:t>
            </a:r>
            <a:r>
              <a:rPr lang="en-US" sz="2200" dirty="0"/>
              <a:t>the topic</a:t>
            </a:r>
            <a:endParaRPr lang="ru-RU" sz="2200" dirty="0"/>
          </a:p>
          <a:p>
            <a:endParaRPr lang="ru-RU" sz="2200" dirty="0"/>
          </a:p>
        </p:txBody>
      </p:sp>
      <p:sp>
        <p:nvSpPr>
          <p:cNvPr id="5" name="Текст 4">
            <a:extLst>
              <a:ext uri="{FF2B5EF4-FFF2-40B4-BE49-F238E27FC236}">
                <a16:creationId xmlns="" xmlns:a16="http://schemas.microsoft.com/office/drawing/2014/main" id="{53463A2E-711B-0B4E-ABC0-1C3B01B412F6}"/>
              </a:ext>
            </a:extLst>
          </p:cNvPr>
          <p:cNvSpPr>
            <a:spLocks noGrp="1"/>
          </p:cNvSpPr>
          <p:nvPr>
            <p:ph type="body" sz="quarter" idx="12"/>
          </p:nvPr>
        </p:nvSpPr>
        <p:spPr/>
        <p:txBody>
          <a:bodyPr/>
          <a:lstStyle/>
          <a:p>
            <a:pPr marL="285750" indent="-285750">
              <a:buFont typeface="Arial" panose="020B0604020202020204" pitchFamily="34" charset="0"/>
              <a:buChar char="•"/>
            </a:pPr>
            <a:r>
              <a:rPr lang="en-US" dirty="0"/>
              <a:t>Amazon, Google, Huawei and other major information companies are engaged in cloud </a:t>
            </a:r>
            <a:r>
              <a:rPr lang="en-US" dirty="0" smtClean="0"/>
              <a:t>computing</a:t>
            </a:r>
            <a:r>
              <a:rPr lang="en-US" baseline="30000" dirty="0" smtClean="0"/>
              <a:t>1</a:t>
            </a:r>
            <a:r>
              <a:rPr lang="ru-RU" dirty="0" smtClean="0"/>
              <a:t>.</a:t>
            </a:r>
          </a:p>
          <a:p>
            <a:pPr marL="285750" indent="-285750">
              <a:buFont typeface="Arial" panose="020B0604020202020204" pitchFamily="34" charset="0"/>
              <a:buChar char="•"/>
            </a:pPr>
            <a:r>
              <a:rPr lang="en-US" dirty="0"/>
              <a:t>In 2020, the global cloud computing market is estimated at $289.25 </a:t>
            </a:r>
            <a:r>
              <a:rPr lang="en-US" dirty="0" smtClean="0"/>
              <a:t>billion</a:t>
            </a:r>
            <a:r>
              <a:rPr lang="en-US" baseline="30000" dirty="0" smtClean="0"/>
              <a:t>2</a:t>
            </a:r>
            <a:r>
              <a:rPr lang="ru-RU" dirty="0" smtClean="0"/>
              <a:t>.</a:t>
            </a:r>
          </a:p>
          <a:p>
            <a:pPr marL="285750" indent="-285750">
              <a:buFont typeface="Arial" panose="020B0604020202020204" pitchFamily="34" charset="0"/>
              <a:buChar char="•"/>
            </a:pPr>
            <a:r>
              <a:rPr lang="en-US" dirty="0"/>
              <a:t>The distribution of cloud resources is one of the most important tasks of cloud computing</a:t>
            </a:r>
            <a:r>
              <a:rPr lang="ru-RU" dirty="0" smtClean="0"/>
              <a:t>.</a:t>
            </a:r>
            <a:endParaRPr lang="ru-RU" dirty="0"/>
          </a:p>
        </p:txBody>
      </p:sp>
      <p:sp>
        <p:nvSpPr>
          <p:cNvPr id="6" name="Текст 5">
            <a:extLst>
              <a:ext uri="{FF2B5EF4-FFF2-40B4-BE49-F238E27FC236}">
                <a16:creationId xmlns="" xmlns:a16="http://schemas.microsoft.com/office/drawing/2014/main" id="{D3194695-389E-EF40-9EB6-192AF89531C5}"/>
              </a:ext>
            </a:extLst>
          </p:cNvPr>
          <p:cNvSpPr>
            <a:spLocks noGrp="1"/>
          </p:cNvSpPr>
          <p:nvPr>
            <p:ph type="body" sz="quarter" idx="13"/>
          </p:nvPr>
        </p:nvSpPr>
        <p:spPr/>
        <p:txBody>
          <a:bodyPr/>
          <a:lstStyle/>
          <a:p>
            <a:r>
              <a:rPr lang="en-US" dirty="0"/>
              <a:t>Software</a:t>
            </a:r>
          </a:p>
          <a:p>
            <a:r>
              <a:rPr lang="en-US" dirty="0"/>
              <a:t>Engineering</a:t>
            </a:r>
          </a:p>
          <a:p>
            <a:endParaRPr lang="ru-RU" dirty="0"/>
          </a:p>
        </p:txBody>
      </p:sp>
      <p:sp>
        <p:nvSpPr>
          <p:cNvPr id="7" name="Текст 6">
            <a:extLst>
              <a:ext uri="{FF2B5EF4-FFF2-40B4-BE49-F238E27FC236}">
                <a16:creationId xmlns="" xmlns:a16="http://schemas.microsoft.com/office/drawing/2014/main" id="{E1A17EF3-80FC-E949-9D29-35399B3E471A}"/>
              </a:ext>
            </a:extLst>
          </p:cNvPr>
          <p:cNvSpPr>
            <a:spLocks noGrp="1"/>
          </p:cNvSpPr>
          <p:nvPr>
            <p:ph type="body" sz="quarter" idx="14"/>
          </p:nvPr>
        </p:nvSpPr>
        <p:spPr/>
        <p:txBody>
          <a:bodyPr/>
          <a:lstStyle/>
          <a:p>
            <a:r>
              <a:rPr lang="en-US" dirty="0"/>
              <a:t>Coursework </a:t>
            </a:r>
            <a:r>
              <a:rPr lang="ru-RU" dirty="0"/>
              <a:t>«</a:t>
            </a:r>
            <a:r>
              <a:rPr lang="en-US" dirty="0"/>
              <a:t>Reinforcement learning for resource</a:t>
            </a:r>
            <a:r>
              <a:rPr lang="ru-RU" dirty="0"/>
              <a:t> </a:t>
            </a:r>
            <a:r>
              <a:rPr lang="en-US" dirty="0"/>
              <a:t>allocation tasks in the cloud</a:t>
            </a:r>
            <a:r>
              <a:rPr lang="ru-RU" dirty="0"/>
              <a:t>»</a:t>
            </a:r>
          </a:p>
        </p:txBody>
      </p:sp>
      <p:sp>
        <p:nvSpPr>
          <p:cNvPr id="8" name="Текст 7">
            <a:extLst>
              <a:ext uri="{FF2B5EF4-FFF2-40B4-BE49-F238E27FC236}">
                <a16:creationId xmlns="" xmlns:a16="http://schemas.microsoft.com/office/drawing/2014/main" id="{8ED3F895-1E75-1241-8B43-5C46931114A0}"/>
              </a:ext>
            </a:extLst>
          </p:cNvPr>
          <p:cNvSpPr>
            <a:spLocks noGrp="1"/>
          </p:cNvSpPr>
          <p:nvPr>
            <p:ph type="body" sz="quarter" idx="15"/>
          </p:nvPr>
        </p:nvSpPr>
        <p:spPr/>
        <p:txBody>
          <a:bodyPr/>
          <a:lstStyle/>
          <a:p>
            <a:r>
              <a:rPr lang="en-US" dirty="0" smtClean="0"/>
              <a:t>The </a:t>
            </a:r>
            <a:r>
              <a:rPr lang="en-US" dirty="0"/>
              <a:t>importance </a:t>
            </a:r>
            <a:endParaRPr lang="en-US" dirty="0" smtClean="0"/>
          </a:p>
          <a:p>
            <a:r>
              <a:rPr lang="en-US" dirty="0" smtClean="0"/>
              <a:t>of </a:t>
            </a:r>
            <a:r>
              <a:rPr lang="en-US" dirty="0"/>
              <a:t>the topic</a:t>
            </a:r>
            <a:endParaRPr lang="ru-RU" dirty="0"/>
          </a:p>
        </p:txBody>
      </p:sp>
      <p:graphicFrame>
        <p:nvGraphicFramePr>
          <p:cNvPr id="9" name="Chart 1">
            <a:extLst>
              <a:ext uri="{FF2B5EF4-FFF2-40B4-BE49-F238E27FC236}">
                <a16:creationId xmlns="" xmlns:a16="http://schemas.microsoft.com/office/drawing/2014/main" id="{14949F48-42A1-3A41-BECB-1BA0E21C291A}"/>
              </a:ext>
            </a:extLst>
          </p:cNvPr>
          <p:cNvGraphicFramePr/>
          <p:nvPr>
            <p:extLst>
              <p:ext uri="{D42A27DB-BD31-4B8C-83A1-F6EECF244321}">
                <p14:modId xmlns:p14="http://schemas.microsoft.com/office/powerpoint/2010/main" val="372974761"/>
              </p:ext>
            </p:extLst>
          </p:nvPr>
        </p:nvGraphicFramePr>
        <p:xfrm>
          <a:off x="5227605" y="1449388"/>
          <a:ext cx="6478438" cy="4824412"/>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95762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067B7925-15F2-FE46-8057-16C238D2A774}"/>
              </a:ext>
            </a:extLst>
          </p:cNvPr>
          <p:cNvSpPr>
            <a:spLocks noGrp="1"/>
          </p:cNvSpPr>
          <p:nvPr>
            <p:ph type="title"/>
          </p:nvPr>
        </p:nvSpPr>
        <p:spPr/>
        <p:txBody>
          <a:bodyPr>
            <a:normAutofit fontScale="90000"/>
          </a:bodyPr>
          <a:lstStyle/>
          <a:p>
            <a:r>
              <a:rPr lang="en-US" dirty="0"/>
              <a:t>Practical value </a:t>
            </a:r>
            <a:r>
              <a:rPr lang="ru-RU" dirty="0"/>
              <a:t/>
            </a:r>
            <a:br>
              <a:rPr lang="ru-RU" dirty="0"/>
            </a:br>
            <a:r>
              <a:rPr lang="en-US" dirty="0"/>
              <a:t>of the work</a:t>
            </a:r>
            <a:r>
              <a:rPr lang="ru-RU" dirty="0"/>
              <a:t/>
            </a:r>
            <a:br>
              <a:rPr lang="ru-RU" dirty="0"/>
            </a:br>
            <a:endParaRPr lang="ru-RU" dirty="0"/>
          </a:p>
        </p:txBody>
      </p:sp>
      <p:sp>
        <p:nvSpPr>
          <p:cNvPr id="3" name="Текст 2">
            <a:extLst>
              <a:ext uri="{FF2B5EF4-FFF2-40B4-BE49-F238E27FC236}">
                <a16:creationId xmlns="" xmlns:a16="http://schemas.microsoft.com/office/drawing/2014/main" id="{C368357B-B74C-3F46-ABEA-915FE8D74C3F}"/>
              </a:ext>
            </a:extLst>
          </p:cNvPr>
          <p:cNvSpPr>
            <a:spLocks noGrp="1"/>
          </p:cNvSpPr>
          <p:nvPr>
            <p:ph type="body" sz="quarter" idx="12"/>
          </p:nvPr>
        </p:nvSpPr>
        <p:spPr/>
        <p:txBody>
          <a:bodyPr/>
          <a:lstStyle/>
          <a:p>
            <a:pPr marL="285750" indent="-285750">
              <a:buFont typeface="Arial" panose="020B0604020202020204" pitchFamily="34" charset="0"/>
              <a:buChar char="•"/>
            </a:pPr>
            <a:r>
              <a:rPr lang="en-US" dirty="0" smtClean="0"/>
              <a:t>Reducing server load</a:t>
            </a:r>
          </a:p>
          <a:p>
            <a:pPr marL="285750" indent="-285750">
              <a:buFont typeface="Arial" panose="020B0604020202020204" pitchFamily="34" charset="0"/>
              <a:buChar char="•"/>
            </a:pPr>
            <a:r>
              <a:rPr lang="en-US" dirty="0" smtClean="0"/>
              <a:t>Decreasing server </a:t>
            </a:r>
            <a:r>
              <a:rPr lang="en-US" dirty="0"/>
              <a:t>support </a:t>
            </a:r>
            <a:r>
              <a:rPr lang="en-US" dirty="0" smtClean="0"/>
              <a:t>costs</a:t>
            </a:r>
          </a:p>
          <a:p>
            <a:pPr marL="285750" indent="-285750">
              <a:buFont typeface="Arial" panose="020B0604020202020204" pitchFamily="34" charset="0"/>
              <a:buChar char="•"/>
            </a:pPr>
            <a:r>
              <a:rPr lang="en-US" dirty="0" smtClean="0"/>
              <a:t>Lessening production </a:t>
            </a:r>
            <a:r>
              <a:rPr lang="en-US" dirty="0"/>
              <a:t>costs while reducing the number of </a:t>
            </a:r>
            <a:r>
              <a:rPr lang="en-US" dirty="0" smtClean="0"/>
              <a:t>servers</a:t>
            </a:r>
          </a:p>
          <a:p>
            <a:pPr marL="285750" indent="-285750">
              <a:buFont typeface="Arial" panose="020B0604020202020204" pitchFamily="34" charset="0"/>
              <a:buChar char="•"/>
            </a:pPr>
            <a:r>
              <a:rPr lang="en-US" dirty="0" smtClean="0"/>
              <a:t>Reducing </a:t>
            </a:r>
            <a:r>
              <a:rPr lang="en-US" dirty="0"/>
              <a:t>the carbon footprint of </a:t>
            </a:r>
            <a:r>
              <a:rPr lang="en-US" dirty="0" smtClean="0"/>
              <a:t>the company</a:t>
            </a:r>
            <a:endParaRPr lang="ru-RU" dirty="0"/>
          </a:p>
        </p:txBody>
      </p:sp>
      <p:sp>
        <p:nvSpPr>
          <p:cNvPr id="4" name="Текст 3">
            <a:extLst>
              <a:ext uri="{FF2B5EF4-FFF2-40B4-BE49-F238E27FC236}">
                <a16:creationId xmlns="" xmlns:a16="http://schemas.microsoft.com/office/drawing/2014/main" id="{6731E9AF-89EB-BE48-AB15-FFA04594F61E}"/>
              </a:ext>
            </a:extLst>
          </p:cNvPr>
          <p:cNvSpPr>
            <a:spLocks noGrp="1"/>
          </p:cNvSpPr>
          <p:nvPr>
            <p:ph type="body" sz="quarter" idx="16"/>
          </p:nvPr>
        </p:nvSpPr>
        <p:spPr/>
        <p:txBody>
          <a:bodyPr/>
          <a:lstStyle/>
          <a:p>
            <a:r>
              <a:rPr lang="ru-RU" baseline="30000" dirty="0" smtClean="0">
                <a:hlinkClick r:id="rId2" action="ppaction://hlinkfile"/>
              </a:rPr>
              <a:t>1 </a:t>
            </a:r>
            <a:r>
              <a:rPr lang="en-US" dirty="0" smtClean="0">
                <a:hlinkClick r:id="rId2" action="ppaction://hlinkfile"/>
              </a:rPr>
              <a:t>https</a:t>
            </a:r>
            <a:r>
              <a:rPr lang="en-US" dirty="0">
                <a:hlinkClick r:id="rId2" action="ppaction://hlinkfile"/>
              </a:rPr>
              <a:t>://www.huawei.com/nl/sustainability/environment-protect/reducing-carbon-emissions</a:t>
            </a:r>
            <a:endParaRPr lang="ru-RU" dirty="0"/>
          </a:p>
        </p:txBody>
      </p:sp>
      <p:sp>
        <p:nvSpPr>
          <p:cNvPr id="6" name="Текст 5">
            <a:extLst>
              <a:ext uri="{FF2B5EF4-FFF2-40B4-BE49-F238E27FC236}">
                <a16:creationId xmlns="" xmlns:a16="http://schemas.microsoft.com/office/drawing/2014/main" id="{B49CC8AE-0FE8-D44F-AB94-9FF99546E515}"/>
              </a:ext>
            </a:extLst>
          </p:cNvPr>
          <p:cNvSpPr>
            <a:spLocks noGrp="1"/>
          </p:cNvSpPr>
          <p:nvPr>
            <p:ph type="body" sz="quarter" idx="13"/>
          </p:nvPr>
        </p:nvSpPr>
        <p:spPr/>
        <p:txBody>
          <a:bodyPr/>
          <a:lstStyle/>
          <a:p>
            <a:r>
              <a:rPr lang="en-US" dirty="0"/>
              <a:t>Software</a:t>
            </a:r>
          </a:p>
          <a:p>
            <a:r>
              <a:rPr lang="en-US" dirty="0"/>
              <a:t>Engineering</a:t>
            </a:r>
          </a:p>
          <a:p>
            <a:endParaRPr lang="ru-RU" dirty="0"/>
          </a:p>
        </p:txBody>
      </p:sp>
      <p:sp>
        <p:nvSpPr>
          <p:cNvPr id="7" name="Текст 6">
            <a:extLst>
              <a:ext uri="{FF2B5EF4-FFF2-40B4-BE49-F238E27FC236}">
                <a16:creationId xmlns="" xmlns:a16="http://schemas.microsoft.com/office/drawing/2014/main" id="{2B6044E3-0B71-0E47-8BB8-2E75FF51AEF7}"/>
              </a:ext>
            </a:extLst>
          </p:cNvPr>
          <p:cNvSpPr>
            <a:spLocks noGrp="1"/>
          </p:cNvSpPr>
          <p:nvPr>
            <p:ph type="body" sz="quarter" idx="14"/>
          </p:nvPr>
        </p:nvSpPr>
        <p:spPr/>
        <p:txBody>
          <a:bodyPr/>
          <a:lstStyle/>
          <a:p>
            <a:r>
              <a:rPr lang="en-US" dirty="0"/>
              <a:t>Coursework </a:t>
            </a:r>
            <a:r>
              <a:rPr lang="ru-RU" dirty="0"/>
              <a:t>«</a:t>
            </a:r>
            <a:r>
              <a:rPr lang="en-US" dirty="0"/>
              <a:t>Reinforcement learning for resource</a:t>
            </a:r>
            <a:r>
              <a:rPr lang="ru-RU" dirty="0"/>
              <a:t> </a:t>
            </a:r>
            <a:r>
              <a:rPr lang="en-US" dirty="0"/>
              <a:t>allocation tasks in the cloud</a:t>
            </a:r>
            <a:r>
              <a:rPr lang="ru-RU" dirty="0"/>
              <a:t>»</a:t>
            </a:r>
          </a:p>
        </p:txBody>
      </p:sp>
      <p:sp>
        <p:nvSpPr>
          <p:cNvPr id="8" name="Текст 7">
            <a:extLst>
              <a:ext uri="{FF2B5EF4-FFF2-40B4-BE49-F238E27FC236}">
                <a16:creationId xmlns="" xmlns:a16="http://schemas.microsoft.com/office/drawing/2014/main" id="{5AE50B9E-D827-004A-9EE0-E68D4437BD90}"/>
              </a:ext>
            </a:extLst>
          </p:cNvPr>
          <p:cNvSpPr>
            <a:spLocks noGrp="1"/>
          </p:cNvSpPr>
          <p:nvPr>
            <p:ph type="body" sz="quarter" idx="15"/>
          </p:nvPr>
        </p:nvSpPr>
        <p:spPr/>
        <p:txBody>
          <a:bodyPr/>
          <a:lstStyle/>
          <a:p>
            <a:r>
              <a:rPr lang="en-US" dirty="0" smtClean="0"/>
              <a:t>Practical </a:t>
            </a:r>
            <a:r>
              <a:rPr lang="en-US" dirty="0"/>
              <a:t>value </a:t>
            </a:r>
            <a:endParaRPr lang="ru-RU" dirty="0" smtClean="0"/>
          </a:p>
          <a:p>
            <a:r>
              <a:rPr lang="en-US" dirty="0" smtClean="0"/>
              <a:t>of </a:t>
            </a:r>
            <a:r>
              <a:rPr lang="en-US" dirty="0"/>
              <a:t>the work</a:t>
            </a:r>
            <a:endParaRPr lang="ru-RU" dirty="0"/>
          </a:p>
        </p:txBody>
      </p:sp>
      <p:graphicFrame>
        <p:nvGraphicFramePr>
          <p:cNvPr id="9" name="Chart 2">
            <a:extLst>
              <a:ext uri="{FF2B5EF4-FFF2-40B4-BE49-F238E27FC236}">
                <a16:creationId xmlns="" xmlns:a16="http://schemas.microsoft.com/office/drawing/2014/main" id="{393AD814-0988-884E-93E6-AC16A440D0C4}"/>
              </a:ext>
            </a:extLst>
          </p:cNvPr>
          <p:cNvGraphicFramePr/>
          <p:nvPr>
            <p:extLst>
              <p:ext uri="{D42A27DB-BD31-4B8C-83A1-F6EECF244321}">
                <p14:modId xmlns:p14="http://schemas.microsoft.com/office/powerpoint/2010/main" val="1207237468"/>
              </p:ext>
            </p:extLst>
          </p:nvPr>
        </p:nvGraphicFramePr>
        <p:xfrm>
          <a:off x="5164930" y="1460275"/>
          <a:ext cx="6476207" cy="476599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
            <a:extLst>
              <a:ext uri="{FF2B5EF4-FFF2-40B4-BE49-F238E27FC236}">
                <a16:creationId xmlns="" xmlns:a16="http://schemas.microsoft.com/office/drawing/2014/main" id="{14949F48-42A1-3A41-BECB-1BA0E21C291A}"/>
              </a:ext>
            </a:extLst>
          </p:cNvPr>
          <p:cNvGraphicFramePr/>
          <p:nvPr>
            <p:extLst>
              <p:ext uri="{D42A27DB-BD31-4B8C-83A1-F6EECF244321}">
                <p14:modId xmlns:p14="http://schemas.microsoft.com/office/powerpoint/2010/main" val="4032167322"/>
              </p:ext>
            </p:extLst>
          </p:nvPr>
        </p:nvGraphicFramePr>
        <p:xfrm>
          <a:off x="5227605" y="1449388"/>
          <a:ext cx="6478438" cy="482441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489885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Заголовок 13">
            <a:extLst>
              <a:ext uri="{FF2B5EF4-FFF2-40B4-BE49-F238E27FC236}">
                <a16:creationId xmlns="" xmlns:a16="http://schemas.microsoft.com/office/drawing/2014/main" id="{C1657578-5B49-FB42-9E68-EF4E3D607FF9}"/>
              </a:ext>
            </a:extLst>
          </p:cNvPr>
          <p:cNvSpPr>
            <a:spLocks noGrp="1"/>
          </p:cNvSpPr>
          <p:nvPr>
            <p:ph type="title"/>
          </p:nvPr>
        </p:nvSpPr>
        <p:spPr/>
        <p:txBody>
          <a:bodyPr>
            <a:normAutofit/>
          </a:bodyPr>
          <a:lstStyle/>
          <a:p>
            <a:r>
              <a:rPr lang="en-US" dirty="0"/>
              <a:t>Description of methods </a:t>
            </a:r>
            <a:r>
              <a:rPr lang="ru-RU" dirty="0"/>
              <a:t/>
            </a:r>
            <a:br>
              <a:rPr lang="ru-RU" dirty="0"/>
            </a:br>
            <a:r>
              <a:rPr lang="en-US" dirty="0"/>
              <a:t>for solving the problem</a:t>
            </a:r>
            <a:endParaRPr lang="ru-RU" dirty="0"/>
          </a:p>
        </p:txBody>
      </p:sp>
      <p:sp>
        <p:nvSpPr>
          <p:cNvPr id="16" name="Текст 15">
            <a:extLst>
              <a:ext uri="{FF2B5EF4-FFF2-40B4-BE49-F238E27FC236}">
                <a16:creationId xmlns="" xmlns:a16="http://schemas.microsoft.com/office/drawing/2014/main" id="{50D06A58-9783-744B-8ED5-A490C825F5D6}"/>
              </a:ext>
            </a:extLst>
          </p:cNvPr>
          <p:cNvSpPr>
            <a:spLocks noGrp="1"/>
          </p:cNvSpPr>
          <p:nvPr>
            <p:ph type="body" sz="quarter" idx="12"/>
          </p:nvPr>
        </p:nvSpPr>
        <p:spPr/>
        <p:txBody>
          <a:bodyPr/>
          <a:lstStyle/>
          <a:p>
            <a:pPr marL="285750" indent="-285750">
              <a:buFont typeface="Arial" panose="020B0604020202020204" pitchFamily="34" charset="0"/>
              <a:buChar char="•"/>
            </a:pPr>
            <a:r>
              <a:rPr lang="en-US" dirty="0" smtClean="0"/>
              <a:t>Reinforcement Learning</a:t>
            </a:r>
          </a:p>
          <a:p>
            <a:pPr marL="285750" indent="-285750">
              <a:buFont typeface="Arial" panose="020B0604020202020204" pitchFamily="34" charset="0"/>
              <a:buChar char="•"/>
            </a:pPr>
            <a:r>
              <a:rPr lang="en-US" dirty="0" err="1"/>
              <a:t>OpenAI</a:t>
            </a:r>
            <a:r>
              <a:rPr lang="en-US" dirty="0"/>
              <a:t> Gym </a:t>
            </a:r>
            <a:endParaRPr lang="en-US" dirty="0" smtClean="0"/>
          </a:p>
          <a:p>
            <a:pPr marL="285750" indent="-285750">
              <a:buFont typeface="Arial" panose="020B0604020202020204" pitchFamily="34" charset="0"/>
              <a:buChar char="•"/>
            </a:pPr>
            <a:r>
              <a:rPr lang="en-US" dirty="0" err="1" smtClean="0"/>
              <a:t>TensorFlow</a:t>
            </a:r>
            <a:endParaRPr lang="en-US" dirty="0" smtClean="0"/>
          </a:p>
          <a:p>
            <a:pPr marL="285750" indent="-285750">
              <a:buFont typeface="Arial" panose="020B0604020202020204" pitchFamily="34" charset="0"/>
              <a:buChar char="•"/>
            </a:pPr>
            <a:r>
              <a:rPr lang="en-US" dirty="0" err="1" smtClean="0"/>
              <a:t>KerasRL</a:t>
            </a:r>
            <a:endParaRPr lang="ru-RU" dirty="0"/>
          </a:p>
        </p:txBody>
      </p:sp>
      <p:sp>
        <p:nvSpPr>
          <p:cNvPr id="17" name="Текст 16">
            <a:extLst>
              <a:ext uri="{FF2B5EF4-FFF2-40B4-BE49-F238E27FC236}">
                <a16:creationId xmlns="" xmlns:a16="http://schemas.microsoft.com/office/drawing/2014/main" id="{12BD20DF-BD74-4B4E-BFCB-0201711B214C}"/>
              </a:ext>
            </a:extLst>
          </p:cNvPr>
          <p:cNvSpPr>
            <a:spLocks noGrp="1"/>
          </p:cNvSpPr>
          <p:nvPr>
            <p:ph type="body" sz="quarter" idx="13"/>
          </p:nvPr>
        </p:nvSpPr>
        <p:spPr/>
        <p:txBody>
          <a:bodyPr/>
          <a:lstStyle/>
          <a:p>
            <a:r>
              <a:rPr lang="en-US" dirty="0"/>
              <a:t>Software</a:t>
            </a:r>
          </a:p>
          <a:p>
            <a:r>
              <a:rPr lang="en-US" dirty="0"/>
              <a:t>Engineering</a:t>
            </a:r>
          </a:p>
          <a:p>
            <a:endParaRPr lang="ru-RU" dirty="0"/>
          </a:p>
        </p:txBody>
      </p:sp>
      <p:sp>
        <p:nvSpPr>
          <p:cNvPr id="18" name="Текст 17">
            <a:extLst>
              <a:ext uri="{FF2B5EF4-FFF2-40B4-BE49-F238E27FC236}">
                <a16:creationId xmlns="" xmlns:a16="http://schemas.microsoft.com/office/drawing/2014/main" id="{AB20B420-8F92-714B-B774-4CCFF071FC96}"/>
              </a:ext>
            </a:extLst>
          </p:cNvPr>
          <p:cNvSpPr>
            <a:spLocks noGrp="1"/>
          </p:cNvSpPr>
          <p:nvPr>
            <p:ph type="body" sz="quarter" idx="14"/>
          </p:nvPr>
        </p:nvSpPr>
        <p:spPr/>
        <p:txBody>
          <a:bodyPr/>
          <a:lstStyle/>
          <a:p>
            <a:r>
              <a:rPr lang="en-US" dirty="0"/>
              <a:t>Coursework </a:t>
            </a:r>
            <a:r>
              <a:rPr lang="ru-RU" dirty="0"/>
              <a:t>«</a:t>
            </a:r>
            <a:r>
              <a:rPr lang="en-US" dirty="0"/>
              <a:t>Reinforcement learning for resource</a:t>
            </a:r>
            <a:r>
              <a:rPr lang="ru-RU" dirty="0"/>
              <a:t> </a:t>
            </a:r>
            <a:r>
              <a:rPr lang="en-US" dirty="0"/>
              <a:t>allocation tasks in the cloud</a:t>
            </a:r>
            <a:r>
              <a:rPr lang="ru-RU" dirty="0"/>
              <a:t>»</a:t>
            </a:r>
          </a:p>
        </p:txBody>
      </p:sp>
      <p:sp>
        <p:nvSpPr>
          <p:cNvPr id="19" name="Текст 18">
            <a:extLst>
              <a:ext uri="{FF2B5EF4-FFF2-40B4-BE49-F238E27FC236}">
                <a16:creationId xmlns="" xmlns:a16="http://schemas.microsoft.com/office/drawing/2014/main" id="{E28F3689-1426-FC44-97DB-4AC538FC64CC}"/>
              </a:ext>
            </a:extLst>
          </p:cNvPr>
          <p:cNvSpPr>
            <a:spLocks noGrp="1"/>
          </p:cNvSpPr>
          <p:nvPr>
            <p:ph type="body" sz="quarter" idx="15"/>
          </p:nvPr>
        </p:nvSpPr>
        <p:spPr/>
        <p:txBody>
          <a:bodyPr/>
          <a:lstStyle/>
          <a:p>
            <a:r>
              <a:rPr lang="en-US" dirty="0"/>
              <a:t>Description of methods </a:t>
            </a:r>
            <a:endParaRPr lang="ru-RU" dirty="0"/>
          </a:p>
          <a:p>
            <a:r>
              <a:rPr lang="en-US" dirty="0"/>
              <a:t>for solving the problem</a:t>
            </a:r>
            <a:endParaRPr lang="ru-RU"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1075" y="1578329"/>
            <a:ext cx="5159788" cy="2278906"/>
          </a:xfrm>
          <a:prstGeom prst="rect">
            <a:avLst/>
          </a:prstGeom>
        </p:spPr>
      </p:pic>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6761" y="1319556"/>
            <a:ext cx="2408129" cy="2537680"/>
          </a:xfrm>
          <a:prstGeom prst="rect">
            <a:avLst/>
          </a:prstGeom>
        </p:spPr>
      </p:pic>
      <p:pic>
        <p:nvPicPr>
          <p:cNvPr id="4" name="Picture 2" descr="https://hsto.org/webt/2e/kk/ld/2ekkldnmwwzvkacontkmbzbyjkc.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3919" y="4169762"/>
            <a:ext cx="3558781" cy="2001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775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a:extLst>
              <a:ext uri="{FF2B5EF4-FFF2-40B4-BE49-F238E27FC236}">
                <a16:creationId xmlns="" xmlns:a16="http://schemas.microsoft.com/office/drawing/2014/main" id="{B9589107-5631-554E-98CD-FD64EB1ACB71}"/>
              </a:ext>
            </a:extLst>
          </p:cNvPr>
          <p:cNvSpPr>
            <a:spLocks noGrp="1"/>
          </p:cNvSpPr>
          <p:nvPr>
            <p:ph type="body" sz="quarter" idx="12"/>
          </p:nvPr>
        </p:nvSpPr>
        <p:spPr>
          <a:xfrm>
            <a:off x="728374" y="2353406"/>
            <a:ext cx="2930666" cy="2570672"/>
          </a:xfrm>
        </p:spPr>
        <p:txBody>
          <a:bodyPr/>
          <a:lstStyle/>
          <a:p>
            <a:pPr marL="342900" indent="-342900">
              <a:buFont typeface="+mj-lt"/>
              <a:buAutoNum type="arabicPeriod"/>
            </a:pPr>
            <a:r>
              <a:rPr lang="en-US" dirty="0" smtClean="0"/>
              <a:t>Made Tetris environment with </a:t>
            </a:r>
            <a:r>
              <a:rPr lang="en-US" dirty="0" err="1" smtClean="0"/>
              <a:t>OpenAI</a:t>
            </a:r>
            <a:r>
              <a:rPr lang="en-US" dirty="0" smtClean="0"/>
              <a:t> Gym</a:t>
            </a:r>
          </a:p>
          <a:p>
            <a:pPr marL="342900" indent="-342900">
              <a:buFont typeface="+mj-lt"/>
              <a:buAutoNum type="arabicPeriod"/>
            </a:pPr>
            <a:r>
              <a:rPr lang="en-US" dirty="0" smtClean="0"/>
              <a:t>Created a network model with </a:t>
            </a:r>
            <a:r>
              <a:rPr lang="en-US" dirty="0" err="1" smtClean="0"/>
              <a:t>KerasRL</a:t>
            </a:r>
            <a:endParaRPr lang="en-US" dirty="0" smtClean="0"/>
          </a:p>
          <a:p>
            <a:pPr marL="342900" indent="-342900">
              <a:buFont typeface="+mj-lt"/>
              <a:buAutoNum type="arabicPeriod"/>
            </a:pPr>
            <a:r>
              <a:rPr lang="en-US" dirty="0" smtClean="0"/>
              <a:t>Set an agent with this model and  </a:t>
            </a:r>
            <a:r>
              <a:rPr lang="en-US" dirty="0" err="1" smtClean="0"/>
              <a:t>BoltzmannQPolicy</a:t>
            </a:r>
            <a:endParaRPr lang="en-US" dirty="0" smtClean="0"/>
          </a:p>
          <a:p>
            <a:pPr marL="342900" indent="-342900">
              <a:buFont typeface="+mj-lt"/>
              <a:buAutoNum type="arabicPeriod"/>
            </a:pPr>
            <a:r>
              <a:rPr lang="en-US" dirty="0" smtClean="0"/>
              <a:t>Launched </a:t>
            </a:r>
            <a:r>
              <a:rPr lang="en-US" dirty="0"/>
              <a:t>50,000 </a:t>
            </a:r>
            <a:r>
              <a:rPr lang="en-US" dirty="0" smtClean="0"/>
              <a:t>steps for 8 hours</a:t>
            </a:r>
          </a:p>
          <a:p>
            <a:pPr marL="342900" indent="-342900">
              <a:buFont typeface="+mj-lt"/>
              <a:buAutoNum type="arabicPeriod"/>
            </a:pPr>
            <a:endParaRPr lang="ru-RU" dirty="0"/>
          </a:p>
        </p:txBody>
      </p:sp>
      <p:sp>
        <p:nvSpPr>
          <p:cNvPr id="6" name="Текст 5">
            <a:extLst>
              <a:ext uri="{FF2B5EF4-FFF2-40B4-BE49-F238E27FC236}">
                <a16:creationId xmlns="" xmlns:a16="http://schemas.microsoft.com/office/drawing/2014/main" id="{2467A1B8-16A4-134C-9B37-F388E503018D}"/>
              </a:ext>
            </a:extLst>
          </p:cNvPr>
          <p:cNvSpPr>
            <a:spLocks noGrp="1"/>
          </p:cNvSpPr>
          <p:nvPr>
            <p:ph type="body" sz="quarter" idx="13"/>
          </p:nvPr>
        </p:nvSpPr>
        <p:spPr/>
        <p:txBody>
          <a:bodyPr/>
          <a:lstStyle/>
          <a:p>
            <a:r>
              <a:rPr lang="en-US" dirty="0"/>
              <a:t>Software</a:t>
            </a:r>
          </a:p>
          <a:p>
            <a:r>
              <a:rPr lang="en-US" dirty="0"/>
              <a:t>Engineering</a:t>
            </a:r>
          </a:p>
          <a:p>
            <a:endParaRPr lang="ru-RU" dirty="0"/>
          </a:p>
        </p:txBody>
      </p:sp>
      <p:sp>
        <p:nvSpPr>
          <p:cNvPr id="7" name="Текст 6">
            <a:extLst>
              <a:ext uri="{FF2B5EF4-FFF2-40B4-BE49-F238E27FC236}">
                <a16:creationId xmlns="" xmlns:a16="http://schemas.microsoft.com/office/drawing/2014/main" id="{8F16B6AC-7147-4143-8F71-EEB6F782C334}"/>
              </a:ext>
            </a:extLst>
          </p:cNvPr>
          <p:cNvSpPr>
            <a:spLocks noGrp="1"/>
          </p:cNvSpPr>
          <p:nvPr>
            <p:ph type="body" sz="quarter" idx="14"/>
          </p:nvPr>
        </p:nvSpPr>
        <p:spPr/>
        <p:txBody>
          <a:bodyPr/>
          <a:lstStyle/>
          <a:p>
            <a:r>
              <a:rPr lang="en-US" dirty="0"/>
              <a:t>Coursework </a:t>
            </a:r>
            <a:r>
              <a:rPr lang="ru-RU" dirty="0"/>
              <a:t>«</a:t>
            </a:r>
            <a:r>
              <a:rPr lang="en-US" dirty="0"/>
              <a:t>Reinforcement learning for resource</a:t>
            </a:r>
            <a:r>
              <a:rPr lang="ru-RU" dirty="0"/>
              <a:t> </a:t>
            </a:r>
            <a:r>
              <a:rPr lang="en-US" dirty="0"/>
              <a:t>allocation tasks in the cloud</a:t>
            </a:r>
            <a:r>
              <a:rPr lang="ru-RU" dirty="0"/>
              <a:t>»</a:t>
            </a:r>
          </a:p>
        </p:txBody>
      </p:sp>
      <p:sp>
        <p:nvSpPr>
          <p:cNvPr id="8" name="Текст 7">
            <a:extLst>
              <a:ext uri="{FF2B5EF4-FFF2-40B4-BE49-F238E27FC236}">
                <a16:creationId xmlns="" xmlns:a16="http://schemas.microsoft.com/office/drawing/2014/main" id="{6C9C4F34-55DD-1B49-87D7-49B1EBF7F8EC}"/>
              </a:ext>
            </a:extLst>
          </p:cNvPr>
          <p:cNvSpPr>
            <a:spLocks noGrp="1"/>
          </p:cNvSpPr>
          <p:nvPr>
            <p:ph type="body" sz="quarter" idx="15"/>
          </p:nvPr>
        </p:nvSpPr>
        <p:spPr/>
        <p:txBody>
          <a:bodyPr/>
          <a:lstStyle/>
          <a:p>
            <a:r>
              <a:rPr lang="en-US" dirty="0" smtClean="0"/>
              <a:t>Description </a:t>
            </a:r>
          </a:p>
          <a:p>
            <a:r>
              <a:rPr lang="en-US" dirty="0" smtClean="0"/>
              <a:t>of </a:t>
            </a:r>
            <a:r>
              <a:rPr lang="en-US" dirty="0"/>
              <a:t>the experiment</a:t>
            </a:r>
            <a:endParaRPr lang="ru-RU" dirty="0"/>
          </a:p>
        </p:txBody>
      </p:sp>
      <p:sp>
        <p:nvSpPr>
          <p:cNvPr id="10" name="Заголовок 13">
            <a:extLst>
              <a:ext uri="{FF2B5EF4-FFF2-40B4-BE49-F238E27FC236}">
                <a16:creationId xmlns="" xmlns:a16="http://schemas.microsoft.com/office/drawing/2014/main" id="{C1657578-5B49-FB42-9E68-EF4E3D607FF9}"/>
              </a:ext>
            </a:extLst>
          </p:cNvPr>
          <p:cNvSpPr txBox="1">
            <a:spLocks/>
          </p:cNvSpPr>
          <p:nvPr/>
        </p:nvSpPr>
        <p:spPr>
          <a:xfrm>
            <a:off x="728374" y="1447789"/>
            <a:ext cx="4322530" cy="7770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dirty="0">
                <a:latin typeface="HSE Sans"/>
              </a:rPr>
              <a:t>Description </a:t>
            </a:r>
          </a:p>
          <a:p>
            <a:r>
              <a:rPr lang="en-US" sz="2200" dirty="0">
                <a:latin typeface="HSE Sans"/>
              </a:rPr>
              <a:t>of the experiment</a:t>
            </a:r>
            <a:endParaRPr lang="ru-RU" sz="2200"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3058" y="1836301"/>
            <a:ext cx="6111770" cy="3520745"/>
          </a:xfrm>
          <a:prstGeom prst="rect">
            <a:avLst/>
          </a:prstGeom>
        </p:spPr>
      </p:pic>
    </p:spTree>
    <p:extLst>
      <p:ext uri="{BB962C8B-B14F-4D97-AF65-F5344CB8AC3E}">
        <p14:creationId xmlns:p14="http://schemas.microsoft.com/office/powerpoint/2010/main" val="41283948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a:extLst>
              <a:ext uri="{FF2B5EF4-FFF2-40B4-BE49-F238E27FC236}">
                <a16:creationId xmlns="" xmlns:a16="http://schemas.microsoft.com/office/drawing/2014/main" id="{B9589107-5631-554E-98CD-FD64EB1ACB71}"/>
              </a:ext>
            </a:extLst>
          </p:cNvPr>
          <p:cNvSpPr>
            <a:spLocks noGrp="1"/>
          </p:cNvSpPr>
          <p:nvPr>
            <p:ph type="body" sz="quarter" idx="12"/>
          </p:nvPr>
        </p:nvSpPr>
        <p:spPr>
          <a:xfrm>
            <a:off x="728374" y="2353406"/>
            <a:ext cx="2930666" cy="2570672"/>
          </a:xfrm>
        </p:spPr>
        <p:txBody>
          <a:bodyPr/>
          <a:lstStyle/>
          <a:p>
            <a:pPr marL="285750" indent="-285750">
              <a:buFont typeface="Arial" panose="020B0604020202020204" pitchFamily="34" charset="0"/>
              <a:buChar char="•"/>
            </a:pPr>
            <a:r>
              <a:rPr lang="en-US" dirty="0" smtClean="0"/>
              <a:t>Average reward: 11.02</a:t>
            </a:r>
          </a:p>
          <a:p>
            <a:pPr marL="285750" indent="-285750">
              <a:buFont typeface="Arial" panose="020B0604020202020204" pitchFamily="34" charset="0"/>
              <a:buChar char="•"/>
            </a:pPr>
            <a:r>
              <a:rPr lang="en-US" dirty="0" smtClean="0"/>
              <a:t>Average </a:t>
            </a:r>
            <a:r>
              <a:rPr lang="en-US" dirty="0"/>
              <a:t>number of steps before </a:t>
            </a:r>
            <a:r>
              <a:rPr lang="en-US" dirty="0" smtClean="0"/>
              <a:t>losing: 4260.23</a:t>
            </a:r>
          </a:p>
          <a:p>
            <a:pPr marL="285750" indent="-285750">
              <a:buFont typeface="Arial" panose="020B0604020202020204" pitchFamily="34" charset="0"/>
              <a:buChar char="•"/>
            </a:pPr>
            <a:r>
              <a:rPr lang="en-US" dirty="0" smtClean="0"/>
              <a:t>Maximum result: 31</a:t>
            </a:r>
            <a:endParaRPr lang="ru-RU" dirty="0"/>
          </a:p>
        </p:txBody>
      </p:sp>
      <p:sp>
        <p:nvSpPr>
          <p:cNvPr id="6" name="Текст 5">
            <a:extLst>
              <a:ext uri="{FF2B5EF4-FFF2-40B4-BE49-F238E27FC236}">
                <a16:creationId xmlns="" xmlns:a16="http://schemas.microsoft.com/office/drawing/2014/main" id="{2467A1B8-16A4-134C-9B37-F388E503018D}"/>
              </a:ext>
            </a:extLst>
          </p:cNvPr>
          <p:cNvSpPr>
            <a:spLocks noGrp="1"/>
          </p:cNvSpPr>
          <p:nvPr>
            <p:ph type="body" sz="quarter" idx="13"/>
          </p:nvPr>
        </p:nvSpPr>
        <p:spPr/>
        <p:txBody>
          <a:bodyPr/>
          <a:lstStyle/>
          <a:p>
            <a:r>
              <a:rPr lang="en-US" dirty="0"/>
              <a:t>Software</a:t>
            </a:r>
          </a:p>
          <a:p>
            <a:r>
              <a:rPr lang="en-US" dirty="0"/>
              <a:t>Engineering</a:t>
            </a:r>
          </a:p>
          <a:p>
            <a:endParaRPr lang="ru-RU" dirty="0"/>
          </a:p>
        </p:txBody>
      </p:sp>
      <p:sp>
        <p:nvSpPr>
          <p:cNvPr id="7" name="Текст 6">
            <a:extLst>
              <a:ext uri="{FF2B5EF4-FFF2-40B4-BE49-F238E27FC236}">
                <a16:creationId xmlns="" xmlns:a16="http://schemas.microsoft.com/office/drawing/2014/main" id="{8F16B6AC-7147-4143-8F71-EEB6F782C334}"/>
              </a:ext>
            </a:extLst>
          </p:cNvPr>
          <p:cNvSpPr>
            <a:spLocks noGrp="1"/>
          </p:cNvSpPr>
          <p:nvPr>
            <p:ph type="body" sz="quarter" idx="14"/>
          </p:nvPr>
        </p:nvSpPr>
        <p:spPr/>
        <p:txBody>
          <a:bodyPr/>
          <a:lstStyle/>
          <a:p>
            <a:r>
              <a:rPr lang="en-US" dirty="0"/>
              <a:t>Coursework </a:t>
            </a:r>
            <a:r>
              <a:rPr lang="ru-RU" dirty="0"/>
              <a:t>«</a:t>
            </a:r>
            <a:r>
              <a:rPr lang="en-US" dirty="0"/>
              <a:t>Reinforcement learning for resource</a:t>
            </a:r>
            <a:r>
              <a:rPr lang="ru-RU" dirty="0"/>
              <a:t> </a:t>
            </a:r>
            <a:r>
              <a:rPr lang="en-US" dirty="0"/>
              <a:t>allocation tasks in the cloud</a:t>
            </a:r>
            <a:r>
              <a:rPr lang="ru-RU" dirty="0"/>
              <a:t>»</a:t>
            </a:r>
          </a:p>
        </p:txBody>
      </p:sp>
      <p:sp>
        <p:nvSpPr>
          <p:cNvPr id="8" name="Текст 7">
            <a:extLst>
              <a:ext uri="{FF2B5EF4-FFF2-40B4-BE49-F238E27FC236}">
                <a16:creationId xmlns="" xmlns:a16="http://schemas.microsoft.com/office/drawing/2014/main" id="{6C9C4F34-55DD-1B49-87D7-49B1EBF7F8EC}"/>
              </a:ext>
            </a:extLst>
          </p:cNvPr>
          <p:cNvSpPr>
            <a:spLocks noGrp="1"/>
          </p:cNvSpPr>
          <p:nvPr>
            <p:ph type="body" sz="quarter" idx="15"/>
          </p:nvPr>
        </p:nvSpPr>
        <p:spPr/>
        <p:txBody>
          <a:bodyPr/>
          <a:lstStyle/>
          <a:p>
            <a:r>
              <a:rPr lang="en-US" dirty="0">
                <a:latin typeface="HSE Sans"/>
              </a:rPr>
              <a:t>Results </a:t>
            </a:r>
          </a:p>
          <a:p>
            <a:r>
              <a:rPr lang="en-US" dirty="0">
                <a:latin typeface="HSE Sans"/>
              </a:rPr>
              <a:t>of the experiment</a:t>
            </a:r>
            <a:endParaRPr lang="ru-RU" dirty="0"/>
          </a:p>
        </p:txBody>
      </p:sp>
      <p:sp>
        <p:nvSpPr>
          <p:cNvPr id="10" name="Заголовок 13">
            <a:extLst>
              <a:ext uri="{FF2B5EF4-FFF2-40B4-BE49-F238E27FC236}">
                <a16:creationId xmlns="" xmlns:a16="http://schemas.microsoft.com/office/drawing/2014/main" id="{C1657578-5B49-FB42-9E68-EF4E3D607FF9}"/>
              </a:ext>
            </a:extLst>
          </p:cNvPr>
          <p:cNvSpPr txBox="1">
            <a:spLocks/>
          </p:cNvSpPr>
          <p:nvPr/>
        </p:nvSpPr>
        <p:spPr>
          <a:xfrm>
            <a:off x="728374" y="1447789"/>
            <a:ext cx="4322530" cy="7770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dirty="0" smtClean="0">
                <a:latin typeface="HSE Sans"/>
              </a:rPr>
              <a:t>Results </a:t>
            </a:r>
          </a:p>
          <a:p>
            <a:r>
              <a:rPr lang="en-US" sz="2200" dirty="0" smtClean="0">
                <a:latin typeface="HSE Sans"/>
              </a:rPr>
              <a:t>of </a:t>
            </a:r>
            <a:r>
              <a:rPr lang="en-US" sz="2200" dirty="0">
                <a:latin typeface="HSE Sans"/>
              </a:rPr>
              <a:t>the experiment</a:t>
            </a:r>
            <a:endParaRPr lang="ru-RU" sz="2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8745" y="1327971"/>
            <a:ext cx="5189782" cy="4541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06969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000" dirty="0">
            <a:latin typeface="HSE Sans" panose="02000000000000000000" pitchFamily="2" charset="0"/>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2A9C74E6E830D74E9B0FDDB4017A5417" ma:contentTypeVersion="13" ma:contentTypeDescription="Создание документа." ma:contentTypeScope="" ma:versionID="d4e423622451d608a8a05f4da7a1e1a2">
  <xsd:schema xmlns:xsd="http://www.w3.org/2001/XMLSchema" xmlns:xs="http://www.w3.org/2001/XMLSchema" xmlns:p="http://schemas.microsoft.com/office/2006/metadata/properties" xmlns:ns2="9875bd71-cde8-496c-a136-433f55d5e6d0" xmlns:ns3="e96afe77-3acb-4328-97fc-408e1bde3ecd" targetNamespace="http://schemas.microsoft.com/office/2006/metadata/properties" ma:root="true" ma:fieldsID="4831203c63c08b9f52ea6d3ee0d7a96e" ns2:_="" ns3:_="">
    <xsd:import namespace="9875bd71-cde8-496c-a136-433f55d5e6d0"/>
    <xsd:import namespace="e96afe77-3acb-4328-97fc-408e1bde3e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75bd71-cde8-496c-a136-433f55d5e6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6afe77-3acb-4328-97fc-408e1bde3ecd" elementFormDefault="qualified">
    <xsd:import namespace="http://schemas.microsoft.com/office/2006/documentManagement/types"/>
    <xsd:import namespace="http://schemas.microsoft.com/office/infopath/2007/PartnerControls"/>
    <xsd:element name="SharedWithUsers" ma:index="18"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Совместно с подробностями"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4651DD-DCCC-4759-B2F6-7F520BDCC2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75bd71-cde8-496c-a136-433f55d5e6d0"/>
    <ds:schemaRef ds:uri="e96afe77-3acb-4328-97fc-408e1bde3e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33DAF31-D8A6-49A0-9A5D-8B2EA5B1C511}">
  <ds:schemaRefs>
    <ds:schemaRef ds:uri="http://purl.org/dc/dcmitype/"/>
    <ds:schemaRef ds:uri="e96afe77-3acb-4328-97fc-408e1bde3ecd"/>
    <ds:schemaRef ds:uri="http://schemas.microsoft.com/office/2006/documentManagement/types"/>
    <ds:schemaRef ds:uri="http://schemas.microsoft.com/office/infopath/2007/PartnerControls"/>
    <ds:schemaRef ds:uri="http://purl.org/dc/elements/1.1/"/>
    <ds:schemaRef ds:uri="http://schemas.microsoft.com/office/2006/metadata/properties"/>
    <ds:schemaRef ds:uri="9875bd71-cde8-496c-a136-433f55d5e6d0"/>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34386AA-1848-4C75-B336-1053927CB0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826</TotalTime>
  <Words>613</Words>
  <Application>Microsoft Office PowerPoint</Application>
  <PresentationFormat>Произвольный</PresentationFormat>
  <Paragraphs>128</Paragraphs>
  <Slides>12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12</vt:i4>
      </vt:variant>
    </vt:vector>
  </HeadingPairs>
  <TitlesOfParts>
    <vt:vector size="13" baseType="lpstr">
      <vt:lpstr>Office Theme</vt:lpstr>
      <vt:lpstr>Coursework «Reinforcement learning for resource allocation tasks in the cloud»</vt:lpstr>
      <vt:lpstr>List of  contents</vt:lpstr>
      <vt:lpstr>Introduction  to the topic</vt:lpstr>
      <vt:lpstr>The purpose of  the course work </vt:lpstr>
      <vt:lpstr>Презентация PowerPoint</vt:lpstr>
      <vt:lpstr>Practical value  of the work </vt:lpstr>
      <vt:lpstr>Description of methods  for solving the problem</vt:lpstr>
      <vt:lpstr>Презентация PowerPoint</vt:lpstr>
      <vt:lpstr>Презентация PowerPoint</vt:lpstr>
      <vt:lpstr>Further  work plan </vt:lpstr>
      <vt:lpstr>Conclusion  of the presentation </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Кутьков Юрий Юрьевич</dc:creator>
  <cp:lastModifiedBy>Nik Peg</cp:lastModifiedBy>
  <cp:revision>69</cp:revision>
  <cp:lastPrinted>2021-11-11T13:08:42Z</cp:lastPrinted>
  <dcterms:created xsi:type="dcterms:W3CDTF">2021-11-11T08:52:47Z</dcterms:created>
  <dcterms:modified xsi:type="dcterms:W3CDTF">2022-02-14T17:13:20Z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0x0101002A9C74E6E830D74E9B0FDDB4017A5417</vt:lpwstr>
  </property>
</Properties>
</file>