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8" r:id="rId3"/>
    <p:sldId id="339" r:id="rId4"/>
    <p:sldId id="325" r:id="rId5"/>
    <p:sldId id="257" r:id="rId6"/>
    <p:sldId id="326" r:id="rId7"/>
    <p:sldId id="322" r:id="rId8"/>
    <p:sldId id="259" r:id="rId9"/>
    <p:sldId id="318" r:id="rId10"/>
    <p:sldId id="327" r:id="rId11"/>
    <p:sldId id="323" r:id="rId12"/>
    <p:sldId id="320" r:id="rId13"/>
    <p:sldId id="265" r:id="rId14"/>
    <p:sldId id="270" r:id="rId15"/>
    <p:sldId id="273" r:id="rId16"/>
    <p:sldId id="275" r:id="rId17"/>
    <p:sldId id="267" r:id="rId18"/>
    <p:sldId id="266" r:id="rId19"/>
    <p:sldId id="268" r:id="rId20"/>
    <p:sldId id="269" r:id="rId21"/>
    <p:sldId id="277" r:id="rId22"/>
    <p:sldId id="278" r:id="rId23"/>
    <p:sldId id="324" r:id="rId24"/>
    <p:sldId id="279" r:id="rId25"/>
    <p:sldId id="281" r:id="rId26"/>
    <p:sldId id="317" r:id="rId27"/>
    <p:sldId id="282" r:id="rId28"/>
    <p:sldId id="336" r:id="rId29"/>
    <p:sldId id="283" r:id="rId30"/>
    <p:sldId id="330" r:id="rId31"/>
    <p:sldId id="331" r:id="rId32"/>
    <p:sldId id="332" r:id="rId33"/>
    <p:sldId id="333" r:id="rId34"/>
    <p:sldId id="334" r:id="rId35"/>
    <p:sldId id="335" r:id="rId36"/>
    <p:sldId id="329" r:id="rId37"/>
    <p:sldId id="302" r:id="rId38"/>
    <p:sldId id="316" r:id="rId39"/>
    <p:sldId id="321" r:id="rId40"/>
    <p:sldId id="304" r:id="rId41"/>
    <p:sldId id="305" r:id="rId42"/>
    <p:sldId id="306" r:id="rId43"/>
    <p:sldId id="307" r:id="rId44"/>
    <p:sldId id="308" r:id="rId45"/>
    <p:sldId id="310" r:id="rId46"/>
    <p:sldId id="311" r:id="rId47"/>
    <p:sldId id="312" r:id="rId48"/>
    <p:sldId id="314" r:id="rId49"/>
    <p:sldId id="315" r:id="rId50"/>
    <p:sldId id="300" r:id="rId51"/>
    <p:sldId id="285" r:id="rId52"/>
    <p:sldId id="337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6" autoAdjust="0"/>
    <p:restoredTop sz="94660"/>
  </p:normalViewPr>
  <p:slideViewPr>
    <p:cSldViewPr snapToGrid="0">
      <p:cViewPr varScale="1">
        <p:scale>
          <a:sx n="39" d="100"/>
          <a:sy n="39" d="100"/>
        </p:scale>
        <p:origin x="72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AF85-363D-444E-9BB3-2E669CF5E07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000-EE3D-416E-B641-16AB58B0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74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AF85-363D-444E-9BB3-2E669CF5E07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000-EE3D-416E-B641-16AB58B0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13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AF85-363D-444E-9BB3-2E669CF5E07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000-EE3D-416E-B641-16AB58B0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60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AF85-363D-444E-9BB3-2E669CF5E07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000-EE3D-416E-B641-16AB58B0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83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AF85-363D-444E-9BB3-2E669CF5E07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000-EE3D-416E-B641-16AB58B0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05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AF85-363D-444E-9BB3-2E669CF5E07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000-EE3D-416E-B641-16AB58B0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72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AF85-363D-444E-9BB3-2E669CF5E07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000-EE3D-416E-B641-16AB58B0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5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AF85-363D-444E-9BB3-2E669CF5E07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000-EE3D-416E-B641-16AB58B0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34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AF85-363D-444E-9BB3-2E669CF5E07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000-EE3D-416E-B641-16AB58B0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90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AF85-363D-444E-9BB3-2E669CF5E07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000-EE3D-416E-B641-16AB58B0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9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AF85-363D-444E-9BB3-2E669CF5E07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1000-EE3D-416E-B641-16AB58B0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14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0AF85-363D-444E-9BB3-2E669CF5E07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1000-EE3D-416E-B641-16AB58B0B9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01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48282"/>
            <a:ext cx="12192000" cy="1034911"/>
          </a:xfrm>
        </p:spPr>
        <p:txBody>
          <a:bodyPr anchor="ctr">
            <a:normAutofit/>
          </a:bodyPr>
          <a:lstStyle/>
          <a:p>
            <a:r>
              <a:rPr lang="ru-RU" sz="4400" dirty="0">
                <a:solidFill>
                  <a:srgbClr val="002060"/>
                </a:solidFill>
                <a:latin typeface="+mn-lt"/>
              </a:rPr>
              <a:t>Методы улучшения качества воды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780201-D285-45A4-B0CA-82329DE9B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43" y="1473693"/>
            <a:ext cx="8891513" cy="499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071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6738" y="1262434"/>
            <a:ext cx="11718523" cy="532453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ru-RU" sz="2000" b="1" dirty="0">
                <a:cs typeface="Times New Roman" panose="02020603050405020304" pitchFamily="18" charset="0"/>
              </a:rPr>
              <a:t>1. Медленный </a:t>
            </a:r>
            <a:r>
              <a:rPr lang="ru-RU" sz="2000" dirty="0">
                <a:cs typeface="Times New Roman" panose="02020603050405020304" pitchFamily="18" charset="0"/>
              </a:rPr>
              <a:t>(английский)</a:t>
            </a:r>
          </a:p>
          <a:p>
            <a:r>
              <a:rPr lang="ru-RU" sz="2000" dirty="0">
                <a:cs typeface="Times New Roman" panose="02020603050405020304" pitchFamily="18" charset="0"/>
              </a:rPr>
              <a:t>Скорость 20-30 см/ч, задержка 99%</a:t>
            </a:r>
          </a:p>
          <a:p>
            <a:r>
              <a:rPr lang="ru-RU" sz="2000" dirty="0">
                <a:cs typeface="Times New Roman" panose="02020603050405020304" pitchFamily="18" charset="0"/>
              </a:rPr>
              <a:t>Особенность: наличие биологической пленки.</a:t>
            </a:r>
          </a:p>
          <a:p>
            <a:r>
              <a:rPr lang="ru-RU" sz="2000" dirty="0">
                <a:cs typeface="Times New Roman" panose="02020603050405020304" pitchFamily="18" charset="0"/>
              </a:rPr>
              <a:t>Плюсы: плавная фильтрация, близкая к естественной; высокий процент задержки; простота устройства</a:t>
            </a:r>
          </a:p>
          <a:p>
            <a:r>
              <a:rPr lang="ru-RU" sz="2000" dirty="0">
                <a:cs typeface="Times New Roman" panose="02020603050405020304" pitchFamily="18" charset="0"/>
              </a:rPr>
              <a:t>Минусы: малая производительность</a:t>
            </a:r>
          </a:p>
          <a:p>
            <a:endParaRPr lang="ru-RU" sz="2000" dirty="0">
              <a:effectLst/>
              <a:cs typeface="Times New Roman" panose="02020603050405020304" pitchFamily="18" charset="0"/>
            </a:endParaRPr>
          </a:p>
          <a:p>
            <a:r>
              <a:rPr lang="ru-RU" sz="2000" b="1" dirty="0">
                <a:cs typeface="Times New Roman" panose="02020603050405020304" pitchFamily="18" charset="0"/>
              </a:rPr>
              <a:t>2. Скорый </a:t>
            </a:r>
            <a:r>
              <a:rPr lang="ru-RU" sz="2000" dirty="0">
                <a:cs typeface="Times New Roman" panose="02020603050405020304" pitchFamily="18" charset="0"/>
              </a:rPr>
              <a:t>(американский)</a:t>
            </a:r>
          </a:p>
          <a:p>
            <a:r>
              <a:rPr lang="ru-RU" sz="2000" dirty="0">
                <a:cs typeface="Times New Roman" panose="02020603050405020304" pitchFamily="18" charset="0"/>
              </a:rPr>
              <a:t>Скорость 5-8 м/ч, задержка до 80%</a:t>
            </a:r>
          </a:p>
          <a:p>
            <a:r>
              <a:rPr lang="ru-RU" sz="2000" dirty="0">
                <a:cs typeface="Times New Roman" panose="02020603050405020304" pitchFamily="18" charset="0"/>
              </a:rPr>
              <a:t>Особенность: наличие механической пленки.</a:t>
            </a:r>
          </a:p>
          <a:p>
            <a:endParaRPr lang="ru-RU" sz="2000" dirty="0">
              <a:cs typeface="Times New Roman" panose="02020603050405020304" pitchFamily="18" charset="0"/>
            </a:endParaRPr>
          </a:p>
          <a:p>
            <a:r>
              <a:rPr lang="ru-RU" sz="2000" b="1" dirty="0">
                <a:cs typeface="Times New Roman" panose="02020603050405020304" pitchFamily="18" charset="0"/>
              </a:rPr>
              <a:t>3. Фильтр АКХ </a:t>
            </a:r>
            <a:r>
              <a:rPr lang="ru-RU" sz="2000" dirty="0">
                <a:cs typeface="Times New Roman" panose="02020603050405020304" pitchFamily="18" charset="0"/>
              </a:rPr>
              <a:t>(академии коммунального хозяйства)</a:t>
            </a:r>
          </a:p>
          <a:p>
            <a:r>
              <a:rPr lang="ru-RU" sz="2000" dirty="0">
                <a:cs typeface="Times New Roman" panose="02020603050405020304" pitchFamily="18" charset="0"/>
              </a:rPr>
              <a:t>Особенность: </a:t>
            </a:r>
            <a:r>
              <a:rPr lang="ru-RU" sz="2000" dirty="0" err="1">
                <a:cs typeface="Times New Roman" panose="02020603050405020304" pitchFamily="18" charset="0"/>
              </a:rPr>
              <a:t>двухпоточный</a:t>
            </a:r>
            <a:r>
              <a:rPr lang="ru-RU" sz="2000" dirty="0"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cs typeface="Times New Roman" panose="02020603050405020304" pitchFamily="18" charset="0"/>
              </a:rPr>
              <a:t>Скорость 12-15 м/ч, задержка 80-90%</a:t>
            </a:r>
          </a:p>
          <a:p>
            <a:endParaRPr lang="ru-RU" sz="2000" dirty="0">
              <a:cs typeface="Times New Roman" panose="02020603050405020304" pitchFamily="18" charset="0"/>
            </a:endParaRPr>
          </a:p>
          <a:p>
            <a:r>
              <a:rPr lang="ru-RU" sz="2000" b="1" dirty="0">
                <a:cs typeface="Times New Roman" panose="02020603050405020304" pitchFamily="18" charset="0"/>
              </a:rPr>
              <a:t>4. Контактный осветитель</a:t>
            </a:r>
          </a:p>
          <a:p>
            <a:r>
              <a:rPr lang="ru-RU" sz="2000" dirty="0">
                <a:cs typeface="Times New Roman" panose="02020603050405020304" pitchFamily="18" charset="0"/>
              </a:rPr>
              <a:t>Скорость до 5 м/ч, задержка до 99%</a:t>
            </a:r>
          </a:p>
          <a:p>
            <a:r>
              <a:rPr lang="ru-RU" sz="2000" dirty="0">
                <a:cs typeface="Times New Roman" panose="02020603050405020304" pitchFamily="18" charset="0"/>
              </a:rPr>
              <a:t>Особенность: осуществляется полная очистка воды (коагуляция, отстаивание и фильтрация)</a:t>
            </a:r>
            <a:endParaRPr lang="ru-RU" sz="2000" dirty="0">
              <a:effectLst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8B414-2C3E-4958-B9DE-813155D4388A}"/>
              </a:ext>
            </a:extLst>
          </p:cNvPr>
          <p:cNvSpPr txBox="1"/>
          <p:nvPr/>
        </p:nvSpPr>
        <p:spPr>
          <a:xfrm>
            <a:off x="204188" y="173984"/>
            <a:ext cx="117836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cs typeface="Times New Roman" panose="02020603050405020304" pitchFamily="18" charset="0"/>
              </a:rPr>
              <a:t>Фильтрация воды </a:t>
            </a:r>
            <a:r>
              <a:rPr lang="ru-RU" sz="2800" dirty="0">
                <a:cs typeface="Times New Roman" panose="02020603050405020304" pitchFamily="18" charset="0"/>
              </a:rPr>
              <a:t>осуществляется в специальных сооружениях – фильтрах. </a:t>
            </a:r>
          </a:p>
          <a:p>
            <a:pPr algn="ctr"/>
            <a:r>
              <a:rPr lang="ru-RU" sz="2800" b="1" dirty="0">
                <a:cs typeface="Times New Roman" panose="02020603050405020304" pitchFamily="18" charset="0"/>
              </a:rPr>
              <a:t>Виды фильтров</a:t>
            </a:r>
            <a:r>
              <a:rPr lang="ru-RU" sz="2800" dirty="0"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3343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9923A6-1A73-4EF4-9C58-1480793AD00E}"/>
              </a:ext>
            </a:extLst>
          </p:cNvPr>
          <p:cNvSpPr txBox="1"/>
          <p:nvPr/>
        </p:nvSpPr>
        <p:spPr>
          <a:xfrm>
            <a:off x="1383067" y="0"/>
            <a:ext cx="9425865" cy="108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Методы улучшения качества питьевой воды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E93E1-7A8E-404B-A3DE-A1F90C638135}"/>
              </a:ext>
            </a:extLst>
          </p:cNvPr>
          <p:cNvSpPr txBox="1"/>
          <p:nvPr/>
        </p:nvSpPr>
        <p:spPr>
          <a:xfrm>
            <a:off x="3126584" y="1182386"/>
            <a:ext cx="191535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2800" b="1" dirty="0"/>
              <a:t>Основные</a:t>
            </a:r>
            <a:endParaRPr lang="ru-RU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E4EA9-8CFE-493A-941D-C54A72D982CB}"/>
              </a:ext>
            </a:extLst>
          </p:cNvPr>
          <p:cNvSpPr txBox="1"/>
          <p:nvPr/>
        </p:nvSpPr>
        <p:spPr>
          <a:xfrm>
            <a:off x="8389016" y="1182386"/>
            <a:ext cx="2419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Специальные</a:t>
            </a:r>
            <a:endParaRPr lang="ru-RU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0674EF-E9B8-4991-BF23-818EAF4B5924}"/>
              </a:ext>
            </a:extLst>
          </p:cNvPr>
          <p:cNvSpPr txBox="1"/>
          <p:nvPr/>
        </p:nvSpPr>
        <p:spPr>
          <a:xfrm>
            <a:off x="501957" y="1828375"/>
            <a:ext cx="2649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u="sng" dirty="0"/>
              <a:t>Осветление и обесцвечивание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78D198-4A53-498C-9852-4293F2E57035}"/>
              </a:ext>
            </a:extLst>
          </p:cNvPr>
          <p:cNvSpPr txBox="1"/>
          <p:nvPr/>
        </p:nvSpPr>
        <p:spPr>
          <a:xfrm>
            <a:off x="4301743" y="1847684"/>
            <a:ext cx="3045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u="sng" dirty="0"/>
              <a:t>Обеззараживание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1C66DF-DA75-461C-A712-3D213C06D98B}"/>
              </a:ext>
            </a:extLst>
          </p:cNvPr>
          <p:cNvSpPr txBox="1"/>
          <p:nvPr/>
        </p:nvSpPr>
        <p:spPr>
          <a:xfrm>
            <a:off x="501957" y="3278550"/>
            <a:ext cx="22149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Отстаивание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Фильтрация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Коагуляция и флокуляция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9B959E-8A48-4E55-88A7-20182DBE98F6}"/>
              </a:ext>
            </a:extLst>
          </p:cNvPr>
          <p:cNvSpPr txBox="1"/>
          <p:nvPr/>
        </p:nvSpPr>
        <p:spPr>
          <a:xfrm>
            <a:off x="3143067" y="4198629"/>
            <a:ext cx="29694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Кипячение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УФО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ɣ</a:t>
            </a:r>
            <a:r>
              <a:rPr lang="ru-RU" sz="2400" dirty="0"/>
              <a:t>-излучение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Токи УВЧ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Электромагнитные волны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A45DF8-0D7B-497B-99B5-473B68A5A715}"/>
              </a:ext>
            </a:extLst>
          </p:cNvPr>
          <p:cNvSpPr txBox="1"/>
          <p:nvPr/>
        </p:nvSpPr>
        <p:spPr>
          <a:xfrm>
            <a:off x="3151945" y="2615369"/>
            <a:ext cx="25330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Физические методы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E72DE8-F021-4A3C-A8E2-75FC0FF0A94B}"/>
              </a:ext>
            </a:extLst>
          </p:cNvPr>
          <p:cNvSpPr txBox="1"/>
          <p:nvPr/>
        </p:nvSpPr>
        <p:spPr>
          <a:xfrm>
            <a:off x="5964263" y="2594549"/>
            <a:ext cx="24199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Химические методы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8EE128-B628-42E1-AD4C-D56FADB96EA4}"/>
              </a:ext>
            </a:extLst>
          </p:cNvPr>
          <p:cNvSpPr txBox="1"/>
          <p:nvPr/>
        </p:nvSpPr>
        <p:spPr>
          <a:xfrm>
            <a:off x="5959378" y="4191720"/>
            <a:ext cx="24296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Хлорирование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Озонирование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Обработка ионами серебра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33EBF9-7884-4F37-8C96-75DBF973954E}"/>
              </a:ext>
            </a:extLst>
          </p:cNvPr>
          <p:cNvSpPr txBox="1"/>
          <p:nvPr/>
        </p:nvSpPr>
        <p:spPr>
          <a:xfrm>
            <a:off x="8384179" y="1828375"/>
            <a:ext cx="36342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Обезжелезивание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Умягчение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Опреснение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Деконтаминирование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Обесфторирование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Фторирование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Дезодорация</a:t>
            </a:r>
          </a:p>
        </p:txBody>
      </p:sp>
      <p:sp>
        <p:nvSpPr>
          <p:cNvPr id="35" name="Line 42">
            <a:extLst>
              <a:ext uri="{FF2B5EF4-FFF2-40B4-BE49-F238E27FC236}">
                <a16:creationId xmlns:a16="http://schemas.microsoft.com/office/drawing/2014/main" id="{A885F7A7-F867-41E9-B7BA-E898887F87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3727" y="790112"/>
            <a:ext cx="781236" cy="4473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42">
            <a:extLst>
              <a:ext uri="{FF2B5EF4-FFF2-40B4-BE49-F238E27FC236}">
                <a16:creationId xmlns:a16="http://schemas.microsoft.com/office/drawing/2014/main" id="{310133F6-2CCC-43A4-AD4B-DD9922BED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7738" y="790112"/>
            <a:ext cx="781236" cy="4473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Line 42">
            <a:extLst>
              <a:ext uri="{FF2B5EF4-FFF2-40B4-BE49-F238E27FC236}">
                <a16:creationId xmlns:a16="http://schemas.microsoft.com/office/drawing/2014/main" id="{6FBD0B70-8FE1-4646-B557-DAE1840D4F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9417" y="1527751"/>
            <a:ext cx="1045670" cy="3199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Line 42">
            <a:extLst>
              <a:ext uri="{FF2B5EF4-FFF2-40B4-BE49-F238E27FC236}">
                <a16:creationId xmlns:a16="http://schemas.microsoft.com/office/drawing/2014/main" id="{86FF6C7F-E17E-4437-88EB-8FD5EAA38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3708" y="1545639"/>
            <a:ext cx="1045670" cy="3199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C43D292-4527-496C-AF3A-25884BF731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5008" y="2659372"/>
            <a:ext cx="0" cy="683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" name="Line 42">
            <a:extLst>
              <a:ext uri="{FF2B5EF4-FFF2-40B4-BE49-F238E27FC236}">
                <a16:creationId xmlns:a16="http://schemas.microsoft.com/office/drawing/2014/main" id="{ACE2B1D7-65F7-41D4-8625-679C932F30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7303" y="3425546"/>
            <a:ext cx="8879" cy="7484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70C5B7CF-FFAF-44C1-B81C-ABC098DD8D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8474" y="2274615"/>
            <a:ext cx="1045670" cy="3199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" name="Line 42">
            <a:extLst>
              <a:ext uri="{FF2B5EF4-FFF2-40B4-BE49-F238E27FC236}">
                <a16:creationId xmlns:a16="http://schemas.microsoft.com/office/drawing/2014/main" id="{7EB2E57D-F391-41C0-83CB-245728D17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1107" y="2274615"/>
            <a:ext cx="1045670" cy="3199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" name="Line 42">
            <a:extLst>
              <a:ext uri="{FF2B5EF4-FFF2-40B4-BE49-F238E27FC236}">
                <a16:creationId xmlns:a16="http://schemas.microsoft.com/office/drawing/2014/main" id="{5BC0E04F-C4A2-4240-A6B3-EBEC647726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3775" y="3425854"/>
            <a:ext cx="8879" cy="7484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650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732" y="1278189"/>
            <a:ext cx="10515600" cy="175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Обеззараживание воды может быть проведено химическими и физическими методами.</a:t>
            </a:r>
          </a:p>
          <a:p>
            <a:pPr marL="0" indent="0">
              <a:buNone/>
            </a:pPr>
            <a:r>
              <a:rPr lang="ru-RU" sz="2400" u="sng" dirty="0"/>
              <a:t>Задача обеззараживания </a:t>
            </a:r>
            <a:r>
              <a:rPr lang="ru-RU" sz="2400" dirty="0"/>
              <a:t>– уничтожение патогенных микроорганизмов, т.е. обеспечение эпидемической безопасности воды.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800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Обеззараживание воды</a:t>
            </a:r>
          </a:p>
        </p:txBody>
      </p:sp>
    </p:spTree>
    <p:extLst>
      <p:ext uri="{BB962C8B-B14F-4D97-AF65-F5344CB8AC3E}">
        <p14:creationId xmlns:p14="http://schemas.microsoft.com/office/powerpoint/2010/main" val="100450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+mn-lt"/>
              </a:rPr>
              <a:t>Химические методы обеззараживания воды. Хлорирование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775" y="1203775"/>
            <a:ext cx="11016449" cy="3607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Принцип основан на обработке воды хлором или химическими соединениями, содержащими хлор в активной форме, и обладает окислительным и бактерицидным действием.</a:t>
            </a:r>
          </a:p>
          <a:p>
            <a:pPr marL="0" indent="0">
              <a:buNone/>
            </a:pPr>
            <a:r>
              <a:rPr lang="ru-RU" sz="2400" dirty="0"/>
              <a:t>При добавлении хлора к воде происходит его гидролиз:</a:t>
            </a:r>
          </a:p>
          <a:p>
            <a:pPr marL="0" indent="0">
              <a:buNone/>
            </a:pPr>
            <a:r>
              <a:rPr lang="ru-RU" sz="2400" dirty="0"/>
              <a:t>    С</a:t>
            </a:r>
            <a:r>
              <a:rPr lang="en-US" sz="2400" dirty="0"/>
              <a:t>l</a:t>
            </a:r>
            <a:r>
              <a:rPr lang="ru-RU" sz="2400" baseline="-25000" dirty="0"/>
              <a:t>2</a:t>
            </a:r>
            <a:r>
              <a:rPr lang="ru-RU" sz="2400" dirty="0"/>
              <a:t> + Н</a:t>
            </a:r>
            <a:r>
              <a:rPr lang="ru-RU" sz="2400" baseline="-25000" dirty="0"/>
              <a:t>2</a:t>
            </a:r>
            <a:r>
              <a:rPr lang="ru-RU" sz="2400" dirty="0"/>
              <a:t>0 &lt;=&gt; НОС</a:t>
            </a:r>
            <a:r>
              <a:rPr lang="en-US" sz="2400" dirty="0"/>
              <a:t>l</a:t>
            </a:r>
            <a:r>
              <a:rPr lang="ru-RU" sz="2400" dirty="0"/>
              <a:t> + НС</a:t>
            </a:r>
            <a:r>
              <a:rPr lang="en-US" sz="2400" dirty="0"/>
              <a:t>l</a:t>
            </a:r>
            <a:r>
              <a:rPr lang="ru-RU" sz="2400" dirty="0"/>
              <a:t>,    т.е. образуются соляная и хлорноватистая кислота.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HOCl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НCl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обозначаются как «активный хлор».</a:t>
            </a:r>
          </a:p>
          <a:p>
            <a:pPr marL="0" indent="0">
              <a:buNone/>
            </a:pPr>
            <a:r>
              <a:rPr lang="ru-RU" sz="2400" u="sng" dirty="0"/>
              <a:t>Бактерицидный эффект </a:t>
            </a:r>
            <a:r>
              <a:rPr lang="ru-RU" sz="2400" dirty="0"/>
              <a:t>активного хлора (хлорноватистой кислоты) связывают с его окислительным действием на клеточные ферменты, входящие в состав бактериальной клетки, регулирующие процессы дыхания и размножения.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00206" y="4816613"/>
            <a:ext cx="10515600" cy="154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На крупных водопроводных станциях для обеззараживания воды применяется </a:t>
            </a:r>
            <a:r>
              <a:rPr lang="ru-RU" sz="2400" u="sng" dirty="0"/>
              <a:t>газообразный хлор</a:t>
            </a:r>
            <a:r>
              <a:rPr lang="ru-RU" sz="2400" dirty="0"/>
              <a:t>. Он доставляется в жидком виде (в баллонах или цистернах), а перед применением переводится в газообразное состояние в специальных установках — хлораторах.</a:t>
            </a:r>
          </a:p>
        </p:txBody>
      </p:sp>
    </p:spTree>
    <p:extLst>
      <p:ext uri="{BB962C8B-B14F-4D97-AF65-F5344CB8AC3E}">
        <p14:creationId xmlns:p14="http://schemas.microsoft.com/office/powerpoint/2010/main" val="286149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Способы хлорирования: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38870"/>
            <a:ext cx="10515600" cy="1739078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нормальное хлорирование (хлорирование по </a:t>
            </a:r>
            <a:r>
              <a:rPr lang="ru-RU" sz="2400" dirty="0" err="1"/>
              <a:t>хлорпотребности</a:t>
            </a:r>
            <a:r>
              <a:rPr lang="ru-RU" sz="2400" dirty="0"/>
              <a:t>)</a:t>
            </a:r>
          </a:p>
          <a:p>
            <a:r>
              <a:rPr lang="ru-RU" sz="2400" dirty="0"/>
              <a:t>хлорирование с </a:t>
            </a:r>
            <a:r>
              <a:rPr lang="ru-RU" sz="2400" dirty="0" err="1"/>
              <a:t>преаммонизацией</a:t>
            </a:r>
            <a:endParaRPr lang="ru-RU" sz="2400" dirty="0"/>
          </a:p>
          <a:p>
            <a:r>
              <a:rPr lang="ru-RU" sz="2400" dirty="0"/>
              <a:t>двойное хлорирование</a:t>
            </a:r>
          </a:p>
          <a:p>
            <a:r>
              <a:rPr lang="ru-RU" sz="2400" dirty="0" err="1"/>
              <a:t>перехлорирование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23617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12" y="-1"/>
            <a:ext cx="12192812" cy="16200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Нормальное хлорирование (хлорирование по </a:t>
            </a:r>
            <a:r>
              <a:rPr lang="ru-RU" sz="3600" dirty="0" err="1">
                <a:solidFill>
                  <a:srgbClr val="002060"/>
                </a:solidFill>
              </a:rPr>
              <a:t>хлорпотребности</a:t>
            </a:r>
            <a:r>
              <a:rPr lang="ru-RU" sz="36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8123" y="1870013"/>
            <a:ext cx="11074941" cy="2870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err="1"/>
              <a:t>Хлорпоглощаемость</a:t>
            </a:r>
            <a:r>
              <a:rPr lang="ru-RU" sz="2400" dirty="0"/>
              <a:t> воды – поглощение хлора органическими и неорганическими соединениями при добавлении его к воде.</a:t>
            </a:r>
          </a:p>
          <a:p>
            <a:pPr marL="0" indent="0">
              <a:buNone/>
            </a:pPr>
            <a:r>
              <a:rPr lang="ru-RU" sz="2400" b="1" dirty="0" err="1"/>
              <a:t>Хлорпотребность</a:t>
            </a:r>
            <a:r>
              <a:rPr lang="ru-RU" sz="2400" dirty="0"/>
              <a:t> – количество активного хлора в миллиграммах, необходимое для обеззараживания 1 л воды.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Чем больше в воде веществ, тем выше </a:t>
            </a:r>
            <a:r>
              <a:rPr lang="ru-RU" sz="2400" dirty="0" err="1"/>
              <a:t>хлорпоглощаемость</a:t>
            </a:r>
            <a:r>
              <a:rPr lang="ru-RU" sz="2400" dirty="0"/>
              <a:t> и тем больше хлора потребуется для обеззараживания.</a:t>
            </a:r>
          </a:p>
        </p:txBody>
      </p:sp>
    </p:spTree>
    <p:extLst>
      <p:ext uri="{BB962C8B-B14F-4D97-AF65-F5344CB8AC3E}">
        <p14:creationId xmlns:p14="http://schemas.microsoft.com/office/powerpoint/2010/main" val="290850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991" y="559860"/>
            <a:ext cx="10871447" cy="4207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         Для достижения полного бактерицидного эффекта необходимо ввести в воду такое количество активного хлора, которого хватило бы не только на окисление органических веществ, но и на уничтожение микроорганизмов. </a:t>
            </a:r>
          </a:p>
          <a:p>
            <a:pPr marL="0" indent="0">
              <a:buNone/>
            </a:pPr>
            <a:r>
              <a:rPr lang="ru-RU" sz="2400" dirty="0"/>
              <a:t>         Некоторое количество его должно оставаться в воде, чтобы служить показателем надежности хлорирования - </a:t>
            </a:r>
            <a:r>
              <a:rPr lang="ru-RU" sz="2400" b="1" dirty="0"/>
              <a:t>остаточный хлор</a:t>
            </a:r>
            <a:r>
              <a:rPr lang="ru-RU" sz="2400" dirty="0"/>
              <a:t>, который нормируется в количестве </a:t>
            </a:r>
            <a:r>
              <a:rPr lang="ru-RU" sz="2400" b="1" dirty="0"/>
              <a:t>0,3—0,5 мг на 1 л воды</a:t>
            </a:r>
            <a:r>
              <a:rPr lang="ru-RU" sz="2400" dirty="0"/>
              <a:t>.</a:t>
            </a:r>
            <a:br>
              <a:rPr lang="ru-RU" sz="2400" dirty="0"/>
            </a:br>
            <a:endParaRPr lang="ru-RU" sz="2400" dirty="0"/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b="1" dirty="0" err="1"/>
              <a:t>Хлорпотребность</a:t>
            </a:r>
            <a:r>
              <a:rPr lang="ru-RU" sz="2400" b="1" dirty="0"/>
              <a:t> = </a:t>
            </a:r>
            <a:r>
              <a:rPr lang="ru-RU" sz="2400" b="1" dirty="0" err="1"/>
              <a:t>Хлорпоглощаемость</a:t>
            </a:r>
            <a:r>
              <a:rPr lang="ru-RU" sz="2400" b="1" dirty="0"/>
              <a:t> + остаточный хлор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       </a:t>
            </a:r>
          </a:p>
          <a:p>
            <a:pPr marL="0" indent="0">
              <a:buNone/>
            </a:pPr>
            <a:r>
              <a:rPr lang="ru-RU" sz="2400" dirty="0"/>
              <a:t>Необходимым условием хлорирования является хорошее перемешивание воды с хлором, а также контакт между обеззараживаемой водой и хлором в </a:t>
            </a:r>
            <a:r>
              <a:rPr lang="ru-RU" sz="2400" b="1" dirty="0"/>
              <a:t>течение 30 минут </a:t>
            </a:r>
            <a:r>
              <a:rPr lang="ru-RU" sz="2400" dirty="0"/>
              <a:t>в теплое и в течение 60 минут в холодное время года.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03523" y="4838611"/>
            <a:ext cx="10977979" cy="159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Хлорирование воды по методу нормального хлорирования </a:t>
            </a:r>
            <a:r>
              <a:rPr lang="ru-RU" sz="2400" u="sng" dirty="0"/>
              <a:t>наиболее приемлемо при централизованном водоснабжении</a:t>
            </a:r>
            <a:r>
              <a:rPr lang="ru-RU" sz="2400" dirty="0"/>
              <a:t>, так как небольшие количества остаточного хлора не изменяют органолептических свойств воды (вкус и запах) и не требуют последующего </a:t>
            </a:r>
            <a:r>
              <a:rPr lang="ru-RU" sz="2400" dirty="0" err="1"/>
              <a:t>дехлорирования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694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Хлорирование с </a:t>
            </a:r>
            <a:r>
              <a:rPr lang="ru-RU" sz="3600" dirty="0" err="1">
                <a:solidFill>
                  <a:srgbClr val="002060"/>
                </a:solidFill>
              </a:rPr>
              <a:t>преаммонизацией</a:t>
            </a:r>
            <a:r>
              <a:rPr lang="ru-RU" sz="36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3631" y="1280086"/>
            <a:ext cx="11344737" cy="3425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Предусматривает введение в обез­зараживаемую воду раствора аммиака, а через 1 мин — хло­ра. При этом в воде образуются хлорамины, которые также обладают бак­терицидным действием. </a:t>
            </a:r>
          </a:p>
          <a:p>
            <a:pPr marL="0" indent="0">
              <a:buNone/>
            </a:pPr>
            <a:r>
              <a:rPr lang="ru-RU" sz="2400" dirty="0"/>
              <a:t>Моно и дихлориды аммония</a:t>
            </a:r>
          </a:p>
          <a:p>
            <a:pPr marL="0" indent="0">
              <a:buNone/>
            </a:pPr>
            <a:r>
              <a:rPr lang="ru-RU" sz="2400" dirty="0"/>
              <a:t>Этот метод </a:t>
            </a:r>
            <a:r>
              <a:rPr lang="ru-RU" sz="2400" u="sng" dirty="0"/>
              <a:t>применяется для </a:t>
            </a:r>
            <a:r>
              <a:rPr lang="ru-RU" sz="2400" dirty="0"/>
              <a:t>обеззаражи­вания воды, содержащей фенолы с целью предупреждения обра­зования </a:t>
            </a:r>
            <a:r>
              <a:rPr lang="ru-RU" sz="2400" dirty="0" err="1"/>
              <a:t>хлорфенолов</a:t>
            </a:r>
            <a:r>
              <a:rPr lang="ru-RU" sz="2400" dirty="0"/>
              <a:t>. Даже в ничтожных концентрациях </a:t>
            </a:r>
            <a:r>
              <a:rPr lang="ru-RU" sz="2400" dirty="0" err="1"/>
              <a:t>хлорфенолы</a:t>
            </a:r>
            <a:r>
              <a:rPr lang="ru-RU" sz="2400" dirty="0"/>
              <a:t> придают воде аптечный запах и привкус. </a:t>
            </a:r>
          </a:p>
          <a:p>
            <a:pPr marL="0" indent="0">
              <a:buNone/>
            </a:pPr>
            <a:r>
              <a:rPr lang="ru-RU" sz="2400" dirty="0"/>
              <a:t>Скорость обеззараживания воды хлораминами меньше, чем при использовании хлора, поэтому продол­жительность дезинфекций воды должна быть не меньше 2 ч.</a:t>
            </a:r>
          </a:p>
        </p:txBody>
      </p:sp>
    </p:spTree>
    <p:extLst>
      <p:ext uri="{BB962C8B-B14F-4D97-AF65-F5344CB8AC3E}">
        <p14:creationId xmlns:p14="http://schemas.microsoft.com/office/powerpoint/2010/main" val="239038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Двойное хлорирование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2471" y="1267849"/>
            <a:ext cx="10827058" cy="1579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Предусматривает подачу хлора на водо­проводные станции </a:t>
            </a:r>
            <a:r>
              <a:rPr lang="ru-RU" sz="2400" u="sng" dirty="0"/>
              <a:t>дважды</a:t>
            </a:r>
            <a:r>
              <a:rPr lang="ru-RU" sz="2400" dirty="0"/>
              <a:t>: первый раз перед отстойниками, а второй раз, как обычно, после фильтров. Это улучшает коагуля­цию и обесцвечивание воды, подавляет рост микрофлоры в очи­стных сооружениях, увеличивает надежность обеззараживания.</a:t>
            </a:r>
          </a:p>
        </p:txBody>
      </p:sp>
    </p:spTree>
    <p:extLst>
      <p:ext uri="{BB962C8B-B14F-4D97-AF65-F5344CB8AC3E}">
        <p14:creationId xmlns:p14="http://schemas.microsoft.com/office/powerpoint/2010/main" val="1064629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80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err="1">
                <a:solidFill>
                  <a:srgbClr val="002060"/>
                </a:solidFill>
              </a:rPr>
              <a:t>Перехлорирование</a:t>
            </a:r>
            <a:endParaRPr lang="ru-RU" sz="36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9255" y="1185435"/>
            <a:ext cx="11013490" cy="3800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Предусматривает добавление к воде </a:t>
            </a:r>
            <a:r>
              <a:rPr lang="ru-RU" sz="2400" u="sng" dirty="0"/>
              <a:t>заведомо больших доз хлора</a:t>
            </a:r>
            <a:r>
              <a:rPr lang="ru-RU" sz="2400" dirty="0"/>
              <a:t>. Это позволяет сократить время контакта воды с хлором до 15 — 20 мин и получить надеж­ное обеззараживание от всех видов микроорганизмов. </a:t>
            </a:r>
          </a:p>
          <a:p>
            <a:pPr marL="0" indent="0">
              <a:buNone/>
            </a:pPr>
            <a:r>
              <a:rPr lang="ru-RU" sz="2400" dirty="0"/>
              <a:t>По завершении процесса обез­зараживания в воде остается большой избыток хлора и возникает необходимость </a:t>
            </a:r>
            <a:r>
              <a:rPr lang="ru-RU" sz="2400" dirty="0" err="1"/>
              <a:t>дехлорирования</a:t>
            </a:r>
            <a:r>
              <a:rPr lang="ru-RU" sz="2400" dirty="0"/>
              <a:t>. С этой целью в воду добавляют гипосульфит натрия или фильтруют воду через слой активиро­ванного угля.</a:t>
            </a:r>
          </a:p>
          <a:p>
            <a:pPr marL="0" indent="0">
              <a:buNone/>
            </a:pPr>
            <a:r>
              <a:rPr lang="ru-RU" sz="2400" dirty="0" err="1"/>
              <a:t>Перехлорирование</a:t>
            </a:r>
            <a:r>
              <a:rPr lang="ru-RU" sz="2400" dirty="0"/>
              <a:t> применяется преимущественно </a:t>
            </a:r>
            <a:r>
              <a:rPr lang="ru-RU" sz="2400" u="sng" dirty="0"/>
              <a:t>в экспедици­ях и военных условиях</a:t>
            </a:r>
            <a:r>
              <a:rPr lang="ru-RU" sz="2400" dirty="0"/>
              <a:t>, а также при хранении воды в больших емко­стях (цистернах) </a:t>
            </a:r>
            <a:r>
              <a:rPr lang="ru-RU" sz="2400" u="sng" dirty="0"/>
              <a:t>в зонах экстремальных ситуаций и катастроф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19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D846D4A-6E7A-4984-A5B6-272289A3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80" y="884592"/>
            <a:ext cx="113153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Гигиеническое значение воды </a:t>
            </a:r>
            <a:r>
              <a:rPr lang="ru-RU" sz="2400" dirty="0"/>
              <a:t>– способность воды вызывать заболевания, то есть вода питьевая рассматривается как возможный этиологический фактор патологических процессов:</a:t>
            </a:r>
          </a:p>
          <a:p>
            <a:r>
              <a:rPr lang="ru-RU" sz="2400" dirty="0"/>
              <a:t>Токсикология</a:t>
            </a:r>
          </a:p>
          <a:p>
            <a:r>
              <a:rPr lang="ru-RU" sz="2400" dirty="0"/>
              <a:t>Микробиология</a:t>
            </a:r>
          </a:p>
          <a:p>
            <a:r>
              <a:rPr lang="ru-RU" sz="2400" dirty="0"/>
              <a:t>Паразитология</a:t>
            </a:r>
          </a:p>
          <a:p>
            <a:r>
              <a:rPr lang="ru-RU" sz="2400" dirty="0"/>
              <a:t>Радиология</a:t>
            </a:r>
          </a:p>
          <a:p>
            <a:r>
              <a:rPr lang="ru-RU" sz="2400" dirty="0" err="1"/>
              <a:t>Органолептика</a:t>
            </a: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1319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К недостаткам метода хлорирования следует отнести: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0783"/>
            <a:ext cx="10515600" cy="226569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400" dirty="0"/>
              <a:t>сложность транспортировки и хранения жидкого хлора и его токсичность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продолжительное время контакта воды с хлором и сложность подбора дозы при хлорировании нормальными дозами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образование в воде хлорорганических соединений и диоксинов, небезразличных для организма</a:t>
            </a:r>
          </a:p>
          <a:p>
            <a:pPr>
              <a:spcBef>
                <a:spcPts val="0"/>
              </a:spcBef>
            </a:pPr>
            <a:r>
              <a:rPr lang="ru-RU" sz="2400" dirty="0"/>
              <a:t>изменение органолептических свойств воды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24859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800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Озонирование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6257" y="1223041"/>
            <a:ext cx="11040123" cy="3491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Основано на окислении органических веществ и других загрязнений воды озоном О</a:t>
            </a:r>
            <a:r>
              <a:rPr lang="ru-RU" sz="2400" baseline="-25000" dirty="0"/>
              <a:t>3</a:t>
            </a:r>
            <a:r>
              <a:rPr lang="ru-RU" sz="2400" dirty="0"/>
              <a:t>, являющимся сильным окислителем. Бактерицидные свойства озона обусловлены присутствием в воде атомарного кислорода и свободных короткоживущих радикалов и OH, которые образуются при разложении озона в воде.</a:t>
            </a:r>
          </a:p>
          <a:p>
            <a:pPr marL="0" indent="0">
              <a:buNone/>
            </a:pPr>
            <a:r>
              <a:rPr lang="ru-RU" sz="2400" u="sng" dirty="0"/>
              <a:t>Преимущества</a:t>
            </a:r>
            <a:r>
              <a:rPr lang="ru-RU" sz="2400" dirty="0"/>
              <a:t>: улучшает органолептические свойства воды и обеспечивает надежное обеззараживание воды при малом времени контакта - до 10 мин. </a:t>
            </a:r>
          </a:p>
          <a:p>
            <a:pPr marL="0" indent="0">
              <a:buNone/>
            </a:pPr>
            <a:r>
              <a:rPr lang="ru-RU" sz="2400" u="sng" dirty="0"/>
              <a:t>Однако</a:t>
            </a:r>
            <a:r>
              <a:rPr lang="ru-RU" sz="2400" dirty="0"/>
              <a:t> высокая энергоемкость процесса получения озона затрудняет широкое внедрение этого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268460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Действие ионов серебра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2572" y="1187153"/>
            <a:ext cx="11209472" cy="3704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Обладают выраженным бактериостатическим действием. Приводят к </a:t>
            </a:r>
            <a:r>
              <a:rPr lang="ru-RU" sz="2400" dirty="0" err="1"/>
              <a:t>инактивации</a:t>
            </a:r>
            <a:r>
              <a:rPr lang="ru-RU" sz="2400" dirty="0"/>
              <a:t> ферментов протоплазмы бактериальных клеток (олигодинамический эффект), потере способности к размножению и постепенной гибели.</a:t>
            </a:r>
          </a:p>
          <a:p>
            <a:pPr marL="0" indent="0">
              <a:buNone/>
            </a:pPr>
            <a:r>
              <a:rPr lang="ru-RU" sz="2400" dirty="0"/>
              <a:t>Преимуществом метода является </a:t>
            </a:r>
            <a:r>
              <a:rPr lang="ru-RU" sz="2400" u="sng" dirty="0"/>
              <a:t>долгое хранение </a:t>
            </a:r>
            <a:r>
              <a:rPr lang="ru-RU" sz="2400" dirty="0"/>
              <a:t>посеребренной воды. </a:t>
            </a:r>
          </a:p>
          <a:p>
            <a:pPr marL="0" indent="0">
              <a:buNone/>
            </a:pPr>
            <a:r>
              <a:rPr lang="ru-RU" sz="2400" dirty="0"/>
              <a:t>Из-за </a:t>
            </a:r>
            <a:r>
              <a:rPr lang="ru-RU" sz="2400" u="sng" dirty="0"/>
              <a:t>высокой стоимости </a:t>
            </a:r>
            <a:r>
              <a:rPr lang="ru-RU" sz="2400" dirty="0"/>
              <a:t>серебро применяется для обеззараживания и консервации небольших объемов питьевой воды. </a:t>
            </a:r>
          </a:p>
          <a:p>
            <a:pPr marL="0" indent="0">
              <a:buNone/>
            </a:pPr>
            <a:r>
              <a:rPr lang="ru-RU" sz="2400" dirty="0"/>
              <a:t>Метод не используется для воды с большим содержанием взвешенных органических веществ и ионов хлора.</a:t>
            </a:r>
          </a:p>
        </p:txBody>
      </p:sp>
    </p:spTree>
    <p:extLst>
      <p:ext uri="{BB962C8B-B14F-4D97-AF65-F5344CB8AC3E}">
        <p14:creationId xmlns:p14="http://schemas.microsoft.com/office/powerpoint/2010/main" val="70948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9923A6-1A73-4EF4-9C58-1480793AD00E}"/>
              </a:ext>
            </a:extLst>
          </p:cNvPr>
          <p:cNvSpPr txBox="1"/>
          <p:nvPr/>
        </p:nvSpPr>
        <p:spPr>
          <a:xfrm>
            <a:off x="1383067" y="0"/>
            <a:ext cx="9425865" cy="108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Методы улучшения качества питьевой воды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E93E1-7A8E-404B-A3DE-A1F90C638135}"/>
              </a:ext>
            </a:extLst>
          </p:cNvPr>
          <p:cNvSpPr txBox="1"/>
          <p:nvPr/>
        </p:nvSpPr>
        <p:spPr>
          <a:xfrm>
            <a:off x="3126584" y="1182386"/>
            <a:ext cx="191535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2800" b="1" dirty="0"/>
              <a:t>Основные</a:t>
            </a:r>
            <a:endParaRPr lang="ru-RU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E4EA9-8CFE-493A-941D-C54A72D982CB}"/>
              </a:ext>
            </a:extLst>
          </p:cNvPr>
          <p:cNvSpPr txBox="1"/>
          <p:nvPr/>
        </p:nvSpPr>
        <p:spPr>
          <a:xfrm>
            <a:off x="8389016" y="1182386"/>
            <a:ext cx="2419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Специальные</a:t>
            </a:r>
            <a:endParaRPr lang="ru-RU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0674EF-E9B8-4991-BF23-818EAF4B5924}"/>
              </a:ext>
            </a:extLst>
          </p:cNvPr>
          <p:cNvSpPr txBox="1"/>
          <p:nvPr/>
        </p:nvSpPr>
        <p:spPr>
          <a:xfrm>
            <a:off x="501957" y="1828375"/>
            <a:ext cx="2649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u="sng" dirty="0"/>
              <a:t>Осветление и обесцвечивание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78D198-4A53-498C-9852-4293F2E57035}"/>
              </a:ext>
            </a:extLst>
          </p:cNvPr>
          <p:cNvSpPr txBox="1"/>
          <p:nvPr/>
        </p:nvSpPr>
        <p:spPr>
          <a:xfrm>
            <a:off x="4301743" y="1847684"/>
            <a:ext cx="3045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u="sng" dirty="0"/>
              <a:t>Обеззараживание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1C66DF-DA75-461C-A712-3D213C06D98B}"/>
              </a:ext>
            </a:extLst>
          </p:cNvPr>
          <p:cNvSpPr txBox="1"/>
          <p:nvPr/>
        </p:nvSpPr>
        <p:spPr>
          <a:xfrm>
            <a:off x="501957" y="3278550"/>
            <a:ext cx="22149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Отстаивание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Фильтрация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Коагуляция и флокуляция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9B959E-8A48-4E55-88A7-20182DBE98F6}"/>
              </a:ext>
            </a:extLst>
          </p:cNvPr>
          <p:cNvSpPr txBox="1"/>
          <p:nvPr/>
        </p:nvSpPr>
        <p:spPr>
          <a:xfrm>
            <a:off x="3143067" y="4198629"/>
            <a:ext cx="29694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Кипячение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УФО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ɣ</a:t>
            </a:r>
            <a:r>
              <a:rPr lang="ru-RU" sz="2400" dirty="0"/>
              <a:t>-излучение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Токи УВЧ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Электромагнитные волны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A45DF8-0D7B-497B-99B5-473B68A5A715}"/>
              </a:ext>
            </a:extLst>
          </p:cNvPr>
          <p:cNvSpPr txBox="1"/>
          <p:nvPr/>
        </p:nvSpPr>
        <p:spPr>
          <a:xfrm>
            <a:off x="3151945" y="2615369"/>
            <a:ext cx="25330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Физические методы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E72DE8-F021-4A3C-A8E2-75FC0FF0A94B}"/>
              </a:ext>
            </a:extLst>
          </p:cNvPr>
          <p:cNvSpPr txBox="1"/>
          <p:nvPr/>
        </p:nvSpPr>
        <p:spPr>
          <a:xfrm>
            <a:off x="5964263" y="2594549"/>
            <a:ext cx="24199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Химические методы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8EE128-B628-42E1-AD4C-D56FADB96EA4}"/>
              </a:ext>
            </a:extLst>
          </p:cNvPr>
          <p:cNvSpPr txBox="1"/>
          <p:nvPr/>
        </p:nvSpPr>
        <p:spPr>
          <a:xfrm>
            <a:off x="5959378" y="4191720"/>
            <a:ext cx="24296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Хлорирование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Озонирование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Обработка ионами серебра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33EBF9-7884-4F37-8C96-75DBF973954E}"/>
              </a:ext>
            </a:extLst>
          </p:cNvPr>
          <p:cNvSpPr txBox="1"/>
          <p:nvPr/>
        </p:nvSpPr>
        <p:spPr>
          <a:xfrm>
            <a:off x="8384179" y="1828375"/>
            <a:ext cx="36342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Обезжелезивание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Умягчение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Опреснение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Деконтаминирование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Обесфторирование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Фторирование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Дезодорация</a:t>
            </a:r>
          </a:p>
        </p:txBody>
      </p:sp>
      <p:sp>
        <p:nvSpPr>
          <p:cNvPr id="35" name="Line 42">
            <a:extLst>
              <a:ext uri="{FF2B5EF4-FFF2-40B4-BE49-F238E27FC236}">
                <a16:creationId xmlns:a16="http://schemas.microsoft.com/office/drawing/2014/main" id="{A885F7A7-F867-41E9-B7BA-E898887F87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3727" y="790112"/>
            <a:ext cx="781236" cy="4473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42">
            <a:extLst>
              <a:ext uri="{FF2B5EF4-FFF2-40B4-BE49-F238E27FC236}">
                <a16:creationId xmlns:a16="http://schemas.microsoft.com/office/drawing/2014/main" id="{310133F6-2CCC-43A4-AD4B-DD9922BED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7738" y="790112"/>
            <a:ext cx="781236" cy="4473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Line 42">
            <a:extLst>
              <a:ext uri="{FF2B5EF4-FFF2-40B4-BE49-F238E27FC236}">
                <a16:creationId xmlns:a16="http://schemas.microsoft.com/office/drawing/2014/main" id="{6FBD0B70-8FE1-4646-B557-DAE1840D4F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9417" y="1527751"/>
            <a:ext cx="1045670" cy="3199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Line 42">
            <a:extLst>
              <a:ext uri="{FF2B5EF4-FFF2-40B4-BE49-F238E27FC236}">
                <a16:creationId xmlns:a16="http://schemas.microsoft.com/office/drawing/2014/main" id="{86FF6C7F-E17E-4437-88EB-8FD5EAA38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3708" y="1545639"/>
            <a:ext cx="1045670" cy="3199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C43D292-4527-496C-AF3A-25884BF731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5008" y="2659372"/>
            <a:ext cx="0" cy="683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" name="Line 42">
            <a:extLst>
              <a:ext uri="{FF2B5EF4-FFF2-40B4-BE49-F238E27FC236}">
                <a16:creationId xmlns:a16="http://schemas.microsoft.com/office/drawing/2014/main" id="{ACE2B1D7-65F7-41D4-8625-679C932F30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7303" y="3425546"/>
            <a:ext cx="8879" cy="7484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70C5B7CF-FFAF-44C1-B81C-ABC098DD8D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8474" y="2274615"/>
            <a:ext cx="1045670" cy="3199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" name="Line 42">
            <a:extLst>
              <a:ext uri="{FF2B5EF4-FFF2-40B4-BE49-F238E27FC236}">
                <a16:creationId xmlns:a16="http://schemas.microsoft.com/office/drawing/2014/main" id="{7EB2E57D-F391-41C0-83CB-245728D17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1107" y="2274615"/>
            <a:ext cx="1045670" cy="3199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" name="Line 42">
            <a:extLst>
              <a:ext uri="{FF2B5EF4-FFF2-40B4-BE49-F238E27FC236}">
                <a16:creationId xmlns:a16="http://schemas.microsoft.com/office/drawing/2014/main" id="{5BC0E04F-C4A2-4240-A6B3-EBEC647726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3775" y="3425854"/>
            <a:ext cx="8879" cy="7484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662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Физические (</a:t>
            </a:r>
            <a:r>
              <a:rPr lang="ru-RU" sz="3600" dirty="0" err="1">
                <a:solidFill>
                  <a:srgbClr val="002060"/>
                </a:solidFill>
              </a:rPr>
              <a:t>нереагентные</a:t>
            </a:r>
            <a:r>
              <a:rPr lang="ru-RU" sz="3600" dirty="0">
                <a:solidFill>
                  <a:srgbClr val="002060"/>
                </a:solidFill>
              </a:rPr>
              <a:t>) методы обеззараживания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7881" y="1506029"/>
            <a:ext cx="10596238" cy="3003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Преимущества перед </a:t>
            </a:r>
            <a:r>
              <a:rPr lang="ru-RU" sz="2400" u="sng" dirty="0" err="1"/>
              <a:t>реагентными</a:t>
            </a:r>
            <a:r>
              <a:rPr lang="ru-RU" sz="2400" dirty="0"/>
              <a:t>: </a:t>
            </a:r>
          </a:p>
          <a:p>
            <a:r>
              <a:rPr lang="ru-RU" sz="2400" dirty="0"/>
              <a:t>не изменяют химического состава воды</a:t>
            </a:r>
          </a:p>
          <a:p>
            <a:r>
              <a:rPr lang="ru-RU" sz="2400" dirty="0"/>
              <a:t>не приводят к образованию токсичных веществ</a:t>
            </a:r>
          </a:p>
          <a:p>
            <a:r>
              <a:rPr lang="ru-RU" sz="2400" dirty="0"/>
              <a:t>не ухудшают органолептических свойств</a:t>
            </a:r>
          </a:p>
          <a:p>
            <a:r>
              <a:rPr lang="ru-RU" sz="2400" dirty="0"/>
              <a:t>имеют широкий диапазон бактерицидного действия, так как действуют непосредственно на структуру микроорганизмов</a:t>
            </a:r>
          </a:p>
        </p:txBody>
      </p:sp>
    </p:spTree>
    <p:extLst>
      <p:ext uri="{BB962C8B-B14F-4D97-AF65-F5344CB8AC3E}">
        <p14:creationId xmlns:p14="http://schemas.microsoft.com/office/powerpoint/2010/main" val="2194389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Кипячение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4458" y="1196997"/>
            <a:ext cx="11253187" cy="2713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При местном водоснабжении </a:t>
            </a:r>
            <a:r>
              <a:rPr lang="ru-RU" sz="2400" dirty="0"/>
              <a:t>наиболее надежным методом обеззараживания воды является кипячение. В результате кипячения в течение 3-5 мин погибают все имеющиеся в воде микроорганизмы, а после 30 мин. вода становится полностью стерильной (погибают споры бацилл).</a:t>
            </a:r>
          </a:p>
          <a:p>
            <a:pPr marL="0" indent="0">
              <a:buNone/>
            </a:pPr>
            <a:r>
              <a:rPr lang="ru-RU" sz="2400" dirty="0"/>
              <a:t>Тару, в которой хранится кипяченая вода, необходимо мыть ежедневно и ежедневно менять воду, так как в кипяченной воде происходит интенсивное размножение микроорганизмов.</a:t>
            </a:r>
          </a:p>
        </p:txBody>
      </p:sp>
    </p:spTree>
    <p:extLst>
      <p:ext uri="{BB962C8B-B14F-4D97-AF65-F5344CB8AC3E}">
        <p14:creationId xmlns:p14="http://schemas.microsoft.com/office/powerpoint/2010/main" val="1785082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Ультрафиолетовое (УФ) облучение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430" y="1346573"/>
            <a:ext cx="11095238" cy="3740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/>
              <a:t>Ультрафиолетовые лучи </a:t>
            </a:r>
            <a:r>
              <a:rPr lang="ru-RU" sz="2400" dirty="0"/>
              <a:t>обладают </a:t>
            </a:r>
            <a:r>
              <a:rPr lang="ru-RU" sz="2400" u="sng" dirty="0"/>
              <a:t>бактерицидным действием – спектр С – 200-280 (максимум 256)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Динамика отмирания микрофлоры зависит от дозы и исходного содержания микроорга­низмов. На эффективность обеззараживания оказывают влияние степень мутности, цветности воды и ее солевой состав. Необходи­мой предпосылкой для надежного обеззараживания воды УФ-лучами является ее предварительное осветление и обесцвечивание.</a:t>
            </a:r>
          </a:p>
          <a:p>
            <a:pPr marL="0" indent="0">
              <a:buNone/>
            </a:pPr>
            <a:r>
              <a:rPr lang="ru-RU" sz="2400" dirty="0"/>
              <a:t>Преимущества ультрафиолетового облучения в том, что они не изменяют органолептических свойств воды и обладают более широким спектром антимикробного действия – уничтожают вирусы, споры бацилл и яйца гельминтов.</a:t>
            </a:r>
          </a:p>
        </p:txBody>
      </p:sp>
    </p:spTree>
    <p:extLst>
      <p:ext uri="{BB962C8B-B14F-4D97-AF65-F5344CB8AC3E}">
        <p14:creationId xmlns:p14="http://schemas.microsoft.com/office/powerpoint/2010/main" val="3766985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85848"/>
            <a:ext cx="10515600" cy="2934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u="sng" dirty="0"/>
              <a:t>Ультразвук</a:t>
            </a:r>
            <a:r>
              <a:rPr lang="ru-RU" sz="2400" i="1" dirty="0"/>
              <a:t> </a:t>
            </a:r>
            <a:r>
              <a:rPr lang="ru-RU" sz="2400" dirty="0"/>
              <a:t>применяют для обеззараживания бытовых сточных вод, так как он эффективен в отношении всех видов микроорганизмов, в том числе и спор бацилл. Его эффективность не зависит от мутности вод.</a:t>
            </a:r>
          </a:p>
          <a:p>
            <a:pPr marL="0" indent="0">
              <a:buNone/>
            </a:pPr>
            <a:endParaRPr lang="ru-RU" sz="2400" b="1" i="1" dirty="0"/>
          </a:p>
          <a:p>
            <a:pPr marL="0" indent="0">
              <a:buNone/>
            </a:pPr>
            <a:r>
              <a:rPr lang="ru-RU" sz="2400" b="1" i="1" u="sng" dirty="0"/>
              <a:t>Гамма-излучение</a:t>
            </a:r>
            <a:r>
              <a:rPr lang="ru-RU" sz="2400" i="1" dirty="0"/>
              <a:t> </a:t>
            </a:r>
            <a:r>
              <a:rPr lang="ru-RU" sz="2400" dirty="0"/>
              <a:t>— очень эффективный метод. Эффект мгновенный. Уничтожение всех видов микроорганизмов, однако в практике водопроводов пока не находит применения.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1352810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9923A6-1A73-4EF4-9C58-1480793AD00E}"/>
              </a:ext>
            </a:extLst>
          </p:cNvPr>
          <p:cNvSpPr txBox="1"/>
          <p:nvPr/>
        </p:nvSpPr>
        <p:spPr>
          <a:xfrm>
            <a:off x="1383067" y="0"/>
            <a:ext cx="9425865" cy="108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Методы улучшения качества питьевой воды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E93E1-7A8E-404B-A3DE-A1F90C638135}"/>
              </a:ext>
            </a:extLst>
          </p:cNvPr>
          <p:cNvSpPr txBox="1"/>
          <p:nvPr/>
        </p:nvSpPr>
        <p:spPr>
          <a:xfrm>
            <a:off x="3126584" y="1182386"/>
            <a:ext cx="191535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2800" b="1" dirty="0"/>
              <a:t>Основные</a:t>
            </a:r>
            <a:endParaRPr lang="ru-RU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E4EA9-8CFE-493A-941D-C54A72D982CB}"/>
              </a:ext>
            </a:extLst>
          </p:cNvPr>
          <p:cNvSpPr txBox="1"/>
          <p:nvPr/>
        </p:nvSpPr>
        <p:spPr>
          <a:xfrm>
            <a:off x="8389016" y="1182386"/>
            <a:ext cx="2419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Специальные</a:t>
            </a:r>
            <a:endParaRPr lang="ru-RU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0674EF-E9B8-4991-BF23-818EAF4B5924}"/>
              </a:ext>
            </a:extLst>
          </p:cNvPr>
          <p:cNvSpPr txBox="1"/>
          <p:nvPr/>
        </p:nvSpPr>
        <p:spPr>
          <a:xfrm>
            <a:off x="501957" y="1828375"/>
            <a:ext cx="2649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u="sng" dirty="0"/>
              <a:t>Осветление и обесцвечивание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78D198-4A53-498C-9852-4293F2E57035}"/>
              </a:ext>
            </a:extLst>
          </p:cNvPr>
          <p:cNvSpPr txBox="1"/>
          <p:nvPr/>
        </p:nvSpPr>
        <p:spPr>
          <a:xfrm>
            <a:off x="4301743" y="1847684"/>
            <a:ext cx="3045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u="sng" dirty="0"/>
              <a:t>Обеззараживание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1C66DF-DA75-461C-A712-3D213C06D98B}"/>
              </a:ext>
            </a:extLst>
          </p:cNvPr>
          <p:cNvSpPr txBox="1"/>
          <p:nvPr/>
        </p:nvSpPr>
        <p:spPr>
          <a:xfrm>
            <a:off x="501957" y="3278550"/>
            <a:ext cx="22149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Отстаивание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Фильтрация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Коагуляция и флокуляция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9B959E-8A48-4E55-88A7-20182DBE98F6}"/>
              </a:ext>
            </a:extLst>
          </p:cNvPr>
          <p:cNvSpPr txBox="1"/>
          <p:nvPr/>
        </p:nvSpPr>
        <p:spPr>
          <a:xfrm>
            <a:off x="3143067" y="4198629"/>
            <a:ext cx="29694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Кипячение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УФО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ɣ</a:t>
            </a:r>
            <a:r>
              <a:rPr lang="ru-RU" sz="2400" dirty="0"/>
              <a:t>-излучение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Токи УВЧ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Электромагнитные волны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A45DF8-0D7B-497B-99B5-473B68A5A715}"/>
              </a:ext>
            </a:extLst>
          </p:cNvPr>
          <p:cNvSpPr txBox="1"/>
          <p:nvPr/>
        </p:nvSpPr>
        <p:spPr>
          <a:xfrm>
            <a:off x="3151945" y="2615369"/>
            <a:ext cx="25330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Физические методы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E72DE8-F021-4A3C-A8E2-75FC0FF0A94B}"/>
              </a:ext>
            </a:extLst>
          </p:cNvPr>
          <p:cNvSpPr txBox="1"/>
          <p:nvPr/>
        </p:nvSpPr>
        <p:spPr>
          <a:xfrm>
            <a:off x="5964263" y="2594549"/>
            <a:ext cx="24199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Химические методы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8EE128-B628-42E1-AD4C-D56FADB96EA4}"/>
              </a:ext>
            </a:extLst>
          </p:cNvPr>
          <p:cNvSpPr txBox="1"/>
          <p:nvPr/>
        </p:nvSpPr>
        <p:spPr>
          <a:xfrm>
            <a:off x="5959378" y="4191720"/>
            <a:ext cx="24296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Хлорирование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Озонирование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Обработка ионами серебра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33EBF9-7884-4F37-8C96-75DBF973954E}"/>
              </a:ext>
            </a:extLst>
          </p:cNvPr>
          <p:cNvSpPr txBox="1"/>
          <p:nvPr/>
        </p:nvSpPr>
        <p:spPr>
          <a:xfrm>
            <a:off x="8384179" y="1828375"/>
            <a:ext cx="36342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Обезжелезивание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Умягчение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Опреснение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Деконтаминирование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Обесфторирование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Фторирование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Дезодорация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Ионно-обменные смолы</a:t>
            </a:r>
          </a:p>
        </p:txBody>
      </p:sp>
      <p:sp>
        <p:nvSpPr>
          <p:cNvPr id="35" name="Line 42">
            <a:extLst>
              <a:ext uri="{FF2B5EF4-FFF2-40B4-BE49-F238E27FC236}">
                <a16:creationId xmlns:a16="http://schemas.microsoft.com/office/drawing/2014/main" id="{A885F7A7-F867-41E9-B7BA-E898887F87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3727" y="790112"/>
            <a:ext cx="781236" cy="4473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42">
            <a:extLst>
              <a:ext uri="{FF2B5EF4-FFF2-40B4-BE49-F238E27FC236}">
                <a16:creationId xmlns:a16="http://schemas.microsoft.com/office/drawing/2014/main" id="{310133F6-2CCC-43A4-AD4B-DD9922BED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7738" y="790112"/>
            <a:ext cx="781236" cy="4473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Line 42">
            <a:extLst>
              <a:ext uri="{FF2B5EF4-FFF2-40B4-BE49-F238E27FC236}">
                <a16:creationId xmlns:a16="http://schemas.microsoft.com/office/drawing/2014/main" id="{6FBD0B70-8FE1-4646-B557-DAE1840D4F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9417" y="1527751"/>
            <a:ext cx="1045670" cy="3199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Line 42">
            <a:extLst>
              <a:ext uri="{FF2B5EF4-FFF2-40B4-BE49-F238E27FC236}">
                <a16:creationId xmlns:a16="http://schemas.microsoft.com/office/drawing/2014/main" id="{86FF6C7F-E17E-4437-88EB-8FD5EAA38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3708" y="1545639"/>
            <a:ext cx="1045670" cy="3199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C43D292-4527-496C-AF3A-25884BF731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5008" y="2659372"/>
            <a:ext cx="0" cy="683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" name="Line 42">
            <a:extLst>
              <a:ext uri="{FF2B5EF4-FFF2-40B4-BE49-F238E27FC236}">
                <a16:creationId xmlns:a16="http://schemas.microsoft.com/office/drawing/2014/main" id="{ACE2B1D7-65F7-41D4-8625-679C932F30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7303" y="3425546"/>
            <a:ext cx="8879" cy="7484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70C5B7CF-FFAF-44C1-B81C-ABC098DD8D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8474" y="2274615"/>
            <a:ext cx="1045670" cy="3199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" name="Line 42">
            <a:extLst>
              <a:ext uri="{FF2B5EF4-FFF2-40B4-BE49-F238E27FC236}">
                <a16:creationId xmlns:a16="http://schemas.microsoft.com/office/drawing/2014/main" id="{7EB2E57D-F391-41C0-83CB-245728D17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1107" y="2274615"/>
            <a:ext cx="1045670" cy="3199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" name="Line 42">
            <a:extLst>
              <a:ext uri="{FF2B5EF4-FFF2-40B4-BE49-F238E27FC236}">
                <a16:creationId xmlns:a16="http://schemas.microsoft.com/office/drawing/2014/main" id="{5BC0E04F-C4A2-4240-A6B3-EBEC647726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3775" y="3425854"/>
            <a:ext cx="8879" cy="7484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295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800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Специальные методы улучшения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06597"/>
            <a:ext cx="10515600" cy="1498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Специальные методы улучшения качества воды, как правило, </a:t>
            </a:r>
            <a:r>
              <a:rPr lang="ru-RU" sz="2400" u="sng" dirty="0"/>
              <a:t>подземных источников</a:t>
            </a:r>
            <a:r>
              <a:rPr lang="ru-RU" sz="2400" dirty="0"/>
              <a:t> ввиду ее высокой минерализации применяются с целью удаления из нее некоторых химических веществ и частичного улучшения органолептических свойств. </a:t>
            </a:r>
          </a:p>
        </p:txBody>
      </p:sp>
    </p:spTree>
    <p:extLst>
      <p:ext uri="{BB962C8B-B14F-4D97-AF65-F5344CB8AC3E}">
        <p14:creationId xmlns:p14="http://schemas.microsoft.com/office/powerpoint/2010/main" val="408412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6AFAB4-4EB0-41A0-A897-EBF7785D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15" y="884592"/>
            <a:ext cx="110578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u="sng" dirty="0"/>
              <a:t>Оценка качества воды питьевой</a:t>
            </a:r>
            <a:r>
              <a:rPr lang="ru-RU" sz="2400" dirty="0"/>
              <a:t>. Этапы оценки водоисточника (выбор источника водоснабжения и мониторинг качества воды источника)</a:t>
            </a:r>
          </a:p>
          <a:p>
            <a:pPr marL="0" indent="0">
              <a:buNone/>
            </a:pPr>
            <a:endParaRPr lang="ru-RU" sz="2400" dirty="0"/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ru-RU" altLang="ru-RU" sz="2400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Санитарно-топографическая оценка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ru-RU" altLang="ru-RU" sz="2400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Санитарно-техническая оценка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ru-RU" altLang="ru-RU" sz="2400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Санитарно-эпидемиологическая оценка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ru-RU" altLang="ru-RU" sz="240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Лабораторное </a:t>
            </a:r>
            <a:r>
              <a:rPr lang="ru-RU" altLang="ru-RU" sz="2400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исследование образцов вод</a:t>
            </a:r>
          </a:p>
        </p:txBody>
      </p:sp>
    </p:spTree>
    <p:extLst>
      <p:ext uri="{BB962C8B-B14F-4D97-AF65-F5344CB8AC3E}">
        <p14:creationId xmlns:p14="http://schemas.microsoft.com/office/powerpoint/2010/main" val="1518928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C0715-E7A5-4030-8EDC-743FF048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800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Опреснение</a:t>
            </a:r>
            <a:r>
              <a:rPr lang="ru-RU" sz="3600" spc="5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воды</a:t>
            </a:r>
            <a:endParaRPr lang="ru-RU" sz="36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E2D807-2922-47C3-906C-9F509982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537" y="1253331"/>
            <a:ext cx="11634926" cy="4351338"/>
          </a:xfrm>
        </p:spPr>
        <p:txBody>
          <a:bodyPr>
            <a:normAutofit/>
          </a:bodyPr>
          <a:lstStyle/>
          <a:p>
            <a:pPr marL="210820" marR="207010" indent="0" eaLnBrk="0" hangingPunct="0">
              <a:spcAft>
                <a:spcPts val="0"/>
              </a:spcAft>
              <a:buNone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Опреснением воды называется удаление из нее избытка растворенных солей. В качестве методов опреснения применяются: перегонка (дистилляция) воды, фильтрование через ионообменные смолы, электродиализ, обратный осмос, химическое осаждение солей и вымораживание.</a:t>
            </a:r>
          </a:p>
          <a:p>
            <a:pPr marL="210820" marR="207010" indent="0" eaLnBrk="0" hangingPunct="0">
              <a:spcAft>
                <a:spcPts val="0"/>
              </a:spcAft>
              <a:buNone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Недостатками метода опреснения воды с помощью перегонки является потребность в большом количестве энергии, громоздкость и сложность аппаратуры при относительно низкой ее производительности. Кроме того, перегонная вода обладает, как правило, неудовлетворительными органолептическими свойствами.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26935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5B933-F446-43A2-A1EA-75962C6B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</a:rPr>
              <a:t>Обезжелезивание</a:t>
            </a:r>
            <a:r>
              <a:rPr lang="ru-RU" sz="3600" spc="5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rgbClr val="002060"/>
                </a:solidFill>
                <a:effectLst/>
                <a:latin typeface="+mn-lt"/>
                <a:ea typeface="Times New Roman" panose="02020603050405020304" pitchFamily="18" charset="0"/>
              </a:rPr>
              <a:t>воды</a:t>
            </a:r>
            <a:endParaRPr lang="ru-RU" sz="7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D97AAD-84E1-4031-8941-B8DADF42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9" y="1333230"/>
            <a:ext cx="10919534" cy="2883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Освобождение воды от избыточного содержания железа основано на переводе растворимых его соединений в нерастворимые, выпадающие в осадок. Это достигается окислением двухвалентного железа в трехвалентное. Для этого может быть использован любой окислитель, но чаще всего употребляется кислород и хлор. Железо, соединяясь с кислородом, образует нерастворимые хлопья гидрата окиси. </a:t>
            </a:r>
            <a:r>
              <a:rPr lang="ru-RU" sz="2400" dirty="0" err="1"/>
              <a:t>Коагулирование</a:t>
            </a:r>
            <a:r>
              <a:rPr lang="ru-RU" sz="2400" dirty="0"/>
              <a:t> железным и алюминиевым коагулянтом, известкование, хлорирование также приводит к образованию гидрата окиси и к обезжелезиванию воды.</a:t>
            </a:r>
          </a:p>
        </p:txBody>
      </p:sp>
    </p:spTree>
    <p:extLst>
      <p:ext uri="{BB962C8B-B14F-4D97-AF65-F5344CB8AC3E}">
        <p14:creationId xmlns:p14="http://schemas.microsoft.com/office/powerpoint/2010/main" val="773897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3BAEB-6D9B-44C6-B120-55010AB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Дезодорирование 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3B207A-B0A2-47AB-BF05-F282B48B3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52" y="1523786"/>
            <a:ext cx="11288696" cy="1512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Освобождение воды от посторонних запахов и привкусов достигается фильтрованием через угольные фильтры или обработкой угольным порошком с последующим фильтрованием через тканевый или песчаный фильтр, </a:t>
            </a:r>
            <a:r>
              <a:rPr lang="ru-RU" sz="2400" dirty="0" err="1"/>
              <a:t>аэрированием</a:t>
            </a:r>
            <a:r>
              <a:rPr lang="ru-RU" sz="2400" dirty="0"/>
              <a:t>, обработкой окислителями (озоном, двуокисью хлора, марганцовокислым калием).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94923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3D92A-9BF2-4D2A-8163-2B807669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Обезвреживание 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02CFB-0F48-4246-9D5E-C7C28CCD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89" y="1253331"/>
            <a:ext cx="111200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Простейшим способом освобождения воды от вредных химических веществ (обезвреживание) является кипячение и хлорирование большими дозами хлора. Универсальным методом освобождения воды от очень многих отравляющих веществ является сорбция их на активированном угле, обработанном гидратом окиси железа и другими присадками. При заражении воды ядовитыми веществами, которые углем не задерживаются (соли тяжелых металлов, некоторые алкалоиды), ее обезвреживают перегонкой или с помощью фильтрования через ионообменные фильтры.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8898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CFD86-65E6-4F0B-B4B0-5B0E9B42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Дезактивация 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8D88CB-1524-4A65-9880-5260BE8B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40" y="1559293"/>
            <a:ext cx="11199920" cy="1869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Радиоактивные вещества, находящиеся в виде грубых взвесей, могут быть удалены с помощью отстаивания и фильтрации через обычные фильтры. Коллоидные взвеси удаляются </a:t>
            </a:r>
            <a:r>
              <a:rPr lang="ru-RU" sz="2400" dirty="0" err="1"/>
              <a:t>коагулированием</a:t>
            </a:r>
            <a:r>
              <a:rPr lang="ru-RU" sz="2400" dirty="0"/>
              <a:t> с последующим фильтрованием или отстаиванием, а от соединений, находящихся в виде истинных растворов, можно освободиться с помощью дистилляции или ионного фильтрования.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65484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03881-EA71-4101-B40A-5F275129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Фторирование и </a:t>
            </a:r>
            <a:r>
              <a:rPr lang="ru-RU" sz="3600" dirty="0" err="1">
                <a:solidFill>
                  <a:srgbClr val="002060"/>
                </a:solidFill>
              </a:rPr>
              <a:t>обесфторивание</a:t>
            </a:r>
            <a:r>
              <a:rPr lang="ru-RU" sz="3600" dirty="0">
                <a:solidFill>
                  <a:srgbClr val="002060"/>
                </a:solidFill>
              </a:rPr>
              <a:t> 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CE70E2-4A79-4425-9668-16DD423C4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69" y="1541540"/>
            <a:ext cx="11421862" cy="3545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При содержании в воде фтора ниже 0,5 мг/л рекомендуется фторировать воду, то есть довести концентрацию фтора до 0,7–1,5 мг/л. В качестве фторирующего реагента применяются кремнефтористый натрий, фтористый натрий, кремнефтористая кислота и другие фторсодержащие соединения.</a:t>
            </a:r>
          </a:p>
          <a:p>
            <a:pPr marL="0" indent="0">
              <a:buNone/>
            </a:pPr>
            <a:r>
              <a:rPr lang="ru-RU" sz="2400" dirty="0"/>
              <a:t>При избыточном содержании фтора производят </a:t>
            </a:r>
            <a:r>
              <a:rPr lang="ru-RU" sz="2400" dirty="0" err="1"/>
              <a:t>дефторирование</a:t>
            </a:r>
            <a:r>
              <a:rPr lang="ru-RU" sz="2400" dirty="0"/>
              <a:t>. Для этой цели используется чаще всего сорбция фтора на гидроокиси алюминия и реже ионный обмен. Корректировка необходимой концентрации фтора в обработанной воде производится добавлением исходной воды.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7847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8612" y="1194299"/>
            <a:ext cx="115347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u="sng" dirty="0">
                <a:cs typeface="Times New Roman" panose="02020603050405020304" pitchFamily="18" charset="0"/>
              </a:rPr>
              <a:t>Зона строгого режима</a:t>
            </a:r>
            <a:r>
              <a:rPr lang="ru-RU" sz="2400" dirty="0">
                <a:cs typeface="Times New Roman" panose="02020603050405020304" pitchFamily="18" charset="0"/>
              </a:rPr>
              <a:t>. Место забора воды и водопроводная станция: территории огораживаются и охраняются. Жилые постройки запрещаются. Территория асфальтируется.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u="sng" dirty="0">
                <a:cs typeface="Times New Roman" panose="02020603050405020304" pitchFamily="18" charset="0"/>
              </a:rPr>
              <a:t>Зона ограничения</a:t>
            </a:r>
            <a:r>
              <a:rPr lang="ru-RU" sz="2400" dirty="0">
                <a:cs typeface="Times New Roman" panose="02020603050405020304" pitchFamily="18" charset="0"/>
              </a:rPr>
              <a:t>. Вверх по течению от места забора: до 60 и &gt; км (в зависимости от самоочищения водоема). Вниз по течению: несколько сотен метров. Регламентируется размещение населенных пунктов, промышленных предприятий, устанавливаются места для купания. В прибрежной полосе 100-200 м от реки не должны использоваться ядохимикаты и навоз.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u="sng" dirty="0">
                <a:cs typeface="Times New Roman" panose="02020603050405020304" pitchFamily="18" charset="0"/>
              </a:rPr>
              <a:t>Зона наблюдения</a:t>
            </a:r>
            <a:r>
              <a:rPr lang="ru-RU" sz="2400" dirty="0">
                <a:cs typeface="Times New Roman" panose="02020603050405020304" pitchFamily="18" charset="0"/>
              </a:rPr>
              <a:t>. Может охватывать весь бассейн реки. В этой зоне: </a:t>
            </a:r>
            <a:r>
              <a:rPr lang="ru-RU" sz="2400" dirty="0" err="1">
                <a:cs typeface="Times New Roman" panose="02020603050405020304" pitchFamily="18" charset="0"/>
              </a:rPr>
              <a:t>санитарно</a:t>
            </a:r>
            <a:r>
              <a:rPr lang="ru-RU" sz="2400" dirty="0">
                <a:cs typeface="Times New Roman" panose="02020603050405020304" pitchFamily="18" charset="0"/>
              </a:rPr>
              <a:t> - эпидемический контроль над эпидемиологической обстановкой (заболеваемость населения, домашних и диких животных болезнями, имеющих водный путь передачи).</a:t>
            </a:r>
            <a:endParaRPr lang="ru-RU" sz="2400" dirty="0">
              <a:effectLst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D783C-97D4-49BE-8B6F-C2C4DF3B88C7}"/>
              </a:ext>
            </a:extLst>
          </p:cNvPr>
          <p:cNvSpPr txBox="1"/>
          <p:nvPr/>
        </p:nvSpPr>
        <p:spPr>
          <a:xfrm>
            <a:off x="0" y="-1"/>
            <a:ext cx="12192000" cy="108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  <a:cs typeface="Times New Roman" panose="02020603050405020304" pitchFamily="18" charset="0"/>
              </a:rPr>
              <a:t>Зоны санитарной охраны:</a:t>
            </a:r>
          </a:p>
        </p:txBody>
      </p:sp>
    </p:spTree>
    <p:extLst>
      <p:ext uri="{BB962C8B-B14F-4D97-AF65-F5344CB8AC3E}">
        <p14:creationId xmlns:p14="http://schemas.microsoft.com/office/powerpoint/2010/main" val="172254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217" y="114604"/>
            <a:ext cx="11692647" cy="6094041"/>
          </a:xfrm>
        </p:spPr>
        <p:txBody>
          <a:bodyPr>
            <a:normAutofit/>
          </a:bodyPr>
          <a:lstStyle/>
          <a:p>
            <a:pPr algn="ctr"/>
            <a:r>
              <a:rPr lang="ru-RU" sz="3600" u="sng" dirty="0">
                <a:solidFill>
                  <a:srgbClr val="002060"/>
                </a:solidFill>
              </a:rPr>
              <a:t>Лабораторная работа</a:t>
            </a:r>
            <a:br>
              <a:rPr lang="ru-RU" sz="3600" dirty="0">
                <a:solidFill>
                  <a:srgbClr val="002060"/>
                </a:solidFill>
              </a:rPr>
            </a:br>
            <a:br>
              <a:rPr lang="ru-RU" sz="3600" dirty="0">
                <a:solidFill>
                  <a:srgbClr val="002060"/>
                </a:solidFill>
              </a:rPr>
            </a:br>
            <a:r>
              <a:rPr lang="ru-RU" sz="3600" dirty="0">
                <a:solidFill>
                  <a:srgbClr val="002060"/>
                </a:solidFill>
              </a:rPr>
              <a:t> «Проведение пробного хлорирования воды для определения </a:t>
            </a:r>
            <a:r>
              <a:rPr lang="ru-RU" sz="3600" dirty="0" err="1">
                <a:solidFill>
                  <a:srgbClr val="002060"/>
                </a:solidFill>
              </a:rPr>
              <a:t>хлорпотребности</a:t>
            </a:r>
            <a:r>
              <a:rPr lang="ru-RU" sz="3600" dirty="0">
                <a:solidFill>
                  <a:srgbClr val="002060"/>
                </a:solidFill>
              </a:rPr>
              <a:t>, </a:t>
            </a:r>
            <a:r>
              <a:rPr lang="ru-RU" sz="3600" dirty="0" err="1">
                <a:solidFill>
                  <a:srgbClr val="002060"/>
                </a:solidFill>
              </a:rPr>
              <a:t>хлорпоглощаемости</a:t>
            </a:r>
            <a:r>
              <a:rPr lang="ru-RU" sz="3600" dirty="0">
                <a:solidFill>
                  <a:srgbClr val="002060"/>
                </a:solidFill>
              </a:rPr>
              <a:t> и количества остаточного хлора»</a:t>
            </a:r>
            <a:br>
              <a:rPr lang="ru-RU" sz="3600" dirty="0">
                <a:solidFill>
                  <a:srgbClr val="002060"/>
                </a:solidFill>
              </a:rPr>
            </a:br>
            <a:endParaRPr lang="ru-RU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22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8000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Для хлорирования нормальными дозами хлора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1439"/>
            <a:ext cx="10515600" cy="2222770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готовят 1% раствор хлорной извести</a:t>
            </a:r>
          </a:p>
          <a:p>
            <a:pPr algn="just"/>
            <a:r>
              <a:rPr lang="ru-RU" sz="2400" dirty="0"/>
              <a:t>определяют содержание в нем активного хлора</a:t>
            </a:r>
          </a:p>
          <a:p>
            <a:pPr algn="just"/>
            <a:r>
              <a:rPr lang="ru-RU" sz="2400" dirty="0"/>
              <a:t>производят опытное хлорирование для установления необходимой дозы хлора</a:t>
            </a:r>
          </a:p>
          <a:p>
            <a:pPr algn="just"/>
            <a:r>
              <a:rPr lang="ru-RU" sz="2400" dirty="0"/>
              <a:t>контролируют правильность выбора дозы по остаточному хлору</a:t>
            </a:r>
          </a:p>
        </p:txBody>
      </p:sp>
    </p:spTree>
    <p:extLst>
      <p:ext uri="{BB962C8B-B14F-4D97-AF65-F5344CB8AC3E}">
        <p14:creationId xmlns:p14="http://schemas.microsoft.com/office/powerpoint/2010/main" val="2717630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1-й этап: определение активного хлора в хлорной извести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8335" y="1441393"/>
            <a:ext cx="11315330" cy="2961931"/>
          </a:xfrm>
        </p:spPr>
        <p:txBody>
          <a:bodyPr>
            <a:normAutofit/>
          </a:bodyPr>
          <a:lstStyle/>
          <a:p>
            <a:r>
              <a:rPr lang="ru-RU" sz="2400" dirty="0"/>
              <a:t>Часто хлорирование воды производится 1 % раствором хлорной извести. </a:t>
            </a:r>
          </a:p>
          <a:p>
            <a:r>
              <a:rPr lang="ru-RU" sz="2400" dirty="0"/>
              <a:t>Данное соединение выпускается с содержанием 32-35% активного хлора. </a:t>
            </a:r>
          </a:p>
          <a:p>
            <a:r>
              <a:rPr lang="ru-RU" sz="2400" dirty="0"/>
              <a:t>При хранении под воздействием влаги, солнечного света и высокой температуры содержание активного хлора в хлорной извести понижается. </a:t>
            </a:r>
          </a:p>
          <a:p>
            <a:r>
              <a:rPr lang="ru-RU" sz="2400" dirty="0"/>
              <a:t>Для обеззараживания воды допускается использовать хлорную известь с содержанием </a:t>
            </a:r>
            <a:r>
              <a:rPr lang="ru-RU" sz="2400" b="1" dirty="0"/>
              <a:t>не менее 20% активного хлора</a:t>
            </a:r>
            <a:r>
              <a:rPr lang="ru-RU" sz="2400" dirty="0"/>
              <a:t>, поэтому необходимо перед применением определить содержание в ней активного хлора. </a:t>
            </a:r>
          </a:p>
        </p:txBody>
      </p:sp>
    </p:spTree>
    <p:extLst>
      <p:ext uri="{BB962C8B-B14F-4D97-AF65-F5344CB8AC3E}">
        <p14:creationId xmlns:p14="http://schemas.microsoft.com/office/powerpoint/2010/main" val="215300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7007" y="582587"/>
            <a:ext cx="110179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cs typeface="Times New Roman" panose="02020603050405020304" pitchFamily="18" charset="0"/>
              </a:rPr>
              <a:t>Питьевая вода должна быть безопасна в эпидемическом и радиационном отношении, безвредна по химическому составу и иметь благоприятные органолептические свойства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619234-2E23-46BD-BA32-57DB9E4EB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738" y="2125816"/>
            <a:ext cx="6769312" cy="450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645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4115" y="641837"/>
            <a:ext cx="11208798" cy="3033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Принцип </a:t>
            </a:r>
            <a:r>
              <a:rPr lang="ru-RU" sz="2400" u="sng" dirty="0"/>
              <a:t>определения активного хлора </a:t>
            </a:r>
            <a:r>
              <a:rPr lang="ru-RU" sz="2400" dirty="0"/>
              <a:t>основан на способности хлора вытеснять йод из растворов йодистого калия.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Выделение йода в раствор </a:t>
            </a:r>
          </a:p>
          <a:p>
            <a:r>
              <a:rPr lang="ru-RU" sz="2400" dirty="0"/>
              <a:t>в достаточных количествах окрашивает его в коричневый цвет</a:t>
            </a:r>
          </a:p>
          <a:p>
            <a:r>
              <a:rPr lang="ru-RU" sz="2400" dirty="0"/>
              <a:t> в небольших количествах (при незначительной концентрации активного хлора в хлорной извести) - в слабо-желтый цвет. </a:t>
            </a:r>
          </a:p>
        </p:txBody>
      </p:sp>
    </p:spTree>
    <p:extLst>
      <p:ext uri="{BB962C8B-B14F-4D97-AF65-F5344CB8AC3E}">
        <p14:creationId xmlns:p14="http://schemas.microsoft.com/office/powerpoint/2010/main" val="3472529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9255" y="724946"/>
            <a:ext cx="11013489" cy="3261127"/>
          </a:xfrm>
        </p:spPr>
        <p:txBody>
          <a:bodyPr>
            <a:normAutofit/>
          </a:bodyPr>
          <a:lstStyle/>
          <a:p>
            <a:r>
              <a:rPr lang="ru-RU" sz="2400" dirty="0"/>
              <a:t>Добавление крахмала к раствору, содержащему свободный  йод, окрашивает его в синий цвет, что может служить качественным признаком наличия активного хлора в хлорной извести.</a:t>
            </a:r>
          </a:p>
          <a:p>
            <a:r>
              <a:rPr lang="ru-RU" sz="2400" dirty="0"/>
              <a:t> Выделившийся  йод  титруется гипосульфитом натрия в присутствии крахмала до исчезновения окраски раствора.</a:t>
            </a:r>
          </a:p>
          <a:p>
            <a:endParaRPr lang="ru-RU" sz="2400" i="1" dirty="0"/>
          </a:p>
          <a:p>
            <a:pPr marL="0" indent="0">
              <a:buNone/>
            </a:pPr>
            <a:r>
              <a:rPr lang="ru-RU" sz="2400" i="1" dirty="0"/>
              <a:t>Вычисление процента активного хлора </a:t>
            </a:r>
            <a:r>
              <a:rPr lang="ru-RU" sz="2400" dirty="0"/>
              <a:t>проводится с учетом того, что </a:t>
            </a:r>
            <a:r>
              <a:rPr lang="ru-RU" sz="2400" b="1" dirty="0"/>
              <a:t>1 мл 0,01 н. раствора гипосульфита соответствует 0,355 мг активного хлора.</a:t>
            </a:r>
          </a:p>
        </p:txBody>
      </p:sp>
    </p:spTree>
    <p:extLst>
      <p:ext uri="{BB962C8B-B14F-4D97-AF65-F5344CB8AC3E}">
        <p14:creationId xmlns:p14="http://schemas.microsoft.com/office/powerpoint/2010/main" val="4001371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78" y="-1"/>
            <a:ext cx="12183122" cy="162000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Пример расчета процента активного хлора в хлорной извести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6136" y="1690724"/>
            <a:ext cx="11439727" cy="3908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/>
              <a:t>На титрование 5 мл 1% раствора хлорной извести пошло 40 мл 0,01 н. раствора гипосульфита натрия. </a:t>
            </a:r>
          </a:p>
          <a:p>
            <a:pPr marL="0" indent="0">
              <a:buNone/>
            </a:pPr>
            <a:endParaRPr lang="ru-RU" sz="2400" b="1" i="1" dirty="0"/>
          </a:p>
          <a:p>
            <a:pPr marL="0" indent="0">
              <a:buNone/>
            </a:pPr>
            <a:r>
              <a:rPr lang="ru-RU" sz="2400" dirty="0"/>
              <a:t>1 мл гипосульфита - 0,355 мг активного хлора</a:t>
            </a:r>
          </a:p>
          <a:p>
            <a:pPr marL="0" indent="0">
              <a:buNone/>
            </a:pPr>
            <a:r>
              <a:rPr lang="ru-RU" sz="2400" dirty="0"/>
              <a:t>                       40 мл  - Х</a:t>
            </a:r>
          </a:p>
          <a:p>
            <a:pPr marL="0" indent="0">
              <a:buNone/>
            </a:pPr>
            <a:r>
              <a:rPr lang="ru-RU" sz="2400" dirty="0"/>
              <a:t>Х= 0,355 · 40 = 14,2 мг активного хлора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Т. о., в 5 мл 1% раствора хлорной извести содержится 14,2 мг активного хлора, а в 1 мл – 14,2: 5 = 2,8 мг активного хлора</a:t>
            </a:r>
          </a:p>
        </p:txBody>
      </p:sp>
    </p:spTree>
    <p:extLst>
      <p:ext uri="{BB962C8B-B14F-4D97-AF65-F5344CB8AC3E}">
        <p14:creationId xmlns:p14="http://schemas.microsoft.com/office/powerpoint/2010/main" val="2155711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24272"/>
            <a:ext cx="10515600" cy="3822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 мл 1% раствора хлорной извести содержит 10 мг сухой хлорной извести, следовательно:</a:t>
            </a:r>
          </a:p>
          <a:p>
            <a:pPr marL="0" indent="0">
              <a:buNone/>
            </a:pPr>
            <a:r>
              <a:rPr lang="ru-RU" sz="2400" dirty="0"/>
              <a:t>10 мг содержит 2,8 мг активного хлора, а</a:t>
            </a:r>
          </a:p>
          <a:p>
            <a:pPr marL="0" indent="0">
              <a:buNone/>
            </a:pPr>
            <a:r>
              <a:rPr lang="ru-RU" sz="2400" dirty="0"/>
              <a:t>100 мг    -    28 мг, т.е. 28%</a:t>
            </a:r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r>
              <a:rPr lang="ru-RU" sz="2400" b="1" dirty="0"/>
              <a:t>Заключение:</a:t>
            </a:r>
            <a:r>
              <a:rPr lang="ru-RU" sz="2400" dirty="0"/>
              <a:t> Исследуемая хлорная известь содержит 28% активного хлора и может быть использована для обеззараживания воды.</a:t>
            </a:r>
          </a:p>
        </p:txBody>
      </p:sp>
    </p:spTree>
    <p:extLst>
      <p:ext uri="{BB962C8B-B14F-4D97-AF65-F5344CB8AC3E}">
        <p14:creationId xmlns:p14="http://schemas.microsoft.com/office/powerpoint/2010/main" val="30899738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2000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2-й этап: определение дозы хлора для нормального хлорирования 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617" y="1798199"/>
            <a:ext cx="11044109" cy="2383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 обеззараживании воды нормальными дозами хлора большое значение имеет правильный выбор этой дозы. </a:t>
            </a:r>
          </a:p>
          <a:p>
            <a:pPr marL="0" indent="0">
              <a:buNone/>
            </a:pPr>
            <a:r>
              <a:rPr lang="ru-RU" sz="2400" dirty="0"/>
              <a:t>Для этого необходимо взять такое количество хлорсодержащего соединения (например, хлорной извести), которое способно обеспечить </a:t>
            </a:r>
            <a:r>
              <a:rPr lang="ru-RU" sz="2400" b="1" dirty="0"/>
              <a:t>хороший бактерицидный эффект</a:t>
            </a:r>
            <a:r>
              <a:rPr lang="ru-RU" sz="2400" dirty="0"/>
              <a:t> и наличие в воде </a:t>
            </a:r>
            <a:r>
              <a:rPr lang="ru-RU" sz="2400" b="1" dirty="0"/>
              <a:t>0,3-0,5 мг/л остаточного хлора </a:t>
            </a:r>
            <a:r>
              <a:rPr lang="ru-RU" sz="2400" dirty="0"/>
              <a:t>после 30-минутного контакта воды с хлором летом и 1-2-часового зимой.</a:t>
            </a:r>
          </a:p>
        </p:txBody>
      </p:sp>
    </p:spTree>
    <p:extLst>
      <p:ext uri="{BB962C8B-B14F-4D97-AF65-F5344CB8AC3E}">
        <p14:creationId xmlns:p14="http://schemas.microsoft.com/office/powerpoint/2010/main" val="3879056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6141" y="1426238"/>
            <a:ext cx="11359718" cy="3367703"/>
          </a:xfrm>
        </p:spPr>
        <p:txBody>
          <a:bodyPr>
            <a:normAutofit/>
          </a:bodyPr>
          <a:lstStyle/>
          <a:p>
            <a:r>
              <a:rPr lang="ru-RU" sz="2400" dirty="0"/>
              <a:t>В 3 стакана налить по 200 мл воды</a:t>
            </a:r>
          </a:p>
          <a:p>
            <a:r>
              <a:rPr lang="ru-RU" sz="2400" dirty="0"/>
              <a:t>В каждый стакан пипеткой, 1 мл которой содержит 25 капель раствора, внести 1% раствор хлорной извести (с определенным процентом активного хлора): в первый стакан - 2, во второй - 4 и в третий - 6 капель. </a:t>
            </a:r>
          </a:p>
          <a:p>
            <a:r>
              <a:rPr lang="ru-RU" sz="2400" dirty="0"/>
              <a:t>Затем тщательно перемешать и оставить на 30 мин</a:t>
            </a:r>
          </a:p>
          <a:p>
            <a:r>
              <a:rPr lang="ru-RU" sz="2400" dirty="0"/>
              <a:t>Через 30 мин в каждый из трех стаканов внести по 5 мл 5% раствора йодистого калия KI, 1 мл водного раствора соляной кислоты НСI (1:3) и 1 мл 1% раствора крахмала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800C8-8266-4085-BD02-A3373DC1B207}"/>
              </a:ext>
            </a:extLst>
          </p:cNvPr>
          <p:cNvSpPr txBox="1"/>
          <p:nvPr/>
        </p:nvSpPr>
        <p:spPr>
          <a:xfrm>
            <a:off x="1480" y="-1"/>
            <a:ext cx="12190520" cy="108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rgbClr val="002060"/>
                </a:solidFill>
              </a:rPr>
              <a:t>Опытное хлорирование воды</a:t>
            </a:r>
          </a:p>
        </p:txBody>
      </p:sp>
    </p:spTree>
    <p:extLst>
      <p:ext uri="{BB962C8B-B14F-4D97-AF65-F5344CB8AC3E}">
        <p14:creationId xmlns:p14="http://schemas.microsoft.com/office/powerpoint/2010/main" val="160882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0680" y="598771"/>
            <a:ext cx="11510639" cy="3112096"/>
          </a:xfrm>
        </p:spPr>
        <p:txBody>
          <a:bodyPr>
            <a:normAutofit/>
          </a:bodyPr>
          <a:lstStyle/>
          <a:p>
            <a:r>
              <a:rPr lang="ru-RU" sz="2400" dirty="0"/>
              <a:t>Содержимое стаканов перемешать и отметить появление синей окраски, которая свидетельствует о наличии остаточного хлора в воде. </a:t>
            </a:r>
          </a:p>
          <a:p>
            <a:r>
              <a:rPr lang="ru-RU" sz="2400" dirty="0"/>
              <a:t>По количеству хлорной извести, внесенной в стакан, где появилось наименее интенсивное окрашивание, приблизительно рассчитать требующуюся для нормального хлорирования дозу.</a:t>
            </a:r>
          </a:p>
          <a:p>
            <a:r>
              <a:rPr lang="ru-RU" sz="2400" dirty="0"/>
              <a:t> Отсутствие синего окрашивания является свидетельством отсутствия остаточного хлора, что указывает на недостаточное количество хлора для данной пробы воды, которое полностью израсходовано на обеззараживание.</a:t>
            </a:r>
          </a:p>
        </p:txBody>
      </p:sp>
    </p:spTree>
    <p:extLst>
      <p:ext uri="{BB962C8B-B14F-4D97-AF65-F5344CB8AC3E}">
        <p14:creationId xmlns:p14="http://schemas.microsoft.com/office/powerpoint/2010/main" val="2415337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8952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+mn-lt"/>
              </a:rPr>
              <a:t>Пример расчета количества активного хлора на 1 л в стакане с наименее интенсивной окраской.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6141" y="1553782"/>
            <a:ext cx="11359718" cy="4123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/>
              <a:t> </a:t>
            </a:r>
            <a:r>
              <a:rPr lang="ru-RU" sz="2400" dirty="0"/>
              <a:t>Допустим, что в 1-м стакане, куда было внесено 2 капли 1% раствора хлорной извести, окрашивания не произошло, следовательно, в нем нет остаточного хлора, в остальных стаканах была зарегистрирована синяя окраска. То есть, обеззараживание воды во 2-м стакане хлорной известью произведено полностью, о чем свидетельствует некоторое количество свободного хлора.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Зная содержание активного хлора в 1% растворе хлорной извести, можно рассчитать </a:t>
            </a:r>
            <a:r>
              <a:rPr lang="ru-RU" sz="2400" b="1" dirty="0"/>
              <a:t>количество активного хлора, внесенного </a:t>
            </a:r>
            <a:r>
              <a:rPr lang="ru-RU" sz="2400" dirty="0"/>
              <a:t>во 2-й стакан: в 1 мл 1% раствора хлорной извести содержится 2,8 мг (см.1-й этап), следовательно, в 4 каплях - 2,8 </a:t>
            </a:r>
            <a:r>
              <a:rPr lang="ru-RU" sz="2400" baseline="30000" dirty="0"/>
              <a:t>.</a:t>
            </a:r>
            <a:r>
              <a:rPr lang="ru-RU" sz="2400" dirty="0"/>
              <a:t> 4 / 25 = 0,45 мг активного хлора, а </a:t>
            </a:r>
            <a:r>
              <a:rPr lang="ru-RU" sz="2400" b="1" dirty="0"/>
              <a:t>на 1 л воды </a:t>
            </a:r>
            <a:r>
              <a:rPr lang="ru-RU" sz="2400" dirty="0"/>
              <a:t>это составляет 0,45 мг </a:t>
            </a:r>
            <a:r>
              <a:rPr lang="ru-RU" sz="2400" baseline="30000" dirty="0"/>
              <a:t>.</a:t>
            </a:r>
            <a:r>
              <a:rPr lang="ru-RU" sz="2400" dirty="0"/>
              <a:t> 5 = </a:t>
            </a:r>
            <a:r>
              <a:rPr lang="ru-RU" sz="2400" b="1" dirty="0"/>
              <a:t>2,2 мг.</a:t>
            </a:r>
          </a:p>
        </p:txBody>
      </p:sp>
    </p:spTree>
    <p:extLst>
      <p:ext uri="{BB962C8B-B14F-4D97-AF65-F5344CB8AC3E}">
        <p14:creationId xmlns:p14="http://schemas.microsoft.com/office/powerpoint/2010/main" val="2953058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002060"/>
                </a:solidFill>
              </a:rPr>
              <a:t>3-й этап: </a:t>
            </a:r>
            <a:r>
              <a:rPr lang="ru-RU" sz="3600" dirty="0">
                <a:solidFill>
                  <a:srgbClr val="002060"/>
                </a:solidFill>
              </a:rPr>
              <a:t>определение остаточного хлора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1899" y="1299164"/>
            <a:ext cx="11388202" cy="2988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Для точного количественного определения </a:t>
            </a:r>
            <a:r>
              <a:rPr lang="ru-RU" sz="2400" dirty="0" err="1"/>
              <a:t>хлорпоглощаемости</a:t>
            </a:r>
            <a:r>
              <a:rPr lang="ru-RU" sz="2400" dirty="0"/>
              <a:t> и </a:t>
            </a:r>
            <a:r>
              <a:rPr lang="ru-RU" sz="2400" dirty="0" err="1"/>
              <a:t>хлорпотребности</a:t>
            </a:r>
            <a:r>
              <a:rPr lang="ru-RU" sz="2400" dirty="0"/>
              <a:t> воды необходимо определить количество остаточного хлора в ней. </a:t>
            </a:r>
          </a:p>
          <a:p>
            <a:pPr marL="0" indent="0">
              <a:buNone/>
            </a:pPr>
            <a:r>
              <a:rPr lang="ru-RU" sz="2400" dirty="0"/>
              <a:t>Для этого содержимое в стакане, где окраска менее интенсивна, оттитровать 0,01 н. раствором гипосульфита, который добавляется по каплям в раствор до полного обесцвечивания жидкости.</a:t>
            </a:r>
          </a:p>
          <a:p>
            <a:pPr marL="0" indent="0">
              <a:buNone/>
            </a:pPr>
            <a:r>
              <a:rPr lang="ru-RU" sz="2400" dirty="0"/>
              <a:t>Остаточный хлор рассчитывается по количеству миллилитров гипосульфита, пошедшему на титрование окрашенной воды.</a:t>
            </a:r>
          </a:p>
        </p:txBody>
      </p:sp>
    </p:spTree>
    <p:extLst>
      <p:ext uri="{BB962C8B-B14F-4D97-AF65-F5344CB8AC3E}">
        <p14:creationId xmlns:p14="http://schemas.microsoft.com/office/powerpoint/2010/main" val="1004040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236" y="810229"/>
            <a:ext cx="11761527" cy="38239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Предположим, что на титрование воды во 2-м стакане пошло 0,1 мл 0,01 н. раствора гипосульфита. </a:t>
            </a:r>
          </a:p>
          <a:p>
            <a:pPr marL="0" indent="0">
              <a:buNone/>
            </a:pPr>
            <a:r>
              <a:rPr lang="ru-RU" sz="2400" dirty="0"/>
              <a:t>Следовательно, на 1 л пойдет 0,1 мл </a:t>
            </a:r>
            <a:r>
              <a:rPr lang="ru-RU" sz="2400" baseline="30000" dirty="0"/>
              <a:t>.</a:t>
            </a:r>
            <a:r>
              <a:rPr lang="ru-RU" sz="2400" dirty="0"/>
              <a:t> 5 = 0,5 мл. </a:t>
            </a:r>
          </a:p>
          <a:p>
            <a:pPr marL="0" indent="0">
              <a:buNone/>
            </a:pPr>
            <a:r>
              <a:rPr lang="ru-RU" sz="2400" dirty="0"/>
              <a:t>Так как 1 мл 0,01 н. раствора гипосульфита соответствует 0,355 мг хлора, </a:t>
            </a:r>
          </a:p>
          <a:p>
            <a:pPr marL="0" indent="0">
              <a:buNone/>
            </a:pPr>
            <a:r>
              <a:rPr lang="ru-RU" sz="2400" dirty="0"/>
              <a:t>количество </a:t>
            </a:r>
            <a:r>
              <a:rPr lang="ru-RU" sz="2400" b="1" i="1" dirty="0"/>
              <a:t>остаточного хлора </a:t>
            </a:r>
            <a:r>
              <a:rPr lang="ru-RU" sz="2400" b="1" dirty="0"/>
              <a:t>в 1 л исследуемой воды </a:t>
            </a:r>
            <a:r>
              <a:rPr lang="ru-RU" sz="2400" dirty="0"/>
              <a:t>будет 0,355 мл </a:t>
            </a:r>
            <a:r>
              <a:rPr lang="ru-RU" sz="2400" baseline="30000" dirty="0"/>
              <a:t>. </a:t>
            </a:r>
            <a:r>
              <a:rPr lang="ru-RU" sz="2400" dirty="0"/>
              <a:t>0,5 = 0,18 мг. </a:t>
            </a:r>
          </a:p>
          <a:p>
            <a:pPr marL="0" indent="0">
              <a:buNone/>
            </a:pPr>
            <a:r>
              <a:rPr lang="ru-RU" sz="2400" b="1" i="1" dirty="0" err="1"/>
              <a:t>Хлорпоглощаемость</a:t>
            </a:r>
            <a:r>
              <a:rPr lang="ru-RU" sz="2400" i="1" dirty="0"/>
              <a:t> </a:t>
            </a:r>
            <a:r>
              <a:rPr lang="ru-RU" sz="2400" dirty="0"/>
              <a:t>воды, т.е. количество активного хлора, поглощенного 1 л воды, равно 2,2 мг </a:t>
            </a:r>
            <a:r>
              <a:rPr lang="ru-RU" sz="2400" baseline="30000" dirty="0"/>
              <a:t>_</a:t>
            </a:r>
            <a:r>
              <a:rPr lang="ru-RU" sz="2400" dirty="0"/>
              <a:t> 0,18 мг = 2,02 мг, </a:t>
            </a:r>
          </a:p>
          <a:p>
            <a:pPr marL="0" indent="0">
              <a:buNone/>
            </a:pPr>
            <a:r>
              <a:rPr lang="ru-RU" sz="2400" b="1" i="1" dirty="0" err="1"/>
              <a:t>Хлорпотребность</a:t>
            </a:r>
            <a:r>
              <a:rPr lang="ru-RU" sz="2400" b="1" i="1" dirty="0"/>
              <a:t> </a:t>
            </a:r>
            <a:r>
              <a:rPr lang="ru-RU" sz="2400" dirty="0"/>
              <a:t>воды равна 2,02 мг + (0,3-0,5) = 2,32 - 2,52 мг/л.</a:t>
            </a:r>
          </a:p>
        </p:txBody>
      </p:sp>
    </p:spTree>
    <p:extLst>
      <p:ext uri="{BB962C8B-B14F-4D97-AF65-F5344CB8AC3E}">
        <p14:creationId xmlns:p14="http://schemas.microsoft.com/office/powerpoint/2010/main" val="257155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800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Значение методов улучшения качества 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60818"/>
            <a:ext cx="10515600" cy="3240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Позволяют освободить воду от:</a:t>
            </a:r>
          </a:p>
          <a:p>
            <a:r>
              <a:rPr lang="ru-RU" sz="2400" dirty="0"/>
              <a:t>опасных микроорганизмов</a:t>
            </a:r>
          </a:p>
          <a:p>
            <a:r>
              <a:rPr lang="ru-RU" sz="2400" dirty="0"/>
              <a:t>взвешенных час­тиц</a:t>
            </a:r>
          </a:p>
          <a:p>
            <a:r>
              <a:rPr lang="ru-RU" sz="2400" dirty="0"/>
              <a:t>гуминовых соединений</a:t>
            </a:r>
          </a:p>
          <a:p>
            <a:r>
              <a:rPr lang="ru-RU" sz="2400" dirty="0"/>
              <a:t>избытка солей</a:t>
            </a:r>
          </a:p>
          <a:p>
            <a:r>
              <a:rPr lang="ru-RU" sz="2400" dirty="0"/>
              <a:t>токсических и радиоактивных веществ </a:t>
            </a:r>
          </a:p>
          <a:p>
            <a:r>
              <a:rPr lang="ru-RU" sz="2400" dirty="0"/>
              <a:t>дурно пахнущих газов</a:t>
            </a:r>
          </a:p>
        </p:txBody>
      </p:sp>
    </p:spTree>
    <p:extLst>
      <p:ext uri="{BB962C8B-B14F-4D97-AF65-F5344CB8AC3E}">
        <p14:creationId xmlns:p14="http://schemas.microsoft.com/office/powerpoint/2010/main" val="992212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Задача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1950" y="1346616"/>
            <a:ext cx="10788100" cy="18604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В</a:t>
            </a:r>
            <a:r>
              <a:rPr lang="ru-RU" sz="2400" b="1" dirty="0"/>
              <a:t> </a:t>
            </a:r>
            <a:r>
              <a:rPr lang="ru-RU" sz="2400" dirty="0"/>
              <a:t>санатории необходимо провести хлорирование воды. Объем воды составляет 800 м</a:t>
            </a:r>
            <a:r>
              <a:rPr lang="ru-RU" sz="2400" baseline="30000" dirty="0"/>
              <a:t>3</a:t>
            </a:r>
            <a:r>
              <a:rPr lang="ru-RU" sz="2400" dirty="0"/>
              <a:t>, </a:t>
            </a:r>
            <a:r>
              <a:rPr lang="ru-RU" sz="2400" dirty="0" err="1"/>
              <a:t>хлорпотребность</a:t>
            </a:r>
            <a:r>
              <a:rPr lang="ru-RU" sz="2400" dirty="0"/>
              <a:t> воды 1,8 мг</a:t>
            </a:r>
            <a:r>
              <a:rPr lang="en-US" sz="2400" dirty="0"/>
              <a:t>/</a:t>
            </a:r>
            <a:r>
              <a:rPr lang="ru-RU" sz="2400" dirty="0"/>
              <a:t>л активного хлора. Хлорная известь содержит 25 % активного хлора. Оценить качество хлорной извести и рассчитать количество сухой хлорной извести, необходимой для обеззараживания указанного объема воды.</a:t>
            </a:r>
          </a:p>
        </p:txBody>
      </p:sp>
    </p:spTree>
    <p:extLst>
      <p:ext uri="{BB962C8B-B14F-4D97-AF65-F5344CB8AC3E}">
        <p14:creationId xmlns:p14="http://schemas.microsoft.com/office/powerpoint/2010/main" val="4147277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Задача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6460" y="1253331"/>
            <a:ext cx="11475128" cy="1827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Через 30 минут после добавления 10 капель 1 % раствора хлорной извести к 200 мл воды осталось 0,3 мг активного хлора; при хлорировании использовали хлорную известь с содержанием в ней 20% активного хлора. Чему равна </a:t>
            </a:r>
            <a:r>
              <a:rPr lang="ru-RU" sz="2400" dirty="0" err="1"/>
              <a:t>хлорпоглощаемость</a:t>
            </a:r>
            <a:r>
              <a:rPr lang="ru-RU" sz="2400" dirty="0"/>
              <a:t> и </a:t>
            </a:r>
            <a:r>
              <a:rPr lang="ru-RU" sz="2400" dirty="0" err="1"/>
              <a:t>хлорпотребность</a:t>
            </a:r>
            <a:r>
              <a:rPr lang="ru-RU" sz="2400" dirty="0"/>
              <a:t> воды?</a:t>
            </a:r>
          </a:p>
        </p:txBody>
      </p:sp>
    </p:spTree>
    <p:extLst>
      <p:ext uri="{BB962C8B-B14F-4D97-AF65-F5344CB8AC3E}">
        <p14:creationId xmlns:p14="http://schemas.microsoft.com/office/powerpoint/2010/main" val="971415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E9674-605B-412D-BC7F-FAC12E68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  <a:latin typeface="+mn-lt"/>
              </a:rPr>
              <a:t>Спасибо за внимание!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457890-C25F-47C7-8099-3D880AA22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043" y="1177924"/>
            <a:ext cx="8062913" cy="537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96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3237" y="432283"/>
            <a:ext cx="1042303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cs typeface="Times New Roman" panose="02020603050405020304" pitchFamily="18" charset="0"/>
              </a:rPr>
              <a:t>В зависимости от качества воды источников и требуемой степени обработки для доведения ее до показателей СанПиН-01 водные объекты условно делятся на 3 класса. Класс определяет степень обработки воды.</a:t>
            </a:r>
          </a:p>
          <a:p>
            <a:endParaRPr lang="ru-RU" sz="2400" dirty="0">
              <a:cs typeface="Times New Roman" panose="02020603050405020304" pitchFamily="18" charset="0"/>
            </a:endParaRPr>
          </a:p>
          <a:p>
            <a:r>
              <a:rPr lang="ru-RU" sz="2400" b="1" dirty="0">
                <a:cs typeface="Times New Roman" panose="02020603050405020304" pitchFamily="18" charset="0"/>
              </a:rPr>
              <a:t>1 класс</a:t>
            </a:r>
            <a:r>
              <a:rPr lang="ru-RU" sz="2400" dirty="0">
                <a:cs typeface="Times New Roman" panose="02020603050405020304" pitchFamily="18" charset="0"/>
              </a:rPr>
              <a:t>. Качество воды удовлетворяет требованиям СанПиН-01 (артезианская вода). Обработка воды не требуется.</a:t>
            </a:r>
          </a:p>
          <a:p>
            <a:r>
              <a:rPr lang="ru-RU" sz="2400" b="1" dirty="0">
                <a:cs typeface="Times New Roman" panose="02020603050405020304" pitchFamily="18" charset="0"/>
              </a:rPr>
              <a:t>2 класс.</a:t>
            </a:r>
            <a:r>
              <a:rPr lang="ru-RU" sz="2400" dirty="0">
                <a:cs typeface="Times New Roman" panose="02020603050405020304" pitchFamily="18" charset="0"/>
              </a:rPr>
              <a:t> Имеются отклонения по отдельным показателям. Необходимо применить основные методы улучшения качества воды.</a:t>
            </a:r>
          </a:p>
          <a:p>
            <a:r>
              <a:rPr lang="ru-RU" sz="2400" b="1" dirty="0">
                <a:cs typeface="Times New Roman" panose="02020603050405020304" pitchFamily="18" charset="0"/>
              </a:rPr>
              <a:t>3 класс</a:t>
            </a:r>
            <a:r>
              <a:rPr lang="ru-RU" sz="2400" dirty="0">
                <a:cs typeface="Times New Roman" panose="02020603050405020304" pitchFamily="18" charset="0"/>
              </a:rPr>
              <a:t>. Имеются значительные отклонения по многим показателям. Вода должна быть обработана основными и специальными методами улучшения качества воды</a:t>
            </a:r>
            <a:endParaRPr lang="ru-RU" sz="2400" dirty="0"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2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9923A6-1A73-4EF4-9C58-1480793AD00E}"/>
              </a:ext>
            </a:extLst>
          </p:cNvPr>
          <p:cNvSpPr txBox="1"/>
          <p:nvPr/>
        </p:nvSpPr>
        <p:spPr>
          <a:xfrm>
            <a:off x="1383067" y="0"/>
            <a:ext cx="9425865" cy="108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3600" dirty="0">
                <a:solidFill>
                  <a:srgbClr val="002060"/>
                </a:solidFill>
              </a:rPr>
              <a:t>Методы улучшения качества питьевой воды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E93E1-7A8E-404B-A3DE-A1F90C638135}"/>
              </a:ext>
            </a:extLst>
          </p:cNvPr>
          <p:cNvSpPr txBox="1"/>
          <p:nvPr/>
        </p:nvSpPr>
        <p:spPr>
          <a:xfrm>
            <a:off x="3126584" y="1182386"/>
            <a:ext cx="1915357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2800" b="1" dirty="0"/>
              <a:t>Основные</a:t>
            </a:r>
            <a:endParaRPr lang="ru-RU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E4EA9-8CFE-493A-941D-C54A72D982CB}"/>
              </a:ext>
            </a:extLst>
          </p:cNvPr>
          <p:cNvSpPr txBox="1"/>
          <p:nvPr/>
        </p:nvSpPr>
        <p:spPr>
          <a:xfrm>
            <a:off x="8389016" y="1182386"/>
            <a:ext cx="24199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Специальной обработки</a:t>
            </a:r>
          </a:p>
          <a:p>
            <a:pPr algn="ctr"/>
            <a:endParaRPr lang="ru-RU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0674EF-E9B8-4991-BF23-818EAF4B5924}"/>
              </a:ext>
            </a:extLst>
          </p:cNvPr>
          <p:cNvSpPr txBox="1"/>
          <p:nvPr/>
        </p:nvSpPr>
        <p:spPr>
          <a:xfrm>
            <a:off x="501957" y="1828375"/>
            <a:ext cx="2649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u="sng" dirty="0"/>
              <a:t>Осветление и обесцвечивание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78D198-4A53-498C-9852-4293F2E57035}"/>
              </a:ext>
            </a:extLst>
          </p:cNvPr>
          <p:cNvSpPr txBox="1"/>
          <p:nvPr/>
        </p:nvSpPr>
        <p:spPr>
          <a:xfrm>
            <a:off x="4301743" y="1847684"/>
            <a:ext cx="3045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u="sng" dirty="0"/>
              <a:t>Обеззараживание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1C66DF-DA75-461C-A712-3D213C06D98B}"/>
              </a:ext>
            </a:extLst>
          </p:cNvPr>
          <p:cNvSpPr txBox="1"/>
          <p:nvPr/>
        </p:nvSpPr>
        <p:spPr>
          <a:xfrm>
            <a:off x="501957" y="3278550"/>
            <a:ext cx="22149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Отстаивание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Фильтрация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Коагуляция и </a:t>
            </a:r>
            <a:r>
              <a:rPr lang="ru-RU" sz="2400" dirty="0" err="1"/>
              <a:t>флокуляция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флотация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9B959E-8A48-4E55-88A7-20182DBE98F6}"/>
              </a:ext>
            </a:extLst>
          </p:cNvPr>
          <p:cNvSpPr txBox="1"/>
          <p:nvPr/>
        </p:nvSpPr>
        <p:spPr>
          <a:xfrm>
            <a:off x="3143067" y="4198629"/>
            <a:ext cx="29694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Кипячение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УФО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ɣ</a:t>
            </a:r>
            <a:r>
              <a:rPr lang="ru-RU" sz="2400" dirty="0"/>
              <a:t>-излучение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Токи УВЧ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Электромагнитные волны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A45DF8-0D7B-497B-99B5-473B68A5A715}"/>
              </a:ext>
            </a:extLst>
          </p:cNvPr>
          <p:cNvSpPr txBox="1"/>
          <p:nvPr/>
        </p:nvSpPr>
        <p:spPr>
          <a:xfrm>
            <a:off x="3151945" y="2615369"/>
            <a:ext cx="25330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Физические методы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E72DE8-F021-4A3C-A8E2-75FC0FF0A94B}"/>
              </a:ext>
            </a:extLst>
          </p:cNvPr>
          <p:cNvSpPr txBox="1"/>
          <p:nvPr/>
        </p:nvSpPr>
        <p:spPr>
          <a:xfrm>
            <a:off x="5964263" y="2594549"/>
            <a:ext cx="24199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Химические методы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8EE128-B628-42E1-AD4C-D56FADB96EA4}"/>
              </a:ext>
            </a:extLst>
          </p:cNvPr>
          <p:cNvSpPr txBox="1"/>
          <p:nvPr/>
        </p:nvSpPr>
        <p:spPr>
          <a:xfrm>
            <a:off x="5959378" y="4191720"/>
            <a:ext cx="24296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Хлорирование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Озонирование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Обработка ионами серебра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33EBF9-7884-4F37-8C96-75DBF973954E}"/>
              </a:ext>
            </a:extLst>
          </p:cNvPr>
          <p:cNvSpPr txBox="1"/>
          <p:nvPr/>
        </p:nvSpPr>
        <p:spPr>
          <a:xfrm>
            <a:off x="8480327" y="2192989"/>
            <a:ext cx="36342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Обезжелезивание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Умягчение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Опреснение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Деконтаминирование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Обесфторирование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Фторирование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Дезодорация</a:t>
            </a:r>
          </a:p>
        </p:txBody>
      </p:sp>
      <p:sp>
        <p:nvSpPr>
          <p:cNvPr id="35" name="Line 42">
            <a:extLst>
              <a:ext uri="{FF2B5EF4-FFF2-40B4-BE49-F238E27FC236}">
                <a16:creationId xmlns:a16="http://schemas.microsoft.com/office/drawing/2014/main" id="{A885F7A7-F867-41E9-B7BA-E898887F87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3727" y="790112"/>
            <a:ext cx="781236" cy="4473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42">
            <a:extLst>
              <a:ext uri="{FF2B5EF4-FFF2-40B4-BE49-F238E27FC236}">
                <a16:creationId xmlns:a16="http://schemas.microsoft.com/office/drawing/2014/main" id="{310133F6-2CCC-43A4-AD4B-DD9922BED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7738" y="790112"/>
            <a:ext cx="781236" cy="4473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Line 42">
            <a:extLst>
              <a:ext uri="{FF2B5EF4-FFF2-40B4-BE49-F238E27FC236}">
                <a16:creationId xmlns:a16="http://schemas.microsoft.com/office/drawing/2014/main" id="{6FBD0B70-8FE1-4646-B557-DAE1840D4F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9417" y="1527751"/>
            <a:ext cx="1045670" cy="3199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Line 42">
            <a:extLst>
              <a:ext uri="{FF2B5EF4-FFF2-40B4-BE49-F238E27FC236}">
                <a16:creationId xmlns:a16="http://schemas.microsoft.com/office/drawing/2014/main" id="{86FF6C7F-E17E-4437-88EB-8FD5EAA38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3708" y="1545639"/>
            <a:ext cx="1045670" cy="3199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BC43D292-4527-496C-AF3A-25884BF731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5008" y="2659372"/>
            <a:ext cx="0" cy="6837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" name="Line 42">
            <a:extLst>
              <a:ext uri="{FF2B5EF4-FFF2-40B4-BE49-F238E27FC236}">
                <a16:creationId xmlns:a16="http://schemas.microsoft.com/office/drawing/2014/main" id="{ACE2B1D7-65F7-41D4-8625-679C932F30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7303" y="3425546"/>
            <a:ext cx="8879" cy="7484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70C5B7CF-FFAF-44C1-B81C-ABC098DD8D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8474" y="2274615"/>
            <a:ext cx="1045670" cy="3199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9" name="Line 42">
            <a:extLst>
              <a:ext uri="{FF2B5EF4-FFF2-40B4-BE49-F238E27FC236}">
                <a16:creationId xmlns:a16="http://schemas.microsoft.com/office/drawing/2014/main" id="{7EB2E57D-F391-41C0-83CB-245728D17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1107" y="2274615"/>
            <a:ext cx="1045670" cy="3199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" name="Line 42">
            <a:extLst>
              <a:ext uri="{FF2B5EF4-FFF2-40B4-BE49-F238E27FC236}">
                <a16:creationId xmlns:a16="http://schemas.microsoft.com/office/drawing/2014/main" id="{5BC0E04F-C4A2-4240-A6B3-EBEC647726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3775" y="3425854"/>
            <a:ext cx="8879" cy="7484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751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7821" y="1392752"/>
            <a:ext cx="10365419" cy="2706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Первый этап очистки воды открытого </a:t>
            </a:r>
            <a:r>
              <a:rPr lang="ru-RU" sz="2400" dirty="0" err="1"/>
              <a:t>водоисточника</a:t>
            </a:r>
            <a:r>
              <a:rPr lang="ru-RU" sz="2400" dirty="0"/>
              <a:t> — это осветление и обесцвечивание. </a:t>
            </a:r>
          </a:p>
          <a:p>
            <a:pPr marL="0" indent="0">
              <a:buNone/>
            </a:pPr>
            <a:r>
              <a:rPr lang="ru-RU" sz="2400" dirty="0"/>
              <a:t>В природе это достигается путем длительного </a:t>
            </a:r>
            <a:r>
              <a:rPr lang="ru-RU" sz="2400" i="1" u="sng" dirty="0"/>
              <a:t>отстаивания</a:t>
            </a:r>
            <a:r>
              <a:rPr lang="ru-RU" sz="2400" i="1" dirty="0"/>
              <a:t>. </a:t>
            </a:r>
            <a:r>
              <a:rPr lang="ru-RU" sz="2400" dirty="0"/>
              <a:t>Но естественный отстой протекает мед­ленно и эффективность обесцвечивания при этом невелика. </a:t>
            </a:r>
          </a:p>
          <a:p>
            <a:pPr marL="0" indent="0">
              <a:buNone/>
            </a:pPr>
            <a:r>
              <a:rPr lang="ru-RU" sz="2400" dirty="0"/>
              <a:t>По­этому на водопроводных станциях часто применяют химическую обработку </a:t>
            </a:r>
            <a:r>
              <a:rPr lang="ru-RU" sz="2400" i="1" dirty="0"/>
              <a:t>коагулянтами, </a:t>
            </a:r>
            <a:r>
              <a:rPr lang="ru-RU" sz="2400" dirty="0"/>
              <a:t>ускоряющую осаждение взвешенных ча­стиц.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310639"/>
            <a:ext cx="12191999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36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Осветление и обесцвечивание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75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80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err="1">
                <a:solidFill>
                  <a:srgbClr val="002060"/>
                </a:solidFill>
              </a:rPr>
              <a:t>Коагулирование</a:t>
            </a:r>
            <a:endParaRPr lang="ru-RU" sz="3600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383" y="991222"/>
            <a:ext cx="11649234" cy="55202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/>
              <a:t>Для ускорения процесса осветления и обесцвечивания на водопроводных станциях часто используется </a:t>
            </a:r>
            <a:r>
              <a:rPr lang="ru-RU" sz="2400" u="sng" dirty="0"/>
              <a:t>предварительная химическая обработка </a:t>
            </a:r>
            <a:r>
              <a:rPr lang="ru-RU" sz="2400" dirty="0"/>
              <a:t>воды коагулянтами (сульфат алюминия, хлорид железа и др.), образующими гидроокиси с быстрооседающими хлопьями.</a:t>
            </a:r>
          </a:p>
          <a:p>
            <a:r>
              <a:rPr lang="ru-RU" sz="2400" dirty="0"/>
              <a:t>Хлопья обладают огромной активной поверхностью и положительным электрическим зарядом, что позволяет им адсорбировать даже мельчайшую отрицательно заряженную взвесь микроорганизмов и коллоидных гуминовых веществ, которые увлекаются на дно отстойника оседающими хлопьями. Условия эффективности коагуляции  - наличие бикарбонатов</a:t>
            </a:r>
          </a:p>
          <a:p>
            <a:r>
              <a:rPr lang="ru-RU" sz="2400" dirty="0"/>
              <a:t>При недостаточном количестве коагулянта не достигается полное осветление воды, а при избытке - вода приобретает кислый вкус и возможно вторичное образование хлопьев</a:t>
            </a:r>
          </a:p>
          <a:p>
            <a:r>
              <a:rPr lang="ru-RU" sz="2400" dirty="0"/>
              <a:t>Размеры отстойников рассчитаны на 2-3-часовое отстаивание воды</a:t>
            </a:r>
          </a:p>
          <a:p>
            <a:r>
              <a:rPr lang="ru-RU" sz="2400" dirty="0"/>
              <a:t>Для снижения дозы коагулянта и для ускорения коагуляции в воду добавляют флокулянты (например </a:t>
            </a:r>
            <a:r>
              <a:rPr lang="ru-RU" sz="2400" dirty="0" err="1"/>
              <a:t>полиакриламид</a:t>
            </a:r>
            <a:r>
              <a:rPr lang="ru-RU" sz="2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После коагуляции и отстаивания вода подается на </a:t>
            </a:r>
            <a:r>
              <a:rPr lang="ru-RU" sz="2400" u="sng" dirty="0"/>
              <a:t>фильтры</a:t>
            </a:r>
            <a:r>
              <a:rPr lang="ru-RU" sz="2400" dirty="0"/>
              <a:t> и пропускается ее через мелкопористый материал (песок). Эффективность очистки воды на 70 — 98 % от микроорганизмов и на 100 % от яиц гельминтов.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Вода становится прозрачной и бесцветной.</a:t>
            </a:r>
          </a:p>
        </p:txBody>
      </p:sp>
    </p:spTree>
    <p:extLst>
      <p:ext uri="{BB962C8B-B14F-4D97-AF65-F5344CB8AC3E}">
        <p14:creationId xmlns:p14="http://schemas.microsoft.com/office/powerpoint/2010/main" val="26739429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</TotalTime>
  <Words>3348</Words>
  <Application>Microsoft Office PowerPoint</Application>
  <PresentationFormat>Широкоэкранный</PresentationFormat>
  <Paragraphs>312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6" baseType="lpstr">
      <vt:lpstr>Arial</vt:lpstr>
      <vt:lpstr>Calibri</vt:lpstr>
      <vt:lpstr>Times New Roman</vt:lpstr>
      <vt:lpstr>Тема Office</vt:lpstr>
      <vt:lpstr>Методы улучшения качества воды</vt:lpstr>
      <vt:lpstr>Презентация PowerPoint</vt:lpstr>
      <vt:lpstr>Презентация PowerPoint</vt:lpstr>
      <vt:lpstr>Презентация PowerPoint</vt:lpstr>
      <vt:lpstr>Значение методов улучшения качества воды</vt:lpstr>
      <vt:lpstr>Презентация PowerPoint</vt:lpstr>
      <vt:lpstr>Презентация PowerPoint</vt:lpstr>
      <vt:lpstr>Презентация PowerPoint</vt:lpstr>
      <vt:lpstr>Коагулирование</vt:lpstr>
      <vt:lpstr>Презентация PowerPoint</vt:lpstr>
      <vt:lpstr>Презентация PowerPoint</vt:lpstr>
      <vt:lpstr>Обеззараживание воды</vt:lpstr>
      <vt:lpstr>Химические методы обеззараживания воды. Хлорирование</vt:lpstr>
      <vt:lpstr>Способы хлорирования:</vt:lpstr>
      <vt:lpstr>Нормальное хлорирование (хлорирование по хлорпотребности)</vt:lpstr>
      <vt:lpstr>Презентация PowerPoint</vt:lpstr>
      <vt:lpstr>Хлорирование с преаммонизацией </vt:lpstr>
      <vt:lpstr>Двойное хлорирование</vt:lpstr>
      <vt:lpstr>Перехлорирование</vt:lpstr>
      <vt:lpstr>К недостаткам метода хлорирования следует отнести:</vt:lpstr>
      <vt:lpstr>Озонирование</vt:lpstr>
      <vt:lpstr>Действие ионов серебра </vt:lpstr>
      <vt:lpstr>Презентация PowerPoint</vt:lpstr>
      <vt:lpstr>Физические (нереагентные) методы обеззараживания</vt:lpstr>
      <vt:lpstr>Кипячение</vt:lpstr>
      <vt:lpstr>Ультрафиолетовое (УФ) облучение</vt:lpstr>
      <vt:lpstr>Презентация PowerPoint</vt:lpstr>
      <vt:lpstr>Презентация PowerPoint</vt:lpstr>
      <vt:lpstr>Специальные методы улучшения</vt:lpstr>
      <vt:lpstr>Опреснение воды</vt:lpstr>
      <vt:lpstr>Обезжелезивание воды</vt:lpstr>
      <vt:lpstr>Дезодорирование воды</vt:lpstr>
      <vt:lpstr>Обезвреживание воды</vt:lpstr>
      <vt:lpstr>Дезактивация воды</vt:lpstr>
      <vt:lpstr>Фторирование и обесфторивание воды</vt:lpstr>
      <vt:lpstr>Презентация PowerPoint</vt:lpstr>
      <vt:lpstr>Лабораторная работа   «Проведение пробного хлорирования воды для определения хлорпотребности, хлорпоглощаемости и количества остаточного хлора» </vt:lpstr>
      <vt:lpstr>Для хлорирования нормальными дозами хлора </vt:lpstr>
      <vt:lpstr>1-й этап: определение активного хлора в хлорной извести </vt:lpstr>
      <vt:lpstr>Презентация PowerPoint</vt:lpstr>
      <vt:lpstr>Презентация PowerPoint</vt:lpstr>
      <vt:lpstr>Пример расчета процента активного хлора в хлорной извести</vt:lpstr>
      <vt:lpstr>Презентация PowerPoint</vt:lpstr>
      <vt:lpstr>2-й этап: определение дозы хлора для нормального хлорирования воды</vt:lpstr>
      <vt:lpstr>Презентация PowerPoint</vt:lpstr>
      <vt:lpstr>Презентация PowerPoint</vt:lpstr>
      <vt:lpstr>Пример расчета количества активного хлора на 1 л в стакане с наименее интенсивной окраской.</vt:lpstr>
      <vt:lpstr>3-й этап: определение остаточного хлора</vt:lpstr>
      <vt:lpstr>Презентация PowerPoint</vt:lpstr>
      <vt:lpstr>Задача 1</vt:lpstr>
      <vt:lpstr>Задача 2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УЛУЧШЕНИЯ КАЧЕСТВА ВОДЫ</dc:title>
  <dc:creator>Алексей</dc:creator>
  <cp:lastModifiedBy>Evtropy Kardel</cp:lastModifiedBy>
  <cp:revision>150</cp:revision>
  <dcterms:created xsi:type="dcterms:W3CDTF">2016-10-07T09:01:04Z</dcterms:created>
  <dcterms:modified xsi:type="dcterms:W3CDTF">2020-11-10T23:18:22Z</dcterms:modified>
</cp:coreProperties>
</file>