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42" r:id="rId2"/>
  </p:sldMasterIdLst>
  <p:notesMasterIdLst>
    <p:notesMasterId r:id="rId46"/>
  </p:notesMasterIdLst>
  <p:handoutMasterIdLst>
    <p:handoutMasterId r:id="rId47"/>
  </p:handoutMasterIdLst>
  <p:sldIdLst>
    <p:sldId id="679" r:id="rId3"/>
    <p:sldId id="759" r:id="rId4"/>
    <p:sldId id="773" r:id="rId5"/>
    <p:sldId id="751" r:id="rId6"/>
    <p:sldId id="721" r:id="rId7"/>
    <p:sldId id="723" r:id="rId8"/>
    <p:sldId id="722" r:id="rId9"/>
    <p:sldId id="777" r:id="rId10"/>
    <p:sldId id="758" r:id="rId11"/>
    <p:sldId id="776" r:id="rId12"/>
    <p:sldId id="775" r:id="rId13"/>
    <p:sldId id="691" r:id="rId14"/>
    <p:sldId id="695" r:id="rId15"/>
    <p:sldId id="756" r:id="rId16"/>
    <p:sldId id="755" r:id="rId17"/>
    <p:sldId id="760" r:id="rId18"/>
    <p:sldId id="761" r:id="rId19"/>
    <p:sldId id="784" r:id="rId20"/>
    <p:sldId id="783" r:id="rId21"/>
    <p:sldId id="765" r:id="rId22"/>
    <p:sldId id="764" r:id="rId23"/>
    <p:sldId id="778" r:id="rId24"/>
    <p:sldId id="779" r:id="rId25"/>
    <p:sldId id="780" r:id="rId26"/>
    <p:sldId id="774" r:id="rId27"/>
    <p:sldId id="781" r:id="rId28"/>
    <p:sldId id="762" r:id="rId29"/>
    <p:sldId id="763" r:id="rId30"/>
    <p:sldId id="767" r:id="rId31"/>
    <p:sldId id="782" r:id="rId32"/>
    <p:sldId id="766" r:id="rId33"/>
    <p:sldId id="770" r:id="rId34"/>
    <p:sldId id="772" r:id="rId35"/>
    <p:sldId id="768" r:id="rId36"/>
    <p:sldId id="785" r:id="rId37"/>
    <p:sldId id="786" r:id="rId38"/>
    <p:sldId id="789" r:id="rId39"/>
    <p:sldId id="787" r:id="rId40"/>
    <p:sldId id="790" r:id="rId41"/>
    <p:sldId id="788" r:id="rId42"/>
    <p:sldId id="791" r:id="rId43"/>
    <p:sldId id="792" r:id="rId44"/>
    <p:sldId id="793" r:id="rId4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98">
          <p15:clr>
            <a:srgbClr val="A4A3A4"/>
          </p15:clr>
        </p15:guide>
        <p15:guide id="3" pos="2880">
          <p15:clr>
            <a:srgbClr val="A4A3A4"/>
          </p15:clr>
        </p15:guide>
        <p15:guide id="4" pos="35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017D4E"/>
    <a:srgbClr val="0000FF"/>
    <a:srgbClr val="FF0000"/>
    <a:srgbClr val="FFCC00"/>
    <a:srgbClr val="000099"/>
    <a:srgbClr val="4D4D4D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2" autoAdjust="0"/>
    <p:restoredTop sz="94576" autoAdjust="0"/>
  </p:normalViewPr>
  <p:slideViewPr>
    <p:cSldViewPr>
      <p:cViewPr>
        <p:scale>
          <a:sx n="50" d="100"/>
          <a:sy n="50" d="100"/>
        </p:scale>
        <p:origin x="-1026" y="-504"/>
      </p:cViewPr>
      <p:guideLst>
        <p:guide orient="horz" pos="2160"/>
        <p:guide orient="horz" pos="1298"/>
        <p:guide pos="2880"/>
        <p:guide pos="3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41B9A9-BCB6-41FA-987E-C0D5CDE91CDE}" type="slidenum">
              <a:rPr lang="de-DE" altLang="ru-RU"/>
              <a:pPr/>
              <a:t>‹#›</a:t>
            </a:fld>
            <a:endParaRPr lang="de-DE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813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Klicken Sie, um die Textformatierung des Masters zu bearbeiten.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158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58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</a:defRPr>
            </a:lvl1pPr>
          </a:lstStyle>
          <a:p>
            <a:fld id="{DFE760A5-8B14-47E4-B6D1-89A5A01C8A98}" type="slidenum">
              <a:rPr lang="de-DE" altLang="de-DE"/>
              <a:pPr/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ru-RU" altLang="en-US"/>
              <a:t>Образец заголовка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F1BB87-A6E9-40C9-8F79-84934D7C06C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2788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B664A-D498-4123-9BAF-D62F89D55E0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129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C49DC-AA53-4F90-AFFA-AC4F32EBF4A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14877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DDCA4-972D-4625-AB57-7A44B0D5C1E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7867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BCA561-DD9F-4F8F-82CE-094BD31D02E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98733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03FA77-FC2D-41FC-9348-F96D3F4842B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2909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84B19-0AAD-436C-B216-3BD8257EE25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3708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32450C-02FA-4103-8B91-3E05CC70A9F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483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2A83D-41B7-454A-AFFE-8EF51AB807B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1553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EE221-6E8F-4A58-878C-2D1A15C1C83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7528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F1694A-46C8-477B-96D6-0EC5A6E77A8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6933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79B8D1-D559-4D3A-897D-5A7F16D9BCE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6540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5C55C-4E07-4D8D-BCC4-9B7A57306FB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589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DAFB32-7790-4CF9-8542-6BAFB54FC2E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4570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472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72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72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C5A9F498-1097-4238-AFBD-6A22858164E5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47207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47207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4720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720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720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fld id="{EB4AE624-9753-413E-9DA8-1E6008C7499A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47207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207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solidFill>
                <a:srgbClr val="0000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74675" y="1196975"/>
            <a:ext cx="8569325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ru-RU" altLang="ru-RU" sz="4000" b="1">
                <a:solidFill>
                  <a:srgbClr val="0000FF"/>
                </a:solidFill>
              </a:rPr>
              <a:t>Гигиеническое значение </a:t>
            </a:r>
            <a:br>
              <a:rPr lang="ru-RU" altLang="ru-RU" sz="4000" b="1">
                <a:solidFill>
                  <a:srgbClr val="0000FF"/>
                </a:solidFill>
              </a:rPr>
            </a:br>
            <a:r>
              <a:rPr lang="ru-RU" altLang="ru-RU" sz="4000" b="1">
                <a:solidFill>
                  <a:srgbClr val="0000FF"/>
                </a:solidFill>
              </a:rPr>
              <a:t>ультрафиолетовой </a:t>
            </a:r>
            <a:br>
              <a:rPr lang="ru-RU" altLang="ru-RU" sz="4000" b="1">
                <a:solidFill>
                  <a:srgbClr val="0000FF"/>
                </a:solidFill>
              </a:rPr>
            </a:br>
            <a:r>
              <a:rPr lang="ru-RU" altLang="ru-RU" sz="4000" b="1">
                <a:solidFill>
                  <a:srgbClr val="0000FF"/>
                </a:solidFill>
              </a:rPr>
              <a:t>и инфракрасной радиации</a:t>
            </a:r>
            <a:endParaRPr lang="de-DE" altLang="ru-RU" sz="4000" b="1">
              <a:solidFill>
                <a:srgbClr val="0000FF"/>
              </a:solidFill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3492500" y="5445125"/>
            <a:ext cx="51466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000">
                <a:solidFill>
                  <a:srgbClr val="0000FF"/>
                </a:solidFill>
              </a:rPr>
              <a:t>Васильев Юрий Валерианович</a:t>
            </a:r>
          </a:p>
          <a:p>
            <a:pPr eaLnBrk="1" hangingPunct="1"/>
            <a:r>
              <a:rPr lang="ru-RU" altLang="ru-RU" sz="2000">
                <a:solidFill>
                  <a:srgbClr val="0000FF"/>
                </a:solidFill>
              </a:rPr>
              <a:t>доцент кафедры гигиены СПбГПМУ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4"/>
          <p:cNvSpPr>
            <a:spLocks noChangeArrowheads="1"/>
          </p:cNvSpPr>
          <p:nvPr/>
        </p:nvSpPr>
        <p:spPr bwMode="auto">
          <a:xfrm>
            <a:off x="323850" y="327025"/>
            <a:ext cx="8675688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 b="1">
                <a:solidFill>
                  <a:srgbClr val="0000FF"/>
                </a:solidFill>
              </a:rPr>
              <a:t>Искусственные источники УФ</a:t>
            </a:r>
          </a:p>
          <a:p>
            <a:pPr eaLnBrk="1" hangingPunct="1"/>
            <a:endParaRPr lang="ru-RU" altLang="ru-RU" sz="2800">
              <a:solidFill>
                <a:srgbClr val="017D4E"/>
              </a:solidFill>
            </a:endParaRPr>
          </a:p>
          <a:p>
            <a:pPr eaLnBrk="1" hangingPunct="1"/>
            <a:r>
              <a:rPr lang="ru-RU" altLang="ru-RU" sz="2800">
                <a:solidFill>
                  <a:srgbClr val="017D4E"/>
                </a:solidFill>
              </a:rPr>
              <a:t>см лекцию…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3"/>
          <p:cNvSpPr>
            <a:spLocks noChangeArrowheads="1"/>
          </p:cNvSpPr>
          <p:nvPr/>
        </p:nvSpPr>
        <p:spPr bwMode="auto">
          <a:xfrm>
            <a:off x="395288" y="1196975"/>
            <a:ext cx="8208962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4800" b="1">
                <a:solidFill>
                  <a:srgbClr val="0000FF"/>
                </a:solidFill>
              </a:rPr>
              <a:t>Гигиеническое нормирование ультрафиолетовой радиации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3"/>
          <p:cNvSpPr>
            <a:spLocks noChangeArrowheads="1"/>
          </p:cNvSpPr>
          <p:nvPr/>
        </p:nvSpPr>
        <p:spPr bwMode="auto">
          <a:xfrm>
            <a:off x="755650" y="588963"/>
            <a:ext cx="7561263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4400" b="1">
                <a:solidFill>
                  <a:srgbClr val="0000FF"/>
                </a:solidFill>
              </a:rPr>
              <a:t>Принципы гигиенического нормирования</a:t>
            </a:r>
          </a:p>
        </p:txBody>
      </p:sp>
      <p:sp>
        <p:nvSpPr>
          <p:cNvPr id="15363" name="Прямоугольник 3"/>
          <p:cNvSpPr>
            <a:spLocks noChangeArrowheads="1"/>
          </p:cNvSpPr>
          <p:nvPr/>
        </p:nvSpPr>
        <p:spPr bwMode="auto">
          <a:xfrm>
            <a:off x="1042988" y="2173288"/>
            <a:ext cx="75612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7429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Garamond" panose="02020404030301010803" pitchFamily="18" charset="0"/>
              <a:buAutoNum type="arabicPeriod"/>
            </a:pPr>
            <a:r>
              <a:rPr lang="ru-RU" altLang="ru-RU" sz="3600">
                <a:solidFill>
                  <a:srgbClr val="017D4E"/>
                </a:solidFill>
              </a:rPr>
              <a:t>Гарантийности;</a:t>
            </a:r>
          </a:p>
          <a:p>
            <a:pPr eaLnBrk="1" hangingPunct="1">
              <a:buFont typeface="Garamond" panose="02020404030301010803" pitchFamily="18" charset="0"/>
              <a:buAutoNum type="arabicPeriod"/>
            </a:pPr>
            <a:r>
              <a:rPr lang="ru-RU" altLang="ru-RU" sz="3600">
                <a:solidFill>
                  <a:srgbClr val="017D4E"/>
                </a:solidFill>
              </a:rPr>
              <a:t>Комплексности;</a:t>
            </a:r>
          </a:p>
          <a:p>
            <a:pPr eaLnBrk="1" hangingPunct="1">
              <a:buFont typeface="Garamond" panose="02020404030301010803" pitchFamily="18" charset="0"/>
              <a:buAutoNum type="arabicPeriod"/>
            </a:pPr>
            <a:r>
              <a:rPr lang="ru-RU" altLang="ru-RU" sz="3600">
                <a:solidFill>
                  <a:srgbClr val="017D4E"/>
                </a:solidFill>
              </a:rPr>
              <a:t>Дифференцированности;</a:t>
            </a:r>
          </a:p>
          <a:p>
            <a:pPr eaLnBrk="1" hangingPunct="1">
              <a:buFont typeface="Garamond" panose="02020404030301010803" pitchFamily="18" charset="0"/>
              <a:buAutoNum type="arabicPeriod"/>
            </a:pPr>
            <a:r>
              <a:rPr lang="ru-RU" altLang="ru-RU" sz="3600">
                <a:solidFill>
                  <a:srgbClr val="017D4E"/>
                </a:solidFill>
              </a:rPr>
              <a:t>Социально-биологической сбалансированности;</a:t>
            </a:r>
          </a:p>
          <a:p>
            <a:pPr eaLnBrk="1" hangingPunct="1">
              <a:buFont typeface="Garamond" panose="02020404030301010803" pitchFamily="18" charset="0"/>
              <a:buAutoNum type="arabicPeriod"/>
            </a:pPr>
            <a:r>
              <a:rPr lang="ru-RU" altLang="ru-RU" sz="3600">
                <a:solidFill>
                  <a:srgbClr val="017D4E"/>
                </a:solidFill>
              </a:rPr>
              <a:t>Динамичности.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3"/>
          <p:cNvSpPr>
            <a:spLocks noChangeArrowheads="1"/>
          </p:cNvSpPr>
          <p:nvPr/>
        </p:nvSpPr>
        <p:spPr bwMode="auto">
          <a:xfrm>
            <a:off x="468313" y="765175"/>
            <a:ext cx="8280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4800">
                <a:solidFill>
                  <a:srgbClr val="0000FF"/>
                </a:solidFill>
              </a:rPr>
              <a:t>Гигиеническое нормирование УФО проводится на основании его эффектов воздействия на человека, а также объекты среды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4"/>
          <p:cNvSpPr>
            <a:spLocks noChangeArrowheads="1"/>
          </p:cNvSpPr>
          <p:nvPr/>
        </p:nvSpPr>
        <p:spPr bwMode="auto">
          <a:xfrm>
            <a:off x="468313" y="1844675"/>
            <a:ext cx="82073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>
                <a:solidFill>
                  <a:srgbClr val="017D4E"/>
                </a:solidFill>
              </a:rPr>
              <a:t>УФ-лучи, воздействуя на кожу, вызывают сдвиги в коллоидном состоянии клеточных и тканевых белков, а также рефлекторным путем влияют на весь организм. </a:t>
            </a:r>
          </a:p>
          <a:p>
            <a:pPr eaLnBrk="1" hangingPunct="1"/>
            <a:r>
              <a:rPr lang="ru-RU" altLang="ru-RU" sz="3200">
                <a:solidFill>
                  <a:srgbClr val="017D4E"/>
                </a:solidFill>
              </a:rPr>
              <a:t>Под их воздействием в организме образуются БАВ, стимулирующие многие физиологические системы организма.</a:t>
            </a:r>
          </a:p>
        </p:txBody>
      </p:sp>
      <p:sp>
        <p:nvSpPr>
          <p:cNvPr id="17411" name="Прямоугольник 5"/>
          <p:cNvSpPr>
            <a:spLocks noChangeArrowheads="1"/>
          </p:cNvSpPr>
          <p:nvPr/>
        </p:nvSpPr>
        <p:spPr bwMode="auto">
          <a:xfrm>
            <a:off x="485775" y="260350"/>
            <a:ext cx="8250238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4400" b="1">
                <a:solidFill>
                  <a:srgbClr val="0000FF"/>
                </a:solidFill>
              </a:rPr>
              <a:t>Неспецифические эффекты </a:t>
            </a:r>
            <a:br>
              <a:rPr lang="ru-RU" altLang="ru-RU" sz="4400" b="1">
                <a:solidFill>
                  <a:srgbClr val="0000FF"/>
                </a:solidFill>
              </a:rPr>
            </a:br>
            <a:r>
              <a:rPr lang="ru-RU" altLang="ru-RU" sz="4400" b="1">
                <a:solidFill>
                  <a:srgbClr val="0000FF"/>
                </a:solidFill>
              </a:rPr>
              <a:t>ультрафиолета</a:t>
            </a:r>
            <a:endParaRPr lang="ru-RU" altLang="ru-RU" sz="4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5"/>
          <p:cNvSpPr>
            <a:spLocks noChangeArrowheads="1"/>
          </p:cNvSpPr>
          <p:nvPr/>
        </p:nvSpPr>
        <p:spPr bwMode="auto">
          <a:xfrm>
            <a:off x="485775" y="260350"/>
            <a:ext cx="85979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4400" b="1">
                <a:solidFill>
                  <a:srgbClr val="0000FF"/>
                </a:solidFill>
              </a:rPr>
              <a:t>Специфические эффекты УФ </a:t>
            </a:r>
            <a:endParaRPr lang="ru-RU" altLang="ru-RU" sz="4400" b="1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95288" y="1125538"/>
          <a:ext cx="8604250" cy="5102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4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9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6466">
                <a:tc>
                  <a:txBody>
                    <a:bodyPr/>
                    <a:lstStyle/>
                    <a:p>
                      <a:pPr algn="ctr"/>
                      <a:r>
                        <a:rPr lang="ru-RU" sz="3200" baseline="0" dirty="0" smtClean="0">
                          <a:solidFill>
                            <a:srgbClr val="017D4E"/>
                          </a:solidFill>
                        </a:rPr>
                        <a:t>Длина волны</a:t>
                      </a:r>
                      <a:endParaRPr lang="ru-RU" sz="3200" baseline="0" dirty="0">
                        <a:solidFill>
                          <a:srgbClr val="017D4E"/>
                        </a:solidFill>
                      </a:endParaRPr>
                    </a:p>
                  </a:txBody>
                  <a:tcPr marL="91438" marR="91438" marT="45727" marB="45727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aseline="0" dirty="0" smtClean="0">
                          <a:solidFill>
                            <a:srgbClr val="017D4E"/>
                          </a:solidFill>
                        </a:rPr>
                        <a:t>Биологические эффекты</a:t>
                      </a:r>
                      <a:endParaRPr lang="ru-RU" sz="3200" baseline="0" dirty="0">
                        <a:solidFill>
                          <a:srgbClr val="017D4E"/>
                        </a:solidFill>
                      </a:endParaRPr>
                    </a:p>
                  </a:txBody>
                  <a:tcPr marL="91438" marR="91438" marT="45727" marB="4572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962">
                <a:tc>
                  <a:txBody>
                    <a:bodyPr/>
                    <a:lstStyle/>
                    <a:p>
                      <a:r>
                        <a:rPr lang="ru-RU" sz="3200" b="1" dirty="0" smtClean="0">
                          <a:solidFill>
                            <a:srgbClr val="0000FF"/>
                          </a:solidFill>
                        </a:rPr>
                        <a:t>400–320 нм</a:t>
                      </a:r>
                    </a:p>
                    <a:p>
                      <a:r>
                        <a:rPr lang="ru-RU" sz="3200" b="1" baseline="0" dirty="0" smtClean="0">
                          <a:solidFill>
                            <a:srgbClr val="017D4E"/>
                          </a:solidFill>
                        </a:rPr>
                        <a:t>область А</a:t>
                      </a:r>
                      <a:endParaRPr lang="ru-RU" sz="3200" b="1" baseline="0" dirty="0">
                        <a:solidFill>
                          <a:srgbClr val="017D4E"/>
                        </a:solidFill>
                      </a:endParaRPr>
                    </a:p>
                  </a:txBody>
                  <a:tcPr marL="91438" marR="91438" marT="45727" marB="4572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rgbClr val="0000FF"/>
                          </a:solidFill>
                        </a:rPr>
                        <a:t>пигментообразующее,</a:t>
                      </a:r>
                      <a:br>
                        <a:rPr lang="ru-RU" sz="3200" dirty="0" smtClean="0">
                          <a:solidFill>
                            <a:srgbClr val="0000FF"/>
                          </a:solidFill>
                        </a:rPr>
                      </a:br>
                      <a:r>
                        <a:rPr lang="ru-RU" sz="3200" dirty="0" err="1" smtClean="0">
                          <a:solidFill>
                            <a:srgbClr val="0000FF"/>
                          </a:solidFill>
                        </a:rPr>
                        <a:t>флюоресцентное</a:t>
                      </a:r>
                      <a:endParaRPr lang="ru-RU" sz="3200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8" marR="91438" marT="45727" marB="45727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8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dirty="0" smtClean="0">
                          <a:solidFill>
                            <a:srgbClr val="0000FF"/>
                          </a:solidFill>
                        </a:rPr>
                        <a:t>320–280 нм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b="1" dirty="0" smtClean="0">
                          <a:solidFill>
                            <a:srgbClr val="017D4E"/>
                          </a:solidFill>
                        </a:rPr>
                        <a:t>область В</a:t>
                      </a:r>
                      <a:r>
                        <a:rPr lang="ru-RU" sz="3200" b="1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ru-RU" sz="32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8" marR="91438" marT="45727" marB="4572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err="1" smtClean="0">
                          <a:solidFill>
                            <a:srgbClr val="0000FF"/>
                          </a:solidFill>
                        </a:rPr>
                        <a:t>эритемное</a:t>
                      </a:r>
                      <a:r>
                        <a:rPr lang="ru-RU" sz="3200" dirty="0" smtClean="0">
                          <a:solidFill>
                            <a:srgbClr val="0000FF"/>
                          </a:solidFill>
                        </a:rPr>
                        <a:t>, </a:t>
                      </a:r>
                      <a:r>
                        <a:rPr lang="ru-RU" sz="3200" dirty="0" err="1" smtClean="0">
                          <a:solidFill>
                            <a:srgbClr val="0000FF"/>
                          </a:solidFill>
                        </a:rPr>
                        <a:t>витаминообразующее</a:t>
                      </a:r>
                      <a:r>
                        <a:rPr lang="ru-RU" sz="3200" dirty="0" smtClean="0">
                          <a:solidFill>
                            <a:srgbClr val="0000FF"/>
                          </a:solidFill>
                        </a:rPr>
                        <a:t> (</a:t>
                      </a:r>
                      <a:r>
                        <a:rPr lang="ru-RU" sz="3200" dirty="0" err="1" smtClean="0">
                          <a:solidFill>
                            <a:srgbClr val="0000FF"/>
                          </a:solidFill>
                        </a:rPr>
                        <a:t>витаминопреобразующее</a:t>
                      </a:r>
                      <a:r>
                        <a:rPr lang="ru-RU" sz="3200" dirty="0" smtClean="0">
                          <a:solidFill>
                            <a:srgbClr val="0000FF"/>
                          </a:solidFill>
                        </a:rPr>
                        <a:t>) (</a:t>
                      </a:r>
                      <a:r>
                        <a:rPr lang="ru-RU" sz="3200" dirty="0" err="1" smtClean="0">
                          <a:solidFill>
                            <a:srgbClr val="0000FF"/>
                          </a:solidFill>
                        </a:rPr>
                        <a:t>антирахитическое</a:t>
                      </a:r>
                      <a:r>
                        <a:rPr lang="ru-RU" sz="32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ru-RU" sz="3200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8" marR="91438" marT="45727" marB="4572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962">
                <a:tc>
                  <a:txBody>
                    <a:bodyPr/>
                    <a:lstStyle/>
                    <a:p>
                      <a:r>
                        <a:rPr lang="ru-RU" sz="3200" b="1" dirty="0" smtClean="0">
                          <a:solidFill>
                            <a:srgbClr val="0000FF"/>
                          </a:solidFill>
                        </a:rPr>
                        <a:t>280–200 нм</a:t>
                      </a:r>
                    </a:p>
                    <a:p>
                      <a:r>
                        <a:rPr lang="ru-RU" sz="3200" b="1" baseline="0" dirty="0" smtClean="0">
                          <a:solidFill>
                            <a:srgbClr val="017D4E"/>
                          </a:solidFill>
                        </a:rPr>
                        <a:t>область С</a:t>
                      </a:r>
                      <a:endParaRPr lang="ru-RU" sz="3200" b="1" baseline="0" dirty="0">
                        <a:solidFill>
                          <a:srgbClr val="017D4E"/>
                        </a:solidFill>
                      </a:endParaRPr>
                    </a:p>
                  </a:txBody>
                  <a:tcPr marL="91438" marR="91438" marT="45727" marB="4572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dirty="0" smtClean="0">
                          <a:solidFill>
                            <a:srgbClr val="0000FF"/>
                          </a:solidFill>
                        </a:rPr>
                        <a:t>бактерицидное</a:t>
                      </a:r>
                      <a:endParaRPr lang="ru-RU" sz="3200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8" marR="91438" marT="45727" marB="45727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692150"/>
            <a:ext cx="442912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Прямоугольник 5"/>
          <p:cNvSpPr>
            <a:spLocks noChangeArrowheads="1"/>
          </p:cNvSpPr>
          <p:nvPr/>
        </p:nvSpPr>
        <p:spPr bwMode="auto">
          <a:xfrm>
            <a:off x="304800" y="115888"/>
            <a:ext cx="90916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600" b="1">
                <a:solidFill>
                  <a:srgbClr val="0000FF"/>
                </a:solidFill>
              </a:rPr>
              <a:t>Биологическое действие УФ-радиации</a:t>
            </a:r>
            <a:endParaRPr lang="ru-RU" altLang="ru-RU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5"/>
          <p:cNvSpPr>
            <a:spLocks noChangeArrowheads="1"/>
          </p:cNvSpPr>
          <p:nvPr/>
        </p:nvSpPr>
        <p:spPr bwMode="auto">
          <a:xfrm>
            <a:off x="304800" y="115888"/>
            <a:ext cx="90916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600" b="1">
                <a:solidFill>
                  <a:srgbClr val="0000FF"/>
                </a:solidFill>
              </a:rPr>
              <a:t>Биологическое действие УФ-радиации</a:t>
            </a:r>
            <a:endParaRPr lang="ru-RU" altLang="ru-RU" sz="3600" b="1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692150"/>
            <a:ext cx="4416425" cy="599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3"/>
          <p:cNvSpPr>
            <a:spLocks noChangeArrowheads="1"/>
          </p:cNvSpPr>
          <p:nvPr/>
        </p:nvSpPr>
        <p:spPr bwMode="auto">
          <a:xfrm>
            <a:off x="684213" y="333375"/>
            <a:ext cx="799147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 b="1">
                <a:solidFill>
                  <a:srgbClr val="0000FF"/>
                </a:solidFill>
              </a:rPr>
              <a:t>Искусственные источники УФО</a:t>
            </a:r>
          </a:p>
          <a:p>
            <a:pPr eaLnBrk="1" hangingPunct="1"/>
            <a:r>
              <a:rPr lang="ru-RU" altLang="ru-RU" sz="3200">
                <a:solidFill>
                  <a:srgbClr val="017D4E"/>
                </a:solidFill>
              </a:rPr>
              <a:t>см лекции…</a:t>
            </a:r>
          </a:p>
          <a:p>
            <a:pPr eaLnBrk="1" hangingPunct="1"/>
            <a:r>
              <a:rPr lang="ru-RU" altLang="ru-RU" sz="3200">
                <a:solidFill>
                  <a:srgbClr val="017D4E"/>
                </a:solidFill>
              </a:rPr>
              <a:t>…В облучателях «ОРК-21», «ОКН-11», «ОН-7», «ОУФв-02» Солнышко, «ОУФд-01» Солнышко, «ОУФК-01» Солнышко, маячного типа и других используются источники ультрафиолетового излучения интегрального спектра (А, В и С) на основе ламп высокого давления «ДРТ-240», «ДРТ-400», «ДРТ-125»…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3"/>
          <p:cNvSpPr>
            <a:spLocks noChangeArrowheads="1"/>
          </p:cNvSpPr>
          <p:nvPr/>
        </p:nvSpPr>
        <p:spPr bwMode="auto">
          <a:xfrm>
            <a:off x="468313" y="1052513"/>
            <a:ext cx="82073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600">
                <a:solidFill>
                  <a:srgbClr val="017D4E"/>
                </a:solidFill>
              </a:rPr>
              <a:t>Биодоза – </a:t>
            </a:r>
            <a:r>
              <a:rPr lang="ru-RU" altLang="ru-RU" sz="3600" b="1">
                <a:solidFill>
                  <a:srgbClr val="017D4E"/>
                </a:solidFill>
              </a:rPr>
              <a:t>минимальное время облучения </a:t>
            </a:r>
            <a:r>
              <a:rPr lang="ru-RU" altLang="ru-RU" sz="3600">
                <a:solidFill>
                  <a:srgbClr val="017D4E"/>
                </a:solidFill>
              </a:rPr>
              <a:t>человека с определенного расстояния определенным источником УФ-лучей, которое </a:t>
            </a:r>
            <a:r>
              <a:rPr lang="ru-RU" altLang="ru-RU" sz="3600" b="1">
                <a:solidFill>
                  <a:srgbClr val="017D4E"/>
                </a:solidFill>
              </a:rPr>
              <a:t>вызывает реакцию</a:t>
            </a:r>
            <a:r>
              <a:rPr lang="ru-RU" altLang="ru-RU" sz="3600">
                <a:solidFill>
                  <a:srgbClr val="017D4E"/>
                </a:solidFill>
              </a:rPr>
              <a:t>, например, в виде слабой, но четко очерченной эритемы.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Прямоугольник 3"/>
          <p:cNvSpPr>
            <a:spLocks noChangeArrowheads="1"/>
          </p:cNvSpPr>
          <p:nvPr/>
        </p:nvSpPr>
        <p:spPr bwMode="auto">
          <a:xfrm>
            <a:off x="468313" y="260350"/>
            <a:ext cx="8351837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 b="1">
                <a:solidFill>
                  <a:srgbClr val="FF0000"/>
                </a:solidFill>
              </a:rPr>
              <a:t>Вариант 1. </a:t>
            </a:r>
            <a:r>
              <a:rPr lang="ru-RU" altLang="ru-RU" sz="3200">
                <a:solidFill>
                  <a:srgbClr val="FF0000"/>
                </a:solidFill>
              </a:rPr>
              <a:t>Оценить естественное освещение в классе: ориентация окон – юго-западная, площадь застекленной поверхности 1 окна 3,7 м</a:t>
            </a:r>
            <a:r>
              <a:rPr lang="ru-RU" altLang="ru-RU" sz="3200" baseline="30000">
                <a:solidFill>
                  <a:srgbClr val="FF0000"/>
                </a:solidFill>
              </a:rPr>
              <a:t>2</a:t>
            </a:r>
            <a:r>
              <a:rPr lang="ru-RU" altLang="ru-RU" sz="3200">
                <a:solidFill>
                  <a:srgbClr val="FF0000"/>
                </a:solidFill>
              </a:rPr>
              <a:t>, окон – 3, площадь пола 48 м</a:t>
            </a:r>
            <a:r>
              <a:rPr lang="ru-RU" altLang="ru-RU" sz="3200" baseline="30000">
                <a:solidFill>
                  <a:srgbClr val="FF0000"/>
                </a:solidFill>
              </a:rPr>
              <a:t>2</a:t>
            </a:r>
            <a:r>
              <a:rPr lang="ru-RU" altLang="ru-RU" sz="3200">
                <a:solidFill>
                  <a:srgbClr val="FF0000"/>
                </a:solidFill>
              </a:rPr>
              <a:t>, глубина заложения 2, КЕО 2%, угол падения 25°, отверстия 5°.</a:t>
            </a:r>
          </a:p>
          <a:p>
            <a:pPr eaLnBrk="1" hangingPunct="1"/>
            <a:endParaRPr lang="ru-RU" altLang="ru-RU" sz="3200">
              <a:solidFill>
                <a:srgbClr val="017D4E"/>
              </a:solidFill>
            </a:endParaRPr>
          </a:p>
          <a:p>
            <a:pPr eaLnBrk="1" hangingPunct="1"/>
            <a:r>
              <a:rPr lang="ru-RU" altLang="ru-RU" sz="3200" b="1">
                <a:solidFill>
                  <a:srgbClr val="0000FF"/>
                </a:solidFill>
              </a:rPr>
              <a:t>Вариант 2. </a:t>
            </a:r>
            <a:r>
              <a:rPr lang="ru-RU" altLang="ru-RU" sz="3200">
                <a:solidFill>
                  <a:srgbClr val="0000FF"/>
                </a:solidFill>
              </a:rPr>
              <a:t>Оценить искусственное освещение люминесцентными лампами в классе, имеющем 8 светильников типа ШОД. В каждом светильнике 2 трубки по 45 Вт. Площадь класса равна 50 м</a:t>
            </a:r>
            <a:r>
              <a:rPr lang="ru-RU" altLang="ru-RU" sz="3200" baseline="30000">
                <a:solidFill>
                  <a:srgbClr val="0000FF"/>
                </a:solidFill>
              </a:rPr>
              <a:t>2</a:t>
            </a:r>
            <a:r>
              <a:rPr lang="ru-RU" altLang="ru-RU" sz="320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Прямоугольник 5"/>
          <p:cNvSpPr>
            <a:spLocks noChangeArrowheads="1"/>
          </p:cNvSpPr>
          <p:nvPr/>
        </p:nvSpPr>
        <p:spPr bwMode="auto">
          <a:xfrm>
            <a:off x="468313" y="692150"/>
            <a:ext cx="7956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600" b="1">
                <a:solidFill>
                  <a:srgbClr val="0000FF"/>
                </a:solidFill>
              </a:rPr>
              <a:t>Методики исследования биодозы</a:t>
            </a:r>
            <a:endParaRPr lang="ru-RU" altLang="ru-RU" sz="3600" b="1"/>
          </a:p>
        </p:txBody>
      </p:sp>
      <p:sp>
        <p:nvSpPr>
          <p:cNvPr id="23555" name="Прямоугольник 4"/>
          <p:cNvSpPr>
            <a:spLocks noChangeArrowheads="1"/>
          </p:cNvSpPr>
          <p:nvPr/>
        </p:nvSpPr>
        <p:spPr bwMode="auto">
          <a:xfrm>
            <a:off x="828675" y="1557338"/>
            <a:ext cx="820737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ru-RU" sz="3200">
                <a:solidFill>
                  <a:srgbClr val="017D4E"/>
                </a:solidFill>
              </a:rPr>
              <a:t>фотоэлектрические (уфидозиметры)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ru-RU" sz="3200">
                <a:solidFill>
                  <a:srgbClr val="017D4E"/>
                </a:solidFill>
              </a:rPr>
              <a:t>химические (щавелевокислый)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ru-RU" sz="3200">
                <a:solidFill>
                  <a:srgbClr val="017D4E"/>
                </a:solidFill>
              </a:rPr>
              <a:t>биологические (биодозиметры, например, Горбачева-Дальфельда)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ru-RU" sz="3200">
                <a:solidFill>
                  <a:srgbClr val="017D4E"/>
                </a:solidFill>
              </a:rPr>
              <a:t>клинико-биохимические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50825" y="5716588"/>
            <a:ext cx="8893175" cy="836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3090863"/>
            <a:ext cx="5364162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100013"/>
            <a:ext cx="5507037" cy="375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250825" y="100013"/>
            <a:ext cx="8893175" cy="836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582" name="Прямоугольник 9"/>
          <p:cNvSpPr>
            <a:spLocks noChangeArrowheads="1"/>
          </p:cNvSpPr>
          <p:nvPr/>
        </p:nvSpPr>
        <p:spPr bwMode="auto">
          <a:xfrm>
            <a:off x="612775" y="287338"/>
            <a:ext cx="8207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 b="1">
                <a:solidFill>
                  <a:srgbClr val="0000FF"/>
                </a:solidFill>
              </a:rPr>
              <a:t>Биодозиметр Горбачева-Дальфельда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Прямоугольник 5"/>
          <p:cNvSpPr>
            <a:spLocks noChangeArrowheads="1"/>
          </p:cNvSpPr>
          <p:nvPr/>
        </p:nvSpPr>
        <p:spPr bwMode="auto">
          <a:xfrm>
            <a:off x="304800" y="190500"/>
            <a:ext cx="8228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 b="1">
                <a:solidFill>
                  <a:srgbClr val="0000FF"/>
                </a:solidFill>
              </a:rPr>
              <a:t>Определение биодозы </a:t>
            </a:r>
            <a:br>
              <a:rPr lang="ru-RU" altLang="ru-RU" sz="3600" b="1">
                <a:solidFill>
                  <a:srgbClr val="0000FF"/>
                </a:solidFill>
              </a:rPr>
            </a:br>
            <a:r>
              <a:rPr lang="ru-RU" altLang="ru-RU" sz="3600" b="1">
                <a:solidFill>
                  <a:srgbClr val="0000FF"/>
                </a:solidFill>
              </a:rPr>
              <a:t>биологическим методом</a:t>
            </a:r>
            <a:endParaRPr lang="ru-RU" altLang="ru-RU" sz="3600" b="1"/>
          </a:p>
        </p:txBody>
      </p:sp>
      <p:sp>
        <p:nvSpPr>
          <p:cNvPr id="4" name="Прямоугольник 3"/>
          <p:cNvSpPr/>
          <p:nvPr/>
        </p:nvSpPr>
        <p:spPr>
          <a:xfrm>
            <a:off x="468313" y="1484313"/>
            <a:ext cx="82073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Clr>
                <a:srgbClr val="017D4E"/>
              </a:buClr>
              <a:buSzPct val="65000"/>
              <a:defRPr/>
            </a:pPr>
            <a:r>
              <a:rPr lang="ru-RU" sz="2800" kern="0" dirty="0">
                <a:solidFill>
                  <a:srgbClr val="017D4E"/>
                </a:solidFill>
                <a:latin typeface="Arial" charset="0"/>
                <a:cs typeface="Times New Roman" pitchFamily="18" charset="0"/>
              </a:rPr>
              <a:t>Через 6–8 часов зарегистрирована реакция: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24000" y="2465388"/>
          <a:ext cx="6719888" cy="130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06512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3" marR="91433" marT="45705" marB="45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3" marR="91433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3" marR="91433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3" marR="91433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3" marR="91433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3" marR="91433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524000" y="4054475"/>
          <a:ext cx="6719888" cy="74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6880"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17D4E"/>
                          </a:solidFill>
                        </a:rPr>
                        <a:t>1</a:t>
                      </a:r>
                      <a:endParaRPr lang="ru-RU" sz="1800" b="1" baseline="0" dirty="0">
                        <a:solidFill>
                          <a:srgbClr val="017D4E"/>
                        </a:solidFill>
                      </a:endParaRPr>
                    </a:p>
                  </a:txBody>
                  <a:tcPr marL="91433" marR="91433" marT="45759" marB="4575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17D4E"/>
                          </a:solidFill>
                        </a:rPr>
                        <a:t>2</a:t>
                      </a:r>
                      <a:endParaRPr lang="ru-RU" sz="1800" b="1" baseline="0" dirty="0">
                        <a:solidFill>
                          <a:srgbClr val="017D4E"/>
                        </a:solidFill>
                      </a:endParaRPr>
                    </a:p>
                  </a:txBody>
                  <a:tcPr marL="91433" marR="91433" marT="45759" marB="4575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17D4E"/>
                          </a:solidFill>
                        </a:rPr>
                        <a:t>3</a:t>
                      </a:r>
                      <a:endParaRPr lang="ru-RU" sz="1800" b="1" baseline="0" dirty="0">
                        <a:solidFill>
                          <a:srgbClr val="017D4E"/>
                        </a:solidFill>
                      </a:endParaRPr>
                    </a:p>
                  </a:txBody>
                  <a:tcPr marL="91433" marR="91433" marT="45759" marB="4575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17D4E"/>
                          </a:solidFill>
                        </a:rPr>
                        <a:t>4</a:t>
                      </a:r>
                      <a:endParaRPr lang="ru-RU" sz="1800" b="1" baseline="0" dirty="0">
                        <a:solidFill>
                          <a:srgbClr val="017D4E"/>
                        </a:solidFill>
                      </a:endParaRPr>
                    </a:p>
                  </a:txBody>
                  <a:tcPr marL="91433" marR="91433" marT="45759" marB="4575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17D4E"/>
                          </a:solidFill>
                        </a:rPr>
                        <a:t>5</a:t>
                      </a:r>
                      <a:endParaRPr lang="ru-RU" sz="1800" b="1" baseline="0" dirty="0">
                        <a:solidFill>
                          <a:srgbClr val="017D4E"/>
                        </a:solidFill>
                      </a:endParaRPr>
                    </a:p>
                  </a:txBody>
                  <a:tcPr marL="91433" marR="91433" marT="45759" marB="4575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17D4E"/>
                          </a:solidFill>
                        </a:rPr>
                        <a:t>6</a:t>
                      </a:r>
                      <a:endParaRPr lang="ru-RU" sz="1800" b="1" baseline="0" dirty="0">
                        <a:solidFill>
                          <a:srgbClr val="017D4E"/>
                        </a:solidFill>
                      </a:endParaRPr>
                    </a:p>
                  </a:txBody>
                  <a:tcPr marL="91433" marR="91433" marT="45759" marB="4575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70"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000FF"/>
                          </a:solidFill>
                        </a:rPr>
                        <a:t>180</a:t>
                      </a:r>
                      <a:endParaRPr lang="ru-RU" sz="18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3" marR="91433" marT="45759" marB="4575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000FF"/>
                          </a:solidFill>
                        </a:rPr>
                        <a:t>150</a:t>
                      </a:r>
                      <a:endParaRPr lang="ru-RU" sz="18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3" marR="91433" marT="45759" marB="4575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000FF"/>
                          </a:solidFill>
                        </a:rPr>
                        <a:t>120</a:t>
                      </a:r>
                      <a:endParaRPr lang="ru-RU" sz="18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3" marR="91433" marT="45759" marB="4575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000FF"/>
                          </a:solidFill>
                        </a:rPr>
                        <a:t>90</a:t>
                      </a:r>
                      <a:endParaRPr lang="ru-RU" sz="18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3" marR="91433" marT="45759" marB="4575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000FF"/>
                          </a:solidFill>
                        </a:rPr>
                        <a:t>60</a:t>
                      </a:r>
                      <a:endParaRPr lang="ru-RU" sz="18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3" marR="91433" marT="45759" marB="45759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000FF"/>
                          </a:solidFill>
                        </a:rPr>
                        <a:t>30</a:t>
                      </a:r>
                      <a:endParaRPr lang="ru-RU" sz="18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3" marR="91433" marT="45759" marB="4575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700213" y="5354638"/>
            <a:ext cx="3879850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Clr>
                <a:srgbClr val="017D4E"/>
              </a:buClr>
              <a:buSzPct val="65000"/>
              <a:defRPr/>
            </a:pPr>
            <a:r>
              <a:rPr lang="ru-RU" sz="2800" b="1" kern="0" dirty="0">
                <a:solidFill>
                  <a:srgbClr val="017D4E"/>
                </a:solidFill>
                <a:latin typeface="Arial" charset="0"/>
                <a:cs typeface="Times New Roman" pitchFamily="18" charset="0"/>
              </a:rPr>
              <a:t>Биодоза =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43438" y="5354638"/>
            <a:ext cx="2376487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buClr>
                <a:srgbClr val="017D4E"/>
              </a:buClr>
              <a:buSzPct val="65000"/>
              <a:defRPr/>
            </a:pPr>
            <a:r>
              <a:rPr lang="ru-RU" sz="2800" b="1" kern="0" dirty="0">
                <a:solidFill>
                  <a:srgbClr val="017D4E"/>
                </a:solidFill>
                <a:latin typeface="Arial" charset="0"/>
                <a:cs typeface="Times New Roman" pitchFamily="18" charset="0"/>
              </a:rPr>
              <a:t>90 сек.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Прямоугольник 5"/>
          <p:cNvSpPr>
            <a:spLocks noChangeArrowheads="1"/>
          </p:cNvSpPr>
          <p:nvPr/>
        </p:nvSpPr>
        <p:spPr bwMode="auto">
          <a:xfrm>
            <a:off x="304800" y="190500"/>
            <a:ext cx="8228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 b="1">
                <a:solidFill>
                  <a:srgbClr val="0000FF"/>
                </a:solidFill>
              </a:rPr>
              <a:t>Определение биодозы </a:t>
            </a:r>
            <a:br>
              <a:rPr lang="ru-RU" altLang="ru-RU" sz="3600" b="1">
                <a:solidFill>
                  <a:srgbClr val="0000FF"/>
                </a:solidFill>
              </a:rPr>
            </a:br>
            <a:r>
              <a:rPr lang="ru-RU" altLang="ru-RU" sz="3600" b="1">
                <a:solidFill>
                  <a:srgbClr val="0000FF"/>
                </a:solidFill>
              </a:rPr>
              <a:t>биологическим методом</a:t>
            </a:r>
            <a:endParaRPr lang="ru-RU" altLang="ru-RU" sz="3600" b="1"/>
          </a:p>
        </p:txBody>
      </p:sp>
      <p:sp>
        <p:nvSpPr>
          <p:cNvPr id="4" name="Прямоугольник 3"/>
          <p:cNvSpPr/>
          <p:nvPr/>
        </p:nvSpPr>
        <p:spPr>
          <a:xfrm>
            <a:off x="468313" y="1484313"/>
            <a:ext cx="82073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Clr>
                <a:srgbClr val="017D4E"/>
              </a:buClr>
              <a:buSzPct val="65000"/>
              <a:defRPr/>
            </a:pPr>
            <a:r>
              <a:rPr lang="ru-RU" sz="2800" kern="0" dirty="0">
                <a:solidFill>
                  <a:srgbClr val="017D4E"/>
                </a:solidFill>
                <a:latin typeface="Arial" charset="0"/>
                <a:cs typeface="Times New Roman" pitchFamily="18" charset="0"/>
              </a:rPr>
              <a:t>Через 6–8 часов зарегистрирована реакция: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24000" y="2465388"/>
          <a:ext cx="6719888" cy="130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06512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3" marR="91433" marT="45705" marB="45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3" marR="91433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3" marR="91433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3" marR="91433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3" marR="91433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3" marR="91433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524000" y="4054475"/>
          <a:ext cx="6719888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000FF"/>
                          </a:solidFill>
                        </a:rPr>
                        <a:t>180</a:t>
                      </a:r>
                      <a:endParaRPr lang="ru-RU" sz="18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3" marR="91433" marT="45641" marB="4564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000FF"/>
                          </a:solidFill>
                        </a:rPr>
                        <a:t>150</a:t>
                      </a:r>
                      <a:endParaRPr lang="ru-RU" sz="18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3" marR="91433" marT="45641" marB="4564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000FF"/>
                          </a:solidFill>
                        </a:rPr>
                        <a:t>120</a:t>
                      </a:r>
                      <a:endParaRPr lang="ru-RU" sz="18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3" marR="91433" marT="45641" marB="4564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000FF"/>
                          </a:solidFill>
                        </a:rPr>
                        <a:t>90</a:t>
                      </a:r>
                      <a:endParaRPr lang="ru-RU" sz="18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3" marR="91433" marT="45641" marB="4564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000FF"/>
                          </a:solidFill>
                        </a:rPr>
                        <a:t>60</a:t>
                      </a:r>
                      <a:endParaRPr lang="ru-RU" sz="18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3" marR="91433" marT="45641" marB="4564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000FF"/>
                          </a:solidFill>
                        </a:rPr>
                        <a:t>30</a:t>
                      </a:r>
                      <a:endParaRPr lang="ru-RU" sz="18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3" marR="91433" marT="45641" marB="4564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700213" y="4724400"/>
            <a:ext cx="38798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Clr>
                <a:srgbClr val="017D4E"/>
              </a:buClr>
              <a:buSzPct val="65000"/>
              <a:defRPr/>
            </a:pPr>
            <a:r>
              <a:rPr lang="ru-RU" sz="2800" b="1" kern="0" dirty="0">
                <a:solidFill>
                  <a:srgbClr val="017D4E"/>
                </a:solidFill>
                <a:latin typeface="Arial" charset="0"/>
                <a:cs typeface="Times New Roman" pitchFamily="18" charset="0"/>
              </a:rPr>
              <a:t>Биодоза =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43438" y="4724400"/>
            <a:ext cx="450056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buClr>
                <a:srgbClr val="017D4E"/>
              </a:buClr>
              <a:buSzPct val="65000"/>
              <a:defRPr/>
            </a:pPr>
            <a:r>
              <a:rPr lang="ru-RU" sz="2800" b="1" kern="0" dirty="0">
                <a:solidFill>
                  <a:srgbClr val="017D4E"/>
                </a:solidFill>
                <a:latin typeface="Arial" charset="0"/>
                <a:cs typeface="Times New Roman" pitchFamily="18" charset="0"/>
              </a:rPr>
              <a:t>не определена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47813" y="5354638"/>
            <a:ext cx="6696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Clr>
                <a:srgbClr val="017D4E"/>
              </a:buClr>
              <a:buSzPct val="65000"/>
              <a:defRPr/>
            </a:pPr>
            <a:r>
              <a:rPr lang="ru-RU" sz="2800" b="1" kern="0" dirty="0">
                <a:solidFill>
                  <a:srgbClr val="017D4E"/>
                </a:solidFill>
                <a:latin typeface="Arial" charset="0"/>
                <a:cs typeface="Times New Roman" pitchFamily="18" charset="0"/>
              </a:rPr>
              <a:t>дальнейшие действия?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Прямоугольник 5"/>
          <p:cNvSpPr>
            <a:spLocks noChangeArrowheads="1"/>
          </p:cNvSpPr>
          <p:nvPr/>
        </p:nvSpPr>
        <p:spPr bwMode="auto">
          <a:xfrm>
            <a:off x="304800" y="190500"/>
            <a:ext cx="8228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 b="1">
                <a:solidFill>
                  <a:srgbClr val="0000FF"/>
                </a:solidFill>
              </a:rPr>
              <a:t>Определение биодозы </a:t>
            </a:r>
            <a:br>
              <a:rPr lang="ru-RU" altLang="ru-RU" sz="3600" b="1">
                <a:solidFill>
                  <a:srgbClr val="0000FF"/>
                </a:solidFill>
              </a:rPr>
            </a:br>
            <a:r>
              <a:rPr lang="ru-RU" altLang="ru-RU" sz="3600" b="1">
                <a:solidFill>
                  <a:srgbClr val="0000FF"/>
                </a:solidFill>
              </a:rPr>
              <a:t>биологическим методом</a:t>
            </a:r>
            <a:endParaRPr lang="ru-RU" altLang="ru-RU" sz="3600" b="1"/>
          </a:p>
        </p:txBody>
      </p:sp>
      <p:sp>
        <p:nvSpPr>
          <p:cNvPr id="4" name="Прямоугольник 3"/>
          <p:cNvSpPr/>
          <p:nvPr/>
        </p:nvSpPr>
        <p:spPr>
          <a:xfrm>
            <a:off x="468313" y="1484313"/>
            <a:ext cx="8207375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Clr>
                <a:srgbClr val="017D4E"/>
              </a:buClr>
              <a:buSzPct val="65000"/>
              <a:defRPr/>
            </a:pPr>
            <a:r>
              <a:rPr lang="ru-RU" sz="2800" kern="0" dirty="0">
                <a:solidFill>
                  <a:srgbClr val="017D4E"/>
                </a:solidFill>
                <a:latin typeface="Arial" charset="0"/>
                <a:cs typeface="Times New Roman" pitchFamily="18" charset="0"/>
              </a:rPr>
              <a:t>Через 6–8 часов зарегистрирована реакция: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524000" y="2465388"/>
          <a:ext cx="6719888" cy="130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06512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3" marR="91433" marT="45705" marB="4570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3" marR="91433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3" marR="91433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3" marR="91433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3" marR="91433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 marL="91433" marR="91433" marT="45705" marB="45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524000" y="4054475"/>
          <a:ext cx="6719888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9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000FF"/>
                          </a:solidFill>
                        </a:rPr>
                        <a:t>180</a:t>
                      </a:r>
                      <a:endParaRPr lang="ru-RU" sz="18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3" marR="91433" marT="45641" marB="4564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000FF"/>
                          </a:solidFill>
                        </a:rPr>
                        <a:t>150</a:t>
                      </a:r>
                      <a:endParaRPr lang="ru-RU" sz="18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3" marR="91433" marT="45641" marB="4564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000FF"/>
                          </a:solidFill>
                        </a:rPr>
                        <a:t>120</a:t>
                      </a:r>
                      <a:endParaRPr lang="ru-RU" sz="18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3" marR="91433" marT="45641" marB="4564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000FF"/>
                          </a:solidFill>
                        </a:rPr>
                        <a:t>90</a:t>
                      </a:r>
                      <a:endParaRPr lang="ru-RU" sz="18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3" marR="91433" marT="45641" marB="4564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000FF"/>
                          </a:solidFill>
                        </a:rPr>
                        <a:t>60</a:t>
                      </a:r>
                      <a:endParaRPr lang="ru-RU" sz="18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3" marR="91433" marT="45641" marB="4564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baseline="0" dirty="0" smtClean="0">
                          <a:solidFill>
                            <a:srgbClr val="0000FF"/>
                          </a:solidFill>
                        </a:rPr>
                        <a:t>30</a:t>
                      </a:r>
                      <a:endParaRPr lang="ru-RU" sz="1800" b="1" baseline="0" dirty="0">
                        <a:solidFill>
                          <a:srgbClr val="0000FF"/>
                        </a:solidFill>
                      </a:endParaRPr>
                    </a:p>
                  </a:txBody>
                  <a:tcPr marL="91433" marR="91433" marT="45641" marB="4564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700213" y="4724400"/>
            <a:ext cx="38798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Clr>
                <a:srgbClr val="017D4E"/>
              </a:buClr>
              <a:buSzPct val="65000"/>
              <a:defRPr/>
            </a:pPr>
            <a:r>
              <a:rPr lang="ru-RU" sz="2800" b="1" kern="0" dirty="0">
                <a:solidFill>
                  <a:srgbClr val="017D4E"/>
                </a:solidFill>
                <a:latin typeface="Arial" charset="0"/>
                <a:cs typeface="Times New Roman" pitchFamily="18" charset="0"/>
              </a:rPr>
              <a:t>Биодоза =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43438" y="4724400"/>
            <a:ext cx="450056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buClr>
                <a:srgbClr val="017D4E"/>
              </a:buClr>
              <a:buSzPct val="65000"/>
              <a:defRPr/>
            </a:pPr>
            <a:r>
              <a:rPr lang="ru-RU" sz="2800" b="1" kern="0" dirty="0">
                <a:solidFill>
                  <a:srgbClr val="017D4E"/>
                </a:solidFill>
                <a:latin typeface="Arial" charset="0"/>
                <a:cs typeface="Times New Roman" pitchFamily="18" charset="0"/>
              </a:rPr>
              <a:t>не определена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547813" y="5354638"/>
            <a:ext cx="6696075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0"/>
              </a:spcBef>
              <a:buClr>
                <a:srgbClr val="017D4E"/>
              </a:buClr>
              <a:buSzPct val="65000"/>
              <a:defRPr/>
            </a:pPr>
            <a:r>
              <a:rPr lang="ru-RU" sz="2800" b="1" kern="0" dirty="0">
                <a:solidFill>
                  <a:srgbClr val="017D4E"/>
                </a:solidFill>
                <a:latin typeface="Arial" charset="0"/>
                <a:cs typeface="Times New Roman" pitchFamily="18" charset="0"/>
              </a:rPr>
              <a:t>дальнейшие действия?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96975"/>
            <a:ext cx="8208962" cy="367188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4000" b="1" dirty="0" smtClean="0">
                <a:solidFill>
                  <a:srgbClr val="0000FF"/>
                </a:solidFill>
                <a:latin typeface="+mn-lt"/>
                <a:cs typeface="Times New Roman" pitchFamily="18" charset="0"/>
              </a:rPr>
              <a:t>Биодоза является индивидуальным критерием безопасного и эффективного облучения человека ультрафиолетом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5888"/>
            <a:ext cx="8208962" cy="720725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3600" b="1" dirty="0" smtClean="0">
                <a:solidFill>
                  <a:srgbClr val="0000FF"/>
                </a:solidFill>
                <a:latin typeface="+mn-lt"/>
                <a:cs typeface="Times New Roman" pitchFamily="18" charset="0"/>
              </a:rPr>
              <a:t>Схемы общего УФО (1)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85750" y="642938"/>
            <a:ext cx="8858250" cy="552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000" indent="-360000">
              <a:spcBef>
                <a:spcPts val="0"/>
              </a:spcBef>
              <a:buClr>
                <a:srgbClr val="017D4E"/>
              </a:buClr>
              <a:buSzPct val="65000"/>
              <a:defRPr/>
            </a:pPr>
            <a:r>
              <a:rPr lang="ru-RU" sz="2800" kern="0" dirty="0">
                <a:solidFill>
                  <a:srgbClr val="017D4E"/>
                </a:solidFill>
                <a:latin typeface="+mn-lt"/>
                <a:cs typeface="Times New Roman" pitchFamily="18" charset="0"/>
              </a:rPr>
              <a:t>Основная – детям старше 5 лет и взрослым.</a:t>
            </a:r>
            <a:br>
              <a:rPr lang="ru-RU" sz="2800" kern="0" dirty="0">
                <a:solidFill>
                  <a:srgbClr val="017D4E"/>
                </a:solidFill>
                <a:latin typeface="+mn-lt"/>
                <a:cs typeface="Times New Roman" pitchFamily="18" charset="0"/>
              </a:rPr>
            </a:br>
            <a:r>
              <a:rPr lang="ru-RU" sz="2800" kern="0" dirty="0">
                <a:solidFill>
                  <a:srgbClr val="017D4E"/>
                </a:solidFill>
                <a:latin typeface="+mn-lt"/>
                <a:cs typeface="Times New Roman" pitchFamily="18" charset="0"/>
              </a:rPr>
              <a:t>С 1/4 биодозы + 1/4 ежедневно, до 3–4 биодоз взрослым и старшим школьникам; 3 биодозы дошкольникам и младшим школьникам;</a:t>
            </a:r>
          </a:p>
          <a:p>
            <a:pPr marL="360000" indent="-360000">
              <a:spcBef>
                <a:spcPts val="0"/>
              </a:spcBef>
              <a:buClr>
                <a:srgbClr val="017D4E"/>
              </a:buClr>
              <a:buSzPct val="65000"/>
              <a:defRPr/>
            </a:pPr>
            <a:r>
              <a:rPr lang="ru-RU" sz="2800" kern="0" dirty="0">
                <a:solidFill>
                  <a:srgbClr val="017D4E"/>
                </a:solidFill>
                <a:latin typeface="+mn-lt"/>
                <a:cs typeface="Times New Roman" pitchFamily="18" charset="0"/>
              </a:rPr>
              <a:t>Ускоренная (адаптационная</a:t>
            </a:r>
            <a:r>
              <a:rPr lang="ru-RU" sz="2800" kern="0">
                <a:solidFill>
                  <a:srgbClr val="017D4E"/>
                </a:solidFill>
                <a:latin typeface="+mn-lt"/>
                <a:cs typeface="Times New Roman" pitchFamily="18" charset="0"/>
              </a:rPr>
              <a:t>, интенсивная). </a:t>
            </a:r>
            <a:br>
              <a:rPr lang="ru-RU" sz="2800" kern="0">
                <a:solidFill>
                  <a:srgbClr val="017D4E"/>
                </a:solidFill>
                <a:latin typeface="+mn-lt"/>
                <a:cs typeface="Times New Roman" pitchFamily="18" charset="0"/>
              </a:rPr>
            </a:br>
            <a:r>
              <a:rPr lang="ru-RU" sz="2800" kern="0">
                <a:solidFill>
                  <a:srgbClr val="017D4E"/>
                </a:solidFill>
                <a:latin typeface="+mn-lt"/>
                <a:cs typeface="Times New Roman" pitchFamily="18" charset="0"/>
              </a:rPr>
              <a:t>С </a:t>
            </a:r>
            <a:r>
              <a:rPr lang="ru-RU" sz="2800" kern="0" dirty="0">
                <a:solidFill>
                  <a:srgbClr val="017D4E"/>
                </a:solidFill>
                <a:latin typeface="+mn-lt"/>
                <a:cs typeface="Times New Roman" pitchFamily="18" charset="0"/>
              </a:rPr>
              <a:t>1/2 биодозы + 1/2 ежедневно, максимум 4–5 биодоз;</a:t>
            </a:r>
          </a:p>
          <a:p>
            <a:pPr marL="360000" indent="-360000">
              <a:spcBef>
                <a:spcPts val="0"/>
              </a:spcBef>
              <a:buClr>
                <a:srgbClr val="017D4E"/>
              </a:buClr>
              <a:buSzPct val="65000"/>
              <a:defRPr/>
            </a:pPr>
            <a:r>
              <a:rPr lang="ru-RU" sz="2800" kern="0" dirty="0">
                <a:solidFill>
                  <a:srgbClr val="017D4E"/>
                </a:solidFill>
                <a:latin typeface="+mn-lt"/>
                <a:cs typeface="Times New Roman" pitchFamily="18" charset="0"/>
              </a:rPr>
              <a:t>Замедленная (щадящая) – детям до 5 лет, ослабленным взрослым, пожилым. </a:t>
            </a:r>
            <a:br>
              <a:rPr lang="ru-RU" sz="2800" kern="0" dirty="0">
                <a:solidFill>
                  <a:srgbClr val="017D4E"/>
                </a:solidFill>
                <a:latin typeface="+mn-lt"/>
                <a:cs typeface="Times New Roman" pitchFamily="18" charset="0"/>
              </a:rPr>
            </a:br>
            <a:r>
              <a:rPr lang="ru-RU" sz="2800" kern="0" dirty="0">
                <a:solidFill>
                  <a:srgbClr val="017D4E"/>
                </a:solidFill>
                <a:latin typeface="+mn-lt"/>
                <a:cs typeface="Times New Roman" pitchFamily="18" charset="0"/>
              </a:rPr>
              <a:t>С 1/8 –1/10 биодозы + 1/8–1/10 ежедневно, максимум 1,5–2 биодозы. </a:t>
            </a:r>
            <a:br>
              <a:rPr lang="ru-RU" sz="2800" kern="0" dirty="0">
                <a:solidFill>
                  <a:srgbClr val="017D4E"/>
                </a:solidFill>
                <a:latin typeface="+mn-lt"/>
                <a:cs typeface="Times New Roman" pitchFamily="18" charset="0"/>
              </a:rPr>
            </a:br>
            <a:r>
              <a:rPr lang="ru-RU" sz="2800" kern="0" dirty="0">
                <a:solidFill>
                  <a:srgbClr val="017D4E"/>
                </a:solidFill>
                <a:latin typeface="+mn-lt"/>
                <a:cs typeface="Times New Roman" pitchFamily="18" charset="0"/>
              </a:rPr>
              <a:t>Детям 3–5 лет с 1/4 биодозы + 1/8–1/10 до 1,5–2 биодоз.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Прямоугольник 5"/>
          <p:cNvSpPr>
            <a:spLocks noChangeArrowheads="1"/>
          </p:cNvSpPr>
          <p:nvPr/>
        </p:nvSpPr>
        <p:spPr bwMode="auto">
          <a:xfrm>
            <a:off x="304800" y="190500"/>
            <a:ext cx="82915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600" b="1">
                <a:solidFill>
                  <a:srgbClr val="0000FF"/>
                </a:solidFill>
              </a:rPr>
              <a:t>Схемы профилактического УФО (2)</a:t>
            </a:r>
            <a:endParaRPr lang="ru-RU" altLang="ru-RU" sz="3600" b="1"/>
          </a:p>
        </p:txBody>
      </p:sp>
      <p:pic>
        <p:nvPicPr>
          <p:cNvPr id="30723" name="Рисунок 3" descr="схемы_облучения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800100"/>
            <a:ext cx="5565775" cy="53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Прямоугольник 5"/>
          <p:cNvSpPr>
            <a:spLocks noChangeArrowheads="1"/>
          </p:cNvSpPr>
          <p:nvPr/>
        </p:nvSpPr>
        <p:spPr bwMode="auto">
          <a:xfrm>
            <a:off x="304800" y="190500"/>
            <a:ext cx="82915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600" b="1">
                <a:solidFill>
                  <a:srgbClr val="0000FF"/>
                </a:solidFill>
              </a:rPr>
              <a:t>Схемы профилактического УФО (3)</a:t>
            </a:r>
            <a:endParaRPr lang="ru-RU" altLang="ru-RU" sz="3600" b="1"/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11225"/>
            <a:ext cx="6985000" cy="51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http://cs306703.vk.me/v306703551/50b4/zErQ0kYJ7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49275"/>
            <a:ext cx="75184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trialight.ru/Files/Uploads/articles/basics-ighting-optical-emiss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58838"/>
            <a:ext cx="8513762" cy="45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196975"/>
            <a:ext cx="8208962" cy="2808288"/>
          </a:xfrm>
        </p:spPr>
        <p:txBody>
          <a:bodyPr/>
          <a:lstStyle/>
          <a:p>
            <a:pPr algn="ctr" eaLnBrk="1" hangingPunct="1">
              <a:defRPr/>
            </a:pPr>
            <a:r>
              <a:rPr lang="ru-RU" sz="4000" dirty="0" smtClean="0">
                <a:solidFill>
                  <a:srgbClr val="0000FF"/>
                </a:solidFill>
                <a:latin typeface="+mn-lt"/>
                <a:cs typeface="Times New Roman" pitchFamily="18" charset="0"/>
              </a:rPr>
              <a:t>Биодоза определяется с 50 см. Общее профилактическое УФО проводится с большего расстояния (1–3 метра).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Прямоугольник 5"/>
          <p:cNvSpPr>
            <a:spLocks noChangeArrowheads="1"/>
          </p:cNvSpPr>
          <p:nvPr/>
        </p:nvSpPr>
        <p:spPr bwMode="auto">
          <a:xfrm>
            <a:off x="396875" y="68263"/>
            <a:ext cx="8207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600" b="1">
                <a:solidFill>
                  <a:srgbClr val="0000FF"/>
                </a:solidFill>
              </a:rPr>
              <a:t>Пересчет времени УФО </a:t>
            </a:r>
            <a:br>
              <a:rPr lang="ru-RU" altLang="ru-RU" sz="3600" b="1">
                <a:solidFill>
                  <a:srgbClr val="0000FF"/>
                </a:solidFill>
              </a:rPr>
            </a:br>
            <a:r>
              <a:rPr lang="ru-RU" altLang="ru-RU" sz="3600" b="1">
                <a:solidFill>
                  <a:srgbClr val="0000FF"/>
                </a:solidFill>
              </a:rPr>
              <a:t>при изменении расстояния</a:t>
            </a:r>
            <a:endParaRPr lang="ru-RU" altLang="ru-RU" sz="3600" b="1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244725" y="1235075"/>
          <a:ext cx="3624263" cy="140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0882">
                <a:tc rowSpan="2"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ru-RU" sz="4000" b="1" dirty="0" smtClean="0">
                          <a:solidFill>
                            <a:srgbClr val="017D4E"/>
                          </a:solidFill>
                        </a:rPr>
                        <a:t>Х =</a:t>
                      </a:r>
                      <a:endParaRPr lang="ru-RU" sz="4000" b="1" dirty="0">
                        <a:solidFill>
                          <a:srgbClr val="017D4E"/>
                        </a:solidFill>
                      </a:endParaRPr>
                    </a:p>
                  </a:txBody>
                  <a:tcPr marL="91445" marR="91445" marT="45710" marB="4571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b="1" u="sng" dirty="0" smtClean="0">
                          <a:solidFill>
                            <a:srgbClr val="017D4E"/>
                          </a:solidFill>
                        </a:rPr>
                        <a:t>А В</a:t>
                      </a:r>
                      <a:r>
                        <a:rPr lang="ru-RU" sz="4000" b="1" u="sng" baseline="30000" dirty="0" smtClean="0">
                          <a:solidFill>
                            <a:srgbClr val="017D4E"/>
                          </a:solidFill>
                        </a:rPr>
                        <a:t>2</a:t>
                      </a:r>
                      <a:endParaRPr lang="ru-RU" sz="4000" b="1" u="sng" baseline="30000" dirty="0">
                        <a:solidFill>
                          <a:srgbClr val="017D4E"/>
                        </a:solidFill>
                      </a:endParaRPr>
                    </a:p>
                  </a:txBody>
                  <a:tcPr marL="91445" marR="91445" marT="45710" marB="4571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82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0" b="1" dirty="0" smtClean="0">
                          <a:solidFill>
                            <a:srgbClr val="017D4E"/>
                          </a:solidFill>
                        </a:rPr>
                        <a:t>С</a:t>
                      </a:r>
                      <a:r>
                        <a:rPr lang="ru-RU" sz="4000" b="1" baseline="30000" dirty="0" smtClean="0">
                          <a:solidFill>
                            <a:srgbClr val="017D4E"/>
                          </a:solidFill>
                        </a:rPr>
                        <a:t>2</a:t>
                      </a:r>
                      <a:endParaRPr lang="ru-RU" sz="4000" b="1" baseline="30000" dirty="0">
                        <a:solidFill>
                          <a:srgbClr val="017D4E"/>
                        </a:solidFill>
                      </a:endParaRPr>
                    </a:p>
                  </a:txBody>
                  <a:tcPr marL="91445" marR="91445" marT="45710" marB="4571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31" name="Прямоугольник 5"/>
          <p:cNvSpPr>
            <a:spLocks noChangeArrowheads="1"/>
          </p:cNvSpPr>
          <p:nvPr/>
        </p:nvSpPr>
        <p:spPr bwMode="auto">
          <a:xfrm>
            <a:off x="757238" y="2508250"/>
            <a:ext cx="82073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>
                <a:solidFill>
                  <a:srgbClr val="017D4E"/>
                </a:solidFill>
              </a:rPr>
              <a:t>Х – искомая продолжительность облучения, равная 1 биодозе с нового расстояния</a:t>
            </a:r>
          </a:p>
          <a:p>
            <a:pPr eaLnBrk="1" hangingPunct="1"/>
            <a:r>
              <a:rPr lang="ru-RU" altLang="ru-RU" sz="3200">
                <a:solidFill>
                  <a:srgbClr val="017D4E"/>
                </a:solidFill>
              </a:rPr>
              <a:t>А – биодоза с 50 см</a:t>
            </a:r>
          </a:p>
          <a:p>
            <a:pPr eaLnBrk="1" hangingPunct="1"/>
            <a:r>
              <a:rPr lang="ru-RU" altLang="ru-RU" sz="3200">
                <a:solidFill>
                  <a:srgbClr val="017D4E"/>
                </a:solidFill>
              </a:rPr>
              <a:t>В – новое расстояние облучения</a:t>
            </a:r>
          </a:p>
          <a:p>
            <a:pPr eaLnBrk="1" hangingPunct="1"/>
            <a:r>
              <a:rPr lang="ru-RU" altLang="ru-RU" sz="3200">
                <a:solidFill>
                  <a:srgbClr val="017D4E"/>
                </a:solidFill>
              </a:rPr>
              <a:t>С – стандартное расстояние 50 см</a:t>
            </a:r>
          </a:p>
          <a:p>
            <a:pPr eaLnBrk="1" hangingPunct="1"/>
            <a:r>
              <a:rPr lang="ru-RU" altLang="ru-RU" sz="2400">
                <a:solidFill>
                  <a:srgbClr val="017D4E"/>
                </a:solidFill>
              </a:rPr>
              <a:t>Например, если с расстояния 50 см 1 биодоза равна </a:t>
            </a:r>
            <a:br>
              <a:rPr lang="ru-RU" altLang="ru-RU" sz="2400">
                <a:solidFill>
                  <a:srgbClr val="017D4E"/>
                </a:solidFill>
              </a:rPr>
            </a:br>
            <a:r>
              <a:rPr lang="ru-RU" altLang="ru-RU" sz="2400">
                <a:solidFill>
                  <a:srgbClr val="017D4E"/>
                </a:solidFill>
              </a:rPr>
              <a:t>1 мин, то с расстояния 100 см потребуется 4 мин.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Прямоугольник 4"/>
          <p:cNvSpPr>
            <a:spLocks noChangeArrowheads="1"/>
          </p:cNvSpPr>
          <p:nvPr/>
        </p:nvSpPr>
        <p:spPr bwMode="auto">
          <a:xfrm>
            <a:off x="539750" y="469900"/>
            <a:ext cx="8135938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ru-RU" altLang="ru-RU" sz="3200">
                <a:solidFill>
                  <a:srgbClr val="0000FF"/>
                </a:solidFill>
              </a:rPr>
              <a:t>При массовых УФО детей в фотариях нередко пользуются так называемой «средней» биодозой (</a:t>
            </a:r>
            <a:r>
              <a:rPr lang="ru-RU" altLang="ru-RU" sz="3200" b="1">
                <a:solidFill>
                  <a:srgbClr val="0000FF"/>
                </a:solidFill>
              </a:rPr>
              <a:t>биодозой лампы</a:t>
            </a:r>
            <a:r>
              <a:rPr lang="ru-RU" altLang="ru-RU" sz="3200">
                <a:solidFill>
                  <a:srgbClr val="0000FF"/>
                </a:solidFill>
              </a:rPr>
              <a:t>). Она представляет собой усредненное время появления эритемы от данной ртутно-кварцевой горелки у большинства детей приблизительно одного возраста.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611188" y="2271713"/>
          <a:ext cx="7848600" cy="2835275"/>
        </p:xfrm>
        <a:graphic>
          <a:graphicData uri="http://schemas.openxmlformats.org/drawingml/2006/table">
            <a:tbl>
              <a:tblPr/>
              <a:tblGrid>
                <a:gridCol w="1341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0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5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58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 kern="1200" dirty="0" smtClean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Лампа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39" marR="27939" marT="27937" marB="279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 kern="1200" dirty="0" smtClean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Мощность</a:t>
                      </a:r>
                      <a:r>
                        <a:rPr lang="ru-RU" sz="2800" kern="1200" dirty="0">
                          <a:solidFill>
                            <a:srgbClr val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, Вт</a:t>
                      </a:r>
                      <a:endParaRPr lang="ru-RU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939" marR="27939" marT="27937" marB="2793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Расстояние от лампы, </a:t>
                      </a:r>
                      <a:r>
                        <a:rPr lang="ru-RU" sz="2800" dirty="0" smtClean="0">
                          <a:latin typeface="+mn-lt"/>
                          <a:ea typeface="Calibri"/>
                          <a:cs typeface="Times New Roman"/>
                        </a:rPr>
                        <a:t>м</a:t>
                      </a:r>
                      <a:endParaRPr lang="ru-RU" sz="28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67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6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>
                          <a:latin typeface="+mn-lt"/>
                          <a:ea typeface="Calibri"/>
                          <a:cs typeface="Times New Roman"/>
                        </a:rPr>
                        <a:t>ПРК-4</a:t>
                      </a: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220</a:t>
                      </a: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>
                          <a:latin typeface="+mn-lt"/>
                          <a:ea typeface="Calibri"/>
                          <a:cs typeface="Times New Roman"/>
                        </a:rPr>
                        <a:t>6,0</a:t>
                      </a: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>
                          <a:latin typeface="+mn-lt"/>
                          <a:ea typeface="Calibri"/>
                          <a:cs typeface="Times New Roman"/>
                        </a:rPr>
                        <a:t>21,6</a:t>
                      </a: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45,0</a:t>
                      </a: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6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>
                          <a:latin typeface="+mn-lt"/>
                          <a:ea typeface="Calibri"/>
                          <a:cs typeface="Times New Roman"/>
                        </a:rPr>
                        <a:t>ПРК-2</a:t>
                      </a: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375</a:t>
                      </a: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>
                          <a:latin typeface="+mn-lt"/>
                          <a:ea typeface="Calibri"/>
                          <a:cs typeface="Times New Roman"/>
                        </a:rPr>
                        <a:t>3,5</a:t>
                      </a: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>
                          <a:latin typeface="+mn-lt"/>
                          <a:ea typeface="Calibri"/>
                          <a:cs typeface="Times New Roman"/>
                        </a:rPr>
                        <a:t>13,6</a:t>
                      </a: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26,8</a:t>
                      </a: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6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>
                          <a:latin typeface="+mn-lt"/>
                          <a:ea typeface="Calibri"/>
                          <a:cs typeface="Times New Roman"/>
                        </a:rPr>
                        <a:t>ПРК-7</a:t>
                      </a: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1000</a:t>
                      </a: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>
                          <a:latin typeface="+mn-lt"/>
                          <a:ea typeface="Calibri"/>
                          <a:cs typeface="Times New Roman"/>
                        </a:rPr>
                        <a:t>0,5</a:t>
                      </a: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>
                          <a:latin typeface="+mn-lt"/>
                          <a:ea typeface="Calibri"/>
                          <a:cs typeface="Times New Roman"/>
                        </a:rPr>
                        <a:t>1,8</a:t>
                      </a: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2800" dirty="0">
                          <a:latin typeface="+mn-lt"/>
                          <a:ea typeface="Calibri"/>
                          <a:cs typeface="Times New Roman"/>
                        </a:rPr>
                        <a:t>3,7</a:t>
                      </a:r>
                    </a:p>
                  </a:txBody>
                  <a:tcPr marL="28005" marR="28005" marT="28003" marB="2800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900" name="Прямоугольник 5"/>
          <p:cNvSpPr>
            <a:spLocks noChangeArrowheads="1"/>
          </p:cNvSpPr>
          <p:nvPr/>
        </p:nvSpPr>
        <p:spPr bwMode="auto">
          <a:xfrm>
            <a:off x="468313" y="544513"/>
            <a:ext cx="8207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600">
                <a:solidFill>
                  <a:srgbClr val="0000FF"/>
                </a:solidFill>
              </a:rPr>
              <a:t>Время получения одной биодозы от разных источников излучения, мин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http://krasgmu.net/pics_publ/med_stat/foto-typ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163" y="1052513"/>
            <a:ext cx="671195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Прямоугольник 5"/>
          <p:cNvSpPr>
            <a:spLocks noChangeArrowheads="1"/>
          </p:cNvSpPr>
          <p:nvPr/>
        </p:nvSpPr>
        <p:spPr bwMode="auto">
          <a:xfrm>
            <a:off x="396875" y="261938"/>
            <a:ext cx="6211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600" b="1">
                <a:solidFill>
                  <a:srgbClr val="0000FF"/>
                </a:solidFill>
              </a:rPr>
              <a:t>Типы кожи по Фицпатрику</a:t>
            </a:r>
            <a:endParaRPr lang="ru-RU" altLang="ru-RU" sz="36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Прямоугольник 4"/>
          <p:cNvSpPr>
            <a:spLocks noChangeArrowheads="1"/>
          </p:cNvSpPr>
          <p:nvPr/>
        </p:nvSpPr>
        <p:spPr bwMode="auto">
          <a:xfrm>
            <a:off x="323850" y="1806575"/>
            <a:ext cx="86756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4800" b="1">
                <a:solidFill>
                  <a:srgbClr val="0000FF"/>
                </a:solidFill>
              </a:rPr>
              <a:t>Инфракрасные лучи</a:t>
            </a:r>
            <a:endParaRPr lang="ru-RU" altLang="ru-RU" sz="4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4"/>
          <p:cNvSpPr>
            <a:spLocks noChangeArrowheads="1"/>
          </p:cNvSpPr>
          <p:nvPr/>
        </p:nvSpPr>
        <p:spPr bwMode="auto">
          <a:xfrm>
            <a:off x="468313" y="333375"/>
            <a:ext cx="8675687" cy="557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sz="4800" b="1" dirty="0">
                <a:solidFill>
                  <a:srgbClr val="0000FF"/>
                </a:solidFill>
                <a:latin typeface="Arial" charset="0"/>
              </a:rPr>
              <a:t>Инфракрасные лучи</a:t>
            </a:r>
          </a:p>
          <a:p>
            <a:pPr>
              <a:defRPr/>
            </a:pPr>
            <a:r>
              <a:rPr lang="ru-RU" sz="3200" dirty="0">
                <a:solidFill>
                  <a:srgbClr val="017D4E"/>
                </a:solidFill>
                <a:latin typeface="Arial" charset="0"/>
              </a:rPr>
              <a:t>760–34000 нм тепловой эффект </a:t>
            </a:r>
            <a:br>
              <a:rPr lang="ru-RU" sz="3200" dirty="0">
                <a:solidFill>
                  <a:srgbClr val="017D4E"/>
                </a:solidFill>
                <a:latin typeface="Arial" charset="0"/>
              </a:rPr>
            </a:br>
            <a:r>
              <a:rPr lang="ru-RU" sz="2000" dirty="0">
                <a:solidFill>
                  <a:srgbClr val="FF0000"/>
                </a:solidFill>
                <a:latin typeface="Arial" charset="0"/>
              </a:rPr>
              <a:t>(этим свойством обладает также и красный свет – 620–760 нм)</a:t>
            </a:r>
          </a:p>
          <a:p>
            <a:pPr>
              <a:defRPr/>
            </a:pPr>
            <a:endParaRPr lang="ru-RU" sz="3200" dirty="0">
              <a:solidFill>
                <a:srgbClr val="017D4E"/>
              </a:solidFill>
              <a:latin typeface="Arial" charset="0"/>
            </a:endParaRPr>
          </a:p>
          <a:p>
            <a:pPr>
              <a:defRPr/>
            </a:pPr>
            <a:r>
              <a:rPr lang="ru-RU" sz="3200" b="1" dirty="0">
                <a:solidFill>
                  <a:srgbClr val="017D4E"/>
                </a:solidFill>
                <a:latin typeface="Arial" charset="0"/>
              </a:rPr>
              <a:t>отличия в проникающей способности:</a:t>
            </a:r>
          </a:p>
          <a:p>
            <a:pPr>
              <a:defRPr/>
            </a:pPr>
            <a:endParaRPr lang="ru-RU" sz="3200" dirty="0">
              <a:solidFill>
                <a:srgbClr val="017D4E"/>
              </a:solidFill>
              <a:latin typeface="Arial" charset="0"/>
            </a:endParaRPr>
          </a:p>
          <a:p>
            <a:pPr marL="360000" indent="-360000">
              <a:defRPr/>
            </a:pPr>
            <a:r>
              <a:rPr lang="ru-RU" sz="3200" dirty="0">
                <a:solidFill>
                  <a:srgbClr val="017D4E"/>
                </a:solidFill>
                <a:latin typeface="Arial" charset="0"/>
              </a:rPr>
              <a:t>760–1400 нм – коротковолновые (ближние), проникают в ткани на  глубину до 3 см;</a:t>
            </a:r>
          </a:p>
          <a:p>
            <a:pPr marL="360000" indent="-360000">
              <a:defRPr/>
            </a:pPr>
            <a:r>
              <a:rPr lang="ru-RU" sz="3200" dirty="0">
                <a:solidFill>
                  <a:srgbClr val="017D4E"/>
                </a:solidFill>
                <a:latin typeface="Arial" charset="0"/>
              </a:rPr>
              <a:t>1400 нм и выше – задерживаются поверхностными слоями кожи и оказывают обжигающее действие.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Прямоугольник 4"/>
          <p:cNvSpPr>
            <a:spLocks noChangeArrowheads="1"/>
          </p:cNvSpPr>
          <p:nvPr/>
        </p:nvSpPr>
        <p:spPr bwMode="auto">
          <a:xfrm>
            <a:off x="433388" y="981075"/>
            <a:ext cx="8675687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200000"/>
              </a:lnSpc>
            </a:pPr>
            <a:r>
              <a:rPr lang="ru-RU" altLang="ru-RU" sz="4800" b="1">
                <a:solidFill>
                  <a:srgbClr val="0000FF"/>
                </a:solidFill>
              </a:rPr>
              <a:t>Солнечный удар </a:t>
            </a:r>
            <a:br>
              <a:rPr lang="ru-RU" altLang="ru-RU" sz="4800" b="1">
                <a:solidFill>
                  <a:srgbClr val="0000FF"/>
                </a:solidFill>
              </a:rPr>
            </a:br>
            <a:r>
              <a:rPr lang="ru-RU" altLang="ru-RU" sz="4800" b="1">
                <a:solidFill>
                  <a:srgbClr val="0000FF"/>
                </a:solidFill>
              </a:rPr>
              <a:t>Тепловой удар</a:t>
            </a:r>
            <a:endParaRPr lang="ru-RU" altLang="ru-RU" sz="4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133600"/>
            <a:ext cx="820737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Прямоугольник 4"/>
          <p:cNvSpPr>
            <a:spLocks noChangeArrowheads="1"/>
          </p:cNvSpPr>
          <p:nvPr/>
        </p:nvSpPr>
        <p:spPr bwMode="auto">
          <a:xfrm>
            <a:off x="468313" y="260350"/>
            <a:ext cx="835183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>
                <a:solidFill>
                  <a:srgbClr val="0000FF"/>
                </a:solidFill>
              </a:rPr>
              <a:t>Солнечный удар является следствием нагрева мозга: ИК-лучи 760–1400 нм с глубоко прогревающим действием.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Прямоугольник 4"/>
          <p:cNvSpPr>
            <a:spLocks noChangeArrowheads="1"/>
          </p:cNvSpPr>
          <p:nvPr/>
        </p:nvSpPr>
        <p:spPr bwMode="auto">
          <a:xfrm>
            <a:off x="468313" y="1844675"/>
            <a:ext cx="8351837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>
                <a:solidFill>
                  <a:srgbClr val="0000FF"/>
                </a:solidFill>
              </a:rPr>
              <a:t>Тепловой удар является следствием нарушения теплового баланса и развитием гипертермии с последующей интоксикацией.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Прямоугольник 3"/>
          <p:cNvSpPr>
            <a:spLocks noChangeArrowheads="1"/>
          </p:cNvSpPr>
          <p:nvPr/>
        </p:nvSpPr>
        <p:spPr bwMode="auto">
          <a:xfrm>
            <a:off x="395288" y="1052513"/>
            <a:ext cx="87709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600">
                <a:solidFill>
                  <a:srgbClr val="0000FF"/>
                </a:solidFill>
              </a:rPr>
              <a:t>Оптическая область электромагнитных </a:t>
            </a:r>
            <a:br>
              <a:rPr lang="ru-RU" altLang="ru-RU" sz="3600">
                <a:solidFill>
                  <a:srgbClr val="0000FF"/>
                </a:solidFill>
              </a:rPr>
            </a:br>
            <a:r>
              <a:rPr lang="ru-RU" altLang="ru-RU" sz="3600">
                <a:solidFill>
                  <a:srgbClr val="0000FF"/>
                </a:solidFill>
              </a:rPr>
              <a:t>колебаний включает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3600">
                <a:solidFill>
                  <a:srgbClr val="017D4E"/>
                </a:solidFill>
              </a:rPr>
              <a:t> ультрафиолет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3600">
                <a:solidFill>
                  <a:srgbClr val="017D4E"/>
                </a:solidFill>
              </a:rPr>
              <a:t> видимый свет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3600">
                <a:solidFill>
                  <a:srgbClr val="017D4E"/>
                </a:solidFill>
              </a:rPr>
              <a:t> инфракрастые лучи</a:t>
            </a:r>
          </a:p>
        </p:txBody>
      </p:sp>
      <p:sp>
        <p:nvSpPr>
          <p:cNvPr id="7171" name="Прямоугольник 4"/>
          <p:cNvSpPr>
            <a:spLocks noChangeArrowheads="1"/>
          </p:cNvSpPr>
          <p:nvPr/>
        </p:nvSpPr>
        <p:spPr bwMode="auto">
          <a:xfrm>
            <a:off x="539750" y="4164013"/>
            <a:ext cx="820896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>
                <a:solidFill>
                  <a:srgbClr val="017D4E"/>
                </a:solidFill>
              </a:rPr>
              <a:t>У поверхности земли ультрафиолетовая часть солнечного спектра составляет 1%, видимая – 40%, инфракрасная – 59%.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Прямоугольник 4"/>
          <p:cNvSpPr>
            <a:spLocks noChangeArrowheads="1"/>
          </p:cNvSpPr>
          <p:nvPr/>
        </p:nvSpPr>
        <p:spPr bwMode="auto">
          <a:xfrm>
            <a:off x="395288" y="327025"/>
            <a:ext cx="8208962" cy="569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238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800">
                <a:solidFill>
                  <a:srgbClr val="017D4E"/>
                </a:solidFill>
              </a:rPr>
              <a:t>Тепловой удар – форма гипертермии, своеобразие которой заключается в остром развитии с быстрым достижением опасных для жизни значений температуры тела (ректальной) в 42–43°C. Это гипертермия с непродолжительной стадией компенсации, которая быстро сменяется стадией декомпенсации.</a:t>
            </a:r>
          </a:p>
          <a:p>
            <a:pPr eaLnBrk="1" hangingPunct="1"/>
            <a:r>
              <a:rPr lang="ru-RU" altLang="ru-RU" sz="2800">
                <a:solidFill>
                  <a:srgbClr val="017D4E"/>
                </a:solidFill>
              </a:rPr>
              <a:t>При тепловом ударе существенным и закономерным звеном патогенеза является интоксикация организма. Степень интоксикации коррелирует со степенью нарастания температуры тела.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333375"/>
            <a:ext cx="658495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Прямоугольник 4"/>
          <p:cNvSpPr>
            <a:spLocks noChangeArrowheads="1"/>
          </p:cNvSpPr>
          <p:nvPr/>
        </p:nvSpPr>
        <p:spPr bwMode="auto">
          <a:xfrm>
            <a:off x="323850" y="115888"/>
            <a:ext cx="867568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4800" b="1">
                <a:solidFill>
                  <a:srgbClr val="017D4E"/>
                </a:solidFill>
              </a:rPr>
              <a:t>Профилактика</a:t>
            </a:r>
            <a:endParaRPr lang="ru-RU" altLang="ru-RU" sz="4800">
              <a:solidFill>
                <a:srgbClr val="017D4E"/>
              </a:solidFill>
            </a:endParaRPr>
          </a:p>
        </p:txBody>
      </p:sp>
      <p:sp>
        <p:nvSpPr>
          <p:cNvPr id="46083" name="Прямоугольник 2"/>
          <p:cNvSpPr>
            <a:spLocks noChangeArrowheads="1"/>
          </p:cNvSpPr>
          <p:nvPr/>
        </p:nvSpPr>
        <p:spPr bwMode="auto">
          <a:xfrm>
            <a:off x="4924425" y="1196975"/>
            <a:ext cx="3578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 b="1">
                <a:solidFill>
                  <a:srgbClr val="FF0000"/>
                </a:solidFill>
              </a:rPr>
              <a:t>теплового удара</a:t>
            </a:r>
            <a:endParaRPr lang="ru-RU" altLang="ru-RU" sz="3200" b="1">
              <a:solidFill>
                <a:srgbClr val="0000FF"/>
              </a:solidFill>
            </a:endParaRPr>
          </a:p>
        </p:txBody>
      </p:sp>
      <p:sp>
        <p:nvSpPr>
          <p:cNvPr id="46084" name="Прямоугольник 3"/>
          <p:cNvSpPr>
            <a:spLocks noChangeArrowheads="1"/>
          </p:cNvSpPr>
          <p:nvPr/>
        </p:nvSpPr>
        <p:spPr bwMode="auto">
          <a:xfrm>
            <a:off x="755650" y="1196975"/>
            <a:ext cx="3830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 b="1">
                <a:solidFill>
                  <a:srgbClr val="FF0000"/>
                </a:solidFill>
              </a:rPr>
              <a:t>солнечного удара</a:t>
            </a:r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75" y="2636838"/>
            <a:ext cx="2549525" cy="393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7" descr="http://pic.xenomorph.ru/2013-11/1385820614_dogs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786063"/>
            <a:ext cx="4248150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042988" y="1844675"/>
            <a:ext cx="3194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 b="1">
                <a:solidFill>
                  <a:srgbClr val="0000FF"/>
                </a:solidFill>
              </a:rPr>
              <a:t>головной убор</a:t>
            </a:r>
            <a:endParaRPr lang="ru-RU" altLang="ru-RU" sz="320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4932363" y="1844675"/>
            <a:ext cx="3675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 b="1">
                <a:solidFill>
                  <a:srgbClr val="0000FF"/>
                </a:solidFill>
              </a:rPr>
              <a:t>тепловой баланс</a:t>
            </a:r>
            <a:endParaRPr lang="ru-RU" altLang="ru-RU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Прямоугольник 3"/>
          <p:cNvSpPr>
            <a:spLocks noChangeArrowheads="1"/>
          </p:cNvSpPr>
          <p:nvPr/>
        </p:nvSpPr>
        <p:spPr bwMode="auto">
          <a:xfrm>
            <a:off x="468313" y="3644900"/>
            <a:ext cx="8675687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 b="1">
                <a:solidFill>
                  <a:srgbClr val="0000FF"/>
                </a:solidFill>
              </a:rPr>
              <a:t>Вариант 2. </a:t>
            </a:r>
            <a:r>
              <a:rPr lang="ru-RU" altLang="ru-RU" sz="3200">
                <a:solidFill>
                  <a:srgbClr val="0000FF"/>
                </a:solidFill>
              </a:rPr>
              <a:t>Рассчитать количество бактерицидных ламп БУВ-30, необходимых для санации врачебного кабинета объемом 300 м</a:t>
            </a:r>
            <a:r>
              <a:rPr lang="ru-RU" altLang="ru-RU" sz="3200" baseline="30000">
                <a:solidFill>
                  <a:srgbClr val="0000FF"/>
                </a:solidFill>
              </a:rPr>
              <a:t>3</a:t>
            </a:r>
            <a:r>
              <a:rPr lang="ru-RU" altLang="ru-RU" sz="3200">
                <a:solidFill>
                  <a:srgbClr val="0000FF"/>
                </a:solidFill>
              </a:rPr>
              <a:t> (для обеззараживания 1 м</a:t>
            </a:r>
            <a:r>
              <a:rPr lang="ru-RU" altLang="ru-RU" sz="3200" baseline="30000">
                <a:solidFill>
                  <a:srgbClr val="0000FF"/>
                </a:solidFill>
              </a:rPr>
              <a:t>3</a:t>
            </a:r>
            <a:r>
              <a:rPr lang="ru-RU" altLang="ru-RU" sz="3200">
                <a:solidFill>
                  <a:srgbClr val="0000FF"/>
                </a:solidFill>
              </a:rPr>
              <a:t> воздуха требуется 1 Вт мощности лампы).</a:t>
            </a:r>
          </a:p>
        </p:txBody>
      </p:sp>
      <p:sp>
        <p:nvSpPr>
          <p:cNvPr id="47107" name="Прямоугольник 2"/>
          <p:cNvSpPr>
            <a:spLocks noChangeArrowheads="1"/>
          </p:cNvSpPr>
          <p:nvPr/>
        </p:nvSpPr>
        <p:spPr bwMode="auto">
          <a:xfrm>
            <a:off x="395288" y="260350"/>
            <a:ext cx="8748712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 b="1">
                <a:solidFill>
                  <a:srgbClr val="FF0000"/>
                </a:solidFill>
              </a:rPr>
              <a:t>Вариант 1. </a:t>
            </a:r>
            <a:r>
              <a:rPr lang="ru-RU" altLang="ru-RU" sz="3200">
                <a:solidFill>
                  <a:srgbClr val="FF0000"/>
                </a:solidFill>
              </a:rPr>
              <a:t>Ребенок 3 года, практически здоров, житель Санкт-Петербурга, время года – зима (декабрь). Определить биодозу и назначить профилактическое УФО.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258888" y="2492375"/>
          <a:ext cx="6096000" cy="720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0725"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T="45761" marB="4576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T="45761" marB="457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T="45761" marB="457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T="45761" marB="457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/>
                    </a:p>
                  </a:txBody>
                  <a:tcPr marT="45761" marB="457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30 с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marT="45761" marB="45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404813"/>
            <a:ext cx="855345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8537575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60350"/>
            <a:ext cx="8715375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4"/>
          <p:cNvSpPr>
            <a:spLocks noChangeArrowheads="1"/>
          </p:cNvSpPr>
          <p:nvPr/>
        </p:nvSpPr>
        <p:spPr bwMode="auto">
          <a:xfrm>
            <a:off x="323850" y="1806575"/>
            <a:ext cx="86756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4800" b="1">
                <a:solidFill>
                  <a:srgbClr val="0000FF"/>
                </a:solidFill>
              </a:rPr>
              <a:t>Ультрафиолет</a:t>
            </a:r>
            <a:endParaRPr lang="ru-RU" altLang="ru-RU" sz="4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4"/>
          <p:cNvSpPr>
            <a:spLocks noChangeArrowheads="1"/>
          </p:cNvSpPr>
          <p:nvPr/>
        </p:nvSpPr>
        <p:spPr bwMode="auto">
          <a:xfrm>
            <a:off x="323850" y="115888"/>
            <a:ext cx="8675688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3200" b="1">
                <a:solidFill>
                  <a:srgbClr val="0000FF"/>
                </a:solidFill>
              </a:rPr>
              <a:t>Природные источники УФ</a:t>
            </a:r>
          </a:p>
          <a:p>
            <a:pPr eaLnBrk="1" hangingPunct="1"/>
            <a:r>
              <a:rPr lang="ru-RU" altLang="ru-RU" sz="2800">
                <a:solidFill>
                  <a:srgbClr val="017D4E"/>
                </a:solidFill>
              </a:rPr>
              <a:t>Основной источник УФ на Земле – Солнце. Соотношение интенсивности излучения УФА и УФВ, общее количество ультрафиолетовых лучей, достигающих поверхности Земли, зависит от следующих факторов: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800">
                <a:solidFill>
                  <a:srgbClr val="017D4E"/>
                </a:solidFill>
              </a:rPr>
              <a:t>от концентрации атмосферного озона над земной поверхностью (озоновые дыры)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800">
                <a:solidFill>
                  <a:srgbClr val="017D4E"/>
                </a:solidFill>
              </a:rPr>
              <a:t>от высоты Солнца над горизонтом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800">
                <a:solidFill>
                  <a:srgbClr val="017D4E"/>
                </a:solidFill>
              </a:rPr>
              <a:t>от высоты над уровнем моря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800">
                <a:solidFill>
                  <a:srgbClr val="017D4E"/>
                </a:solidFill>
              </a:rPr>
              <a:t>от атмосферного рассеивания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800">
                <a:solidFill>
                  <a:srgbClr val="017D4E"/>
                </a:solidFill>
              </a:rPr>
              <a:t>от облачности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ru-RU" altLang="ru-RU" sz="2800">
                <a:solidFill>
                  <a:srgbClr val="017D4E"/>
                </a:solidFill>
              </a:rPr>
              <a:t>от отражения УФ-лучей от поверхности (воды, почвы)…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2965299017</TotalTime>
  <Words>820</Words>
  <Application>Microsoft Office PowerPoint</Application>
  <PresentationFormat>Экран (4:3)</PresentationFormat>
  <Paragraphs>158</Paragraphs>
  <Slides>43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43</vt:i4>
      </vt:variant>
    </vt:vector>
  </HeadingPairs>
  <TitlesOfParts>
    <vt:vector size="51" baseType="lpstr">
      <vt:lpstr>Arial</vt:lpstr>
      <vt:lpstr>Garamond</vt:lpstr>
      <vt:lpstr>Wingdings</vt:lpstr>
      <vt:lpstr>Times</vt:lpstr>
      <vt:lpstr>Times New Roman</vt:lpstr>
      <vt:lpstr>Calibri</vt:lpstr>
      <vt:lpstr>Край</vt:lpstr>
      <vt:lpstr>1_Край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Биодоза является индивидуальным критерием безопасного и эффективного облучения человека ультрафиолетом</vt:lpstr>
      <vt:lpstr>Схемы общего УФО (1)</vt:lpstr>
      <vt:lpstr>Презентация PowerPoint</vt:lpstr>
      <vt:lpstr>Презентация PowerPoint</vt:lpstr>
      <vt:lpstr>Презентация PowerPoint</vt:lpstr>
      <vt:lpstr>Биодоза определяется с 50 см. Общее профилактическое УФО проводится с большего расстояния (1–3 метра).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кафедра гомеопатии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Мезотерапия в клинической практике</dc:title>
  <dc:creator>Васильев</dc:creator>
  <cp:lastModifiedBy>User</cp:lastModifiedBy>
  <cp:revision>1024</cp:revision>
  <cp:lastPrinted>2004-01-22T18:52:28Z</cp:lastPrinted>
  <dcterms:created xsi:type="dcterms:W3CDTF">2004-09-03T08:53:29Z</dcterms:created>
  <dcterms:modified xsi:type="dcterms:W3CDTF">2019-02-15T18:50:57Z</dcterms:modified>
</cp:coreProperties>
</file>