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71" r:id="rId5"/>
    <p:sldId id="272" r:id="rId6"/>
    <p:sldId id="273" r:id="rId7"/>
    <p:sldId id="274" r:id="rId8"/>
    <p:sldId id="275" r:id="rId9"/>
    <p:sldId id="291" r:id="rId10"/>
    <p:sldId id="277" r:id="rId11"/>
    <p:sldId id="292" r:id="rId12"/>
    <p:sldId id="278" r:id="rId13"/>
    <p:sldId id="281" r:id="rId14"/>
    <p:sldId id="286" r:id="rId15"/>
    <p:sldId id="288" r:id="rId16"/>
    <p:sldId id="289" r:id="rId17"/>
    <p:sldId id="293" r:id="rId18"/>
    <p:sldId id="294" r:id="rId19"/>
    <p:sldId id="285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-696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=""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=""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=""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=""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=""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=""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=""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=""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=""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=""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=""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=""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=""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=""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=""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=""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=""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=""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=""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=""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=""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=""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=""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=""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=""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=""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=""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=""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=""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=""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=""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=""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=""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=""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=""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=""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=""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=""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=""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=""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=""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=""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=""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=""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=""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=""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=""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=""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=""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=""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=""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=""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=""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=""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=""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=""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=""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=""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=""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=""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neerc.ifmo.ru/wiki/index.php?title=%D0%9E%D1%81%D0%BD%D0%BE%D0%B2%D0%BD%D1%8B%D0%B5_%D0%BE%D0%BF%D1%80%D0%B5%D0%B4%D0%B5%D0%BB%D0%B5%D0%BD%D0%B8%D1%8F_%D1%82%D0%B5%D0%BE%D1%80%D0%B8%D0%B8_%D0%B3%D1%80%D0%B0%D1%84%D0%BE%D0%B2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54558" cy="197832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Программа для запоминания числовых данных с использованием основной мнемонической и Доминиканской </a:t>
            </a:r>
            <a:r>
              <a:rPr lang="ru-RU" sz="3600" dirty="0" smtClean="0"/>
              <a:t>систем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531231"/>
          </a:xfrm>
        </p:spPr>
        <p:txBody>
          <a:bodyPr/>
          <a:lstStyle/>
          <a:p>
            <a:r>
              <a:rPr lang="ru-RU" dirty="0"/>
              <a:t>НИУ ВШЭ </a:t>
            </a:r>
            <a:br>
              <a:rPr lang="ru-RU" dirty="0"/>
            </a:br>
            <a:r>
              <a:rPr lang="ru-RU" dirty="0"/>
              <a:t>ФКН ПИ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181686"/>
            <a:ext cx="10045501" cy="16338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Program </a:t>
            </a:r>
            <a:r>
              <a:rPr lang="en-US" dirty="0"/>
              <a:t>for </a:t>
            </a:r>
            <a:r>
              <a:rPr lang="en-US" dirty="0" smtClean="0"/>
              <a:t>Memorization Numerical Data Using </a:t>
            </a:r>
            <a:r>
              <a:rPr lang="en-US" dirty="0"/>
              <a:t>the </a:t>
            </a:r>
            <a:r>
              <a:rPr lang="en-US" dirty="0" smtClean="0"/>
              <a:t>Major Mnemonic </a:t>
            </a:r>
            <a:r>
              <a:rPr lang="en-US" dirty="0"/>
              <a:t>and Dominican </a:t>
            </a:r>
            <a:r>
              <a:rPr lang="en-US" dirty="0" smtClean="0"/>
              <a:t>Systems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проект</a:t>
            </a:r>
          </a:p>
          <a:p>
            <a:r>
              <a:rPr lang="ru-RU" dirty="0" smtClean="0"/>
              <a:t>Автор: </a:t>
            </a:r>
            <a:r>
              <a:rPr lang="ru-RU" dirty="0" err="1" smtClean="0"/>
              <a:t>Пеганов</a:t>
            </a:r>
            <a:r>
              <a:rPr lang="ru-RU" dirty="0" smtClean="0"/>
              <a:t> Никита Сергеевич, БПИ204</a:t>
            </a:r>
          </a:p>
          <a:p>
            <a:r>
              <a:rPr lang="ru-RU" dirty="0"/>
              <a:t>Руководитель: Доцент департамента </a:t>
            </a:r>
            <a:r>
              <a:rPr lang="ru-RU" dirty="0" smtClean="0"/>
              <a:t>ПИ, </a:t>
            </a:r>
            <a:r>
              <a:rPr lang="ru-RU" dirty="0"/>
              <a:t>к.т.н. </a:t>
            </a:r>
            <a:r>
              <a:rPr lang="ru-RU" dirty="0" smtClean="0"/>
              <a:t>К</a:t>
            </a:r>
            <a:r>
              <a:rPr lang="ru-RU" dirty="0"/>
              <a:t>. Ю. </a:t>
            </a:r>
            <a:r>
              <a:rPr lang="ru-RU" dirty="0" smtClean="0"/>
              <a:t>Дегтярёв,</a:t>
            </a:r>
          </a:p>
          <a:p>
            <a:r>
              <a:rPr lang="ru-RU" dirty="0" smtClean="0"/>
              <a:t>Образовательная программа </a:t>
            </a:r>
            <a:r>
              <a:rPr lang="ru-RU" dirty="0"/>
              <a:t>«Программная инженерия» </a:t>
            </a:r>
            <a:r>
              <a:rPr lang="ru-RU" dirty="0" smtClean="0"/>
              <a:t>ФКН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Архитектура приложения / программы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0" y="1144348"/>
            <a:ext cx="10761697" cy="523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Выбор средств</a:t>
            </a:r>
          </a:p>
          <a:p>
            <a:pPr lvl="0"/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9" y="1466078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Выбор средств</a:t>
            </a:r>
            <a:br>
              <a:rPr lang="ru-RU" dirty="0"/>
            </a:br>
            <a:r>
              <a:rPr lang="ru-RU" dirty="0"/>
              <a:t>реализации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178" y="2359152"/>
            <a:ext cx="4322531" cy="4032504"/>
          </a:xfrm>
        </p:spPr>
        <p:txBody>
          <a:bodyPr>
            <a:noAutofit/>
          </a:bodyPr>
          <a:lstStyle/>
          <a:p>
            <a:r>
              <a:rPr lang="ru-RU" sz="2000" dirty="0" smtClean="0"/>
              <a:t>Разработка </a:t>
            </a:r>
            <a:r>
              <a:rPr lang="ru-RU" sz="2000" dirty="0"/>
              <a:t>велась в </a:t>
            </a:r>
            <a:r>
              <a:rPr lang="ru-RU" sz="2000" dirty="0" err="1"/>
              <a:t>Android</a:t>
            </a:r>
            <a:r>
              <a:rPr lang="ru-RU" sz="2000" dirty="0"/>
              <a:t> </a:t>
            </a:r>
            <a:r>
              <a:rPr lang="ru-RU" sz="2000" dirty="0" err="1"/>
              <a:t>Studio</a:t>
            </a:r>
            <a:r>
              <a:rPr lang="ru-RU" sz="2000" dirty="0"/>
              <a:t>. </a:t>
            </a:r>
            <a:r>
              <a:rPr lang="ru-RU" sz="2000" dirty="0" err="1"/>
              <a:t>Android</a:t>
            </a:r>
            <a:r>
              <a:rPr lang="ru-RU" sz="2000" dirty="0"/>
              <a:t> </a:t>
            </a:r>
            <a:r>
              <a:rPr lang="ru-RU" sz="2000" dirty="0" err="1"/>
              <a:t>Studio</a:t>
            </a:r>
            <a:r>
              <a:rPr lang="ru-RU" sz="2000" dirty="0"/>
              <a:t> — интегрированная среда разработки для работы с платформой </a:t>
            </a:r>
            <a:r>
              <a:rPr lang="ru-RU" sz="2000" dirty="0" err="1"/>
              <a:t>Android</a:t>
            </a:r>
            <a:r>
              <a:rPr lang="ru-RU" sz="2000" dirty="0"/>
              <a:t>, анонсированная 16 мая 2013 года на конференции </a:t>
            </a:r>
            <a:r>
              <a:rPr lang="ru-RU" sz="2000" dirty="0" err="1"/>
              <a:t>Google</a:t>
            </a:r>
            <a:r>
              <a:rPr lang="ru-RU" sz="2000" dirty="0"/>
              <a:t> </a:t>
            </a:r>
            <a:r>
              <a:rPr lang="ru-RU" sz="2000" dirty="0" smtClean="0"/>
              <a:t>I/O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ru-RU" sz="2000" dirty="0"/>
          </a:p>
        </p:txBody>
      </p:sp>
      <p:sp>
        <p:nvSpPr>
          <p:cNvPr id="7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9794" y="1240536"/>
            <a:ext cx="5700976" cy="5151120"/>
          </a:xfrm>
        </p:spPr>
        <p:txBody>
          <a:bodyPr>
            <a:noAutofit/>
          </a:bodyPr>
          <a:lstStyle/>
          <a:p>
            <a:r>
              <a:rPr lang="ru-RU" sz="1600" dirty="0" smtClean="0"/>
              <a:t>Необходимое </a:t>
            </a:r>
            <a:r>
              <a:rPr lang="ru-RU" sz="1600" dirty="0"/>
              <a:t>для разработки </a:t>
            </a:r>
            <a:r>
              <a:rPr lang="ru-RU" sz="1600" dirty="0" smtClean="0"/>
              <a:t>оборудование</a:t>
            </a:r>
            <a:r>
              <a:rPr lang="en-US" sz="1600" dirty="0"/>
              <a:t> </a:t>
            </a:r>
            <a:r>
              <a:rPr lang="en-US" sz="1600" dirty="0" smtClean="0"/>
              <a:t>— </a:t>
            </a:r>
            <a:r>
              <a:rPr lang="ru-RU" sz="1600" dirty="0" smtClean="0"/>
              <a:t>компьютер</a:t>
            </a:r>
            <a:r>
              <a:rPr lang="ru-RU" sz="1600" dirty="0"/>
              <a:t>, обладающий следующими системными </a:t>
            </a:r>
            <a:r>
              <a:rPr lang="ru-RU" sz="1600" dirty="0" smtClean="0"/>
              <a:t>требованиями: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Операционные </a:t>
            </a:r>
            <a:r>
              <a:rPr lang="ru-RU" sz="1600" dirty="0"/>
              <a:t>системы </a:t>
            </a:r>
            <a:r>
              <a:rPr lang="en-US" sz="1600" dirty="0"/>
              <a:t>Microsoft Windows </a:t>
            </a:r>
            <a:r>
              <a:rPr lang="en-US" sz="1600" dirty="0" smtClean="0"/>
              <a:t>11/10/8/7/Vista</a:t>
            </a:r>
            <a:r>
              <a:rPr lang="ru-RU" sz="1600" dirty="0"/>
              <a:t>,</a:t>
            </a:r>
            <a:r>
              <a:rPr lang="en-US" sz="1600" dirty="0" smtClean="0"/>
              <a:t> Apple </a:t>
            </a:r>
            <a:r>
              <a:rPr lang="en-US" sz="1600" dirty="0" err="1"/>
              <a:t>macOS</a:t>
            </a:r>
            <a:r>
              <a:rPr lang="en-US" sz="1600" dirty="0"/>
              <a:t> 10.8.5 </a:t>
            </a:r>
            <a:r>
              <a:rPr lang="ru-RU" sz="1600" dirty="0"/>
              <a:t>или </a:t>
            </a:r>
            <a:r>
              <a:rPr lang="ru-RU" sz="1600" dirty="0" smtClean="0"/>
              <a:t>выше, </a:t>
            </a:r>
            <a:r>
              <a:rPr lang="en-US" sz="1600" dirty="0" smtClean="0"/>
              <a:t>Linux </a:t>
            </a:r>
            <a:r>
              <a:rPr lang="en-US" sz="1600" dirty="0"/>
              <a:t>GNOME </a:t>
            </a:r>
            <a:r>
              <a:rPr lang="ru-RU" sz="1600" dirty="0"/>
              <a:t>или </a:t>
            </a:r>
            <a:r>
              <a:rPr lang="en-US" sz="1600" dirty="0"/>
              <a:t>KDE;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Процессор </a:t>
            </a:r>
            <a:r>
              <a:rPr lang="en-US" sz="1600" dirty="0"/>
              <a:t>x86-64 Intel </a:t>
            </a:r>
            <a:r>
              <a:rPr lang="ru-RU" sz="1600" dirty="0"/>
              <a:t>с поддержкой </a:t>
            </a:r>
            <a:r>
              <a:rPr lang="en-US" sz="1600" dirty="0"/>
              <a:t>VT-x, </a:t>
            </a:r>
            <a:r>
              <a:rPr lang="ru-RU" sz="1600" dirty="0"/>
              <a:t>или </a:t>
            </a:r>
            <a:r>
              <a:rPr lang="en-US" sz="1600" dirty="0"/>
              <a:t>AMD </a:t>
            </a:r>
            <a:r>
              <a:rPr lang="ru-RU" sz="1600" dirty="0"/>
              <a:t>с поддержкой </a:t>
            </a:r>
            <a:r>
              <a:rPr lang="en-US" sz="1600" dirty="0"/>
              <a:t>AMD-V, </a:t>
            </a:r>
            <a:r>
              <a:rPr lang="ru-RU" sz="1600" dirty="0"/>
              <a:t>или </a:t>
            </a:r>
            <a:r>
              <a:rPr lang="en-US" sz="1600" dirty="0"/>
              <a:t>ARM (</a:t>
            </a:r>
            <a:r>
              <a:rPr lang="ru-RU" sz="1600" dirty="0"/>
              <a:t>для </a:t>
            </a:r>
            <a:r>
              <a:rPr lang="en-US" sz="1600" dirty="0"/>
              <a:t>Apple);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Оперативная </a:t>
            </a:r>
            <a:r>
              <a:rPr lang="ru-RU" sz="1600" dirty="0"/>
              <a:t>память 8 ГБ (минимум), 16 ГБ (рекомендуется);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Свободное </a:t>
            </a:r>
            <a:r>
              <a:rPr lang="ru-RU" sz="1600" dirty="0"/>
              <a:t>место на диске 8 ГБ </a:t>
            </a:r>
            <a:r>
              <a:rPr lang="ru-RU" sz="1600" dirty="0" smtClean="0"/>
              <a:t>минимум, 32 </a:t>
            </a:r>
            <a:r>
              <a:rPr lang="ru-RU" sz="1600" dirty="0"/>
              <a:t>ГБ </a:t>
            </a:r>
            <a:r>
              <a:rPr lang="en-US" sz="1600" dirty="0"/>
              <a:t>SSD (</a:t>
            </a:r>
            <a:r>
              <a:rPr lang="ru-RU" sz="1600" dirty="0"/>
              <a:t>рекомендуется);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Версия </a:t>
            </a:r>
            <a:r>
              <a:rPr lang="en-US" sz="1600" dirty="0"/>
              <a:t>JDK Java Development Kit 8;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Разрешение </a:t>
            </a:r>
            <a:r>
              <a:rPr lang="ru-RU" sz="1600" dirty="0"/>
              <a:t>экрана 1280 </a:t>
            </a:r>
            <a:r>
              <a:rPr lang="en-US" sz="1600" dirty="0"/>
              <a:t>x 800 (</a:t>
            </a:r>
            <a:r>
              <a:rPr lang="ru-RU" sz="1600" dirty="0"/>
              <a:t>минимум);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Дополнительно </a:t>
            </a:r>
            <a:r>
              <a:rPr lang="ru-RU" sz="1600" dirty="0"/>
              <a:t>для </a:t>
            </a:r>
            <a:r>
              <a:rPr lang="en-US" sz="1600" dirty="0" err="1"/>
              <a:t>MacOS</a:t>
            </a:r>
            <a:r>
              <a:rPr lang="en-US" sz="1600" dirty="0"/>
              <a:t> </a:t>
            </a:r>
            <a:r>
              <a:rPr lang="ru-RU" sz="1600" dirty="0"/>
              <a:t>требуется </a:t>
            </a:r>
            <a:r>
              <a:rPr lang="en-US" sz="1600" dirty="0"/>
              <a:t>Java Runtime Environment (JRE) 6, </a:t>
            </a:r>
            <a:r>
              <a:rPr lang="ru-RU" sz="1600" dirty="0"/>
              <a:t>для </a:t>
            </a:r>
            <a:r>
              <a:rPr lang="en-US" sz="1600" dirty="0"/>
              <a:t>Linux GNU C Library (</a:t>
            </a:r>
            <a:r>
              <a:rPr lang="en-US" sz="1600" dirty="0" err="1"/>
              <a:t>glibc</a:t>
            </a:r>
            <a:r>
              <a:rPr lang="en-US" sz="1600" dirty="0"/>
              <a:t>) 2.31 </a:t>
            </a:r>
            <a:r>
              <a:rPr lang="ru-RU" sz="1600" dirty="0"/>
              <a:t>или выше.</a:t>
            </a:r>
          </a:p>
        </p:txBody>
      </p:sp>
      <p:pic>
        <p:nvPicPr>
          <p:cNvPr id="3074" name="Picture 2" descr="Файл:Android Studio Trademark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8" y="4820569"/>
            <a:ext cx="4965408" cy="15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8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Основные </a:t>
            </a:r>
            <a:r>
              <a:rPr lang="ru-RU" dirty="0" smtClean="0"/>
              <a:t>результаты</a:t>
            </a:r>
          </a:p>
          <a:p>
            <a:pPr lvl="0"/>
            <a:r>
              <a:rPr lang="ru-RU" dirty="0" smtClean="0"/>
              <a:t>и </a:t>
            </a:r>
            <a:r>
              <a:rPr lang="ru-RU" dirty="0"/>
              <a:t>выводы</a:t>
            </a:r>
            <a:endParaRPr lang="ru-RU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5" y="1197862"/>
            <a:ext cx="2289107" cy="48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495" y="1197862"/>
            <a:ext cx="2254285" cy="483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83" y="1208963"/>
            <a:ext cx="2258568" cy="48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02" y="1197862"/>
            <a:ext cx="2246057" cy="484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4453" y="6155186"/>
            <a:ext cx="11343736" cy="2399371"/>
          </a:xfrm>
        </p:spPr>
        <p:txBody>
          <a:bodyPr/>
          <a:lstStyle/>
          <a:p>
            <a:r>
              <a:rPr lang="ru-RU" dirty="0"/>
              <a:t>Ссылка на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ru-RU" dirty="0" smtClean="0"/>
              <a:t>с </a:t>
            </a:r>
            <a:r>
              <a:rPr lang="ru-RU" dirty="0"/>
              <a:t>исходным кодом и всеми использованными </a:t>
            </a:r>
            <a:r>
              <a:rPr lang="ru-RU" dirty="0" smtClean="0"/>
              <a:t>материалами</a:t>
            </a:r>
            <a:r>
              <a:rPr lang="en-US" dirty="0" smtClean="0"/>
              <a:t>: </a:t>
            </a:r>
            <a:r>
              <a:rPr lang="ru-RU" dirty="0" smtClean="0"/>
              <a:t>https</a:t>
            </a:r>
            <a:r>
              <a:rPr lang="ru-RU" dirty="0"/>
              <a:t>://github.com/NikPeg/mnemonic_systems_app </a:t>
            </a:r>
          </a:p>
        </p:txBody>
      </p:sp>
    </p:spTree>
    <p:extLst>
      <p:ext uri="{BB962C8B-B14F-4D97-AF65-F5344CB8AC3E}">
        <p14:creationId xmlns:p14="http://schemas.microsoft.com/office/powerpoint/2010/main" val="24300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Направления</a:t>
            </a:r>
          </a:p>
          <a:p>
            <a:pPr lvl="0"/>
            <a:r>
              <a:rPr lang="ru-RU" dirty="0" smtClean="0"/>
              <a:t>дальнейшей </a:t>
            </a:r>
            <a:r>
              <a:rPr lang="ru-RU" dirty="0"/>
              <a:t>работы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832" y="1246622"/>
            <a:ext cx="5495206" cy="777025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Направления дальнейшей </a:t>
            </a:r>
            <a:r>
              <a:rPr lang="ru-RU" dirty="0"/>
              <a:t>работы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0831" y="1875383"/>
            <a:ext cx="6944443" cy="4169663"/>
          </a:xfrm>
        </p:spPr>
        <p:txBody>
          <a:bodyPr>
            <a:noAutofit/>
          </a:bodyPr>
          <a:lstStyle/>
          <a:p>
            <a:r>
              <a:rPr lang="ru-RU" sz="1800" dirty="0" smtClean="0"/>
              <a:t>В </a:t>
            </a:r>
            <a:r>
              <a:rPr lang="ru-RU" sz="1800" dirty="0"/>
              <a:t>краткосрочной перспективе могут быть </a:t>
            </a:r>
            <a:r>
              <a:rPr lang="ru-RU" sz="1800" dirty="0" smtClean="0"/>
              <a:t>добавлены: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Статистика</a:t>
            </a:r>
            <a:r>
              <a:rPr lang="ru-RU" sz="1800" dirty="0"/>
              <a:t>, позволяющая пользователю отслеживать свои результаты;  </a:t>
            </a:r>
            <a:endParaRPr lang="ru-R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Возможность </a:t>
            </a:r>
            <a:r>
              <a:rPr lang="ru-RU" sz="1800" dirty="0"/>
              <a:t>делиться сохраненными числами с другими пользователями</a:t>
            </a:r>
            <a:r>
              <a:rPr lang="ru-RU" sz="1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Отслеживание </a:t>
            </a:r>
            <a:r>
              <a:rPr lang="ru-RU" sz="1800" dirty="0"/>
              <a:t>статистики друзей для создания соревновательного эффекта; </a:t>
            </a:r>
            <a:endParaRPr lang="ru-RU" sz="1800" dirty="0" smtClean="0"/>
          </a:p>
          <a:p>
            <a:r>
              <a:rPr lang="ru-RU" sz="1800" dirty="0" smtClean="0"/>
              <a:t>В </a:t>
            </a:r>
            <a:r>
              <a:rPr lang="ru-RU" sz="1800" dirty="0"/>
              <a:t>долгосрочной перспективе могут быть добавлены: </a:t>
            </a:r>
            <a:r>
              <a:rPr lang="ru-RU" sz="1800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Поддержка </a:t>
            </a:r>
            <a:r>
              <a:rPr lang="ru-RU" sz="1800" dirty="0"/>
              <a:t>других языков, кроме русского и английского; </a:t>
            </a:r>
            <a:r>
              <a:rPr lang="ru-RU" sz="1800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Другие </a:t>
            </a:r>
            <a:r>
              <a:rPr lang="ru-RU" sz="1800" dirty="0"/>
              <a:t>мнемонические системы, например, система </a:t>
            </a:r>
            <a:r>
              <a:rPr lang="ru-RU" sz="1800" dirty="0" err="1"/>
              <a:t>Катапаяди</a:t>
            </a:r>
            <a:r>
              <a:rPr lang="ru-RU" sz="1800" dirty="0"/>
              <a:t>; </a:t>
            </a:r>
            <a:r>
              <a:rPr lang="ru-RU" sz="1800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Способы </a:t>
            </a:r>
            <a:r>
              <a:rPr lang="ru-RU" sz="1800" dirty="0"/>
              <a:t>тренировки памяти для её улучшения.</a:t>
            </a:r>
          </a:p>
        </p:txBody>
      </p:sp>
      <p:pic>
        <p:nvPicPr>
          <p:cNvPr id="4098" name="Picture 2" descr="https://upload.wikimedia.org/wikipedia/commons/thumb/f/f8/Katapayadi-eng.svg/1200px-Katapayadi-e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7" y="2436334"/>
            <a:ext cx="3686756" cy="230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Список использованных источников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7" y="1331956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466" y="2176272"/>
            <a:ext cx="5403422" cy="4462272"/>
          </a:xfrm>
        </p:spPr>
        <p:txBody>
          <a:bodyPr>
            <a:noAutofit/>
          </a:bodyPr>
          <a:lstStyle/>
          <a:p>
            <a:r>
              <a:rPr lang="ru-RU" sz="1200" dirty="0"/>
              <a:t>[1] ГОСТ 19.101-77.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https://www.swrit.ru/doc/espd/19.001-77.pdf (дата обращения: 27.01.2023). – Текст: электронный. </a:t>
            </a:r>
            <a:br>
              <a:rPr lang="ru-RU" sz="1200" dirty="0"/>
            </a:br>
            <a:r>
              <a:rPr lang="ru-RU" sz="1200" dirty="0" smtClean="0"/>
              <a:t>[</a:t>
            </a:r>
            <a:r>
              <a:rPr lang="ru-RU" sz="1200" dirty="0"/>
              <a:t>2] ГОСТ 19.102-77.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https://www.swrit.ru/doc/espd/19.102-77.pdf (дата обращения: 27.01.2023). – Текст: электронный</a:t>
            </a:r>
            <a:r>
              <a:rPr lang="ru-RU" sz="1200" dirty="0" smtClean="0"/>
              <a:t>.</a:t>
            </a:r>
            <a:br>
              <a:rPr lang="ru-RU" sz="1200" dirty="0" smtClean="0"/>
            </a:br>
            <a:r>
              <a:rPr lang="ru-RU" sz="1200" dirty="0" smtClean="0"/>
              <a:t>[</a:t>
            </a:r>
            <a:r>
              <a:rPr lang="ru-RU" sz="1200" dirty="0"/>
              <a:t>3] 19.103-77.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https://www.swrit.ru/doc/espd/19.103-77.pdf (дата обращения: 27.01.2023). – Текст: электронный</a:t>
            </a:r>
            <a:r>
              <a:rPr lang="ru-RU" sz="1200" dirty="0" smtClean="0"/>
              <a:t>.</a:t>
            </a:r>
            <a:br>
              <a:rPr lang="ru-RU" sz="1200" dirty="0" smtClean="0"/>
            </a:br>
            <a:r>
              <a:rPr lang="en-US" sz="1200" dirty="0" smtClean="0"/>
              <a:t>[</a:t>
            </a:r>
            <a:r>
              <a:rPr lang="ru-RU" sz="1200" dirty="0" smtClean="0"/>
              <a:t>4</a:t>
            </a:r>
            <a:r>
              <a:rPr lang="ru-RU" sz="1200" dirty="0"/>
              <a:t>] ГОСТ 19.104-78.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https://www.swrit.ru/doc/espd/19.104-78.pdf (дата обращения: 27.01.2023). – Текст: электронный.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7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1888" y="1663248"/>
            <a:ext cx="5403422" cy="54071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[</a:t>
            </a:r>
            <a:r>
              <a:rPr lang="ru-RU" dirty="0"/>
              <a:t>5] ГОСТ 19.105-78.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https://www.swrit.ru/doc/espd/19.105-78.pdf (дата обращения: 27.01.2023). – Текст: электронный.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[</a:t>
            </a:r>
            <a:r>
              <a:rPr lang="ru-RU" dirty="0"/>
              <a:t>6] ГОСТ 19.106-78.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https://www.swrit.ru/doc/espd/19.106-78.pdf (дата обращения: 27.01.2023). – Текст: электронный.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[</a:t>
            </a:r>
            <a:r>
              <a:rPr lang="ru-RU" dirty="0"/>
              <a:t>7] ГОСТ 19.404-79.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https://www.swrit.ru/doc/espd/19.404-79.pdf (дата обращения: 27.01.2023). – Текст: электронный.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[</a:t>
            </a:r>
            <a:r>
              <a:rPr lang="ru-RU" dirty="0"/>
              <a:t>8] ГОСТ 19.603-78.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https://www.swrit.ru/doc/espd/19.603-78.pdf (дата обращения: 27.01.2023). – Текст: электронный. </a:t>
            </a:r>
          </a:p>
        </p:txBody>
      </p:sp>
    </p:spTree>
    <p:extLst>
      <p:ext uri="{BB962C8B-B14F-4D97-AF65-F5344CB8AC3E}">
        <p14:creationId xmlns:p14="http://schemas.microsoft.com/office/powerpoint/2010/main" val="221162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Список использованных источников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7" y="1331956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466" y="2176272"/>
            <a:ext cx="5264364" cy="4462272"/>
          </a:xfrm>
        </p:spPr>
        <p:txBody>
          <a:bodyPr>
            <a:noAutofit/>
          </a:bodyPr>
          <a:lstStyle/>
          <a:p>
            <a:r>
              <a:rPr lang="ru-RU" dirty="0"/>
              <a:t>[9] ГОСТ 19.404-79.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https://www.swrit.ru/doc/espd/19.404-79.pdf (дата обращения: 27.01.2023). – Текст: электронный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10] Учебный офис ФКН ПИ (2023) СПРАВОЧНИК УЧЕБНОГО ПРОЦЕССА НИУ ВШЭ. Курсовая работа // Сайт </a:t>
            </a:r>
            <a:r>
              <a:rPr lang="en-US" dirty="0"/>
              <a:t>hse.ru (https://www.hse.ru/studyspravka/kursovrab/) </a:t>
            </a:r>
            <a:r>
              <a:rPr lang="ru-RU" dirty="0"/>
              <a:t>Просмотрено: 31.03.2023.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11] Пак Татьяна Альбертовна (2023) Бакалаврская программа «Программная инженерия» // Сайт </a:t>
            </a:r>
            <a:r>
              <a:rPr lang="en-US" dirty="0"/>
              <a:t>hse.ru (https://www.hse.ru/ba/se/passport) </a:t>
            </a:r>
            <a:r>
              <a:rPr lang="ru-RU" dirty="0"/>
              <a:t>Просмотрено: 31.03.2023.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12] </a:t>
            </a:r>
            <a:r>
              <a:rPr lang="en-US" dirty="0" err="1"/>
              <a:t>AndroidDev</a:t>
            </a:r>
            <a:r>
              <a:rPr lang="en-US" dirty="0"/>
              <a:t> (2022) Meet Android Studio // </a:t>
            </a:r>
            <a:r>
              <a:rPr lang="ru-RU" dirty="0"/>
              <a:t>Сайт </a:t>
            </a:r>
            <a:r>
              <a:rPr lang="en-US" dirty="0"/>
              <a:t>developer.android.com (https://developer.android.com/studio/intro) </a:t>
            </a:r>
            <a:r>
              <a:rPr lang="ru-RU" dirty="0"/>
              <a:t>Просмотрено: 31.03.2023.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1887" y="1663247"/>
            <a:ext cx="5493991" cy="4720299"/>
          </a:xfrm>
        </p:spPr>
        <p:txBody>
          <a:bodyPr>
            <a:normAutofit/>
          </a:bodyPr>
          <a:lstStyle/>
          <a:p>
            <a:r>
              <a:rPr lang="ru-RU" dirty="0"/>
              <a:t>[13] студенты ИТМО (4 сентября 2022) Бор // Сайт </a:t>
            </a:r>
            <a:r>
              <a:rPr lang="en-US" dirty="0"/>
              <a:t>neerc.ifmo.ru (https://neerc.ifmo.ru/wiki/index.php?title=%D0%91%D0</a:t>
            </a:r>
            <a:r>
              <a:rPr lang="ru-RU" dirty="0"/>
              <a:t>Просмотрено: 31.03.2023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14] Посольство Российской Федерации в Кыргызстане (13 сентября 13) Самые длинные слова в русском языке // Сайт </a:t>
            </a:r>
            <a:r>
              <a:rPr lang="en-US" dirty="0"/>
              <a:t>rusinkg.ru (http://www.rusinkg.ru/russkij-yazyk/article/43-velikij-i-moguchij/194-samyedlinnye-slova-russkogo-yazyka) </a:t>
            </a:r>
            <a:r>
              <a:rPr lang="ru-RU" dirty="0"/>
              <a:t>Просмотрено: 31.03.2023. </a:t>
            </a:r>
            <a:endParaRPr lang="en-US" dirty="0"/>
          </a:p>
          <a:p>
            <a:r>
              <a:rPr lang="ru-RU" dirty="0" smtClean="0"/>
              <a:t>[</a:t>
            </a:r>
            <a:r>
              <a:rPr lang="ru-RU" dirty="0"/>
              <a:t>15] </a:t>
            </a:r>
            <a:r>
              <a:rPr lang="en-US" dirty="0"/>
              <a:t>Jonathan </a:t>
            </a:r>
            <a:r>
              <a:rPr lang="en-US" dirty="0" err="1"/>
              <a:t>Str¨obele</a:t>
            </a:r>
            <a:r>
              <a:rPr lang="en-US" dirty="0"/>
              <a:t> (2013) Major System database // </a:t>
            </a:r>
            <a:r>
              <a:rPr lang="ru-RU" dirty="0"/>
              <a:t>Сайт </a:t>
            </a:r>
            <a:r>
              <a:rPr lang="en-US" dirty="0"/>
              <a:t>major-system.info (https://major-system.info/en/) </a:t>
            </a:r>
            <a:r>
              <a:rPr lang="ru-RU" dirty="0"/>
              <a:t>Просмотрено: 07.04.2023.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16]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(https://archive.org/details/mindperformanceh00hale/page/14/mode/2up) </a:t>
            </a:r>
            <a:r>
              <a:rPr lang="ru-RU" dirty="0"/>
              <a:t>Просмотрено: 07.04.2023.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17]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(https://archive.org/details/mindperformanceh00hale/page/22/mode/2up) </a:t>
            </a:r>
            <a:r>
              <a:rPr lang="ru-RU" dirty="0"/>
              <a:t>Просмотрено: 07.04.2023.</a:t>
            </a:r>
          </a:p>
        </p:txBody>
      </p:sp>
    </p:spTree>
    <p:extLst>
      <p:ext uri="{BB962C8B-B14F-4D97-AF65-F5344CB8AC3E}">
        <p14:creationId xmlns:p14="http://schemas.microsoft.com/office/powerpoint/2010/main" val="336284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 txBox="1">
            <a:spLocks/>
          </p:cNvSpPr>
          <p:nvPr/>
        </p:nvSpPr>
        <p:spPr>
          <a:xfrm>
            <a:off x="4060619" y="2008336"/>
            <a:ext cx="4322530" cy="7770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Мнемонические системы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14720"/>
            <a:ext cx="6601287" cy="4294640"/>
          </a:xfrm>
        </p:spPr>
        <p:txBody>
          <a:bodyPr>
            <a:noAutofit/>
          </a:bodyPr>
          <a:lstStyle/>
          <a:p>
            <a:r>
              <a:rPr lang="ru-RU" sz="2000" dirty="0"/>
              <a:t>Приложение позволяет русскоязычному пользователю использовать мнемонические системы - основную и Доминиканскую - для запоминания информации с помощью ассоциаций и образов. Основная мнемоническая система преобразует числа в слова, а Доминиканская ассоциирует каждую пару цифр с человеком, чьи инициалы начинаются на соответствующие буквы. Обе системы основываются на использовании изображений и звуков для создания связей между новой информацией и уже имеющимися знаниями, что делает их эффективными способами запоминания информации.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 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Мнемонические </a:t>
            </a:r>
          </a:p>
          <a:p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1028" name="Picture 4" descr="https://i.sunhome.ru/journal/114/razvitie-mozga-cheloveka-v2.orig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xfrm>
            <a:off x="7666105" y="2014719"/>
            <a:ext cx="3517451" cy="35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Актуальность работы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36911" y="2706624"/>
            <a:ext cx="7337167" cy="3348844"/>
          </a:xfrm>
        </p:spPr>
        <p:txBody>
          <a:bodyPr numCol="1"/>
          <a:lstStyle/>
          <a:p>
            <a:r>
              <a:rPr lang="ru-RU" sz="2000" dirty="0"/>
              <a:t>Проблема запоминания больших чисел — вечная проблема, так как память человека не менялась существенно на протяжении истории. Поэтому приложение, позволяющее быстро запоминать числовые данные может быть полезно до тех пор, пока будут существовать мобильные телефоны.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Актуальность </a:t>
            </a:r>
            <a:endParaRPr lang="ru-RU" dirty="0" smtClean="0"/>
          </a:p>
          <a:p>
            <a:pPr lvl="0"/>
            <a:r>
              <a:rPr lang="ru-RU" dirty="0" smtClean="0"/>
              <a:t>работы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2224815"/>
            <a:ext cx="3522510" cy="3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 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Цель данной курсовой </a:t>
            </a:r>
            <a:r>
              <a:rPr lang="ru-RU" sz="2000" dirty="0" smtClean="0"/>
              <a:t>работы: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создание </a:t>
            </a:r>
            <a:r>
              <a:rPr lang="ru-RU" sz="2000" dirty="0"/>
              <a:t>мобильного приложения, позволяющего русскоговорящему пользователю применять обе мнемонические системы с </a:t>
            </a:r>
            <a:r>
              <a:rPr lang="ru-RU" sz="2000" dirty="0" smtClean="0"/>
              <a:t>использованием </a:t>
            </a:r>
            <a:r>
              <a:rPr lang="ru-RU" sz="2000" dirty="0"/>
              <a:t>смартфона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9892" y="1447790"/>
            <a:ext cx="5383968" cy="47061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Задачи работы: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</a:t>
            </a:r>
            <a:r>
              <a:rPr lang="ru-RU" sz="2000" dirty="0" smtClean="0"/>
              <a:t>имеющихся источников</a:t>
            </a:r>
            <a:r>
              <a:rPr lang="ru-RU" sz="2000" dirty="0"/>
              <a:t>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общение с потенциальными пользователями,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потенциальных конкурентов,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создание прототипа приложения,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технического задания,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разработка мобильного приложения,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подготовка итогового отчёта.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</a:t>
            </a:r>
            <a:endParaRPr lang="ru-RU" dirty="0" smtClean="0"/>
          </a:p>
          <a:p>
            <a:r>
              <a:rPr lang="ru-RU" dirty="0" smtClean="0"/>
              <a:t>задачи </a:t>
            </a:r>
            <a:r>
              <a:rPr lang="ru-RU" dirty="0"/>
              <a:t>работы 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существующих</a:t>
            </a:r>
          </a:p>
          <a:p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249467"/>
            <a:ext cx="5357702" cy="4180528"/>
          </a:xfrm>
        </p:spPr>
        <p:txBody>
          <a:bodyPr>
            <a:noAutofit/>
          </a:bodyPr>
          <a:lstStyle/>
          <a:p>
            <a:r>
              <a:rPr lang="ru-RU" sz="2000" dirty="0" smtClean="0"/>
              <a:t>Исследование </a:t>
            </a:r>
            <a:r>
              <a:rPr lang="ru-RU" sz="2000" dirty="0"/>
              <a:t>конкурентов показывает, что </a:t>
            </a:r>
            <a:r>
              <a:rPr lang="ru-RU" sz="2000" dirty="0" smtClean="0"/>
              <a:t>в </a:t>
            </a:r>
            <a:r>
              <a:rPr lang="ru-RU" sz="2000" dirty="0"/>
              <a:t>существующих приложениях для </a:t>
            </a:r>
            <a:r>
              <a:rPr lang="ru-RU" sz="2000" dirty="0" smtClean="0"/>
              <a:t>использования мнемонических систем есть </a:t>
            </a:r>
            <a:r>
              <a:rPr lang="ru-RU" sz="2000" dirty="0"/>
              <a:t>недостатки: </a:t>
            </a:r>
            <a:r>
              <a:rPr lang="ru-RU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Устаревший </a:t>
            </a:r>
            <a:r>
              <a:rPr lang="ru-RU" sz="2000" dirty="0"/>
              <a:t>дизайн;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Небольшой </a:t>
            </a:r>
            <a:r>
              <a:rPr lang="ru-RU" sz="2000" dirty="0"/>
              <a:t>выбор языков интерфейса;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Отсутствие </a:t>
            </a:r>
            <a:r>
              <a:rPr lang="ru-RU" sz="2000" dirty="0"/>
              <a:t>возможности сохранения запоминаемых чисел;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Недостаточное </a:t>
            </a:r>
            <a:r>
              <a:rPr lang="ru-RU" sz="2000" dirty="0"/>
              <a:t>количество функций.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74" y="1800426"/>
            <a:ext cx="4066883" cy="219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21" y="3993097"/>
            <a:ext cx="5181785" cy="215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Сравнительный</a:t>
            </a:r>
            <a:endParaRPr lang="en-US" dirty="0" smtClean="0"/>
          </a:p>
          <a:p>
            <a:r>
              <a:rPr lang="ru-RU" dirty="0" smtClean="0"/>
              <a:t>анализ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4" y="2238882"/>
            <a:ext cx="11343484" cy="334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1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669490"/>
            <a:ext cx="2070100" cy="408109"/>
          </a:xfrm>
        </p:spPr>
        <p:txBody>
          <a:bodyPr/>
          <a:lstStyle/>
          <a:p>
            <a:r>
              <a:rPr lang="en-US" dirty="0" err="1" smtClean="0"/>
              <a:t>CustDev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04" y="1315126"/>
            <a:ext cx="4322530" cy="777025"/>
          </a:xfrm>
        </p:spPr>
        <p:txBody>
          <a:bodyPr/>
          <a:lstStyle/>
          <a:p>
            <a:r>
              <a:rPr lang="en-US" dirty="0" err="1" smtClean="0"/>
              <a:t>CustDev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68726" y="1535778"/>
            <a:ext cx="5330285" cy="4649362"/>
          </a:xfrm>
        </p:spPr>
        <p:txBody>
          <a:bodyPr>
            <a:noAutofit/>
          </a:bodyPr>
          <a:lstStyle/>
          <a:p>
            <a:r>
              <a:rPr lang="ru-RU" sz="1400" dirty="0" smtClean="0"/>
              <a:t>Выводы: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Большинство опрошенных пользователей не знают </a:t>
            </a:r>
            <a:r>
              <a:rPr lang="ru-RU" sz="1400" dirty="0" smtClean="0"/>
              <a:t>о </a:t>
            </a:r>
            <a:r>
              <a:rPr lang="ru-RU" sz="1400" dirty="0"/>
              <a:t>Доминиканской и основной мнемонической системах. Стоит добавить в приложение информацию о </a:t>
            </a:r>
            <a:r>
              <a:rPr lang="ru-RU" sz="1400" dirty="0" smtClean="0"/>
              <a:t>них.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Для части пользователей важно, чтобы приложение позволяло использовать русский язык. Существующие приложения не предоставляют такую возможность. 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У пользователей существуют общие потребности в запоминании больших чисел: номера паспорта, банковских карт и прочие.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Для большинства пользователей самым удобным было бы приложение для смартфона.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В </a:t>
            </a:r>
            <a:r>
              <a:rPr lang="ru-RU" sz="1400" dirty="0"/>
              <a:t>существующих приложениях мало возможностей для создания ассоциаций с нужными числами. Например, можно реализовать возможность делать наброски в приложении, а также прикреплять фотографии.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=""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603" y="1765816"/>
            <a:ext cx="4841699" cy="4419324"/>
          </a:xfrm>
        </p:spPr>
        <p:txBody>
          <a:bodyPr>
            <a:noAutofit/>
          </a:bodyPr>
          <a:lstStyle/>
          <a:p>
            <a:r>
              <a:rPr lang="ru-RU" sz="1400" dirty="0"/>
              <a:t>Интервьюируемый 1: Существует потребность в запоминании номеров банковских карт, так как часто пользуется ими в интернете.</a:t>
            </a:r>
          </a:p>
          <a:p>
            <a:r>
              <a:rPr lang="ru-RU" sz="1400" dirty="0"/>
              <a:t>Интервьюируемый 2: </a:t>
            </a:r>
            <a:r>
              <a:rPr lang="ru-RU" sz="1400" dirty="0" smtClean="0"/>
              <a:t>Никогда не пользовался приложениями для запоминания, пользуется только компьютером. </a:t>
            </a:r>
            <a:endParaRPr lang="ru-RU" sz="1400" dirty="0"/>
          </a:p>
          <a:p>
            <a:r>
              <a:rPr lang="ru-RU" sz="1400" dirty="0"/>
              <a:t>Интервьюируемый 3: Пользовался приложением </a:t>
            </a:r>
            <a:r>
              <a:rPr lang="ru-RU" sz="1400" dirty="0" err="1"/>
              <a:t>QuizLet</a:t>
            </a:r>
            <a:r>
              <a:rPr lang="ru-RU" sz="1400" dirty="0"/>
              <a:t> для запоминания большого количества цифр (было необходимо на работе).</a:t>
            </a:r>
          </a:p>
          <a:p>
            <a:r>
              <a:rPr lang="ru-RU" sz="1400" dirty="0"/>
              <a:t>Интервьюируемый 4: Часто пользуется банковской картой, но не помнит ее номер.</a:t>
            </a:r>
          </a:p>
          <a:p>
            <a:r>
              <a:rPr lang="ru-RU" sz="1400" dirty="0"/>
              <a:t>Интервьюируемый 5: Несколько лет назад изучил основную мнемоническую систему для того, чтобы выучить физические </a:t>
            </a:r>
            <a:r>
              <a:rPr lang="ru-RU" sz="1400" dirty="0" smtClean="0"/>
              <a:t>константы. Пользовался 010</a:t>
            </a:r>
            <a:r>
              <a:rPr lang="en-US" sz="1400" dirty="0" smtClean="0"/>
              <a:t>Memorizer </a:t>
            </a:r>
            <a:r>
              <a:rPr lang="ru-RU" sz="1400" dirty="0" smtClean="0"/>
              <a:t>и бумажными карточками.</a:t>
            </a:r>
            <a:endParaRPr lang="ru-RU" sz="1400" dirty="0"/>
          </a:p>
          <a:p>
            <a:r>
              <a:rPr lang="ru-RU" sz="1400" dirty="0"/>
              <a:t>Интервьюируемый 6: Есть потребность запоминания номера паспорта, банковской карты и математических констант.</a:t>
            </a:r>
          </a:p>
        </p:txBody>
      </p:sp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Функциональные</a:t>
            </a:r>
          </a:p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564" y="1310412"/>
            <a:ext cx="4322530" cy="777025"/>
          </a:xfrm>
        </p:spPr>
        <p:txBody>
          <a:bodyPr/>
          <a:lstStyle/>
          <a:p>
            <a:r>
              <a:rPr lang="ru-RU" dirty="0" smtClean="0"/>
              <a:t>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7564" y="2191386"/>
            <a:ext cx="7046942" cy="4019633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Программа представляет из себя </a:t>
            </a:r>
            <a:r>
              <a:rPr lang="ru-RU" sz="2000" dirty="0" smtClean="0"/>
              <a:t>приложение </a:t>
            </a:r>
            <a:r>
              <a:rPr lang="ru-RU" sz="2000" dirty="0"/>
              <a:t>для хранения и запоминания чисел, а также изучения основной мнемонической и Доминиканской систем</a:t>
            </a:r>
            <a:r>
              <a:rPr lang="ru-RU" sz="2000" dirty="0" smtClean="0"/>
              <a:t>. Приложение </a:t>
            </a:r>
            <a:r>
              <a:rPr lang="ru-RU" sz="2000" dirty="0"/>
              <a:t>делится на 5 основных </a:t>
            </a:r>
            <a:r>
              <a:rPr lang="ru-RU" sz="2000" dirty="0" smtClean="0"/>
              <a:t>разделов: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Запоминаемые </a:t>
            </a:r>
            <a:r>
              <a:rPr lang="ru-RU" sz="2000" dirty="0"/>
              <a:t>числа;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Информация </a:t>
            </a:r>
            <a:r>
              <a:rPr lang="ru-RU" sz="2000" dirty="0"/>
              <a:t>об основной мнемонической системе;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Справка</a:t>
            </a:r>
            <a:r>
              <a:rPr lang="ru-RU" sz="2000" dirty="0"/>
              <a:t>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Информация </a:t>
            </a:r>
            <a:r>
              <a:rPr lang="ru-RU" sz="2000" dirty="0"/>
              <a:t>о Доминиканской системе;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Личный </a:t>
            </a:r>
            <a:r>
              <a:rPr lang="ru-RU" sz="2000" dirty="0"/>
              <a:t>кабинет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3" y="1244240"/>
            <a:ext cx="2425116" cy="52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23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ru-RU" dirty="0" smtClean="0"/>
              <a:t>используемых</a:t>
            </a:r>
          </a:p>
          <a:p>
            <a:r>
              <a:rPr lang="ru-RU" dirty="0" smtClean="0"/>
              <a:t>в </a:t>
            </a:r>
            <a:r>
              <a:rPr lang="ru-RU" dirty="0"/>
              <a:t>работе методов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68" y="1447790"/>
            <a:ext cx="11057955" cy="777025"/>
          </a:xfrm>
        </p:spPr>
        <p:txBody>
          <a:bodyPr/>
          <a:lstStyle/>
          <a:p>
            <a:r>
              <a:rPr lang="ru-RU" dirty="0" smtClean="0"/>
              <a:t>Структура данных бор и алгоритм поиска по ней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068" y="2019162"/>
            <a:ext cx="6881770" cy="4329880"/>
          </a:xfrm>
        </p:spPr>
        <p:txBody>
          <a:bodyPr>
            <a:noAutofit/>
          </a:bodyPr>
          <a:lstStyle/>
          <a:p>
            <a:r>
              <a:rPr lang="ru-RU" sz="2000" dirty="0" smtClean="0"/>
              <a:t>Бор </a:t>
            </a:r>
            <a:r>
              <a:rPr lang="ru-RU" sz="2000" dirty="0"/>
              <a:t>— структура данных для хранения набора строк, представляющая из себя подвешенное </a:t>
            </a:r>
            <a:r>
              <a:rPr lang="ru-RU" sz="2000" dirty="0" smtClean="0"/>
              <a:t>дерево </a:t>
            </a:r>
            <a:r>
              <a:rPr lang="ru-RU" sz="2000" dirty="0"/>
              <a:t>с символами на рёбрах. Строки получаются последовательной записью всех символов, хранящихся на рёбрах между корнем бора и терминальной вершиной. </a:t>
            </a:r>
            <a:endParaRPr lang="ru-RU" sz="2000" dirty="0" smtClean="0"/>
          </a:p>
          <a:p>
            <a:r>
              <a:rPr lang="ru-RU" sz="2000" dirty="0"/>
              <a:t>О</a:t>
            </a:r>
            <a:r>
              <a:rPr lang="ru-RU" sz="2000" dirty="0" smtClean="0"/>
              <a:t>бход </a:t>
            </a:r>
            <a:r>
              <a:rPr lang="ru-RU" sz="2000" dirty="0"/>
              <a:t>бора совершается из его корня по рёбрам, отмеченным символами </a:t>
            </a:r>
            <a:r>
              <a:rPr lang="ru-RU" sz="2000" dirty="0" smtClean="0"/>
              <a:t>строки, </a:t>
            </a:r>
            <a:r>
              <a:rPr lang="ru-RU" sz="2000" dirty="0"/>
              <a:t>пока возможно. Если с последним </a:t>
            </a:r>
            <a:r>
              <a:rPr lang="ru-RU" sz="2000" dirty="0" smtClean="0"/>
              <a:t>символом</a:t>
            </a:r>
            <a:r>
              <a:rPr lang="ru-RU" sz="2000" dirty="0"/>
              <a:t> мы приходим в терминальную вершину, то </a:t>
            </a:r>
            <a:r>
              <a:rPr lang="ru-RU" sz="2000" dirty="0" smtClean="0"/>
              <a:t>это</a:t>
            </a:r>
            <a:r>
              <a:rPr lang="ru-RU" sz="2000" dirty="0"/>
              <a:t> — слово из словаря. Если в какой-то момент </a:t>
            </a:r>
            <a:r>
              <a:rPr lang="ru-RU" sz="2000" dirty="0">
                <a:hlinkClick r:id="rId2" tooltip="Основные определения теории графов"/>
              </a:rPr>
              <a:t>ребра</a:t>
            </a:r>
            <a:r>
              <a:rPr lang="ru-RU" sz="2000" dirty="0"/>
              <a:t>, отмеченного нужным символом, не находится, то </a:t>
            </a:r>
            <a:r>
              <a:rPr lang="ru-RU" sz="2000" dirty="0" smtClean="0"/>
              <a:t>строки</a:t>
            </a:r>
            <a:r>
              <a:rPr lang="ru-RU" sz="2000" dirty="0"/>
              <a:t> в словаре нет. </a:t>
            </a:r>
          </a:p>
        </p:txBody>
      </p:sp>
      <p:pic>
        <p:nvPicPr>
          <p:cNvPr id="2050" name="Picture 2" descr="Бо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475" y="2587274"/>
            <a:ext cx="4513651" cy="274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terms/"/>
    <ds:schemaRef ds:uri="http://schemas.microsoft.com/office/2006/documentManagement/types"/>
    <ds:schemaRef ds:uri="e96afe77-3acb-4328-97fc-408e1bde3ecd"/>
    <ds:schemaRef ds:uri="http://purl.org/dc/elements/1.1/"/>
    <ds:schemaRef ds:uri="9875bd71-cde8-496c-a136-433f55d5e6d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1320</Words>
  <Application>Microsoft Office PowerPoint</Application>
  <PresentationFormat>Произвольный</PresentationFormat>
  <Paragraphs>182</Paragraphs>
  <Slides>16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Программа для запоминания числовых данных с использованием основной мнемонической и Доминиканской систем</vt:lpstr>
      <vt:lpstr>Мнемонические системы</vt:lpstr>
      <vt:lpstr>Актуальность работы   </vt:lpstr>
      <vt:lpstr>Цель и задачи работы  </vt:lpstr>
      <vt:lpstr>Анализ существующих решений </vt:lpstr>
      <vt:lpstr>Презентация PowerPoint</vt:lpstr>
      <vt:lpstr>CustDev</vt:lpstr>
      <vt:lpstr>Функциональные требования</vt:lpstr>
      <vt:lpstr>Структура данных бор и алгоритм поиска по ней</vt:lpstr>
      <vt:lpstr>Презентация PowerPoint</vt:lpstr>
      <vt:lpstr>Выбор средств реализации </vt:lpstr>
      <vt:lpstr>Презентация PowerPoint</vt:lpstr>
      <vt:lpstr>Направления дальнейшей работы</vt:lpstr>
      <vt:lpstr>Список использованных источников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159</cp:revision>
  <cp:lastPrinted>2021-11-11T13:08:42Z</cp:lastPrinted>
  <dcterms:created xsi:type="dcterms:W3CDTF">2021-11-11T08:52:47Z</dcterms:created>
  <dcterms:modified xsi:type="dcterms:W3CDTF">2023-04-25T03:56:07Z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