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67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-888" y="-77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>
                <a:solidFill>
                  <a:srgbClr val="0E2D69"/>
                </a:solidFill>
              </a:rPr>
              <a:t>Название графика</a:t>
            </a:r>
            <a:endParaRPr lang="en-GB" sz="160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9.7466984111306623E-2"/>
          <c:y val="2.142813455012517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CD5A5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D5A5A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6AF-B047-A821-8AF749D3C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FFD7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D746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10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6AF-B047-A821-8AF749D3C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E61F3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61F3D"/>
              </a:solidFill>
              <a:ln w="635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</c:v>
                </c:pt>
                <c:pt idx="1">
                  <c:v>15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6AF-B047-A821-8AF749D3CE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ln w="28575" cap="rnd">
              <a:solidFill>
                <a:srgbClr val="11A0D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1A0D7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12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6AF-B047-A821-8AF749D3CE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ln w="28575" cap="rnd">
              <a:solidFill>
                <a:srgbClr val="7D4EB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6628C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6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6AF-B047-A821-8AF749D3CE2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8575" cap="rnd">
              <a:solidFill>
                <a:srgbClr val="029C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29C63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6AF-B047-A821-8AF749D3C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827072"/>
        <c:axId val="223828992"/>
      </c:lineChart>
      <c:catAx>
        <c:axId val="22382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223828992"/>
        <c:crosses val="autoZero"/>
        <c:auto val="1"/>
        <c:lblAlgn val="ctr"/>
        <c:lblOffset val="100"/>
        <c:noMultiLvlLbl val="0"/>
      </c:catAx>
      <c:valAx>
        <c:axId val="22382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22382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b="0">
                <a:solidFill>
                  <a:srgbClr val="0E2D69"/>
                </a:solidFill>
              </a:rPr>
              <a:t>Название диаграммы</a:t>
            </a:r>
            <a:endParaRPr lang="en-US" sz="1600" b="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0.123203125"/>
          <c:y val="3.452494945158445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E2D6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9C-1A40-9C59-B90F7073FE10}"/>
              </c:ext>
            </c:extLst>
          </c:dPt>
          <c:dPt>
            <c:idx val="1"/>
            <c:bubble3D val="0"/>
            <c:spPr>
              <a:solidFill>
                <a:srgbClr val="234A9B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9C-1A40-9C59-B90F7073FE10}"/>
              </c:ext>
            </c:extLst>
          </c:dPt>
          <c:dPt>
            <c:idx val="2"/>
            <c:bubble3D val="0"/>
            <c:spPr>
              <a:solidFill>
                <a:srgbClr val="E61F3D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9C-1A40-9C59-B90F7073FE10}"/>
              </c:ext>
            </c:extLst>
          </c:dPt>
          <c:dPt>
            <c:idx val="3"/>
            <c:bubble3D val="0"/>
            <c:spPr>
              <a:solidFill>
                <a:srgbClr val="11A0D7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A9C-1A40-9C59-B90F7073FE10}"/>
              </c:ext>
            </c:extLst>
          </c:dPt>
          <c:dPt>
            <c:idx val="4"/>
            <c:bubble3D val="0"/>
            <c:spPr>
              <a:solidFill>
                <a:srgbClr val="FFD74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A9C-1A40-9C59-B90F7073FE10}"/>
              </c:ext>
            </c:extLst>
          </c:dPt>
          <c:dPt>
            <c:idx val="5"/>
            <c:bubble3D val="0"/>
            <c:spPr>
              <a:solidFill>
                <a:srgbClr val="029C6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A9C-1A40-9C59-B90F7073FE10}"/>
              </c:ext>
            </c:extLst>
          </c:dPt>
          <c:dPt>
            <c:idx val="6"/>
            <c:bubble3D val="0"/>
            <c:spPr>
              <a:solidFill>
                <a:srgbClr val="EB681F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4A9C-1A40-9C59-B90F7073FE10}"/>
              </c:ext>
            </c:extLst>
          </c:dPt>
          <c:dPt>
            <c:idx val="7"/>
            <c:bubble3D val="0"/>
            <c:spPr>
              <a:solidFill>
                <a:srgbClr val="96628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4A9C-1A40-9C59-B90F7073FE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4A9C-1A40-9C59-B90F7073FE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>
                <a:solidFill>
                  <a:srgbClr val="0E2D69"/>
                </a:solidFill>
              </a:rPr>
              <a:t>Название диаграммы</a:t>
            </a:r>
            <a:endParaRPr lang="en-US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2.4765625000000034E-2"/>
          <c:y val="3.186918410915488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pct80">
              <a:fgClr>
                <a:srgbClr val="0E2D69"/>
              </a:fgClr>
              <a:bgClr>
                <a:srgbClr val="234A9B"/>
              </a:bgClr>
            </a:pattFill>
            <a:ln w="12700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174-7A45-BB9E-D235637721AA}"/>
              </c:ext>
            </c:extLst>
          </c:dPt>
          <c:dPt>
            <c:idx val="1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174-7A45-BB9E-D235637721AA}"/>
              </c:ext>
            </c:extLst>
          </c:dPt>
          <c:dPt>
            <c:idx val="2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174-7A45-BB9E-D235637721AA}"/>
              </c:ext>
            </c:extLst>
          </c:dPt>
          <c:dPt>
            <c:idx val="3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174-7A45-BB9E-D235637721AA}"/>
              </c:ext>
            </c:extLst>
          </c:dPt>
          <c:dPt>
            <c:idx val="4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174-7A45-BB9E-D235637721AA}"/>
              </c:ext>
            </c:extLst>
          </c:dPt>
          <c:dPt>
            <c:idx val="5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F174-7A45-BB9E-D235637721AA}"/>
              </c:ext>
            </c:extLst>
          </c:dPt>
          <c:dPt>
            <c:idx val="6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F174-7A45-BB9E-D235637721AA}"/>
              </c:ext>
            </c:extLst>
          </c:dPt>
          <c:dPt>
            <c:idx val="7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F174-7A45-BB9E-D235637721AA}"/>
              </c:ext>
            </c:extLst>
          </c:dPt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F174-7A45-BB9E-D23563772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1">
    <c:autoUpdate val="0"/>
  </c:externalData>
</c:chartSpac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24.04.2023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=""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=""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=""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=""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=""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=""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=""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=""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=""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=""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=""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=""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=""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=""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=""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=""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=""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=""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=""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=""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=""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=""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=""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=""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=""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=""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=""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=""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=""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=""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=""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=""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=""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=""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=""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=""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=""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=""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=""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=""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=""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=""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=""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=""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=""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=""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=""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=""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=""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=""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=""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=""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=""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=""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=""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=""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=""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=""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=""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=""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=""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=""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=""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=""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=""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=""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=""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=""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=""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=""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24.04.2023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10154558" cy="1978323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Программа для запоминания числовых данных с использованием основной мнемонической и Доминиканской систем.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848717" cy="531231"/>
          </a:xfrm>
        </p:spPr>
        <p:txBody>
          <a:bodyPr/>
          <a:lstStyle/>
          <a:p>
            <a:r>
              <a:rPr lang="ru-RU" dirty="0"/>
              <a:t>НИУ ВШЭ </a:t>
            </a:r>
            <a:br>
              <a:rPr lang="ru-RU" dirty="0"/>
            </a:br>
            <a:r>
              <a:rPr lang="ru-RU" dirty="0"/>
              <a:t>ФКН ПИ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181686"/>
            <a:ext cx="10045501" cy="1472493"/>
          </a:xfrm>
        </p:spPr>
        <p:txBody>
          <a:bodyPr>
            <a:normAutofit/>
          </a:bodyPr>
          <a:lstStyle/>
          <a:p>
            <a:r>
              <a:rPr lang="en-US" dirty="0"/>
              <a:t>A program for storing numerical data using the basic mnemonic and Dominican systems.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проект</a:t>
            </a:r>
          </a:p>
          <a:p>
            <a:r>
              <a:rPr lang="ru-RU" dirty="0" smtClean="0"/>
              <a:t>Автор: </a:t>
            </a:r>
            <a:r>
              <a:rPr lang="ru-RU" dirty="0" err="1" smtClean="0"/>
              <a:t>Пеганов</a:t>
            </a:r>
            <a:r>
              <a:rPr lang="ru-RU" dirty="0" smtClean="0"/>
              <a:t> Никита Сергеевич, БПИ204</a:t>
            </a:r>
          </a:p>
          <a:p>
            <a:r>
              <a:rPr lang="ru-RU" dirty="0"/>
              <a:t>Руководитель: Доцент департамента Академический руководитель Программной инженерии, образовательной программы ФКН, к.т.н. «Программная инженерия» К. Ю. </a:t>
            </a:r>
            <a:r>
              <a:rPr lang="ru-RU" dirty="0" smtClean="0"/>
              <a:t>Дегтярёв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10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44444CA-9D6F-284E-98D3-495FED2BD6B6}"/>
              </a:ext>
            </a:extLst>
          </p:cNvPr>
          <p:cNvSpPr txBox="1"/>
          <p:nvPr/>
        </p:nvSpPr>
        <p:spPr>
          <a:xfrm>
            <a:off x="489975" y="1396903"/>
            <a:ext cx="10132991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D8FC5D1-C06C-E849-9E8B-5E67DDC48923}"/>
              </a:ext>
            </a:extLst>
          </p:cNvPr>
          <p:cNvSpPr txBox="1"/>
          <p:nvPr/>
        </p:nvSpPr>
        <p:spPr>
          <a:xfrm>
            <a:off x="517199" y="2367263"/>
            <a:ext cx="2808710" cy="16927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5392982" y="1539363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6DE0A4AB-A313-3D40-B5AD-E5C8DC95DB74}"/>
              </a:ext>
            </a:extLst>
          </p:cNvPr>
          <p:cNvSpPr/>
          <p:nvPr/>
        </p:nvSpPr>
        <p:spPr>
          <a:xfrm>
            <a:off x="6742925" y="1539363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78E7781-F2DE-D74E-9B7F-C8C6D0D61522}"/>
              </a:ext>
            </a:extLst>
          </p:cNvPr>
          <p:cNvSpPr/>
          <p:nvPr/>
        </p:nvSpPr>
        <p:spPr>
          <a:xfrm>
            <a:off x="8092868" y="1539363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47827DCE-02F9-5143-BDEA-B106C5917739}"/>
              </a:ext>
            </a:extLst>
          </p:cNvPr>
          <p:cNvSpPr/>
          <p:nvPr/>
        </p:nvSpPr>
        <p:spPr>
          <a:xfrm>
            <a:off x="9442811" y="1539363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513482E6-4D29-2A46-BB3E-589A6F246F89}"/>
              </a:ext>
            </a:extLst>
          </p:cNvPr>
          <p:cNvSpPr/>
          <p:nvPr/>
        </p:nvSpPr>
        <p:spPr>
          <a:xfrm>
            <a:off x="10792754" y="1539363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C51925AB-6C21-5A46-9F9B-1CA8099188A8}"/>
              </a:ext>
            </a:extLst>
          </p:cNvPr>
          <p:cNvSpPr/>
          <p:nvPr/>
        </p:nvSpPr>
        <p:spPr>
          <a:xfrm>
            <a:off x="5392982" y="2800272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E02F69A0-A988-4242-A9E8-880848B00B03}"/>
              </a:ext>
            </a:extLst>
          </p:cNvPr>
          <p:cNvSpPr/>
          <p:nvPr/>
        </p:nvSpPr>
        <p:spPr>
          <a:xfrm>
            <a:off x="6742925" y="2800272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8092868" y="2800272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BAE87591-F9D6-6344-9807-0B35DF0B2062}"/>
              </a:ext>
            </a:extLst>
          </p:cNvPr>
          <p:cNvSpPr/>
          <p:nvPr/>
        </p:nvSpPr>
        <p:spPr>
          <a:xfrm>
            <a:off x="9442811" y="2800272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8769F254-2DAF-F84D-832D-24A3D0003AAB}"/>
              </a:ext>
            </a:extLst>
          </p:cNvPr>
          <p:cNvSpPr/>
          <p:nvPr/>
        </p:nvSpPr>
        <p:spPr>
          <a:xfrm>
            <a:off x="10792754" y="2800272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121E739E-B51D-C142-BDEB-28AD4BA9CA01}"/>
              </a:ext>
            </a:extLst>
          </p:cNvPr>
          <p:cNvSpPr/>
          <p:nvPr/>
        </p:nvSpPr>
        <p:spPr>
          <a:xfrm>
            <a:off x="5392982" y="4061182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8F99637E-2D27-9242-AFF4-A09F1DDC431E}"/>
              </a:ext>
            </a:extLst>
          </p:cNvPr>
          <p:cNvSpPr/>
          <p:nvPr/>
        </p:nvSpPr>
        <p:spPr>
          <a:xfrm>
            <a:off x="6742925" y="4061182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D3F586A1-643C-B345-9ADE-799A215A0217}"/>
              </a:ext>
            </a:extLst>
          </p:cNvPr>
          <p:cNvSpPr/>
          <p:nvPr/>
        </p:nvSpPr>
        <p:spPr>
          <a:xfrm>
            <a:off x="8092868" y="4061182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D1DFB083-9056-1444-9A0D-2C325BC82455}"/>
              </a:ext>
            </a:extLst>
          </p:cNvPr>
          <p:cNvSpPr/>
          <p:nvPr/>
        </p:nvSpPr>
        <p:spPr>
          <a:xfrm>
            <a:off x="9442811" y="4061182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F34B6D0A-E0DA-6544-B438-0448F952579B}"/>
              </a:ext>
            </a:extLst>
          </p:cNvPr>
          <p:cNvSpPr/>
          <p:nvPr/>
        </p:nvSpPr>
        <p:spPr>
          <a:xfrm>
            <a:off x="10792754" y="4061182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9A0ADF3E-E144-3748-847C-21566C272BC7}"/>
              </a:ext>
            </a:extLst>
          </p:cNvPr>
          <p:cNvSpPr/>
          <p:nvPr/>
        </p:nvSpPr>
        <p:spPr>
          <a:xfrm>
            <a:off x="5392982" y="5341342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EB345C75-AE5D-2640-AA19-BA885DDC38A2}"/>
              </a:ext>
            </a:extLst>
          </p:cNvPr>
          <p:cNvSpPr/>
          <p:nvPr/>
        </p:nvSpPr>
        <p:spPr>
          <a:xfrm>
            <a:off x="6742925" y="5341342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F2F2A4F-FBE1-7149-9E3D-BFEB7D66D50D}"/>
              </a:ext>
            </a:extLst>
          </p:cNvPr>
          <p:cNvSpPr/>
          <p:nvPr/>
        </p:nvSpPr>
        <p:spPr>
          <a:xfrm>
            <a:off x="8092868" y="5341342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9442811" y="534134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DE4896C9-4AB9-D643-B3ED-7FAD81A68D76}"/>
              </a:ext>
            </a:extLst>
          </p:cNvPr>
          <p:cNvSpPr/>
          <p:nvPr/>
        </p:nvSpPr>
        <p:spPr>
          <a:xfrm>
            <a:off x="10792754" y="5341342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EC66643-1ABC-3D4D-9BCC-76A74AE83A92}"/>
              </a:ext>
            </a:extLst>
          </p:cNvPr>
          <p:cNvSpPr txBox="1"/>
          <p:nvPr/>
        </p:nvSpPr>
        <p:spPr>
          <a:xfrm>
            <a:off x="1057816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D5912A7-8DCC-AF4C-82B2-7283ED0B4053}"/>
              </a:ext>
            </a:extLst>
          </p:cNvPr>
          <p:cNvSpPr txBox="1"/>
          <p:nvPr/>
        </p:nvSpPr>
        <p:spPr>
          <a:xfrm>
            <a:off x="3365627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B16C3C5-5235-EC47-85FA-7C1895E625F8}"/>
              </a:ext>
            </a:extLst>
          </p:cNvPr>
          <p:cNvSpPr txBox="1"/>
          <p:nvPr/>
        </p:nvSpPr>
        <p:spPr>
          <a:xfrm>
            <a:off x="6158118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B4F67C03-69F9-1545-97DC-7A7E8768AD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="" xmlns:a16="http://schemas.microsoft.com/office/drawing/2014/main" id="{022D589A-AE6E-0148-B445-EEFA833B4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50265"/>
              </p:ext>
            </p:extLst>
          </p:nvPr>
        </p:nvGraphicFramePr>
        <p:xfrm>
          <a:off x="5443267" y="1478263"/>
          <a:ext cx="6197871" cy="474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D00C4599-D949-6249-9062-C77D64216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E61ED2D-36DC-AE46-9981-A638C91D8A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B2072AC-9151-194C-B908-9F4F2D9B4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0D6A4FAF-EC6A-C648-997B-399BE9C4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0CC1D1D6-ED62-E74A-9164-8665C27429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33DA4FC2-5228-4246-AAA9-98E880587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Chart 2">
            <a:extLst>
              <a:ext uri="{FF2B5EF4-FFF2-40B4-BE49-F238E27FC236}">
                <a16:creationId xmlns="" xmlns:a16="http://schemas.microsoft.com/office/drawing/2014/main" id="{C6004EA5-C3A3-F640-818F-605E421A8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9959"/>
              </p:ext>
            </p:extLst>
          </p:nvPr>
        </p:nvGraphicFramePr>
        <p:xfrm>
          <a:off x="5382882" y="1491751"/>
          <a:ext cx="6203707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93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FBBEC88F-6906-354A-A295-B901540E3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D7B27E3-403D-0A44-820A-E94971296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9DC373F-6B5B-D34B-88FC-10A379931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A9136B00-8ADB-0C43-B3A0-0D2A626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FA515058-8F19-BC4F-8C77-159E5910F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Диаграммы и графики можно делать с использованием паттернов, которые доступны в </a:t>
            </a:r>
            <a:r>
              <a:rPr lang="en-GB" dirty="0"/>
              <a:t>Power Point, </a:t>
            </a:r>
            <a:r>
              <a:rPr lang="ru-RU" dirty="0"/>
              <a:t>главное не переборщить с украшательством. Для заливки можно выбрать основной темно-синий цвет и дополнительный синий.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33B9F0BA-3D71-034B-9EF0-4C4758E86F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="" xmlns:a16="http://schemas.microsoft.com/office/drawing/2014/main" id="{7C5B2B87-83A4-4F43-9C22-8B3D1106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74232"/>
              </p:ext>
            </p:extLst>
          </p:nvPr>
        </p:nvGraphicFramePr>
        <p:xfrm>
          <a:off x="5365630" y="1491751"/>
          <a:ext cx="6220960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1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Мнемонические системы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Приложение позволяет русскоязычному пользователю использовать мнемонические системы - основную и Доминиканскую - для запоминания информации с помощью ассоциаций и образов. Основная мнемоническая система преобразует числа в слова, а Доминиканская ассоциирует каждую пару цифр с человеком, чьи инициалы начинаются на соответствующие буквы. Обе системы основываются на использовании изображений и звуков для создания связей между новой информацией и уже имеющимися знаниями, что делает их эффективными способами запоминания информации.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 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 smtClean="0"/>
              <a:t>app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Мнемонические </a:t>
            </a:r>
            <a:endParaRPr lang="ru-RU" dirty="0" smtClean="0"/>
          </a:p>
          <a:p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1028" name="Picture 4" descr="https://i.sunhome.ru/journal/114/razvitie-mozga-cheloveka-v2.orig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Актуальность работы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14882" y="2376852"/>
            <a:ext cx="11057971" cy="4300785"/>
          </a:xfrm>
        </p:spPr>
        <p:txBody>
          <a:bodyPr/>
          <a:lstStyle/>
          <a:p>
            <a:r>
              <a:rPr lang="ru-RU" sz="2000" dirty="0"/>
              <a:t>Проблема запоминания больших чисел — вечная проблема, так как память человека не менялась существенно на протяжении истории. Поэтому приложение, позволяющее быстро запоминать числовые данные может быть полезно до тех пор, пока будут существовать мобильные телефоны.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Актуальность </a:t>
            </a:r>
            <a:endParaRPr lang="ru-RU" dirty="0" smtClean="0"/>
          </a:p>
          <a:p>
            <a:pPr lvl="0"/>
            <a:r>
              <a:rPr lang="ru-RU" dirty="0" smtClean="0"/>
              <a:t>работы 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1963023"/>
            <a:ext cx="4856867" cy="423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 smtClean="0"/>
              <a:t>app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Цель и задачи работы 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Цель данной курсовой работы </a:t>
            </a:r>
            <a:r>
              <a:rPr lang="ru-RU" sz="2000" dirty="0"/>
              <a:t>— создание мобильного приложения, позволяющего русскоговорящему пользователю применять обе мнемонические системы с помощью смартфона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Задачи </a:t>
            </a:r>
            <a:r>
              <a:rPr lang="ru-RU" dirty="0" smtClean="0"/>
              <a:t>работы: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анализ </a:t>
            </a:r>
            <a:r>
              <a:rPr lang="ru-RU" dirty="0"/>
              <a:t>источников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общение </a:t>
            </a:r>
            <a:r>
              <a:rPr lang="ru-RU" dirty="0"/>
              <a:t>с потенциальными </a:t>
            </a:r>
            <a:r>
              <a:rPr lang="ru-RU" dirty="0" smtClean="0"/>
              <a:t>пользователями,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анализ </a:t>
            </a:r>
            <a:r>
              <a:rPr lang="ru-RU" dirty="0"/>
              <a:t>потенциальных конкурентов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создание </a:t>
            </a:r>
            <a:r>
              <a:rPr lang="ru-RU" dirty="0"/>
              <a:t>прототипа приложения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формирование </a:t>
            </a:r>
            <a:r>
              <a:rPr lang="ru-RU" dirty="0"/>
              <a:t>технического задания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</a:t>
            </a:r>
            <a:r>
              <a:rPr lang="ru-RU" dirty="0"/>
              <a:t>мобильного приложения</a:t>
            </a:r>
            <a:r>
              <a:rPr lang="ru-RU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</a:t>
            </a:r>
            <a:r>
              <a:rPr lang="ru-RU" dirty="0"/>
              <a:t>итогового отчёта.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</a:t>
            </a:r>
            <a:endParaRPr lang="ru-RU" dirty="0" smtClean="0"/>
          </a:p>
          <a:p>
            <a:r>
              <a:rPr lang="ru-RU" dirty="0" smtClean="0"/>
              <a:t>задачи </a:t>
            </a:r>
            <a:r>
              <a:rPr lang="ru-RU" dirty="0"/>
              <a:t>работы 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существующих</a:t>
            </a:r>
          </a:p>
          <a:p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3934344" cy="41805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Несмотря на то, что Доминиканская система показывает лучшие результаты, количество компьютерных сервисов, упрощающих работу с ней, значительно меньше, чем с основной мнемонической системой. Сервисы, позволяющие использовать и ту, и другую мнемонические системы, отсутствуют на рынке. Исследование конкурентов показывает, что в англоговорящей среде более распространена основная мнемоническая система, но в существующих приложениях для ее использования есть недостатки: </a:t>
            </a:r>
            <a:r>
              <a:rPr lang="ru-RU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Устаревший </a:t>
            </a:r>
            <a:r>
              <a:rPr lang="ru-RU" dirty="0"/>
              <a:t>дизайн;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Небольшой </a:t>
            </a:r>
            <a:r>
              <a:rPr lang="ru-RU" dirty="0"/>
              <a:t>выбор языков интерфейса;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</a:t>
            </a:r>
            <a:r>
              <a:rPr lang="ru-RU" dirty="0"/>
              <a:t>возможности сохранения запоминаемых чисел;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Недостаточное </a:t>
            </a:r>
            <a:r>
              <a:rPr lang="ru-RU" dirty="0"/>
              <a:t>количество функций.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96" y="1213943"/>
            <a:ext cx="4789444" cy="258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93" y="3820568"/>
            <a:ext cx="6269183" cy="260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Функциональные</a:t>
            </a:r>
          </a:p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426" y="1435896"/>
            <a:ext cx="4322530" cy="777025"/>
          </a:xfrm>
        </p:spPr>
        <p:txBody>
          <a:bodyPr/>
          <a:lstStyle/>
          <a:p>
            <a:r>
              <a:rPr lang="ru-RU" dirty="0" smtClean="0"/>
              <a:t>Функциональные</a:t>
            </a:r>
            <a:br>
              <a:rPr lang="ru-RU" dirty="0" smtClean="0"/>
            </a:b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47426" y="2631333"/>
            <a:ext cx="4322531" cy="3846603"/>
          </a:xfrm>
        </p:spPr>
        <p:txBody>
          <a:bodyPr>
            <a:normAutofit/>
          </a:bodyPr>
          <a:lstStyle/>
          <a:p>
            <a:r>
              <a:rPr lang="ru-RU" dirty="0"/>
              <a:t>Программа представляет из себя удобное приложение для хранения и запоминания чисел, а также изучения основной мнемонической и Доминиканской систем. Приложение не ограничивает пользователя в количестве сохраненных им чисел, ограничивающим фактором является только память телефона. Приложение делится на 5 основных </a:t>
            </a:r>
            <a:r>
              <a:rPr lang="ru-RU" dirty="0" smtClean="0"/>
              <a:t>разделов: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Запоминаемые </a:t>
            </a:r>
            <a:r>
              <a:rPr lang="ru-RU" dirty="0"/>
              <a:t>числа;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</a:t>
            </a:r>
            <a:r>
              <a:rPr lang="ru-RU" dirty="0"/>
              <a:t>об основной мнемонической системе;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Справка</a:t>
            </a:r>
            <a:r>
              <a:rPr lang="ru-RU" dirty="0"/>
              <a:t>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</a:t>
            </a:r>
            <a:r>
              <a:rPr lang="ru-RU" dirty="0"/>
              <a:t>о Доминиканской системе;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Личный </a:t>
            </a:r>
            <a:r>
              <a:rPr lang="ru-RU" dirty="0"/>
              <a:t>кабинет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93" y="1244240"/>
            <a:ext cx="2425116" cy="523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Бор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Бо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94" y="2293975"/>
            <a:ext cx="5197434" cy="31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8120C26E-BD42-274D-944E-BE316BE9C3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Table 2">
            <a:extLst>
              <a:ext uri="{FF2B5EF4-FFF2-40B4-BE49-F238E27FC236}">
                <a16:creationId xmlns="" xmlns:a16="http://schemas.microsoft.com/office/drawing/2014/main" id="{B139B2D5-1198-C647-919C-53E12F01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3429"/>
              </p:ext>
            </p:extLst>
          </p:nvPr>
        </p:nvGraphicFramePr>
        <p:xfrm>
          <a:off x="585787" y="2274857"/>
          <a:ext cx="11058081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451">
                  <a:extLst>
                    <a:ext uri="{9D8B030D-6E8A-4147-A177-3AD203B41FA5}">
                      <a16:colId xmlns="" xmlns:a16="http://schemas.microsoft.com/office/drawing/2014/main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="" xmlns:a16="http://schemas.microsoft.com/office/drawing/2014/main" val="1046102616"/>
                    </a:ext>
                  </a:extLst>
                </a:gridCol>
                <a:gridCol w="1579726">
                  <a:extLst>
                    <a:ext uri="{9D8B030D-6E8A-4147-A177-3AD203B41FA5}">
                      <a16:colId xmlns="" xmlns:a16="http://schemas.microsoft.com/office/drawing/2014/main" val="3784908466"/>
                    </a:ext>
                  </a:extLst>
                </a:gridCol>
                <a:gridCol w="1579726">
                  <a:extLst>
                    <a:ext uri="{9D8B030D-6E8A-4147-A177-3AD203B41FA5}">
                      <a16:colId xmlns="" xmlns:a16="http://schemas.microsoft.com/office/drawing/2014/main" val="4180931641"/>
                    </a:ext>
                  </a:extLst>
                </a:gridCol>
                <a:gridCol w="1579726">
                  <a:extLst>
                    <a:ext uri="{9D8B030D-6E8A-4147-A177-3AD203B41FA5}">
                      <a16:colId xmlns="" xmlns:a16="http://schemas.microsoft.com/office/drawing/2014/main" val="1144053917"/>
                    </a:ext>
                  </a:extLst>
                </a:gridCol>
                <a:gridCol w="1579726">
                  <a:extLst>
                    <a:ext uri="{9D8B030D-6E8A-4147-A177-3AD203B41FA5}">
                      <a16:colId xmlns=""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Кооперация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Минимизация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12 343 567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3 287 498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345 353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28 764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1 293 090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63 836 746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35 216 735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359F32C4-55B8-154A-9E2C-3ED20C5F2B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5E1C6FBC-4D80-1A4A-974A-8D8B40DD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Table 2">
            <a:extLst>
              <a:ext uri="{FF2B5EF4-FFF2-40B4-BE49-F238E27FC236}">
                <a16:creationId xmlns="" xmlns:a16="http://schemas.microsoft.com/office/drawing/2014/main" id="{D12E3B33-2014-1148-A557-995194FE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92704"/>
              </p:ext>
            </p:extLst>
          </p:nvPr>
        </p:nvGraphicFramePr>
        <p:xfrm>
          <a:off x="517198" y="2312627"/>
          <a:ext cx="7529520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808">
                  <a:extLst>
                    <a:ext uri="{9D8B030D-6E8A-4147-A177-3AD203B41FA5}">
                      <a16:colId xmlns="" xmlns:a16="http://schemas.microsoft.com/office/drawing/2014/main" val="3757515663"/>
                    </a:ext>
                  </a:extLst>
                </a:gridCol>
                <a:gridCol w="1505904">
                  <a:extLst>
                    <a:ext uri="{9D8B030D-6E8A-4147-A177-3AD203B41FA5}">
                      <a16:colId xmlns="" xmlns:a16="http://schemas.microsoft.com/office/drawing/2014/main" val="4180931641"/>
                    </a:ext>
                  </a:extLst>
                </a:gridCol>
                <a:gridCol w="1505904">
                  <a:extLst>
                    <a:ext uri="{9D8B030D-6E8A-4147-A177-3AD203B41FA5}">
                      <a16:colId xmlns="" xmlns:a16="http://schemas.microsoft.com/office/drawing/2014/main" val="1144053917"/>
                    </a:ext>
                  </a:extLst>
                </a:gridCol>
                <a:gridCol w="1505904">
                  <a:extLst>
                    <a:ext uri="{9D8B030D-6E8A-4147-A177-3AD203B41FA5}">
                      <a16:colId xmlns=""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x-none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x-none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  <a:endParaRPr lang="x-none" sz="10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x-none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terms/"/>
    <ds:schemaRef ds:uri="http://schemas.microsoft.com/office/2006/documentManagement/types"/>
    <ds:schemaRef ds:uri="e96afe77-3acb-4328-97fc-408e1bde3ecd"/>
    <ds:schemaRef ds:uri="http://purl.org/dc/elements/1.1/"/>
    <ds:schemaRef ds:uri="9875bd71-cde8-496c-a136-433f55d5e6d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727</Words>
  <Application>Microsoft Office PowerPoint</Application>
  <PresentationFormat>Произвольный</PresentationFormat>
  <Paragraphs>130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Программа для запоминания числовых данных с использованием основной мнемонической и Доминиканской систем.</vt:lpstr>
      <vt:lpstr>Мнемонические системы</vt:lpstr>
      <vt:lpstr>Актуальность работы   </vt:lpstr>
      <vt:lpstr>Цель и задачи работы  </vt:lpstr>
      <vt:lpstr>Анализ существующих решений </vt:lpstr>
      <vt:lpstr>Функциональные требования</vt:lpstr>
      <vt:lpstr>Алгоритм Бор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Nik Peg</cp:lastModifiedBy>
  <cp:revision>36</cp:revision>
  <cp:lastPrinted>2021-11-11T13:08:42Z</cp:lastPrinted>
  <dcterms:created xsi:type="dcterms:W3CDTF">2021-11-11T08:52:47Z</dcterms:created>
  <dcterms:modified xsi:type="dcterms:W3CDTF">2023-04-24T06:20:15Z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