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1" r:id="rId5"/>
    <p:sldId id="272" r:id="rId6"/>
    <p:sldId id="273" r:id="rId7"/>
    <p:sldId id="274" r:id="rId8"/>
    <p:sldId id="275" r:id="rId9"/>
    <p:sldId id="277" r:id="rId10"/>
    <p:sldId id="278" r:id="rId11"/>
    <p:sldId id="281" r:id="rId12"/>
    <p:sldId id="286" r:id="rId13"/>
    <p:sldId id="287" r:id="rId14"/>
    <p:sldId id="288" r:id="rId15"/>
    <p:sldId id="289" r:id="rId16"/>
    <p:sldId id="290" r:id="rId17"/>
    <p:sldId id="285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-888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xmlns="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xmlns="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xmlns="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xmlns="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xmlns="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xmlns="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xmlns="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xmlns="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xmlns="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xmlns="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xmlns="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xmlns="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xmlns="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xmlns="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xmlns="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xmlns="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xmlns="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xmlns="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xmlns="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xmlns="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xmlns="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xmlns="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xmlns="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xmlns="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xmlns="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xmlns="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xmlns="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xmlns="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xmlns="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xmlns="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xmlns="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xmlns="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xmlns="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xmlns="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xmlns="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xmlns="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xmlns="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xmlns="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xmlns="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xmlns="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xmlns="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xmlns="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xmlns="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xmlns="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xmlns="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xmlns="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xmlns="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xmlns="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xmlns="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xmlns="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xmlns="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xmlns="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xmlns="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xmlns="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xmlns="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xmlns="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xmlns="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xmlns="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систем.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472493"/>
          </a:xfrm>
        </p:spPr>
        <p:txBody>
          <a:bodyPr>
            <a:normAutofit/>
          </a:bodyPr>
          <a:lstStyle/>
          <a:p>
            <a:r>
              <a:rPr lang="en-US" dirty="0"/>
              <a:t>A program for storing numerical data using the basic mnemonic and Dominican systems.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Академический руководитель Программной инженерии, образовательной программы ФКН, к.т.н. «Программная инженерия» К. Ю. </a:t>
            </a:r>
            <a:r>
              <a:rPr lang="ru-RU" dirty="0" smtClean="0"/>
              <a:t>Дегтярёв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Особенности</a:t>
            </a:r>
            <a:br>
              <a:rPr lang="ru-RU" dirty="0" smtClean="0"/>
            </a:br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Особенности</a:t>
            </a:r>
            <a:br>
              <a:rPr lang="ru-RU" dirty="0"/>
            </a:br>
            <a:r>
              <a:rPr lang="ru-RU" dirty="0"/>
              <a:t>реализации 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80122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Основные </a:t>
            </a:r>
            <a:r>
              <a:rPr lang="ru-RU" dirty="0" smtClean="0"/>
              <a:t>результаты</a:t>
            </a:r>
          </a:p>
          <a:p>
            <a:pPr lvl="0"/>
            <a:r>
              <a:rPr lang="ru-RU" dirty="0" smtClean="0"/>
              <a:t>и </a:t>
            </a:r>
            <a:r>
              <a:rPr lang="ru-RU" dirty="0"/>
              <a:t>выводы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" y="1197862"/>
            <a:ext cx="2450355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97" y="1205263"/>
            <a:ext cx="2416776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1197862"/>
            <a:ext cx="2428545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98" y="1190461"/>
            <a:ext cx="2404031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Направления</a:t>
            </a:r>
          </a:p>
          <a:p>
            <a:pPr lvl="0"/>
            <a:r>
              <a:rPr lang="ru-RU" dirty="0" smtClean="0"/>
              <a:t>дальнейшей </a:t>
            </a:r>
            <a:r>
              <a:rPr lang="ru-RU" dirty="0"/>
              <a:t>работы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443" y="1246622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Направления</a:t>
            </a:r>
            <a:br>
              <a:rPr lang="ru-RU" dirty="0"/>
            </a:br>
            <a:r>
              <a:rPr lang="ru-RU" dirty="0"/>
              <a:t>дальнейшей работы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1444" y="2240280"/>
            <a:ext cx="5246074" cy="4169663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краткосрочной перспективе могут быть </a:t>
            </a:r>
            <a:r>
              <a:rPr lang="ru-RU" dirty="0" smtClean="0"/>
              <a:t>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Статистика</a:t>
            </a:r>
            <a:r>
              <a:rPr lang="ru-RU" dirty="0"/>
              <a:t>, позволяющая пользователю отслеживать свои результаты;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делиться сохраненными числами с другими пользователями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Отслеживание </a:t>
            </a:r>
            <a:r>
              <a:rPr lang="ru-RU" dirty="0"/>
              <a:t>статистики друзей для создания соревновательного эффекта;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долгосрочной перспективе могут быть добавлены: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</a:t>
            </a:r>
            <a:r>
              <a:rPr lang="ru-RU" dirty="0"/>
              <a:t>других языков, кроме русского и английского;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Другие </a:t>
            </a:r>
            <a:r>
              <a:rPr lang="ru-RU" dirty="0"/>
              <a:t>мнемонические системы, например, система </a:t>
            </a:r>
            <a:r>
              <a:rPr lang="ru-RU" dirty="0" err="1"/>
              <a:t>Катапаяди</a:t>
            </a:r>
            <a:r>
              <a:rPr lang="ru-RU" dirty="0"/>
              <a:t>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Способы </a:t>
            </a:r>
            <a:r>
              <a:rPr lang="ru-RU" dirty="0"/>
              <a:t>тренировки памяти для её улучшения.</a:t>
            </a:r>
            <a:endParaRPr lang="ru-RU" dirty="0"/>
          </a:p>
        </p:txBody>
      </p:sp>
      <p:pic>
        <p:nvPicPr>
          <p:cNvPr id="4098" name="Picture 2" descr="https://upload.wikimedia.org/wikipedia/commons/thumb/f/f8/Katapayadi-eng.svg/1200px-Katapayadi-e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9" y="2151663"/>
            <a:ext cx="4919472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403422" cy="4462272"/>
          </a:xfrm>
        </p:spPr>
        <p:txBody>
          <a:bodyPr>
            <a:noAutofit/>
          </a:bodyPr>
          <a:lstStyle/>
          <a:p>
            <a:r>
              <a:rPr lang="ru-RU" dirty="0"/>
              <a:t>[1] ГОСТ 19.101-77.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https://www.swrit.ru/doc/espd/19.001-77.pdf (дата обращения: 27.01.2023). – Текст: электронный. [2] ГОСТ 19.102-77.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https://www.swrit.ru/doc/espd/19.102-77.pdf (дата обращения: 27.01.2023). – Текст: электронный. [3] 19.103-77.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https://www.swrit.ru/doc/espd/19.103-77.pdf (дата обращения: 27.01.2023). – Текст: электронный. </a:t>
            </a: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8" y="1331956"/>
            <a:ext cx="5403422" cy="5407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[10] Учебный офис ФКН ПИ (2023) СПРАВОЧНИК УЧЕБНОГО ПРОЦЕССА НИУ ВШЭ. Курсовая работа // Сайт </a:t>
            </a:r>
            <a:r>
              <a:rPr lang="en-US" dirty="0"/>
              <a:t>hse.ru (https://www.hse.ru/studyspravka/kursovrab/) </a:t>
            </a:r>
            <a:r>
              <a:rPr lang="ru-RU" dirty="0"/>
              <a:t>Просмотрено: 31.03.2023. [11] Пак Татьяна Альбертовна (2023) Бакалаврская программа «Программная инженерия» // Сайт </a:t>
            </a:r>
            <a:r>
              <a:rPr lang="en-US" dirty="0"/>
              <a:t>hse.ru (https://www.hse.ru/ba/se/passport) </a:t>
            </a:r>
            <a:r>
              <a:rPr lang="ru-RU" dirty="0"/>
              <a:t>Просмотрено: 31.03.2023. [12] </a:t>
            </a:r>
            <a:r>
              <a:rPr lang="en-US" dirty="0" err="1"/>
              <a:t>AndroidDev</a:t>
            </a:r>
            <a:r>
              <a:rPr lang="en-US" dirty="0"/>
              <a:t> (2022) Meet Android Studio // </a:t>
            </a:r>
            <a:r>
              <a:rPr lang="ru-RU" dirty="0"/>
              <a:t>Сайт </a:t>
            </a:r>
            <a:r>
              <a:rPr lang="en-US" dirty="0"/>
              <a:t>developer.android.com (https://developer.android.com/studio/intro) </a:t>
            </a:r>
            <a:r>
              <a:rPr lang="ru-RU" dirty="0"/>
              <a:t>Просмотрено: 31.03.2023. [13] студенты ИТМО (4 сентября 2022) Бор // Сайт </a:t>
            </a:r>
            <a:r>
              <a:rPr lang="en-US" dirty="0"/>
              <a:t>neerc.ifmo.ru (https://neerc.ifmo.ru/wiki/index.php?title=%D0%91%D0</a:t>
            </a:r>
            <a:r>
              <a:rPr lang="ru-RU" dirty="0"/>
              <a:t>Просмотрено: 31.03.2023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14] Посольство Российской Федерации в Кыргызстане (13 сентября 13) Самые длинные слова в русском языке // Сайт </a:t>
            </a:r>
            <a:r>
              <a:rPr lang="en-US" dirty="0"/>
              <a:t>rusinkg.ru (http://www.rusinkg.ru/russkij-yazyk/article/43-velikij-i-moguchij/194-samyedlinnye-slova-russkogo-yazyka) </a:t>
            </a:r>
            <a:r>
              <a:rPr lang="ru-RU" dirty="0"/>
              <a:t>Просмотрено: 31.03.2023. [15] </a:t>
            </a:r>
            <a:r>
              <a:rPr lang="en-US" dirty="0"/>
              <a:t>Jonathan </a:t>
            </a:r>
            <a:r>
              <a:rPr lang="en-US" dirty="0" err="1"/>
              <a:t>Str¨obele</a:t>
            </a:r>
            <a:r>
              <a:rPr lang="en-US" dirty="0"/>
              <a:t> (2013) Major System database // </a:t>
            </a:r>
            <a:r>
              <a:rPr lang="ru-RU" dirty="0"/>
              <a:t>Сайт </a:t>
            </a:r>
            <a:r>
              <a:rPr lang="en-US" dirty="0"/>
              <a:t>major-system.info (https://major-system.info/en/)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16]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(https://archive.org/details/mindperformanceh00hale/page/14/mode/2up)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17]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(https://archive.org/details/mindperformanceh00hale/page/22/mode/2up) </a:t>
            </a:r>
            <a:r>
              <a:rPr lang="ru-RU" dirty="0"/>
              <a:t>Просмотрено: 07.04.2023.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42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 txBox="1">
            <a:spLocks/>
          </p:cNvSpPr>
          <p:nvPr/>
        </p:nvSpPr>
        <p:spPr>
          <a:xfrm>
            <a:off x="4060619" y="2008336"/>
            <a:ext cx="4322530" cy="777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4882" y="2376852"/>
            <a:ext cx="11057971" cy="4300785"/>
          </a:xfrm>
        </p:spPr>
        <p:txBody>
          <a:bodyPr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1963023"/>
            <a:ext cx="4856867" cy="423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Цель данной курсовой работы </a:t>
            </a:r>
            <a:r>
              <a:rPr lang="ru-RU" sz="2000" dirty="0"/>
              <a:t>— создание мобильного приложения, позволяющего русскоговорящему пользователю применять обе мнемонические системы с помощью 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Задачи </a:t>
            </a:r>
            <a:r>
              <a:rPr lang="ru-RU" dirty="0" smtClean="0"/>
              <a:t>работы: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/>
              <a:t>источников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общение </a:t>
            </a:r>
            <a:r>
              <a:rPr lang="ru-RU" dirty="0"/>
              <a:t>с потенциальными </a:t>
            </a:r>
            <a:r>
              <a:rPr lang="ru-RU" dirty="0" smtClean="0"/>
              <a:t>пользователями,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/>
              <a:t>потенциальных конкурентов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прототипа приложения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формирование </a:t>
            </a:r>
            <a:r>
              <a:rPr lang="ru-RU" dirty="0"/>
              <a:t>технического задания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мобильного приложения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</a:t>
            </a:r>
            <a:r>
              <a:rPr lang="ru-RU" dirty="0"/>
              <a:t>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41805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Несмотря на то, что Доминиканская система показывает лучшие результаты, количество компьютерных сервисов, упрощающих работу с ней, значительно меньше, чем с основной мнемонической системой. Сервисы, позволяющие использовать и ту, и другую мнемонические системы, отсутствуют на рынке. Исследование конкурентов показывает, что в англоговорящей среде более распространена основная мнемоническая система, но в существующих приложениях для ее использования есть недостатки: 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Устаревший </a:t>
            </a:r>
            <a:r>
              <a:rPr lang="ru-RU" dirty="0"/>
              <a:t>дизайн;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Небольшой </a:t>
            </a:r>
            <a:r>
              <a:rPr lang="ru-RU" dirty="0"/>
              <a:t>выбор языков интерфейса;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</a:t>
            </a:r>
            <a:r>
              <a:rPr lang="ru-RU" dirty="0"/>
              <a:t>возможности сохранения запоминаемых чисел;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Недостаточное </a:t>
            </a:r>
            <a:r>
              <a:rPr lang="ru-RU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96" y="1213943"/>
            <a:ext cx="4789444" cy="258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93" y="3820568"/>
            <a:ext cx="6269183" cy="26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26" y="1435896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47426" y="2631333"/>
            <a:ext cx="4322531" cy="3846603"/>
          </a:xfrm>
        </p:spPr>
        <p:txBody>
          <a:bodyPr>
            <a:normAutofit/>
          </a:bodyPr>
          <a:lstStyle/>
          <a:p>
            <a:r>
              <a:rPr lang="ru-RU" dirty="0"/>
              <a:t>Программа представляет из себя удобное приложение для хранения и запоминания чисел, а также изучения основной мнемонической и Доминиканской систем. Приложение не ограничивает пользователя в количестве сохраненных им чисел, ограничивающим фактором является только память телефона. Приложение делится на 5 основных </a:t>
            </a:r>
            <a:r>
              <a:rPr lang="ru-RU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Запоминаемые </a:t>
            </a:r>
            <a:r>
              <a:rPr lang="ru-RU" dirty="0"/>
              <a:t>числа;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об основной мнемонической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Справка</a:t>
            </a:r>
            <a:r>
              <a:rPr lang="ru-RU" dirty="0"/>
              <a:t>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 Доминиканской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Личный </a:t>
            </a:r>
            <a:r>
              <a:rPr lang="ru-RU" dirty="0"/>
              <a:t>кабинет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используемых</a:t>
            </a:r>
          </a:p>
          <a:p>
            <a:r>
              <a:rPr lang="ru-RU" dirty="0" smtClean="0"/>
              <a:t>в </a:t>
            </a:r>
            <a:r>
              <a:rPr lang="ru-RU" dirty="0"/>
              <a:t>работе методов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Бор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068" y="2019162"/>
            <a:ext cx="5834868" cy="42261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решения поставленной в техническом задании задачи была использована структура данных </a:t>
            </a:r>
            <a:r>
              <a:rPr lang="ru-RU" dirty="0" smtClean="0"/>
              <a:t>Бор </a:t>
            </a:r>
            <a:r>
              <a:rPr lang="ru-RU" dirty="0"/>
              <a:t>и алгоритм поиска по нему. Бор — структура данных для хранения набора строк, представляющая из себя подвешенное дерево с символами на рёбрах. Строки получаются последовательной записью всех символов, хранящихся на рёбрах между корнем бора и терминальной вершиной. Размер бора линейно зависит от суммы длин всех строк, а поиск в бору занимает время, пропорциональное длине образца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 </a:t>
            </a:r>
            <a:r>
              <a:rPr lang="ru-RU" dirty="0"/>
              <a:t>1. Создадим дерево из одной вершины (в нашем случае корня).  </a:t>
            </a:r>
            <a:endParaRPr lang="ru-RU" dirty="0" smtClean="0"/>
          </a:p>
          <a:p>
            <a:r>
              <a:rPr lang="ru-RU" dirty="0" smtClean="0"/>
              <a:t>Шаг </a:t>
            </a:r>
            <a:r>
              <a:rPr lang="ru-RU" dirty="0"/>
              <a:t>2. Добавляем элементы в дерево. Добавляем слова 𝑃𝑖 один за другим. Следуем из корня по рёбрам, отмеченным буквами из 𝑃𝑖 , пока возможно.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𝑃𝑖 заканчивается в вершине 𝑣, сохраняем идентификатор 𝑃𝑖 (например, 𝑖) в 𝑣 и отмечаем вершину 𝑣 как </a:t>
            </a:r>
            <a:r>
              <a:rPr lang="ru-RU" dirty="0" smtClean="0"/>
              <a:t>терминальную.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ребра, отмеченного очередной буквой 𝑃𝑖 нет, то создаем новое ребро и вершину для символа строки </a:t>
            </a:r>
            <a:r>
              <a:rPr lang="ru-RU" dirty="0" smtClean="0"/>
              <a:t>𝑃𝑖.</a:t>
            </a:r>
            <a:endParaRPr lang="ru-RU" dirty="0"/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2293975"/>
            <a:ext cx="5197434" cy="3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Архитектура приложения / программы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Архитектура приложения / программы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Выбор средств</a:t>
            </a:r>
          </a:p>
          <a:p>
            <a:pPr lvl="0"/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9" y="1466078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Выбор средств</a:t>
            </a:r>
            <a:br>
              <a:rPr lang="ru-RU" dirty="0"/>
            </a:br>
            <a:r>
              <a:rPr lang="ru-RU" dirty="0"/>
              <a:t>реализации 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178" y="2359152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велась в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— интегрированная среда разработки для работы с платформой </a:t>
            </a:r>
            <a:r>
              <a:rPr lang="ru-RU" dirty="0" err="1"/>
              <a:t>Android</a:t>
            </a:r>
            <a:r>
              <a:rPr lang="ru-RU" dirty="0"/>
              <a:t>, анонсированная 16 мая 2013 года на конференции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smtClean="0"/>
              <a:t>I/O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9794" y="1240536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Необходимое </a:t>
            </a:r>
            <a:r>
              <a:rPr lang="ru-RU" dirty="0"/>
              <a:t>для разработки </a:t>
            </a:r>
            <a:r>
              <a:rPr lang="ru-RU" dirty="0" smtClean="0"/>
              <a:t>оборудование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ru-RU" dirty="0" smtClean="0"/>
              <a:t>компьютер</a:t>
            </a:r>
            <a:r>
              <a:rPr lang="ru-RU" dirty="0"/>
              <a:t>, обладающий следующими системными </a:t>
            </a:r>
            <a:r>
              <a:rPr lang="ru-RU" dirty="0" smtClean="0"/>
              <a:t>требованиями: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Операционные </a:t>
            </a:r>
            <a:r>
              <a:rPr lang="ru-RU" dirty="0"/>
              <a:t>системы </a:t>
            </a:r>
            <a:r>
              <a:rPr lang="en-US" dirty="0"/>
              <a:t>Microsoft Windows 11/10/8/7/Vista (64-bit), Apple </a:t>
            </a:r>
            <a:r>
              <a:rPr lang="en-US" dirty="0" err="1"/>
              <a:t>macOS</a:t>
            </a:r>
            <a:r>
              <a:rPr lang="en-US" dirty="0"/>
              <a:t> 10.8.5 </a:t>
            </a:r>
            <a:r>
              <a:rPr lang="ru-RU" dirty="0"/>
              <a:t>или выше, до 10.13 (</a:t>
            </a:r>
            <a:r>
              <a:rPr lang="en-US" dirty="0"/>
              <a:t>High Sierra)/ 10.14 (Mojave), Linux GNOME </a:t>
            </a:r>
            <a:r>
              <a:rPr lang="ru-RU" dirty="0"/>
              <a:t>или </a:t>
            </a:r>
            <a:r>
              <a:rPr lang="en-US" dirty="0"/>
              <a:t>KDE;  </a:t>
            </a:r>
            <a:r>
              <a:rPr lang="ru-RU" dirty="0"/>
              <a:t>Процессор </a:t>
            </a:r>
            <a:r>
              <a:rPr lang="en-US" dirty="0"/>
              <a:t>x86-64 Intel </a:t>
            </a:r>
            <a:r>
              <a:rPr lang="ru-RU" dirty="0"/>
              <a:t>с поддержкой </a:t>
            </a:r>
            <a:r>
              <a:rPr lang="en-US" dirty="0"/>
              <a:t>VT-x, </a:t>
            </a:r>
            <a:r>
              <a:rPr lang="ru-RU" dirty="0"/>
              <a:t>или </a:t>
            </a:r>
            <a:r>
              <a:rPr lang="en-US" dirty="0"/>
              <a:t>AMD </a:t>
            </a:r>
            <a:r>
              <a:rPr lang="ru-RU" dirty="0"/>
              <a:t>с поддержкой </a:t>
            </a:r>
            <a:r>
              <a:rPr lang="en-US" dirty="0"/>
              <a:t>AMD-V, </a:t>
            </a:r>
            <a:r>
              <a:rPr lang="ru-RU" dirty="0"/>
              <a:t>или </a:t>
            </a:r>
            <a:r>
              <a:rPr lang="en-US" dirty="0"/>
              <a:t>ARM (</a:t>
            </a:r>
            <a:r>
              <a:rPr lang="ru-RU" dirty="0"/>
              <a:t>для </a:t>
            </a:r>
            <a:r>
              <a:rPr lang="en-US" dirty="0"/>
              <a:t>Apple);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 </a:t>
            </a:r>
            <a:r>
              <a:rPr lang="ru-RU" dirty="0"/>
              <a:t>память 8 ГБ (минимум), 16 ГБ (рекомендуется);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Свободное </a:t>
            </a:r>
            <a:r>
              <a:rPr lang="ru-RU" dirty="0"/>
              <a:t>место на диске 8 ГБ минимум (2,5 ГБ для </a:t>
            </a:r>
            <a:r>
              <a:rPr lang="en-US" dirty="0"/>
              <a:t>IDE + 5.5 </a:t>
            </a:r>
            <a:r>
              <a:rPr lang="ru-RU" dirty="0"/>
              <a:t>ГБ для </a:t>
            </a:r>
            <a:r>
              <a:rPr lang="en-US" dirty="0"/>
              <a:t>Android SDK </a:t>
            </a:r>
            <a:r>
              <a:rPr lang="ru-RU" dirty="0"/>
              <a:t>и образа системы эмулятора), 32 ГБ </a:t>
            </a:r>
            <a:r>
              <a:rPr lang="en-US" dirty="0"/>
              <a:t>SSD (</a:t>
            </a:r>
            <a:r>
              <a:rPr lang="ru-RU" dirty="0"/>
              <a:t>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Версия </a:t>
            </a:r>
            <a:r>
              <a:rPr lang="en-US" dirty="0"/>
              <a:t>JDK Java Development Kit 8;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Разрешение </a:t>
            </a:r>
            <a:r>
              <a:rPr lang="ru-RU" dirty="0"/>
              <a:t>экрана 1280 </a:t>
            </a:r>
            <a:r>
              <a:rPr lang="en-US" dirty="0"/>
              <a:t>x 800 (</a:t>
            </a:r>
            <a:r>
              <a:rPr lang="ru-RU" dirty="0"/>
              <a:t>минимум);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Дополнительно </a:t>
            </a:r>
            <a:r>
              <a:rPr lang="ru-RU" dirty="0"/>
              <a:t>для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en-US" dirty="0"/>
              <a:t>Java Runtime Environment (JRE) 6, </a:t>
            </a:r>
            <a:r>
              <a:rPr lang="ru-RU" dirty="0"/>
              <a:t>для </a:t>
            </a:r>
            <a:r>
              <a:rPr lang="en-US" dirty="0"/>
              <a:t>Linux GNU C Library (</a:t>
            </a:r>
            <a:r>
              <a:rPr lang="en-US" dirty="0" err="1"/>
              <a:t>glibc</a:t>
            </a:r>
            <a:r>
              <a:rPr lang="en-US" dirty="0"/>
              <a:t>) 2.31 </a:t>
            </a:r>
            <a:r>
              <a:rPr lang="ru-RU" dirty="0"/>
              <a:t>или выше.</a:t>
            </a:r>
            <a:endParaRPr lang="ru-RU" dirty="0"/>
          </a:p>
        </p:txBody>
      </p:sp>
      <p:pic>
        <p:nvPicPr>
          <p:cNvPr id="3074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8" y="3866545"/>
            <a:ext cx="4965408" cy="15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1279</Words>
  <Application>Microsoft Office PowerPoint</Application>
  <PresentationFormat>Произвольный</PresentationFormat>
  <Paragraphs>153</Paragraphs>
  <Slides>14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Программа для запоминания числовых данных с использованием основной мнемонической и Доминиканской систем.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Функциональные требования</vt:lpstr>
      <vt:lpstr>Алгоритм Бор</vt:lpstr>
      <vt:lpstr>Архитектура приложения / программы  </vt:lpstr>
      <vt:lpstr>Выбор средств реализации </vt:lpstr>
      <vt:lpstr>Особенности реализации </vt:lpstr>
      <vt:lpstr>Презентация PowerPoint</vt:lpstr>
      <vt:lpstr>Направления дальнейшей работы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84</cp:revision>
  <cp:lastPrinted>2021-11-11T13:08:42Z</cp:lastPrinted>
  <dcterms:created xsi:type="dcterms:W3CDTF">2021-11-11T08:52:47Z</dcterms:created>
  <dcterms:modified xsi:type="dcterms:W3CDTF">2023-04-24T07:04:25Z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