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1" r:id="rId5"/>
    <p:sldId id="272" r:id="rId6"/>
    <p:sldId id="273" r:id="rId7"/>
    <p:sldId id="274" r:id="rId8"/>
    <p:sldId id="275" r:id="rId9"/>
    <p:sldId id="291" r:id="rId10"/>
    <p:sldId id="277" r:id="rId11"/>
    <p:sldId id="278" r:id="rId12"/>
    <p:sldId id="281" r:id="rId13"/>
    <p:sldId id="286" r:id="rId14"/>
    <p:sldId id="287" r:id="rId15"/>
    <p:sldId id="288" r:id="rId16"/>
    <p:sldId id="289" r:id="rId17"/>
    <p:sldId id="290" r:id="rId18"/>
    <p:sldId id="285" r:id="rId1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-696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xmlns="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xmlns="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xmlns="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xmlns="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xmlns="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xmlns="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xmlns="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xmlns="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xmlns="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xmlns="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xmlns="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xmlns="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xmlns="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xmlns="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xmlns="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xmlns="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xmlns="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xmlns="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xmlns="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xmlns="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xmlns="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xmlns="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xmlns="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xmlns="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xmlns="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xmlns="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xmlns="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xmlns="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xmlns="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xmlns="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xmlns="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xmlns="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xmlns="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xmlns="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xmlns="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xmlns="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xmlns="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xmlns="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xmlns="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xmlns="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xmlns="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xmlns="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xmlns="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xmlns="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xmlns="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xmlns="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xmlns="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xmlns="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xmlns="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xmlns="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xmlns="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xmlns="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xmlns="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xmlns="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xmlns="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xmlns="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xmlns="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xmlns="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xmlns="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xmlns="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xmlns="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xmlns="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xmlns="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xmlns="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xmlns="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xmlns="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xmlns="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xmlns="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xmlns="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54558" cy="197832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для запоминания числовых данных с использованием основной мнемонической и Доминиканской </a:t>
            </a:r>
            <a:r>
              <a:rPr lang="ru-RU" sz="3600" dirty="0" smtClean="0"/>
              <a:t>систем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531231"/>
          </a:xfrm>
        </p:spPr>
        <p:txBody>
          <a:bodyPr/>
          <a:lstStyle/>
          <a:p>
            <a:r>
              <a:rPr lang="ru-RU" dirty="0"/>
              <a:t>НИУ ВШЭ </a:t>
            </a:r>
            <a:br>
              <a:rPr lang="ru-RU" dirty="0"/>
            </a:br>
            <a:r>
              <a:rPr lang="ru-RU" dirty="0"/>
              <a:t>ФКН ПИ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81686"/>
            <a:ext cx="10045501" cy="16338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Program </a:t>
            </a:r>
            <a:r>
              <a:rPr lang="en-US" dirty="0"/>
              <a:t>for </a:t>
            </a:r>
            <a:r>
              <a:rPr lang="en-US" dirty="0" smtClean="0"/>
              <a:t>Memorization Numerical Data Using </a:t>
            </a:r>
            <a:r>
              <a:rPr lang="en-US" dirty="0"/>
              <a:t>the </a:t>
            </a:r>
            <a:r>
              <a:rPr lang="en-US" dirty="0" smtClean="0"/>
              <a:t>Major Mnemonic </a:t>
            </a:r>
            <a:r>
              <a:rPr lang="en-US" dirty="0"/>
              <a:t>and Dominican </a:t>
            </a:r>
            <a:r>
              <a:rPr lang="en-US" dirty="0" smtClean="0"/>
              <a:t>Systems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проект</a:t>
            </a:r>
          </a:p>
          <a:p>
            <a:r>
              <a:rPr lang="ru-RU" dirty="0" smtClean="0"/>
              <a:t>Автор: </a:t>
            </a:r>
            <a:r>
              <a:rPr lang="ru-RU" dirty="0" err="1" smtClean="0"/>
              <a:t>Пеганов</a:t>
            </a:r>
            <a:r>
              <a:rPr lang="ru-RU" dirty="0" smtClean="0"/>
              <a:t> Никита Сергеевич, БПИ204</a:t>
            </a:r>
          </a:p>
          <a:p>
            <a:r>
              <a:rPr lang="ru-RU" dirty="0"/>
              <a:t>Руководитель: Доцент департамента </a:t>
            </a:r>
            <a:r>
              <a:rPr lang="ru-RU" dirty="0" smtClean="0"/>
              <a:t>ПИ, </a:t>
            </a:r>
            <a:r>
              <a:rPr lang="ru-RU" dirty="0"/>
              <a:t>к.т.н. </a:t>
            </a:r>
            <a:r>
              <a:rPr lang="ru-RU" dirty="0" smtClean="0"/>
              <a:t>К</a:t>
            </a:r>
            <a:r>
              <a:rPr lang="ru-RU" dirty="0"/>
              <a:t>. Ю. </a:t>
            </a:r>
            <a:r>
              <a:rPr lang="ru-RU" dirty="0" smtClean="0"/>
              <a:t>Дегтярёв,</a:t>
            </a:r>
          </a:p>
          <a:p>
            <a:r>
              <a:rPr lang="ru-RU" dirty="0" smtClean="0"/>
              <a:t>Образовательная программа </a:t>
            </a:r>
            <a:r>
              <a:rPr lang="ru-RU" dirty="0"/>
              <a:t>«Программная инженерия» </a:t>
            </a:r>
            <a:r>
              <a:rPr lang="ru-RU" dirty="0" smtClean="0"/>
              <a:t>ФКН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Выбор средств</a:t>
            </a:r>
          </a:p>
          <a:p>
            <a:pPr lvl="0"/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9" y="1466078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Выбор средств</a:t>
            </a:r>
            <a:br>
              <a:rPr lang="ru-RU" dirty="0"/>
            </a:br>
            <a:r>
              <a:rPr lang="ru-RU" dirty="0"/>
              <a:t>реализации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178" y="2359152"/>
            <a:ext cx="4322531" cy="4032504"/>
          </a:xfrm>
        </p:spPr>
        <p:txBody>
          <a:bodyPr>
            <a:no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велась в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— интегрированная среда разработки для работы с платформой </a:t>
            </a:r>
            <a:r>
              <a:rPr lang="ru-RU" dirty="0" err="1"/>
              <a:t>Android</a:t>
            </a:r>
            <a:r>
              <a:rPr lang="ru-RU" dirty="0"/>
              <a:t>, анонсированная 16 мая 2013 года на конференции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smtClean="0"/>
              <a:t>I/O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9794" y="1240536"/>
            <a:ext cx="4322531" cy="4032504"/>
          </a:xfrm>
        </p:spPr>
        <p:txBody>
          <a:bodyPr>
            <a:noAutofit/>
          </a:bodyPr>
          <a:lstStyle/>
          <a:p>
            <a:r>
              <a:rPr lang="ru-RU" dirty="0" smtClean="0"/>
              <a:t>Необходимое </a:t>
            </a:r>
            <a:r>
              <a:rPr lang="ru-RU" dirty="0"/>
              <a:t>для разработки </a:t>
            </a:r>
            <a:r>
              <a:rPr lang="ru-RU" dirty="0" smtClean="0"/>
              <a:t>оборудование</a:t>
            </a:r>
            <a:r>
              <a:rPr lang="en-US" dirty="0"/>
              <a:t> </a:t>
            </a:r>
            <a:r>
              <a:rPr lang="en-US" dirty="0" smtClean="0"/>
              <a:t>— </a:t>
            </a:r>
            <a:r>
              <a:rPr lang="ru-RU" dirty="0" smtClean="0"/>
              <a:t>компьютер</a:t>
            </a:r>
            <a:r>
              <a:rPr lang="ru-RU" dirty="0"/>
              <a:t>, обладающий следующими системными </a:t>
            </a:r>
            <a:r>
              <a:rPr lang="ru-RU" dirty="0" smtClean="0"/>
              <a:t>требованиями: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Операционные </a:t>
            </a:r>
            <a:r>
              <a:rPr lang="ru-RU" dirty="0"/>
              <a:t>системы </a:t>
            </a:r>
            <a:r>
              <a:rPr lang="en-US" dirty="0"/>
              <a:t>Microsoft Windows 11/10/8/7/Vista (64-bit), Apple </a:t>
            </a:r>
            <a:r>
              <a:rPr lang="en-US" dirty="0" err="1"/>
              <a:t>macOS</a:t>
            </a:r>
            <a:r>
              <a:rPr lang="en-US" dirty="0"/>
              <a:t> 10.8.5 </a:t>
            </a:r>
            <a:r>
              <a:rPr lang="ru-RU" dirty="0"/>
              <a:t>или выше, до 10.13 (</a:t>
            </a:r>
            <a:r>
              <a:rPr lang="en-US" dirty="0"/>
              <a:t>High Sierra)/ 10.14 (Mojave), Linux GNOME </a:t>
            </a:r>
            <a:r>
              <a:rPr lang="ru-RU" dirty="0"/>
              <a:t>или </a:t>
            </a:r>
            <a:r>
              <a:rPr lang="en-US" dirty="0"/>
              <a:t>KDE;  </a:t>
            </a:r>
            <a:r>
              <a:rPr lang="ru-RU" dirty="0"/>
              <a:t>Процессор </a:t>
            </a:r>
            <a:r>
              <a:rPr lang="en-US" dirty="0"/>
              <a:t>x86-64 Intel </a:t>
            </a:r>
            <a:r>
              <a:rPr lang="ru-RU" dirty="0"/>
              <a:t>с поддержкой </a:t>
            </a:r>
            <a:r>
              <a:rPr lang="en-US" dirty="0"/>
              <a:t>VT-x, </a:t>
            </a:r>
            <a:r>
              <a:rPr lang="ru-RU" dirty="0"/>
              <a:t>или </a:t>
            </a:r>
            <a:r>
              <a:rPr lang="en-US" dirty="0"/>
              <a:t>AMD </a:t>
            </a:r>
            <a:r>
              <a:rPr lang="ru-RU" dirty="0"/>
              <a:t>с поддержкой </a:t>
            </a:r>
            <a:r>
              <a:rPr lang="en-US" dirty="0"/>
              <a:t>AMD-V, </a:t>
            </a:r>
            <a:r>
              <a:rPr lang="ru-RU" dirty="0"/>
              <a:t>или </a:t>
            </a:r>
            <a:r>
              <a:rPr lang="en-US" dirty="0"/>
              <a:t>ARM (</a:t>
            </a:r>
            <a:r>
              <a:rPr lang="ru-RU" dirty="0"/>
              <a:t>для </a:t>
            </a:r>
            <a:r>
              <a:rPr lang="en-US" dirty="0"/>
              <a:t>Apple);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 </a:t>
            </a:r>
            <a:r>
              <a:rPr lang="ru-RU" dirty="0"/>
              <a:t>память 8 ГБ (минимум), 16 ГБ (рекомендуется);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Свободное </a:t>
            </a:r>
            <a:r>
              <a:rPr lang="ru-RU" dirty="0"/>
              <a:t>место на диске 8 ГБ минимум (2,5 ГБ для </a:t>
            </a:r>
            <a:r>
              <a:rPr lang="en-US" dirty="0"/>
              <a:t>IDE + 5.5 </a:t>
            </a:r>
            <a:r>
              <a:rPr lang="ru-RU" dirty="0"/>
              <a:t>ГБ для </a:t>
            </a:r>
            <a:r>
              <a:rPr lang="en-US" dirty="0"/>
              <a:t>Android SDK </a:t>
            </a:r>
            <a:r>
              <a:rPr lang="ru-RU" dirty="0"/>
              <a:t>и образа системы эмулятора), 32 ГБ </a:t>
            </a:r>
            <a:r>
              <a:rPr lang="en-US" dirty="0"/>
              <a:t>SSD (</a:t>
            </a:r>
            <a:r>
              <a:rPr lang="ru-RU" dirty="0"/>
              <a:t>рекомендуется);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Версия </a:t>
            </a:r>
            <a:r>
              <a:rPr lang="en-US" dirty="0"/>
              <a:t>JDK Java Development Kit 8;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Разрешение </a:t>
            </a:r>
            <a:r>
              <a:rPr lang="ru-RU" dirty="0"/>
              <a:t>экрана 1280 </a:t>
            </a:r>
            <a:r>
              <a:rPr lang="en-US" dirty="0"/>
              <a:t>x 800 (</a:t>
            </a:r>
            <a:r>
              <a:rPr lang="ru-RU" dirty="0"/>
              <a:t>минимум);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Дополнительно </a:t>
            </a:r>
            <a:r>
              <a:rPr lang="ru-RU" dirty="0"/>
              <a:t>для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ru-RU" dirty="0"/>
              <a:t>требуется </a:t>
            </a:r>
            <a:r>
              <a:rPr lang="en-US" dirty="0"/>
              <a:t>Java Runtime Environment (JRE) 6, </a:t>
            </a:r>
            <a:r>
              <a:rPr lang="ru-RU" dirty="0"/>
              <a:t>для </a:t>
            </a:r>
            <a:r>
              <a:rPr lang="en-US" dirty="0"/>
              <a:t>Linux GNU C Library (</a:t>
            </a:r>
            <a:r>
              <a:rPr lang="en-US" dirty="0" err="1"/>
              <a:t>glibc</a:t>
            </a:r>
            <a:r>
              <a:rPr lang="en-US" dirty="0"/>
              <a:t>) 2.31 </a:t>
            </a:r>
            <a:r>
              <a:rPr lang="ru-RU" dirty="0"/>
              <a:t>или выше.</a:t>
            </a:r>
          </a:p>
        </p:txBody>
      </p:sp>
      <p:pic>
        <p:nvPicPr>
          <p:cNvPr id="3074" name="Picture 2" descr="Файл:Android Studio Trademark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8" y="3866545"/>
            <a:ext cx="4965408" cy="15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8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Особенности</a:t>
            </a:r>
            <a:br>
              <a:rPr lang="ru-RU" dirty="0" smtClean="0"/>
            </a:br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Особенности</a:t>
            </a:r>
            <a:br>
              <a:rPr lang="ru-RU" dirty="0"/>
            </a:br>
            <a:r>
              <a:rPr lang="ru-RU" dirty="0"/>
              <a:t>реализации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80122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Основные </a:t>
            </a:r>
            <a:r>
              <a:rPr lang="ru-RU" dirty="0" smtClean="0"/>
              <a:t>результаты</a:t>
            </a:r>
          </a:p>
          <a:p>
            <a:pPr lvl="0"/>
            <a:r>
              <a:rPr lang="ru-RU" dirty="0" smtClean="0"/>
              <a:t>и </a:t>
            </a:r>
            <a:r>
              <a:rPr lang="ru-RU" dirty="0"/>
              <a:t>выводы</a:t>
            </a:r>
            <a:endParaRPr lang="ru-RU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" y="1197862"/>
            <a:ext cx="2450355" cy="51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97" y="1205263"/>
            <a:ext cx="2416776" cy="51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2" y="1197862"/>
            <a:ext cx="2428545" cy="51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98" y="1190461"/>
            <a:ext cx="2404031" cy="51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Направления</a:t>
            </a:r>
          </a:p>
          <a:p>
            <a:pPr lvl="0"/>
            <a:r>
              <a:rPr lang="ru-RU" dirty="0" smtClean="0"/>
              <a:t>дальнейшей </a:t>
            </a:r>
            <a:r>
              <a:rPr lang="ru-RU" dirty="0"/>
              <a:t>работы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443" y="1246622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Направления</a:t>
            </a:r>
            <a:br>
              <a:rPr lang="ru-RU" dirty="0"/>
            </a:br>
            <a:r>
              <a:rPr lang="ru-RU" dirty="0"/>
              <a:t>дальнейшей работы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1444" y="2240280"/>
            <a:ext cx="5246074" cy="4169663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краткосрочной перспективе могут быть </a:t>
            </a:r>
            <a:r>
              <a:rPr lang="ru-RU" dirty="0" smtClean="0"/>
              <a:t>добавлены: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Статистика</a:t>
            </a:r>
            <a:r>
              <a:rPr lang="ru-RU" dirty="0"/>
              <a:t>, позволяющая пользователю отслеживать свои результаты;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делиться сохраненными числами с другими пользователями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Отслеживание </a:t>
            </a:r>
            <a:r>
              <a:rPr lang="ru-RU" dirty="0"/>
              <a:t>статистики друзей для создания соревновательного эффекта;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долгосрочной перспективе могут быть добавлены: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</a:t>
            </a:r>
            <a:r>
              <a:rPr lang="ru-RU" dirty="0"/>
              <a:t>других языков, кроме русского и английского;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Другие </a:t>
            </a:r>
            <a:r>
              <a:rPr lang="ru-RU" dirty="0"/>
              <a:t>мнемонические системы, например, система </a:t>
            </a:r>
            <a:r>
              <a:rPr lang="ru-RU" dirty="0" err="1"/>
              <a:t>Катапаяди</a:t>
            </a:r>
            <a:r>
              <a:rPr lang="ru-RU" dirty="0"/>
              <a:t>; </a:t>
            </a:r>
            <a:r>
              <a:rPr lang="ru-RU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Способы </a:t>
            </a:r>
            <a:r>
              <a:rPr lang="ru-RU" dirty="0"/>
              <a:t>тренировки памяти для её улучшения.</a:t>
            </a:r>
          </a:p>
        </p:txBody>
      </p:sp>
      <p:pic>
        <p:nvPicPr>
          <p:cNvPr id="4098" name="Picture 2" descr="https://upload.wikimedia.org/wikipedia/commons/thumb/f/f8/Katapayadi-eng.svg/1200px-Katapayadi-e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9" y="2151663"/>
            <a:ext cx="4919472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7" y="1331956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466" y="2176272"/>
            <a:ext cx="5403422" cy="4462272"/>
          </a:xfrm>
        </p:spPr>
        <p:txBody>
          <a:bodyPr>
            <a:noAutofit/>
          </a:bodyPr>
          <a:lstStyle/>
          <a:p>
            <a:r>
              <a:rPr lang="ru-RU" dirty="0"/>
              <a:t>[1] ГОСТ 19.101-77.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https://www.swrit.ru/doc/espd/19.001-77.pdf (дата обращения: 27.01.2023). – Текст: электронный. [2] ГОСТ 19.102-77.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https://www.swrit.ru/doc/espd/19.102-77.pdf (дата обращения: 27.01.2023). – Текст: электронный. [3] 19.103-77.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https://www.swrit.ru/doc/espd/19.103-77.pdf (дата обращения: 27.01.2023). – Текст: электронный. 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1888" y="1331956"/>
            <a:ext cx="5403422" cy="540717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[10] Учебный офис ФКН ПИ (2023) СПРАВОЧНИК УЧЕБНОГО ПРОЦЕССА НИУ ВШЭ. Курсовая работа // Сайт </a:t>
            </a:r>
            <a:r>
              <a:rPr lang="en-US" dirty="0"/>
              <a:t>hse.ru (https://www.hse.ru/studyspravka/kursovrab/) </a:t>
            </a:r>
            <a:r>
              <a:rPr lang="ru-RU" dirty="0"/>
              <a:t>Просмотрено: 31.03.2023. [11] Пак Татьяна Альбертовна (2023) Бакалаврская программа «Программная инженерия» // Сайт </a:t>
            </a:r>
            <a:r>
              <a:rPr lang="en-US" dirty="0"/>
              <a:t>hse.ru (https://www.hse.ru/ba/se/passport) </a:t>
            </a:r>
            <a:r>
              <a:rPr lang="ru-RU" dirty="0"/>
              <a:t>Просмотрено: 31.03.2023. [12] </a:t>
            </a:r>
            <a:r>
              <a:rPr lang="en-US" dirty="0" err="1"/>
              <a:t>AndroidDev</a:t>
            </a:r>
            <a:r>
              <a:rPr lang="en-US" dirty="0"/>
              <a:t> (2022) Meet Android Studio // </a:t>
            </a:r>
            <a:r>
              <a:rPr lang="ru-RU" dirty="0"/>
              <a:t>Сайт </a:t>
            </a:r>
            <a:r>
              <a:rPr lang="en-US" dirty="0"/>
              <a:t>developer.android.com (https://developer.android.com/studio/intro) </a:t>
            </a:r>
            <a:r>
              <a:rPr lang="ru-RU" dirty="0"/>
              <a:t>Просмотрено: 31.03.2023. [13] студенты ИТМО (4 сентября 2022) Бор // Сайт </a:t>
            </a:r>
            <a:r>
              <a:rPr lang="en-US" dirty="0"/>
              <a:t>neerc.ifmo.ru (https://neerc.ifmo.ru/wiki/index.php?title=%D0%91%D0</a:t>
            </a:r>
            <a:r>
              <a:rPr lang="ru-RU" dirty="0"/>
              <a:t>Просмотрено: 31.03.2023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14] Посольство Российской Федерации в Кыргызстане (13 сентября 13) Самые длинные слова в русском языке // Сайт </a:t>
            </a:r>
            <a:r>
              <a:rPr lang="en-US" dirty="0"/>
              <a:t>rusinkg.ru (http://www.rusinkg.ru/russkij-yazyk/article/43-velikij-i-moguchij/194-samyedlinnye-slova-russkogo-yazyka) </a:t>
            </a:r>
            <a:r>
              <a:rPr lang="ru-RU" dirty="0"/>
              <a:t>Просмотрено: 31.03.2023. [15] </a:t>
            </a:r>
            <a:r>
              <a:rPr lang="en-US" dirty="0"/>
              <a:t>Jonathan </a:t>
            </a:r>
            <a:r>
              <a:rPr lang="en-US" dirty="0" err="1"/>
              <a:t>Str¨obele</a:t>
            </a:r>
            <a:r>
              <a:rPr lang="en-US" dirty="0"/>
              <a:t> (2013) Major System database // </a:t>
            </a:r>
            <a:r>
              <a:rPr lang="ru-RU" dirty="0"/>
              <a:t>Сайт </a:t>
            </a:r>
            <a:r>
              <a:rPr lang="en-US" dirty="0"/>
              <a:t>major-system.info (https://major-system.info/en/) </a:t>
            </a:r>
            <a:r>
              <a:rPr lang="ru-RU" dirty="0"/>
              <a:t>Просмотрено: 07.04.2023.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16]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(https://archive.org/details/mindperformanceh00hale/page/14/mode/2up) </a:t>
            </a:r>
            <a:r>
              <a:rPr lang="ru-RU" dirty="0"/>
              <a:t>Просмотрено: 07.04.2023.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[</a:t>
            </a:r>
            <a:r>
              <a:rPr lang="ru-RU" dirty="0"/>
              <a:t>17]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(https://archive.org/details/mindperformanceh00hale/page/22/mode/2up) </a:t>
            </a:r>
            <a:r>
              <a:rPr lang="ru-RU" dirty="0"/>
              <a:t>Просмотрено: 07.04.2023.</a:t>
            </a:r>
          </a:p>
        </p:txBody>
      </p:sp>
    </p:spTree>
    <p:extLst>
      <p:ext uri="{BB962C8B-B14F-4D97-AF65-F5344CB8AC3E}">
        <p14:creationId xmlns:p14="http://schemas.microsoft.com/office/powerpoint/2010/main" val="194442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 txBox="1">
            <a:spLocks/>
          </p:cNvSpPr>
          <p:nvPr/>
        </p:nvSpPr>
        <p:spPr>
          <a:xfrm>
            <a:off x="4060619" y="2008336"/>
            <a:ext cx="4322530" cy="777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14720"/>
            <a:ext cx="6601287" cy="4294640"/>
          </a:xfrm>
        </p:spPr>
        <p:txBody>
          <a:bodyPr>
            <a:noAutofit/>
          </a:bodyPr>
          <a:lstStyle/>
          <a:p>
            <a:r>
              <a:rPr lang="ru-RU" sz="2000" dirty="0"/>
              <a:t>Приложение позволяет русскоязычному пользователю использовать мнемонические системы - основную и Доминиканскую - для запоминания информации с помощью ассоциаций и образов. Основная мнемоническая система преобразует числа в слова, а Доминиканская ассоциирует каждую пару цифр с человеком, чьи инициалы начинаются на соответствующие буквы. Обе системы основываются на использовании изображений и звуков для создания связей между новой информацией и уже имеющимися знаниями, что делает их эффективными способами запоминания информации.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 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Мнемонические </a:t>
            </a:r>
          </a:p>
          <a:p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1028" name="Picture 4" descr="https://i.sunhome.ru/journal/114/razvitie-mozga-cheloveka-v2.orig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xfrm>
            <a:off x="7666105" y="2014719"/>
            <a:ext cx="3517451" cy="35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Актуальность работы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6911" y="2706624"/>
            <a:ext cx="7337167" cy="3348844"/>
          </a:xfrm>
        </p:spPr>
        <p:txBody>
          <a:bodyPr numCol="1"/>
          <a:lstStyle/>
          <a:p>
            <a:r>
              <a:rPr lang="ru-RU" sz="2000" dirty="0"/>
              <a:t>Проблема запоминания больших чисел — вечная проблема, так как память человека не менялась существенно на протяжении истории. Поэтому приложение, позволяющее быстро запоминать числовые данные может быть полезно до тех пор, пока будут существовать мобильные телефоны.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</a:t>
            </a:r>
            <a:endParaRPr lang="ru-RU" dirty="0" smtClean="0"/>
          </a:p>
          <a:p>
            <a:pPr lvl="0"/>
            <a:r>
              <a:rPr lang="ru-RU" dirty="0" smtClean="0"/>
              <a:t>работы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2224815"/>
            <a:ext cx="3522510" cy="3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Цель данной курсовой </a:t>
            </a:r>
            <a:r>
              <a:rPr lang="ru-RU" sz="2000" dirty="0" smtClean="0"/>
              <a:t>работы: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создание </a:t>
            </a:r>
            <a:r>
              <a:rPr lang="ru-RU" sz="2000" dirty="0"/>
              <a:t>мобильного приложения, позволяющего русскоговорящему пользователю применять обе мнемонические системы с </a:t>
            </a:r>
            <a:r>
              <a:rPr lang="ru-RU" sz="2000" dirty="0" smtClean="0"/>
              <a:t>использованием </a:t>
            </a:r>
            <a:r>
              <a:rPr lang="ru-RU" sz="2000" dirty="0"/>
              <a:t>смартфона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9892" y="1447790"/>
            <a:ext cx="5383968" cy="47061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Задачи работы: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</a:t>
            </a:r>
            <a:r>
              <a:rPr lang="ru-RU" sz="2000" dirty="0" smtClean="0"/>
              <a:t>имеющихся источников</a:t>
            </a:r>
            <a:r>
              <a:rPr lang="ru-RU" sz="2000" dirty="0"/>
              <a:t>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общение с потенциальными пользователями,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потенциальных конкурентов,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создание прототипа 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технического задания,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мобильного 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подготовка итогового отчёта.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</a:t>
            </a:r>
            <a:endParaRPr lang="ru-RU" dirty="0" smtClean="0"/>
          </a:p>
          <a:p>
            <a:r>
              <a:rPr lang="ru-RU" dirty="0" smtClean="0"/>
              <a:t>задачи </a:t>
            </a:r>
            <a:r>
              <a:rPr lang="ru-RU" dirty="0"/>
              <a:t>работы 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существующих</a:t>
            </a:r>
          </a:p>
          <a:p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249467"/>
            <a:ext cx="5357702" cy="4180528"/>
          </a:xfrm>
        </p:spPr>
        <p:txBody>
          <a:bodyPr>
            <a:noAutofit/>
          </a:bodyPr>
          <a:lstStyle/>
          <a:p>
            <a:r>
              <a:rPr lang="ru-RU" sz="2000" dirty="0" smtClean="0"/>
              <a:t>Исследование </a:t>
            </a:r>
            <a:r>
              <a:rPr lang="ru-RU" sz="2000" dirty="0"/>
              <a:t>конкурентов показывает, что </a:t>
            </a:r>
            <a:r>
              <a:rPr lang="ru-RU" sz="2000" dirty="0" smtClean="0"/>
              <a:t>в </a:t>
            </a:r>
            <a:r>
              <a:rPr lang="ru-RU" sz="2000" dirty="0"/>
              <a:t>существующих приложениях для </a:t>
            </a:r>
            <a:r>
              <a:rPr lang="ru-RU" sz="2000" dirty="0" smtClean="0"/>
              <a:t>использования мнемонических систем есть </a:t>
            </a:r>
            <a:r>
              <a:rPr lang="ru-RU" sz="2000" dirty="0"/>
              <a:t>недостатки: </a:t>
            </a:r>
            <a:r>
              <a:rPr lang="ru-RU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Устаревший </a:t>
            </a:r>
            <a:r>
              <a:rPr lang="ru-RU" sz="2000" dirty="0"/>
              <a:t>дизайн;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Небольшой </a:t>
            </a:r>
            <a:r>
              <a:rPr lang="ru-RU" sz="2000" dirty="0"/>
              <a:t>выбор языков интерфейса;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Отсутствие </a:t>
            </a:r>
            <a:r>
              <a:rPr lang="ru-RU" sz="2000" dirty="0"/>
              <a:t>возможности сохранения запоминаемых чисел;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Недостаточное </a:t>
            </a:r>
            <a:r>
              <a:rPr lang="ru-RU" sz="2000" dirty="0"/>
              <a:t>количество функций.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74" y="1800426"/>
            <a:ext cx="4066883" cy="219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21" y="3993097"/>
            <a:ext cx="5181785" cy="215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существующих</a:t>
            </a:r>
          </a:p>
          <a:p>
            <a:r>
              <a:rPr lang="ru-RU" dirty="0" smtClean="0"/>
              <a:t>решений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4" y="2238882"/>
            <a:ext cx="11343484" cy="334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1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Функциональные</a:t>
            </a:r>
          </a:p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426" y="1435896"/>
            <a:ext cx="4322530" cy="777025"/>
          </a:xfrm>
        </p:spPr>
        <p:txBody>
          <a:bodyPr/>
          <a:lstStyle/>
          <a:p>
            <a:r>
              <a:rPr lang="ru-RU" dirty="0" smtClean="0"/>
              <a:t>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47426" y="2631333"/>
            <a:ext cx="4322531" cy="3846603"/>
          </a:xfrm>
        </p:spPr>
        <p:txBody>
          <a:bodyPr>
            <a:normAutofit/>
          </a:bodyPr>
          <a:lstStyle/>
          <a:p>
            <a:r>
              <a:rPr lang="ru-RU" dirty="0"/>
              <a:t>Программа представляет из себя удобное приложение для хранения и запоминания чисел, а также изучения основной мнемонической и Доминиканской систем. Приложение не ограничивает пользователя в количестве сохраненных им чисел, ограничивающим фактором является только память телефона. Приложение делится на 5 основных </a:t>
            </a:r>
            <a:r>
              <a:rPr lang="ru-RU" dirty="0" smtClean="0"/>
              <a:t>разделов: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Запоминаемые </a:t>
            </a:r>
            <a:r>
              <a:rPr lang="ru-RU" dirty="0"/>
              <a:t>числа;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об основной мнемонической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Справка</a:t>
            </a:r>
            <a:r>
              <a:rPr lang="ru-RU" dirty="0"/>
              <a:t>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</a:t>
            </a:r>
            <a:r>
              <a:rPr lang="ru-RU" dirty="0"/>
              <a:t>о Доминиканской системе; 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Личный </a:t>
            </a:r>
            <a:r>
              <a:rPr lang="ru-RU" dirty="0"/>
              <a:t>кабинет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93" y="1244240"/>
            <a:ext cx="2425116" cy="5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используемых</a:t>
            </a:r>
          </a:p>
          <a:p>
            <a:r>
              <a:rPr lang="ru-RU" dirty="0" smtClean="0"/>
              <a:t>в </a:t>
            </a:r>
            <a:r>
              <a:rPr lang="ru-RU" dirty="0"/>
              <a:t>работе методов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Бор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068" y="2019162"/>
            <a:ext cx="5834868" cy="422619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решения поставленной в техническом задании задачи была использована структура данных </a:t>
            </a:r>
            <a:r>
              <a:rPr lang="ru-RU" dirty="0" smtClean="0"/>
              <a:t>Бор </a:t>
            </a:r>
            <a:r>
              <a:rPr lang="ru-RU" dirty="0"/>
              <a:t>и алгоритм поиска по нему. Бор — структура данных для хранения набора строк, представляющая из себя подвешенное дерево с символами на рёбрах. Строки получаются последовательной записью всех символов, хранящихся на рёбрах между корнем бора и терминальной вершиной. Размер бора линейно зависит от суммы длин всех строк, а поиск в бору занимает время, пропорциональное длине образца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 </a:t>
            </a:r>
            <a:r>
              <a:rPr lang="ru-RU" dirty="0"/>
              <a:t>1. Создадим дерево из одной вершины (в нашем случае корня).  </a:t>
            </a:r>
            <a:endParaRPr lang="ru-RU" dirty="0" smtClean="0"/>
          </a:p>
          <a:p>
            <a:r>
              <a:rPr lang="ru-RU" dirty="0" smtClean="0"/>
              <a:t>Шаг </a:t>
            </a:r>
            <a:r>
              <a:rPr lang="ru-RU" dirty="0"/>
              <a:t>2. Добавляем элементы в дерево. Добавляем слова 𝑃𝑖 один за другим. Следуем из корня по рёбрам, отмеченным буквами из 𝑃𝑖 , пока возможно.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𝑃𝑖 заканчивается в вершине 𝑣, сохраняем идентификатор 𝑃𝑖 (например, 𝑖) в 𝑣 и отмечаем вершину 𝑣 как </a:t>
            </a:r>
            <a:r>
              <a:rPr lang="ru-RU" dirty="0" smtClean="0"/>
              <a:t>терминальную.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ребра, отмеченного очередной буквой 𝑃𝑖 нет, то создаем новое ребро и вершину для символа строки </a:t>
            </a:r>
            <a:r>
              <a:rPr lang="ru-RU" dirty="0" smtClean="0"/>
              <a:t>𝑃𝑖.</a:t>
            </a:r>
            <a:endParaRPr lang="ru-RU" dirty="0"/>
          </a:p>
        </p:txBody>
      </p:sp>
      <p:pic>
        <p:nvPicPr>
          <p:cNvPr id="2050" name="Picture 2" descr="Бо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94" y="2293975"/>
            <a:ext cx="5197434" cy="3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Архитектура приложения / программы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Архитектура приложения / программы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schemas.microsoft.com/office/2006/documentManagement/types"/>
    <ds:schemaRef ds:uri="e96afe77-3acb-4328-97fc-408e1bde3ecd"/>
    <ds:schemaRef ds:uri="http://purl.org/dc/elements/1.1/"/>
    <ds:schemaRef ds:uri="9875bd71-cde8-496c-a136-433f55d5e6d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1229</Words>
  <Application>Microsoft Office PowerPoint</Application>
  <PresentationFormat>Произвольный</PresentationFormat>
  <Paragraphs>161</Paragraphs>
  <Slides>15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Программа для запоминания числовых данных с использованием основной мнемонической и Доминиканской систем</vt:lpstr>
      <vt:lpstr>Мнемонические системы</vt:lpstr>
      <vt:lpstr>Актуальность работы   </vt:lpstr>
      <vt:lpstr>Цель и задачи работы  </vt:lpstr>
      <vt:lpstr>Анализ существующих решений </vt:lpstr>
      <vt:lpstr>Презентация PowerPoint</vt:lpstr>
      <vt:lpstr>Функциональные требования</vt:lpstr>
      <vt:lpstr>Алгоритм Бор</vt:lpstr>
      <vt:lpstr>Архитектура приложения / программы  </vt:lpstr>
      <vt:lpstr>Выбор средств реализации </vt:lpstr>
      <vt:lpstr>Особенности реализации </vt:lpstr>
      <vt:lpstr>Презентация PowerPoint</vt:lpstr>
      <vt:lpstr>Направления дальнейшей работы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98</cp:revision>
  <cp:lastPrinted>2021-11-11T13:08:42Z</cp:lastPrinted>
  <dcterms:created xsi:type="dcterms:W3CDTF">2021-11-11T08:52:47Z</dcterms:created>
  <dcterms:modified xsi:type="dcterms:W3CDTF">2023-04-25T02:45:44Z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