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20"/>
  </p:notesMasterIdLst>
  <p:sldIdLst>
    <p:sldId id="271" r:id="rId5"/>
    <p:sldId id="272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306" r:id="rId14"/>
    <p:sldId id="309" r:id="rId15"/>
    <p:sldId id="310" r:id="rId16"/>
    <p:sldId id="313" r:id="rId17"/>
    <p:sldId id="301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  <p:cmAuthor id="2" name="Лебедев Сергей Аркадьевич" initials="ЛСА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69"/>
    <a:srgbClr val="029C63"/>
    <a:srgbClr val="96628C"/>
    <a:srgbClr val="11A0D7"/>
    <a:srgbClr val="E61F3D"/>
    <a:srgbClr val="CD5A5A"/>
    <a:srgbClr val="FFD746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722"/>
  </p:normalViewPr>
  <p:slideViewPr>
    <p:cSldViewPr snapToGrid="0" snapToObjects="1">
      <p:cViewPr>
        <p:scale>
          <a:sx n="75" d="100"/>
          <a:sy n="75" d="100"/>
        </p:scale>
        <p:origin x="-854" y="-259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899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95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29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2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xmlns="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xmlns="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xmlns="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00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xmlns="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xmlns="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xmlns="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xmlns="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xmlns="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xmlns="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xmlns="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xmlns="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xmlns="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xmlns="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xmlns="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xmlns="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xmlns="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xmlns="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xmlns="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xmlns="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xmlns="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xmlns="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xmlns="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3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250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75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25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28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19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89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46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29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8170676_Fuzzy_cognitive_maps_Advances_in_theory_methodologies_tools_and_applications" TargetMode="External"/><Relationship Id="rId2" Type="http://schemas.openxmlformats.org/officeDocument/2006/relationships/hyperlink" Target="https://doi.org/10.1007/978-3-031-01919-7_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searchgate.net/publication/220887109_Fuzzy_Cognitive_Maps_for_Modeling_Complex_System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186511"/>
            <a:ext cx="10244636" cy="13878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Программа для моделирования восприятия факторов успеха IТ-проекта с использованием нечетких когнитивных карт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A Program for Modeling the Perception of Success Factors of an IT-Project Using Fuzzy Cognitive Maps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</a:t>
            </a:r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18915" y="2371568"/>
            <a:ext cx="5606142" cy="2202480"/>
          </a:xfrm>
        </p:spPr>
        <p:txBody>
          <a:bodyPr numCol="2">
            <a:normAutofit/>
          </a:bodyPr>
          <a:lstStyle/>
          <a:p>
            <a:pPr algn="r"/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 smtClean="0"/>
          </a:p>
          <a:p>
            <a:pPr algn="r"/>
            <a:endParaRPr lang="ru-RU" sz="1400" dirty="0"/>
          </a:p>
          <a:p>
            <a:pPr algn="r"/>
            <a:endParaRPr lang="ru-RU" sz="1400" dirty="0" smtClean="0"/>
          </a:p>
          <a:p>
            <a:pPr algn="r"/>
            <a:r>
              <a:rPr lang="en-US" sz="1400" dirty="0" smtClean="0"/>
              <a:t>&gt;</a:t>
            </a:r>
            <a:endParaRPr lang="ru-RU" sz="1400" dirty="0" smtClean="0"/>
          </a:p>
          <a:p>
            <a:pPr algn="r"/>
            <a:endParaRPr lang="ru-RU" sz="1400" dirty="0"/>
          </a:p>
          <a:p>
            <a:pPr algn="r"/>
            <a:endParaRPr lang="ru-RU" sz="1400" dirty="0" smtClean="0"/>
          </a:p>
          <a:p>
            <a:pPr algn="r"/>
            <a:endParaRPr lang="ru-RU" sz="1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57244"/>
              </p:ext>
            </p:extLst>
          </p:nvPr>
        </p:nvGraphicFramePr>
        <p:xfrm>
          <a:off x="3679371" y="3774649"/>
          <a:ext cx="7593232" cy="211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6616">
                  <a:extLst>
                    <a:ext uri="{9D8B030D-6E8A-4147-A177-3AD203B41FA5}">
                      <a16:colId xmlns:a16="http://schemas.microsoft.com/office/drawing/2014/main" xmlns="" val="3296702773"/>
                    </a:ext>
                  </a:extLst>
                </a:gridCol>
                <a:gridCol w="3796616">
                  <a:extLst>
                    <a:ext uri="{9D8B030D-6E8A-4147-A177-3AD203B41FA5}">
                      <a16:colId xmlns:a16="http://schemas.microsoft.com/office/drawing/2014/main" xmlns="" val="2485219701"/>
                    </a:ext>
                  </a:extLst>
                </a:gridCol>
              </a:tblGrid>
              <a:tr h="957678"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Выполнил студент группы 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БПИ204</a:t>
                      </a:r>
                      <a:endParaRPr lang="ru-RU" sz="1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образовательной программы 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09.03.04 «Программная инженерия»</a:t>
                      </a:r>
                    </a:p>
                    <a:p>
                      <a:pPr algn="r"/>
                      <a:r>
                        <a:rPr lang="ru-RU" sz="14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Пеганов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 Никита</a:t>
                      </a:r>
                      <a:r>
                        <a:rPr lang="ru-RU" sz="14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 Сергеевич</a:t>
                      </a:r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02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Руководитель: 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Доцент 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департамента 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программной инженерии </a:t>
                      </a:r>
                      <a:b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факультета компьютерных наук,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Дегтярёв Константин Юрьевич</a:t>
                      </a:r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753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sz="2800" dirty="0" smtClean="0">
                <a:solidFill>
                  <a:srgbClr val="0E2D69"/>
                </a:solidFill>
              </a:rPr>
              <a:t>Входные и выходные данные</a:t>
            </a:r>
            <a:endParaRPr lang="ru-RU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087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" y="1947672"/>
            <a:ext cx="11330576" cy="4645152"/>
          </a:xfrm>
        </p:spPr>
        <p:txBody>
          <a:bodyPr>
            <a:normAutofit/>
          </a:bodyPr>
          <a:lstStyle/>
          <a:p>
            <a:r>
              <a:rPr lang="ru-RU" sz="1700" dirty="0" smtClean="0"/>
              <a:t>Входные данные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Входными данными для программы являются пользовательские наборы факторов успеха IT-проекта и связей между ними. Фактор является представлением определенной особенности или аспекта IT-проекта, который может влиять на его успех. Связи между факторами представляют собой отношения между ними в формальной или относительной форме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Однако</a:t>
            </a:r>
            <a:r>
              <a:rPr lang="ru-RU" sz="1200" dirty="0"/>
              <a:t>, стоит отметить, что факторы успеха IT-проекта необязательно являются входными параметрами в готовом виде. Они могут формироваться в процессе обсуждения проекта со </a:t>
            </a:r>
            <a:r>
              <a:rPr lang="ru-RU" sz="1200" dirty="0" err="1"/>
              <a:t>стейкхолдерами</a:t>
            </a:r>
            <a:r>
              <a:rPr lang="ru-RU" sz="1200" dirty="0"/>
              <a:t> и являются результатом командной работы нескольких человек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Каждый </a:t>
            </a:r>
            <a:r>
              <a:rPr lang="ru-RU" sz="1200" dirty="0"/>
              <a:t>фактор успеха определяется оператором и представляет собой идентификатор и соответствующее ему имя. При добавлении факторов оператор может выбрать из списка популярных факторов, а также добавить собственный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Связи </a:t>
            </a:r>
            <a:r>
              <a:rPr lang="ru-RU" sz="1200" dirty="0"/>
              <a:t>между факторами определяются оператором с помощью выбора двух добавленных факторов и указания степени влияния. Они представляют собой кортеж из трех элементов: исходного фактора, конечного фактора и веса связи в неформальном виде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Факторы </a:t>
            </a:r>
            <a:r>
              <a:rPr lang="ru-RU" sz="1200" dirty="0"/>
              <a:t>и связи между ними задаются оператором в интуитивно понятном интерфейсе.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700" dirty="0" smtClean="0"/>
              <a:t>Выходные данные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Когнитивная Карта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Визуализация Карты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Анализ Сценариев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Результаты Моделирования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Экспорт Данных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226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114594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Оценивание </a:t>
            </a:r>
            <a:r>
              <a:rPr lang="ru-RU" sz="2800" dirty="0" smtClean="0">
                <a:solidFill>
                  <a:srgbClr val="0E2D69"/>
                </a:solidFill>
              </a:rPr>
              <a:t>качества </a:t>
            </a:r>
            <a:r>
              <a:rPr lang="ru-RU" sz="2800" dirty="0" smtClean="0">
                <a:solidFill>
                  <a:srgbClr val="0E2D69"/>
                </a:solidFill>
              </a:rPr>
              <a:t>работы</a:t>
            </a:r>
            <a:endParaRPr lang="ru-RU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53191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604" y="1958848"/>
            <a:ext cx="11330576" cy="4645152"/>
          </a:xfrm>
        </p:spPr>
        <p:txBody>
          <a:bodyPr>
            <a:normAutofit/>
          </a:bodyPr>
          <a:lstStyle/>
          <a:p>
            <a:r>
              <a:rPr lang="ru-RU" sz="1800" dirty="0"/>
              <a:t>Первоначальная оценка успеха </a:t>
            </a:r>
            <a:r>
              <a:rPr lang="ru-RU" sz="1800" dirty="0" smtClean="0"/>
              <a:t>проекта</a:t>
            </a:r>
          </a:p>
          <a:p>
            <a:r>
              <a:rPr lang="ru-RU" sz="1200" dirty="0"/>
              <a:t>Соответствие заявленному техническому заданию</a:t>
            </a:r>
          </a:p>
          <a:p>
            <a:r>
              <a:rPr lang="ru-RU" sz="1200" dirty="0"/>
              <a:t>Качество документации</a:t>
            </a:r>
          </a:p>
          <a:p>
            <a:r>
              <a:rPr lang="ru-RU" sz="1200" dirty="0"/>
              <a:t>Удобство использования</a:t>
            </a:r>
          </a:p>
          <a:p>
            <a:r>
              <a:rPr lang="ru-RU" sz="1200" dirty="0"/>
              <a:t>Стабильность работы</a:t>
            </a:r>
          </a:p>
          <a:p>
            <a:r>
              <a:rPr lang="ru-RU" sz="1800" dirty="0"/>
              <a:t>Последующая оценка успеха проекта</a:t>
            </a:r>
          </a:p>
          <a:p>
            <a:r>
              <a:rPr lang="ru-RU" sz="1200" dirty="0"/>
              <a:t>Решение комиссии о дипломной работе</a:t>
            </a:r>
          </a:p>
          <a:p>
            <a:r>
              <a:rPr lang="ru-RU" sz="1200" dirty="0"/>
              <a:t>Полученная оценка</a:t>
            </a:r>
          </a:p>
          <a:p>
            <a:r>
              <a:rPr lang="ru-RU" sz="1200" dirty="0"/>
              <a:t>Комментарии и оценка руководителя работы</a:t>
            </a:r>
          </a:p>
          <a:p>
            <a:r>
              <a:rPr lang="ru-RU" sz="1800" dirty="0"/>
              <a:t>Конечный параметр оценки успеха проекта</a:t>
            </a:r>
          </a:p>
          <a:p>
            <a:r>
              <a:rPr lang="ru-RU" sz="1200" dirty="0"/>
              <a:t>Количество пользователей</a:t>
            </a:r>
          </a:p>
          <a:p>
            <a:r>
              <a:rPr lang="ru-RU" sz="1200" dirty="0"/>
              <a:t>Оценки пользователей</a:t>
            </a:r>
          </a:p>
          <a:p>
            <a:r>
              <a:rPr lang="ru-RU" sz="1200" dirty="0"/>
              <a:t>Количество упоминаний в исследовательских работах</a:t>
            </a:r>
          </a:p>
          <a:p>
            <a:r>
              <a:rPr lang="ru-RU" sz="1200" dirty="0"/>
              <a:t>Популярность в интернете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970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Основные результаты работы (демонстрация)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45" y="2255802"/>
            <a:ext cx="7867015" cy="388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2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Пути дальнейшего развития Вашей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13432"/>
            <a:ext cx="11330576" cy="464515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Добавление дополнительных типов нечетких множеств</a:t>
            </a:r>
          </a:p>
          <a:p>
            <a:r>
              <a:rPr lang="ru-RU" sz="1800" dirty="0" smtClean="0"/>
              <a:t>Добавление дополнительных функций принадлежности</a:t>
            </a:r>
          </a:p>
          <a:p>
            <a:r>
              <a:rPr lang="ru-RU" sz="1800" dirty="0" smtClean="0"/>
              <a:t>Добавление дополнительных методов </a:t>
            </a:r>
            <a:r>
              <a:rPr lang="ru-RU" sz="1800" dirty="0" err="1" smtClean="0"/>
              <a:t>дефазиффикации</a:t>
            </a:r>
            <a:endParaRPr lang="ru-RU" sz="1800" dirty="0" smtClean="0"/>
          </a:p>
          <a:p>
            <a:r>
              <a:rPr lang="ru-RU" sz="1800" dirty="0" smtClean="0"/>
              <a:t>Усовершенствование алгоритма анализа НКК</a:t>
            </a:r>
          </a:p>
          <a:p>
            <a:r>
              <a:rPr lang="ru-RU" sz="1800" dirty="0" smtClean="0"/>
              <a:t>Разработка приложений для других платформ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395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929384"/>
            <a:ext cx="10935543" cy="423367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-US" sz="1600" i="1" dirty="0" err="1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Barbrook</a:t>
            </a:r>
            <a:r>
              <a:rPr lang="en-US" sz="1600" i="1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-Johnson, P., Penn, A.S. 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(2022) Fuzzy Cognitive Mapping. In: Systems Mapping // </a:t>
            </a: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doi.org (</a:t>
            </a:r>
            <a:r>
              <a:rPr lang="en-US" sz="1600" u="sng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https://doi.org/10.1007/978-3-031-01919-7_6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Просмотрено: 20.11.2023.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-US" sz="1600" i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Michael </a:t>
            </a:r>
            <a:r>
              <a:rPr lang="en-US" sz="1600" i="1" dirty="0" err="1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Glykas</a:t>
            </a:r>
            <a:r>
              <a:rPr lang="en-US" sz="1600" i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(2010) Fuzzy cognitive maps. Advances in theory, methodologies, tools and applications // </a:t>
            </a: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researchgate.net (</a:t>
            </a:r>
            <a:r>
              <a:rPr lang="en-US" sz="1600" u="sng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https://www.researchgate.net/publication/268170676_Fuzzy_cognitive_maps_Advances_in_theory_methodologies_tools_and_applications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Просмотрено: 20.11.2023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Kosko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, B.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(1986). Fuzzy Cognitive Maps // International Journal of Man-Machine Studies,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Vol. 24, No. 1, 1986, pp. 65-75. 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Maikel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León, C. R.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(2010). Fuzzy Cognitive Maps for Modeling Complex Systems // </a:t>
            </a:r>
            <a:r>
              <a:rPr lang="ru-RU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researchgate.net (</a:t>
            </a:r>
            <a:r>
              <a:rPr lang="en-US" sz="1600" u="sng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https://www.researchgate.net/publication/220887109_Fuzzy_Cognitive_Maps_for_</a:t>
            </a:r>
            <a:endParaRPr lang="en-US" sz="16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u="sng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Modeling_Complex_Systems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Просмотрено: 20.11.2023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Chrysostomos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D.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Stylios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Voula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C.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Georgopoulos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and Peter P.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Groumpos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(1997) The use of fuzzy cognitive maps in modelling systems //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Conference: 5th IEEE Mediterranean Conference on Control and Systems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55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2014718"/>
            <a:ext cx="11156159" cy="7770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C43CB66B-7797-423D-A478-A598D0BB8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0611" y="2812854"/>
            <a:ext cx="4226729" cy="2219169"/>
          </a:xfrm>
        </p:spPr>
        <p:txBody>
          <a:bodyPr>
            <a:normAutofit/>
          </a:bodyPr>
          <a:lstStyle/>
          <a:p>
            <a:pPr algn="ctr"/>
            <a:r>
              <a:rPr lang="ru-RU" sz="2000" dirty="0" err="1" smtClean="0"/>
              <a:t>Пеганов</a:t>
            </a:r>
            <a:r>
              <a:rPr lang="ru-RU" sz="2000" dirty="0" smtClean="0"/>
              <a:t> Никита Сергеевич,</a:t>
            </a:r>
            <a:endParaRPr lang="en-US" sz="2000" dirty="0"/>
          </a:p>
          <a:p>
            <a:pPr algn="ctr"/>
            <a:r>
              <a:rPr lang="ru-RU" sz="2000" dirty="0"/>
              <a:t>Программа для моделирования восприятия факторов успеха IТ-проекта с использованием нечетких когнитивных </a:t>
            </a:r>
            <a:r>
              <a:rPr lang="ru-RU" sz="2000" dirty="0" smtClean="0"/>
              <a:t>карт</a:t>
            </a:r>
          </a:p>
          <a:p>
            <a:pPr algn="ctr"/>
            <a:r>
              <a:rPr lang="en-US" sz="2000" dirty="0" smtClean="0"/>
              <a:t>Peganov.nik@gmail.com</a:t>
            </a:r>
            <a:endParaRPr lang="ru-RU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2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0926" y="548720"/>
            <a:ext cx="26148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</a:t>
            </a:r>
            <a:r>
              <a:rPr lang="ru-RU" dirty="0" smtClean="0"/>
              <a:t>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 smtClean="0"/>
              <a:t>Пеганов</a:t>
            </a:r>
            <a:endParaRPr lang="ru-RU" dirty="0" smtClean="0"/>
          </a:p>
          <a:p>
            <a:r>
              <a:rPr lang="ru-RU" dirty="0" smtClean="0"/>
              <a:t>Никита Сергеевич</a:t>
            </a:r>
            <a:endParaRPr lang="ru-RU" dirty="0"/>
          </a:p>
        </p:txBody>
      </p:sp>
      <p:sp>
        <p:nvSpPr>
          <p:cNvPr id="13" name="Google Shape;357;p79"/>
          <p:cNvSpPr txBox="1">
            <a:spLocks noGrp="1"/>
          </p:cNvSpPr>
          <p:nvPr>
            <p:ph type="title" idx="4294967295"/>
          </p:nvPr>
        </p:nvSpPr>
        <p:spPr>
          <a:xfrm>
            <a:off x="439290" y="1438866"/>
            <a:ext cx="3933900" cy="5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2800" b="1" strike="noStrike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58;p79"/>
          <p:cNvSpPr txBox="1">
            <a:spLocks noGrp="1"/>
          </p:cNvSpPr>
          <p:nvPr>
            <p:ph type="body" idx="4294967295"/>
          </p:nvPr>
        </p:nvSpPr>
        <p:spPr>
          <a:xfrm>
            <a:off x="439299" y="1881026"/>
            <a:ext cx="5687181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2000" b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Нечеткие когнитивные карты</a:t>
            </a:r>
            <a:r>
              <a:rPr lang="ru" sz="20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представляют собой </a:t>
            </a:r>
            <a:r>
              <a:rPr lang="ru" sz="20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способ отображения реальных систем в форме, которая соответствует человеческому восприятию таких процессов.</a:t>
            </a:r>
            <a:endParaRPr sz="2000" dirty="0">
              <a:solidFill>
                <a:srgbClr val="0F2C68"/>
              </a:solidFill>
              <a:latin typeface="HSE Sans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362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2207" y="1340057"/>
            <a:ext cx="5887557" cy="4074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63;p79"/>
          <p:cNvSpPr txBox="1"/>
          <p:nvPr/>
        </p:nvSpPr>
        <p:spPr>
          <a:xfrm>
            <a:off x="7067007" y="5414075"/>
            <a:ext cx="4336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Нечеткая когнитивная карта цифрового региона Великобритании, экономика которого основана на биотехнологиях</a:t>
            </a:r>
            <a:endParaRPr sz="15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364;p79"/>
          <p:cNvSpPr txBox="1"/>
          <p:nvPr/>
        </p:nvSpPr>
        <p:spPr>
          <a:xfrm>
            <a:off x="466233" y="5996375"/>
            <a:ext cx="5158562" cy="6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Функции принадлежности лингвистической переменной</a:t>
            </a:r>
            <a:endParaRPr sz="15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3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12" y="3126236"/>
            <a:ext cx="4425036" cy="2978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Основные термины, понятия и определения</a:t>
            </a:r>
            <a:endParaRPr lang="ru-RU" sz="2800" dirty="0">
              <a:solidFill>
                <a:srgbClr val="0E2D69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02536"/>
            <a:ext cx="5403423" cy="4425696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 smtClean="0"/>
              <a:t>Информационные </a:t>
            </a:r>
            <a:r>
              <a:rPr lang="ru-RU" sz="1400" b="1" dirty="0"/>
              <a:t>технологии</a:t>
            </a:r>
            <a:r>
              <a:rPr lang="ru-RU" sz="1400" dirty="0"/>
              <a:t> (IT</a:t>
            </a:r>
            <a:r>
              <a:rPr lang="ru-RU" sz="1400" dirty="0" smtClean="0"/>
              <a:t>): </a:t>
            </a:r>
            <a:r>
              <a:rPr lang="ru-RU" sz="1400" dirty="0"/>
              <a:t>Термин используется для обозначения комплекса технологий, связанных с созданием, хранением, обработкой и передачей информации с помощью компьютеров и компьютерных сетей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Когнитивные карты: </a:t>
            </a:r>
            <a:r>
              <a:rPr lang="ru-RU" sz="1400" dirty="0"/>
              <a:t>Психологический инструмент, используемый для представления знаний, представлений и восприятий. Применяются в моделировании сложных систем и проблем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Нечеткие </a:t>
            </a:r>
            <a:r>
              <a:rPr lang="ru-RU" sz="1400" dirty="0"/>
              <a:t>когнитивные карты (</a:t>
            </a:r>
            <a:r>
              <a:rPr lang="ru-RU" sz="1400" dirty="0" err="1"/>
              <a:t>Fuzzy</a:t>
            </a:r>
            <a:r>
              <a:rPr lang="ru-RU" sz="1400" dirty="0"/>
              <a:t> </a:t>
            </a:r>
            <a:r>
              <a:rPr lang="ru-RU" sz="1400" dirty="0" err="1"/>
              <a:t>Cognitive</a:t>
            </a:r>
            <a:r>
              <a:rPr lang="ru-RU" sz="1400" dirty="0"/>
              <a:t> </a:t>
            </a:r>
            <a:r>
              <a:rPr lang="ru-RU" sz="1400" dirty="0" err="1"/>
              <a:t>Maps</a:t>
            </a:r>
            <a:r>
              <a:rPr lang="ru-RU" sz="1400" dirty="0"/>
              <a:t>, FCM</a:t>
            </a:r>
            <a:r>
              <a:rPr lang="ru-RU" sz="1400" dirty="0" smtClean="0"/>
              <a:t>): </a:t>
            </a:r>
            <a:r>
              <a:rPr lang="ru-RU" sz="1400" dirty="0"/>
              <a:t>Расширение обычных когнитивных карт, позволяющее представить информацию об отношениях между элементами системы в виде нечетких значений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IT-проект: </a:t>
            </a:r>
            <a:r>
              <a:rPr lang="ru-RU" sz="1400" dirty="0"/>
              <a:t>Проект, связанный с разработкой, внедрением или поддержкой информационных систем или технологий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Моделирование: </a:t>
            </a:r>
            <a:r>
              <a:rPr lang="ru-RU" sz="1400" dirty="0"/>
              <a:t>Процесс создания модели - упрощенного представления реального объекта или процесса с целью его исследования и оптимизации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0157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 txBox="1">
            <a:spLocks/>
          </p:cNvSpPr>
          <p:nvPr/>
        </p:nvSpPr>
        <p:spPr>
          <a:xfrm>
            <a:off x="5989319" y="2002536"/>
            <a:ext cx="5403423" cy="4700016"/>
          </a:xfrm>
          <a:prstGeom prst="rect">
            <a:avLst/>
          </a:prstGeom>
        </p:spPr>
        <p:txBody>
          <a:bodyPr vert="horz" lIns="0" tIns="0" rIns="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Факторы успеха: </a:t>
            </a:r>
            <a:r>
              <a:rPr lang="ru-RU" sz="1400" dirty="0"/>
              <a:t>Элементы или условия, которые способствуют успешной реализации проекта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Методы анализа: </a:t>
            </a:r>
            <a:r>
              <a:rPr lang="ru-RU" sz="1400" dirty="0"/>
              <a:t>Статистические и математические инструменты, используемые для изучения и распределения данных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Алгоритмы: </a:t>
            </a:r>
            <a:r>
              <a:rPr lang="ru-RU" sz="1400" dirty="0"/>
              <a:t>Указания или набор правил, которые следует выполнить в определенном порядке для достижения конкретного результата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Прогнозирование: </a:t>
            </a:r>
            <a:r>
              <a:rPr lang="ru-RU" sz="1400" dirty="0"/>
              <a:t>Использование статистических и математических методов для предсказания будущих показателей на основе определенного набора данных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Данные </a:t>
            </a:r>
            <a:r>
              <a:rPr lang="ru-RU" sz="1400" dirty="0"/>
              <a:t>о </a:t>
            </a:r>
            <a:r>
              <a:rPr lang="ru-RU" sz="1400" dirty="0" smtClean="0"/>
              <a:t>проекте: </a:t>
            </a:r>
            <a:r>
              <a:rPr lang="ru-RU" sz="1400" dirty="0"/>
              <a:t>Информация, собранная в процессе выполнения проекта, которая используется для анализа и прогнозирования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Риск-менеджмент: </a:t>
            </a:r>
            <a:r>
              <a:rPr lang="ru-RU" sz="1400" dirty="0"/>
              <a:t>Процесс, включающий идентификацию, оценку и </a:t>
            </a:r>
            <a:r>
              <a:rPr lang="ru-RU" sz="1400" dirty="0" err="1"/>
              <a:t>приоритизацию</a:t>
            </a:r>
            <a:r>
              <a:rPr lang="ru-RU" sz="1400" dirty="0"/>
              <a:t> рисков (определенные как комбинации их вероятности и последствий) и последующую координацию и экономическую эффективность использования ресурсов для контроля вероятности и/или влияния неприемлемых событий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137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Актуальность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>
          <a:xfrm>
            <a:off x="585897" y="1929384"/>
            <a:ext cx="5245561" cy="4370832"/>
          </a:xfrm>
        </p:spPr>
        <p:txBody>
          <a:bodyPr>
            <a:noAutofit/>
          </a:bodyPr>
          <a:lstStyle/>
          <a:p>
            <a:r>
              <a:rPr lang="ru-RU" sz="1600" dirty="0"/>
              <a:t>В многочисленных исследовательских работах авторы рассматривают нечеткие когнитивные карты как удобный и наглядный аппарат </a:t>
            </a:r>
            <a:r>
              <a:rPr lang="ru-RU" sz="1600" dirty="0" smtClean="0"/>
              <a:t>моделирования.</a:t>
            </a:r>
          </a:p>
          <a:p>
            <a:r>
              <a:rPr lang="ru-RU" sz="1600" dirty="0"/>
              <a:t>В последние годы они вновь привлекают внимание исследователей, подобно тому как нейронные сети после своего «забвения» в 90-х годах 20-го века, сейчас снова переживают свой пик популярности.</a:t>
            </a:r>
          </a:p>
          <a:p>
            <a:r>
              <a:rPr lang="ru-RU" sz="1600" dirty="0"/>
              <a:t>В статье </a:t>
            </a:r>
            <a:r>
              <a:rPr lang="ru-RU" sz="1600" dirty="0" smtClean="0"/>
              <a:t>"</a:t>
            </a:r>
            <a:r>
              <a:rPr lang="en-US" sz="1600" dirty="0" smtClean="0"/>
              <a:t>Assessing </a:t>
            </a:r>
            <a:r>
              <a:rPr lang="en-US" sz="1600" dirty="0"/>
              <a:t>it projects success with extended fuzzy cognitive maps </a:t>
            </a:r>
            <a:r>
              <a:rPr lang="en-US" sz="1600" dirty="0" smtClean="0"/>
              <a:t>&amp; </a:t>
            </a:r>
            <a:r>
              <a:rPr lang="en-US" sz="1600" dirty="0" err="1"/>
              <a:t>neutrosophic</a:t>
            </a:r>
            <a:r>
              <a:rPr lang="en-US" sz="1600" dirty="0"/>
              <a:t> cognitive maps in comparison to fuzzy cognitive maps</a:t>
            </a:r>
            <a:r>
              <a:rPr lang="en-US" sz="1600" dirty="0" smtClean="0"/>
              <a:t>" </a:t>
            </a:r>
            <a:r>
              <a:rPr lang="ru-RU" sz="1600" dirty="0" smtClean="0"/>
              <a:t>представлено </a:t>
            </a:r>
            <a:r>
              <a:rPr lang="ru-RU" sz="1600" dirty="0"/>
              <a:t>исследование, в котором авторы сравнивают применение расширенных нечетких когнитивных карт и </a:t>
            </a:r>
            <a:r>
              <a:rPr lang="ru-RU" sz="1600" dirty="0" err="1"/>
              <a:t>нейтрософских</a:t>
            </a:r>
            <a:r>
              <a:rPr lang="ru-RU" sz="1600" dirty="0"/>
              <a:t> когнитивных карт в оценке успеха проекта мобильной платежной системы.</a:t>
            </a:r>
          </a:p>
          <a:p>
            <a:endParaRPr lang="ru-RU" sz="1600" dirty="0"/>
          </a:p>
        </p:txBody>
      </p:sp>
      <p:pic>
        <p:nvPicPr>
          <p:cNvPr id="10" name="Google Shape;37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928" y="1056576"/>
            <a:ext cx="4153726" cy="233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78;p80"/>
          <p:cNvSpPr txBox="1"/>
          <p:nvPr/>
        </p:nvSpPr>
        <p:spPr>
          <a:xfrm>
            <a:off x="6757391" y="3393054"/>
            <a:ext cx="4336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F2C68"/>
                </a:solidFill>
              </a:rPr>
              <a:t>FSM Expert</a:t>
            </a:r>
            <a:endParaRPr sz="1400" dirty="0">
              <a:solidFill>
                <a:srgbClr val="0F2C68"/>
              </a:solidFill>
            </a:endParaRPr>
          </a:p>
        </p:txBody>
      </p:sp>
      <p:sp>
        <p:nvSpPr>
          <p:cNvPr id="16" name="Google Shape;376;p80"/>
          <p:cNvSpPr txBox="1"/>
          <p:nvPr/>
        </p:nvSpPr>
        <p:spPr>
          <a:xfrm>
            <a:off x="6848928" y="6217562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F2C68"/>
                </a:solidFill>
              </a:rPr>
              <a:t>Mental Modeler</a:t>
            </a:r>
            <a:endParaRPr sz="1600" dirty="0">
              <a:solidFill>
                <a:srgbClr val="0F2C68"/>
              </a:solidFill>
            </a:endParaRPr>
          </a:p>
        </p:txBody>
      </p:sp>
      <p:pic>
        <p:nvPicPr>
          <p:cNvPr id="17" name="Google Shape;37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928" y="3920985"/>
            <a:ext cx="4153726" cy="229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Цель и задачи ВКР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25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>
          <a:xfrm>
            <a:off x="585897" y="2084832"/>
            <a:ext cx="11026983" cy="428853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Разработка программы для моделирования восприятия факторов успеха ИТ-проекта с использованием нечетких когнитивных карт.</a:t>
            </a:r>
          </a:p>
          <a:p>
            <a:pPr lvl="0">
              <a:lnSpc>
                <a:spcPct val="115000"/>
              </a:lnSpc>
              <a:spcBef>
                <a:spcPts val="1900"/>
              </a:spcBef>
              <a:buSzPts val="1100"/>
            </a:pPr>
            <a:r>
              <a:rPr lang="ru-RU" sz="1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Задачи:</a:t>
            </a:r>
          </a:p>
          <a:p>
            <a:pPr marL="457200" lvl="0" indent="-323850">
              <a:lnSpc>
                <a:spcPct val="115000"/>
              </a:lnSpc>
              <a:spcBef>
                <a:spcPts val="190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Обзор литературы и анализ существующих методов оценки успеха ИТ-проектов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Изучение теории нечетких когнитивных карт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Разработка методологии моделирования восприятия факторов успеха ИТ-проекта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Проектирование программы для моделирования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Реализация программы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Тестирование и </a:t>
            </a:r>
            <a:r>
              <a:rPr lang="ru-RU" sz="1800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валидация</a:t>
            </a:r>
            <a:endParaRPr lang="ru-RU" sz="18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Анализ результатов и выводы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Подготовка документации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8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10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55977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Анализ существующих решений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25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17960"/>
              </p:ext>
            </p:extLst>
          </p:nvPr>
        </p:nvGraphicFramePr>
        <p:xfrm>
          <a:off x="306895" y="1746500"/>
          <a:ext cx="11435160" cy="45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81"/>
                <a:gridCol w="2688336"/>
                <a:gridCol w="2999232"/>
                <a:gridCol w="3503311"/>
              </a:tblGrid>
              <a:tr h="54749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Критерий/Программа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FSM Expert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Mental Modeler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FCMappers 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Основное назначение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Моделирование и анализ нечетких когнитивных карт для различных областей, включая 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Упрощенное моделирование экологических и социальных систем с помощью когнитивных карт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Специализированный инструмент для создания и анализа нечетких когнитивных карт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Интерфейс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Сложный для новичков, требует времени на освоение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Дружелюбный, подходит для пользователей без технического фона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Пользовательский интерфейс средней сложности, требует базовых знаний в моделировании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Функциональность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Расширенные аналитические возможности, поддержка сложных моделей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Основные функции моделирования, ориентированы на наглядность и простоту использования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Фокус на анализе и моделировании, поддержка различных методов анализа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Применение в </a:t>
                      </a:r>
                      <a:r>
                        <a:rPr lang="en-US" sz="1600" b="1" smtClean="0"/>
                        <a:t>IT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Подходит для сложных IT-проектов, требующих детального анализа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Менее подходит для сложных IT-проектов, больше для общего понимания взаимосвязей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Подходит для анализа и прогнозирования в IT, но с ограниченными возможностями по сравнению с FSM </a:t>
                      </a:r>
                      <a:r>
                        <a:rPr lang="ru-RU" sz="1600" dirty="0" err="1" smtClean="0"/>
                        <a:t>Expert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Функциональные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" y="1947672"/>
            <a:ext cx="11330576" cy="4645152"/>
          </a:xfrm>
        </p:spPr>
        <p:txBody>
          <a:bodyPr>
            <a:normAutofit fontScale="85000" lnSpcReduction="10000"/>
          </a:bodyPr>
          <a:lstStyle/>
          <a:p>
            <a:r>
              <a:rPr lang="ru-RU" sz="1600" dirty="0" smtClean="0"/>
              <a:t>Программа </a:t>
            </a:r>
            <a:r>
              <a:rPr lang="ru-RU" sz="1600" dirty="0"/>
              <a:t>должна предоставлять механизмы для </a:t>
            </a:r>
            <a:r>
              <a:rPr lang="ru-RU" sz="1600" b="1" dirty="0"/>
              <a:t>создания моделей </a:t>
            </a:r>
            <a:r>
              <a:rPr lang="ru-RU" sz="1600" dirty="0"/>
              <a:t>влияния факторов успеха IT-проекта, используя метод нечетких когнитивных карт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Оператор </a:t>
            </a:r>
            <a:r>
              <a:rPr lang="ru-RU" sz="1600" dirty="0"/>
              <a:t>должен иметь возможность создавать индивидуальные модели, выбирая и модифицируя факторы влияния на успех IT-проекта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Программа </a:t>
            </a:r>
            <a:r>
              <a:rPr lang="ru-RU" sz="1600" dirty="0"/>
              <a:t>должна предоставлять список наиболее часто встречающихся факторов IT-проекта, из которого оператор может выбирать элементы для включения в модель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Должен </a:t>
            </a:r>
            <a:r>
              <a:rPr lang="ru-RU" sz="1600" dirty="0"/>
              <a:t>быть реализован функционал для модификации построенных моделей, включая добавление или удаление факторов, изменение взаимосвязей между факторами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Оператор </a:t>
            </a:r>
            <a:r>
              <a:rPr lang="ru-RU" sz="1600" dirty="0"/>
              <a:t>должен иметь возможность сохранять построенные или измененные модели во внешний файл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Программа </a:t>
            </a:r>
            <a:r>
              <a:rPr lang="ru-RU" sz="1600" dirty="0"/>
              <a:t>должна поддерживать сохранение различных версий когнитивной карты в процессе ее изменения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Должна </a:t>
            </a:r>
            <a:r>
              <a:rPr lang="ru-RU" sz="1600" dirty="0"/>
              <a:t>быть предусмотрена функциональность для анализа информации о взаимосвязях факторов в различных вариантах моделей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Программа </a:t>
            </a:r>
            <a:r>
              <a:rPr lang="ru-RU" sz="1600" dirty="0"/>
              <a:t>должна обеспечивать возможность ввода и анализа лингвистических термов и соответствующих им функций принадлежности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Должна </a:t>
            </a:r>
            <a:r>
              <a:rPr lang="ru-RU" sz="1600" dirty="0"/>
              <a:t>быть реализована возможность замены числовых значений весов в когнитивной карте на формальное представление лингвистических термов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Программа </a:t>
            </a:r>
            <a:r>
              <a:rPr lang="ru-RU" sz="1600" dirty="0"/>
              <a:t>должна предоставлять аналитические инструменты для изучения ключевой информации, связанной с когнитивной картой, для выводов о значимости и влиянии конкретных факторов на успешность IT-проекта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Анализ и выбор моделей, методов и алгоритмов</a:t>
            </a:r>
            <a:endParaRPr lang="ru-RU" sz="2800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" y="2031111"/>
            <a:ext cx="3839337" cy="38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376;p80"/>
          <p:cNvSpPr txBox="1"/>
          <p:nvPr/>
        </p:nvSpPr>
        <p:spPr>
          <a:xfrm>
            <a:off x="416875" y="6015634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F2C68"/>
                </a:solidFill>
              </a:rPr>
              <a:t>Виды функций принадлежности</a:t>
            </a:r>
            <a:endParaRPr sz="1600" dirty="0">
              <a:solidFill>
                <a:srgbClr val="0F2C6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57" y="1879473"/>
            <a:ext cx="3609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587391"/>
            <a:ext cx="2028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376;p80"/>
          <p:cNvSpPr txBox="1"/>
          <p:nvPr/>
        </p:nvSpPr>
        <p:spPr>
          <a:xfrm>
            <a:off x="5782244" y="6172653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F2C68"/>
                </a:solidFill>
              </a:rPr>
              <a:t>Алгоритм анализа НКК</a:t>
            </a:r>
            <a:endParaRPr sz="1600" dirty="0">
              <a:solidFill>
                <a:srgbClr val="0F2C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Технологии и инструменты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Django</a:t>
            </a:r>
          </a:p>
          <a:p>
            <a:r>
              <a:rPr lang="en-US" sz="1600" dirty="0"/>
              <a:t>JavaScript</a:t>
            </a:r>
          </a:p>
          <a:p>
            <a:r>
              <a:rPr lang="en-US" sz="1600" dirty="0"/>
              <a:t>Postgres</a:t>
            </a:r>
          </a:p>
          <a:p>
            <a:r>
              <a:rPr lang="en-US" sz="1600" dirty="0" smtClean="0"/>
              <a:t>IntelliJ IDEA</a:t>
            </a:r>
          </a:p>
          <a:p>
            <a:r>
              <a:rPr lang="en-US" sz="1600" dirty="0" smtClean="0"/>
              <a:t>GitHub</a:t>
            </a:r>
            <a:endParaRPr lang="en-US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pic>
        <p:nvPicPr>
          <p:cNvPr id="3076" name="Picture 4" descr="IntelliJ IDEA — Википедия">
            <a:extLst>
              <a:ext uri="{FF2B5EF4-FFF2-40B4-BE49-F238E27FC236}">
                <a16:creationId xmlns:a16="http://schemas.microsoft.com/office/drawing/2014/main" xmlns="" id="{413D2A3D-341F-4463-9C46-9E54222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530">
            <a:off x="7005597" y="2169466"/>
            <a:ext cx="1092619" cy="10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· GitHub">
            <a:extLst>
              <a:ext uri="{FF2B5EF4-FFF2-40B4-BE49-F238E27FC236}">
                <a16:creationId xmlns:a16="http://schemas.microsoft.com/office/drawing/2014/main" xmlns="" id="{B1772497-5D9C-4276-96E7-AA5E5B17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009">
            <a:off x="9120475" y="4285269"/>
            <a:ext cx="1152407" cy="11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16521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  <a:endParaRPr lang="ru-RU" dirty="0"/>
          </a:p>
        </p:txBody>
      </p:sp>
      <p:pic>
        <p:nvPicPr>
          <p:cNvPr id="1026" name="Picture 2" descr="https://nextsoftware.io/files/images/logos/main/djang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6959">
            <a:off x="2745510" y="2412492"/>
            <a:ext cx="2601577" cy="1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4359">
            <a:off x="4973240" y="4546466"/>
            <a:ext cx="1573437" cy="156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avatars.dzeninfra.ru/get-zen-logos/5398874/pubsuite_a2f831d7-a969-4c5e-a1b8-3ae8eab5150a_64da17e1d3af84703bc5d837/or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97">
            <a:off x="9214738" y="1719080"/>
            <a:ext cx="1454302" cy="14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875bd71-cde8-496c-a136-433f55d5e6d0"/>
    <ds:schemaRef ds:uri="http://schemas.openxmlformats.org/package/2006/metadata/core-properties"/>
    <ds:schemaRef ds:uri="e96afe77-3acb-4328-97fc-408e1bde3ecd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2428</TotalTime>
  <Words>1204</Words>
  <Application>Microsoft Office PowerPoint</Application>
  <PresentationFormat>Произвольный</PresentationFormat>
  <Paragraphs>201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Программа для моделирования восприятия факторов успеха IТ-проекта с использованием нечетких когнитивных карт A Program for Modeling the Perception of Success Factors of an IT-Project Using Fuzzy Cognitive Maps</vt:lpstr>
      <vt:lpstr>Предметная область</vt:lpstr>
      <vt:lpstr>Основные термины, понятия и определения</vt:lpstr>
      <vt:lpstr>Актуальность</vt:lpstr>
      <vt:lpstr>Цель и задачи ВКР</vt:lpstr>
      <vt:lpstr>Анализ существующих решений</vt:lpstr>
      <vt:lpstr>Функциональные требования</vt:lpstr>
      <vt:lpstr>Анализ и выбор моделей, методов и алгоритмов</vt:lpstr>
      <vt:lpstr>Технологии и инструменты реализации</vt:lpstr>
      <vt:lpstr>Входные и выходные данные</vt:lpstr>
      <vt:lpstr>Оценивание качества работы</vt:lpstr>
      <vt:lpstr>Основные результаты работы (демонстрация)</vt:lpstr>
      <vt:lpstr>Пути дальнейшего развития Вашей работы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69</cp:revision>
  <cp:lastPrinted>2021-11-11T13:08:42Z</cp:lastPrinted>
  <dcterms:created xsi:type="dcterms:W3CDTF">2021-11-11T08:52:47Z</dcterms:created>
  <dcterms:modified xsi:type="dcterms:W3CDTF">2024-04-24T19:06:03Z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