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9" r:id="rId4"/>
    <p:sldMasterId id="2147483720" r:id="rId5"/>
    <p:sldMasterId id="2147483721" r:id="rId6"/>
    <p:sldMasterId id="2147483722" r:id="rId7"/>
    <p:sldMasterId id="2147483723" r:id="rId8"/>
    <p:sldMasterId id="214748372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1.xml"/><Relationship Id="rId22" Type="http://schemas.openxmlformats.org/officeDocument/2006/relationships/font" Target="fonts/Roboto-boldItalic.fntdata"/><Relationship Id="rId10" Type="http://schemas.openxmlformats.org/officeDocument/2006/relationships/notesMaster" Target="notesMasters/notesMaster1.xml"/><Relationship Id="rId21" Type="http://schemas.openxmlformats.org/officeDocument/2006/relationships/font" Target="fonts/Roboto-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d487ca8eb_2_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9d487ca8eb_2_5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d487ca8eb_2_1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9d487ca8eb_2_1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d487ca8eb_0_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9d487ca8eb_0_4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d487ca8eb_2_19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9d487ca8eb_2_19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487ca8eb_2_2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9d487ca8eb_2_26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d487ca8eb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9d487ca8eb_0_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d487ca8eb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9d487ca8eb_0_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d487ca8eb_2_8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9d487ca8eb_2_8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3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4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49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50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54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55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8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59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59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59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60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60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61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6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61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62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63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63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63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63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64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64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64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64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64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64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67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68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69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69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0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1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7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72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72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73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73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73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7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7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74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75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75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76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76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76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76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77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77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77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77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9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9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320" y="721710"/>
            <a:ext cx="664470" cy="664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3"/>
          <p:cNvCxnSpPr/>
          <p:nvPr/>
        </p:nvCxnSpPr>
        <p:spPr>
          <a:xfrm>
            <a:off x="4567590" y="738990"/>
            <a:ext cx="270" cy="62991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6481890" y="738990"/>
            <a:ext cx="270" cy="62991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8384040" y="738990"/>
            <a:ext cx="270" cy="62991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770850" y="1803600"/>
            <a:ext cx="5725350" cy="14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556280" y="891000"/>
            <a:ext cx="2886300" cy="3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694490" y="880470"/>
            <a:ext cx="1708290" cy="34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6590160" y="880470"/>
            <a:ext cx="1662930" cy="34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770850" y="3618810"/>
            <a:ext cx="5718600" cy="48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990" y="348300"/>
            <a:ext cx="335880" cy="335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6"/>
          <p:cNvCxnSpPr/>
          <p:nvPr/>
        </p:nvCxnSpPr>
        <p:spPr>
          <a:xfrm>
            <a:off x="247401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26"/>
          <p:cNvCxnSpPr/>
          <p:nvPr/>
        </p:nvCxnSpPr>
        <p:spPr>
          <a:xfrm>
            <a:off x="457434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770769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6"/>
          <p:cNvSpPr/>
          <p:nvPr/>
        </p:nvSpPr>
        <p:spPr>
          <a:xfrm>
            <a:off x="7807590" y="399330"/>
            <a:ext cx="503820" cy="2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500"/>
              <a:buFont typeface="Arial"/>
              <a:buNone/>
            </a:pPr>
            <a:fld id="{00000000-1234-1234-1234-123412341234}" type="slidenum">
              <a:rPr b="0" i="0" lang="ru" sz="15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6"/>
          <p:cNvCxnSpPr/>
          <p:nvPr/>
        </p:nvCxnSpPr>
        <p:spPr>
          <a:xfrm>
            <a:off x="873288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5013360" y="1085940"/>
            <a:ext cx="3243510" cy="32435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3750" lIns="67500" spcFirstLastPara="1" rIns="67500" wrap="square" tIns="3375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39290" y="1085940"/>
            <a:ext cx="393390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39290" y="1784700"/>
            <a:ext cx="3933900" cy="254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3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9" name="Google Shape;119;p26"/>
          <p:cNvSpPr txBox="1"/>
          <p:nvPr>
            <p:ph idx="4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0" name="Google Shape;120;p26"/>
          <p:cNvSpPr txBox="1"/>
          <p:nvPr>
            <p:ph idx="5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0" name="Google Shape;17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990" y="348300"/>
            <a:ext cx="335880" cy="335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9"/>
          <p:cNvCxnSpPr/>
          <p:nvPr/>
        </p:nvCxnSpPr>
        <p:spPr>
          <a:xfrm>
            <a:off x="247401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2" name="Google Shape;172;p39"/>
          <p:cNvCxnSpPr/>
          <p:nvPr/>
        </p:nvCxnSpPr>
        <p:spPr>
          <a:xfrm>
            <a:off x="457434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3" name="Google Shape;173;p39"/>
          <p:cNvCxnSpPr/>
          <p:nvPr/>
        </p:nvCxnSpPr>
        <p:spPr>
          <a:xfrm>
            <a:off x="770769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9"/>
          <p:cNvSpPr/>
          <p:nvPr/>
        </p:nvSpPr>
        <p:spPr>
          <a:xfrm>
            <a:off x="7807590" y="399330"/>
            <a:ext cx="503820" cy="2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500"/>
              <a:buFont typeface="Arial"/>
              <a:buNone/>
            </a:pPr>
            <a:fld id="{00000000-1234-1234-1234-123412341234}" type="slidenum">
              <a:rPr b="0" i="0" lang="ru" sz="15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9"/>
          <p:cNvCxnSpPr/>
          <p:nvPr/>
        </p:nvCxnSpPr>
        <p:spPr>
          <a:xfrm>
            <a:off x="873288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6" name="Google Shape;176;p39"/>
          <p:cNvSpPr txBox="1"/>
          <p:nvPr>
            <p:ph idx="1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8" name="Google Shape;178;p39"/>
          <p:cNvSpPr txBox="1"/>
          <p:nvPr>
            <p:ph type="title"/>
          </p:nvPr>
        </p:nvSpPr>
        <p:spPr>
          <a:xfrm>
            <a:off x="439290" y="1085940"/>
            <a:ext cx="829332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9" name="Google Shape;179;p39"/>
          <p:cNvSpPr txBox="1"/>
          <p:nvPr>
            <p:ph idx="3" type="body"/>
          </p:nvPr>
        </p:nvSpPr>
        <p:spPr>
          <a:xfrm>
            <a:off x="439290" y="1784700"/>
            <a:ext cx="8293320" cy="28085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80" name="Google Shape;180;p39"/>
          <p:cNvSpPr txBox="1"/>
          <p:nvPr>
            <p:ph idx="4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30" name="Google Shape;23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990" y="348300"/>
            <a:ext cx="335880" cy="335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52"/>
          <p:cNvCxnSpPr/>
          <p:nvPr/>
        </p:nvCxnSpPr>
        <p:spPr>
          <a:xfrm>
            <a:off x="247401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52"/>
          <p:cNvCxnSpPr/>
          <p:nvPr/>
        </p:nvCxnSpPr>
        <p:spPr>
          <a:xfrm>
            <a:off x="457434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52"/>
          <p:cNvCxnSpPr/>
          <p:nvPr/>
        </p:nvCxnSpPr>
        <p:spPr>
          <a:xfrm>
            <a:off x="770769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4" name="Google Shape;234;p52"/>
          <p:cNvSpPr/>
          <p:nvPr/>
        </p:nvSpPr>
        <p:spPr>
          <a:xfrm>
            <a:off x="7807590" y="399330"/>
            <a:ext cx="503820" cy="2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D69"/>
              </a:buClr>
              <a:buSzPts val="1500"/>
              <a:buFont typeface="Arial"/>
              <a:buNone/>
            </a:pPr>
            <a:fld id="{00000000-1234-1234-1234-123412341234}" type="slidenum">
              <a:rPr b="0" i="0" lang="ru" sz="15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2"/>
          <p:cNvCxnSpPr/>
          <p:nvPr/>
        </p:nvCxnSpPr>
        <p:spPr>
          <a:xfrm>
            <a:off x="8732880" y="348030"/>
            <a:ext cx="270" cy="4398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6" name="Google Shape;236;p52"/>
          <p:cNvSpPr txBox="1"/>
          <p:nvPr>
            <p:ph idx="1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7" name="Google Shape;237;p52"/>
          <p:cNvSpPr txBox="1"/>
          <p:nvPr>
            <p:ph idx="2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8" name="Google Shape;238;p52"/>
          <p:cNvSpPr txBox="1"/>
          <p:nvPr>
            <p:ph idx="3" type="body"/>
          </p:nvPr>
        </p:nvSpPr>
        <p:spPr>
          <a:xfrm>
            <a:off x="439290" y="1784700"/>
            <a:ext cx="3241620" cy="17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9" name="Google Shape;239;p52"/>
          <p:cNvSpPr txBox="1"/>
          <p:nvPr>
            <p:ph idx="4" type="body"/>
          </p:nvPr>
        </p:nvSpPr>
        <p:spPr>
          <a:xfrm>
            <a:off x="439290" y="3887460"/>
            <a:ext cx="2950560" cy="415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40" name="Google Shape;240;p52"/>
          <p:cNvSpPr txBox="1"/>
          <p:nvPr>
            <p:ph idx="5" type="body"/>
          </p:nvPr>
        </p:nvSpPr>
        <p:spPr>
          <a:xfrm>
            <a:off x="4695030" y="1784700"/>
            <a:ext cx="4037580" cy="258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41" name="Google Shape;241;p52"/>
          <p:cNvSpPr txBox="1"/>
          <p:nvPr>
            <p:ph idx="6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42" name="Google Shape;242;p52"/>
          <p:cNvSpPr txBox="1"/>
          <p:nvPr>
            <p:ph type="title"/>
          </p:nvPr>
        </p:nvSpPr>
        <p:spPr>
          <a:xfrm>
            <a:off x="439290" y="1085940"/>
            <a:ext cx="829332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0F2C68"/>
          </a:solidFill>
          <a:ln cap="flat" cmpd="sng" w="25400">
            <a:solidFill>
              <a:srgbClr val="0B204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83040" y="1982880"/>
            <a:ext cx="1177470" cy="1177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95" name="Google Shape;295;p65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07/978-3-031-01919-7_6" TargetMode="External"/><Relationship Id="rId4" Type="http://schemas.openxmlformats.org/officeDocument/2006/relationships/hyperlink" Target="https://www.researchgate.net/publication/268170676_Fuzzy_cognitive_maps_Advances_in_theory_methodologies_tools_and_applications" TargetMode="External"/><Relationship Id="rId5" Type="http://schemas.openxmlformats.org/officeDocument/2006/relationships/hyperlink" Target="https://www.researchgate.net/publication/220887109_Fuzzy_Cognitive_Maps_for_Modeling_Complex_Systems" TargetMode="External"/><Relationship Id="rId6" Type="http://schemas.openxmlformats.org/officeDocument/2006/relationships/hyperlink" Target="https://www.researchgate.net/publication/220887109_Fuzzy_Cognitive_Maps_for_Modeling_Complex_System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>
            <p:ph idx="4294967295" type="title"/>
          </p:nvPr>
        </p:nvSpPr>
        <p:spPr>
          <a:xfrm>
            <a:off x="770850" y="1803600"/>
            <a:ext cx="6613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Программа для моделирования восприятия факторов успеха IТ-проекта с использованием нечетких когнитивных карт</a:t>
            </a:r>
            <a:endParaRPr sz="23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A Program for Modeling the Perception of Success Factors of an IT-Project Using Fuzzy Cognitive Maps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78"/>
          <p:cNvSpPr txBox="1"/>
          <p:nvPr>
            <p:ph idx="4294967295" type="body"/>
          </p:nvPr>
        </p:nvSpPr>
        <p:spPr>
          <a:xfrm>
            <a:off x="1556275" y="934850"/>
            <a:ext cx="2886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b="0" i="0" sz="12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8"/>
          <p:cNvSpPr txBox="1"/>
          <p:nvPr>
            <p:ph idx="4294967295" type="body"/>
          </p:nvPr>
        </p:nvSpPr>
        <p:spPr>
          <a:xfrm>
            <a:off x="4694490" y="880470"/>
            <a:ext cx="1708290" cy="34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b="0" i="0" sz="12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8"/>
          <p:cNvSpPr txBox="1"/>
          <p:nvPr>
            <p:ph idx="4294967295" type="body"/>
          </p:nvPr>
        </p:nvSpPr>
        <p:spPr>
          <a:xfrm>
            <a:off x="6590160" y="880470"/>
            <a:ext cx="1662930" cy="34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8"/>
          <p:cNvSpPr txBox="1"/>
          <p:nvPr>
            <p:ph idx="4294967295" type="body"/>
          </p:nvPr>
        </p:nvSpPr>
        <p:spPr>
          <a:xfrm>
            <a:off x="770850" y="3618792"/>
            <a:ext cx="5718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Программный проект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Автор: Пеганов Никита Сергеевич, БПИ204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Руководитель: Доцент департамента ПИ, к.т.н. К. Ю. Дегтярёв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Образовательная программа: “Программная инженерия” ФКН ВШЭ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9"/>
          <p:cNvSpPr txBox="1"/>
          <p:nvPr>
            <p:ph idx="4294967295" type="title"/>
          </p:nvPr>
        </p:nvSpPr>
        <p:spPr>
          <a:xfrm>
            <a:off x="439290" y="1085940"/>
            <a:ext cx="393390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79"/>
          <p:cNvSpPr txBox="1"/>
          <p:nvPr>
            <p:ph idx="4294967295" type="body"/>
          </p:nvPr>
        </p:nvSpPr>
        <p:spPr>
          <a:xfrm>
            <a:off x="439300" y="1528100"/>
            <a:ext cx="3933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Нечеткие когнитивные карты</a:t>
            </a: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представляют собой 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способ отображения реальных систем в форме, которая соответствует человеческому восприятию таких процессов.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79"/>
          <p:cNvSpPr txBox="1"/>
          <p:nvPr>
            <p:ph idx="4294967295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9"/>
          <p:cNvSpPr txBox="1"/>
          <p:nvPr>
            <p:ph idx="4294967295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79"/>
          <p:cNvSpPr txBox="1"/>
          <p:nvPr>
            <p:ph idx="4294967295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90" y="1350515"/>
            <a:ext cx="4466010" cy="3090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9"/>
          <p:cNvSpPr txBox="1"/>
          <p:nvPr/>
        </p:nvSpPr>
        <p:spPr>
          <a:xfrm>
            <a:off x="4441075" y="4351800"/>
            <a:ext cx="4336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Нечеткая когнитивная карта цифрового региона Великобритании, экономика которого основана на биотехнологиях</a:t>
            </a:r>
            <a:endParaRPr sz="10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79"/>
          <p:cNvSpPr txBox="1"/>
          <p:nvPr/>
        </p:nvSpPr>
        <p:spPr>
          <a:xfrm>
            <a:off x="237850" y="4509100"/>
            <a:ext cx="4135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Функции принадлежности лингвистической переменной</a:t>
            </a:r>
            <a:endParaRPr sz="10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0" y="2499525"/>
            <a:ext cx="3547449" cy="20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0"/>
          <p:cNvSpPr txBox="1"/>
          <p:nvPr>
            <p:ph idx="4294967295" type="title"/>
          </p:nvPr>
        </p:nvSpPr>
        <p:spPr>
          <a:xfrm>
            <a:off x="439290" y="1085940"/>
            <a:ext cx="39339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Текущее состояние проблемы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80"/>
          <p:cNvSpPr txBox="1"/>
          <p:nvPr>
            <p:ph idx="4294967295" type="body"/>
          </p:nvPr>
        </p:nvSpPr>
        <p:spPr>
          <a:xfrm>
            <a:off x="382806" y="3848750"/>
            <a:ext cx="39903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02D69"/>
                </a:solidFill>
                <a:latin typeface="Roboto"/>
                <a:ea typeface="Roboto"/>
                <a:cs typeface="Roboto"/>
                <a:sym typeface="Roboto"/>
              </a:rPr>
              <a:t>В русскоязычной среде </a:t>
            </a:r>
            <a:r>
              <a:rPr b="1" lang="ru">
                <a:solidFill>
                  <a:srgbClr val="102D69"/>
                </a:solidFill>
                <a:latin typeface="Roboto"/>
                <a:ea typeface="Roboto"/>
                <a:cs typeface="Roboto"/>
                <a:sym typeface="Roboto"/>
              </a:rPr>
              <a:t>пока нет программ</a:t>
            </a:r>
            <a:r>
              <a:rPr lang="ru">
                <a:solidFill>
                  <a:srgbClr val="102D69"/>
                </a:solidFill>
                <a:latin typeface="Roboto"/>
                <a:ea typeface="Roboto"/>
                <a:cs typeface="Roboto"/>
                <a:sym typeface="Roboto"/>
              </a:rPr>
              <a:t> для моделирования нечетких когнитивных карт. Нечеткие когнитивные карты чаще всего используются в исследовательских работах.</a:t>
            </a:r>
            <a:endParaRPr>
              <a:solidFill>
                <a:srgbClr val="102D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80"/>
          <p:cNvSpPr txBox="1"/>
          <p:nvPr>
            <p:ph idx="4294967295" type="body"/>
          </p:nvPr>
        </p:nvSpPr>
        <p:spPr>
          <a:xfrm>
            <a:off x="857790" y="405810"/>
            <a:ext cx="142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0"/>
          <p:cNvSpPr txBox="1"/>
          <p:nvPr>
            <p:ph idx="4294967295" type="body"/>
          </p:nvPr>
        </p:nvSpPr>
        <p:spPr>
          <a:xfrm>
            <a:off x="25944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0"/>
          <p:cNvSpPr txBox="1"/>
          <p:nvPr>
            <p:ph idx="4294967295" type="body"/>
          </p:nvPr>
        </p:nvSpPr>
        <p:spPr>
          <a:xfrm>
            <a:off x="46950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0" y="1571325"/>
            <a:ext cx="3933900" cy="190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80"/>
          <p:cNvSpPr txBox="1"/>
          <p:nvPr/>
        </p:nvSpPr>
        <p:spPr>
          <a:xfrm>
            <a:off x="170800" y="3388400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F2C68"/>
                </a:solidFill>
              </a:rPr>
              <a:t>Mental Modeler</a:t>
            </a:r>
            <a:endParaRPr sz="1000">
              <a:solidFill>
                <a:srgbClr val="0F2C68"/>
              </a:solidFill>
            </a:endParaRPr>
          </a:p>
        </p:txBody>
      </p:sp>
      <p:pic>
        <p:nvPicPr>
          <p:cNvPr id="377" name="Google Shape;37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06" y="1085950"/>
            <a:ext cx="4243142" cy="23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80"/>
          <p:cNvSpPr txBox="1"/>
          <p:nvPr/>
        </p:nvSpPr>
        <p:spPr>
          <a:xfrm>
            <a:off x="4460775" y="3388388"/>
            <a:ext cx="4336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F2C68"/>
                </a:solidFill>
              </a:rPr>
              <a:t>FSM Expert</a:t>
            </a:r>
            <a:endParaRPr sz="1000">
              <a:solidFill>
                <a:srgbClr val="0F2C6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1"/>
          <p:cNvSpPr txBox="1"/>
          <p:nvPr>
            <p:ph idx="4294967295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81"/>
          <p:cNvSpPr txBox="1"/>
          <p:nvPr>
            <p:ph idx="4294967295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1"/>
          <p:cNvSpPr txBox="1"/>
          <p:nvPr>
            <p:ph idx="4294967295" type="title"/>
          </p:nvPr>
        </p:nvSpPr>
        <p:spPr>
          <a:xfrm>
            <a:off x="439290" y="1085940"/>
            <a:ext cx="829332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Цели и задачи ВКР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81"/>
          <p:cNvSpPr txBox="1"/>
          <p:nvPr>
            <p:ph idx="4294967295" type="body"/>
          </p:nvPr>
        </p:nvSpPr>
        <p:spPr>
          <a:xfrm>
            <a:off x="439300" y="1599700"/>
            <a:ext cx="8293200" cy="4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Разработка программы для моделирования восприятия факторов успеха ИТ-проекта с использованием нечетких когнитивных карт.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Задачи:</a:t>
            </a:r>
            <a:endParaRPr b="1"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Обзор литературы и анализ существующих методов оценки успеха ИТ-проектов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Изучение теории нечетких когнитивных карт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Разработка методологии моделирования восприятия факторов успеха ИТ-проекта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Проектирование программы для моделирования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Реализация программы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Тестирование и валидация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Анализ результатов и выводы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" sz="15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Подготовка документации</a:t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15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81"/>
          <p:cNvSpPr txBox="1"/>
          <p:nvPr>
            <p:ph idx="4294967295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2"/>
          <p:cNvSpPr txBox="1"/>
          <p:nvPr>
            <p:ph idx="4294967295" type="body"/>
          </p:nvPr>
        </p:nvSpPr>
        <p:spPr>
          <a:xfrm>
            <a:off x="857790" y="405810"/>
            <a:ext cx="1426140" cy="3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2"/>
          <p:cNvSpPr txBox="1"/>
          <p:nvPr>
            <p:ph idx="4294967295" type="body"/>
          </p:nvPr>
        </p:nvSpPr>
        <p:spPr>
          <a:xfrm>
            <a:off x="25944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82"/>
          <p:cNvSpPr txBox="1"/>
          <p:nvPr>
            <p:ph idx="4294967295" type="title"/>
          </p:nvPr>
        </p:nvSpPr>
        <p:spPr>
          <a:xfrm>
            <a:off x="439290" y="1085940"/>
            <a:ext cx="8035740" cy="58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Пути решения поставленных задач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82"/>
          <p:cNvSpPr txBox="1"/>
          <p:nvPr>
            <p:ph idx="4294967295" type="body"/>
          </p:nvPr>
        </p:nvSpPr>
        <p:spPr>
          <a:xfrm>
            <a:off x="4638805" y="1504400"/>
            <a:ext cx="40377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Варианты продукта: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Веб-приложение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Мобильное приложение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Десктоп-приложение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Telegram-bot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Экосистема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82"/>
          <p:cNvSpPr txBox="1"/>
          <p:nvPr>
            <p:ph idx="4294967295" type="body"/>
          </p:nvPr>
        </p:nvSpPr>
        <p:spPr>
          <a:xfrm>
            <a:off x="4695030" y="411480"/>
            <a:ext cx="1552230" cy="3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504400"/>
            <a:ext cx="4037576" cy="286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4294967295" type="body"/>
          </p:nvPr>
        </p:nvSpPr>
        <p:spPr>
          <a:xfrm>
            <a:off x="857790" y="405810"/>
            <a:ext cx="142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83"/>
          <p:cNvSpPr txBox="1"/>
          <p:nvPr>
            <p:ph idx="4294967295" type="body"/>
          </p:nvPr>
        </p:nvSpPr>
        <p:spPr>
          <a:xfrm>
            <a:off x="25944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3"/>
          <p:cNvSpPr txBox="1"/>
          <p:nvPr>
            <p:ph idx="4294967295" type="title"/>
          </p:nvPr>
        </p:nvSpPr>
        <p:spPr>
          <a:xfrm>
            <a:off x="439290" y="1085940"/>
            <a:ext cx="8035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Ожидаемые результаты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83"/>
          <p:cNvSpPr txBox="1"/>
          <p:nvPr>
            <p:ph idx="4294967295" type="body"/>
          </p:nvPr>
        </p:nvSpPr>
        <p:spPr>
          <a:xfrm>
            <a:off x="439300" y="1503650"/>
            <a:ext cx="36000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Техническое задание программы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рограмма для моделирования восприятия факторов успеха ИТ-проекта с использованием нечетких когнитивных карт с гибкими настройками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C68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Документация к программе (пояснительная записка, руководство оператора)</a:t>
            </a:r>
            <a:endParaRPr sz="190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83"/>
          <p:cNvSpPr txBox="1"/>
          <p:nvPr>
            <p:ph idx="4294967295" type="body"/>
          </p:nvPr>
        </p:nvSpPr>
        <p:spPr>
          <a:xfrm>
            <a:off x="46950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72" y="1585178"/>
            <a:ext cx="4311749" cy="24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4"/>
          <p:cNvSpPr txBox="1"/>
          <p:nvPr>
            <p:ph idx="4294967295" type="body"/>
          </p:nvPr>
        </p:nvSpPr>
        <p:spPr>
          <a:xfrm>
            <a:off x="857790" y="405810"/>
            <a:ext cx="142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ФКН ПИ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4"/>
          <p:cNvSpPr txBox="1"/>
          <p:nvPr>
            <p:ph idx="4294967295" type="body"/>
          </p:nvPr>
        </p:nvSpPr>
        <p:spPr>
          <a:xfrm>
            <a:off x="25944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Защита темы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ВКР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84"/>
          <p:cNvSpPr txBox="1"/>
          <p:nvPr>
            <p:ph idx="4294967295" type="title"/>
          </p:nvPr>
        </p:nvSpPr>
        <p:spPr>
          <a:xfrm>
            <a:off x="439290" y="1085940"/>
            <a:ext cx="8035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Список использованных источников</a:t>
            </a:r>
            <a:endParaRPr b="1" sz="2000" strike="noStrike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84"/>
          <p:cNvSpPr txBox="1"/>
          <p:nvPr>
            <p:ph idx="4294967295" type="body"/>
          </p:nvPr>
        </p:nvSpPr>
        <p:spPr>
          <a:xfrm>
            <a:off x="439325" y="1476950"/>
            <a:ext cx="82362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i="1"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Barbrook-Johnson, P., Penn, A.S. </a:t>
            </a:r>
            <a:r>
              <a:rPr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(2022) Fuzzy Cognitive Mapping. In: Systems Mapping // Сайт </a:t>
            </a:r>
            <a:r>
              <a:rPr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doi.org</a:t>
            </a:r>
            <a:r>
              <a:rPr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 u="sng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https://doi.org/10.1007/978-3-031-01919-7_6</a:t>
            </a:r>
            <a:r>
              <a:rPr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) Просмотрено: 20.11.2023.</a:t>
            </a:r>
            <a:endParaRPr>
              <a:solidFill>
                <a:srgbClr val="0F2C68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i="1"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Michael Glykas </a:t>
            </a: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(2010) Fuzzy cognitive maps. Advances in theory, methodologies, tools and applications // Сайт researchgate.net (</a:t>
            </a:r>
            <a:r>
              <a:rPr lang="ru" u="sng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https://www.researchgate.net/publication/268170676_Fuzzy_cognitive_maps_Advances_in_theory_methodologies_tools_and_applications</a:t>
            </a: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Просмотрено: 20.11.2023</a:t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i="1"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Kosko, B.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(1986). Fuzzy Cognitive Maps // International Journal of Man-Machine Studies, </a:t>
            </a: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Vol. 24, No. 1, 1986, pp. 65-75. </a:t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i="1"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Maikel León, C. R. 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(2010). Fuzzy Cognitive Maps for Modeling Complex Systems // Сайт researchgate.net 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" u="sng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https://www.researchgate.net/publication/220887109_Fuzzy_Cognitive_Maps_for_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u="sng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Modeling_Complex_Systems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) Просмотрено: 20.11.2023</a:t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i="1"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Chrysostomos D. Stylios Voula C. Georgopoulos and Peter P. Groumpos </a:t>
            </a:r>
            <a:r>
              <a:rPr lang="ru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(1997) The use of fuzzy cognitive maps in modelling systems // </a:t>
            </a:r>
            <a:r>
              <a:rPr lang="ru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Conference: 5th IEEE Mediterranean Conference on Control and Systems</a:t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84"/>
          <p:cNvSpPr txBox="1"/>
          <p:nvPr>
            <p:ph idx="4294967295" type="body"/>
          </p:nvPr>
        </p:nvSpPr>
        <p:spPr>
          <a:xfrm>
            <a:off x="4695030" y="411480"/>
            <a:ext cx="1552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5"/>
          <p:cNvSpPr txBox="1"/>
          <p:nvPr/>
        </p:nvSpPr>
        <p:spPr>
          <a:xfrm>
            <a:off x="0" y="14258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