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3.png" ContentType="image/png"/>
  <Override PartName="/ppt/media/image14.png" ContentType="image/png"/>
  <Override PartName="/ppt/media/image1.jpeg" ContentType="image/jpeg"/>
  <Override PartName="/ppt/media/image10.png" ContentType="image/png"/>
  <Override PartName="/ppt/media/image2.png" ContentType="image/png"/>
  <Override PartName="/ppt/media/image9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jpeg" ContentType="image/jpeg"/>
  <Override PartName="/ppt/media/image11.png" ContentType="image/png"/>
  <Override PartName="/ppt/media/image8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51;p13" descr="A blue circle with white text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760320" y="721800"/>
            <a:ext cx="663480" cy="66348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52;p13"/>
          <p:cNvSpPr/>
          <p:nvPr/>
        </p:nvSpPr>
        <p:spPr>
          <a:xfrm>
            <a:off x="4567680" y="73908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53;p13"/>
          <p:cNvSpPr/>
          <p:nvPr/>
        </p:nvSpPr>
        <p:spPr>
          <a:xfrm>
            <a:off x="6481800" y="73908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54;p13"/>
          <p:cNvSpPr/>
          <p:nvPr/>
        </p:nvSpPr>
        <p:spPr>
          <a:xfrm>
            <a:off x="8384040" y="739080"/>
            <a:ext cx="360" cy="62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09;p26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388080" y="348480"/>
            <a:ext cx="334800" cy="33480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110;p26"/>
          <p:cNvSpPr/>
          <p:nvPr/>
        </p:nvSpPr>
        <p:spPr>
          <a:xfrm>
            <a:off x="24739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111;p26"/>
          <p:cNvSpPr/>
          <p:nvPr/>
        </p:nvSpPr>
        <p:spPr>
          <a:xfrm>
            <a:off x="45745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112;p26"/>
          <p:cNvSpPr/>
          <p:nvPr/>
        </p:nvSpPr>
        <p:spPr>
          <a:xfrm>
            <a:off x="770760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113;p26"/>
          <p:cNvSpPr/>
          <p:nvPr/>
        </p:nvSpPr>
        <p:spPr>
          <a:xfrm>
            <a:off x="7807680" y="399240"/>
            <a:ext cx="502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0299042-88E8-4355-AEE5-56F9772AF5A8}" type="slidenum">
              <a:rPr b="0" lang="ru" sz="1500" spc="-1" strike="noStrike">
                <a:solidFill>
                  <a:srgbClr val="102d69"/>
                </a:solidFill>
                <a:latin typeface="Arial"/>
                <a:ea typeface="Arial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47" name="Google Shape;114;p26"/>
          <p:cNvSpPr/>
          <p:nvPr/>
        </p:nvSpPr>
        <p:spPr>
          <a:xfrm>
            <a:off x="873288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70;p39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388080" y="348480"/>
            <a:ext cx="334800" cy="33480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171;p39"/>
          <p:cNvSpPr/>
          <p:nvPr/>
        </p:nvSpPr>
        <p:spPr>
          <a:xfrm>
            <a:off x="24739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172;p39"/>
          <p:cNvSpPr/>
          <p:nvPr/>
        </p:nvSpPr>
        <p:spPr>
          <a:xfrm>
            <a:off x="45745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173;p39"/>
          <p:cNvSpPr/>
          <p:nvPr/>
        </p:nvSpPr>
        <p:spPr>
          <a:xfrm>
            <a:off x="770760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Google Shape;174;p39"/>
          <p:cNvSpPr/>
          <p:nvPr/>
        </p:nvSpPr>
        <p:spPr>
          <a:xfrm>
            <a:off x="7807680" y="399240"/>
            <a:ext cx="502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AF44BE3-6C3D-4027-ACA3-E2700B47E1DA}" type="slidenum">
              <a:rPr b="0" lang="ru" sz="1500" spc="-1" strike="noStrike">
                <a:solidFill>
                  <a:srgbClr val="102d69"/>
                </a:solidFill>
                <a:latin typeface="Arial"/>
                <a:ea typeface="Arial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91" name="Google Shape;175;p39"/>
          <p:cNvSpPr/>
          <p:nvPr/>
        </p:nvSpPr>
        <p:spPr>
          <a:xfrm>
            <a:off x="873288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230;p52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388080" y="348480"/>
            <a:ext cx="334800" cy="33480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231;p52"/>
          <p:cNvSpPr/>
          <p:nvPr/>
        </p:nvSpPr>
        <p:spPr>
          <a:xfrm>
            <a:off x="24739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232;p52"/>
          <p:cNvSpPr/>
          <p:nvPr/>
        </p:nvSpPr>
        <p:spPr>
          <a:xfrm>
            <a:off x="457452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233;p52"/>
          <p:cNvSpPr/>
          <p:nvPr/>
        </p:nvSpPr>
        <p:spPr>
          <a:xfrm>
            <a:off x="770760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234;p52"/>
          <p:cNvSpPr/>
          <p:nvPr/>
        </p:nvSpPr>
        <p:spPr>
          <a:xfrm>
            <a:off x="7807680" y="399240"/>
            <a:ext cx="502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76E1B2A4-086B-41A7-ADE0-F7FA970859E3}" type="slidenum">
              <a:rPr b="0" lang="ru" sz="1500" spc="-1" strike="noStrike">
                <a:solidFill>
                  <a:srgbClr val="102d69"/>
                </a:solidFill>
                <a:latin typeface="Arial"/>
                <a:ea typeface="Arial"/>
              </a:rPr>
              <a:t>&lt;number&gt;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135" name="Google Shape;235;p52"/>
          <p:cNvSpPr/>
          <p:nvPr/>
        </p:nvSpPr>
        <p:spPr>
          <a:xfrm>
            <a:off x="8732880" y="348120"/>
            <a:ext cx="360" cy="43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102d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292;p65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0f2c68"/>
          </a:solidFill>
          <a:ln w="25400">
            <a:solidFill>
              <a:srgbClr val="0b204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5" name="Google Shape;293;p65" descr=""/>
          <p:cNvPicPr/>
          <p:nvPr/>
        </p:nvPicPr>
        <p:blipFill>
          <a:blip r:embed="rId3"/>
          <a:stretch/>
        </p:blipFill>
        <p:spPr>
          <a:xfrm>
            <a:off x="3983040" y="1982880"/>
            <a:ext cx="1176480" cy="1176480"/>
          </a:xfrm>
          <a:prstGeom prst="rect">
            <a:avLst/>
          </a:prstGeom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</a:t>
            </a:r>
            <a:r>
              <a:rPr b="0" lang="en-US" sz="3200" spc="-1" strike="noStrike">
                <a:latin typeface="Arial"/>
              </a:rPr>
              <a:t>to </a:t>
            </a:r>
            <a:r>
              <a:rPr b="0" lang="en-US" sz="3200" spc="-1" strike="noStrike">
                <a:latin typeface="Arial"/>
              </a:rPr>
              <a:t>edit </a:t>
            </a:r>
            <a:r>
              <a:rPr b="0" lang="en-US" sz="3200" spc="-1" strike="noStrike">
                <a:latin typeface="Arial"/>
              </a:rPr>
              <a:t>the </a:t>
            </a:r>
            <a:r>
              <a:rPr b="0" lang="en-US" sz="3200" spc="-1" strike="noStrike">
                <a:latin typeface="Arial"/>
              </a:rPr>
              <a:t>outlin</a:t>
            </a:r>
            <a:r>
              <a:rPr b="0" lang="en-US" sz="3200" spc="-1" strike="noStrike">
                <a:latin typeface="Arial"/>
              </a:rPr>
              <a:t>e text </a:t>
            </a:r>
            <a:r>
              <a:rPr b="0" lang="en-US" sz="3200" spc="-1" strike="noStrike">
                <a:latin typeface="Arial"/>
              </a:rPr>
              <a:t>forma</a:t>
            </a:r>
            <a:r>
              <a:rPr b="0" lang="en-US" sz="3200" spc="-1" strike="noStrike">
                <a:latin typeface="Arial"/>
              </a:rPr>
              <a:t>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</a:t>
            </a:r>
            <a:r>
              <a:rPr b="0" lang="en-US" sz="2800" spc="-1" strike="noStrike">
                <a:latin typeface="Arial"/>
              </a:rPr>
              <a:t>ond </a:t>
            </a:r>
            <a:r>
              <a:rPr b="0" lang="en-US" sz="2800" spc="-1" strike="noStrike">
                <a:latin typeface="Arial"/>
              </a:rPr>
              <a:t>Outl</a:t>
            </a:r>
            <a:r>
              <a:rPr b="0" lang="en-US" sz="2800" spc="-1" strike="noStrike">
                <a:latin typeface="Arial"/>
              </a:rPr>
              <a:t>ine </a:t>
            </a:r>
            <a:r>
              <a:rPr b="0" lang="en-US" sz="2800" spc="-1" strike="noStrike">
                <a:latin typeface="Arial"/>
              </a:rPr>
              <a:t>Lev</a:t>
            </a:r>
            <a:r>
              <a:rPr b="0" lang="en-US" sz="2800" spc="-1" strike="noStrike">
                <a:latin typeface="Arial"/>
              </a:rPr>
              <a:t>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</a:t>
            </a:r>
            <a:r>
              <a:rPr b="0" lang="en-US" sz="2400" spc="-1" strike="noStrike">
                <a:latin typeface="Arial"/>
              </a:rPr>
              <a:t>hi</a:t>
            </a:r>
            <a:r>
              <a:rPr b="0" lang="en-US" sz="2400" spc="-1" strike="noStrike">
                <a:latin typeface="Arial"/>
              </a:rPr>
              <a:t>r</a:t>
            </a:r>
            <a:r>
              <a:rPr b="0" lang="en-US" sz="2400" spc="-1" strike="noStrike">
                <a:latin typeface="Arial"/>
              </a:rPr>
              <a:t>d </a:t>
            </a:r>
            <a:r>
              <a:rPr b="0" lang="en-US" sz="2400" spc="-1" strike="noStrike">
                <a:latin typeface="Arial"/>
              </a:rPr>
              <a:t>O</a:t>
            </a:r>
            <a:r>
              <a:rPr b="0" lang="en-US" sz="2400" spc="-1" strike="noStrike">
                <a:latin typeface="Arial"/>
              </a:rPr>
              <a:t>u</a:t>
            </a:r>
            <a:r>
              <a:rPr b="0" lang="en-US" sz="2400" spc="-1" strike="noStrike">
                <a:latin typeface="Arial"/>
              </a:rPr>
              <a:t>tli</a:t>
            </a:r>
            <a:r>
              <a:rPr b="0" lang="en-US" sz="2400" spc="-1" strike="noStrike">
                <a:latin typeface="Arial"/>
              </a:rPr>
              <a:t>n</a:t>
            </a:r>
            <a:r>
              <a:rPr b="0" lang="en-US" sz="2400" spc="-1" strike="noStrike">
                <a:latin typeface="Arial"/>
              </a:rPr>
              <a:t>e </a:t>
            </a:r>
            <a:r>
              <a:rPr b="0" lang="en-US" sz="2400" spc="-1" strike="noStrike">
                <a:latin typeface="Arial"/>
              </a:rPr>
              <a:t>L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v</a:t>
            </a:r>
            <a:r>
              <a:rPr b="0" lang="en-US" sz="2400" spc="-1" strike="noStrike">
                <a:latin typeface="Arial"/>
              </a:rPr>
              <a:t>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x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i.org/10.1007/978-3-031-01919-7_6" TargetMode="External"/><Relationship Id="rId2" Type="http://schemas.openxmlformats.org/officeDocument/2006/relationships/hyperlink" Target="https://www.researchgate.net/publication/268170676_Fuzzy_cognitive_maps_Advances_in_theory_methodologies_tools_and_applications" TargetMode="External"/><Relationship Id="rId3" Type="http://schemas.openxmlformats.org/officeDocument/2006/relationships/hyperlink" Target="https://www.researchgate.net/publication/220887109_Fuzzy_Cognitive_Maps_for_Modeling_Complex_Systems" TargetMode="External"/><Relationship Id="rId4" Type="http://schemas.openxmlformats.org/officeDocument/2006/relationships/hyperlink" Target="https://www.researchgate.net/publication/220887109_Fuzzy_Cognitive_Maps_for_Modeling_Complex_Systems" TargetMode="External"/><Relationship Id="rId5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70760" y="2057400"/>
            <a:ext cx="6772680" cy="122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A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Program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for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Modeling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the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Perceptio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n of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Success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Factors of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an IT-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Project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Using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Fuzzy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Cognitive </a:t>
            </a:r>
            <a:r>
              <a:rPr b="0" lang="ru" sz="2300" spc="-1" strike="noStrike">
                <a:solidFill>
                  <a:srgbClr val="0f2c68"/>
                </a:solidFill>
                <a:latin typeface="Roboto"/>
                <a:ea typeface="Roboto"/>
              </a:rPr>
              <a:t>Maps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556280" y="934920"/>
            <a:ext cx="2885400" cy="2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94400" y="880560"/>
            <a:ext cx="1707120" cy="3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6590160" y="880560"/>
            <a:ext cx="1661760" cy="34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770760" y="3429000"/>
            <a:ext cx="6086880" cy="105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Program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Author: Nikita Sergeevich Peganov, BPI204 group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Supervisor: Assoc. Prof., Department of SE, Ph.D. K. Y. Degtyarev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Educational program: “Software Engineering” of the Higher School of Economics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39200" y="1086120"/>
            <a:ext cx="39330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AGENDA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39200" y="1528200"/>
            <a:ext cx="3933000" cy="280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1.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Background: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Discussion on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complexity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factors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contributing to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success of IT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Introduction to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Fuzzy Cognitive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Maps (FCMs) and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their role in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modeling human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reasoning and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decision-making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processes.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2.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Problem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Statement: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Identification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need for a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comprehensive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understanding of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complex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relationships and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interdependencies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among various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factors that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contribute to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success of IT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Discussion on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the challenges in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accurately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modeling and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analyzing the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success of IT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4" name="Google Shape;363;p79"/>
          <p:cNvSpPr/>
          <p:nvPr/>
        </p:nvSpPr>
        <p:spPr>
          <a:xfrm>
            <a:off x="4440960" y="4351680"/>
            <a:ext cx="433584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0f2c68"/>
                </a:solidFill>
                <a:latin typeface="Roboto"/>
                <a:ea typeface="Roboto"/>
              </a:rPr>
              <a:t>A fuzzy cognitive map of the UK's digital region, whose economy is based on biotechnology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5" name="Google Shape;364;p79"/>
          <p:cNvSpPr/>
          <p:nvPr/>
        </p:nvSpPr>
        <p:spPr>
          <a:xfrm>
            <a:off x="237960" y="4509000"/>
            <a:ext cx="413460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0f2c68"/>
                </a:solidFill>
                <a:latin typeface="Roboto"/>
                <a:ea typeface="Roboto"/>
              </a:rPr>
              <a:t>The functions of belonging to a linguistic variable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6" name="PlaceHolder 6"/>
          <p:cNvSpPr txBox="1"/>
          <p:nvPr/>
        </p:nvSpPr>
        <p:spPr>
          <a:xfrm>
            <a:off x="4372200" y="914400"/>
            <a:ext cx="3933000" cy="280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3.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Literature Review: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Review of existing studies on IT project success factors and their modeling techniques.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Review of studies on the use of FCMs in various fields, especially in IT project management.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4.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Research Methods: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Explanation of the proposed program that uses FCMs to model the perception of success factors in IT 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Description of the cognitive modeling technique used in the program.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5. </a:t>
            </a:r>
            <a:r>
              <a:rPr b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Anticipated Results: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- Discussion on the expected outcomes of the study, including the program’s potential in accurately modeling and analyzing the success of IT projects.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39200" y="1086120"/>
            <a:ext cx="393300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BACKGROU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382680" y="3848760"/>
            <a:ext cx="3989160" cy="254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" name="Google Shape;376;p80"/>
          <p:cNvSpPr/>
          <p:nvPr/>
        </p:nvSpPr>
        <p:spPr>
          <a:xfrm>
            <a:off x="170640" y="3388320"/>
            <a:ext cx="4335840" cy="31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11040" bIns="3110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0f2c68"/>
                </a:solidFill>
                <a:latin typeface="Arial"/>
                <a:ea typeface="Arial"/>
              </a:rPr>
              <a:t>Mental Modeler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33" name="Google Shape;377;p80" descr=""/>
          <p:cNvPicPr/>
          <p:nvPr/>
        </p:nvPicPr>
        <p:blipFill>
          <a:blip r:embed="rId1"/>
          <a:stretch/>
        </p:blipFill>
        <p:spPr>
          <a:xfrm>
            <a:off x="4524120" y="1600200"/>
            <a:ext cx="4242240" cy="2385720"/>
          </a:xfrm>
          <a:prstGeom prst="rect">
            <a:avLst/>
          </a:prstGeom>
          <a:ln w="0">
            <a:noFill/>
          </a:ln>
        </p:spPr>
      </p:pic>
      <p:sp>
        <p:nvSpPr>
          <p:cNvPr id="234" name="Google Shape;378;p80"/>
          <p:cNvSpPr/>
          <p:nvPr/>
        </p:nvSpPr>
        <p:spPr>
          <a:xfrm>
            <a:off x="4460760" y="3388320"/>
            <a:ext cx="433584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000" spc="-1" strike="noStrike">
                <a:solidFill>
                  <a:srgbClr val="0f2c68"/>
                </a:solidFill>
                <a:latin typeface="Arial"/>
                <a:ea typeface="Arial"/>
              </a:rPr>
              <a:t>FSM Expert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35" name="Google Shape;362;p 1" descr=""/>
          <p:cNvPicPr/>
          <p:nvPr/>
        </p:nvPicPr>
        <p:blipFill>
          <a:blip r:embed="rId2"/>
          <a:stretch/>
        </p:blipFill>
        <p:spPr>
          <a:xfrm>
            <a:off x="228600" y="1600200"/>
            <a:ext cx="4295520" cy="2971800"/>
          </a:xfrm>
          <a:prstGeom prst="rect">
            <a:avLst/>
          </a:prstGeom>
          <a:ln w="0">
            <a:noFill/>
          </a:ln>
        </p:spPr>
      </p:pic>
      <p:sp>
        <p:nvSpPr>
          <p:cNvPr id="236" name=""/>
          <p:cNvSpPr txBox="1"/>
          <p:nvPr/>
        </p:nvSpPr>
        <p:spPr>
          <a:xfrm>
            <a:off x="382680" y="4572000"/>
            <a:ext cx="398916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" sz="1000" spc="-1" strike="noStrike">
                <a:solidFill>
                  <a:srgbClr val="0f2c68"/>
                </a:solidFill>
                <a:latin typeface="Roboto"/>
                <a:ea typeface="Roboto"/>
              </a:rPr>
              <a:t>A fuzzy cognitive map of the UK's digital region, whose economy is based on biotechnology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title"/>
          </p:nvPr>
        </p:nvSpPr>
        <p:spPr>
          <a:xfrm>
            <a:off x="439200" y="1086120"/>
            <a:ext cx="82922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PROBLEM STATEMENT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39200" y="1371600"/>
            <a:ext cx="8292240" cy="47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Problem: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There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are no programs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for modeling fuzzy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cognitive maps in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the Russian-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speaking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environment yet.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Fuzzy cognitive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maps are most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often used in </a:t>
            </a:r>
            <a:r>
              <a:rPr b="0" lang="ru" sz="1400" spc="-1" strike="noStrike">
                <a:solidFill>
                  <a:srgbClr val="102d69"/>
                </a:solidFill>
                <a:latin typeface="Roboto"/>
                <a:ea typeface="Roboto"/>
              </a:rPr>
              <a:t>research work.</a:t>
            </a:r>
            <a:br>
              <a:rPr sz="1500"/>
            </a:br>
            <a:br>
              <a:rPr sz="1500"/>
            </a:br>
            <a:r>
              <a:rPr b="1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Main goal: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Development of a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program for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modeling the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perception of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success factors of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an IT-project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using fuzzy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cognitive maps.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899"/>
              </a:spcBef>
              <a:buNone/>
              <a:tabLst>
                <a:tab algn="l" pos="0"/>
              </a:tabLst>
            </a:pPr>
            <a:r>
              <a:rPr b="1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Objectives: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1. Literature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review and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analysis of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existing methods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for evaluating the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success of IT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projects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2. Studying the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theory of fuzzy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cognitive maps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3. Development of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a methodology for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modeling the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perception of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success factors of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an IT project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4. Designing a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simulation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program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5.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Implementation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of the program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6. Testing and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validation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7. Analysis of the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results and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conclusions</a:t>
            </a: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8. Preparation of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documentation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title"/>
          </p:nvPr>
        </p:nvSpPr>
        <p:spPr>
          <a:xfrm>
            <a:off x="423360" y="1086120"/>
            <a:ext cx="8034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R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E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S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E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A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R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C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H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 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M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E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T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H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O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D</a:t>
            </a: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6" name="PlaceHolder 7"/>
          <p:cNvSpPr txBox="1"/>
          <p:nvPr/>
        </p:nvSpPr>
        <p:spPr>
          <a:xfrm>
            <a:off x="439200" y="1371600"/>
            <a:ext cx="2304000" cy="47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Study of the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subject area</a:t>
            </a:r>
            <a:br>
              <a:rPr sz="1500"/>
            </a:b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Choosing the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types of fuzzy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sets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Сhoosing a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platform for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creating a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program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Сhoosing a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programming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language and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frameworks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1500"/>
            </a:b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Development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of the program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architecture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•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Analysis of the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received </a:t>
            </a:r>
            <a:r>
              <a:rPr b="0" lang="ru" sz="1500" spc="-1" strike="noStrike">
                <a:solidFill>
                  <a:srgbClr val="0f2c68"/>
                </a:solidFill>
                <a:latin typeface="Roboto"/>
                <a:ea typeface="Roboto"/>
              </a:rPr>
              <a:t>program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286000" y="795960"/>
            <a:ext cx="6629400" cy="431316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3200400" y="914400"/>
            <a:ext cx="486108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title"/>
          </p:nvPr>
        </p:nvSpPr>
        <p:spPr>
          <a:xfrm>
            <a:off x="439200" y="1086120"/>
            <a:ext cx="8034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RESULTS ANTICIPATED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39200" y="1503720"/>
            <a:ext cx="3598920" cy="325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ru" sz="1900" spc="-1" strike="noStrike">
                <a:solidFill>
                  <a:srgbClr val="0f2c68"/>
                </a:solidFill>
                <a:latin typeface="Roboto"/>
                <a:ea typeface="Roboto"/>
              </a:rPr>
              <a:t>1. Technical specification of the program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ru" sz="1900" spc="-1" strike="noStrike">
                <a:solidFill>
                  <a:srgbClr val="0f2c68"/>
                </a:solidFill>
                <a:latin typeface="Roboto"/>
                <a:ea typeface="Roboto"/>
              </a:rPr>
              <a:t>2. A program for modeling the perception of success factors of an IT project using fuzzy cognitive maps with flexible settings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ru" sz="1900" spc="-1" strike="noStrike">
                <a:solidFill>
                  <a:srgbClr val="0f2c68"/>
                </a:solidFill>
                <a:latin typeface="Roboto"/>
                <a:ea typeface="Roboto"/>
              </a:rPr>
              <a:t>3. Program documentation (explanatory note, operator's manual)</a:t>
            </a:r>
            <a:endParaRPr b="0" lang="en-US" sz="19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54" name="Google Shape;407;p83" descr=""/>
          <p:cNvPicPr/>
          <p:nvPr/>
        </p:nvPicPr>
        <p:blipFill>
          <a:blip r:embed="rId1"/>
          <a:stretch/>
        </p:blipFill>
        <p:spPr>
          <a:xfrm>
            <a:off x="4471920" y="1585080"/>
            <a:ext cx="4310640" cy="242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title"/>
          </p:nvPr>
        </p:nvSpPr>
        <p:spPr>
          <a:xfrm>
            <a:off x="439200" y="1086120"/>
            <a:ext cx="8034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LITERATURE REVIEW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259" name="Table 2"/>
          <p:cNvGraphicFramePr/>
          <p:nvPr/>
        </p:nvGraphicFramePr>
        <p:xfrm>
          <a:off x="342360" y="1600200"/>
          <a:ext cx="8438040" cy="3837600"/>
        </p:xfrm>
        <a:graphic>
          <a:graphicData uri="http://schemas.openxmlformats.org/drawingml/2006/table">
            <a:tbl>
              <a:tblPr/>
              <a:tblGrid>
                <a:gridCol w="1575360"/>
                <a:gridCol w="2940120"/>
                <a:gridCol w="3922920"/>
              </a:tblGrid>
              <a:tr h="633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Authors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Research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Insights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663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Atasoy,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Güzide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(2007)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“</a:t>
                      </a: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Using cognitive maps for modeling project success”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balanced perspective provides a more comprehensive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understanding of cognitive maps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1232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Bhutani, K., Kumar, M., Garg, G., &amp; Aggarwal, S. (2016)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“</a:t>
                      </a: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Assessing IT-projects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success with extended fuzzy cognitive maps &amp; neutrosophic cognitive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maps in comparison to fuzzy cognitive maps”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Neutrosophic cognitive maps outperformed fuzzy cognitive maps and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improved cognitive maps in assessing the success of the project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519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Luis Rodriguez-Repiso, Rossitza Setchi, Jose L. Salmeron (2007)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“</a:t>
                      </a: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Modeling IT projects success with Fuzzy Cognitive Maps”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The writers emphasize the significance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of Critical Success Factors (CSFs) as the essential prerequisites for a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project to be deemed successful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52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ИТОГО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75 984 375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-RU" sz="1300" spc="-1" strike="noStrike">
                          <a:solidFill>
                            <a:srgbClr val="102d69"/>
                          </a:solidFill>
                          <a:latin typeface="HSE Sans"/>
                        </a:rPr>
                        <a:t>3 984 759 835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91440" marR="91440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9360">
                      <a:solidFill>
                        <a:srgbClr val="bfbfbf"/>
                      </a:solidFill>
                    </a:lnT>
                    <a:lnB w="936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857880" y="405720"/>
            <a:ext cx="1425240" cy="3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HSE University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FCS SE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25945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Project Proposal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Protection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title"/>
          </p:nvPr>
        </p:nvSpPr>
        <p:spPr>
          <a:xfrm>
            <a:off x="439200" y="1086120"/>
            <a:ext cx="8034840" cy="58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0f2c68"/>
                </a:solidFill>
                <a:latin typeface="Roboto"/>
                <a:ea typeface="Roboto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39200" y="1371600"/>
            <a:ext cx="8235000" cy="356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342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[1] </a:t>
            </a:r>
            <a:r>
              <a:rPr b="0" i="1" lang="ru" sz="1400" spc="-1" strike="noStrike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</a:rPr>
              <a:t>Barbrook-Johnson, P., Penn, A.S. 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</a:rPr>
              <a:t>(2022) Fuzzy Cognitive Mapping. In: Systems Mapping // Сайт doi.org (</a:t>
            </a:r>
            <a:r>
              <a:rPr b="0" lang="ru" sz="1400" spc="-1" strike="noStrike" u="sng">
                <a:solidFill>
                  <a:srgbClr val="0563c1"/>
                </a:solidFill>
                <a:highlight>
                  <a:srgbClr val="fcfcfc"/>
                </a:highlight>
                <a:uFillTx/>
                <a:latin typeface="Roboto"/>
                <a:ea typeface="Roboto"/>
                <a:hlinkClick r:id="rId1"/>
              </a:rPr>
              <a:t>https://doi.org/10.1007/978-3-031-01919-7_6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</a:rPr>
              <a:t>) Просмотрено: 20.11.2023.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highlight>
                  <a:srgbClr val="fcfcfc"/>
                </a:highlight>
                <a:latin typeface="Roboto"/>
                <a:ea typeface="Roboto"/>
              </a:rPr>
              <a:t>[2] </a:t>
            </a:r>
            <a:r>
              <a:rPr b="0" i="1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Michael Glykas 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(2010) Fuzzy cognitive maps. Advances in theory, methodologies, tools and applications // Сайт researchgate.net (</a:t>
            </a:r>
            <a:r>
              <a:rPr b="0" lang="ru" sz="1400" spc="-1" strike="noStrike" u="sng">
                <a:solidFill>
                  <a:srgbClr val="0563c1"/>
                </a:solidFill>
                <a:highlight>
                  <a:srgbClr val="ffffff"/>
                </a:highlight>
                <a:uFillTx/>
                <a:latin typeface="Roboto"/>
                <a:ea typeface="Roboto"/>
                <a:hlinkClick r:id="rId2"/>
              </a:rPr>
              <a:t>https://www.researchgate.net/publication/268170676_Fuzzy_cognitive_maps_Advances_in_theory_methodologies_tools_and_applications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) Просмотрено: 20.11.2023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[3] </a:t>
            </a:r>
            <a:r>
              <a:rPr b="0" i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Kosko, B.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 (1986). Fuzzy Cognitive Maps // International Journal of Man-Machine Studies, 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Vol. 24, No. 1, 1986, pp. 65-75.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[4] </a:t>
            </a:r>
            <a:r>
              <a:rPr b="0" i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Maikel León, C. R.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(2010). Fuzzy Cognitive Maps for Modeling Complex Systems // Сайт researchgate.net (</a:t>
            </a:r>
            <a:r>
              <a:rPr b="0" lang="ru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3"/>
              </a:rPr>
              <a:t>https://www.researchgate.net/publication/220887109_Fuzzy_Cognitive_Maps_for_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4"/>
              </a:rPr>
              <a:t>Modeling_Complex_Systems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) Просмотрено: 20.11.2023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[5] </a:t>
            </a:r>
            <a:r>
              <a:rPr b="0" i="1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Chrysostomos D. Stylios Voula C. Georgopoulos and Peter P. Groumpos </a:t>
            </a:r>
            <a:r>
              <a:rPr b="0" lang="ru" sz="1400" spc="-1" strike="noStrike">
                <a:solidFill>
                  <a:srgbClr val="0f2c68"/>
                </a:solidFill>
                <a:latin typeface="Roboto"/>
                <a:ea typeface="Roboto"/>
              </a:rPr>
              <a:t>(1997) The use of fuzzy cognitive maps in modelling systems // </a:t>
            </a:r>
            <a:r>
              <a:rPr b="0" lang="ru" sz="1400" spc="-1" strike="noStrike">
                <a:solidFill>
                  <a:srgbClr val="0f2c68"/>
                </a:solidFill>
                <a:highlight>
                  <a:srgbClr val="ffffff"/>
                </a:highlight>
                <a:latin typeface="Roboto"/>
                <a:ea typeface="Roboto"/>
              </a:rPr>
              <a:t>Conference: 5th IEEE Mediterranean Conference on Control and Systems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695120" y="411480"/>
            <a:ext cx="1551240" cy="3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Moscow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200" spc="-1" strike="noStrike">
                <a:solidFill>
                  <a:srgbClr val="0f2c68"/>
                </a:solidFill>
                <a:latin typeface="Calibri"/>
                <a:ea typeface="Calibri"/>
              </a:rPr>
              <a:t>2024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421;p85"/>
          <p:cNvSpPr/>
          <p:nvPr/>
        </p:nvSpPr>
        <p:spPr>
          <a:xfrm>
            <a:off x="0" y="1425960"/>
            <a:ext cx="91429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rgbClr val="ffffff"/>
                </a:solidFill>
                <a:latin typeface="Roboto"/>
                <a:ea typeface="Roboto"/>
              </a:rPr>
              <a:t>Thanks for your attention!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2024-03-20T22:18:53Z</dcterms:modified>
  <cp:revision>33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