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3.png" ContentType="image/png"/>
  <Override PartName="/ppt/media/image11.jpeg" ContentType="image/jpeg"/>
  <Override PartName="/ppt/media/image9.jpeg" ContentType="image/jpeg"/>
  <Override PartName="/ppt/media/image17.png" ContentType="image/png"/>
  <Override PartName="/ppt/media/image16.png" ContentType="image/png"/>
  <Override PartName="/ppt/media/image14.png" ContentType="image/png"/>
  <Override PartName="/ppt/media/image1.jpeg" ContentType="image/jpeg"/>
  <Override PartName="/ppt/media/image10.png" ContentType="image/png"/>
  <Override PartName="/ppt/media/image2.png" ContentType="image/png"/>
  <Override PartName="/ppt/media/image5.jpeg" ContentType="image/jpeg"/>
  <Override PartName="/ppt/media/image1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jpeg" ContentType="image/jpeg"/>
  <Override PartName="/ppt/media/image8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51;p13" descr="A blue circle with white text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760320" y="721800"/>
            <a:ext cx="663480" cy="66348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52;p13"/>
          <p:cNvSpPr/>
          <p:nvPr/>
        </p:nvSpPr>
        <p:spPr>
          <a:xfrm>
            <a:off x="4567680" y="73908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53;p13"/>
          <p:cNvSpPr/>
          <p:nvPr/>
        </p:nvSpPr>
        <p:spPr>
          <a:xfrm>
            <a:off x="6481800" y="73908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54;p13"/>
          <p:cNvSpPr/>
          <p:nvPr/>
        </p:nvSpPr>
        <p:spPr>
          <a:xfrm>
            <a:off x="8384040" y="73908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09;p26" descr="Icon&#10;&#10;Description automatically generated"/>
          <p:cNvPicPr/>
          <p:nvPr/>
        </p:nvPicPr>
        <p:blipFill>
          <a:blip r:embed="rId3"/>
          <a:stretch/>
        </p:blipFill>
        <p:spPr>
          <a:xfrm>
            <a:off x="388080" y="348480"/>
            <a:ext cx="334800" cy="334800"/>
          </a:xfrm>
          <a:prstGeom prst="rect">
            <a:avLst/>
          </a:prstGeom>
          <a:ln w="0">
            <a:noFill/>
          </a:ln>
        </p:spPr>
      </p:pic>
      <p:sp>
        <p:nvSpPr>
          <p:cNvPr id="43" name="Google Shape;110;p26"/>
          <p:cNvSpPr/>
          <p:nvPr/>
        </p:nvSpPr>
        <p:spPr>
          <a:xfrm>
            <a:off x="247392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111;p26"/>
          <p:cNvSpPr/>
          <p:nvPr/>
        </p:nvSpPr>
        <p:spPr>
          <a:xfrm>
            <a:off x="457452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Google Shape;112;p26"/>
          <p:cNvSpPr/>
          <p:nvPr/>
        </p:nvSpPr>
        <p:spPr>
          <a:xfrm>
            <a:off x="770760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Google Shape;113;p26"/>
          <p:cNvSpPr/>
          <p:nvPr/>
        </p:nvSpPr>
        <p:spPr>
          <a:xfrm>
            <a:off x="7807680" y="399240"/>
            <a:ext cx="50292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F3C4CC4B-669C-4D02-9D77-F4F905176C89}" type="slidenum">
              <a:rPr b="0" lang="ru" sz="1500" spc="-1" strike="noStrike">
                <a:solidFill>
                  <a:srgbClr val="102d69"/>
                </a:solidFill>
                <a:latin typeface="Arial"/>
                <a:ea typeface="Arial"/>
              </a:rPr>
              <a:t>&lt;number&gt;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47" name="Google Shape;114;p26"/>
          <p:cNvSpPr/>
          <p:nvPr/>
        </p:nvSpPr>
        <p:spPr>
          <a:xfrm>
            <a:off x="873288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170;p39" descr="Icon&#10;&#10;Description automatically generated"/>
          <p:cNvPicPr/>
          <p:nvPr/>
        </p:nvPicPr>
        <p:blipFill>
          <a:blip r:embed="rId3"/>
          <a:stretch/>
        </p:blipFill>
        <p:spPr>
          <a:xfrm>
            <a:off x="388080" y="348480"/>
            <a:ext cx="334800" cy="334800"/>
          </a:xfrm>
          <a:prstGeom prst="rect">
            <a:avLst/>
          </a:prstGeom>
          <a:ln w="0">
            <a:noFill/>
          </a:ln>
        </p:spPr>
      </p:pic>
      <p:sp>
        <p:nvSpPr>
          <p:cNvPr id="87" name="Google Shape;171;p39"/>
          <p:cNvSpPr/>
          <p:nvPr/>
        </p:nvSpPr>
        <p:spPr>
          <a:xfrm>
            <a:off x="247392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Google Shape;172;p39"/>
          <p:cNvSpPr/>
          <p:nvPr/>
        </p:nvSpPr>
        <p:spPr>
          <a:xfrm>
            <a:off x="457452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Google Shape;173;p39"/>
          <p:cNvSpPr/>
          <p:nvPr/>
        </p:nvSpPr>
        <p:spPr>
          <a:xfrm>
            <a:off x="770760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Google Shape;174;p39"/>
          <p:cNvSpPr/>
          <p:nvPr/>
        </p:nvSpPr>
        <p:spPr>
          <a:xfrm>
            <a:off x="7807680" y="399240"/>
            <a:ext cx="50292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D1E427ED-D57A-4E8C-9456-DA97B44F27E4}" type="slidenum">
              <a:rPr b="0" lang="ru" sz="1500" spc="-1" strike="noStrike">
                <a:solidFill>
                  <a:srgbClr val="102d69"/>
                </a:solidFill>
                <a:latin typeface="Arial"/>
                <a:ea typeface="Arial"/>
              </a:rPr>
              <a:t>&lt;number&gt;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91" name="Google Shape;175;p39"/>
          <p:cNvSpPr/>
          <p:nvPr/>
        </p:nvSpPr>
        <p:spPr>
          <a:xfrm>
            <a:off x="873288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230;p52" descr="Icon&#10;&#10;Description automatically generated"/>
          <p:cNvPicPr/>
          <p:nvPr/>
        </p:nvPicPr>
        <p:blipFill>
          <a:blip r:embed="rId3"/>
          <a:stretch/>
        </p:blipFill>
        <p:spPr>
          <a:xfrm>
            <a:off x="388080" y="348480"/>
            <a:ext cx="334800" cy="334800"/>
          </a:xfrm>
          <a:prstGeom prst="rect">
            <a:avLst/>
          </a:prstGeom>
          <a:ln w="0">
            <a:noFill/>
          </a:ln>
        </p:spPr>
      </p:pic>
      <p:sp>
        <p:nvSpPr>
          <p:cNvPr id="131" name="Google Shape;231;p52"/>
          <p:cNvSpPr/>
          <p:nvPr/>
        </p:nvSpPr>
        <p:spPr>
          <a:xfrm>
            <a:off x="247392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Google Shape;232;p52"/>
          <p:cNvSpPr/>
          <p:nvPr/>
        </p:nvSpPr>
        <p:spPr>
          <a:xfrm>
            <a:off x="457452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Google Shape;233;p52"/>
          <p:cNvSpPr/>
          <p:nvPr/>
        </p:nvSpPr>
        <p:spPr>
          <a:xfrm>
            <a:off x="770760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Google Shape;234;p52"/>
          <p:cNvSpPr/>
          <p:nvPr/>
        </p:nvSpPr>
        <p:spPr>
          <a:xfrm>
            <a:off x="7807680" y="399240"/>
            <a:ext cx="50292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32178195-2F53-4CAB-AD38-71B6660EDD1B}" type="slidenum">
              <a:rPr b="0" lang="ru" sz="1500" spc="-1" strike="noStrike">
                <a:solidFill>
                  <a:srgbClr val="102d69"/>
                </a:solidFill>
                <a:latin typeface="Arial"/>
                <a:ea typeface="Arial"/>
              </a:rPr>
              <a:t>&lt;number&gt;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135" name="Google Shape;235;p52"/>
          <p:cNvSpPr/>
          <p:nvPr/>
        </p:nvSpPr>
        <p:spPr>
          <a:xfrm>
            <a:off x="873288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</a:t>
            </a:r>
            <a:r>
              <a:rPr b="0" lang="en-US" sz="3200" spc="-1" strike="noStrike">
                <a:latin typeface="Arial"/>
              </a:rPr>
              <a:t>to </a:t>
            </a:r>
            <a:r>
              <a:rPr b="0" lang="en-US" sz="3200" spc="-1" strike="noStrike">
                <a:latin typeface="Arial"/>
              </a:rPr>
              <a:t>edit </a:t>
            </a:r>
            <a:r>
              <a:rPr b="0" lang="en-US" sz="3200" spc="-1" strike="noStrike">
                <a:latin typeface="Arial"/>
              </a:rPr>
              <a:t>the </a:t>
            </a:r>
            <a:r>
              <a:rPr b="0" lang="en-US" sz="3200" spc="-1" strike="noStrike">
                <a:latin typeface="Arial"/>
              </a:rPr>
              <a:t>outlin</a:t>
            </a:r>
            <a:r>
              <a:rPr b="0" lang="en-US" sz="3200" spc="-1" strike="noStrike">
                <a:latin typeface="Arial"/>
              </a:rPr>
              <a:t>e </a:t>
            </a:r>
            <a:r>
              <a:rPr b="0" lang="en-US" sz="3200" spc="-1" strike="noStrike">
                <a:latin typeface="Arial"/>
              </a:rPr>
              <a:t>text </a:t>
            </a:r>
            <a:r>
              <a:rPr b="0" lang="en-US" sz="3200" spc="-1" strike="noStrike">
                <a:latin typeface="Arial"/>
              </a:rPr>
              <a:t>form</a:t>
            </a:r>
            <a:r>
              <a:rPr b="0" lang="en-US" sz="3200" spc="-1" strike="noStrike">
                <a:latin typeface="Arial"/>
              </a:rPr>
              <a:t>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</a:t>
            </a:r>
            <a:r>
              <a:rPr b="0" lang="en-US" sz="2800" spc="-1" strike="noStrike">
                <a:latin typeface="Arial"/>
              </a:rPr>
              <a:t>co</a:t>
            </a:r>
            <a:r>
              <a:rPr b="0" lang="en-US" sz="2800" spc="-1" strike="noStrike">
                <a:latin typeface="Arial"/>
              </a:rPr>
              <a:t>nd </a:t>
            </a:r>
            <a:r>
              <a:rPr b="0" lang="en-US" sz="2800" spc="-1" strike="noStrike">
                <a:latin typeface="Arial"/>
              </a:rPr>
              <a:t>Ou</a:t>
            </a:r>
            <a:r>
              <a:rPr b="0" lang="en-US" sz="2800" spc="-1" strike="noStrike">
                <a:latin typeface="Arial"/>
              </a:rPr>
              <a:t>tlin</a:t>
            </a:r>
            <a:r>
              <a:rPr b="0" lang="en-US" sz="2800" spc="-1" strike="noStrike">
                <a:latin typeface="Arial"/>
              </a:rPr>
              <a:t>e </a:t>
            </a:r>
            <a:r>
              <a:rPr b="0" lang="en-US" sz="2800" spc="-1" strike="noStrike">
                <a:latin typeface="Arial"/>
              </a:rPr>
              <a:t>Le</a:t>
            </a:r>
            <a:r>
              <a:rPr b="0" lang="en-US" sz="2800" spc="-1" strike="noStrike">
                <a:latin typeface="Arial"/>
              </a:rPr>
              <a:t>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</a:t>
            </a:r>
            <a:r>
              <a:rPr b="0" lang="en-US" sz="2400" spc="-1" strike="noStrike">
                <a:latin typeface="Arial"/>
              </a:rPr>
              <a:t>h</a:t>
            </a:r>
            <a:r>
              <a:rPr b="0" lang="en-US" sz="2400" spc="-1" strike="noStrike">
                <a:latin typeface="Arial"/>
              </a:rPr>
              <a:t>i</a:t>
            </a:r>
            <a:r>
              <a:rPr b="0" lang="en-US" sz="2400" spc="-1" strike="noStrike">
                <a:latin typeface="Arial"/>
              </a:rPr>
              <a:t>r</a:t>
            </a:r>
            <a:r>
              <a:rPr b="0" lang="en-US" sz="2400" spc="-1" strike="noStrike">
                <a:latin typeface="Arial"/>
              </a:rPr>
              <a:t>d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O</a:t>
            </a:r>
            <a:r>
              <a:rPr b="0" lang="en-US" sz="2400" spc="-1" strike="noStrike">
                <a:latin typeface="Arial"/>
              </a:rPr>
              <a:t>u</a:t>
            </a:r>
            <a:r>
              <a:rPr b="0" lang="en-US" sz="2400" spc="-1" strike="noStrike">
                <a:latin typeface="Arial"/>
              </a:rPr>
              <a:t>t</a:t>
            </a:r>
            <a:r>
              <a:rPr b="0" lang="en-US" sz="2400" spc="-1" strike="noStrike">
                <a:latin typeface="Arial"/>
              </a:rPr>
              <a:t>l</a:t>
            </a:r>
            <a:r>
              <a:rPr b="0" lang="en-US" sz="2400" spc="-1" strike="noStrike">
                <a:latin typeface="Arial"/>
              </a:rPr>
              <a:t>i</a:t>
            </a:r>
            <a:r>
              <a:rPr b="0" lang="en-US" sz="2400" spc="-1" strike="noStrike">
                <a:latin typeface="Arial"/>
              </a:rPr>
              <a:t>n</a:t>
            </a:r>
            <a:r>
              <a:rPr b="0" lang="en-US" sz="2400" spc="-1" strike="noStrike">
                <a:latin typeface="Arial"/>
              </a:rPr>
              <a:t>e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L</a:t>
            </a:r>
            <a:r>
              <a:rPr b="0" lang="en-US" sz="2400" spc="-1" strike="noStrike">
                <a:latin typeface="Arial"/>
              </a:rPr>
              <a:t>e</a:t>
            </a:r>
            <a:r>
              <a:rPr b="0" lang="en-US" sz="2400" spc="-1" strike="noStrike">
                <a:latin typeface="Arial"/>
              </a:rPr>
              <a:t>v</a:t>
            </a:r>
            <a:r>
              <a:rPr b="0" lang="en-US" sz="2400" spc="-1" strike="noStrike">
                <a:latin typeface="Arial"/>
              </a:rPr>
              <a:t>e</a:t>
            </a:r>
            <a:r>
              <a:rPr b="0" lang="en-US" sz="2400" spc="-1" strike="noStrike">
                <a:latin typeface="Arial"/>
              </a:rPr>
              <a:t>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292;p65"/>
          <p:cNvSpPr/>
          <p:nvPr/>
        </p:nvSpPr>
        <p:spPr>
          <a:xfrm>
            <a:off x="0" y="0"/>
            <a:ext cx="9142920" cy="5142240"/>
          </a:xfrm>
          <a:prstGeom prst="rect">
            <a:avLst/>
          </a:prstGeom>
          <a:solidFill>
            <a:srgbClr val="0f2c68"/>
          </a:solidFill>
          <a:ln w="25400">
            <a:solidFill>
              <a:srgbClr val="0b204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Google Shape;293;p65" descr=""/>
          <p:cNvPicPr/>
          <p:nvPr/>
        </p:nvPicPr>
        <p:blipFill>
          <a:blip r:embed="rId3"/>
          <a:stretch/>
        </p:blipFill>
        <p:spPr>
          <a:xfrm>
            <a:off x="3983040" y="1982880"/>
            <a:ext cx="1176480" cy="1176480"/>
          </a:xfrm>
          <a:prstGeom prst="rect">
            <a:avLst/>
          </a:prstGeom>
          <a:ln w="0">
            <a:noFill/>
          </a:ln>
        </p:spPr>
      </p:pic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</a:t>
            </a:r>
            <a:r>
              <a:rPr b="0" lang="en-US" sz="3200" spc="-1" strike="noStrike">
                <a:latin typeface="Arial"/>
              </a:rPr>
              <a:t>to </a:t>
            </a:r>
            <a:r>
              <a:rPr b="0" lang="en-US" sz="3200" spc="-1" strike="noStrike">
                <a:latin typeface="Arial"/>
              </a:rPr>
              <a:t>edit </a:t>
            </a:r>
            <a:r>
              <a:rPr b="0" lang="en-US" sz="3200" spc="-1" strike="noStrike">
                <a:latin typeface="Arial"/>
              </a:rPr>
              <a:t>the </a:t>
            </a:r>
            <a:r>
              <a:rPr b="0" lang="en-US" sz="3200" spc="-1" strike="noStrike">
                <a:latin typeface="Arial"/>
              </a:rPr>
              <a:t>outlin</a:t>
            </a:r>
            <a:r>
              <a:rPr b="0" lang="en-US" sz="3200" spc="-1" strike="noStrike">
                <a:latin typeface="Arial"/>
              </a:rPr>
              <a:t>e </a:t>
            </a:r>
            <a:r>
              <a:rPr b="0" lang="en-US" sz="3200" spc="-1" strike="noStrike">
                <a:latin typeface="Arial"/>
              </a:rPr>
              <a:t>text </a:t>
            </a:r>
            <a:r>
              <a:rPr b="0" lang="en-US" sz="3200" spc="-1" strike="noStrike">
                <a:latin typeface="Arial"/>
              </a:rPr>
              <a:t>form</a:t>
            </a:r>
            <a:r>
              <a:rPr b="0" lang="en-US" sz="3200" spc="-1" strike="noStrike">
                <a:latin typeface="Arial"/>
              </a:rPr>
              <a:t>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</a:t>
            </a:r>
            <a:r>
              <a:rPr b="0" lang="en-US" sz="2800" spc="-1" strike="noStrike">
                <a:latin typeface="Arial"/>
              </a:rPr>
              <a:t>co</a:t>
            </a:r>
            <a:r>
              <a:rPr b="0" lang="en-US" sz="2800" spc="-1" strike="noStrike">
                <a:latin typeface="Arial"/>
              </a:rPr>
              <a:t>nd </a:t>
            </a:r>
            <a:r>
              <a:rPr b="0" lang="en-US" sz="2800" spc="-1" strike="noStrike">
                <a:latin typeface="Arial"/>
              </a:rPr>
              <a:t>Ou</a:t>
            </a:r>
            <a:r>
              <a:rPr b="0" lang="en-US" sz="2800" spc="-1" strike="noStrike">
                <a:latin typeface="Arial"/>
              </a:rPr>
              <a:t>tlin</a:t>
            </a:r>
            <a:r>
              <a:rPr b="0" lang="en-US" sz="2800" spc="-1" strike="noStrike">
                <a:latin typeface="Arial"/>
              </a:rPr>
              <a:t>e </a:t>
            </a:r>
            <a:r>
              <a:rPr b="0" lang="en-US" sz="2800" spc="-1" strike="noStrike">
                <a:latin typeface="Arial"/>
              </a:rPr>
              <a:t>Le</a:t>
            </a:r>
            <a:r>
              <a:rPr b="0" lang="en-US" sz="2800" spc="-1" strike="noStrike">
                <a:latin typeface="Arial"/>
              </a:rPr>
              <a:t>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</a:t>
            </a:r>
            <a:r>
              <a:rPr b="0" lang="en-US" sz="2400" spc="-1" strike="noStrike">
                <a:latin typeface="Arial"/>
              </a:rPr>
              <a:t>h</a:t>
            </a:r>
            <a:r>
              <a:rPr b="0" lang="en-US" sz="2400" spc="-1" strike="noStrike">
                <a:latin typeface="Arial"/>
              </a:rPr>
              <a:t>i</a:t>
            </a:r>
            <a:r>
              <a:rPr b="0" lang="en-US" sz="2400" spc="-1" strike="noStrike">
                <a:latin typeface="Arial"/>
              </a:rPr>
              <a:t>r</a:t>
            </a:r>
            <a:r>
              <a:rPr b="0" lang="en-US" sz="2400" spc="-1" strike="noStrike">
                <a:latin typeface="Arial"/>
              </a:rPr>
              <a:t>d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O</a:t>
            </a:r>
            <a:r>
              <a:rPr b="0" lang="en-US" sz="2400" spc="-1" strike="noStrike">
                <a:latin typeface="Arial"/>
              </a:rPr>
              <a:t>u</a:t>
            </a:r>
            <a:r>
              <a:rPr b="0" lang="en-US" sz="2400" spc="-1" strike="noStrike">
                <a:latin typeface="Arial"/>
              </a:rPr>
              <a:t>t</a:t>
            </a:r>
            <a:r>
              <a:rPr b="0" lang="en-US" sz="2400" spc="-1" strike="noStrike">
                <a:latin typeface="Arial"/>
              </a:rPr>
              <a:t>l</a:t>
            </a:r>
            <a:r>
              <a:rPr b="0" lang="en-US" sz="2400" spc="-1" strike="noStrike">
                <a:latin typeface="Arial"/>
              </a:rPr>
              <a:t>i</a:t>
            </a:r>
            <a:r>
              <a:rPr b="0" lang="en-US" sz="2400" spc="-1" strike="noStrike">
                <a:latin typeface="Arial"/>
              </a:rPr>
              <a:t>n</a:t>
            </a:r>
            <a:r>
              <a:rPr b="0" lang="en-US" sz="2400" spc="-1" strike="noStrike">
                <a:latin typeface="Arial"/>
              </a:rPr>
              <a:t>e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L</a:t>
            </a:r>
            <a:r>
              <a:rPr b="0" lang="en-US" sz="2400" spc="-1" strike="noStrike">
                <a:latin typeface="Arial"/>
              </a:rPr>
              <a:t>e</a:t>
            </a:r>
            <a:r>
              <a:rPr b="0" lang="en-US" sz="2400" spc="-1" strike="noStrike">
                <a:latin typeface="Arial"/>
              </a:rPr>
              <a:t>v</a:t>
            </a:r>
            <a:r>
              <a:rPr b="0" lang="en-US" sz="2400" spc="-1" strike="noStrike">
                <a:latin typeface="Arial"/>
              </a:rPr>
              <a:t>e</a:t>
            </a:r>
            <a:r>
              <a:rPr b="0" lang="en-US" sz="2400" spc="-1" strike="noStrike">
                <a:latin typeface="Arial"/>
              </a:rPr>
              <a:t>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30;p52" descr="Icon&#10;&#10;Description automatically generated"/>
          <p:cNvPicPr/>
          <p:nvPr/>
        </p:nvPicPr>
        <p:blipFill>
          <a:blip r:embed="rId3"/>
          <a:stretch/>
        </p:blipFill>
        <p:spPr>
          <a:xfrm>
            <a:off x="388080" y="348480"/>
            <a:ext cx="334800" cy="334800"/>
          </a:xfrm>
          <a:prstGeom prst="rect">
            <a:avLst/>
          </a:prstGeom>
          <a:ln w="0">
            <a:noFill/>
          </a:ln>
        </p:spPr>
      </p:pic>
      <p:sp>
        <p:nvSpPr>
          <p:cNvPr id="215" name="Google Shape;231;p52"/>
          <p:cNvSpPr/>
          <p:nvPr/>
        </p:nvSpPr>
        <p:spPr>
          <a:xfrm>
            <a:off x="247392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Google Shape;232;p52"/>
          <p:cNvSpPr/>
          <p:nvPr/>
        </p:nvSpPr>
        <p:spPr>
          <a:xfrm>
            <a:off x="457452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Google Shape;233;p52"/>
          <p:cNvSpPr/>
          <p:nvPr/>
        </p:nvSpPr>
        <p:spPr>
          <a:xfrm>
            <a:off x="770760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Google Shape;234;p52"/>
          <p:cNvSpPr/>
          <p:nvPr/>
        </p:nvSpPr>
        <p:spPr>
          <a:xfrm>
            <a:off x="7807680" y="399240"/>
            <a:ext cx="50292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712EDBC4-0414-4B76-BDEE-E74D40D876DE}" type="slidenum">
              <a:rPr b="0" lang="ru" sz="1500" spc="-1" strike="noStrike">
                <a:solidFill>
                  <a:srgbClr val="102d69"/>
                </a:solidFill>
                <a:latin typeface="Arial"/>
                <a:ea typeface="Arial"/>
              </a:rPr>
              <a:t>&lt;number&gt;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219" name="Google Shape;235;p52"/>
          <p:cNvSpPr/>
          <p:nvPr/>
        </p:nvSpPr>
        <p:spPr>
          <a:xfrm>
            <a:off x="873288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oi.org/10.1007/978-3-031-01919-7_6" TargetMode="External"/><Relationship Id="rId2" Type="http://schemas.openxmlformats.org/officeDocument/2006/relationships/hyperlink" Target="https://www.researchgate.net/publication/268170676_Fuzzy_cognitive_maps_Advances_in_theory_methodologies_tools_and_applications" TargetMode="External"/><Relationship Id="rId3" Type="http://schemas.openxmlformats.org/officeDocument/2006/relationships/hyperlink" Target="https://www.researchgate.net/publication/220887109_Fuzzy_Cognitive_Maps_for_Modeling_Complex_Systems" TargetMode="External"/><Relationship Id="rId4" Type="http://schemas.openxmlformats.org/officeDocument/2006/relationships/hyperlink" Target="https://www.researchgate.net/publication/220887109_Fuzzy_Cognitive_Maps_for_Modeling_Complex_Systems" TargetMode="External"/><Relationship Id="rId5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70760" y="2057400"/>
            <a:ext cx="6772680" cy="122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300" spc="-1" strike="noStrike">
                <a:solidFill>
                  <a:srgbClr val="0f2c68"/>
                </a:solidFill>
                <a:latin typeface="Roboto"/>
                <a:ea typeface="Roboto"/>
              </a:rPr>
              <a:t>A Program for Modeling the Perception of Success Factors </a:t>
            </a:r>
            <a:r>
              <a:rPr b="0" lang="ru" sz="2300" spc="-1" strike="noStrike">
                <a:solidFill>
                  <a:srgbClr val="0f2c68"/>
                </a:solidFill>
                <a:latin typeface="Roboto"/>
                <a:ea typeface="Roboto"/>
              </a:rPr>
              <a:t>of an IT-Project Using Fuzzy Cognitive Maps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1556280" y="934920"/>
            <a:ext cx="2885400" cy="2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HSE University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FCS 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4694400" y="880560"/>
            <a:ext cx="1707120" cy="34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Project Proposal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Protection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590160" y="880560"/>
            <a:ext cx="1661760" cy="34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Moscow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2024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770760" y="3429000"/>
            <a:ext cx="6086880" cy="105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The Program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Project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Author: Nikita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Sergeevich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Peganov, BPI204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group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Supervisor: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Assoc. Prof.,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Department of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SE, Ph.D. K. Y.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Degtyarev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Educational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program: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“Software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Engineering” of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the Higher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School of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Economics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39200" y="1086120"/>
            <a:ext cx="39330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AGENDA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39200" y="1528200"/>
            <a:ext cx="3933000" cy="280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42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1. </a:t>
            </a:r>
            <a:r>
              <a:rPr b="1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Background: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 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- Discussion on the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complexity of factors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contributing to the success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of IT projects.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 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- Introduction to Fuzzy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Cognitive Maps (FCMs) and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their role in modeling human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reasoning and decision-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making processes.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2. </a:t>
            </a:r>
            <a:r>
              <a:rPr b="1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Problem Statement: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 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- Identification of the need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for a comprehensive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understanding of the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complex relationships and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interdependencies among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various factors that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contribute to the success of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IT projects.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 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- Discussion on the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challenges in accurately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modeling and analyzing the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success of IT projects.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857880" y="405720"/>
            <a:ext cx="1425240" cy="3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HSE University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FCS 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25945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Project Proposal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Protection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46951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Moscow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2024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" name="Google Shape;363;p79"/>
          <p:cNvSpPr/>
          <p:nvPr/>
        </p:nvSpPr>
        <p:spPr>
          <a:xfrm>
            <a:off x="4440960" y="4351680"/>
            <a:ext cx="4335840" cy="5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000" spc="-1" strike="noStrike">
                <a:solidFill>
                  <a:srgbClr val="0f2c68"/>
                </a:solidFill>
                <a:latin typeface="Roboto"/>
                <a:ea typeface="Roboto"/>
              </a:rPr>
              <a:t>A fuzzy cognitive map of the UK's digital region, whose economy is based on biotechnology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9" name="Google Shape;364;p79"/>
          <p:cNvSpPr/>
          <p:nvPr/>
        </p:nvSpPr>
        <p:spPr>
          <a:xfrm>
            <a:off x="237960" y="4509000"/>
            <a:ext cx="4134600" cy="4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000" spc="-1" strike="noStrike">
                <a:solidFill>
                  <a:srgbClr val="0f2c68"/>
                </a:solidFill>
                <a:latin typeface="Roboto"/>
                <a:ea typeface="Roboto"/>
              </a:rPr>
              <a:t>The functions of belonging to a linguistic variable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0" name="PlaceHolder 6"/>
          <p:cNvSpPr txBox="1"/>
          <p:nvPr/>
        </p:nvSpPr>
        <p:spPr>
          <a:xfrm>
            <a:off x="4372200" y="914400"/>
            <a:ext cx="3933000" cy="280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42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3. </a:t>
            </a:r>
            <a:r>
              <a:rPr b="1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Literature </a:t>
            </a:r>
            <a:r>
              <a:rPr b="1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Review: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 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- Review of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existing studies on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IT project success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factors and their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modeling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techniques.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 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- Review of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studies on the use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of FCMs in various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fields, especially in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IT project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management.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4. </a:t>
            </a:r>
            <a:r>
              <a:rPr b="1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Research </a:t>
            </a:r>
            <a:r>
              <a:rPr b="1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Methods: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 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- Explanation of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the proposed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program that uses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FCMs to model the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perception of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success factors in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IT projects.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 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- Description of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the cognitive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modeling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technique used in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the program.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5. </a:t>
            </a:r>
            <a:r>
              <a:rPr b="1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Anticipated </a:t>
            </a:r>
            <a:r>
              <a:rPr b="1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Results: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 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- Discussion on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the expected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outcomes of the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study, including the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program’s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potential in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accurately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modeling and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analyzing the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success of IT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projects.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39200" y="1086120"/>
            <a:ext cx="39330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BACKGROUND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382680" y="3848760"/>
            <a:ext cx="3989160" cy="25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4200" anchor="t">
            <a:no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857880" y="405720"/>
            <a:ext cx="1425240" cy="3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HSE University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FCS 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25945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Project Proposal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Protection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46951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Moscow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2024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6" name="Google Shape;376;p80"/>
          <p:cNvSpPr/>
          <p:nvPr/>
        </p:nvSpPr>
        <p:spPr>
          <a:xfrm>
            <a:off x="170640" y="3388320"/>
            <a:ext cx="4335840" cy="31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11040" bIns="3110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000" spc="-1" strike="noStrike">
                <a:solidFill>
                  <a:srgbClr val="0f2c68"/>
                </a:solidFill>
                <a:latin typeface="Arial"/>
                <a:ea typeface="Arial"/>
              </a:rPr>
              <a:t>Mental Modeler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77" name="Google Shape;377;p80" descr=""/>
          <p:cNvPicPr/>
          <p:nvPr/>
        </p:nvPicPr>
        <p:blipFill>
          <a:blip r:embed="rId1"/>
          <a:stretch/>
        </p:blipFill>
        <p:spPr>
          <a:xfrm>
            <a:off x="4524120" y="1600200"/>
            <a:ext cx="4242240" cy="2385720"/>
          </a:xfrm>
          <a:prstGeom prst="rect">
            <a:avLst/>
          </a:prstGeom>
          <a:ln w="0">
            <a:noFill/>
          </a:ln>
        </p:spPr>
      </p:pic>
      <p:sp>
        <p:nvSpPr>
          <p:cNvPr id="278" name="Google Shape;378;p80"/>
          <p:cNvSpPr/>
          <p:nvPr/>
        </p:nvSpPr>
        <p:spPr>
          <a:xfrm>
            <a:off x="4460760" y="3388320"/>
            <a:ext cx="4335840" cy="5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000" spc="-1" strike="noStrike">
                <a:solidFill>
                  <a:srgbClr val="0f2c68"/>
                </a:solidFill>
                <a:latin typeface="Arial"/>
                <a:ea typeface="Arial"/>
              </a:rPr>
              <a:t>FSM Expert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79" name="Google Shape;362;p 1" descr=""/>
          <p:cNvPicPr/>
          <p:nvPr/>
        </p:nvPicPr>
        <p:blipFill>
          <a:blip r:embed="rId2"/>
          <a:stretch/>
        </p:blipFill>
        <p:spPr>
          <a:xfrm>
            <a:off x="228600" y="1600200"/>
            <a:ext cx="4295520" cy="2971800"/>
          </a:xfrm>
          <a:prstGeom prst="rect">
            <a:avLst/>
          </a:prstGeom>
          <a:ln w="0">
            <a:noFill/>
          </a:ln>
        </p:spPr>
      </p:pic>
      <p:sp>
        <p:nvSpPr>
          <p:cNvPr id="280" name=""/>
          <p:cNvSpPr txBox="1"/>
          <p:nvPr/>
        </p:nvSpPr>
        <p:spPr>
          <a:xfrm>
            <a:off x="382680" y="4572000"/>
            <a:ext cx="398916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" sz="1000" spc="-1" strike="noStrike">
                <a:solidFill>
                  <a:srgbClr val="0f2c68"/>
                </a:solidFill>
                <a:latin typeface="Roboto"/>
                <a:ea typeface="Roboto"/>
              </a:rPr>
              <a:t>A fuzzy cognitive map of the UK's digital region, whose economy is based on biotechnology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/>
          </p:nvPr>
        </p:nvSpPr>
        <p:spPr>
          <a:xfrm>
            <a:off x="857880" y="405720"/>
            <a:ext cx="1425240" cy="3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HSE University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FCS 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25945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Project Proposal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Protection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title"/>
          </p:nvPr>
        </p:nvSpPr>
        <p:spPr>
          <a:xfrm>
            <a:off x="439200" y="1086120"/>
            <a:ext cx="82922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PROBLEM STATEMENT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439200" y="1371600"/>
            <a:ext cx="8292240" cy="47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42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Problem: </a:t>
            </a:r>
            <a:r>
              <a:rPr b="0" lang="ru" sz="1400" spc="-1" strike="noStrike">
                <a:solidFill>
                  <a:srgbClr val="102d69"/>
                </a:solidFill>
                <a:latin typeface="Roboto"/>
                <a:ea typeface="Roboto"/>
              </a:rPr>
              <a:t>There are no programs for modeling fuzzy cognitive maps in the Russian-speaking environment yet. Fuzzy cognitive maps are most often used in research work.</a:t>
            </a:r>
            <a:br>
              <a:rPr sz="1500"/>
            </a:br>
            <a:br>
              <a:rPr sz="1500"/>
            </a:br>
            <a:r>
              <a:rPr b="1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Main goal: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 Development of a program for modeling the perception of success factors of an IT-project using fuzzy cognitive maps.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899"/>
              </a:spcBef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Objectives:</a:t>
            </a:r>
            <a:br>
              <a:rPr sz="1500"/>
            </a:b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1. Literature review and analysis of existing methods for evaluating the success of IT projects</a:t>
            </a:r>
            <a:br>
              <a:rPr sz="1500"/>
            </a:b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2. Studying the theory of fuzzy cognitive maps</a:t>
            </a:r>
            <a:br>
              <a:rPr sz="1500"/>
            </a:b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3. Development of a methodology for modeling the perception of success factors of an IT project</a:t>
            </a:r>
            <a:br>
              <a:rPr sz="1500"/>
            </a:b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4. Designing a simulation program</a:t>
            </a:r>
            <a:br>
              <a:rPr sz="1500"/>
            </a:b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5. Implementation of the program</a:t>
            </a:r>
            <a:br>
              <a:rPr sz="1500"/>
            </a:b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6. Testing and validation</a:t>
            </a:r>
            <a:br>
              <a:rPr sz="1500"/>
            </a:b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7. Analysis of the results and conclusions</a:t>
            </a:r>
            <a:br>
              <a:rPr sz="1500"/>
            </a:b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8. Preparation of documentation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/>
          </p:nvPr>
        </p:nvSpPr>
        <p:spPr>
          <a:xfrm>
            <a:off x="46951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Moscow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2024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/>
          </p:nvPr>
        </p:nvSpPr>
        <p:spPr>
          <a:xfrm>
            <a:off x="857880" y="405720"/>
            <a:ext cx="1425240" cy="3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HSE University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FCS 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25945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Project Proposal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Protection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title"/>
          </p:nvPr>
        </p:nvSpPr>
        <p:spPr>
          <a:xfrm>
            <a:off x="439200" y="1086120"/>
            <a:ext cx="8034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LITERATURE REVIEW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46951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Moscow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2024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290" name="Table 2"/>
          <p:cNvGraphicFramePr/>
          <p:nvPr/>
        </p:nvGraphicFramePr>
        <p:xfrm>
          <a:off x="342360" y="1600200"/>
          <a:ext cx="8438040" cy="3837600"/>
        </p:xfrm>
        <a:graphic>
          <a:graphicData uri="http://schemas.openxmlformats.org/drawingml/2006/table">
            <a:tbl>
              <a:tblPr/>
              <a:tblGrid>
                <a:gridCol w="1575360"/>
                <a:gridCol w="2940120"/>
                <a:gridCol w="3922920"/>
              </a:tblGrid>
              <a:tr h="633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Authors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Research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Insights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66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Atasoy,</a:t>
                      </a:r>
                      <a:endParaRPr b="0" lang="en-US" sz="13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Güzide</a:t>
                      </a:r>
                      <a:endParaRPr b="0" lang="en-US" sz="13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(2007)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“</a:t>
                      </a: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Using cognitive maps for modeling project success”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balanced perspective provides a more comprehensive</a:t>
                      </a:r>
                      <a:endParaRPr b="0" lang="en-US" sz="1300" spc="-1" strike="noStrike">
                        <a:latin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understanding of cognitive maps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1232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Bhutani, K., Kumar, M., Garg, G., &amp; Aggarwal, S. (2016)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“</a:t>
                      </a: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Assessing IT-projects</a:t>
                      </a:r>
                      <a:endParaRPr b="0" lang="en-US" sz="1300" spc="-1" strike="noStrike">
                        <a:latin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success with extended fuzzy cognitive maps &amp; neutrosophic cognitive</a:t>
                      </a:r>
                      <a:endParaRPr b="0" lang="en-US" sz="1300" spc="-1" strike="noStrike">
                        <a:latin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maps in comparison to fuzzy cognitive maps”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Neutrosophic cognitive maps outperformed fuzzy cognitive maps and</a:t>
                      </a:r>
                      <a:endParaRPr b="0" lang="en-US" sz="1300" spc="-1" strike="noStrike">
                        <a:latin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improved cognitive maps in assessing the success of the project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519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Luis Rodriguez-Repiso, Rossitza Setchi, Jose L. Salmeron (2007)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“</a:t>
                      </a: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Modeling IT projects success with Fuzzy Cognitive Maps”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The writers emphasize the significance</a:t>
                      </a:r>
                      <a:endParaRPr b="0" lang="en-US" sz="1300" spc="-1" strike="noStrike">
                        <a:latin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of Critical Success Factors (CSFs) as the essential prerequisites for a</a:t>
                      </a:r>
                      <a:endParaRPr b="0" lang="en-US" sz="1300" spc="-1" strike="noStrike">
                        <a:latin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project to be deemed successful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521640">
                <a:tc>
                  <a:tcPr anchor="t" marL="91440" marR="91440">
                    <a:lnL w="12240">
                      <a:noFill/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cPr anchor="t" marL="91440" marR="9144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cPr anchor="t" marL="91440" marR="9144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/>
          </p:nvPr>
        </p:nvSpPr>
        <p:spPr>
          <a:xfrm>
            <a:off x="857880" y="405720"/>
            <a:ext cx="1425240" cy="3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HSE University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FCS 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25945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Project Proposal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Protection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title"/>
          </p:nvPr>
        </p:nvSpPr>
        <p:spPr>
          <a:xfrm>
            <a:off x="423360" y="1086120"/>
            <a:ext cx="8034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RESEARCH METHODS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46951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Moscow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2024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5" name="PlaceHolder 7"/>
          <p:cNvSpPr txBox="1"/>
          <p:nvPr/>
        </p:nvSpPr>
        <p:spPr>
          <a:xfrm>
            <a:off x="439200" y="1371600"/>
            <a:ext cx="2304000" cy="47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42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•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Study of the subject area</a:t>
            </a:r>
            <a:br>
              <a:rPr sz="1500"/>
            </a:b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•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Choosing the types of fuzzy sets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br>
              <a:rPr sz="1500"/>
            </a:b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•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Сhoosing a platform for creating a program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br>
              <a:rPr sz="1500"/>
            </a:b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•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Сhoosing a programming language and frameworks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br>
              <a:rPr sz="1500"/>
            </a:b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•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Development of the program architecture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•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Analysis of the received program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2286000" y="795960"/>
            <a:ext cx="6629400" cy="4313160"/>
          </a:xfrm>
          <a:prstGeom prst="rect">
            <a:avLst/>
          </a:prstGeom>
          <a:ln w="0">
            <a:noFill/>
          </a:ln>
        </p:spPr>
      </p:pic>
      <p:pic>
        <p:nvPicPr>
          <p:cNvPr id="297" name="" descr=""/>
          <p:cNvPicPr/>
          <p:nvPr/>
        </p:nvPicPr>
        <p:blipFill>
          <a:blip r:embed="rId2"/>
          <a:stretch/>
        </p:blipFill>
        <p:spPr>
          <a:xfrm>
            <a:off x="3200400" y="914400"/>
            <a:ext cx="486108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/>
          </p:nvPr>
        </p:nvSpPr>
        <p:spPr>
          <a:xfrm>
            <a:off x="857880" y="405720"/>
            <a:ext cx="1425240" cy="3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HSE University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FCS 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25945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Project Proposal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Protection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title"/>
          </p:nvPr>
        </p:nvSpPr>
        <p:spPr>
          <a:xfrm>
            <a:off x="439200" y="1086120"/>
            <a:ext cx="8034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RESULTS ANTICIPATED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439200" y="1503720"/>
            <a:ext cx="3598920" cy="325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ru" sz="1900" spc="-1" strike="noStrike">
                <a:solidFill>
                  <a:srgbClr val="0f2c68"/>
                </a:solidFill>
                <a:latin typeface="Roboto"/>
                <a:ea typeface="Roboto"/>
              </a:rPr>
              <a:t>1. Technical specification of the program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ru" sz="1900" spc="-1" strike="noStrike">
                <a:solidFill>
                  <a:srgbClr val="0f2c68"/>
                </a:solidFill>
                <a:latin typeface="Roboto"/>
                <a:ea typeface="Roboto"/>
              </a:rPr>
              <a:t>2. A program for modeling the perception of success factors of an IT project using fuzzy cognitive maps with flexible settings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ru" sz="1900" spc="-1" strike="noStrike">
                <a:solidFill>
                  <a:srgbClr val="0f2c68"/>
                </a:solidFill>
                <a:latin typeface="Roboto"/>
                <a:ea typeface="Roboto"/>
              </a:rPr>
              <a:t>3. Program documentation (explanatory note, operator's manual)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/>
          </p:nvPr>
        </p:nvSpPr>
        <p:spPr>
          <a:xfrm>
            <a:off x="46951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Moscow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2024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03" name="Google Shape;407;p83" descr=""/>
          <p:cNvPicPr/>
          <p:nvPr/>
        </p:nvPicPr>
        <p:blipFill>
          <a:blip r:embed="rId1"/>
          <a:stretch/>
        </p:blipFill>
        <p:spPr>
          <a:xfrm>
            <a:off x="4471920" y="1585080"/>
            <a:ext cx="4310640" cy="242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/>
          </p:nvPr>
        </p:nvSpPr>
        <p:spPr>
          <a:xfrm>
            <a:off x="857880" y="405720"/>
            <a:ext cx="1425240" cy="3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HSE University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FCS 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25945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Project Proposal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Protection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title"/>
          </p:nvPr>
        </p:nvSpPr>
        <p:spPr>
          <a:xfrm>
            <a:off x="439200" y="1086120"/>
            <a:ext cx="8034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REFERENCES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439200" y="1371600"/>
            <a:ext cx="8235000" cy="356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42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[1] </a:t>
            </a:r>
            <a:r>
              <a:rPr b="0" i="1" lang="ru" sz="1400" spc="-1" strike="noStrike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</a:rPr>
              <a:t>Barbrook-Johnson, P., Penn, A.S. </a:t>
            </a:r>
            <a:r>
              <a:rPr b="0" lang="ru" sz="1400" spc="-1" strike="noStrike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</a:rPr>
              <a:t>(2022) Fuzzy Cognitive Mapping. In: Systems Mapping // Сайт doi.org (</a:t>
            </a:r>
            <a:r>
              <a:rPr b="0" lang="ru" sz="1400" spc="-1" strike="noStrike" u="sng">
                <a:solidFill>
                  <a:srgbClr val="0563c1"/>
                </a:solidFill>
                <a:highlight>
                  <a:srgbClr val="fcfcfc"/>
                </a:highlight>
                <a:uFillTx/>
                <a:latin typeface="Roboto"/>
                <a:ea typeface="Roboto"/>
                <a:hlinkClick r:id="rId1"/>
              </a:rPr>
              <a:t>https://doi.org/10.1007/978-3-031-01919-7_6</a:t>
            </a:r>
            <a:r>
              <a:rPr b="0" lang="ru" sz="1400" spc="-1" strike="noStrike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</a:rPr>
              <a:t>) Просмотрено: 20.11.2023.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</a:rPr>
              <a:t>[2] </a:t>
            </a:r>
            <a:r>
              <a:rPr b="0" i="1" lang="ru" sz="1400" spc="-1" strike="noStrike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</a:rPr>
              <a:t>Michael Glykas </a:t>
            </a:r>
            <a:r>
              <a:rPr b="0" lang="ru" sz="1400" spc="-1" strike="noStrike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</a:rPr>
              <a:t>(2010) Fuzzy cognitive maps. Advances in theory, methodologies, tools and applications // Сайт researchgate.net (</a:t>
            </a:r>
            <a:r>
              <a:rPr b="0" lang="ru" sz="1400" spc="-1" strike="noStrike" u="sng">
                <a:solidFill>
                  <a:srgbClr val="0563c1"/>
                </a:solidFill>
                <a:highlight>
                  <a:srgbClr val="ffffff"/>
                </a:highlight>
                <a:uFillTx/>
                <a:latin typeface="Roboto"/>
                <a:ea typeface="Roboto"/>
                <a:hlinkClick r:id="rId2"/>
              </a:rPr>
              <a:t>https://www.researchgate.net/publication/268170676_Fuzzy_cognitive_maps_Advances_in_theory_methodologies_tools_and_applications</a:t>
            </a:r>
            <a:r>
              <a:rPr b="0" lang="ru" sz="1400" spc="-1" strike="noStrike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</a:rPr>
              <a:t>) Просмотрено: 20.11.2023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</a:rPr>
              <a:t>[3] </a:t>
            </a:r>
            <a:r>
              <a:rPr b="0" i="1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Kosko, B.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(1986). Fuzzy Cognitive Maps // International Journal of Man-Machine Studies, </a:t>
            </a:r>
            <a:r>
              <a:rPr b="0" lang="ru" sz="1400" spc="-1" strike="noStrike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</a:rPr>
              <a:t>Vol. 24, No. 1, 1986, pp. 65-75.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</a:rPr>
              <a:t>[4] </a:t>
            </a:r>
            <a:r>
              <a:rPr b="0" i="1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Maikel León, C. R.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(2010). Fuzzy Cognitive Maps for Modeling Complex Systems // Сайт researchgate.net (</a:t>
            </a:r>
            <a:r>
              <a:rPr b="0" lang="ru" sz="1400" spc="-1" strike="noStrike" u="sng">
                <a:solidFill>
                  <a:srgbClr val="0563c1"/>
                </a:solidFill>
                <a:uFillTx/>
                <a:latin typeface="Roboto"/>
                <a:ea typeface="Roboto"/>
                <a:hlinkClick r:id="rId3"/>
              </a:rPr>
              <a:t>https://www.researchgate.net/publication/220887109_Fuzzy_Cognitive_Maps_for_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 u="sng">
                <a:solidFill>
                  <a:srgbClr val="0563c1"/>
                </a:solidFill>
                <a:uFillTx/>
                <a:latin typeface="Roboto"/>
                <a:ea typeface="Roboto"/>
                <a:hlinkClick r:id="rId4"/>
              </a:rPr>
              <a:t>Modeling_Complex_Systems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) Просмотрено: 20.11.2023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</a:rPr>
              <a:t>[5] </a:t>
            </a:r>
            <a:r>
              <a:rPr b="0" i="1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Chrysostomos D. Stylios Voula C. Georgopoulos and Peter P. Groumpos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(1997) The use of fuzzy cognitive maps in modelling systems // </a:t>
            </a:r>
            <a:r>
              <a:rPr b="0" lang="ru" sz="1400" spc="-1" strike="noStrike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</a:rPr>
              <a:t>Conference: 5th IEEE Mediterranean Conference on Control and Systems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951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Moscow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2024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421;p85"/>
          <p:cNvSpPr/>
          <p:nvPr/>
        </p:nvSpPr>
        <p:spPr>
          <a:xfrm>
            <a:off x="0" y="1425960"/>
            <a:ext cx="914292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000" spc="-1" strike="noStrike">
                <a:solidFill>
                  <a:srgbClr val="ffffff"/>
                </a:solidFill>
                <a:latin typeface="Roboto"/>
                <a:ea typeface="Roboto"/>
              </a:rPr>
              <a:t>Thanks for your attention!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2024-03-21T22:37:29Z</dcterms:modified>
  <cp:revision>34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