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Lexend Light"/>
      <p:regular r:id="rId16"/>
      <p:bold r:id="rId17"/>
    </p:embeddedFont>
    <p:embeddedFont>
      <p:font typeface="Lexen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exendLight-bold.fntdata"/><Relationship Id="rId16" Type="http://schemas.openxmlformats.org/officeDocument/2006/relationships/font" Target="fonts/LexendLight-regular.fntdata"/><Relationship Id="rId5" Type="http://schemas.openxmlformats.org/officeDocument/2006/relationships/notesMaster" Target="notesMasters/notesMaster1.xml"/><Relationship Id="rId19" Type="http://schemas.openxmlformats.org/officeDocument/2006/relationships/font" Target="fonts/Lexend-bold.fntdata"/><Relationship Id="rId6" Type="http://schemas.openxmlformats.org/officeDocument/2006/relationships/slide" Target="slides/slide1.xml"/><Relationship Id="rId18" Type="http://schemas.openxmlformats.org/officeDocument/2006/relationships/font" Target="fonts/Lexend-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ef08c8e6de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ef08c8e6de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ef08c8e6d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ef08c8e6d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ef08c8e6de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ef08c8e6de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ef08c8e6de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ef08c8e6de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ef08c8e6de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ef08c8e6de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ef08c8e6de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ef08c8e6de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ef08c8e6d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ef08c8e6d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ef08c8e6de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ef08c8e6d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f08c8e6d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f08c8e6d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rot="5400000">
            <a:off x="724888" y="-14063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til AD reeksamen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Slå med én terning:</a:t>
            </a:r>
            <a:br>
              <a:rPr b="1" lang="en" sz="800">
                <a:latin typeface="Lexend"/>
                <a:ea typeface="Lexend"/>
                <a:cs typeface="Lexend"/>
                <a:sym typeface="Lexend"/>
              </a:rPr>
            </a:br>
            <a:r>
              <a:rPr b="1" lang="en" sz="800">
                <a:latin typeface="Lexend"/>
                <a:ea typeface="Lexend"/>
                <a:cs typeface="Lexend"/>
                <a:sym typeface="Lexend"/>
              </a:rPr>
              <a:t>1-3:</a:t>
            </a:r>
            <a:r>
              <a:rPr lang="en" sz="800">
                <a:latin typeface="Lexend"/>
                <a:ea typeface="Lexend"/>
                <a:cs typeface="Lexend"/>
                <a:sym typeface="Lexend"/>
              </a:rPr>
              <a:t> Solo-idiot. Vent en omgang.</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4-6:</a:t>
            </a:r>
            <a:r>
              <a:rPr lang="en" sz="800">
                <a:latin typeface="Lexend"/>
                <a:ea typeface="Lexend"/>
                <a:cs typeface="Lexend"/>
                <a:sym typeface="Lexend"/>
              </a:rPr>
              <a:t> Vi er to idioter. Vælg en medspiller der skal vente en omgang</a:t>
            </a:r>
            <a:endParaRPr sz="800">
              <a:latin typeface="Lexend"/>
              <a:ea typeface="Lexend"/>
              <a:cs typeface="Lexend"/>
              <a:sym typeface="Lexend"/>
            </a:endParaRPr>
          </a:p>
        </p:txBody>
      </p:sp>
      <p:sp>
        <p:nvSpPr>
          <p:cNvPr id="55" name="Google Shape;55;p13"/>
          <p:cNvSpPr/>
          <p:nvPr/>
        </p:nvSpPr>
        <p:spPr>
          <a:xfrm rot="5400000">
            <a:off x="724888" y="181451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a:t>
            </a:r>
            <a:r>
              <a:rPr lang="en" sz="800">
                <a:latin typeface="Lexend"/>
                <a:ea typeface="Lexend"/>
                <a:cs typeface="Lexend"/>
                <a:sym typeface="Lexend"/>
              </a:rPr>
              <a:t> skulle forbi</a:t>
            </a:r>
            <a:r>
              <a:rPr lang="en" sz="800">
                <a:latin typeface="Lexend"/>
                <a:ea typeface="Lexend"/>
                <a:cs typeface="Lexend"/>
                <a:sym typeface="Lexend"/>
              </a:rPr>
              <a:t> Academic Books for at købe nye kuglepen. Du kiggede rundt og så…</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Bøger fra første år som du også har liggende hjemme. Videresælg dine bøger og modtag 2.000 kr.</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Bøger som din forelæsere sagde kun fandtes som fysiske bøger. Betal 1.000 kr.</a:t>
            </a:r>
            <a:endParaRPr sz="800">
              <a:latin typeface="Lexend"/>
              <a:ea typeface="Lexend"/>
              <a:cs typeface="Lexend"/>
              <a:sym typeface="Lexend"/>
            </a:endParaRPr>
          </a:p>
        </p:txBody>
      </p:sp>
      <p:sp>
        <p:nvSpPr>
          <p:cNvPr id="56" name="Google Shape;56;p13"/>
          <p:cNvSpPr/>
          <p:nvPr/>
        </p:nvSpPr>
        <p:spPr>
          <a:xfrm rot="5400000">
            <a:off x="3601050" y="-9048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Overraskende Arv</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En fjern slægtning, som du knap nok huskede, er afgået ved døden og har efterladt dig en sum penge.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5.000 kr. fra banken som arv.</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57" name="Google Shape;57;p13"/>
          <p:cNvSpPr/>
          <p:nvPr/>
        </p:nvSpPr>
        <p:spPr>
          <a:xfrm rot="5400000">
            <a:off x="3601050" y="181451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 Du har afleveret en andens aflevering uden at ændre navn i toppen.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Men slipper du afsted med det?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Ja! Ekstra-slag. Slå igen.</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Nej, genaflevering. Ryk til Caféen? for at drikke din sorg væk.</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grpSp>
        <p:nvGrpSpPr>
          <p:cNvPr id="58" name="Google Shape;58;p13"/>
          <p:cNvGrpSpPr/>
          <p:nvPr/>
        </p:nvGrpSpPr>
        <p:grpSpPr>
          <a:xfrm rot="5400000">
            <a:off x="6409250" y="-140637"/>
            <a:ext cx="1863000" cy="2650800"/>
            <a:chOff x="356100" y="944188"/>
            <a:chExt cx="1863000" cy="2650800"/>
          </a:xfrm>
        </p:grpSpPr>
        <p:sp>
          <p:nvSpPr>
            <p:cNvPr id="59" name="Google Shape;59;p13"/>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Shots til alle!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fik en medspiller til at drikke sig i hegnet på C?, de skal vente én omgang.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medspillere modtager 100 kr. hver af den fordrukne person</a:t>
              </a:r>
              <a:endParaRPr sz="800">
                <a:latin typeface="Lexend"/>
                <a:ea typeface="Lexend"/>
                <a:cs typeface="Lexend"/>
                <a:sym typeface="Lexend"/>
              </a:endParaRPr>
            </a:p>
            <a:p>
              <a:pPr indent="0" lvl="0" marL="0" rtl="0" algn="l">
                <a:spcBef>
                  <a:spcPts val="0"/>
                </a:spcBef>
                <a:spcAft>
                  <a:spcPts val="0"/>
                </a:spcAft>
                <a:buNone/>
              </a:pPr>
              <a:r>
                <a:t/>
              </a:r>
              <a:endParaRPr sz="800">
                <a:latin typeface="Lexend"/>
                <a:ea typeface="Lexend"/>
                <a:cs typeface="Lexend"/>
                <a:sym typeface="Lexend"/>
              </a:endParaRPr>
            </a:p>
          </p:txBody>
        </p:sp>
        <p:sp>
          <p:nvSpPr>
            <p:cNvPr id="60" name="Google Shape;60;p13"/>
            <p:cNvSpPr txBox="1"/>
            <p:nvPr/>
          </p:nvSpPr>
          <p:spPr>
            <a:xfrm>
              <a:off x="356100" y="3086425"/>
              <a:ext cx="1863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a:ea typeface="Lexend"/>
                  <a:cs typeface="Lexend"/>
                  <a:sym typeface="Lexend"/>
                </a:rPr>
                <a:t>Offeret skal betale 100 kr. til hver medspiller.</a:t>
              </a:r>
              <a:endParaRPr sz="700">
                <a:solidFill>
                  <a:schemeClr val="dk2"/>
                </a:solidFill>
                <a:latin typeface="Lexend"/>
                <a:ea typeface="Lexend"/>
                <a:cs typeface="Lexend"/>
                <a:sym typeface="Lexend"/>
              </a:endParaRPr>
            </a:p>
          </p:txBody>
        </p:sp>
      </p:grpSp>
      <p:sp>
        <p:nvSpPr>
          <p:cNvPr id="61" name="Google Shape;61;p13"/>
          <p:cNvSpPr/>
          <p:nvPr/>
        </p:nvSpPr>
        <p:spPr>
          <a:xfrm rot="5400000">
            <a:off x="6477188" y="181451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meldt dig ind i revyen. Du laver ikke mere skole i denne blok.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grpSp>
        <p:nvGrpSpPr>
          <p:cNvPr id="154" name="Google Shape;154;p22"/>
          <p:cNvGrpSpPr/>
          <p:nvPr/>
        </p:nvGrpSpPr>
        <p:grpSpPr>
          <a:xfrm rot="5400000">
            <a:off x="6666925" y="-157337"/>
            <a:ext cx="1727100" cy="2650800"/>
            <a:chOff x="6992850" y="944188"/>
            <a:chExt cx="1727100" cy="2650800"/>
          </a:xfrm>
        </p:grpSpPr>
        <p:sp>
          <p:nvSpPr>
            <p:cNvPr id="155" name="Google Shape;155;p22"/>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Dig og dine studiekammerater tog ned på Caféen? for at få en øl i frokostpausen. Men det aldrig kun en øl.</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medspiller, slå en terning hver. Dem der slår højst ryk til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56" name="Google Shape;156;p22"/>
            <p:cNvSpPr txBox="1"/>
            <p:nvPr/>
          </p:nvSpPr>
          <p:spPr>
            <a:xfrm>
              <a:off x="7001775" y="297872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En af jer fængsles. Ryk til feltet Caféen?. Passeres Start, modtages ikke 4.000 kr.</a:t>
              </a:r>
              <a:endParaRPr sz="700">
                <a:solidFill>
                  <a:schemeClr val="dk2"/>
                </a:solidFill>
                <a:latin typeface="Lexend Light"/>
                <a:ea typeface="Lexend Light"/>
                <a:cs typeface="Lexend Light"/>
                <a:sym typeface="Lexend Light"/>
              </a:endParaRPr>
            </a:p>
          </p:txBody>
        </p:sp>
      </p:grpSp>
      <p:sp>
        <p:nvSpPr>
          <p:cNvPr id="157" name="Google Shape;157;p22"/>
          <p:cNvSpPr/>
          <p:nvPr/>
        </p:nvSpPr>
        <p:spPr>
          <a:xfrm rot="5400000">
            <a:off x="749963" y="-15733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bliver holdt IT-karrieredag samme tidspunkt du skal til Campus fodbold.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1-3: </a:t>
            </a:r>
            <a:r>
              <a:rPr lang="en" sz="800">
                <a:solidFill>
                  <a:schemeClr val="dk1"/>
                </a:solidFill>
                <a:latin typeface="Lexend"/>
                <a:ea typeface="Lexend"/>
                <a:cs typeface="Lexend"/>
                <a:sym typeface="Lexend"/>
              </a:rPr>
              <a:t>Ryk til Fodboldbanen. Du kom til skade. Betal 2.000 kr. </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 </a:t>
            </a:r>
            <a:r>
              <a:rPr lang="en" sz="800">
                <a:solidFill>
                  <a:schemeClr val="dk1"/>
                </a:solidFill>
                <a:latin typeface="Lexend"/>
                <a:ea typeface="Lexend"/>
                <a:cs typeface="Lexend"/>
                <a:sym typeface="Lexend"/>
              </a:rPr>
              <a:t>Ryk til karrieredag og modtag beløbet der ligger på den. </a:t>
            </a:r>
            <a:endParaRPr sz="800">
              <a:solidFill>
                <a:schemeClr val="dk1"/>
              </a:solidFill>
              <a:latin typeface="Lexend"/>
              <a:ea typeface="Lexend"/>
              <a:cs typeface="Lexend"/>
              <a:sym typeface="Lexend"/>
            </a:endParaRPr>
          </a:p>
          <a:p>
            <a:pPr indent="0" lvl="0" marL="0" rtl="0" algn="l">
              <a:spcBef>
                <a:spcPts val="0"/>
              </a:spcBef>
              <a:spcAft>
                <a:spcPts val="0"/>
              </a:spcAft>
              <a:buNone/>
            </a:pPr>
            <a:r>
              <a:t/>
            </a:r>
            <a:endParaRPr sz="800">
              <a:latin typeface="Lexend"/>
              <a:ea typeface="Lexend"/>
              <a:cs typeface="Lexend"/>
              <a:sym typeface="Lexend"/>
            </a:endParaRPr>
          </a:p>
        </p:txBody>
      </p:sp>
      <p:sp>
        <p:nvSpPr>
          <p:cNvPr id="158" name="Google Shape;158;p22"/>
          <p:cNvSpPr/>
          <p:nvPr/>
        </p:nvSpPr>
        <p:spPr>
          <a:xfrm rot="5400000">
            <a:off x="3708450" y="-15733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er godt nok en datalog.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Du står på C? med din ven der prøver på at score men du forstår ikke hintet.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Giv 1.000 kr i kompensation til en medspiller for at cockblocke.</a:t>
            </a:r>
            <a:endParaRPr sz="800">
              <a:latin typeface="Lexend"/>
              <a:ea typeface="Lexend"/>
              <a:cs typeface="Lexend"/>
              <a:sym typeface="Lexend"/>
            </a:endParaRPr>
          </a:p>
        </p:txBody>
      </p:sp>
      <p:sp>
        <p:nvSpPr>
          <p:cNvPr id="159" name="Google Shape;159;p22"/>
          <p:cNvSpPr/>
          <p:nvPr/>
        </p:nvSpPr>
        <p:spPr>
          <a:xfrm rot="5400000">
            <a:off x="749963" y="18599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danner den bedste studiegruppe. Det hele fungerer bare.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Slå igen med terningerne,</a:t>
            </a:r>
            <a:endParaRPr sz="800">
              <a:latin typeface="Lexend"/>
              <a:ea typeface="Lexend"/>
              <a:cs typeface="Lexend"/>
              <a:sym typeface="Lexend"/>
            </a:endParaRPr>
          </a:p>
        </p:txBody>
      </p:sp>
      <p:sp>
        <p:nvSpPr>
          <p:cNvPr id="160" name="Google Shape;160;p22"/>
          <p:cNvSpPr/>
          <p:nvPr/>
        </p:nvSpPr>
        <p:spPr>
          <a:xfrm rot="5400000">
            <a:off x="3708438" y="18599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betale indboforsikring, men du bruger ikke IDA Forsikring™.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Betal 1.000 kr.</a:t>
            </a:r>
            <a:endParaRPr sz="800">
              <a:latin typeface="Lexend"/>
              <a:ea typeface="Lexend"/>
              <a:cs typeface="Lexend"/>
              <a:sym typeface="Lexend"/>
            </a:endParaRPr>
          </a:p>
        </p:txBody>
      </p:sp>
      <p:sp>
        <p:nvSpPr>
          <p:cNvPr id="161" name="Google Shape;161;p22"/>
          <p:cNvSpPr/>
          <p:nvPr/>
        </p:nvSpPr>
        <p:spPr>
          <a:xfrm rot="5400000">
            <a:off x="6666913" y="18599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sælger dine studienoter.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Men hvad sker der?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1-2: </a:t>
            </a:r>
            <a:r>
              <a:rPr lang="en" sz="800">
                <a:latin typeface="Lexend"/>
                <a:ea typeface="Lexend"/>
                <a:cs typeface="Lexend"/>
                <a:sym typeface="Lexend"/>
              </a:rPr>
              <a:t>Rige rus. Modtag 5.000 kr.</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3-4: </a:t>
            </a:r>
            <a:r>
              <a:rPr lang="en" sz="800">
                <a:latin typeface="Lexend"/>
                <a:ea typeface="Lexend"/>
                <a:cs typeface="Lexend"/>
                <a:sym typeface="Lexend"/>
              </a:rPr>
              <a:t>Reeksamenselever vil gerne have et cut. Aflever 2.000 kr.</a:t>
            </a:r>
            <a:endParaRPr sz="800">
              <a:latin typeface="Lexend"/>
              <a:ea typeface="Lexend"/>
              <a:cs typeface="Lexend"/>
              <a:sym typeface="Lexend"/>
            </a:endParaRPr>
          </a:p>
          <a:p>
            <a:pPr indent="0" lvl="0" marL="0" rtl="0" algn="ctr">
              <a:spcBef>
                <a:spcPts val="0"/>
              </a:spcBef>
              <a:spcAft>
                <a:spcPts val="0"/>
              </a:spcAft>
              <a:buNone/>
            </a:pPr>
            <a:r>
              <a:rPr b="1" lang="en" sz="800">
                <a:latin typeface="Lexend"/>
                <a:ea typeface="Lexend"/>
                <a:cs typeface="Lexend"/>
                <a:sym typeface="Lexend"/>
              </a:rPr>
              <a:t>5-6:</a:t>
            </a:r>
            <a:r>
              <a:rPr lang="en" sz="800">
                <a:latin typeface="Lexend"/>
                <a:ea typeface="Lexend"/>
                <a:cs typeface="Lexend"/>
                <a:sym typeface="Lexend"/>
              </a:rPr>
              <a:t> En asocial nørd anmelder dig til administrationen. Nedrive din dyreste grund.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p:nvPr/>
        </p:nvSpPr>
        <p:spPr>
          <a:xfrm rot="5400000">
            <a:off x="616288" y="-31608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Startup Succes!</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Din startup har netop modtaget sin første runde af venturekapital. Modtag 6.000 kr.</a:t>
            </a:r>
            <a:endParaRPr sz="800">
              <a:latin typeface="Lexend"/>
              <a:ea typeface="Lexend"/>
              <a:cs typeface="Lexend"/>
              <a:sym typeface="Lexend"/>
            </a:endParaRPr>
          </a:p>
        </p:txBody>
      </p:sp>
      <p:sp>
        <p:nvSpPr>
          <p:cNvPr id="67" name="Google Shape;67;p14"/>
          <p:cNvSpPr/>
          <p:nvPr/>
        </p:nvSpPr>
        <p:spPr>
          <a:xfrm rot="5400000">
            <a:off x="3458988" y="-28266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 fandt tegn på skimmelsvamp i et lokale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Riv et af dine huse ned. </a:t>
            </a:r>
            <a:endParaRPr sz="800">
              <a:latin typeface="Lexend"/>
              <a:ea typeface="Lexend"/>
              <a:cs typeface="Lexend"/>
              <a:sym typeface="Lexend"/>
            </a:endParaRPr>
          </a:p>
        </p:txBody>
      </p:sp>
      <p:sp>
        <p:nvSpPr>
          <p:cNvPr id="68" name="Google Shape;68;p14"/>
          <p:cNvSpPr/>
          <p:nvPr/>
        </p:nvSpPr>
        <p:spPr>
          <a:xfrm rot="5400000">
            <a:off x="616309" y="1605654"/>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har besluttet at oprette et nyt prestigefyldt studie, som kræver den allerbedste placering på campus.</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Mist den dyreste grund du ejer.</a:t>
            </a:r>
            <a:endParaRPr sz="800">
              <a:latin typeface="Lexend"/>
              <a:ea typeface="Lexend"/>
              <a:cs typeface="Lexend"/>
              <a:sym typeface="Lexend"/>
            </a:endParaRPr>
          </a:p>
        </p:txBody>
      </p:sp>
      <p:sp>
        <p:nvSpPr>
          <p:cNvPr id="69" name="Google Shape;69;p14"/>
          <p:cNvSpPr/>
          <p:nvPr/>
        </p:nvSpPr>
        <p:spPr>
          <a:xfrm rot="5400000">
            <a:off x="3459000" y="1605650"/>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tirsdag så der TTT på C?, desværre er du broke, så du drikker ikke.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(Husleje er dyrt!)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Caféen?</a:t>
            </a:r>
            <a:endParaRPr sz="800">
              <a:latin typeface="Lexend"/>
              <a:ea typeface="Lexend"/>
              <a:cs typeface="Lexend"/>
              <a:sym typeface="Lexend"/>
            </a:endParaRPr>
          </a:p>
        </p:txBody>
      </p:sp>
      <p:grpSp>
        <p:nvGrpSpPr>
          <p:cNvPr id="70" name="Google Shape;70;p14"/>
          <p:cNvGrpSpPr/>
          <p:nvPr/>
        </p:nvGrpSpPr>
        <p:grpSpPr>
          <a:xfrm rot="5400000">
            <a:off x="6301688" y="-282662"/>
            <a:ext cx="1727100" cy="2650800"/>
            <a:chOff x="6927138" y="1398113"/>
            <a:chExt cx="1727100" cy="2650800"/>
          </a:xfrm>
        </p:grpSpPr>
        <p:sp>
          <p:nvSpPr>
            <p:cNvPr id="71" name="Google Shape;71;p14"/>
            <p:cNvSpPr/>
            <p:nvPr/>
          </p:nvSpPr>
          <p:spPr>
            <a:xfrm>
              <a:off x="6927138" y="139811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tænkte det kunne være sjovt at drikke en 6-pack til en forelæsning.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slipper uden ballade.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4-5:</a:t>
              </a:r>
              <a:r>
                <a:rPr lang="en" sz="800">
                  <a:solidFill>
                    <a:schemeClr val="dk1"/>
                  </a:solidFill>
                  <a:latin typeface="Lexend"/>
                  <a:ea typeface="Lexend"/>
                  <a:cs typeface="Lexend"/>
                  <a:sym typeface="Lexend"/>
                </a:rPr>
                <a:t> Du fik en meget sur mail fra din kursusansvarlig (vent to omgange).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6:</a:t>
              </a:r>
              <a:r>
                <a:rPr lang="en" sz="800">
                  <a:solidFill>
                    <a:schemeClr val="dk1"/>
                  </a:solidFill>
                  <a:latin typeface="Lexend"/>
                  <a:ea typeface="Lexend"/>
                  <a:cs typeface="Lexend"/>
                  <a:sym typeface="Lexend"/>
                </a:rPr>
                <a:t> 6-packen var starten på en meget lang aften på C?. Ryk til Cafèen?</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72" name="Google Shape;72;p14"/>
            <p:cNvSpPr txBox="1"/>
            <p:nvPr/>
          </p:nvSpPr>
          <p:spPr>
            <a:xfrm>
              <a:off x="6945000" y="3489375"/>
              <a:ext cx="1691400" cy="50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00">
                  <a:solidFill>
                    <a:schemeClr val="dk2"/>
                  </a:solidFill>
                  <a:latin typeface="Lexend"/>
                  <a:ea typeface="Lexend"/>
                  <a:cs typeface="Lexend"/>
                  <a:sym typeface="Lexend"/>
                </a:rPr>
                <a:t>Ved 6:</a:t>
              </a:r>
              <a:r>
                <a:rPr lang="en" sz="700">
                  <a:solidFill>
                    <a:schemeClr val="dk2"/>
                  </a:solidFill>
                  <a:latin typeface="Lexend Light"/>
                  <a:ea typeface="Lexend Light"/>
                  <a:cs typeface="Lexend Light"/>
                  <a:sym typeface="Lexend Light"/>
                </a:rPr>
                <a:t> Du fængsles. Ryk til feltet Caféen?. Passeres Start, modtages ikke 4.000 kr.</a:t>
              </a:r>
              <a:endParaRPr sz="700">
                <a:solidFill>
                  <a:schemeClr val="dk2"/>
                </a:solidFill>
                <a:latin typeface="Lexend Light"/>
                <a:ea typeface="Lexend Light"/>
                <a:cs typeface="Lexend Light"/>
                <a:sym typeface="Lexend Light"/>
              </a:endParaRPr>
            </a:p>
          </p:txBody>
        </p:sp>
      </p:grpSp>
      <p:sp>
        <p:nvSpPr>
          <p:cNvPr id="73" name="Google Shape;73;p14"/>
          <p:cNvSpPr/>
          <p:nvPr/>
        </p:nvSpPr>
        <p:spPr>
          <a:xfrm rot="5400000">
            <a:off x="6301700" y="16056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har modtaget et tilskud fra staten for at opgradere og forbedre campusfaciliteterne.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spillere må placere 1 hus på en valgfri grund de ejer.</a:t>
            </a:r>
            <a:endParaRPr sz="800">
              <a:latin typeface="Lexend"/>
              <a:ea typeface="Lexend"/>
              <a:cs typeface="Lexend"/>
              <a:sym typeface="Lexe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p:nvPr/>
        </p:nvSpPr>
        <p:spPr>
          <a:xfrm rot="5400000">
            <a:off x="699813" y="-1824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Revy!</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skal se revy. Det en meget god forestilling. Ryk til feltet Store UP1 og slå igen. </a:t>
            </a:r>
            <a:endParaRPr sz="800">
              <a:latin typeface="Lexend"/>
              <a:ea typeface="Lexend"/>
              <a:cs typeface="Lexend"/>
              <a:sym typeface="Lexend"/>
            </a:endParaRPr>
          </a:p>
        </p:txBody>
      </p:sp>
      <p:sp>
        <p:nvSpPr>
          <p:cNvPr id="79" name="Google Shape;79;p15"/>
          <p:cNvSpPr/>
          <p:nvPr/>
        </p:nvSpPr>
        <p:spPr>
          <a:xfrm rot="5400000">
            <a:off x="3617725" y="-1824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brugte ChatGPT til en fem-dages eksamen. Men gik det godt?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1-2:</a:t>
            </a:r>
            <a:r>
              <a:rPr lang="en" sz="800">
                <a:solidFill>
                  <a:schemeClr val="dk1"/>
                </a:solidFill>
                <a:latin typeface="Lexend"/>
                <a:ea typeface="Lexend"/>
                <a:cs typeface="Lexend"/>
                <a:sym typeface="Lexend"/>
              </a:rPr>
              <a:t> Chatten misforstået eksamen, 00. Kast med én terning til du passerer Start.</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3-4:</a:t>
            </a:r>
            <a:r>
              <a:rPr lang="en" sz="800">
                <a:solidFill>
                  <a:schemeClr val="dk1"/>
                </a:solidFill>
                <a:latin typeface="Lexend"/>
                <a:ea typeface="Lexend"/>
                <a:cs typeface="Lexend"/>
                <a:sym typeface="Lexend"/>
              </a:rPr>
              <a:t> Din ven som rettet eksamen, opdagede det. Betal 4.000 kr. for at bestikke ham.</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5-6:</a:t>
            </a:r>
            <a:r>
              <a:rPr lang="en" sz="800">
                <a:solidFill>
                  <a:schemeClr val="dk1"/>
                </a:solidFill>
                <a:latin typeface="Lexend"/>
                <a:ea typeface="Lexend"/>
                <a:cs typeface="Lexend"/>
                <a:sym typeface="Lexend"/>
              </a:rPr>
              <a:t> Du fik 12! Du hyldes. Modtag 2.000 kr. af alle medspiller.</a:t>
            </a:r>
            <a:endParaRPr sz="800">
              <a:latin typeface="Lexend"/>
              <a:ea typeface="Lexend"/>
              <a:cs typeface="Lexend"/>
              <a:sym typeface="Lexend"/>
            </a:endParaRPr>
          </a:p>
        </p:txBody>
      </p:sp>
      <p:sp>
        <p:nvSpPr>
          <p:cNvPr id="80" name="Google Shape;80;p15"/>
          <p:cNvSpPr/>
          <p:nvPr/>
        </p:nvSpPr>
        <p:spPr>
          <a:xfrm rot="5400000">
            <a:off x="699813" y="1809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Lorte telefon!</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Din alarm gik ikke af, og du sov over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81" name="Google Shape;81;p15"/>
          <p:cNvSpPr/>
          <p:nvPr/>
        </p:nvSpPr>
        <p:spPr>
          <a:xfrm rot="5400000">
            <a:off x="3617713" y="1809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er eksamenstid og du prokrastinerede for meget og har 1 dag tilbage, gør dig klar til en redbull fueled nat.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5 felter frem.</a:t>
            </a:r>
            <a:endParaRPr sz="800">
              <a:latin typeface="Lexend"/>
              <a:ea typeface="Lexend"/>
              <a:cs typeface="Lexend"/>
              <a:sym typeface="Lexend"/>
            </a:endParaRPr>
          </a:p>
        </p:txBody>
      </p:sp>
      <p:sp>
        <p:nvSpPr>
          <p:cNvPr id="82" name="Google Shape;82;p15"/>
          <p:cNvSpPr/>
          <p:nvPr/>
        </p:nvSpPr>
        <p:spPr>
          <a:xfrm rot="5400000">
            <a:off x="6535613" y="-1824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vandt Advent of Code.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100 kr. fra dine medspillere.</a:t>
            </a:r>
            <a:endParaRPr sz="800">
              <a:latin typeface="Lexend"/>
              <a:ea typeface="Lexend"/>
              <a:cs typeface="Lexend"/>
              <a:sym typeface="Lexend"/>
            </a:endParaRPr>
          </a:p>
        </p:txBody>
      </p:sp>
      <p:sp>
        <p:nvSpPr>
          <p:cNvPr id="83" name="Google Shape;83;p15"/>
          <p:cNvSpPr/>
          <p:nvPr/>
        </p:nvSpPr>
        <p:spPr>
          <a:xfrm rot="5400000">
            <a:off x="6535613" y="1809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er blevet cancelled på din rustur som vejleder.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har en samtale med Gorm.</a:t>
            </a:r>
            <a:endParaRPr sz="800">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p:nvPr/>
        </p:nvSpPr>
        <p:spPr>
          <a:xfrm rot="5400000">
            <a:off x="786050" y="-1643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solgte nogle gamle lærebøger på Facebook. (De er fyldt med kaffepletter)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500 kr. pr. hus du ejer.</a:t>
            </a:r>
            <a:endParaRPr sz="800">
              <a:latin typeface="Lexend"/>
              <a:ea typeface="Lexend"/>
              <a:cs typeface="Lexend"/>
              <a:sym typeface="Lexend"/>
            </a:endParaRPr>
          </a:p>
        </p:txBody>
      </p:sp>
      <p:sp>
        <p:nvSpPr>
          <p:cNvPr id="89" name="Google Shape;89;p16"/>
          <p:cNvSpPr/>
          <p:nvPr/>
        </p:nvSpPr>
        <p:spPr>
          <a:xfrm rot="5400000">
            <a:off x="786038" y="17912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drikke kaffe og faldt i søvn under forelæsningen, fordi det var Filinskis forelæsning.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90" name="Google Shape;90;p16"/>
          <p:cNvSpPr/>
          <p:nvPr/>
        </p:nvSpPr>
        <p:spPr>
          <a:xfrm rot="5400000">
            <a:off x="3708438" y="-1643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Din ven har aldrig set dig tage en meter.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turde ikke. Ryk til Caféen? for at drikke fra en flaske.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Du drak den som en champ! Modtag 200 kr.</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p:txBody>
      </p:sp>
      <p:sp>
        <p:nvSpPr>
          <p:cNvPr id="91" name="Google Shape;91;p16"/>
          <p:cNvSpPr/>
          <p:nvPr/>
        </p:nvSpPr>
        <p:spPr>
          <a:xfrm rot="5400000">
            <a:off x="3708438" y="17912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KU besluttet at reducere budgeterne til campus vedligeholdelse.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Alle der ejer et højhus skal omgående rive ét højhus ned.</a:t>
            </a:r>
            <a:endParaRPr sz="800">
              <a:latin typeface="Lexend"/>
              <a:ea typeface="Lexend"/>
              <a:cs typeface="Lexend"/>
              <a:sym typeface="Lexend"/>
            </a:endParaRPr>
          </a:p>
        </p:txBody>
      </p:sp>
      <p:sp>
        <p:nvSpPr>
          <p:cNvPr id="92" name="Google Shape;92;p16"/>
          <p:cNvSpPr/>
          <p:nvPr/>
        </p:nvSpPr>
        <p:spPr>
          <a:xfrm rot="5400000">
            <a:off x="6630838" y="-1643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fik inspiration fra Nikolaj Special og besluttede dig om at lave din egen drink på Caféen?, men du kommer til at drikke for meget af dem og har brugt alt for mange penge på en aften.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Betal 1.000 kr.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93" name="Google Shape;93;p16"/>
          <p:cNvSpPr/>
          <p:nvPr/>
        </p:nvSpPr>
        <p:spPr>
          <a:xfrm rot="5400000">
            <a:off x="6630850" y="1791263"/>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skal til AD reeksamen igen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læser op.</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p:nvPr/>
        </p:nvSpPr>
        <p:spPr>
          <a:xfrm rot="5400000">
            <a:off x="6658563" y="-16568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Alle studerende kan ikke finde ud af at rette deres forskudsopgørelse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Hver medspiller betaler 2.000 kr. til banken</a:t>
            </a:r>
            <a:endParaRPr sz="800">
              <a:latin typeface="Lexend"/>
              <a:ea typeface="Lexend"/>
              <a:cs typeface="Lexend"/>
              <a:sym typeface="Lexend"/>
            </a:endParaRPr>
          </a:p>
        </p:txBody>
      </p:sp>
      <p:sp>
        <p:nvSpPr>
          <p:cNvPr id="99" name="Google Shape;99;p17"/>
          <p:cNvSpPr/>
          <p:nvPr/>
        </p:nvSpPr>
        <p:spPr>
          <a:xfrm rot="5400000">
            <a:off x="758313" y="-16568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bestået alle dine kurser i semesteret. Livet er godt.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Slå igen med terningerne</a:t>
            </a:r>
            <a:endParaRPr sz="800">
              <a:latin typeface="Lexend"/>
              <a:ea typeface="Lexend"/>
              <a:cs typeface="Lexend"/>
              <a:sym typeface="Lexend"/>
            </a:endParaRPr>
          </a:p>
        </p:txBody>
      </p:sp>
      <p:sp>
        <p:nvSpPr>
          <p:cNvPr id="100" name="Google Shape;100;p17"/>
          <p:cNvSpPr/>
          <p:nvPr/>
        </p:nvSpPr>
        <p:spPr>
          <a:xfrm rot="5400000">
            <a:off x="3708438" y="-16568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Det er panik uge!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er blevet lidt for fuld og beslutter dig for at sætte dig op i vindueskarmen og knække dig ud ad et vindue. Dine venner finder dig neden for vinduet.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dine venner bærer dig hjem.</a:t>
            </a:r>
            <a:endParaRPr sz="800">
              <a:latin typeface="Lexend"/>
              <a:ea typeface="Lexend"/>
              <a:cs typeface="Lexend"/>
              <a:sym typeface="Lexend"/>
            </a:endParaRPr>
          </a:p>
        </p:txBody>
      </p:sp>
      <p:sp>
        <p:nvSpPr>
          <p:cNvPr id="101" name="Google Shape;101;p17"/>
          <p:cNvSpPr/>
          <p:nvPr/>
        </p:nvSpPr>
        <p:spPr>
          <a:xfrm rot="5400000">
            <a:off x="758325" y="1805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Datalogerne holder en kæmpe fest i deres kantine. Alle på Campus er inviteret.</a:t>
            </a:r>
            <a:endParaRPr sz="800">
              <a:latin typeface="Lexend"/>
              <a:ea typeface="Lexend"/>
              <a:cs typeface="Lexend"/>
              <a:sym typeface="Lexend"/>
            </a:endParaRPr>
          </a:p>
        </p:txBody>
      </p:sp>
      <p:sp>
        <p:nvSpPr>
          <p:cNvPr id="102" name="Google Shape;102;p17"/>
          <p:cNvSpPr/>
          <p:nvPr/>
        </p:nvSpPr>
        <p:spPr>
          <a:xfrm rot="5400000">
            <a:off x="3708438" y="1805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En hyggelig aften på Caféen? endte i, at du blev lokket til at blive "lige lidt længere."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Caféen? og nyd "den sidste øl" igen og igen og igen.</a:t>
            </a:r>
            <a:endParaRPr sz="800">
              <a:solidFill>
                <a:schemeClr val="dk1"/>
              </a:solidFill>
              <a:latin typeface="Lexend"/>
              <a:ea typeface="Lexend"/>
              <a:cs typeface="Lexend"/>
              <a:sym typeface="Lexend"/>
            </a:endParaRPr>
          </a:p>
        </p:txBody>
      </p:sp>
      <p:sp>
        <p:nvSpPr>
          <p:cNvPr id="103" name="Google Shape;103;p17"/>
          <p:cNvSpPr/>
          <p:nvPr/>
        </p:nvSpPr>
        <p:spPr>
          <a:xfrm rot="5400000">
            <a:off x="6658563" y="18050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har været til DIKUbar, og du har bestilt for mange hånd granater.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Kröll tørrer dit bræk op.</a:t>
            </a:r>
            <a:endParaRPr sz="800">
              <a:solidFill>
                <a:schemeClr val="dk1"/>
              </a:solidFill>
              <a:latin typeface="Lexend"/>
              <a:ea typeface="Lexend"/>
              <a:cs typeface="Lexend"/>
              <a:sym typeface="Lexe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p:nvPr/>
        </p:nvSpPr>
        <p:spPr>
          <a:xfrm rot="5400000">
            <a:off x="6658563" y="-1991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solidFill>
                  <a:schemeClr val="dk1"/>
                </a:solidFill>
                <a:latin typeface="Lexend"/>
                <a:ea typeface="Lexend"/>
                <a:cs typeface="Lexend"/>
                <a:sym typeface="Lexend"/>
              </a:rPr>
              <a:t>Du inviterer en Dutter til KU Festival. Kan du får ham ind?</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laver en falsk KU ID til ham. Slå igen.</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Nej, I drikker på C?. Ryk til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09" name="Google Shape;109;p18"/>
          <p:cNvSpPr/>
          <p:nvPr/>
        </p:nvSpPr>
        <p:spPr>
          <a:xfrm rot="5400000">
            <a:off x="758313" y="-1991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Tillyke!</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er blevet nøglebærer på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en spiller der skal sidde over, da de har opført sig dumt sidste frebar.</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en spiller der skal give dig 4.000 kr. De gav gratis drinks.</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 Vælg én spiller der skal give dig en grund, som du vælger.</a:t>
            </a:r>
            <a:endParaRPr sz="800">
              <a:latin typeface="Lexend"/>
              <a:ea typeface="Lexend"/>
              <a:cs typeface="Lexend"/>
              <a:sym typeface="Lexend"/>
            </a:endParaRPr>
          </a:p>
        </p:txBody>
      </p:sp>
      <p:sp>
        <p:nvSpPr>
          <p:cNvPr id="110" name="Google Shape;110;p18"/>
          <p:cNvSpPr/>
          <p:nvPr/>
        </p:nvSpPr>
        <p:spPr>
          <a:xfrm rot="5400000">
            <a:off x="3708450" y="-1991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ville wingman en pige, men kom til at kommentere hendes røv.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giver hende dit nummer</a:t>
            </a:r>
            <a:endParaRPr sz="800">
              <a:latin typeface="Lexend"/>
              <a:ea typeface="Lexend"/>
              <a:cs typeface="Lexend"/>
              <a:sym typeface="Lexend"/>
            </a:endParaRPr>
          </a:p>
        </p:txBody>
      </p:sp>
      <p:grpSp>
        <p:nvGrpSpPr>
          <p:cNvPr id="111" name="Google Shape;111;p18"/>
          <p:cNvGrpSpPr/>
          <p:nvPr/>
        </p:nvGrpSpPr>
        <p:grpSpPr>
          <a:xfrm rot="5400000">
            <a:off x="758313" y="1816338"/>
            <a:ext cx="1727100" cy="2650800"/>
            <a:chOff x="424038" y="944188"/>
            <a:chExt cx="1727100" cy="2650800"/>
          </a:xfrm>
        </p:grpSpPr>
        <p:sp>
          <p:nvSpPr>
            <p:cNvPr id="112" name="Google Shape;112;p18"/>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Gratis kaffe!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lånte din vens medarbejderkort for tiende gang for at få kaffe fra medarbejdergangen.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 Medarbejdergangene</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13" name="Google Shape;113;p18"/>
            <p:cNvSpPr txBox="1"/>
            <p:nvPr/>
          </p:nvSpPr>
          <p:spPr>
            <a:xfrm>
              <a:off x="424050" y="2978725"/>
              <a:ext cx="16914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Ryk til Medarbejdergangene. Betal ikke ejeren. Ejes grunden ikke, kan den købes. Passeres Start, modtag 4.000 kr.</a:t>
              </a:r>
              <a:endParaRPr sz="700">
                <a:solidFill>
                  <a:schemeClr val="dk2"/>
                </a:solidFill>
                <a:latin typeface="Lexend Light"/>
                <a:ea typeface="Lexend Light"/>
                <a:cs typeface="Lexend Light"/>
                <a:sym typeface="Lexend Light"/>
              </a:endParaRPr>
            </a:p>
          </p:txBody>
        </p:sp>
      </p:grpSp>
      <p:sp>
        <p:nvSpPr>
          <p:cNvPr id="114" name="Google Shape;114;p18"/>
          <p:cNvSpPr/>
          <p:nvPr/>
        </p:nvSpPr>
        <p:spPr>
          <a:xfrm rot="5400000">
            <a:off x="3708438" y="18163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laver mad til revytterne. Bliver det godt?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Du putter for meget grøn karry, nu er maden uspiselig.  Ryk til Caféen? for  at glemme denne hændelse.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Du lavet den bedste Chili con Carne. Modtag 200 kr. af hver medspiller.</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solidFill>
                <a:schemeClr val="dk1"/>
              </a:solidFill>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p:txBody>
      </p:sp>
      <p:sp>
        <p:nvSpPr>
          <p:cNvPr id="115" name="Google Shape;115;p18"/>
          <p:cNvSpPr/>
          <p:nvPr/>
        </p:nvSpPr>
        <p:spPr>
          <a:xfrm rot="5400000">
            <a:off x="6658563" y="18163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klasket en biolog på røven til en fest.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Slå med én terning:</a:t>
            </a:r>
            <a:br>
              <a:rPr b="1" lang="en" sz="800">
                <a:solidFill>
                  <a:schemeClr val="dk1"/>
                </a:solidFill>
                <a:latin typeface="Lexend"/>
                <a:ea typeface="Lexend"/>
                <a:cs typeface="Lexend"/>
                <a:sym typeface="Lexend"/>
              </a:rPr>
            </a:br>
            <a:r>
              <a:rPr b="1" lang="en" sz="800">
                <a:solidFill>
                  <a:schemeClr val="dk1"/>
                </a:solidFill>
                <a:latin typeface="Lexend"/>
                <a:ea typeface="Lexend"/>
                <a:cs typeface="Lexend"/>
                <a:sym typeface="Lexend"/>
              </a:rPr>
              <a:t>1-3:</a:t>
            </a:r>
            <a:r>
              <a:rPr lang="en" sz="800">
                <a:solidFill>
                  <a:schemeClr val="dk1"/>
                </a:solidFill>
                <a:latin typeface="Lexend"/>
                <a:ea typeface="Lexend"/>
                <a:cs typeface="Lexend"/>
                <a:sym typeface="Lexend"/>
              </a:rPr>
              <a:t> Biologen slår dig hårdt med en bog. Side over i 2 omgange.</a:t>
            </a:r>
            <a:endParaRPr sz="800">
              <a:solidFill>
                <a:schemeClr val="dk1"/>
              </a:solidFill>
              <a:latin typeface="Lexend"/>
              <a:ea typeface="Lexend"/>
              <a:cs typeface="Lexend"/>
              <a:sym typeface="Lexend"/>
            </a:endParaRPr>
          </a:p>
          <a:p>
            <a:pPr indent="0" lvl="0" marL="0" rtl="0" algn="ctr">
              <a:spcBef>
                <a:spcPts val="0"/>
              </a:spcBef>
              <a:spcAft>
                <a:spcPts val="0"/>
              </a:spcAft>
              <a:buNone/>
            </a:pPr>
            <a:r>
              <a:rPr b="1" lang="en" sz="800">
                <a:solidFill>
                  <a:schemeClr val="dk1"/>
                </a:solidFill>
                <a:latin typeface="Lexend"/>
                <a:ea typeface="Lexend"/>
                <a:cs typeface="Lexend"/>
                <a:sym typeface="Lexend"/>
              </a:rPr>
              <a:t>4-6:</a:t>
            </a:r>
            <a:r>
              <a:rPr lang="en" sz="800">
                <a:solidFill>
                  <a:schemeClr val="dk1"/>
                </a:solidFill>
                <a:latin typeface="Lexend"/>
                <a:ea typeface="Lexend"/>
                <a:cs typeface="Lexend"/>
                <a:sym typeface="Lexend"/>
              </a:rPr>
              <a:t> Biologen hev dig med til Barwin. Ryk til Barwin.</a:t>
            </a:r>
            <a:endParaRPr sz="800">
              <a:latin typeface="Lexend"/>
              <a:ea typeface="Lexend"/>
              <a:cs typeface="Lexend"/>
              <a:sym typeface="Lexe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p:nvPr/>
        </p:nvSpPr>
        <p:spPr>
          <a:xfrm rot="5400000">
            <a:off x="783388" y="-17403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foretrak at raide i WoW frem for at tage en eksamen. Der var reeksamen i Ros uge, så den mødte du heller ikke op til. DNUR.</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Ryk tilbage til Start uden at modtage SU.</a:t>
            </a:r>
            <a:endParaRPr sz="800">
              <a:latin typeface="Lexend"/>
              <a:ea typeface="Lexend"/>
              <a:cs typeface="Lexend"/>
              <a:sym typeface="Lexend"/>
            </a:endParaRPr>
          </a:p>
        </p:txBody>
      </p:sp>
      <p:sp>
        <p:nvSpPr>
          <p:cNvPr id="121" name="Google Shape;121;p19"/>
          <p:cNvSpPr/>
          <p:nvPr/>
        </p:nvSpPr>
        <p:spPr>
          <a:xfrm rot="5400000">
            <a:off x="3708450" y="-174037"/>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ankom til kantinen for sent, og alt maden er udsolgt.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sukker over din tomme mave.</a:t>
            </a:r>
            <a:endParaRPr sz="800">
              <a:latin typeface="Lexend"/>
              <a:ea typeface="Lexend"/>
              <a:cs typeface="Lexend"/>
              <a:sym typeface="Lexend"/>
            </a:endParaRPr>
          </a:p>
        </p:txBody>
      </p:sp>
      <p:sp>
        <p:nvSpPr>
          <p:cNvPr id="122" name="Google Shape;122;p19"/>
          <p:cNvSpPr/>
          <p:nvPr/>
        </p:nvSpPr>
        <p:spPr>
          <a:xfrm rot="5400000">
            <a:off x="783388" y="18246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fik så meget frivillige rabat på Caféen? at det svare til at du har sparet 2.000 kr.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2.000 kr. </a:t>
            </a:r>
            <a:endParaRPr sz="800">
              <a:latin typeface="Lexend"/>
              <a:ea typeface="Lexend"/>
              <a:cs typeface="Lexend"/>
              <a:sym typeface="Lexend"/>
            </a:endParaRPr>
          </a:p>
        </p:txBody>
      </p:sp>
      <p:sp>
        <p:nvSpPr>
          <p:cNvPr id="123" name="Google Shape;123;p19"/>
          <p:cNvSpPr/>
          <p:nvPr/>
        </p:nvSpPr>
        <p:spPr>
          <a:xfrm rot="5400000">
            <a:off x="3708438" y="18246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udviklet en algoritme, der sparer universitetet for store summer.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3.000 kr. fra taknemmelige fakultetsmedarbejdere.</a:t>
            </a:r>
            <a:endParaRPr sz="800">
              <a:latin typeface="Lexend"/>
              <a:ea typeface="Lexend"/>
              <a:cs typeface="Lexend"/>
              <a:sym typeface="Lexend"/>
            </a:endParaRPr>
          </a:p>
        </p:txBody>
      </p:sp>
      <p:grpSp>
        <p:nvGrpSpPr>
          <p:cNvPr id="124" name="Google Shape;124;p19"/>
          <p:cNvGrpSpPr/>
          <p:nvPr/>
        </p:nvGrpSpPr>
        <p:grpSpPr>
          <a:xfrm rot="5400000">
            <a:off x="6633500" y="-174037"/>
            <a:ext cx="1727100" cy="2650800"/>
            <a:chOff x="6992850" y="944188"/>
            <a:chExt cx="1727100" cy="2650800"/>
          </a:xfrm>
        </p:grpSpPr>
        <p:sp>
          <p:nvSpPr>
            <p:cNvPr id="125" name="Google Shape;125;p19"/>
            <p:cNvSpPr/>
            <p:nvPr/>
          </p:nvSpPr>
          <p:spPr>
            <a:xfrm>
              <a:off x="6992850"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har lavet din egen drink på Caféen?, hvor kun én anden køber udover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100 kr.</a:t>
              </a:r>
              <a:endParaRPr sz="800">
                <a:latin typeface="Lexend"/>
                <a:ea typeface="Lexend"/>
                <a:cs typeface="Lexend"/>
                <a:sym typeface="Lexend"/>
              </a:endParaRPr>
            </a:p>
          </p:txBody>
        </p:sp>
        <p:sp>
          <p:nvSpPr>
            <p:cNvPr id="126" name="Google Shape;126;p19"/>
            <p:cNvSpPr txBox="1"/>
            <p:nvPr/>
          </p:nvSpPr>
          <p:spPr>
            <a:xfrm>
              <a:off x="70107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100 kr. af banken</a:t>
              </a:r>
              <a:endParaRPr sz="700">
                <a:solidFill>
                  <a:schemeClr val="dk2"/>
                </a:solidFill>
                <a:latin typeface="Lexend Light"/>
                <a:ea typeface="Lexend Light"/>
                <a:cs typeface="Lexend Light"/>
                <a:sym typeface="Lexend Light"/>
              </a:endParaRPr>
            </a:p>
          </p:txBody>
        </p:sp>
      </p:grpSp>
      <p:sp>
        <p:nvSpPr>
          <p:cNvPr id="127" name="Google Shape;127;p19"/>
          <p:cNvSpPr/>
          <p:nvPr/>
        </p:nvSpPr>
        <p:spPr>
          <a:xfrm rot="5400000">
            <a:off x="6633500" y="18246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Der må kun være (n-1) personer i en studiegruppe. Du skal smide en person ud.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spiller der skal vente en omgang.</a:t>
            </a:r>
            <a:endParaRPr sz="8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p:nvPr/>
        </p:nvSpPr>
        <p:spPr>
          <a:xfrm rot="5400000">
            <a:off x="3708438" y="-16386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afleverede dit speciale, hvor du har en ekstra linje kode "rm -rf dir" som din vejleder kører. Winning.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Slog igen med terningerne.</a:t>
            </a:r>
            <a:endParaRPr sz="800">
              <a:latin typeface="Lexend"/>
              <a:ea typeface="Lexend"/>
              <a:cs typeface="Lexend"/>
              <a:sym typeface="Lexend"/>
            </a:endParaRPr>
          </a:p>
        </p:txBody>
      </p:sp>
      <p:sp>
        <p:nvSpPr>
          <p:cNvPr id="133" name="Google Shape;133;p20"/>
          <p:cNvSpPr/>
          <p:nvPr/>
        </p:nvSpPr>
        <p:spPr>
          <a:xfrm rot="5400000">
            <a:off x="791738" y="-16386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Uautoriseret Brandvagt.</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Du sov på campus. Betal 1.000 kr. for brud på reglerne.</a:t>
            </a:r>
            <a:endParaRPr sz="800">
              <a:latin typeface="Lexend"/>
              <a:ea typeface="Lexend"/>
              <a:cs typeface="Lexend"/>
              <a:sym typeface="Lexend"/>
            </a:endParaRPr>
          </a:p>
        </p:txBody>
      </p:sp>
      <p:sp>
        <p:nvSpPr>
          <p:cNvPr id="134" name="Google Shape;134;p20"/>
          <p:cNvSpPr/>
          <p:nvPr/>
        </p:nvSpPr>
        <p:spPr>
          <a:xfrm rot="5400000">
            <a:off x="791738" y="18163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Jeg sku stærkere en dig!</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en medspiller. Hvem kan lave 20 armbøjninger hurtigst mellem jer to.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Vinderen modtager 4.000 kr. fra taberen</a:t>
            </a:r>
            <a:endParaRPr sz="800">
              <a:latin typeface="Lexend"/>
              <a:ea typeface="Lexend"/>
              <a:cs typeface="Lexend"/>
              <a:sym typeface="Lexend"/>
            </a:endParaRPr>
          </a:p>
        </p:txBody>
      </p:sp>
      <p:grpSp>
        <p:nvGrpSpPr>
          <p:cNvPr id="135" name="Google Shape;135;p20"/>
          <p:cNvGrpSpPr/>
          <p:nvPr/>
        </p:nvGrpSpPr>
        <p:grpSpPr>
          <a:xfrm rot="5400000">
            <a:off x="3708438" y="1816338"/>
            <a:ext cx="1727100" cy="2650800"/>
            <a:chOff x="424038" y="944188"/>
            <a:chExt cx="1727100" cy="2650800"/>
          </a:xfrm>
        </p:grpSpPr>
        <p:sp>
          <p:nvSpPr>
            <p:cNvPr id="136" name="Google Shape;136;p20"/>
            <p:cNvSpPr/>
            <p:nvPr/>
          </p:nvSpPr>
          <p:spPr>
            <a:xfrm>
              <a:off x="424038" y="94418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 SMÅ SHOTS™  har valgt dig til at være deres campus ambassadør.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6.000 for din nye sponsoraftale.</a:t>
              </a:r>
              <a:endParaRPr sz="800">
                <a:latin typeface="Lexend"/>
                <a:ea typeface="Lexend"/>
                <a:cs typeface="Lexend"/>
                <a:sym typeface="Lexend"/>
              </a:endParaRPr>
            </a:p>
          </p:txBody>
        </p:sp>
        <p:sp>
          <p:nvSpPr>
            <p:cNvPr id="137" name="Google Shape;137;p20"/>
            <p:cNvSpPr txBox="1"/>
            <p:nvPr/>
          </p:nvSpPr>
          <p:spPr>
            <a:xfrm>
              <a:off x="441900" y="3086425"/>
              <a:ext cx="16914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700">
                  <a:solidFill>
                    <a:schemeClr val="dk2"/>
                  </a:solidFill>
                  <a:latin typeface="Lexend Light"/>
                  <a:ea typeface="Lexend Light"/>
                  <a:cs typeface="Lexend Light"/>
                  <a:sym typeface="Lexend Light"/>
                </a:rPr>
                <a:t>Modtag 6.000 kr. af banken</a:t>
              </a:r>
              <a:endParaRPr sz="700">
                <a:solidFill>
                  <a:schemeClr val="dk2"/>
                </a:solidFill>
                <a:latin typeface="Lexend Light"/>
                <a:ea typeface="Lexend Light"/>
                <a:cs typeface="Lexend Light"/>
                <a:sym typeface="Lexend Light"/>
              </a:endParaRPr>
            </a:p>
          </p:txBody>
        </p:sp>
      </p:grpSp>
      <p:sp>
        <p:nvSpPr>
          <p:cNvPr id="138" name="Google Shape;138;p20"/>
          <p:cNvSpPr/>
          <p:nvPr/>
        </p:nvSpPr>
        <p:spPr>
          <a:xfrm rot="5400000">
            <a:off x="6625138" y="-16386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dumpede igen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Nu mangler du ECTS point, du mister din SU.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solidFill>
                  <a:schemeClr val="dk1"/>
                </a:solidFill>
                <a:latin typeface="Lexend"/>
                <a:ea typeface="Lexend"/>
                <a:cs typeface="Lexend"/>
                <a:sym typeface="Lexend"/>
              </a:rPr>
              <a:t>Ryk tilbage til Start uden at modtage SU.</a:t>
            </a:r>
            <a:endParaRPr sz="800">
              <a:latin typeface="Lexend"/>
              <a:ea typeface="Lexend"/>
              <a:cs typeface="Lexend"/>
              <a:sym typeface="Lexend"/>
            </a:endParaRPr>
          </a:p>
        </p:txBody>
      </p:sp>
      <p:sp>
        <p:nvSpPr>
          <p:cNvPr id="139" name="Google Shape;139;p20"/>
          <p:cNvSpPr/>
          <p:nvPr/>
        </p:nvSpPr>
        <p:spPr>
          <a:xfrm rot="5400000">
            <a:off x="6625150" y="18163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blev friendzonet til en fest ved at blive klappet på skulderen. Det var en dreng. Impressive!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 mens du gemmer dig i pinlighed.</a:t>
            </a:r>
            <a:endParaRPr sz="800">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p:nvPr/>
        </p:nvSpPr>
        <p:spPr>
          <a:xfrm rot="5400000">
            <a:off x="800088" y="-1406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Netcompany sponsorerer hele Nørre Campus.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Hver spiller må placere 1 hus gratis på en valgfri grund de ejer.</a:t>
            </a:r>
            <a:endParaRPr sz="800">
              <a:latin typeface="Lexend"/>
              <a:ea typeface="Lexend"/>
              <a:cs typeface="Lexend"/>
              <a:sym typeface="Lexend"/>
            </a:endParaRPr>
          </a:p>
        </p:txBody>
      </p:sp>
      <p:sp>
        <p:nvSpPr>
          <p:cNvPr id="145" name="Google Shape;145;p21"/>
          <p:cNvSpPr/>
          <p:nvPr/>
        </p:nvSpPr>
        <p:spPr>
          <a:xfrm rot="5400000">
            <a:off x="3708438" y="-1406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skippede en sang på playlisten på Caféen?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146" name="Google Shape;146;p21"/>
          <p:cNvSpPr/>
          <p:nvPr/>
        </p:nvSpPr>
        <p:spPr>
          <a:xfrm rot="5400000">
            <a:off x="6616788" y="-140612"/>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startede en Minecraft server lige inden en eksamen.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Vælg én medspiller der også skal spille Minecraft og vente en omgang med dig</a:t>
            </a:r>
            <a:endParaRPr sz="800">
              <a:latin typeface="Lexend"/>
              <a:ea typeface="Lexend"/>
              <a:cs typeface="Lexend"/>
              <a:sym typeface="Lexend"/>
            </a:endParaRPr>
          </a:p>
        </p:txBody>
      </p:sp>
      <p:sp>
        <p:nvSpPr>
          <p:cNvPr id="147" name="Google Shape;147;p21"/>
          <p:cNvSpPr/>
          <p:nvPr/>
        </p:nvSpPr>
        <p:spPr>
          <a:xfrm rot="5400000">
            <a:off x="800088" y="18646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citerer kilde!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Modtag en sur kommentar i Absalon.</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Vent en omgang.</a:t>
            </a:r>
            <a:endParaRPr sz="800">
              <a:latin typeface="Lexend"/>
              <a:ea typeface="Lexend"/>
              <a:cs typeface="Lexend"/>
              <a:sym typeface="Lexend"/>
            </a:endParaRPr>
          </a:p>
        </p:txBody>
      </p:sp>
      <p:sp>
        <p:nvSpPr>
          <p:cNvPr id="148" name="Google Shape;148;p21"/>
          <p:cNvSpPr/>
          <p:nvPr/>
        </p:nvSpPr>
        <p:spPr>
          <a:xfrm rot="5400000">
            <a:off x="3708438" y="18646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glemte at tage madpakke med.</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Tag hen til HCØ kantinen for at finde mad. (Uden koriander selvfølgelig)</a:t>
            </a:r>
            <a:endParaRPr sz="800">
              <a:latin typeface="Lexend"/>
              <a:ea typeface="Lexend"/>
              <a:cs typeface="Lexend"/>
              <a:sym typeface="Lexend"/>
            </a:endParaRPr>
          </a:p>
        </p:txBody>
      </p:sp>
      <p:sp>
        <p:nvSpPr>
          <p:cNvPr id="149" name="Google Shape;149;p21"/>
          <p:cNvSpPr/>
          <p:nvPr/>
        </p:nvSpPr>
        <p:spPr>
          <a:xfrm rot="5400000">
            <a:off x="6616800" y="1864638"/>
            <a:ext cx="1727100" cy="26508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
                <a:latin typeface="Lexend"/>
                <a:ea typeface="Lexend"/>
                <a:cs typeface="Lexend"/>
                <a:sym typeface="Lexend"/>
              </a:rPr>
              <a:t>Du mistet dit studiekort ud i byen, men heldigvis fandt du et nyt på Caféen? </a:t>
            </a:r>
            <a:endParaRPr sz="800">
              <a:latin typeface="Lexend"/>
              <a:ea typeface="Lexend"/>
              <a:cs typeface="Lexend"/>
              <a:sym typeface="Lexend"/>
            </a:endParaRPr>
          </a:p>
          <a:p>
            <a:pPr indent="0" lvl="0" marL="0" rtl="0" algn="ctr">
              <a:spcBef>
                <a:spcPts val="0"/>
              </a:spcBef>
              <a:spcAft>
                <a:spcPts val="0"/>
              </a:spcAft>
              <a:buNone/>
            </a:pPr>
            <a:r>
              <a:t/>
            </a:r>
            <a:endParaRPr sz="800">
              <a:latin typeface="Lexend"/>
              <a:ea typeface="Lexend"/>
              <a:cs typeface="Lexend"/>
              <a:sym typeface="Lexend"/>
            </a:endParaRPr>
          </a:p>
          <a:p>
            <a:pPr indent="0" lvl="0" marL="0" rtl="0" algn="ctr">
              <a:spcBef>
                <a:spcPts val="0"/>
              </a:spcBef>
              <a:spcAft>
                <a:spcPts val="0"/>
              </a:spcAft>
              <a:buNone/>
            </a:pPr>
            <a:r>
              <a:rPr lang="en" sz="800">
                <a:latin typeface="Lexend"/>
                <a:ea typeface="Lexend"/>
                <a:cs typeface="Lexend"/>
                <a:sym typeface="Lexend"/>
              </a:rPr>
              <a:t>Byt plads med personen til højre for dig.</a:t>
            </a:r>
            <a:endParaRPr sz="8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