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5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7.xml"/><Relationship Id="rId35" Type="http://schemas.openxmlformats.org/officeDocument/2006/relationships/font" Target="fonts/Lato-bold.fntdata"/><Relationship Id="rId12" Type="http://schemas.openxmlformats.org/officeDocument/2006/relationships/slide" Target="slides/slide6.xml"/><Relationship Id="rId34" Type="http://schemas.openxmlformats.org/officeDocument/2006/relationships/font" Target="fonts/Lato-regular.fntdata"/><Relationship Id="rId15" Type="http://schemas.openxmlformats.org/officeDocument/2006/relationships/slide" Target="slides/slide9.xml"/><Relationship Id="rId37" Type="http://schemas.openxmlformats.org/officeDocument/2006/relationships/font" Target="fonts/Lato-boldItalic.fntdata"/><Relationship Id="rId14" Type="http://schemas.openxmlformats.org/officeDocument/2006/relationships/slide" Target="slides/slide8.xml"/><Relationship Id="rId36" Type="http://schemas.openxmlformats.org/officeDocument/2006/relationships/font" Target="fonts/La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24cb69245_2_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24cb69245_2_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24cb69245_2_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24cb69245_2_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24cb69245_2_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24cb69245_2_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24cb69245_2_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24cb69245_2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24cb692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24cb692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24cb6924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24cb6924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24cb69245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24cb69245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24cb69245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824cb69245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824cb69245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824cb69245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824cb69245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824cb69245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24cb69245_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24cb69245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24cb69245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24cb69245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24cb69245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24cb69245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24cb69245_2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24cb69245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24cb69245_2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24cb69245_2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24cb69245_2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24cb69245_2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24cb69245_2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24cb69245_2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24cb69245_2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24cb69245_2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24cb69245_2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824cb69245_2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0" name="Google Shape;1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4" name="Google Shape;14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" name="Google Shape;14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9" name="Google Shape;15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3" name="Google Shape;16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4" name="Google Shape;16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34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34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5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5974uDrE4b0Cs4BpMzZ4mywx2GCn58D5/view" TargetMode="External"/><Relationship Id="rId4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medium.com/r/?url=https%3A%2F%2Farxiv.org%2Fpdf%2F1801.06146.pdf" TargetMode="External"/><Relationship Id="rId4" Type="http://schemas.openxmlformats.org/officeDocument/2006/relationships/hyperlink" Target="https://arxiv.org/abs/1706.03762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fast.ai/" TargetMode="External"/><Relationship Id="rId4" Type="http://schemas.openxmlformats.org/officeDocument/2006/relationships/hyperlink" Target="https://huggingface.co/" TargetMode="External"/><Relationship Id="rId5" Type="http://schemas.openxmlformats.org/officeDocument/2006/relationships/hyperlink" Target="https://github.com/huggingface/transformer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rive.google.com/file/d/184D6KrfjEOFlR5hYvELzJdXPGdq22w4z/view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14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14.png"/><Relationship Id="rId5" Type="http://schemas.openxmlformats.org/officeDocument/2006/relationships/image" Target="../media/image3.png"/><Relationship Id="rId6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14.png"/><Relationship Id="rId5" Type="http://schemas.openxmlformats.org/officeDocument/2006/relationships/image" Target="../media/image3.png"/><Relationship Id="rId6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14.png"/><Relationship Id="rId5" Type="http://schemas.openxmlformats.org/officeDocument/2006/relationships/image" Target="../media/image3.png"/><Relationship Id="rId6" Type="http://schemas.openxmlformats.org/officeDocument/2006/relationships/image" Target="../media/image9.jpg"/><Relationship Id="rId7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5125" y="2969425"/>
            <a:ext cx="3650674" cy="205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5"/>
          <p:cNvSpPr txBox="1"/>
          <p:nvPr/>
        </p:nvSpPr>
        <p:spPr>
          <a:xfrm>
            <a:off x="1429575" y="924225"/>
            <a:ext cx="6799200" cy="16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81" name="Google Shape;181;p25"/>
          <p:cNvSpPr txBox="1"/>
          <p:nvPr/>
        </p:nvSpPr>
        <p:spPr>
          <a:xfrm>
            <a:off x="1319650" y="665025"/>
            <a:ext cx="6400800" cy="1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</a:rPr>
              <a:t>CoVis : Covid 19 Twitter Sentiment                                  Analysis &amp; Extraction Visualisation Da</a:t>
            </a:r>
            <a:r>
              <a:rPr b="1" lang="en" sz="2100">
                <a:solidFill>
                  <a:schemeClr val="lt1"/>
                </a:solidFill>
              </a:rPr>
              <a:t>shboard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6670500" y="2877150"/>
            <a:ext cx="1350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 sz="2100">
              <a:solidFill>
                <a:schemeClr val="lt1"/>
              </a:solidFill>
            </a:endParaRPr>
          </a:p>
        </p:txBody>
      </p:sp>
      <p:pic>
        <p:nvPicPr>
          <p:cNvPr descr="Twitter icon" id="183" name="Google Shape;18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1200" y="3157962"/>
            <a:ext cx="1152875" cy="1152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te panda wear mask cartoon icon illustration. animal mascot ..." id="184" name="Google Shape;18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5325" y="2877150"/>
            <a:ext cx="17145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/>
          <p:nvPr/>
        </p:nvSpPr>
        <p:spPr>
          <a:xfrm>
            <a:off x="1904888" y="2001975"/>
            <a:ext cx="1500350" cy="1003625"/>
          </a:xfrm>
          <a:prstGeom prst="flowChartMagneticDisk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D966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World dataset</a:t>
            </a:r>
            <a:endParaRPr/>
          </a:p>
        </p:txBody>
      </p:sp>
      <p:sp>
        <p:nvSpPr>
          <p:cNvPr id="318" name="Google Shape;318;p34"/>
          <p:cNvSpPr/>
          <p:nvPr/>
        </p:nvSpPr>
        <p:spPr>
          <a:xfrm>
            <a:off x="3648813" y="477375"/>
            <a:ext cx="1500350" cy="1003625"/>
          </a:xfrm>
          <a:prstGeom prst="flowChartMagneticDisk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D966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IEEE Data Set</a:t>
            </a:r>
            <a:endParaRPr/>
          </a:p>
        </p:txBody>
      </p:sp>
      <p:sp>
        <p:nvSpPr>
          <p:cNvPr id="319" name="Google Shape;319;p34"/>
          <p:cNvSpPr/>
          <p:nvPr/>
        </p:nvSpPr>
        <p:spPr>
          <a:xfrm>
            <a:off x="5639013" y="2126175"/>
            <a:ext cx="1500350" cy="1003625"/>
          </a:xfrm>
          <a:prstGeom prst="flowChartMagneticDisk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India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4"/>
          <p:cNvSpPr/>
          <p:nvPr/>
        </p:nvSpPr>
        <p:spPr>
          <a:xfrm>
            <a:off x="3552223" y="1481000"/>
            <a:ext cx="1939800" cy="1524600"/>
          </a:xfrm>
          <a:prstGeom prst="leftRigh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6700" y="784950"/>
            <a:ext cx="3608500" cy="337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 txBox="1"/>
          <p:nvPr/>
        </p:nvSpPr>
        <p:spPr>
          <a:xfrm>
            <a:off x="779550" y="48461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Formatting this video so it looks great on any device. Check back later to view it.</a:t>
            </a:r>
            <a:endParaRPr sz="1200">
              <a:solidFill>
                <a:srgbClr val="FFFFFF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65100" marR="165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Explore</a:t>
            </a:r>
            <a:endParaRPr sz="900"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1" name="Google Shape;331;p36" title="outpu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5539" y="19800"/>
            <a:ext cx="922629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Transfer Learning?</a:t>
            </a:r>
            <a:endParaRPr/>
          </a:p>
        </p:txBody>
      </p:sp>
      <p:sp>
        <p:nvSpPr>
          <p:cNvPr id="337" name="Google Shape;337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Story of transfer learning in NLP</a:t>
            </a:r>
            <a:endParaRPr sz="195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In early 2018, Jeremy Howard (co-founder of fast.ai) and Sebastian Ruder introduced the </a:t>
            </a:r>
            <a:r>
              <a:rPr lang="en" sz="1200" u="sng">
                <a:solidFill>
                  <a:schemeClr val="hlink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Universal Language Model Fine-tuning for Text Classification</a:t>
            </a:r>
            <a:r>
              <a:rPr lang="en" sz="12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 (ULMFiT) method. ULMFiT was the first </a:t>
            </a:r>
            <a:r>
              <a:rPr b="1" lang="en" sz="12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Transfer Learning</a:t>
            </a:r>
            <a:r>
              <a:rPr lang="en" sz="12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 method applied to NLP. As a result, besides significantly outperforming many state-of-the-art tasks, it allowed, with only 100 labeled examples, to match performances equivalent to models trained on 100× more data.</a:t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Since the introduction of ULMFiT, </a:t>
            </a:r>
            <a:r>
              <a:rPr b="1" lang="en" sz="12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Transfer Learning</a:t>
            </a:r>
            <a:r>
              <a:rPr lang="en" sz="12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 became very popular in NLP and yet Google (BERT, Transformer-XL, XLNet), Facebook (RoBERTa, XLM) or even OpenAI (GPT, GPT-2) begin to pre-train their own model on very large corpora. This time, instead of using the AWD-LSTM neural network, they all used a more powerful architecture based on the Transformer (cf. </a:t>
            </a:r>
            <a:r>
              <a:rPr lang="en" sz="1200" u="sng">
                <a:solidFill>
                  <a:schemeClr val="hlink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Attention is all you need</a:t>
            </a:r>
            <a:r>
              <a:rPr lang="en" sz="12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).</a:t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"/>
          <p:cNvSpPr txBox="1"/>
          <p:nvPr>
            <p:ph type="title"/>
          </p:nvPr>
        </p:nvSpPr>
        <p:spPr>
          <a:xfrm>
            <a:off x="1297500" y="249375"/>
            <a:ext cx="7038900" cy="1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 to Transfer Learning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highlight>
                  <a:srgbClr val="202020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fast.ai</a:t>
            </a:r>
            <a:r>
              <a:rPr lang="en" sz="2300">
                <a:solidFill>
                  <a:srgbClr val="FFFFFF"/>
                </a:solidFill>
                <a:highlight>
                  <a:srgbClr val="20202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X </a:t>
            </a:r>
            <a:r>
              <a:rPr lang="en" sz="1900">
                <a:solidFill>
                  <a:srgbClr val="D5D5D5"/>
                </a:solidFill>
                <a:highlight>
                  <a:srgbClr val="38383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🤗</a:t>
            </a:r>
            <a:endParaRPr b="1" sz="2800" u="sng">
              <a:solidFill>
                <a:srgbClr val="FFFFFF"/>
              </a:solidFill>
              <a:highlight>
                <a:srgbClr val="20202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8"/>
          <p:cNvSpPr txBox="1"/>
          <p:nvPr>
            <p:ph idx="1" type="body"/>
          </p:nvPr>
        </p:nvSpPr>
        <p:spPr>
          <a:xfrm>
            <a:off x="1297500" y="1350825"/>
            <a:ext cx="7038900" cy="3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5D5D5"/>
                </a:solidFill>
                <a:highlight>
                  <a:srgbClr val="383838"/>
                </a:highlight>
                <a:latin typeface="Cambria"/>
                <a:ea typeface="Cambria"/>
                <a:cs typeface="Cambria"/>
                <a:sym typeface="Cambria"/>
              </a:rPr>
              <a:t>Although the language models are powerful, fastai does not integrate all of them. Fortunately, </a:t>
            </a:r>
            <a:r>
              <a:rPr lang="en" sz="1400">
                <a:solidFill>
                  <a:schemeClr val="accent5"/>
                </a:solidFill>
                <a:highlight>
                  <a:srgbClr val="383838"/>
                </a:highlight>
                <a:uFill>
                  <a:noFill/>
                </a:uFill>
                <a:latin typeface="Cambria"/>
                <a:ea typeface="Cambria"/>
                <a:cs typeface="Cambria"/>
                <a:sym typeface="Cambria"/>
                <a:hlinkClick r:id="rId4"/>
              </a:rPr>
              <a:t>HuggingFace</a:t>
            </a:r>
            <a:r>
              <a:rPr lang="en" sz="1400">
                <a:solidFill>
                  <a:srgbClr val="D5D5D5"/>
                </a:solidFill>
                <a:highlight>
                  <a:srgbClr val="383838"/>
                </a:highlight>
                <a:latin typeface="Cambria"/>
                <a:ea typeface="Cambria"/>
                <a:cs typeface="Cambria"/>
                <a:sym typeface="Cambria"/>
              </a:rPr>
              <a:t> 🤗 created the well known </a:t>
            </a:r>
            <a:r>
              <a:rPr lang="en" sz="1400">
                <a:solidFill>
                  <a:schemeClr val="accent5"/>
                </a:solidFill>
                <a:highlight>
                  <a:srgbClr val="383838"/>
                </a:highlight>
                <a:uFill>
                  <a:noFill/>
                </a:uFill>
                <a:latin typeface="Cambria"/>
                <a:ea typeface="Cambria"/>
                <a:cs typeface="Cambria"/>
                <a:sym typeface="Cambria"/>
                <a:hlinkClick r:id="rId5"/>
              </a:rPr>
              <a:t>transformers library</a:t>
            </a:r>
            <a:r>
              <a:rPr lang="en" sz="1400">
                <a:solidFill>
                  <a:srgbClr val="D5D5D5"/>
                </a:solidFill>
                <a:highlight>
                  <a:srgbClr val="383838"/>
                </a:highlight>
                <a:latin typeface="Cambria"/>
                <a:ea typeface="Cambria"/>
                <a:cs typeface="Cambria"/>
                <a:sym typeface="Cambria"/>
              </a:rPr>
              <a:t>. Formerly knew as pytorch-transformers or pytorch-pretrained-bert, this library brings together over 40 state-of-the-art pre-trained NLP models (BERT, GPT-2, RoBERTa, CTRL…). The implementation gives interesting additional utilities like tokenizer, optimizer or scheduler.</a:t>
            </a:r>
            <a:endParaRPr sz="1400">
              <a:solidFill>
                <a:srgbClr val="D5D5D5"/>
              </a:solidFill>
              <a:highlight>
                <a:srgbClr val="383838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5D5D5"/>
              </a:solidFill>
              <a:highlight>
                <a:srgbClr val="383838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5D5D5"/>
                </a:solidFill>
                <a:highlight>
                  <a:srgbClr val="383838"/>
                </a:highlight>
                <a:latin typeface="Cambria"/>
                <a:ea typeface="Cambria"/>
                <a:cs typeface="Cambria"/>
                <a:sym typeface="Cambria"/>
              </a:rPr>
              <a:t>The transformers library can be self-sufficient but incorporating it within the fastai library provides simpler implementation compatible with powerful fastai tools like </a:t>
            </a:r>
            <a:r>
              <a:rPr b="1" lang="en" sz="1400">
                <a:solidFill>
                  <a:srgbClr val="D5D5D5"/>
                </a:solidFill>
                <a:highlight>
                  <a:srgbClr val="383838"/>
                </a:highlight>
                <a:latin typeface="Cambria"/>
                <a:ea typeface="Cambria"/>
                <a:cs typeface="Cambria"/>
                <a:sym typeface="Cambria"/>
              </a:rPr>
              <a:t>Discriminate Learning Rate</a:t>
            </a:r>
            <a:r>
              <a:rPr lang="en" sz="1400">
                <a:solidFill>
                  <a:srgbClr val="D5D5D5"/>
                </a:solidFill>
                <a:highlight>
                  <a:srgbClr val="383838"/>
                </a:highlight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b="1" lang="en" sz="1400">
                <a:solidFill>
                  <a:srgbClr val="D5D5D5"/>
                </a:solidFill>
                <a:highlight>
                  <a:srgbClr val="383838"/>
                </a:highlight>
                <a:latin typeface="Cambria"/>
                <a:ea typeface="Cambria"/>
                <a:cs typeface="Cambria"/>
                <a:sym typeface="Cambria"/>
              </a:rPr>
              <a:t>Gradual Unfreezing</a:t>
            </a:r>
            <a:r>
              <a:rPr lang="en" sz="1400">
                <a:solidFill>
                  <a:srgbClr val="D5D5D5"/>
                </a:solidFill>
                <a:highlight>
                  <a:srgbClr val="383838"/>
                </a:highlight>
                <a:latin typeface="Cambria"/>
                <a:ea typeface="Cambria"/>
                <a:cs typeface="Cambria"/>
                <a:sym typeface="Cambria"/>
              </a:rPr>
              <a:t> or </a:t>
            </a:r>
            <a:r>
              <a:rPr b="1" lang="en" sz="1400">
                <a:solidFill>
                  <a:srgbClr val="D5D5D5"/>
                </a:solidFill>
                <a:highlight>
                  <a:srgbClr val="383838"/>
                </a:highlight>
                <a:latin typeface="Cambria"/>
                <a:ea typeface="Cambria"/>
                <a:cs typeface="Cambria"/>
                <a:sym typeface="Cambria"/>
              </a:rPr>
              <a:t>Slanted Triangular Learning Rates</a:t>
            </a:r>
            <a:r>
              <a:rPr lang="en" sz="1400">
                <a:solidFill>
                  <a:srgbClr val="D5D5D5"/>
                </a:solidFill>
                <a:highlight>
                  <a:srgbClr val="383838"/>
                </a:highlight>
                <a:latin typeface="Cambria"/>
                <a:ea typeface="Cambria"/>
                <a:cs typeface="Cambria"/>
                <a:sym typeface="Cambria"/>
              </a:rPr>
              <a:t>.</a:t>
            </a:r>
            <a:endParaRPr sz="1400">
              <a:solidFill>
                <a:srgbClr val="D5D5D5"/>
              </a:solidFill>
              <a:highlight>
                <a:srgbClr val="383838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5D5D5"/>
              </a:solidFill>
              <a:highlight>
                <a:srgbClr val="383838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600"/>
              </a:spcBef>
              <a:spcAft>
                <a:spcPts val="500"/>
              </a:spcAft>
              <a:buNone/>
            </a:pPr>
            <a:r>
              <a:rPr lang="en" sz="1400">
                <a:solidFill>
                  <a:srgbClr val="D5D5D5"/>
                </a:solidFill>
                <a:highlight>
                  <a:srgbClr val="383838"/>
                </a:highlight>
                <a:latin typeface="Cambria"/>
                <a:ea typeface="Cambria"/>
                <a:cs typeface="Cambria"/>
                <a:sym typeface="Cambria"/>
              </a:rPr>
              <a:t>So we utilized Fastai &amp; HuggingFace transformers to prepare a Roberta Model for Covid-19 Sentiment Analysis. </a:t>
            </a:r>
            <a:endParaRPr sz="1400">
              <a:solidFill>
                <a:srgbClr val="D5D5D5"/>
              </a:solidFill>
              <a:highlight>
                <a:srgbClr val="383838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"/>
          <p:cNvSpPr txBox="1"/>
          <p:nvPr>
            <p:ph idx="1" type="body"/>
          </p:nvPr>
        </p:nvSpPr>
        <p:spPr>
          <a:xfrm>
            <a:off x="1297500" y="62350"/>
            <a:ext cx="7038900" cy="44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Sentiment Analysis Model Training Methodology: </a:t>
            </a:r>
            <a:endParaRPr/>
          </a:p>
        </p:txBody>
      </p:sp>
      <p:sp>
        <p:nvSpPr>
          <p:cNvPr id="349" name="Google Shape;349;p39"/>
          <p:cNvSpPr/>
          <p:nvPr/>
        </p:nvSpPr>
        <p:spPr>
          <a:xfrm>
            <a:off x="1489987" y="566075"/>
            <a:ext cx="1558625" cy="924800"/>
          </a:xfrm>
          <a:prstGeom prst="flowChartMagneticDisk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350" name="Google Shape;350;p39"/>
          <p:cNvSpPr/>
          <p:nvPr/>
        </p:nvSpPr>
        <p:spPr>
          <a:xfrm>
            <a:off x="1489975" y="1853875"/>
            <a:ext cx="1558625" cy="100362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</p:txBody>
      </p:sp>
      <p:sp>
        <p:nvSpPr>
          <p:cNvPr id="351" name="Google Shape;351;p39"/>
          <p:cNvSpPr/>
          <p:nvPr/>
        </p:nvSpPr>
        <p:spPr>
          <a:xfrm>
            <a:off x="1519112" y="3220500"/>
            <a:ext cx="1500350" cy="1003625"/>
          </a:xfrm>
          <a:prstGeom prst="flowChartMagneticDisk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&amp; Results</a:t>
            </a:r>
            <a:endParaRPr/>
          </a:p>
        </p:txBody>
      </p:sp>
      <p:cxnSp>
        <p:nvCxnSpPr>
          <p:cNvPr id="352" name="Google Shape;352;p39"/>
          <p:cNvCxnSpPr>
            <a:stCxn id="349" idx="4"/>
            <a:endCxn id="353" idx="1"/>
          </p:cNvCxnSpPr>
          <p:nvPr/>
        </p:nvCxnSpPr>
        <p:spPr>
          <a:xfrm>
            <a:off x="3048612" y="1028475"/>
            <a:ext cx="17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" name="Google Shape;353;p39"/>
          <p:cNvSpPr/>
          <p:nvPr/>
        </p:nvSpPr>
        <p:spPr>
          <a:xfrm>
            <a:off x="4821300" y="322725"/>
            <a:ext cx="1891200" cy="1411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Tokenizers</a:t>
            </a:r>
            <a:endParaRPr/>
          </a:p>
        </p:txBody>
      </p:sp>
      <p:sp>
        <p:nvSpPr>
          <p:cNvPr id="354" name="Google Shape;354;p39"/>
          <p:cNvSpPr/>
          <p:nvPr/>
        </p:nvSpPr>
        <p:spPr>
          <a:xfrm>
            <a:off x="4821300" y="322725"/>
            <a:ext cx="1891200" cy="1411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Numericalizer &amp; Processor</a:t>
            </a:r>
            <a:endParaRPr/>
          </a:p>
        </p:txBody>
      </p:sp>
      <p:sp>
        <p:nvSpPr>
          <p:cNvPr id="355" name="Google Shape;355;p39"/>
          <p:cNvSpPr/>
          <p:nvPr/>
        </p:nvSpPr>
        <p:spPr>
          <a:xfrm>
            <a:off x="4821300" y="322725"/>
            <a:ext cx="1891200" cy="1411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 of Databunch</a:t>
            </a:r>
            <a:endParaRPr/>
          </a:p>
        </p:txBody>
      </p:sp>
      <p:cxnSp>
        <p:nvCxnSpPr>
          <p:cNvPr id="356" name="Google Shape;356;p39"/>
          <p:cNvCxnSpPr/>
          <p:nvPr/>
        </p:nvCxnSpPr>
        <p:spPr>
          <a:xfrm>
            <a:off x="3002975" y="2265225"/>
            <a:ext cx="18495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7" name="Google Shape;357;p39"/>
          <p:cNvSpPr/>
          <p:nvPr/>
        </p:nvSpPr>
        <p:spPr>
          <a:xfrm>
            <a:off x="4852475" y="1693900"/>
            <a:ext cx="1891200" cy="1153200"/>
          </a:xfrm>
          <a:prstGeom prst="flowChartAlternateProcess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Roberta Model</a:t>
            </a:r>
            <a:endParaRPr/>
          </a:p>
        </p:txBody>
      </p:sp>
      <p:sp>
        <p:nvSpPr>
          <p:cNvPr id="358" name="Google Shape;358;p39"/>
          <p:cNvSpPr/>
          <p:nvPr/>
        </p:nvSpPr>
        <p:spPr>
          <a:xfrm>
            <a:off x="4852475" y="1693888"/>
            <a:ext cx="1891200" cy="1153200"/>
          </a:xfrm>
          <a:prstGeom prst="flowChartAlternateProcess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Discriminative Layer Training, Gradual Unfreezing</a:t>
            </a:r>
            <a:endParaRPr/>
          </a:p>
        </p:txBody>
      </p:sp>
      <p:cxnSp>
        <p:nvCxnSpPr>
          <p:cNvPr id="359" name="Google Shape;359;p39"/>
          <p:cNvCxnSpPr/>
          <p:nvPr/>
        </p:nvCxnSpPr>
        <p:spPr>
          <a:xfrm flipH="1" rot="10800000">
            <a:off x="3048600" y="3782200"/>
            <a:ext cx="18039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" name="Google Shape;360;p39"/>
          <p:cNvSpPr/>
          <p:nvPr/>
        </p:nvSpPr>
        <p:spPr>
          <a:xfrm>
            <a:off x="4881650" y="3275650"/>
            <a:ext cx="1891200" cy="1023600"/>
          </a:xfrm>
          <a:prstGeom prst="flowChartAlternateProcess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Acc: 95%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Acc: 97%</a:t>
            </a:r>
            <a:endParaRPr/>
          </a:p>
        </p:txBody>
      </p:sp>
      <p:pic>
        <p:nvPicPr>
          <p:cNvPr id="361" name="Google Shape;3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7100" y="1107348"/>
            <a:ext cx="5324026" cy="23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8" name="Google Shape;3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1"/>
          <p:cNvSpPr/>
          <p:nvPr/>
        </p:nvSpPr>
        <p:spPr>
          <a:xfrm>
            <a:off x="659225" y="1532100"/>
            <a:ext cx="1910625" cy="1075500"/>
          </a:xfrm>
          <a:prstGeom prst="flowChartProcess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Machine Learning Models</a:t>
            </a:r>
            <a:endParaRPr/>
          </a:p>
        </p:txBody>
      </p:sp>
      <p:cxnSp>
        <p:nvCxnSpPr>
          <p:cNvPr id="374" name="Google Shape;374;p41"/>
          <p:cNvCxnSpPr>
            <a:stCxn id="373" idx="2"/>
          </p:cNvCxnSpPr>
          <p:nvPr/>
        </p:nvCxnSpPr>
        <p:spPr>
          <a:xfrm flipH="1" rot="-5400000">
            <a:off x="1665088" y="2557050"/>
            <a:ext cx="550500" cy="651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5" name="Google Shape;375;p41"/>
          <p:cNvSpPr/>
          <p:nvPr/>
        </p:nvSpPr>
        <p:spPr>
          <a:xfrm>
            <a:off x="2291900" y="2967850"/>
            <a:ext cx="986950" cy="689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App</a:t>
            </a:r>
            <a:endParaRPr/>
          </a:p>
        </p:txBody>
      </p:sp>
      <p:cxnSp>
        <p:nvCxnSpPr>
          <p:cNvPr id="376" name="Google Shape;376;p41"/>
          <p:cNvCxnSpPr>
            <a:stCxn id="375" idx="2"/>
          </p:cNvCxnSpPr>
          <p:nvPr/>
        </p:nvCxnSpPr>
        <p:spPr>
          <a:xfrm flipH="1" rot="-5400000">
            <a:off x="2949775" y="3493050"/>
            <a:ext cx="620100" cy="948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7" name="Google Shape;377;p41"/>
          <p:cNvSpPr/>
          <p:nvPr/>
        </p:nvSpPr>
        <p:spPr>
          <a:xfrm>
            <a:off x="3607000" y="4074250"/>
            <a:ext cx="986950" cy="550500"/>
          </a:xfrm>
          <a:prstGeom prst="flowChartProcess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Socket.io</a:t>
            </a:r>
            <a:endParaRPr/>
          </a:p>
        </p:txBody>
      </p:sp>
      <p:cxnSp>
        <p:nvCxnSpPr>
          <p:cNvPr id="378" name="Google Shape;378;p41"/>
          <p:cNvCxnSpPr/>
          <p:nvPr/>
        </p:nvCxnSpPr>
        <p:spPr>
          <a:xfrm flipH="1" rot="10800000">
            <a:off x="3240075" y="1532100"/>
            <a:ext cx="1720800" cy="1559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9" name="Google Shape;379;p41"/>
          <p:cNvSpPr/>
          <p:nvPr/>
        </p:nvSpPr>
        <p:spPr>
          <a:xfrm>
            <a:off x="4922300" y="1206175"/>
            <a:ext cx="1910625" cy="930000"/>
          </a:xfrm>
          <a:prstGeom prst="flowChartProcess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Website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(HTML/JS)</a:t>
            </a:r>
            <a:endParaRPr/>
          </a:p>
        </p:txBody>
      </p:sp>
      <p:cxnSp>
        <p:nvCxnSpPr>
          <p:cNvPr id="380" name="Google Shape;380;p41"/>
          <p:cNvCxnSpPr/>
          <p:nvPr/>
        </p:nvCxnSpPr>
        <p:spPr>
          <a:xfrm>
            <a:off x="4572000" y="4261650"/>
            <a:ext cx="1404600" cy="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41"/>
          <p:cNvCxnSpPr/>
          <p:nvPr/>
        </p:nvCxnSpPr>
        <p:spPr>
          <a:xfrm rot="10800000">
            <a:off x="4592175" y="4524850"/>
            <a:ext cx="14382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82" name="Google Shape;38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675" y="2377100"/>
            <a:ext cx="1441525" cy="1156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1"/>
          <p:cNvSpPr txBox="1"/>
          <p:nvPr/>
        </p:nvSpPr>
        <p:spPr>
          <a:xfrm>
            <a:off x="2663050" y="293650"/>
            <a:ext cx="37233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Flask APP and Socket.io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4" name="Google Shape;38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8575" y="3091499"/>
            <a:ext cx="469076" cy="41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6550" y="4624750"/>
            <a:ext cx="507850" cy="50785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1"/>
          <p:cNvSpPr/>
          <p:nvPr/>
        </p:nvSpPr>
        <p:spPr>
          <a:xfrm>
            <a:off x="6030375" y="4004700"/>
            <a:ext cx="880950" cy="689600"/>
          </a:xfrm>
          <a:prstGeom prst="flowChartMagneticDisk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28148" cy="483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971" y="0"/>
            <a:ext cx="8718060" cy="5142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47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43" title="Final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741675" cy="467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34" y="0"/>
            <a:ext cx="863373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lving Data Challenges In Machine Learning With Automated Tools" id="196" name="Google Shape;196;p27"/>
          <p:cNvPicPr preferRelativeResize="0"/>
          <p:nvPr/>
        </p:nvPicPr>
        <p:blipFill rotWithShape="1">
          <a:blip r:embed="rId3">
            <a:alphaModFix/>
          </a:blip>
          <a:srcRect b="0" l="5555" r="555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14:flip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/>
          <p:nvPr/>
        </p:nvSpPr>
        <p:spPr>
          <a:xfrm>
            <a:off x="3802943" y="1450850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Data Collection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8"/>
          <p:cNvSpPr/>
          <p:nvPr/>
        </p:nvSpPr>
        <p:spPr>
          <a:xfrm>
            <a:off x="3802943" y="1450850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2F2F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Collection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Information Concept: Magnifying Optical Glass With Words Data ..." id="203" name="Google Shape;20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950" y="117350"/>
            <a:ext cx="13335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/>
          <p:nvPr/>
        </p:nvSpPr>
        <p:spPr>
          <a:xfrm>
            <a:off x="3802943" y="1450850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Data Collection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9"/>
          <p:cNvSpPr/>
          <p:nvPr/>
        </p:nvSpPr>
        <p:spPr>
          <a:xfrm>
            <a:off x="2135600" y="2350550"/>
            <a:ext cx="1435200" cy="3717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10" name="Google Shape;210;p29"/>
          <p:cNvCxnSpPr>
            <a:stCxn id="209" idx="0"/>
            <a:endCxn id="208" idx="2"/>
          </p:cNvCxnSpPr>
          <p:nvPr/>
        </p:nvCxnSpPr>
        <p:spPr>
          <a:xfrm rot="-5400000">
            <a:off x="3483950" y="1262600"/>
            <a:ext cx="457200" cy="1718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p29"/>
          <p:cNvSpPr/>
          <p:nvPr/>
        </p:nvSpPr>
        <p:spPr>
          <a:xfrm>
            <a:off x="3802943" y="1450850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2F2F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Collection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2" name="Google Shape;212;p29"/>
          <p:cNvSpPr/>
          <p:nvPr/>
        </p:nvSpPr>
        <p:spPr>
          <a:xfrm>
            <a:off x="1604200" y="2265950"/>
            <a:ext cx="2042700" cy="456300"/>
          </a:xfrm>
          <a:prstGeom prst="roundRect">
            <a:avLst>
              <a:gd fmla="val 50000" name="adj"/>
            </a:avLst>
          </a:prstGeom>
          <a:solidFill>
            <a:srgbClr val="4141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 IEEE Data Port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Information Concept: Magnifying Optical Glass With Words Data ..." id="213" name="Google Shape;2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950" y="117350"/>
            <a:ext cx="13335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set Storage and Dataset Search Platform | IEEE DataPort" id="214" name="Google Shape;21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700" y="1098050"/>
            <a:ext cx="2594149" cy="88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/>
          <p:nvPr/>
        </p:nvSpPr>
        <p:spPr>
          <a:xfrm>
            <a:off x="3802943" y="1450850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Data Collection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30"/>
          <p:cNvSpPr/>
          <p:nvPr/>
        </p:nvSpPr>
        <p:spPr>
          <a:xfrm>
            <a:off x="5573240" y="2350551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1" name="Google Shape;221;p30"/>
          <p:cNvSpPr/>
          <p:nvPr/>
        </p:nvSpPr>
        <p:spPr>
          <a:xfrm>
            <a:off x="2135600" y="2350550"/>
            <a:ext cx="1435200" cy="3717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22" name="Google Shape;222;p30"/>
          <p:cNvCxnSpPr>
            <a:stCxn id="219" idx="2"/>
            <a:endCxn id="220" idx="0"/>
          </p:cNvCxnSpPr>
          <p:nvPr/>
        </p:nvCxnSpPr>
        <p:spPr>
          <a:xfrm flipH="1" rot="-5400000">
            <a:off x="5228543" y="1236800"/>
            <a:ext cx="457200" cy="177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3" name="Google Shape;223;p30"/>
          <p:cNvCxnSpPr>
            <a:stCxn id="221" idx="0"/>
            <a:endCxn id="219" idx="2"/>
          </p:cNvCxnSpPr>
          <p:nvPr/>
        </p:nvCxnSpPr>
        <p:spPr>
          <a:xfrm rot="-5400000">
            <a:off x="3483950" y="1262600"/>
            <a:ext cx="457200" cy="1718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4" name="Google Shape;224;p30"/>
          <p:cNvSpPr/>
          <p:nvPr/>
        </p:nvSpPr>
        <p:spPr>
          <a:xfrm>
            <a:off x="3802943" y="1450850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2F2F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Collection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5" name="Google Shape;225;p30"/>
          <p:cNvSpPr/>
          <p:nvPr/>
        </p:nvSpPr>
        <p:spPr>
          <a:xfrm>
            <a:off x="5573240" y="2350501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4141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Kaggle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6" name="Google Shape;226;p30"/>
          <p:cNvSpPr/>
          <p:nvPr/>
        </p:nvSpPr>
        <p:spPr>
          <a:xfrm>
            <a:off x="1604200" y="2265950"/>
            <a:ext cx="2042700" cy="456300"/>
          </a:xfrm>
          <a:prstGeom prst="roundRect">
            <a:avLst>
              <a:gd fmla="val 50000" name="adj"/>
            </a:avLst>
          </a:prstGeom>
          <a:solidFill>
            <a:srgbClr val="4141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 IEEE Data Port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27" name="Google Shape;227;p30"/>
          <p:cNvCxnSpPr>
            <a:stCxn id="224" idx="2"/>
            <a:endCxn id="225" idx="0"/>
          </p:cNvCxnSpPr>
          <p:nvPr/>
        </p:nvCxnSpPr>
        <p:spPr>
          <a:xfrm flipH="1" rot="-5400000">
            <a:off x="5228543" y="1236800"/>
            <a:ext cx="457200" cy="1770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Information Concept: Magnifying Optical Glass With Words Data ..." id="228" name="Google Shape;2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950" y="117350"/>
            <a:ext cx="13335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set Storage and Dataset Search Platform | IEEE DataPort" id="229" name="Google Shape;22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700" y="1098050"/>
            <a:ext cx="2594149" cy="887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aggle - Wikipedia" id="230" name="Google Shape;23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8577" y="938375"/>
            <a:ext cx="2294498" cy="88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/>
          <p:nvPr/>
        </p:nvSpPr>
        <p:spPr>
          <a:xfrm>
            <a:off x="3802943" y="1450850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Data Collection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1"/>
          <p:cNvSpPr/>
          <p:nvPr/>
        </p:nvSpPr>
        <p:spPr>
          <a:xfrm>
            <a:off x="5573240" y="2350551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7" name="Google Shape;237;p31"/>
          <p:cNvSpPr/>
          <p:nvPr/>
        </p:nvSpPr>
        <p:spPr>
          <a:xfrm>
            <a:off x="2135600" y="2350550"/>
            <a:ext cx="1435200" cy="3717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8" name="Google Shape;238;p31"/>
          <p:cNvSpPr/>
          <p:nvPr/>
        </p:nvSpPr>
        <p:spPr>
          <a:xfrm>
            <a:off x="4728000" y="325025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39" name="Google Shape;239;p31"/>
          <p:cNvCxnSpPr>
            <a:stCxn id="235" idx="2"/>
            <a:endCxn id="236" idx="0"/>
          </p:cNvCxnSpPr>
          <p:nvPr/>
        </p:nvCxnSpPr>
        <p:spPr>
          <a:xfrm flipH="1" rot="-5400000">
            <a:off x="5228543" y="1236800"/>
            <a:ext cx="457200" cy="177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p31"/>
          <p:cNvCxnSpPr>
            <a:stCxn id="237" idx="0"/>
            <a:endCxn id="235" idx="2"/>
          </p:cNvCxnSpPr>
          <p:nvPr/>
        </p:nvCxnSpPr>
        <p:spPr>
          <a:xfrm rot="-5400000">
            <a:off x="3483950" y="1262600"/>
            <a:ext cx="457200" cy="1718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1" name="Google Shape;241;p31"/>
          <p:cNvCxnSpPr>
            <a:stCxn id="238" idx="0"/>
            <a:endCxn id="236" idx="2"/>
          </p:cNvCxnSpPr>
          <p:nvPr/>
        </p:nvCxnSpPr>
        <p:spPr>
          <a:xfrm rot="-5400000">
            <a:off x="5691000" y="2599103"/>
            <a:ext cx="457200" cy="84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2" name="Google Shape;242;p31"/>
          <p:cNvSpPr/>
          <p:nvPr/>
        </p:nvSpPr>
        <p:spPr>
          <a:xfrm>
            <a:off x="3802943" y="1450850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2F2F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Collection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3" name="Google Shape;243;p31"/>
          <p:cNvSpPr/>
          <p:nvPr/>
        </p:nvSpPr>
        <p:spPr>
          <a:xfrm>
            <a:off x="5573240" y="2350501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4141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Kaggle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4" name="Google Shape;244;p31"/>
          <p:cNvSpPr/>
          <p:nvPr/>
        </p:nvSpPr>
        <p:spPr>
          <a:xfrm>
            <a:off x="1604200" y="2265950"/>
            <a:ext cx="2042700" cy="456300"/>
          </a:xfrm>
          <a:prstGeom prst="roundRect">
            <a:avLst>
              <a:gd fmla="val 50000" name="adj"/>
            </a:avLst>
          </a:prstGeom>
          <a:solidFill>
            <a:srgbClr val="4141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 IEEE Data Port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5" name="Google Shape;245;p31"/>
          <p:cNvSpPr/>
          <p:nvPr/>
        </p:nvSpPr>
        <p:spPr>
          <a:xfrm>
            <a:off x="2801693" y="331385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Tweet ID’s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6" name="Google Shape;246;p31"/>
          <p:cNvSpPr/>
          <p:nvPr/>
        </p:nvSpPr>
        <p:spPr>
          <a:xfrm>
            <a:off x="4728000" y="325025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Tweet ID’s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47" name="Google Shape;247;p31"/>
          <p:cNvCxnSpPr>
            <a:stCxn id="242" idx="2"/>
            <a:endCxn id="243" idx="0"/>
          </p:cNvCxnSpPr>
          <p:nvPr/>
        </p:nvCxnSpPr>
        <p:spPr>
          <a:xfrm flipH="1" rot="-5400000">
            <a:off x="5228543" y="1236800"/>
            <a:ext cx="457200" cy="1770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8" name="Google Shape;248;p31"/>
          <p:cNvCxnSpPr>
            <a:stCxn id="244" idx="2"/>
            <a:endCxn id="245" idx="0"/>
          </p:cNvCxnSpPr>
          <p:nvPr/>
        </p:nvCxnSpPr>
        <p:spPr>
          <a:xfrm flipH="1" rot="-5400000">
            <a:off x="2802400" y="2545400"/>
            <a:ext cx="591600" cy="945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" name="Google Shape;249;p31"/>
          <p:cNvCxnSpPr>
            <a:stCxn id="246" idx="0"/>
            <a:endCxn id="243" idx="2"/>
          </p:cNvCxnSpPr>
          <p:nvPr/>
        </p:nvCxnSpPr>
        <p:spPr>
          <a:xfrm rot="-5400000">
            <a:off x="5691000" y="2599103"/>
            <a:ext cx="457200" cy="8451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Information Concept: Magnifying Optical Glass With Words Data ..." id="250" name="Google Shape;2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950" y="117350"/>
            <a:ext cx="13335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set Storage and Dataset Search Platform | IEEE DataPort" id="251" name="Google Shape;25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700" y="1098050"/>
            <a:ext cx="2594149" cy="887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aggle - Wikipedia" id="252" name="Google Shape;25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8577" y="938375"/>
            <a:ext cx="2294498" cy="887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d tweet | Logo design contest | 99designs" id="253" name="Google Shape;25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38288" y="2443537"/>
            <a:ext cx="1191275" cy="71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/>
          <p:nvPr/>
        </p:nvSpPr>
        <p:spPr>
          <a:xfrm>
            <a:off x="3802943" y="1450850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Data Collection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32"/>
          <p:cNvSpPr/>
          <p:nvPr/>
        </p:nvSpPr>
        <p:spPr>
          <a:xfrm>
            <a:off x="5573240" y="2350551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0" name="Google Shape;260;p32"/>
          <p:cNvSpPr/>
          <p:nvPr/>
        </p:nvSpPr>
        <p:spPr>
          <a:xfrm>
            <a:off x="2135600" y="2350550"/>
            <a:ext cx="1435200" cy="3717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1" name="Google Shape;261;p32"/>
          <p:cNvSpPr/>
          <p:nvPr/>
        </p:nvSpPr>
        <p:spPr>
          <a:xfrm>
            <a:off x="4728000" y="325025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2" name="Google Shape;262;p32"/>
          <p:cNvSpPr/>
          <p:nvPr/>
        </p:nvSpPr>
        <p:spPr>
          <a:xfrm>
            <a:off x="6418493" y="325025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63" name="Google Shape;263;p32"/>
          <p:cNvCxnSpPr>
            <a:stCxn id="258" idx="2"/>
            <a:endCxn id="259" idx="0"/>
          </p:cNvCxnSpPr>
          <p:nvPr/>
        </p:nvCxnSpPr>
        <p:spPr>
          <a:xfrm flipH="1" rot="-5400000">
            <a:off x="5228543" y="1236800"/>
            <a:ext cx="457200" cy="177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4" name="Google Shape;264;p32"/>
          <p:cNvCxnSpPr>
            <a:stCxn id="260" idx="0"/>
            <a:endCxn id="258" idx="2"/>
          </p:cNvCxnSpPr>
          <p:nvPr/>
        </p:nvCxnSpPr>
        <p:spPr>
          <a:xfrm rot="-5400000">
            <a:off x="3483950" y="1262600"/>
            <a:ext cx="457200" cy="1718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32"/>
          <p:cNvCxnSpPr>
            <a:stCxn id="259" idx="2"/>
            <a:endCxn id="262" idx="0"/>
          </p:cNvCxnSpPr>
          <p:nvPr/>
        </p:nvCxnSpPr>
        <p:spPr>
          <a:xfrm flipH="1" rot="-5400000">
            <a:off x="6536390" y="2598951"/>
            <a:ext cx="4572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6" name="Google Shape;266;p32"/>
          <p:cNvCxnSpPr>
            <a:stCxn id="261" idx="0"/>
            <a:endCxn id="259" idx="2"/>
          </p:cNvCxnSpPr>
          <p:nvPr/>
        </p:nvCxnSpPr>
        <p:spPr>
          <a:xfrm rot="-5400000">
            <a:off x="5691000" y="2599103"/>
            <a:ext cx="457200" cy="84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7" name="Google Shape;267;p32"/>
          <p:cNvSpPr/>
          <p:nvPr/>
        </p:nvSpPr>
        <p:spPr>
          <a:xfrm>
            <a:off x="3802943" y="1450850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2F2F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Collection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8" name="Google Shape;268;p32"/>
          <p:cNvSpPr/>
          <p:nvPr/>
        </p:nvSpPr>
        <p:spPr>
          <a:xfrm>
            <a:off x="5573240" y="2350501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4141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Kaggle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9" name="Google Shape;269;p32"/>
          <p:cNvSpPr/>
          <p:nvPr/>
        </p:nvSpPr>
        <p:spPr>
          <a:xfrm>
            <a:off x="1604200" y="2265950"/>
            <a:ext cx="2042700" cy="456300"/>
          </a:xfrm>
          <a:prstGeom prst="roundRect">
            <a:avLst>
              <a:gd fmla="val 50000" name="adj"/>
            </a:avLst>
          </a:prstGeom>
          <a:solidFill>
            <a:srgbClr val="4141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 IEEE Data Port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0" name="Google Shape;270;p32"/>
          <p:cNvSpPr/>
          <p:nvPr/>
        </p:nvSpPr>
        <p:spPr>
          <a:xfrm>
            <a:off x="494550" y="331385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Sentiment Score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1" name="Google Shape;271;p32"/>
          <p:cNvSpPr/>
          <p:nvPr/>
        </p:nvSpPr>
        <p:spPr>
          <a:xfrm>
            <a:off x="2801693" y="331385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Tweet ID’s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2" name="Google Shape;272;p32"/>
          <p:cNvSpPr/>
          <p:nvPr/>
        </p:nvSpPr>
        <p:spPr>
          <a:xfrm>
            <a:off x="4728000" y="325025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Tweet ID’s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3" name="Google Shape;273;p32"/>
          <p:cNvSpPr/>
          <p:nvPr/>
        </p:nvSpPr>
        <p:spPr>
          <a:xfrm>
            <a:off x="6418493" y="325025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Sentiment Score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74" name="Google Shape;274;p32"/>
          <p:cNvCxnSpPr>
            <a:stCxn id="267" idx="2"/>
            <a:endCxn id="268" idx="0"/>
          </p:cNvCxnSpPr>
          <p:nvPr/>
        </p:nvCxnSpPr>
        <p:spPr>
          <a:xfrm flipH="1" rot="-5400000">
            <a:off x="5228543" y="1236800"/>
            <a:ext cx="457200" cy="1770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5" name="Google Shape;275;p32"/>
          <p:cNvCxnSpPr>
            <a:stCxn id="269" idx="2"/>
            <a:endCxn id="271" idx="0"/>
          </p:cNvCxnSpPr>
          <p:nvPr/>
        </p:nvCxnSpPr>
        <p:spPr>
          <a:xfrm flipH="1" rot="-5400000">
            <a:off x="2802400" y="2545400"/>
            <a:ext cx="591600" cy="945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6" name="Google Shape;276;p32"/>
          <p:cNvCxnSpPr>
            <a:stCxn id="270" idx="0"/>
            <a:endCxn id="269" idx="2"/>
          </p:cNvCxnSpPr>
          <p:nvPr/>
        </p:nvCxnSpPr>
        <p:spPr>
          <a:xfrm rot="-5400000">
            <a:off x="1648800" y="2337053"/>
            <a:ext cx="591600" cy="1362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7" name="Google Shape;277;p32"/>
          <p:cNvCxnSpPr>
            <a:stCxn id="268" idx="2"/>
            <a:endCxn id="273" idx="0"/>
          </p:cNvCxnSpPr>
          <p:nvPr/>
        </p:nvCxnSpPr>
        <p:spPr>
          <a:xfrm flipH="1" rot="-5400000">
            <a:off x="6536390" y="2598901"/>
            <a:ext cx="457200" cy="8454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8" name="Google Shape;278;p32"/>
          <p:cNvCxnSpPr>
            <a:stCxn id="272" idx="0"/>
            <a:endCxn id="268" idx="2"/>
          </p:cNvCxnSpPr>
          <p:nvPr/>
        </p:nvCxnSpPr>
        <p:spPr>
          <a:xfrm rot="-5400000">
            <a:off x="5691000" y="2599103"/>
            <a:ext cx="457200" cy="8451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Information Concept: Magnifying Optical Glass With Words Data ..." id="279" name="Google Shape;2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950" y="117350"/>
            <a:ext cx="13335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set Storage and Dataset Search Platform | IEEE DataPort" id="280" name="Google Shape;28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700" y="1098050"/>
            <a:ext cx="2594149" cy="887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aggle - Wikipedia" id="281" name="Google Shape;28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8577" y="938375"/>
            <a:ext cx="2294498" cy="887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d tweet | Logo design contest | 99designs" id="282" name="Google Shape;28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38288" y="2443537"/>
            <a:ext cx="1191275" cy="71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/>
          <p:nvPr/>
        </p:nvSpPr>
        <p:spPr>
          <a:xfrm>
            <a:off x="3802943" y="1450850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Data Collection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33"/>
          <p:cNvSpPr/>
          <p:nvPr/>
        </p:nvSpPr>
        <p:spPr>
          <a:xfrm>
            <a:off x="5573240" y="2350551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9" name="Google Shape;289;p33"/>
          <p:cNvSpPr/>
          <p:nvPr/>
        </p:nvSpPr>
        <p:spPr>
          <a:xfrm>
            <a:off x="2135600" y="2350550"/>
            <a:ext cx="1435200" cy="3717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0" name="Google Shape;290;p33"/>
          <p:cNvSpPr/>
          <p:nvPr/>
        </p:nvSpPr>
        <p:spPr>
          <a:xfrm>
            <a:off x="4728000" y="325025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1" name="Google Shape;291;p33"/>
          <p:cNvSpPr/>
          <p:nvPr/>
        </p:nvSpPr>
        <p:spPr>
          <a:xfrm>
            <a:off x="6418493" y="325025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92" name="Google Shape;292;p33"/>
          <p:cNvCxnSpPr>
            <a:stCxn id="287" idx="2"/>
            <a:endCxn id="288" idx="0"/>
          </p:cNvCxnSpPr>
          <p:nvPr/>
        </p:nvCxnSpPr>
        <p:spPr>
          <a:xfrm flipH="1" rot="-5400000">
            <a:off x="5228543" y="1236800"/>
            <a:ext cx="457200" cy="177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3" name="Google Shape;293;p33"/>
          <p:cNvCxnSpPr>
            <a:stCxn id="289" idx="0"/>
            <a:endCxn id="287" idx="2"/>
          </p:cNvCxnSpPr>
          <p:nvPr/>
        </p:nvCxnSpPr>
        <p:spPr>
          <a:xfrm rot="-5400000">
            <a:off x="3483950" y="1262600"/>
            <a:ext cx="457200" cy="1718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4" name="Google Shape;294;p33"/>
          <p:cNvCxnSpPr>
            <a:stCxn id="288" idx="2"/>
            <a:endCxn id="291" idx="0"/>
          </p:cNvCxnSpPr>
          <p:nvPr/>
        </p:nvCxnSpPr>
        <p:spPr>
          <a:xfrm flipH="1" rot="-5400000">
            <a:off x="6536390" y="2598951"/>
            <a:ext cx="4572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5" name="Google Shape;295;p33"/>
          <p:cNvCxnSpPr>
            <a:stCxn id="290" idx="0"/>
            <a:endCxn id="288" idx="2"/>
          </p:cNvCxnSpPr>
          <p:nvPr/>
        </p:nvCxnSpPr>
        <p:spPr>
          <a:xfrm rot="-5400000">
            <a:off x="5691000" y="2599103"/>
            <a:ext cx="457200" cy="84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6" name="Google Shape;296;p33"/>
          <p:cNvSpPr/>
          <p:nvPr/>
        </p:nvSpPr>
        <p:spPr>
          <a:xfrm>
            <a:off x="3802943" y="1450850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2F2F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Collection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7" name="Google Shape;297;p33"/>
          <p:cNvSpPr/>
          <p:nvPr/>
        </p:nvSpPr>
        <p:spPr>
          <a:xfrm>
            <a:off x="5573240" y="2350501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4141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Kaggle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8" name="Google Shape;298;p33"/>
          <p:cNvSpPr/>
          <p:nvPr/>
        </p:nvSpPr>
        <p:spPr>
          <a:xfrm>
            <a:off x="1604200" y="2265950"/>
            <a:ext cx="2042700" cy="456300"/>
          </a:xfrm>
          <a:prstGeom prst="roundRect">
            <a:avLst>
              <a:gd fmla="val 50000" name="adj"/>
            </a:avLst>
          </a:prstGeom>
          <a:solidFill>
            <a:srgbClr val="4141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 IEEE Data Port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9" name="Google Shape;299;p33"/>
          <p:cNvSpPr/>
          <p:nvPr/>
        </p:nvSpPr>
        <p:spPr>
          <a:xfrm>
            <a:off x="494550" y="331385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Sentiment Score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2801693" y="331385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Tweet ID’s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1" name="Google Shape;301;p33"/>
          <p:cNvSpPr/>
          <p:nvPr/>
        </p:nvSpPr>
        <p:spPr>
          <a:xfrm>
            <a:off x="4728000" y="325025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Tweet ID’s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2" name="Google Shape;302;p33"/>
          <p:cNvSpPr/>
          <p:nvPr/>
        </p:nvSpPr>
        <p:spPr>
          <a:xfrm>
            <a:off x="6418493" y="325025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Sentiment Score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03" name="Google Shape;303;p33"/>
          <p:cNvCxnSpPr>
            <a:stCxn id="296" idx="2"/>
            <a:endCxn id="297" idx="0"/>
          </p:cNvCxnSpPr>
          <p:nvPr/>
        </p:nvCxnSpPr>
        <p:spPr>
          <a:xfrm flipH="1" rot="-5400000">
            <a:off x="5228543" y="1236800"/>
            <a:ext cx="457200" cy="1770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4" name="Google Shape;304;p33"/>
          <p:cNvCxnSpPr>
            <a:stCxn id="298" idx="2"/>
            <a:endCxn id="300" idx="0"/>
          </p:cNvCxnSpPr>
          <p:nvPr/>
        </p:nvCxnSpPr>
        <p:spPr>
          <a:xfrm flipH="1" rot="-5400000">
            <a:off x="2802400" y="2545400"/>
            <a:ext cx="591600" cy="945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5" name="Google Shape;305;p33"/>
          <p:cNvCxnSpPr>
            <a:stCxn id="299" idx="0"/>
            <a:endCxn id="298" idx="2"/>
          </p:cNvCxnSpPr>
          <p:nvPr/>
        </p:nvCxnSpPr>
        <p:spPr>
          <a:xfrm rot="-5400000">
            <a:off x="1648800" y="2337053"/>
            <a:ext cx="591600" cy="1362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6" name="Google Shape;306;p33"/>
          <p:cNvCxnSpPr>
            <a:stCxn id="297" idx="2"/>
            <a:endCxn id="302" idx="0"/>
          </p:cNvCxnSpPr>
          <p:nvPr/>
        </p:nvCxnSpPr>
        <p:spPr>
          <a:xfrm flipH="1" rot="-5400000">
            <a:off x="6536390" y="2598901"/>
            <a:ext cx="457200" cy="8454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7" name="Google Shape;307;p33"/>
          <p:cNvCxnSpPr>
            <a:stCxn id="301" idx="0"/>
            <a:endCxn id="297" idx="2"/>
          </p:cNvCxnSpPr>
          <p:nvPr/>
        </p:nvCxnSpPr>
        <p:spPr>
          <a:xfrm rot="-5400000">
            <a:off x="5691000" y="2599103"/>
            <a:ext cx="457200" cy="8451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Information Concept: Magnifying Optical Glass With Words Data ..." id="308" name="Google Shape;3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950" y="117350"/>
            <a:ext cx="13335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set Storage and Dataset Search Platform | IEEE DataPort" id="309" name="Google Shape;30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700" y="1098050"/>
            <a:ext cx="2594149" cy="887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aggle - Wikipedia" id="310" name="Google Shape;31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8577" y="938375"/>
            <a:ext cx="2294498" cy="887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Catalog and the Hydrator - Documenting DocNow" id="311" name="Google Shape;311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89425" y="3912953"/>
            <a:ext cx="1538100" cy="10709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d tweet | Logo design contest | 99designs" id="312" name="Google Shape;312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38288" y="2443537"/>
            <a:ext cx="1191275" cy="71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