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77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57411-B698-4A40-9665-02504C8F8C6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66256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57411-B698-4A40-9665-02504C8F8C6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126601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57411-B698-4A40-9665-02504C8F8C6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5256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57411-B698-4A40-9665-02504C8F8C6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152443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D57411-B698-4A40-9665-02504C8F8C6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98744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57411-B698-4A40-9665-02504C8F8C6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24461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57411-B698-4A40-9665-02504C8F8C6B}"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2171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57411-B698-4A40-9665-02504C8F8C6B}"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2639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57411-B698-4A40-9665-02504C8F8C6B}"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421718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D57411-B698-4A40-9665-02504C8F8C6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236625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D57411-B698-4A40-9665-02504C8F8C6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632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57411-B698-4A40-9665-02504C8F8C6B}"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C95BF-6B42-43D6-9D41-B026C7EFD9B8}" type="slidenum">
              <a:rPr lang="en-US" smtClean="0"/>
              <a:t>‹#›</a:t>
            </a:fld>
            <a:endParaRPr lang="en-US"/>
          </a:p>
        </p:txBody>
      </p:sp>
    </p:spTree>
    <p:extLst>
      <p:ext uri="{BB962C8B-B14F-4D97-AF65-F5344CB8AC3E}">
        <p14:creationId xmlns:p14="http://schemas.microsoft.com/office/powerpoint/2010/main" val="389544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roupjorgense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91117" y="2437115"/>
            <a:ext cx="3609767" cy="3494911"/>
          </a:xfrm>
          <a:prstGeom prst="rect">
            <a:avLst/>
          </a:prstGeom>
        </p:spPr>
      </p:pic>
      <p:sp>
        <p:nvSpPr>
          <p:cNvPr id="5" name="TextBox 4"/>
          <p:cNvSpPr txBox="1"/>
          <p:nvPr/>
        </p:nvSpPr>
        <p:spPr>
          <a:xfrm>
            <a:off x="5250673" y="1978883"/>
            <a:ext cx="1690656" cy="461665"/>
          </a:xfrm>
          <a:prstGeom prst="rect">
            <a:avLst/>
          </a:prstGeom>
          <a:noFill/>
        </p:spPr>
        <p:txBody>
          <a:bodyPr wrap="none" rtlCol="0">
            <a:spAutoFit/>
          </a:bodyPr>
          <a:lstStyle/>
          <a:p>
            <a:pPr algn="ctr"/>
            <a:r>
              <a:rPr lang="en-US" sz="2400" dirty="0" smtClean="0"/>
              <a:t>Welcome to</a:t>
            </a:r>
            <a:endParaRPr lang="en-US" sz="2400" dirty="0"/>
          </a:p>
        </p:txBody>
      </p:sp>
      <p:sp>
        <p:nvSpPr>
          <p:cNvPr id="7" name="TextBox 6"/>
          <p:cNvSpPr txBox="1"/>
          <p:nvPr/>
        </p:nvSpPr>
        <p:spPr>
          <a:xfrm>
            <a:off x="3703477" y="713545"/>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713545"/>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713545"/>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713545"/>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TextBox 10"/>
          <p:cNvSpPr txBox="1"/>
          <p:nvPr/>
        </p:nvSpPr>
        <p:spPr>
          <a:xfrm>
            <a:off x="7191373" y="5593472"/>
            <a:ext cx="1117614" cy="338554"/>
          </a:xfrm>
          <a:prstGeom prst="rect">
            <a:avLst/>
          </a:prstGeom>
          <a:noFill/>
        </p:spPr>
        <p:txBody>
          <a:bodyPr wrap="none" rtlCol="0">
            <a:spAutoFit/>
          </a:bodyPr>
          <a:lstStyle/>
          <a:p>
            <a:r>
              <a:rPr lang="en-US" sz="1600" dirty="0" smtClean="0">
                <a:latin typeface="Lucida Calligraphy" panose="03010101010101010101" pitchFamily="66" charset="0"/>
              </a:rPr>
              <a:t>Est. 2016</a:t>
            </a:r>
            <a:endParaRPr lang="en-US" sz="1600" dirty="0">
              <a:latin typeface="Lucida Calligraphy" panose="03010101010101010101" pitchFamily="66" charset="0"/>
            </a:endParaRPr>
          </a:p>
        </p:txBody>
      </p:sp>
      <p:sp>
        <p:nvSpPr>
          <p:cNvPr id="12" name="TextBox 11"/>
          <p:cNvSpPr txBox="1"/>
          <p:nvPr/>
        </p:nvSpPr>
        <p:spPr>
          <a:xfrm>
            <a:off x="4453563" y="6083394"/>
            <a:ext cx="3284874" cy="646331"/>
          </a:xfrm>
          <a:prstGeom prst="rect">
            <a:avLst/>
          </a:prstGeom>
          <a:noFill/>
        </p:spPr>
        <p:txBody>
          <a:bodyPr wrap="none" rtlCol="0">
            <a:spAutoFit/>
          </a:bodyPr>
          <a:lstStyle/>
          <a:p>
            <a:r>
              <a:rPr lang="en-US" dirty="0" smtClean="0">
                <a:latin typeface="Lucida Calligraphy" panose="03010101010101010101" pitchFamily="66" charset="0"/>
              </a:rPr>
              <a:t>New York	Delaware</a:t>
            </a:r>
          </a:p>
          <a:p>
            <a:pPr algn="ctr"/>
            <a:r>
              <a:rPr lang="en-US" dirty="0" smtClean="0">
                <a:latin typeface="Lucida Calligraphy" panose="03010101010101010101" pitchFamily="66" charset="0"/>
              </a:rPr>
              <a:t>Aarhus-Denmark</a:t>
            </a:r>
            <a:endParaRPr lang="en-US" dirty="0">
              <a:latin typeface="Lucida Calligraphy" panose="03010101010101010101" pitchFamily="66" charset="0"/>
            </a:endParaRPr>
          </a:p>
        </p:txBody>
      </p:sp>
      <p:sp>
        <p:nvSpPr>
          <p:cNvPr id="13" name="TextBox 12"/>
          <p:cNvSpPr txBox="1"/>
          <p:nvPr/>
        </p:nvSpPr>
        <p:spPr>
          <a:xfrm>
            <a:off x="-2268747" y="259240"/>
            <a:ext cx="3390900" cy="4524315"/>
          </a:xfrm>
          <a:prstGeom prst="rect">
            <a:avLst/>
          </a:prstGeom>
          <a:noFill/>
        </p:spPr>
        <p:txBody>
          <a:bodyPr wrap="square" rtlCol="0">
            <a:spAutoFit/>
          </a:bodyPr>
          <a:lstStyle/>
          <a:p>
            <a:r>
              <a:rPr lang="en-US" dirty="0" smtClean="0"/>
              <a:t>Note to Nik,</a:t>
            </a:r>
          </a:p>
          <a:p>
            <a:r>
              <a:rPr lang="en-US" dirty="0" smtClean="0">
                <a:latin typeface="Lucida Calligraphy" panose="03010101010101010101" pitchFamily="66" charset="0"/>
              </a:rPr>
              <a:t>Lucida Calligraphy </a:t>
            </a:r>
            <a:r>
              <a:rPr lang="en-US" dirty="0" smtClean="0"/>
              <a:t>is the font Kerri use for “</a:t>
            </a:r>
            <a:r>
              <a:rPr lang="en-US" dirty="0" smtClean="0">
                <a:latin typeface="Lucida Calligraphy" panose="03010101010101010101" pitchFamily="66" charset="0"/>
              </a:rPr>
              <a:t>Pub</a:t>
            </a:r>
            <a:r>
              <a:rPr lang="en-US" dirty="0" smtClean="0"/>
              <a:t>” in the logo. Liberal use of this for headings is highly encouraged.</a:t>
            </a:r>
          </a:p>
          <a:p>
            <a:endParaRPr lang="en-US" dirty="0" smtClean="0"/>
          </a:p>
          <a:p>
            <a:r>
              <a:rPr lang="en-US" dirty="0" smtClean="0"/>
              <a:t>I’m starting to really embrace the black and white theme for my brand. This goes beyond </a:t>
            </a:r>
            <a:r>
              <a:rPr lang="en-US" dirty="0" err="1" smtClean="0"/>
              <a:t>MtG</a:t>
            </a:r>
            <a:r>
              <a:rPr lang="en-US" dirty="0" smtClean="0"/>
              <a:t> and includes my décor lately. So in the event that color might be included.... don’t</a:t>
            </a:r>
            <a:endParaRPr lang="en-US" dirty="0"/>
          </a:p>
          <a:p>
            <a:endParaRPr lang="en-US" dirty="0"/>
          </a:p>
          <a:p>
            <a:r>
              <a:rPr lang="en-US" dirty="0" smtClean="0"/>
              <a:t>Also, if there’s somewhere you think you can put a hexagon.... do it!</a:t>
            </a:r>
            <a:endParaRPr lang="en-US" dirty="0"/>
          </a:p>
        </p:txBody>
      </p:sp>
    </p:spTree>
    <p:extLst>
      <p:ext uri="{BB962C8B-B14F-4D97-AF65-F5344CB8AC3E}">
        <p14:creationId xmlns:p14="http://schemas.microsoft.com/office/powerpoint/2010/main" val="14677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Rectangle 10"/>
          <p:cNvSpPr/>
          <p:nvPr/>
        </p:nvSpPr>
        <p:spPr>
          <a:xfrm>
            <a:off x="1346200" y="1300370"/>
            <a:ext cx="90012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20590252"/>
          </a:xfrm>
          <a:prstGeom prst="rect">
            <a:avLst/>
          </a:prstGeom>
          <a:noFill/>
        </p:spPr>
        <p:txBody>
          <a:bodyPr wrap="square" rtlCol="0">
            <a:spAutoFit/>
          </a:bodyPr>
          <a:lstStyle/>
          <a:p>
            <a:r>
              <a:rPr lang="en-US" b="1" u="sng" dirty="0" smtClean="0">
                <a:latin typeface="Lucida Calligraphy" panose="03010101010101010101" pitchFamily="66" charset="0"/>
              </a:rPr>
              <a:t>Our Story</a:t>
            </a:r>
          </a:p>
          <a:p>
            <a:pPr algn="just"/>
            <a:r>
              <a:rPr lang="en-US" dirty="0" smtClean="0">
                <a:latin typeface="Lucida Calligraphy" panose="03010101010101010101" pitchFamily="66" charset="0"/>
              </a:rPr>
              <a:t>Joe’s Pub </a:t>
            </a:r>
            <a:r>
              <a:rPr lang="en-US" dirty="0" smtClean="0"/>
              <a:t>started with a boy fascinated by the prospect of mixology. So many liquors, liqueurs, and mixers. So many combinations, ratios, and methods. So many glimmering, gleaming, glinting glasses. Scooped up in the romanticism, what was once a simple hobby, evolved into an outright obsession. With more bottles of alcohol than he had friends, our hero decided to take the knowledge he had learned and the skills he had accrued and present it all to the masses. He was no longer the starry-eyed dreaming boy who began this journey, now he was a man; more than that, he was a bartender.</a:t>
            </a:r>
          </a:p>
          <a:p>
            <a:endParaRPr lang="en-US" dirty="0"/>
          </a:p>
          <a:p>
            <a:pPr algn="just"/>
            <a:r>
              <a:rPr lang="en-US" dirty="0" smtClean="0"/>
              <a:t>Eventually, life took Joe on a harrowing adventure across the US and across the world. Joe’s Pub has proudly served cocktails in Rochester, NY; Binghamton, NY; Aarhus, Denmark; and Wilmington, DE, all the while spreading smiles, enjoyment, and quality entertainment.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latin typeface="Lucida Calligraphy" panose="03010101010101010101" pitchFamily="66" charset="0"/>
              </a:rPr>
              <a:t>Joe’s Pub </a:t>
            </a:r>
            <a:r>
              <a:rPr lang="en-US" dirty="0" smtClean="0"/>
              <a:t>has had the pleasure in competing in invited several cocktail competitions.</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Above all, we promote an atmosphere of fun and jovial merriment where everyone knows your name and everyone feels at home. Libations are great in their own right, but a community to enjoy together built on mutual respect and interest can’t be beaten.</a:t>
            </a:r>
            <a:endParaRPr lang="en-US" dirty="0"/>
          </a:p>
          <a:p>
            <a:pPr algn="just"/>
            <a:endParaRPr lang="en-US" dirty="0" smtClean="0"/>
          </a:p>
          <a:p>
            <a:pPr algn="just"/>
            <a:endParaRPr lang="en-US" dirty="0" smtClean="0"/>
          </a:p>
          <a:p>
            <a:r>
              <a:rPr lang="en-US" b="1" u="sng" dirty="0" smtClean="0">
                <a:latin typeface="Lucida Calligraphy" panose="03010101010101010101" pitchFamily="66" charset="0"/>
              </a:rPr>
              <a:t>Rules</a:t>
            </a:r>
          </a:p>
          <a:p>
            <a:pPr marL="285750" indent="-285750" algn="just">
              <a:buBlip>
                <a:blip r:embed="rId3"/>
              </a:buBlip>
            </a:pPr>
            <a:r>
              <a:rPr lang="en-US" dirty="0" smtClean="0">
                <a:latin typeface="Lucida Calligraphy" panose="03010101010101010101" pitchFamily="66" charset="0"/>
              </a:rPr>
              <a:t>Joe’s Pub </a:t>
            </a:r>
            <a:r>
              <a:rPr lang="en-US" dirty="0" smtClean="0"/>
              <a:t>is a place where people can gather and have fun, if anything threatens that, it will be removed.</a:t>
            </a:r>
          </a:p>
          <a:p>
            <a:pPr marL="285750" indent="-285750" algn="just">
              <a:buBlip>
                <a:blip r:embed="rId3"/>
              </a:buBlip>
            </a:pPr>
            <a:r>
              <a:rPr lang="en-US" dirty="0" smtClean="0"/>
              <a:t>We work on the honor system. We do not check IDs, but expect that all of our patrons are honest about their legal age.</a:t>
            </a:r>
          </a:p>
          <a:p>
            <a:pPr marL="285750" indent="-285750" algn="just">
              <a:buBlip>
                <a:blip r:embed="rId3"/>
              </a:buBlip>
            </a:pPr>
            <a:r>
              <a:rPr lang="en-US" dirty="0" smtClean="0"/>
              <a:t>There is no last call, but everybody must be gone or going by 12:20 AM (local time)</a:t>
            </a:r>
          </a:p>
          <a:p>
            <a:pPr marL="285750" indent="-285750" algn="just">
              <a:buBlip>
                <a:blip r:embed="rId3"/>
              </a:buBlip>
            </a:pPr>
            <a:r>
              <a:rPr lang="en-US" dirty="0" smtClean="0"/>
              <a:t>We do not condone inebriated driving. Accommodations may be provided at our sister establishment—</a:t>
            </a:r>
            <a:r>
              <a:rPr lang="en-US" dirty="0" smtClean="0">
                <a:latin typeface="Addictive" panose="00000500000000000000" pitchFamily="50" charset="0"/>
              </a:rPr>
              <a:t>Joe’s Lounge</a:t>
            </a:r>
            <a:r>
              <a:rPr lang="en-US" dirty="0" smtClean="0"/>
              <a:t>—for anyone who seems incapable of operating a motor vehicle.</a:t>
            </a:r>
          </a:p>
          <a:p>
            <a:pPr marL="285750" indent="-285750" algn="just">
              <a:buBlip>
                <a:blip r:embed="rId3"/>
              </a:buBlip>
            </a:pPr>
            <a:r>
              <a:rPr lang="en-US" dirty="0" smtClean="0"/>
              <a:t>The bartender’s decision is always final</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r>
              <a:rPr lang="en-US" b="1" u="sng" dirty="0" smtClean="0">
                <a:latin typeface="Lucida Calligraphy" panose="03010101010101010101" pitchFamily="66" charset="0"/>
              </a:rPr>
              <a:t>About Our Prices</a:t>
            </a:r>
          </a:p>
          <a:p>
            <a:pPr algn="just"/>
            <a:r>
              <a:rPr lang="en-US" dirty="0" smtClean="0"/>
              <a:t>Everything is for sale.... for the right price. We charge enough to breakeven. Not looking to turn a profit, not looking to rip anyone off, we just want some compensation for what we use.</a:t>
            </a:r>
          </a:p>
          <a:p>
            <a:pPr algn="just"/>
            <a:endParaRPr lang="en-US" dirty="0"/>
          </a:p>
          <a:p>
            <a:pPr algn="just"/>
            <a:r>
              <a:rPr lang="en-US" dirty="0" smtClean="0"/>
              <a:t>Discounts, coupons, and special tastings are available, but granted at the bartender’s discretion. Chores, tasks, and odd jobs can be used for coupons or credits.</a:t>
            </a:r>
          </a:p>
          <a:p>
            <a:pPr algn="just"/>
            <a:endParaRPr lang="en-US" dirty="0"/>
          </a:p>
          <a:p>
            <a:pPr algn="just"/>
            <a:r>
              <a:rPr lang="en-US" dirty="0"/>
              <a:t>N</a:t>
            </a:r>
            <a:r>
              <a:rPr lang="en-US" dirty="0" smtClean="0"/>
              <a:t>o compensation is required </a:t>
            </a:r>
            <a:r>
              <a:rPr lang="en-US" dirty="0"/>
              <a:t>i</a:t>
            </a:r>
            <a:r>
              <a:rPr lang="en-US" dirty="0" smtClean="0"/>
              <a:t>f your legal surname is, or may become, “Izzo”.</a:t>
            </a:r>
          </a:p>
          <a:p>
            <a:pPr algn="just"/>
            <a:endParaRPr lang="en-US" dirty="0"/>
          </a:p>
          <a:p>
            <a:pPr algn="just"/>
            <a:r>
              <a:rPr lang="en-US" dirty="0" smtClean="0"/>
              <a:t>Payment may be made in the form of cash, </a:t>
            </a:r>
            <a:r>
              <a:rPr lang="en-US" i="1" dirty="0" smtClean="0"/>
              <a:t>via</a:t>
            </a:r>
            <a:r>
              <a:rPr lang="en-US" dirty="0" smtClean="0"/>
              <a:t> </a:t>
            </a:r>
            <a:r>
              <a:rPr lang="en-US" dirty="0" err="1" smtClean="0"/>
              <a:t>Venmo</a:t>
            </a:r>
            <a:r>
              <a:rPr lang="en-US" dirty="0" smtClean="0"/>
              <a:t> to the username @emubob59, or PayPal to jaizzo92@gmail.com.</a:t>
            </a:r>
          </a:p>
          <a:p>
            <a:pPr algn="just"/>
            <a:endParaRPr lang="en-US" dirty="0"/>
          </a:p>
          <a:p>
            <a:pPr algn="just"/>
            <a:r>
              <a:rPr lang="en-US" dirty="0" smtClean="0"/>
              <a:t>If you don’t have means to pay readily available, a tab can be started and paid off at a later date, but this tab cannot exceed 10 USD or 65 DKK.</a:t>
            </a:r>
          </a:p>
          <a:p>
            <a:pPr algn="just"/>
            <a:endParaRPr lang="en-US" dirty="0"/>
          </a:p>
          <a:p>
            <a:pPr algn="just"/>
            <a:r>
              <a:rPr lang="en-US" dirty="0" smtClean="0"/>
              <a:t>Money can be pre-paid and recorded by the bartender, but refunds are not available.</a:t>
            </a:r>
          </a:p>
          <a:p>
            <a:pPr algn="just"/>
            <a:endParaRPr lang="en-US" dirty="0" smtClean="0"/>
          </a:p>
          <a:p>
            <a:pPr algn="just"/>
            <a:r>
              <a:rPr lang="en-US" dirty="0" smtClean="0"/>
              <a:t>First visit is free.</a:t>
            </a:r>
          </a:p>
          <a:p>
            <a:pPr algn="just"/>
            <a:endParaRPr lang="en-US" dirty="0"/>
          </a:p>
          <a:p>
            <a:r>
              <a:rPr lang="en-US" b="1" u="sng" dirty="0" smtClean="0">
                <a:latin typeface="Lucida Calligraphy" panose="03010101010101010101" pitchFamily="66" charset="0"/>
              </a:rPr>
              <a:t>Personnel</a:t>
            </a:r>
          </a:p>
          <a:p>
            <a:pPr algn="just"/>
            <a:r>
              <a:rPr lang="en-US" dirty="0" smtClean="0"/>
              <a:t>Joseph A. Izzo – Proprietor, master mixologist, creative genius</a:t>
            </a:r>
          </a:p>
          <a:p>
            <a:pPr algn="just"/>
            <a:r>
              <a:rPr lang="en-US" dirty="0" smtClean="0"/>
              <a:t>Stephen A. Izzo – Procurement specialist, chief cook and bottle washer</a:t>
            </a:r>
          </a:p>
          <a:p>
            <a:pPr algn="just"/>
            <a:r>
              <a:rPr lang="en-US" dirty="0" smtClean="0"/>
              <a:t>Kerri Cody – Brand manager, merchandise specialist</a:t>
            </a:r>
          </a:p>
          <a:p>
            <a:pPr algn="just"/>
            <a:r>
              <a:rPr lang="en-US" dirty="0" smtClean="0"/>
              <a:t>Nikolas J. </a:t>
            </a:r>
            <a:r>
              <a:rPr lang="en-US" dirty="0" err="1" smtClean="0"/>
              <a:t>Zagarella</a:t>
            </a:r>
            <a:r>
              <a:rPr lang="en-US" dirty="0"/>
              <a:t> </a:t>
            </a:r>
            <a:r>
              <a:rPr lang="en-US" dirty="0" smtClean="0"/>
              <a:t>– Webmaster</a:t>
            </a:r>
          </a:p>
          <a:p>
            <a:pPr algn="just"/>
            <a:r>
              <a:rPr lang="en-US" dirty="0" err="1" smtClean="0"/>
              <a:t>Saptarshi</a:t>
            </a:r>
            <a:r>
              <a:rPr lang="en-US" dirty="0" smtClean="0"/>
              <a:t> Ghosh – Resident bum</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3" name="Rectangle 2"/>
          <p:cNvSpPr/>
          <p:nvPr/>
        </p:nvSpPr>
        <p:spPr>
          <a:xfrm>
            <a:off x="1512426"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Rochester bar</a:t>
            </a:r>
            <a:endParaRPr lang="en-US" dirty="0"/>
          </a:p>
        </p:txBody>
      </p:sp>
      <p:sp>
        <p:nvSpPr>
          <p:cNvPr id="12" name="Rectangle 11"/>
          <p:cNvSpPr/>
          <p:nvPr/>
        </p:nvSpPr>
        <p:spPr>
          <a:xfrm>
            <a:off x="3417145"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Binghamton bar vers1</a:t>
            </a:r>
            <a:endParaRPr lang="en-US" dirty="0"/>
          </a:p>
        </p:txBody>
      </p:sp>
      <p:sp>
        <p:nvSpPr>
          <p:cNvPr id="13" name="Rectangle 12"/>
          <p:cNvSpPr/>
          <p:nvPr/>
        </p:nvSpPr>
        <p:spPr>
          <a:xfrm>
            <a:off x="5321864"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Binghamton bar vers2</a:t>
            </a:r>
            <a:endParaRPr lang="en-US" dirty="0"/>
          </a:p>
        </p:txBody>
      </p:sp>
      <p:sp>
        <p:nvSpPr>
          <p:cNvPr id="14" name="Rectangle 13"/>
          <p:cNvSpPr/>
          <p:nvPr/>
        </p:nvSpPr>
        <p:spPr>
          <a:xfrm>
            <a:off x="7226583"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Aarhus bar</a:t>
            </a:r>
            <a:endParaRPr lang="en-US" dirty="0"/>
          </a:p>
        </p:txBody>
      </p:sp>
      <p:sp>
        <p:nvSpPr>
          <p:cNvPr id="15" name="Rectangle 14"/>
          <p:cNvSpPr/>
          <p:nvPr/>
        </p:nvSpPr>
        <p:spPr>
          <a:xfrm>
            <a:off x="9131301"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Wilmington bar</a:t>
            </a:r>
            <a:endParaRPr lang="en-US" dirty="0"/>
          </a:p>
        </p:txBody>
      </p:sp>
      <p:sp>
        <p:nvSpPr>
          <p:cNvPr id="16" name="Rectangle 15"/>
          <p:cNvSpPr/>
          <p:nvPr/>
        </p:nvSpPr>
        <p:spPr>
          <a:xfrm>
            <a:off x="3417145" y="8542970"/>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Art’s Christmas party</a:t>
            </a:r>
            <a:endParaRPr lang="en-US" dirty="0"/>
          </a:p>
        </p:txBody>
      </p:sp>
      <p:sp>
        <p:nvSpPr>
          <p:cNvPr id="17" name="Rectangle 16"/>
          <p:cNvSpPr/>
          <p:nvPr/>
        </p:nvSpPr>
        <p:spPr>
          <a:xfrm>
            <a:off x="7226583" y="8542970"/>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 of </a:t>
            </a:r>
            <a:r>
              <a:rPr lang="en-US" dirty="0" err="1" smtClean="0"/>
              <a:t>Isquare</a:t>
            </a:r>
            <a:r>
              <a:rPr lang="en-US" dirty="0" smtClean="0"/>
              <a:t> cocktail contest</a:t>
            </a:r>
            <a:endParaRPr lang="en-US" dirty="0"/>
          </a:p>
        </p:txBody>
      </p:sp>
      <p:sp>
        <p:nvSpPr>
          <p:cNvPr id="19" name="TextBox 18"/>
          <p:cNvSpPr txBox="1"/>
          <p:nvPr/>
        </p:nvSpPr>
        <p:spPr>
          <a:xfrm rot="1739643">
            <a:off x="-726805" y="20210252"/>
            <a:ext cx="1740945" cy="1477328"/>
          </a:xfrm>
          <a:prstGeom prst="rect">
            <a:avLst/>
          </a:prstGeom>
          <a:noFill/>
        </p:spPr>
        <p:txBody>
          <a:bodyPr wrap="square" rtlCol="0">
            <a:spAutoFit/>
          </a:bodyPr>
          <a:lstStyle/>
          <a:p>
            <a:r>
              <a:rPr lang="en-US" dirty="0" smtClean="0"/>
              <a:t>Feel free to use an alias here if she doesn’t want her name on the internet.</a:t>
            </a:r>
            <a:endParaRPr lang="en-US" dirty="0"/>
          </a:p>
        </p:txBody>
      </p:sp>
      <p:cxnSp>
        <p:nvCxnSpPr>
          <p:cNvPr id="21" name="Straight Arrow Connector 20"/>
          <p:cNvCxnSpPr/>
          <p:nvPr/>
        </p:nvCxnSpPr>
        <p:spPr>
          <a:xfrm flipV="1">
            <a:off x="1125056" y="20730258"/>
            <a:ext cx="387370" cy="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64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Rectangle 10"/>
          <p:cNvSpPr/>
          <p:nvPr/>
        </p:nvSpPr>
        <p:spPr>
          <a:xfrm>
            <a:off x="37412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12426"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Classic Cocktails</a:t>
            </a:r>
            <a:endParaRPr lang="en-US" dirty="0"/>
          </a:p>
        </p:txBody>
      </p:sp>
      <p:sp>
        <p:nvSpPr>
          <p:cNvPr id="20" name="Rectangle 19"/>
          <p:cNvSpPr/>
          <p:nvPr/>
        </p:nvSpPr>
        <p:spPr>
          <a:xfrm>
            <a:off x="3417145"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Pirated Cocktails</a:t>
            </a:r>
            <a:endParaRPr lang="en-US" dirty="0"/>
          </a:p>
        </p:txBody>
      </p:sp>
      <p:sp>
        <p:nvSpPr>
          <p:cNvPr id="21" name="Rectangle 20"/>
          <p:cNvSpPr/>
          <p:nvPr/>
        </p:nvSpPr>
        <p:spPr>
          <a:xfrm>
            <a:off x="5321864"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Original Cocktails </a:t>
            </a:r>
            <a:endParaRPr lang="en-US" dirty="0"/>
          </a:p>
        </p:txBody>
      </p:sp>
      <p:sp>
        <p:nvSpPr>
          <p:cNvPr id="22" name="Rectangle 21"/>
          <p:cNvSpPr/>
          <p:nvPr/>
        </p:nvSpPr>
        <p:spPr>
          <a:xfrm>
            <a:off x="7226583"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Premium Cocktails</a:t>
            </a:r>
            <a:endParaRPr lang="en-US" dirty="0"/>
          </a:p>
        </p:txBody>
      </p:sp>
      <p:sp>
        <p:nvSpPr>
          <p:cNvPr id="23" name="Rectangle 22"/>
          <p:cNvSpPr/>
          <p:nvPr/>
        </p:nvSpPr>
        <p:spPr>
          <a:xfrm>
            <a:off x="9131301"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Shots</a:t>
            </a:r>
            <a:endParaRPr lang="en-US" dirty="0"/>
          </a:p>
        </p:txBody>
      </p:sp>
      <p:sp>
        <p:nvSpPr>
          <p:cNvPr id="24" name="Rectangle 23"/>
          <p:cNvSpPr/>
          <p:nvPr/>
        </p:nvSpPr>
        <p:spPr>
          <a:xfrm>
            <a:off x="1512426"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Virgin Cocktails</a:t>
            </a:r>
            <a:endParaRPr lang="en-US" dirty="0"/>
          </a:p>
        </p:txBody>
      </p:sp>
      <p:sp>
        <p:nvSpPr>
          <p:cNvPr id="26" name="Rectangle 25"/>
          <p:cNvSpPr/>
          <p:nvPr/>
        </p:nvSpPr>
        <p:spPr>
          <a:xfrm>
            <a:off x="5321864"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Suggested Cocktails</a:t>
            </a:r>
            <a:endParaRPr lang="en-US" dirty="0"/>
          </a:p>
        </p:txBody>
      </p:sp>
      <p:sp>
        <p:nvSpPr>
          <p:cNvPr id="28" name="Rectangle 27"/>
          <p:cNvSpPr/>
          <p:nvPr/>
        </p:nvSpPr>
        <p:spPr>
          <a:xfrm>
            <a:off x="9131301"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your own adventure</a:t>
            </a:r>
            <a:endParaRPr lang="en-US" dirty="0"/>
          </a:p>
        </p:txBody>
      </p:sp>
      <p:sp>
        <p:nvSpPr>
          <p:cNvPr id="29" name="TextBox 28"/>
          <p:cNvSpPr txBox="1"/>
          <p:nvPr/>
        </p:nvSpPr>
        <p:spPr>
          <a:xfrm>
            <a:off x="-2398339" y="2323568"/>
            <a:ext cx="3758174" cy="3139321"/>
          </a:xfrm>
          <a:prstGeom prst="rect">
            <a:avLst/>
          </a:prstGeom>
          <a:noFill/>
        </p:spPr>
        <p:txBody>
          <a:bodyPr wrap="square" rtlCol="0">
            <a:spAutoFit/>
          </a:bodyPr>
          <a:lstStyle/>
          <a:p>
            <a:r>
              <a:rPr lang="en-US" dirty="0" smtClean="0"/>
              <a:t>Note to Nik,</a:t>
            </a:r>
          </a:p>
          <a:p>
            <a:r>
              <a:rPr lang="en-US" dirty="0" smtClean="0"/>
              <a:t>I’d like these to be pictures of one particular entry from each of the lists (we can discuss which ones later) with a label and link to the sub-page that has the menu listing. See </a:t>
            </a:r>
            <a:r>
              <a:rPr lang="en-US" dirty="0" smtClean="0">
                <a:hlinkClick r:id="rId3"/>
              </a:rPr>
              <a:t>https://www.groupjorgensen.com/</a:t>
            </a:r>
            <a:r>
              <a:rPr lang="en-US" dirty="0" smtClean="0"/>
              <a:t> for reference.</a:t>
            </a:r>
          </a:p>
          <a:p>
            <a:endParaRPr lang="en-US" dirty="0"/>
          </a:p>
          <a:p>
            <a:r>
              <a:rPr lang="en-US" dirty="0" smtClean="0"/>
              <a:t>I’ve started the “Classic Cocktails” on the next page.</a:t>
            </a:r>
            <a:endParaRPr lang="en-US" dirty="0"/>
          </a:p>
        </p:txBody>
      </p:sp>
    </p:spTree>
    <p:extLst>
      <p:ext uri="{BB962C8B-B14F-4D97-AF65-F5344CB8AC3E}">
        <p14:creationId xmlns:p14="http://schemas.microsoft.com/office/powerpoint/2010/main" val="370446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Rectangle 10"/>
          <p:cNvSpPr/>
          <p:nvPr/>
        </p:nvSpPr>
        <p:spPr>
          <a:xfrm>
            <a:off x="37412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3970318"/>
          </a:xfrm>
          <a:prstGeom prst="rect">
            <a:avLst/>
          </a:prstGeom>
          <a:noFill/>
        </p:spPr>
        <p:txBody>
          <a:bodyPr wrap="square" rtlCol="0">
            <a:spAutoFit/>
          </a:bodyPr>
          <a:lstStyle/>
          <a:p>
            <a:r>
              <a:rPr lang="en-US" b="1" u="sng" dirty="0" smtClean="0">
                <a:latin typeface="Lucida Calligraphy" panose="03010101010101010101" pitchFamily="66" charset="0"/>
              </a:rPr>
              <a:t>Classic Cocktails</a:t>
            </a:r>
          </a:p>
          <a:p>
            <a:pPr algn="just"/>
            <a:r>
              <a:rPr lang="en-US" dirty="0" smtClean="0"/>
              <a:t>These are the cocktails that you can order in most any bar. They range from the simple to the complex. Most are well-publicized in the media and at bars. All of them are classics in their own right.</a:t>
            </a:r>
          </a:p>
          <a:p>
            <a:pPr algn="just"/>
            <a:endParaRPr lang="en-US" dirty="0"/>
          </a:p>
          <a:p>
            <a:pPr algn="just"/>
            <a:r>
              <a:rPr lang="en-US" b="1" dirty="0" smtClean="0"/>
              <a:t>Cosmopolitan</a:t>
            </a:r>
            <a:r>
              <a:rPr lang="en-US" dirty="0" smtClean="0"/>
              <a:t>  </a:t>
            </a:r>
            <a:r>
              <a:rPr lang="en-US" i="1" dirty="0" smtClean="0"/>
              <a:t>Vodka, triple sec, lime juice, cranberry juice</a:t>
            </a:r>
            <a:endParaRPr lang="en-US" dirty="0"/>
          </a:p>
          <a:p>
            <a:pPr algn="just"/>
            <a:r>
              <a:rPr lang="en-US" b="1" dirty="0" smtClean="0"/>
              <a:t>Gin &amp; </a:t>
            </a:r>
            <a:r>
              <a:rPr lang="en-US" b="1" dirty="0" err="1" smtClean="0"/>
              <a:t>Tomic</a:t>
            </a:r>
            <a:r>
              <a:rPr lang="en-US" dirty="0" smtClean="0"/>
              <a:t>  </a:t>
            </a:r>
            <a:r>
              <a:rPr lang="en-US" i="1" dirty="0"/>
              <a:t>G</a:t>
            </a:r>
            <a:r>
              <a:rPr lang="en-US" i="1" dirty="0" smtClean="0"/>
              <a:t>in, tonic water</a:t>
            </a:r>
            <a:endParaRPr lang="en-US" dirty="0" smtClean="0"/>
          </a:p>
          <a:p>
            <a:pPr algn="just"/>
            <a:r>
              <a:rPr lang="en-US" b="1" dirty="0" smtClean="0"/>
              <a:t>Grasshopper</a:t>
            </a:r>
            <a:r>
              <a:rPr lang="en-US" dirty="0" smtClean="0"/>
              <a:t>  </a:t>
            </a:r>
            <a:r>
              <a:rPr lang="en-US" i="1" dirty="0" smtClean="0"/>
              <a:t>Vanilla vodka, green crème de menthe, white crème de cocoa, half-and-half</a:t>
            </a:r>
            <a:endParaRPr lang="en-US" dirty="0" smtClean="0"/>
          </a:p>
          <a:p>
            <a:pPr algn="just"/>
            <a:r>
              <a:rPr lang="en-US" b="1" dirty="0" smtClean="0"/>
              <a:t>Mai Tai</a:t>
            </a:r>
            <a:r>
              <a:rPr lang="en-US" dirty="0" smtClean="0"/>
              <a:t>  </a:t>
            </a:r>
            <a:r>
              <a:rPr lang="en-US" i="1" dirty="0" smtClean="0"/>
              <a:t>White and dark rum, triple sec, orgeat syrup, lime juice, lemon juice</a:t>
            </a:r>
            <a:endParaRPr lang="en-US" dirty="0" smtClean="0"/>
          </a:p>
          <a:p>
            <a:pPr algn="just"/>
            <a:r>
              <a:rPr lang="en-US" b="1" dirty="0" smtClean="0"/>
              <a:t>Margarita</a:t>
            </a:r>
            <a:r>
              <a:rPr lang="en-US" dirty="0" smtClean="0"/>
              <a:t>  </a:t>
            </a:r>
            <a:r>
              <a:rPr lang="en-US" i="1" dirty="0" smtClean="0"/>
              <a:t>Tequila, Cointreau®, lime juice, salted rim</a:t>
            </a:r>
            <a:endParaRPr lang="en-US" dirty="0" smtClean="0"/>
          </a:p>
          <a:p>
            <a:pPr algn="just"/>
            <a:endParaRPr lang="en-US" dirty="0" smtClean="0"/>
          </a:p>
          <a:p>
            <a:pPr algn="just"/>
            <a:endParaRPr lang="en-US" dirty="0"/>
          </a:p>
          <a:p>
            <a:pPr algn="just"/>
            <a:endParaRPr lang="en-US" dirty="0" smtClean="0"/>
          </a:p>
          <a:p>
            <a:pPr algn="just"/>
            <a:endParaRPr lang="en-US" dirty="0"/>
          </a:p>
        </p:txBody>
      </p:sp>
      <p:sp>
        <p:nvSpPr>
          <p:cNvPr id="3" name="Rectangle 2"/>
          <p:cNvSpPr/>
          <p:nvPr/>
        </p:nvSpPr>
        <p:spPr>
          <a:xfrm>
            <a:off x="636609" y="2140560"/>
            <a:ext cx="11864050" cy="307777"/>
          </a:xfrm>
          <a:prstGeom prst="rect">
            <a:avLst/>
          </a:prstGeom>
        </p:spPr>
        <p:txBody>
          <a:bodyPr wrap="square">
            <a:spAutoFit/>
          </a:bodyPr>
          <a:lstStyle/>
          <a:p>
            <a:r>
              <a:rPr lang="en-US" sz="1400" dirty="0" smtClean="0"/>
              <a:t>Classic Cocktails, Pirated Cocktails, Original Cocktails, Premium Cocktails, Shots, Virgin Cocktails, Suggested Cocktails, and Create your own adventure. </a:t>
            </a:r>
            <a:endParaRPr lang="en-US" sz="1400" dirty="0"/>
          </a:p>
        </p:txBody>
      </p:sp>
      <p:sp>
        <p:nvSpPr>
          <p:cNvPr id="12" name="TextBox 11"/>
          <p:cNvSpPr txBox="1"/>
          <p:nvPr/>
        </p:nvSpPr>
        <p:spPr>
          <a:xfrm rot="1739643">
            <a:off x="-1219017" y="2258965"/>
            <a:ext cx="1740945" cy="923330"/>
          </a:xfrm>
          <a:prstGeom prst="rect">
            <a:avLst/>
          </a:prstGeom>
          <a:noFill/>
        </p:spPr>
        <p:txBody>
          <a:bodyPr wrap="square" rtlCol="0">
            <a:spAutoFit/>
          </a:bodyPr>
          <a:lstStyle/>
          <a:p>
            <a:r>
              <a:rPr lang="en-US" dirty="0" smtClean="0"/>
              <a:t>Links to other sub-pages, maybe?</a:t>
            </a:r>
            <a:endParaRPr lang="en-US" dirty="0"/>
          </a:p>
        </p:txBody>
      </p:sp>
      <p:cxnSp>
        <p:nvCxnSpPr>
          <p:cNvPr id="13" name="Straight Arrow Connector 12"/>
          <p:cNvCxnSpPr>
            <a:endCxn id="3" idx="1"/>
          </p:cNvCxnSpPr>
          <p:nvPr/>
        </p:nvCxnSpPr>
        <p:spPr>
          <a:xfrm flipV="1">
            <a:off x="0" y="2294449"/>
            <a:ext cx="636609"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80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Rectangle 10"/>
          <p:cNvSpPr/>
          <p:nvPr/>
        </p:nvSpPr>
        <p:spPr>
          <a:xfrm>
            <a:off x="6861790"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1477328"/>
          </a:xfrm>
          <a:prstGeom prst="rect">
            <a:avLst/>
          </a:prstGeom>
          <a:noFill/>
        </p:spPr>
        <p:txBody>
          <a:bodyPr wrap="square" rtlCol="0">
            <a:spAutoFit/>
          </a:bodyPr>
          <a:lstStyle/>
          <a:p>
            <a:pPr algn="ctr"/>
            <a:r>
              <a:rPr lang="en-US" dirty="0" smtClean="0">
                <a:latin typeface="+mj-lt"/>
              </a:rPr>
              <a:t>This should just be the current </a:t>
            </a:r>
            <a:r>
              <a:rPr lang="en-US" dirty="0" err="1" smtClean="0">
                <a:latin typeface="+mj-lt"/>
              </a:rPr>
              <a:t>NikZProjects</a:t>
            </a:r>
            <a:r>
              <a:rPr lang="en-US" dirty="0" smtClean="0">
                <a:latin typeface="+mj-lt"/>
              </a:rPr>
              <a:t> website</a:t>
            </a:r>
            <a:endParaRPr lang="en-US" dirty="0" smtClean="0">
              <a:latin typeface="+mj-lt"/>
            </a:endParaRPr>
          </a:p>
          <a:p>
            <a:pPr algn="just"/>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88466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smtClean="0">
                <a:latin typeface="Lucida Calligraphy" panose="03010101010101010101" pitchFamily="66" charset="0"/>
              </a:rPr>
              <a:t>Digital Menu</a:t>
            </a:r>
            <a:endParaRPr lang="en-US" b="1" dirty="0">
              <a:latin typeface="Lucida Calligraphy" panose="03010101010101010101" pitchFamily="66" charset="0"/>
            </a:endParaRP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smtClean="0">
                <a:latin typeface="Lucida Calligraphy" panose="03010101010101010101" pitchFamily="66" charset="0"/>
              </a:rPr>
              <a:t>Instagram</a:t>
            </a:r>
            <a:endParaRPr lang="en-US" b="1" dirty="0">
              <a:latin typeface="Lucida Calligraphy" panose="03010101010101010101" pitchFamily="66" charset="0"/>
            </a:endParaRP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smtClean="0">
                <a:latin typeface="Lucida Calligraphy" panose="03010101010101010101" pitchFamily="66" charset="0"/>
              </a:rPr>
              <a:t>Recipes</a:t>
            </a:r>
            <a:endParaRPr lang="en-US" b="1" dirty="0">
              <a:latin typeface="Lucida Calligraphy" panose="03010101010101010101" pitchFamily="66" charset="0"/>
            </a:endParaRP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smtClean="0">
                <a:latin typeface="Lucida Calligraphy" panose="03010101010101010101" pitchFamily="66" charset="0"/>
              </a:rPr>
              <a:t>About</a:t>
            </a:r>
            <a:endParaRPr lang="en-US" b="1" dirty="0">
              <a:latin typeface="Lucida Calligraphy" panose="03010101010101010101" pitchFamily="66" charset="0"/>
            </a:endParaRPr>
          </a:p>
        </p:txBody>
      </p:sp>
      <p:sp>
        <p:nvSpPr>
          <p:cNvPr id="11" name="Rectangle 10"/>
          <p:cNvSpPr/>
          <p:nvPr/>
        </p:nvSpPr>
        <p:spPr>
          <a:xfrm>
            <a:off x="95578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6740307"/>
          </a:xfrm>
          <a:prstGeom prst="rect">
            <a:avLst/>
          </a:prstGeom>
          <a:noFill/>
        </p:spPr>
        <p:txBody>
          <a:bodyPr wrap="square" rtlCol="0">
            <a:spAutoFit/>
          </a:bodyPr>
          <a:lstStyle/>
          <a:p>
            <a:pPr algn="just"/>
            <a:r>
              <a:rPr lang="en-US" dirty="0" smtClean="0"/>
              <a:t>There’s no replacement for hand-crafted, homemade, and personalized ingredients. This is a list of the recipes for the syrups, bitters, mixers, and additives we use at </a:t>
            </a:r>
            <a:r>
              <a:rPr lang="en-US" dirty="0" smtClean="0">
                <a:latin typeface="Lucida Calligraphy" panose="03010101010101010101" pitchFamily="66" charset="0"/>
              </a:rPr>
              <a:t>Joe’s Pub </a:t>
            </a:r>
            <a:r>
              <a:rPr lang="en-US" dirty="0" smtClean="0"/>
              <a:t>to make your cocktails a memorable experience.</a:t>
            </a:r>
            <a:endParaRPr lang="en-US" dirty="0" smtClean="0"/>
          </a:p>
          <a:p>
            <a:endParaRPr lang="en-US" dirty="0" smtClean="0"/>
          </a:p>
          <a:p>
            <a:r>
              <a:rPr lang="en-US" dirty="0"/>
              <a:t>⬡</a:t>
            </a:r>
            <a:r>
              <a:rPr lang="en-US" b="1" u="sng" dirty="0" smtClean="0">
                <a:latin typeface="Lucida Calligraphy" panose="03010101010101010101" pitchFamily="66" charset="0"/>
              </a:rPr>
              <a:t>JP’s Original Grenadine</a:t>
            </a:r>
            <a:r>
              <a:rPr lang="en-US" dirty="0" smtClean="0">
                <a:latin typeface="+mj-lt"/>
                <a:cs typeface="Arial" panose="020B0604020202020204" pitchFamily="34" charset="0"/>
              </a:rPr>
              <a:t>⬡</a:t>
            </a:r>
            <a:endParaRPr lang="en-US" b="1" u="sng" dirty="0" smtClean="0">
              <a:latin typeface="+mj-lt"/>
              <a:cs typeface="Arial" panose="020B0604020202020204" pitchFamily="34" charset="0"/>
            </a:endParaRPr>
          </a:p>
          <a:p>
            <a:r>
              <a:rPr lang="en-US" dirty="0" smtClean="0"/>
              <a:t>2 C granulated sugar</a:t>
            </a:r>
          </a:p>
          <a:p>
            <a:pPr algn="just"/>
            <a:r>
              <a:rPr lang="en-US" dirty="0" smtClean="0"/>
              <a:t>1 C pomegranate juice</a:t>
            </a:r>
          </a:p>
          <a:p>
            <a:pPr algn="just"/>
            <a:r>
              <a:rPr lang="en-US" dirty="0" smtClean="0"/>
              <a:t>1 </a:t>
            </a:r>
            <a:r>
              <a:rPr lang="en-US" dirty="0" err="1" smtClean="0"/>
              <a:t>Tbsp</a:t>
            </a:r>
            <a:r>
              <a:rPr lang="en-US" dirty="0" smtClean="0"/>
              <a:t> Maraschino cherry juice</a:t>
            </a:r>
          </a:p>
          <a:p>
            <a:pPr algn="just"/>
            <a:endParaRPr lang="en-US" dirty="0"/>
          </a:p>
          <a:p>
            <a:pPr algn="just"/>
            <a:r>
              <a:rPr lang="en-US" dirty="0" smtClean="0"/>
              <a:t>Add ingredients in a small sauce pan and heat over medium heat, stirring occasionally. When solution begins to simmer, continue to stir for 5 min. Let cool. Transfer to a container (use a ketchup bottle if you want to startle people) and store in the fridge.</a:t>
            </a:r>
          </a:p>
          <a:p>
            <a:pPr algn="just"/>
            <a:endParaRPr lang="en-US" dirty="0"/>
          </a:p>
          <a:p>
            <a:r>
              <a:rPr lang="en-US" dirty="0" smtClean="0">
                <a:cs typeface="Arial" panose="020B0604020202020204" pitchFamily="34" charset="0"/>
              </a:rPr>
              <a:t>⬡</a:t>
            </a:r>
            <a:r>
              <a:rPr lang="en-US" b="1" u="sng" dirty="0" smtClean="0">
                <a:latin typeface="Lucida Calligraphy" panose="03010101010101010101" pitchFamily="66" charset="0"/>
              </a:rPr>
              <a:t>JP’s Original Ginger Syrup</a:t>
            </a:r>
            <a:r>
              <a:rPr lang="en-US" dirty="0" smtClean="0">
                <a:cs typeface="Arial" panose="020B0604020202020204" pitchFamily="34" charset="0"/>
              </a:rPr>
              <a:t>⬡</a:t>
            </a:r>
            <a:endParaRPr lang="en-US" b="1" u="sng" dirty="0" smtClean="0">
              <a:latin typeface="Lucida Calligraphy" panose="03010101010101010101" pitchFamily="66" charset="0"/>
            </a:endParaRPr>
          </a:p>
          <a:p>
            <a:r>
              <a:rPr lang="en-US" dirty="0" smtClean="0"/>
              <a:t>¼ C peeled and diced ginger</a:t>
            </a:r>
          </a:p>
          <a:p>
            <a:pPr algn="just"/>
            <a:r>
              <a:rPr lang="en-US" dirty="0" smtClean="0"/>
              <a:t>1 C water</a:t>
            </a:r>
          </a:p>
          <a:p>
            <a:pPr algn="just"/>
            <a:r>
              <a:rPr lang="en-US" dirty="0" smtClean="0"/>
              <a:t>1 C granulated sugar</a:t>
            </a:r>
          </a:p>
          <a:p>
            <a:pPr algn="just"/>
            <a:r>
              <a:rPr lang="en-US" dirty="0" smtClean="0"/>
              <a:t>¼ vanilla bean</a:t>
            </a:r>
            <a:endParaRPr lang="en-US" dirty="0" smtClean="0"/>
          </a:p>
          <a:p>
            <a:pPr algn="just"/>
            <a:endParaRPr lang="en-US" dirty="0" smtClean="0"/>
          </a:p>
          <a:p>
            <a:pPr algn="just"/>
            <a:r>
              <a:rPr lang="en-US" dirty="0" smtClean="0"/>
              <a:t>Add ingredients in a small sauce pan and heat over medium heat, stirring occasionally. Bring to a rolling boil. Reduce to a simmer for 15-20 min. Cool. Strain. Transfer to a container and store in the fridge.</a:t>
            </a:r>
          </a:p>
          <a:p>
            <a:pPr algn="just"/>
            <a:endParaRPr lang="en-US" dirty="0" smtClean="0"/>
          </a:p>
          <a:p>
            <a:pPr algn="just"/>
            <a:endParaRPr lang="en-US" dirty="0"/>
          </a:p>
        </p:txBody>
      </p:sp>
    </p:spTree>
    <p:extLst>
      <p:ext uri="{BB962C8B-B14F-4D97-AF65-F5344CB8AC3E}">
        <p14:creationId xmlns:p14="http://schemas.microsoft.com/office/powerpoint/2010/main" val="171987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1128</Words>
  <Application>Microsoft Office PowerPoint</Application>
  <PresentationFormat>Widescreen</PresentationFormat>
  <Paragraphs>139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Addictive</vt:lpstr>
      <vt:lpstr>Arial</vt:lpstr>
      <vt:lpstr>Calibri</vt:lpstr>
      <vt:lpstr>Calibri Light</vt:lpstr>
      <vt:lpstr>Lucida Calligraphy</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Incyte.com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Izzo</dc:creator>
  <cp:lastModifiedBy>Joseph Izzo</cp:lastModifiedBy>
  <cp:revision>29</cp:revision>
  <dcterms:created xsi:type="dcterms:W3CDTF">2022-01-06T12:35:48Z</dcterms:created>
  <dcterms:modified xsi:type="dcterms:W3CDTF">2022-01-06T14:07:32Z</dcterms:modified>
</cp:coreProperties>
</file>