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0" r:id="rId1"/>
  </p:sldMasterIdLst>
  <p:notesMasterIdLst>
    <p:notesMasterId r:id="rId19"/>
  </p:notesMasterIdLst>
  <p:sldIdLst>
    <p:sldId id="256" r:id="rId2"/>
    <p:sldId id="315" r:id="rId3"/>
    <p:sldId id="298" r:id="rId4"/>
    <p:sldId id="299" r:id="rId5"/>
    <p:sldId id="312" r:id="rId6"/>
    <p:sldId id="261" r:id="rId7"/>
    <p:sldId id="305" r:id="rId8"/>
    <p:sldId id="311" r:id="rId9"/>
    <p:sldId id="307" r:id="rId10"/>
    <p:sldId id="308" r:id="rId11"/>
    <p:sldId id="309" r:id="rId12"/>
    <p:sldId id="310" r:id="rId13"/>
    <p:sldId id="306" r:id="rId14"/>
    <p:sldId id="302" r:id="rId15"/>
    <p:sldId id="300" r:id="rId16"/>
    <p:sldId id="314" r:id="rId17"/>
    <p:sldId id="313" r:id="rId18"/>
  </p:sldIdLst>
  <p:sldSz cx="9144000" cy="5143500" type="screen16x9"/>
  <p:notesSz cx="6858000" cy="9144000"/>
  <p:embeddedFontLst>
    <p:embeddedFont>
      <p:font typeface="Nunito Light" pitchFamily="2" charset="0"/>
      <p:regular r:id="rId20"/>
      <p:italic r:id="rId21"/>
    </p:embeddedFont>
    <p:embeddedFont>
      <p:font typeface="Poppins"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03E2C87-A07E-4C0A-8E37-ECF8BA960740}">
  <a:tblStyle styleId="{B03E2C87-A07E-4C0A-8E37-ECF8BA96074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05EA923C-6346-476A-8E13-610C04629C6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0" d="100"/>
          <a:sy n="100" d="100"/>
        </p:scale>
        <p:origin x="235" y="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7" name="Google Shape;327;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Ale</a:t>
            </a:r>
            <a:endParaRPr lang="en-GB" dirty="0"/>
          </a:p>
        </p:txBody>
      </p:sp>
    </p:spTree>
    <p:extLst>
      <p:ext uri="{BB962C8B-B14F-4D97-AF65-F5344CB8AC3E}">
        <p14:creationId xmlns:p14="http://schemas.microsoft.com/office/powerpoint/2010/main" val="40635503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Nico</a:t>
            </a:r>
            <a:endParaRPr lang="en-GB" dirty="0"/>
          </a:p>
        </p:txBody>
      </p:sp>
    </p:spTree>
    <p:extLst>
      <p:ext uri="{BB962C8B-B14F-4D97-AF65-F5344CB8AC3E}">
        <p14:creationId xmlns:p14="http://schemas.microsoft.com/office/powerpoint/2010/main" val="23376109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Lica</a:t>
            </a:r>
            <a:r>
              <a:rPr lang="en-US" dirty="0"/>
              <a:t> + Nico + Mihnea + Ale</a:t>
            </a:r>
            <a:endParaRPr lang="en-GB" dirty="0"/>
          </a:p>
        </p:txBody>
      </p:sp>
    </p:spTree>
    <p:extLst>
      <p:ext uri="{BB962C8B-B14F-4D97-AF65-F5344CB8AC3E}">
        <p14:creationId xmlns:p14="http://schemas.microsoft.com/office/powerpoint/2010/main" val="1966931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err="1"/>
              <a:t>Lica</a:t>
            </a:r>
            <a:endParaRPr lang="en-GB" dirty="0"/>
          </a:p>
        </p:txBody>
      </p:sp>
    </p:spTree>
    <p:extLst>
      <p:ext uri="{BB962C8B-B14F-4D97-AF65-F5344CB8AC3E}">
        <p14:creationId xmlns:p14="http://schemas.microsoft.com/office/powerpoint/2010/main" val="19420505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a:t>
            </a:r>
            <a:r>
              <a:rPr lang="en-US" dirty="0" err="1"/>
              <a:t>probleme</a:t>
            </a:r>
            <a:r>
              <a:rPr lang="en-US" dirty="0"/>
              <a:t> </a:t>
            </a:r>
            <a:r>
              <a:rPr lang="en-US" dirty="0" err="1"/>
              <a:t>intampinate</a:t>
            </a:r>
            <a:r>
              <a:rPr lang="en-US" dirty="0"/>
              <a:t> pe </a:t>
            </a:r>
            <a:r>
              <a:rPr lang="en-US" dirty="0" err="1"/>
              <a:t>parcurs</a:t>
            </a:r>
            <a:endParaRPr lang="en-GB" dirty="0"/>
          </a:p>
        </p:txBody>
      </p:sp>
    </p:spTree>
    <p:extLst>
      <p:ext uri="{BB962C8B-B14F-4D97-AF65-F5344CB8AC3E}">
        <p14:creationId xmlns:p14="http://schemas.microsoft.com/office/powerpoint/2010/main" val="38821223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Mihnea</a:t>
            </a:r>
            <a:endParaRPr lang="en-GB" dirty="0"/>
          </a:p>
        </p:txBody>
      </p:sp>
    </p:spTree>
    <p:extLst>
      <p:ext uri="{BB962C8B-B14F-4D97-AF65-F5344CB8AC3E}">
        <p14:creationId xmlns:p14="http://schemas.microsoft.com/office/powerpoint/2010/main" val="8851142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Mihnea (+conclusion)</a:t>
            </a:r>
            <a:endParaRPr lang="en-GB" dirty="0"/>
          </a:p>
        </p:txBody>
      </p:sp>
    </p:spTree>
    <p:extLst>
      <p:ext uri="{BB962C8B-B14F-4D97-AF65-F5344CB8AC3E}">
        <p14:creationId xmlns:p14="http://schemas.microsoft.com/office/powerpoint/2010/main" val="507425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Mihnea</a:t>
            </a:r>
            <a:endParaRPr lang="en-GB" dirty="0"/>
          </a:p>
        </p:txBody>
      </p:sp>
    </p:spTree>
    <p:extLst>
      <p:ext uri="{BB962C8B-B14F-4D97-AF65-F5344CB8AC3E}">
        <p14:creationId xmlns:p14="http://schemas.microsoft.com/office/powerpoint/2010/main" val="2217789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Nico + </a:t>
            </a:r>
            <a:r>
              <a:rPr lang="en-US" dirty="0" err="1"/>
              <a:t>Lica</a:t>
            </a:r>
            <a:endParaRPr lang="en-GB" dirty="0"/>
          </a:p>
        </p:txBody>
      </p:sp>
    </p:spTree>
    <p:extLst>
      <p:ext uri="{BB962C8B-B14F-4D97-AF65-F5344CB8AC3E}">
        <p14:creationId xmlns:p14="http://schemas.microsoft.com/office/powerpoint/2010/main" val="40973697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Mihnea</a:t>
            </a:r>
            <a:endParaRPr lang="en-GB" dirty="0"/>
          </a:p>
        </p:txBody>
      </p:sp>
    </p:spTree>
    <p:extLst>
      <p:ext uri="{BB962C8B-B14F-4D97-AF65-F5344CB8AC3E}">
        <p14:creationId xmlns:p14="http://schemas.microsoft.com/office/powerpoint/2010/main" val="601899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3"/>
        <p:cNvGrpSpPr/>
        <p:nvPr/>
      </p:nvGrpSpPr>
      <p:grpSpPr>
        <a:xfrm>
          <a:off x="0" y="0"/>
          <a:ext cx="0" cy="0"/>
          <a:chOff x="0" y="0"/>
          <a:chExt cx="0" cy="0"/>
        </a:xfrm>
      </p:grpSpPr>
      <p:sp>
        <p:nvSpPr>
          <p:cNvPr id="374" name="Google Shape;374;g3402c29534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5" name="Google Shape;375;g3402c29534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Mihnea +</a:t>
            </a:r>
            <a:r>
              <a:rPr lang="en-US" dirty="0" err="1"/>
              <a:t>Lica</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Nico + Ale</a:t>
            </a:r>
            <a:endParaRPr lang="en-GB" dirty="0"/>
          </a:p>
        </p:txBody>
      </p:sp>
    </p:spTree>
    <p:extLst>
      <p:ext uri="{BB962C8B-B14F-4D97-AF65-F5344CB8AC3E}">
        <p14:creationId xmlns:p14="http://schemas.microsoft.com/office/powerpoint/2010/main" val="5111043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Mihnea</a:t>
            </a:r>
            <a:endParaRPr lang="en-GB" dirty="0"/>
          </a:p>
        </p:txBody>
      </p:sp>
    </p:spTree>
    <p:extLst>
      <p:ext uri="{BB962C8B-B14F-4D97-AF65-F5344CB8AC3E}">
        <p14:creationId xmlns:p14="http://schemas.microsoft.com/office/powerpoint/2010/main" val="2903254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Ale</a:t>
            </a:r>
            <a:endParaRPr lang="en-GB" dirty="0"/>
          </a:p>
        </p:txBody>
      </p:sp>
    </p:spTree>
    <p:extLst>
      <p:ext uri="{BB962C8B-B14F-4D97-AF65-F5344CB8AC3E}">
        <p14:creationId xmlns:p14="http://schemas.microsoft.com/office/powerpoint/2010/main" val="42910952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Ale</a:t>
            </a:r>
            <a:endParaRPr lang="en-GB" dirty="0"/>
          </a:p>
        </p:txBody>
      </p:sp>
    </p:spTree>
    <p:extLst>
      <p:ext uri="{BB962C8B-B14F-4D97-AF65-F5344CB8AC3E}">
        <p14:creationId xmlns:p14="http://schemas.microsoft.com/office/powerpoint/2010/main" val="47954074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 name="Google Shape;10;p2"/>
          <p:cNvSpPr txBox="1">
            <a:spLocks noGrp="1"/>
          </p:cNvSpPr>
          <p:nvPr>
            <p:ph type="ctrTitle"/>
          </p:nvPr>
        </p:nvSpPr>
        <p:spPr>
          <a:xfrm>
            <a:off x="972300" y="1482800"/>
            <a:ext cx="7199400" cy="14772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72300" y="3239202"/>
            <a:ext cx="7199400" cy="4215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6825" y="1613"/>
            <a:ext cx="9163538" cy="5147081"/>
            <a:chOff x="-21325" y="-6819"/>
            <a:chExt cx="9163538" cy="5147081"/>
          </a:xfrm>
        </p:grpSpPr>
        <p:grpSp>
          <p:nvGrpSpPr>
            <p:cNvPr id="13" name="Google Shape;13;p2"/>
            <p:cNvGrpSpPr/>
            <p:nvPr/>
          </p:nvGrpSpPr>
          <p:grpSpPr>
            <a:xfrm>
              <a:off x="2626712" y="4610687"/>
              <a:ext cx="6515501" cy="529575"/>
              <a:chOff x="2626712" y="4610687"/>
              <a:chExt cx="6515501" cy="529575"/>
            </a:xfrm>
          </p:grpSpPr>
          <p:pic>
            <p:nvPicPr>
              <p:cNvPr id="14" name="Google Shape;14;p2"/>
              <p:cNvPicPr preferRelativeResize="0"/>
              <p:nvPr/>
            </p:nvPicPr>
            <p:blipFill>
              <a:blip r:embed="rId3">
                <a:alphaModFix/>
              </a:blip>
              <a:stretch>
                <a:fillRect/>
              </a:stretch>
            </p:blipFill>
            <p:spPr>
              <a:xfrm rot="10800000">
                <a:off x="2626712" y="4610687"/>
                <a:ext cx="6515501" cy="529575"/>
              </a:xfrm>
              <a:prstGeom prst="rect">
                <a:avLst/>
              </a:prstGeom>
              <a:noFill/>
              <a:ln>
                <a:noFill/>
              </a:ln>
            </p:spPr>
          </p:pic>
          <p:pic>
            <p:nvPicPr>
              <p:cNvPr id="15" name="Google Shape;15;p2"/>
              <p:cNvPicPr preferRelativeResize="0"/>
              <p:nvPr/>
            </p:nvPicPr>
            <p:blipFill>
              <a:blip r:embed="rId4">
                <a:alphaModFix/>
              </a:blip>
              <a:stretch>
                <a:fillRect/>
              </a:stretch>
            </p:blipFill>
            <p:spPr>
              <a:xfrm rot="10800000">
                <a:off x="7293388" y="4840980"/>
                <a:ext cx="1585464" cy="69000"/>
              </a:xfrm>
              <a:prstGeom prst="rect">
                <a:avLst/>
              </a:prstGeom>
              <a:noFill/>
              <a:ln>
                <a:noFill/>
              </a:ln>
            </p:spPr>
          </p:pic>
        </p:grpSp>
        <p:grpSp>
          <p:nvGrpSpPr>
            <p:cNvPr id="16" name="Google Shape;16;p2"/>
            <p:cNvGrpSpPr/>
            <p:nvPr/>
          </p:nvGrpSpPr>
          <p:grpSpPr>
            <a:xfrm>
              <a:off x="-21325" y="-6819"/>
              <a:ext cx="6523526" cy="536050"/>
              <a:chOff x="-21325" y="-6819"/>
              <a:chExt cx="6523526" cy="536050"/>
            </a:xfrm>
          </p:grpSpPr>
          <p:pic>
            <p:nvPicPr>
              <p:cNvPr id="17" name="Google Shape;17;p2"/>
              <p:cNvPicPr preferRelativeResize="0"/>
              <p:nvPr/>
            </p:nvPicPr>
            <p:blipFill>
              <a:blip r:embed="rId5">
                <a:alphaModFix/>
              </a:blip>
              <a:stretch>
                <a:fillRect/>
              </a:stretch>
            </p:blipFill>
            <p:spPr>
              <a:xfrm>
                <a:off x="-21325" y="-6819"/>
                <a:ext cx="6523526" cy="536050"/>
              </a:xfrm>
              <a:prstGeom prst="rect">
                <a:avLst/>
              </a:prstGeom>
              <a:noFill/>
              <a:ln>
                <a:noFill/>
              </a:ln>
            </p:spPr>
          </p:pic>
          <p:pic>
            <p:nvPicPr>
              <p:cNvPr id="18" name="Google Shape;18;p2"/>
              <p:cNvPicPr preferRelativeResize="0"/>
              <p:nvPr/>
            </p:nvPicPr>
            <p:blipFill>
              <a:blip r:embed="rId4">
                <a:alphaModFix/>
              </a:blip>
              <a:stretch>
                <a:fillRect/>
              </a:stretch>
            </p:blipFill>
            <p:spPr>
              <a:xfrm>
                <a:off x="243800" y="239786"/>
                <a:ext cx="1585464" cy="69000"/>
              </a:xfrm>
              <a:prstGeom prst="rect">
                <a:avLst/>
              </a:prstGeom>
              <a:noFill/>
              <a:ln>
                <a:noFill/>
              </a:ln>
            </p:spPr>
          </p:pic>
        </p:grpSp>
      </p:grpSp>
      <p:grpSp>
        <p:nvGrpSpPr>
          <p:cNvPr id="19" name="Google Shape;19;p2"/>
          <p:cNvGrpSpPr/>
          <p:nvPr/>
        </p:nvGrpSpPr>
        <p:grpSpPr>
          <a:xfrm>
            <a:off x="-6819" y="-7400"/>
            <a:ext cx="9157637" cy="5158300"/>
            <a:chOff x="0" y="0"/>
            <a:chExt cx="9157637" cy="5158300"/>
          </a:xfrm>
        </p:grpSpPr>
        <p:pic>
          <p:nvPicPr>
            <p:cNvPr id="20" name="Google Shape;20;p2"/>
            <p:cNvPicPr preferRelativeResize="0"/>
            <p:nvPr/>
          </p:nvPicPr>
          <p:blipFill>
            <a:blip r:embed="rId6">
              <a:alphaModFix/>
            </a:blip>
            <a:stretch>
              <a:fillRect/>
            </a:stretch>
          </p:blipFill>
          <p:spPr>
            <a:xfrm>
              <a:off x="7906088" y="0"/>
              <a:ext cx="1251550" cy="1251550"/>
            </a:xfrm>
            <a:prstGeom prst="rect">
              <a:avLst/>
            </a:prstGeom>
            <a:noFill/>
            <a:ln>
              <a:noFill/>
            </a:ln>
          </p:spPr>
        </p:pic>
        <p:pic>
          <p:nvPicPr>
            <p:cNvPr id="21" name="Google Shape;21;p2"/>
            <p:cNvPicPr preferRelativeResize="0"/>
            <p:nvPr/>
          </p:nvPicPr>
          <p:blipFill>
            <a:blip r:embed="rId7">
              <a:alphaModFix/>
            </a:blip>
            <a:stretch>
              <a:fillRect/>
            </a:stretch>
          </p:blipFill>
          <p:spPr>
            <a:xfrm>
              <a:off x="0" y="3906750"/>
              <a:ext cx="1251550" cy="125155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10"/>
        <p:cNvGrpSpPr/>
        <p:nvPr/>
      </p:nvGrpSpPr>
      <p:grpSpPr>
        <a:xfrm>
          <a:off x="0" y="0"/>
          <a:ext cx="0" cy="0"/>
          <a:chOff x="0" y="0"/>
          <a:chExt cx="0" cy="0"/>
        </a:xfrm>
      </p:grpSpPr>
      <p:pic>
        <p:nvPicPr>
          <p:cNvPr id="311" name="Google Shape;311;p31"/>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312" name="Google Shape;312;p31"/>
          <p:cNvPicPr preferRelativeResize="0"/>
          <p:nvPr/>
        </p:nvPicPr>
        <p:blipFill rotWithShape="1">
          <a:blip r:embed="rId3">
            <a:alphaModFix/>
          </a:blip>
          <a:srcRect l="73637" t="129" b="129"/>
          <a:stretch/>
        </p:blipFill>
        <p:spPr>
          <a:xfrm>
            <a:off x="8632789" y="38875"/>
            <a:ext cx="452574" cy="1307951"/>
          </a:xfrm>
          <a:prstGeom prst="rect">
            <a:avLst/>
          </a:prstGeom>
          <a:noFill/>
          <a:ln>
            <a:noFill/>
          </a:ln>
        </p:spPr>
      </p:pic>
      <p:grpSp>
        <p:nvGrpSpPr>
          <p:cNvPr id="313" name="Google Shape;313;p31"/>
          <p:cNvGrpSpPr/>
          <p:nvPr/>
        </p:nvGrpSpPr>
        <p:grpSpPr>
          <a:xfrm>
            <a:off x="-26" y="-20456"/>
            <a:ext cx="972776" cy="5162894"/>
            <a:chOff x="-26" y="-20456"/>
            <a:chExt cx="972776" cy="5162894"/>
          </a:xfrm>
        </p:grpSpPr>
        <p:pic>
          <p:nvPicPr>
            <p:cNvPr id="314" name="Google Shape;314;p31"/>
            <p:cNvPicPr preferRelativeResize="0"/>
            <p:nvPr/>
          </p:nvPicPr>
          <p:blipFill>
            <a:blip r:embed="rId4">
              <a:alphaModFix/>
            </a:blip>
            <a:stretch>
              <a:fillRect/>
            </a:stretch>
          </p:blipFill>
          <p:spPr>
            <a:xfrm flipH="1">
              <a:off x="-25" y="-20456"/>
              <a:ext cx="972775" cy="972775"/>
            </a:xfrm>
            <a:prstGeom prst="rect">
              <a:avLst/>
            </a:prstGeom>
            <a:noFill/>
            <a:ln>
              <a:noFill/>
            </a:ln>
          </p:spPr>
        </p:pic>
        <p:pic>
          <p:nvPicPr>
            <p:cNvPr id="315" name="Google Shape;315;p31"/>
            <p:cNvPicPr preferRelativeResize="0"/>
            <p:nvPr/>
          </p:nvPicPr>
          <p:blipFill>
            <a:blip r:embed="rId5">
              <a:alphaModFix/>
            </a:blip>
            <a:stretch>
              <a:fillRect/>
            </a:stretch>
          </p:blipFill>
          <p:spPr>
            <a:xfrm rot="5400000" flipH="1">
              <a:off x="-26" y="4169663"/>
              <a:ext cx="972775" cy="972775"/>
            </a:xfrm>
            <a:prstGeom prst="rect">
              <a:avLst/>
            </a:prstGeom>
            <a:noFill/>
            <a:ln>
              <a:noFill/>
            </a:ln>
          </p:spPr>
        </p:pic>
      </p:grpSp>
      <p:grpSp>
        <p:nvGrpSpPr>
          <p:cNvPr id="316" name="Google Shape;316;p31"/>
          <p:cNvGrpSpPr/>
          <p:nvPr/>
        </p:nvGrpSpPr>
        <p:grpSpPr>
          <a:xfrm rot="10800000">
            <a:off x="5368113" y="4784100"/>
            <a:ext cx="3789523" cy="359400"/>
            <a:chOff x="-13638" y="0"/>
            <a:chExt cx="3789523" cy="359400"/>
          </a:xfrm>
        </p:grpSpPr>
        <p:pic>
          <p:nvPicPr>
            <p:cNvPr id="317" name="Google Shape;317;p31"/>
            <p:cNvPicPr preferRelativeResize="0"/>
            <p:nvPr/>
          </p:nvPicPr>
          <p:blipFill>
            <a:blip r:embed="rId6">
              <a:alphaModFix/>
            </a:blip>
            <a:stretch>
              <a:fillRect/>
            </a:stretch>
          </p:blipFill>
          <p:spPr>
            <a:xfrm>
              <a:off x="-13638" y="0"/>
              <a:ext cx="3789523" cy="359400"/>
            </a:xfrm>
            <a:prstGeom prst="rect">
              <a:avLst/>
            </a:prstGeom>
            <a:noFill/>
            <a:ln>
              <a:noFill/>
            </a:ln>
          </p:spPr>
        </p:pic>
        <p:pic>
          <p:nvPicPr>
            <p:cNvPr id="318" name="Google Shape;318;p31"/>
            <p:cNvPicPr preferRelativeResize="0"/>
            <p:nvPr/>
          </p:nvPicPr>
          <p:blipFill>
            <a:blip r:embed="rId7">
              <a:alphaModFix/>
            </a:blip>
            <a:stretch>
              <a:fillRect/>
            </a:stretch>
          </p:blipFill>
          <p:spPr>
            <a:xfrm>
              <a:off x="265125" y="145205"/>
              <a:ext cx="1585464" cy="6900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1"/>
        <p:cNvGrpSpPr/>
        <p:nvPr/>
      </p:nvGrpSpPr>
      <p:grpSpPr>
        <a:xfrm>
          <a:off x="0" y="0"/>
          <a:ext cx="0" cy="0"/>
          <a:chOff x="0" y="0"/>
          <a:chExt cx="0" cy="0"/>
        </a:xfrm>
      </p:grpSpPr>
      <p:pic>
        <p:nvPicPr>
          <p:cNvPr id="52" name="Google Shape;52;p6"/>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3" name="Google Shape;53;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pic>
        <p:nvPicPr>
          <p:cNvPr id="54" name="Google Shape;54;p6"/>
          <p:cNvPicPr preferRelativeResize="0"/>
          <p:nvPr/>
        </p:nvPicPr>
        <p:blipFill rotWithShape="1">
          <a:blip r:embed="rId3">
            <a:alphaModFix/>
          </a:blip>
          <a:srcRect l="31651" t="130" b="18270"/>
          <a:stretch/>
        </p:blipFill>
        <p:spPr>
          <a:xfrm rot="10800000" flipH="1">
            <a:off x="8199274" y="11375"/>
            <a:ext cx="1173326" cy="1070099"/>
          </a:xfrm>
          <a:prstGeom prst="rect">
            <a:avLst/>
          </a:prstGeom>
          <a:noFill/>
          <a:ln>
            <a:noFill/>
          </a:ln>
        </p:spPr>
      </p:pic>
      <p:pic>
        <p:nvPicPr>
          <p:cNvPr id="55" name="Google Shape;55;p6"/>
          <p:cNvPicPr preferRelativeResize="0"/>
          <p:nvPr/>
        </p:nvPicPr>
        <p:blipFill>
          <a:blip r:embed="rId4">
            <a:alphaModFix/>
          </a:blip>
          <a:stretch>
            <a:fillRect/>
          </a:stretch>
        </p:blipFill>
        <p:spPr>
          <a:xfrm rot="10800000">
            <a:off x="-1" y="4170725"/>
            <a:ext cx="972775" cy="972775"/>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pic>
        <p:nvPicPr>
          <p:cNvPr id="57" name="Google Shape;57;p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8" name="Google Shape;58;p7"/>
          <p:cNvSpPr txBox="1">
            <a:spLocks noGrp="1"/>
          </p:cNvSpPr>
          <p:nvPr>
            <p:ph type="title"/>
          </p:nvPr>
        </p:nvSpPr>
        <p:spPr>
          <a:xfrm>
            <a:off x="713225" y="987538"/>
            <a:ext cx="4294800" cy="1062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7"/>
          <p:cNvSpPr txBox="1">
            <a:spLocks noGrp="1"/>
          </p:cNvSpPr>
          <p:nvPr>
            <p:ph type="subTitle" idx="1"/>
          </p:nvPr>
        </p:nvSpPr>
        <p:spPr>
          <a:xfrm>
            <a:off x="713225" y="2109663"/>
            <a:ext cx="4294800" cy="25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60" name="Google Shape;60;p7"/>
          <p:cNvSpPr>
            <a:spLocks noGrp="1"/>
          </p:cNvSpPr>
          <p:nvPr>
            <p:ph type="pic" idx="2"/>
          </p:nvPr>
        </p:nvSpPr>
        <p:spPr>
          <a:xfrm>
            <a:off x="5643775" y="539500"/>
            <a:ext cx="2787000" cy="4064400"/>
          </a:xfrm>
          <a:prstGeom prst="round2DiagRect">
            <a:avLst>
              <a:gd name="adj1" fmla="val 16667"/>
              <a:gd name="adj2" fmla="val 0"/>
            </a:avLst>
          </a:prstGeom>
          <a:noFill/>
          <a:ln>
            <a:noFill/>
          </a:ln>
        </p:spPr>
      </p:sp>
      <p:pic>
        <p:nvPicPr>
          <p:cNvPr id="61" name="Google Shape;61;p7"/>
          <p:cNvPicPr preferRelativeResize="0"/>
          <p:nvPr/>
        </p:nvPicPr>
        <p:blipFill>
          <a:blip r:embed="rId3">
            <a:alphaModFix/>
          </a:blip>
          <a:stretch>
            <a:fillRect/>
          </a:stretch>
        </p:blipFill>
        <p:spPr>
          <a:xfrm rot="-5400000" flipH="1">
            <a:off x="-25" y="4170725"/>
            <a:ext cx="972775" cy="972775"/>
          </a:xfrm>
          <a:prstGeom prst="rect">
            <a:avLst/>
          </a:prstGeom>
          <a:noFill/>
          <a:ln>
            <a:noFill/>
          </a:ln>
        </p:spPr>
      </p:pic>
      <p:pic>
        <p:nvPicPr>
          <p:cNvPr id="62" name="Google Shape;62;p7"/>
          <p:cNvPicPr preferRelativeResize="0"/>
          <p:nvPr/>
        </p:nvPicPr>
        <p:blipFill rotWithShape="1">
          <a:blip r:embed="rId4">
            <a:alphaModFix/>
          </a:blip>
          <a:srcRect t="129" b="129"/>
          <a:stretch/>
        </p:blipFill>
        <p:spPr>
          <a:xfrm rot="-5400000">
            <a:off x="7509601" y="3503753"/>
            <a:ext cx="1716695" cy="1307947"/>
          </a:xfrm>
          <a:prstGeom prst="rect">
            <a:avLst/>
          </a:prstGeom>
          <a:noFill/>
          <a:ln>
            <a:noFill/>
          </a:ln>
        </p:spPr>
      </p:pic>
      <p:grpSp>
        <p:nvGrpSpPr>
          <p:cNvPr id="63" name="Google Shape;63;p7"/>
          <p:cNvGrpSpPr/>
          <p:nvPr/>
        </p:nvGrpSpPr>
        <p:grpSpPr>
          <a:xfrm>
            <a:off x="0" y="0"/>
            <a:ext cx="5837899" cy="536050"/>
            <a:chOff x="0" y="0"/>
            <a:chExt cx="5837899" cy="536050"/>
          </a:xfrm>
        </p:grpSpPr>
        <p:pic>
          <p:nvPicPr>
            <p:cNvPr id="64" name="Google Shape;64;p7"/>
            <p:cNvPicPr preferRelativeResize="0"/>
            <p:nvPr/>
          </p:nvPicPr>
          <p:blipFill>
            <a:blip r:embed="rId5">
              <a:alphaModFix/>
            </a:blip>
            <a:stretch>
              <a:fillRect/>
            </a:stretch>
          </p:blipFill>
          <p:spPr>
            <a:xfrm>
              <a:off x="0" y="0"/>
              <a:ext cx="5837899" cy="536050"/>
            </a:xfrm>
            <a:prstGeom prst="rect">
              <a:avLst/>
            </a:prstGeom>
            <a:noFill/>
            <a:ln>
              <a:noFill/>
            </a:ln>
          </p:spPr>
        </p:pic>
        <p:pic>
          <p:nvPicPr>
            <p:cNvPr id="65" name="Google Shape;65;p7"/>
            <p:cNvPicPr preferRelativeResize="0"/>
            <p:nvPr/>
          </p:nvPicPr>
          <p:blipFill>
            <a:blip r:embed="rId6">
              <a:alphaModFix/>
            </a:blip>
            <a:stretch>
              <a:fillRect/>
            </a:stretch>
          </p:blipFill>
          <p:spPr>
            <a:xfrm>
              <a:off x="265125" y="246605"/>
              <a:ext cx="1585464" cy="6900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pic>
        <p:nvPicPr>
          <p:cNvPr id="67" name="Google Shape;67;p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68" name="Google Shape;6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69" name="Google Shape;69;p8"/>
          <p:cNvPicPr preferRelativeResize="0"/>
          <p:nvPr/>
        </p:nvPicPr>
        <p:blipFill rotWithShape="1">
          <a:blip r:embed="rId3">
            <a:alphaModFix/>
          </a:blip>
          <a:srcRect b="22420"/>
          <a:stretch/>
        </p:blipFill>
        <p:spPr>
          <a:xfrm rot="5400000">
            <a:off x="-257665" y="461283"/>
            <a:ext cx="1768000" cy="1047800"/>
          </a:xfrm>
          <a:prstGeom prst="rect">
            <a:avLst/>
          </a:prstGeom>
          <a:noFill/>
          <a:ln>
            <a:noFill/>
          </a:ln>
        </p:spPr>
      </p:pic>
      <p:pic>
        <p:nvPicPr>
          <p:cNvPr id="70" name="Google Shape;70;p8"/>
          <p:cNvPicPr preferRelativeResize="0"/>
          <p:nvPr/>
        </p:nvPicPr>
        <p:blipFill>
          <a:blip r:embed="rId4">
            <a:alphaModFix/>
          </a:blip>
          <a:stretch>
            <a:fillRect/>
          </a:stretch>
        </p:blipFill>
        <p:spPr>
          <a:xfrm rot="10800000">
            <a:off x="7890675" y="0"/>
            <a:ext cx="1251550" cy="1251550"/>
          </a:xfrm>
          <a:prstGeom prst="rect">
            <a:avLst/>
          </a:prstGeom>
          <a:noFill/>
          <a:ln>
            <a:noFill/>
          </a:ln>
        </p:spPr>
      </p:pic>
      <p:grpSp>
        <p:nvGrpSpPr>
          <p:cNvPr id="71" name="Google Shape;71;p8"/>
          <p:cNvGrpSpPr/>
          <p:nvPr/>
        </p:nvGrpSpPr>
        <p:grpSpPr>
          <a:xfrm>
            <a:off x="3881699" y="4752250"/>
            <a:ext cx="5260526" cy="388025"/>
            <a:chOff x="3881699" y="4752250"/>
            <a:chExt cx="5260526" cy="388025"/>
          </a:xfrm>
        </p:grpSpPr>
        <p:pic>
          <p:nvPicPr>
            <p:cNvPr id="72" name="Google Shape;72;p8"/>
            <p:cNvPicPr preferRelativeResize="0"/>
            <p:nvPr/>
          </p:nvPicPr>
          <p:blipFill>
            <a:blip r:embed="rId5">
              <a:alphaModFix/>
            </a:blip>
            <a:stretch>
              <a:fillRect/>
            </a:stretch>
          </p:blipFill>
          <p:spPr>
            <a:xfrm rot="10800000">
              <a:off x="3881699" y="4752250"/>
              <a:ext cx="5260526" cy="388025"/>
            </a:xfrm>
            <a:prstGeom prst="rect">
              <a:avLst/>
            </a:prstGeom>
            <a:noFill/>
            <a:ln>
              <a:noFill/>
            </a:ln>
          </p:spPr>
        </p:pic>
        <p:pic>
          <p:nvPicPr>
            <p:cNvPr id="73" name="Google Shape;73;p8"/>
            <p:cNvPicPr preferRelativeResize="0"/>
            <p:nvPr/>
          </p:nvPicPr>
          <p:blipFill>
            <a:blip r:embed="rId6">
              <a:alphaModFix/>
            </a:blip>
            <a:stretch>
              <a:fillRect/>
            </a:stretch>
          </p:blipFill>
          <p:spPr>
            <a:xfrm rot="10800000">
              <a:off x="7293388" y="4911768"/>
              <a:ext cx="1585464" cy="6900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pic>
        <p:nvPicPr>
          <p:cNvPr id="75" name="Google Shape;75;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76" name="Google Shape;7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7" name="Google Shape;7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8" name="Google Shape;78;p9"/>
          <p:cNvGrpSpPr/>
          <p:nvPr/>
        </p:nvGrpSpPr>
        <p:grpSpPr>
          <a:xfrm>
            <a:off x="-1" y="2100"/>
            <a:ext cx="9144001" cy="5141388"/>
            <a:chOff x="-1" y="2100"/>
            <a:chExt cx="9144001" cy="5141388"/>
          </a:xfrm>
        </p:grpSpPr>
        <p:pic>
          <p:nvPicPr>
            <p:cNvPr id="79" name="Google Shape;79;p9"/>
            <p:cNvPicPr preferRelativeResize="0"/>
            <p:nvPr/>
          </p:nvPicPr>
          <p:blipFill>
            <a:blip r:embed="rId3">
              <a:alphaModFix/>
            </a:blip>
            <a:stretch>
              <a:fillRect/>
            </a:stretch>
          </p:blipFill>
          <p:spPr>
            <a:xfrm rot="5400000" flipH="1">
              <a:off x="8171225" y="2100"/>
              <a:ext cx="972775" cy="972775"/>
            </a:xfrm>
            <a:prstGeom prst="rect">
              <a:avLst/>
            </a:prstGeom>
            <a:noFill/>
            <a:ln>
              <a:noFill/>
            </a:ln>
          </p:spPr>
        </p:pic>
        <p:pic>
          <p:nvPicPr>
            <p:cNvPr id="80" name="Google Shape;80;p9"/>
            <p:cNvPicPr preferRelativeResize="0"/>
            <p:nvPr/>
          </p:nvPicPr>
          <p:blipFill>
            <a:blip r:embed="rId4">
              <a:alphaModFix/>
            </a:blip>
            <a:stretch>
              <a:fillRect/>
            </a:stretch>
          </p:blipFill>
          <p:spPr>
            <a:xfrm rot="5400000" flipH="1">
              <a:off x="-1" y="4170713"/>
              <a:ext cx="972775" cy="972775"/>
            </a:xfrm>
            <a:prstGeom prst="rect">
              <a:avLst/>
            </a:prstGeom>
            <a:noFill/>
            <a:ln>
              <a:noFill/>
            </a:ln>
          </p:spPr>
        </p:pic>
      </p:grpSp>
      <p:grpSp>
        <p:nvGrpSpPr>
          <p:cNvPr id="81" name="Google Shape;81;p9"/>
          <p:cNvGrpSpPr/>
          <p:nvPr/>
        </p:nvGrpSpPr>
        <p:grpSpPr>
          <a:xfrm rot="10800000">
            <a:off x="0" y="2100"/>
            <a:ext cx="4881173" cy="365700"/>
            <a:chOff x="4261050" y="4610675"/>
            <a:chExt cx="4881173" cy="365700"/>
          </a:xfrm>
        </p:grpSpPr>
        <p:pic>
          <p:nvPicPr>
            <p:cNvPr id="82" name="Google Shape;82;p9"/>
            <p:cNvPicPr preferRelativeResize="0"/>
            <p:nvPr/>
          </p:nvPicPr>
          <p:blipFill>
            <a:blip r:embed="rId5">
              <a:alphaModFix/>
            </a:blip>
            <a:stretch>
              <a:fillRect/>
            </a:stretch>
          </p:blipFill>
          <p:spPr>
            <a:xfrm rot="10800000">
              <a:off x="4261050" y="4610675"/>
              <a:ext cx="4881173" cy="365700"/>
            </a:xfrm>
            <a:prstGeom prst="rect">
              <a:avLst/>
            </a:prstGeom>
            <a:noFill/>
            <a:ln>
              <a:noFill/>
            </a:ln>
          </p:spPr>
        </p:pic>
        <p:pic>
          <p:nvPicPr>
            <p:cNvPr id="83" name="Google Shape;83;p9"/>
            <p:cNvPicPr preferRelativeResize="0"/>
            <p:nvPr/>
          </p:nvPicPr>
          <p:blipFill>
            <a:blip r:embed="rId6">
              <a:alphaModFix/>
            </a:blip>
            <a:stretch>
              <a:fillRect/>
            </a:stretch>
          </p:blipFill>
          <p:spPr>
            <a:xfrm rot="10800000">
              <a:off x="7293388" y="4759030"/>
              <a:ext cx="1585464" cy="690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a:spLocks noGrp="1"/>
          </p:cNvSpPr>
          <p:nvPr>
            <p:ph type="pic" idx="2"/>
          </p:nvPr>
        </p:nvSpPr>
        <p:spPr>
          <a:xfrm>
            <a:off x="0" y="0"/>
            <a:ext cx="9144000" cy="5143500"/>
          </a:xfrm>
          <a:prstGeom prst="rect">
            <a:avLst/>
          </a:prstGeom>
          <a:noFill/>
          <a:ln>
            <a:noFill/>
          </a:ln>
        </p:spPr>
      </p:sp>
      <p:sp>
        <p:nvSpPr>
          <p:cNvPr id="86" name="Google Shape;86;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2"/>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3">
  <p:cSld name="CUSTOM_10">
    <p:spTree>
      <p:nvGrpSpPr>
        <p:cNvPr id="1" name="Shape 162"/>
        <p:cNvGrpSpPr/>
        <p:nvPr/>
      </p:nvGrpSpPr>
      <p:grpSpPr>
        <a:xfrm>
          <a:off x="0" y="0"/>
          <a:ext cx="0" cy="0"/>
          <a:chOff x="0" y="0"/>
          <a:chExt cx="0" cy="0"/>
        </a:xfrm>
      </p:grpSpPr>
      <p:pic>
        <p:nvPicPr>
          <p:cNvPr id="163" name="Google Shape;163;p1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64" name="Google Shape;164;p18"/>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grpSp>
        <p:nvGrpSpPr>
          <p:cNvPr id="165" name="Google Shape;165;p18"/>
          <p:cNvGrpSpPr/>
          <p:nvPr/>
        </p:nvGrpSpPr>
        <p:grpSpPr>
          <a:xfrm flipH="1">
            <a:off x="2620475" y="0"/>
            <a:ext cx="6523526" cy="369900"/>
            <a:chOff x="0" y="0"/>
            <a:chExt cx="6523526" cy="369900"/>
          </a:xfrm>
        </p:grpSpPr>
        <p:pic>
          <p:nvPicPr>
            <p:cNvPr id="166" name="Google Shape;166;p18"/>
            <p:cNvPicPr preferRelativeResize="0"/>
            <p:nvPr/>
          </p:nvPicPr>
          <p:blipFill>
            <a:blip r:embed="rId3">
              <a:alphaModFix/>
            </a:blip>
            <a:stretch>
              <a:fillRect/>
            </a:stretch>
          </p:blipFill>
          <p:spPr>
            <a:xfrm>
              <a:off x="0" y="0"/>
              <a:ext cx="6523526" cy="369900"/>
            </a:xfrm>
            <a:prstGeom prst="rect">
              <a:avLst/>
            </a:prstGeom>
            <a:noFill/>
            <a:ln>
              <a:noFill/>
            </a:ln>
          </p:spPr>
        </p:pic>
        <p:pic>
          <p:nvPicPr>
            <p:cNvPr id="167" name="Google Shape;167;p18"/>
            <p:cNvPicPr preferRelativeResize="0"/>
            <p:nvPr/>
          </p:nvPicPr>
          <p:blipFill>
            <a:blip r:embed="rId4">
              <a:alphaModFix/>
            </a:blip>
            <a:stretch>
              <a:fillRect/>
            </a:stretch>
          </p:blipFill>
          <p:spPr>
            <a:xfrm>
              <a:off x="265125" y="150455"/>
              <a:ext cx="1585464" cy="69000"/>
            </a:xfrm>
            <a:prstGeom prst="rect">
              <a:avLst/>
            </a:prstGeom>
            <a:noFill/>
            <a:ln>
              <a:noFill/>
            </a:ln>
          </p:spPr>
        </p:pic>
      </p:grpSp>
      <p:grpSp>
        <p:nvGrpSpPr>
          <p:cNvPr id="168" name="Google Shape;168;p18"/>
          <p:cNvGrpSpPr/>
          <p:nvPr/>
        </p:nvGrpSpPr>
        <p:grpSpPr>
          <a:xfrm flipH="1">
            <a:off x="0" y="0"/>
            <a:ext cx="9144000" cy="5143512"/>
            <a:chOff x="0" y="0"/>
            <a:chExt cx="9144000" cy="5143512"/>
          </a:xfrm>
        </p:grpSpPr>
        <p:pic>
          <p:nvPicPr>
            <p:cNvPr id="169" name="Google Shape;169;p18"/>
            <p:cNvPicPr preferRelativeResize="0"/>
            <p:nvPr/>
          </p:nvPicPr>
          <p:blipFill>
            <a:blip r:embed="rId5">
              <a:alphaModFix/>
            </a:blip>
            <a:stretch>
              <a:fillRect/>
            </a:stretch>
          </p:blipFill>
          <p:spPr>
            <a:xfrm>
              <a:off x="8171225" y="0"/>
              <a:ext cx="972775" cy="972775"/>
            </a:xfrm>
            <a:prstGeom prst="rect">
              <a:avLst/>
            </a:prstGeom>
            <a:noFill/>
            <a:ln>
              <a:noFill/>
            </a:ln>
          </p:spPr>
        </p:pic>
        <p:pic>
          <p:nvPicPr>
            <p:cNvPr id="170" name="Google Shape;170;p18"/>
            <p:cNvPicPr preferRelativeResize="0"/>
            <p:nvPr/>
          </p:nvPicPr>
          <p:blipFill>
            <a:blip r:embed="rId6">
              <a:alphaModFix/>
            </a:blip>
            <a:stretch>
              <a:fillRect/>
            </a:stretch>
          </p:blipFill>
          <p:spPr>
            <a:xfrm>
              <a:off x="0" y="4170737"/>
              <a:ext cx="972775" cy="972775"/>
            </a:xfrm>
            <a:prstGeom prst="rect">
              <a:avLst/>
            </a:prstGeom>
            <a:noFill/>
            <a:ln>
              <a:noFill/>
            </a:ln>
          </p:spPr>
        </p:pic>
      </p:grpSp>
      <p:sp>
        <p:nvSpPr>
          <p:cNvPr id="171" name="Google Shape;171;p18"/>
          <p:cNvSpPr txBox="1">
            <a:spLocks noGrp="1"/>
          </p:cNvSpPr>
          <p:nvPr>
            <p:ph type="body" idx="1"/>
          </p:nvPr>
        </p:nvSpPr>
        <p:spPr>
          <a:xfrm>
            <a:off x="2145600" y="2101875"/>
            <a:ext cx="4852800" cy="1763100"/>
          </a:xfrm>
          <a:prstGeom prst="rect">
            <a:avLst/>
          </a:prstGeom>
        </p:spPr>
        <p:txBody>
          <a:bodyPr spcFirstLastPara="1" wrap="square" lIns="91425" tIns="91425" rIns="91425" bIns="91425" anchor="t" anchorCtr="0">
            <a:noAutofit/>
          </a:bodyPr>
          <a:lstStyle>
            <a:lvl1pPr marL="457200" lvl="0" indent="-304800">
              <a:lnSpc>
                <a:spcPct val="100000"/>
              </a:lnSpc>
              <a:spcBef>
                <a:spcPts val="0"/>
              </a:spcBef>
              <a:spcAft>
                <a:spcPts val="0"/>
              </a:spcAft>
              <a:buSzPts val="1200"/>
              <a:buFont typeface="Nunito Light"/>
              <a:buChar char="●"/>
              <a:defRPr/>
            </a:lvl1pPr>
            <a:lvl2pPr marL="914400" lvl="1" indent="-304800">
              <a:lnSpc>
                <a:spcPct val="100000"/>
              </a:lnSpc>
              <a:spcBef>
                <a:spcPts val="0"/>
              </a:spcBef>
              <a:spcAft>
                <a:spcPts val="0"/>
              </a:spcAft>
              <a:buSzPts val="1200"/>
              <a:buFont typeface="Nunito Light"/>
              <a:buChar char="○"/>
              <a:defRPr/>
            </a:lvl2pPr>
            <a:lvl3pPr marL="1371600" lvl="2" indent="-304800">
              <a:lnSpc>
                <a:spcPct val="100000"/>
              </a:lnSpc>
              <a:spcBef>
                <a:spcPts val="0"/>
              </a:spcBef>
              <a:spcAft>
                <a:spcPts val="0"/>
              </a:spcAft>
              <a:buSzPts val="1200"/>
              <a:buFont typeface="Nunito Light"/>
              <a:buChar char="■"/>
              <a:defRPr/>
            </a:lvl3pPr>
            <a:lvl4pPr marL="1828800" lvl="3" indent="-304800">
              <a:lnSpc>
                <a:spcPct val="100000"/>
              </a:lnSpc>
              <a:spcBef>
                <a:spcPts val="0"/>
              </a:spcBef>
              <a:spcAft>
                <a:spcPts val="0"/>
              </a:spcAft>
              <a:buSzPts val="1200"/>
              <a:buFont typeface="Nunito Light"/>
              <a:buChar char="●"/>
              <a:defRPr/>
            </a:lvl4pPr>
            <a:lvl5pPr marL="2286000" lvl="4" indent="-304800">
              <a:lnSpc>
                <a:spcPct val="100000"/>
              </a:lnSpc>
              <a:spcBef>
                <a:spcPts val="0"/>
              </a:spcBef>
              <a:spcAft>
                <a:spcPts val="0"/>
              </a:spcAft>
              <a:buSzPts val="1200"/>
              <a:buFont typeface="Nunito Light"/>
              <a:buChar char="○"/>
              <a:defRPr/>
            </a:lvl5pPr>
            <a:lvl6pPr marL="2743200" lvl="5" indent="-304800">
              <a:lnSpc>
                <a:spcPct val="100000"/>
              </a:lnSpc>
              <a:spcBef>
                <a:spcPts val="0"/>
              </a:spcBef>
              <a:spcAft>
                <a:spcPts val="0"/>
              </a:spcAft>
              <a:buSzPts val="1200"/>
              <a:buFont typeface="Nunito Light"/>
              <a:buChar char="■"/>
              <a:defRPr/>
            </a:lvl6pPr>
            <a:lvl7pPr marL="3200400" lvl="6" indent="-304800">
              <a:lnSpc>
                <a:spcPct val="100000"/>
              </a:lnSpc>
              <a:spcBef>
                <a:spcPts val="0"/>
              </a:spcBef>
              <a:spcAft>
                <a:spcPts val="0"/>
              </a:spcAft>
              <a:buSzPts val="1200"/>
              <a:buFont typeface="Nunito Light"/>
              <a:buChar char="●"/>
              <a:defRPr/>
            </a:lvl7pPr>
            <a:lvl8pPr marL="3657600" lvl="7" indent="-304800">
              <a:lnSpc>
                <a:spcPct val="100000"/>
              </a:lnSpc>
              <a:spcBef>
                <a:spcPts val="0"/>
              </a:spcBef>
              <a:spcAft>
                <a:spcPts val="0"/>
              </a:spcAft>
              <a:buSzPts val="1200"/>
              <a:buFont typeface="Nunito Light"/>
              <a:buChar char="○"/>
              <a:defRPr/>
            </a:lvl8pPr>
            <a:lvl9pPr marL="4114800" lvl="8" indent="-304800">
              <a:lnSpc>
                <a:spcPct val="100000"/>
              </a:lnSpc>
              <a:spcBef>
                <a:spcPts val="0"/>
              </a:spcBef>
              <a:spcAft>
                <a:spcPts val="0"/>
              </a:spcAft>
              <a:buSzPts val="1200"/>
              <a:buFont typeface="Nunito Light"/>
              <a:buChar char="■"/>
              <a:defRPr/>
            </a:lvl9pPr>
          </a:lstStyle>
          <a:p>
            <a:endParaRPr/>
          </a:p>
        </p:txBody>
      </p:sp>
      <p:sp>
        <p:nvSpPr>
          <p:cNvPr id="172" name="Google Shape;172;p18"/>
          <p:cNvSpPr txBox="1">
            <a:spLocks noGrp="1"/>
          </p:cNvSpPr>
          <p:nvPr>
            <p:ph type="subTitle" idx="2"/>
          </p:nvPr>
        </p:nvSpPr>
        <p:spPr>
          <a:xfrm>
            <a:off x="2145600" y="2101150"/>
            <a:ext cx="4852800" cy="1763100"/>
          </a:xfrm>
          <a:prstGeom prst="rect">
            <a:avLst/>
          </a:prstGeom>
        </p:spPr>
        <p:txBody>
          <a:bodyPr spcFirstLastPara="1" wrap="square" lIns="91425" tIns="91425" rIns="91425" bIns="91425" anchor="t" anchorCtr="0">
            <a:noAutofit/>
          </a:bodyPr>
          <a:lstStyle>
            <a:lvl1pPr lvl="0">
              <a:spcBef>
                <a:spcPts val="0"/>
              </a:spcBef>
              <a:spcAft>
                <a:spcPts val="0"/>
              </a:spcAft>
              <a:buSzPts val="1200"/>
              <a:buNone/>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00"/>
        <p:cNvGrpSpPr/>
        <p:nvPr/>
      </p:nvGrpSpPr>
      <p:grpSpPr>
        <a:xfrm>
          <a:off x="0" y="0"/>
          <a:ext cx="0" cy="0"/>
          <a:chOff x="0" y="0"/>
          <a:chExt cx="0" cy="0"/>
        </a:xfrm>
      </p:grpSpPr>
      <p:pic>
        <p:nvPicPr>
          <p:cNvPr id="301" name="Google Shape;301;p30"/>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302" name="Google Shape;302;p30"/>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303" name="Google Shape;303;p30"/>
          <p:cNvPicPr preferRelativeResize="0"/>
          <p:nvPr/>
        </p:nvPicPr>
        <p:blipFill rotWithShape="1">
          <a:blip r:embed="rId3">
            <a:alphaModFix/>
          </a:blip>
          <a:srcRect t="129" b="129"/>
          <a:stretch/>
        </p:blipFill>
        <p:spPr>
          <a:xfrm rot="-5400000">
            <a:off x="-145124" y="3582752"/>
            <a:ext cx="1716695" cy="1307947"/>
          </a:xfrm>
          <a:prstGeom prst="rect">
            <a:avLst/>
          </a:prstGeom>
          <a:noFill/>
          <a:ln>
            <a:noFill/>
          </a:ln>
        </p:spPr>
      </p:pic>
      <p:pic>
        <p:nvPicPr>
          <p:cNvPr id="304" name="Google Shape;304;p30"/>
          <p:cNvPicPr preferRelativeResize="0"/>
          <p:nvPr/>
        </p:nvPicPr>
        <p:blipFill>
          <a:blip r:embed="rId4">
            <a:alphaModFix/>
          </a:blip>
          <a:stretch>
            <a:fillRect/>
          </a:stretch>
        </p:blipFill>
        <p:spPr>
          <a:xfrm>
            <a:off x="7906088" y="-13650"/>
            <a:ext cx="1251550" cy="1251550"/>
          </a:xfrm>
          <a:prstGeom prst="rect">
            <a:avLst/>
          </a:prstGeom>
          <a:noFill/>
          <a:ln>
            <a:noFill/>
          </a:ln>
        </p:spPr>
      </p:pic>
      <p:grpSp>
        <p:nvGrpSpPr>
          <p:cNvPr id="305" name="Google Shape;305;p30"/>
          <p:cNvGrpSpPr/>
          <p:nvPr/>
        </p:nvGrpSpPr>
        <p:grpSpPr>
          <a:xfrm>
            <a:off x="0" y="-13638"/>
            <a:ext cx="8878852" cy="4923618"/>
            <a:chOff x="0" y="-13638"/>
            <a:chExt cx="8878852" cy="4923618"/>
          </a:xfrm>
        </p:grpSpPr>
        <p:pic>
          <p:nvPicPr>
            <p:cNvPr id="306" name="Google Shape;306;p30"/>
            <p:cNvPicPr preferRelativeResize="0"/>
            <p:nvPr/>
          </p:nvPicPr>
          <p:blipFill>
            <a:blip r:embed="rId5">
              <a:alphaModFix/>
            </a:blip>
            <a:stretch>
              <a:fillRect/>
            </a:stretch>
          </p:blipFill>
          <p:spPr>
            <a:xfrm rot="10800000">
              <a:off x="7293388" y="4840980"/>
              <a:ext cx="1585464" cy="69000"/>
            </a:xfrm>
            <a:prstGeom prst="rect">
              <a:avLst/>
            </a:prstGeom>
            <a:noFill/>
            <a:ln>
              <a:noFill/>
            </a:ln>
          </p:spPr>
        </p:pic>
        <p:grpSp>
          <p:nvGrpSpPr>
            <p:cNvPr id="307" name="Google Shape;307;p30"/>
            <p:cNvGrpSpPr/>
            <p:nvPr/>
          </p:nvGrpSpPr>
          <p:grpSpPr>
            <a:xfrm>
              <a:off x="0" y="-13638"/>
              <a:ext cx="6523526" cy="536050"/>
              <a:chOff x="0" y="-13638"/>
              <a:chExt cx="6523526" cy="536050"/>
            </a:xfrm>
          </p:grpSpPr>
          <p:pic>
            <p:nvPicPr>
              <p:cNvPr id="308" name="Google Shape;308;p30"/>
              <p:cNvPicPr preferRelativeResize="0"/>
              <p:nvPr/>
            </p:nvPicPr>
            <p:blipFill>
              <a:blip r:embed="rId6">
                <a:alphaModFix/>
              </a:blip>
              <a:stretch>
                <a:fillRect/>
              </a:stretch>
            </p:blipFill>
            <p:spPr>
              <a:xfrm>
                <a:off x="0" y="-13638"/>
                <a:ext cx="6523526" cy="536050"/>
              </a:xfrm>
              <a:prstGeom prst="rect">
                <a:avLst/>
              </a:prstGeom>
              <a:noFill/>
              <a:ln>
                <a:noFill/>
              </a:ln>
            </p:spPr>
          </p:pic>
          <p:pic>
            <p:nvPicPr>
              <p:cNvPr id="309" name="Google Shape;309;p30"/>
              <p:cNvPicPr preferRelativeResize="0"/>
              <p:nvPr/>
            </p:nvPicPr>
            <p:blipFill>
              <a:blip r:embed="rId5">
                <a:alphaModFix/>
              </a:blip>
              <a:stretch>
                <a:fillRect/>
              </a:stretch>
            </p:blipFill>
            <p:spPr>
              <a:xfrm>
                <a:off x="265125" y="232968"/>
                <a:ext cx="1585464" cy="69000"/>
              </a:xfrm>
              <a:prstGeom prst="rect">
                <a:avLst/>
              </a:prstGeom>
              <a:noFill/>
              <a:ln>
                <a:noFill/>
              </a:ln>
            </p:spPr>
          </p:pic>
        </p:gr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2" r:id="rId2"/>
    <p:sldLayoutId id="2147483653" r:id="rId3"/>
    <p:sldLayoutId id="2147483654" r:id="rId4"/>
    <p:sldLayoutId id="2147483655" r:id="rId5"/>
    <p:sldLayoutId id="2147483656" r:id="rId6"/>
    <p:sldLayoutId id="2147483658" r:id="rId7"/>
    <p:sldLayoutId id="2147483664" r:id="rId8"/>
    <p:sldLayoutId id="2147483676" r:id="rId9"/>
    <p:sldLayoutId id="2147483677"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35"/>
          <p:cNvSpPr txBox="1">
            <a:spLocks noGrp="1"/>
          </p:cNvSpPr>
          <p:nvPr>
            <p:ph type="ctrTitle"/>
          </p:nvPr>
        </p:nvSpPr>
        <p:spPr>
          <a:xfrm>
            <a:off x="972300" y="1229240"/>
            <a:ext cx="7199400" cy="14772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ro-RO" dirty="0"/>
              <a:t>ALU 8-bit </a:t>
            </a:r>
            <a:r>
              <a:rPr lang="ro-RO" dirty="0" err="1"/>
              <a:t>Simulation</a:t>
            </a:r>
            <a:endParaRPr dirty="0"/>
          </a:p>
        </p:txBody>
      </p:sp>
      <p:sp>
        <p:nvSpPr>
          <p:cNvPr id="330" name="Google Shape;330;p35"/>
          <p:cNvSpPr txBox="1">
            <a:spLocks noGrp="1"/>
          </p:cNvSpPr>
          <p:nvPr>
            <p:ph type="subTitle" idx="1"/>
          </p:nvPr>
        </p:nvSpPr>
        <p:spPr>
          <a:xfrm>
            <a:off x="972300" y="3175660"/>
            <a:ext cx="7199400" cy="421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ro-RO" b="1" dirty="0"/>
              <a:t>Project </a:t>
            </a:r>
            <a:r>
              <a:rPr lang="ro-RO" b="1" dirty="0" err="1"/>
              <a:t>by</a:t>
            </a:r>
            <a:r>
              <a:rPr lang="ro-RO" b="1" dirty="0"/>
              <a:t>: </a:t>
            </a:r>
            <a:r>
              <a:rPr lang="ro-RO" dirty="0"/>
              <a:t>Nemeș Lică, </a:t>
            </a:r>
            <a:r>
              <a:rPr lang="ro-RO" dirty="0" err="1"/>
              <a:t>Remețan</a:t>
            </a:r>
            <a:r>
              <a:rPr lang="ro-RO" dirty="0"/>
              <a:t> Mihnea, Tănase Alexandra, </a:t>
            </a:r>
            <a:r>
              <a:rPr lang="ro-RO" dirty="0" err="1"/>
              <a:t>Tîrsîna</a:t>
            </a:r>
            <a:r>
              <a:rPr lang="ro-RO" dirty="0"/>
              <a:t> Nicoleta</a:t>
            </a:r>
          </a:p>
          <a:p>
            <a:pPr marL="0" lvl="0" indent="0" algn="ctr" rtl="0">
              <a:spcBef>
                <a:spcPts val="0"/>
              </a:spcBef>
              <a:spcAft>
                <a:spcPts val="0"/>
              </a:spcAft>
              <a:buNone/>
            </a:pPr>
            <a:endParaRPr lang="ro-RO" dirty="0"/>
          </a:p>
          <a:p>
            <a:pPr marL="0" lvl="0" indent="0" algn="l" rtl="0">
              <a:spcBef>
                <a:spcPts val="0"/>
              </a:spcBef>
              <a:spcAft>
                <a:spcPts val="0"/>
              </a:spcAft>
              <a:buNone/>
            </a:pPr>
            <a:r>
              <a:rPr lang="ro-RO" dirty="0"/>
              <a:t>   </a:t>
            </a:r>
            <a:r>
              <a:rPr lang="ro-RO" b="1" dirty="0" err="1"/>
              <a:t>Coordinator</a:t>
            </a:r>
            <a:r>
              <a:rPr lang="ro-RO" b="1" dirty="0"/>
              <a:t> </a:t>
            </a:r>
            <a:r>
              <a:rPr lang="ro-RO" b="1" dirty="0" err="1"/>
              <a:t>teacher</a:t>
            </a:r>
            <a:r>
              <a:rPr lang="ro-RO" b="1" dirty="0"/>
              <a:t>: </a:t>
            </a:r>
            <a:r>
              <a:rPr lang="ro-RO" dirty="0" err="1"/>
              <a:t>Bozdog</a:t>
            </a:r>
            <a:r>
              <a:rPr lang="ro-RO" dirty="0"/>
              <a:t> Alexandru</a:t>
            </a:r>
            <a:endParaRPr dirty="0"/>
          </a:p>
        </p:txBody>
      </p:sp>
      <p:sp>
        <p:nvSpPr>
          <p:cNvPr id="2" name="Google Shape;330;p35">
            <a:extLst>
              <a:ext uri="{FF2B5EF4-FFF2-40B4-BE49-F238E27FC236}">
                <a16:creationId xmlns:a16="http://schemas.microsoft.com/office/drawing/2014/main" id="{3929EC8B-B591-4CAA-C99E-74D07DE24D78}"/>
              </a:ext>
            </a:extLst>
          </p:cNvPr>
          <p:cNvSpPr txBox="1">
            <a:spLocks/>
          </p:cNvSpPr>
          <p:nvPr/>
        </p:nvSpPr>
        <p:spPr>
          <a:xfrm>
            <a:off x="736086" y="600065"/>
            <a:ext cx="7671828" cy="42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Poppins"/>
              <a:buNone/>
              <a:defRPr sz="14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0" indent="0"/>
            <a:r>
              <a:rPr lang="en-US" dirty="0" err="1"/>
              <a:t>Politechnica</a:t>
            </a:r>
            <a:r>
              <a:rPr lang="en-US" dirty="0"/>
              <a:t> University of Timi</a:t>
            </a:r>
            <a:r>
              <a:rPr lang="ro-RO" dirty="0" err="1"/>
              <a:t>șoara</a:t>
            </a:r>
            <a:r>
              <a:rPr lang="ro-RO" dirty="0"/>
              <a:t>, </a:t>
            </a:r>
            <a:r>
              <a:rPr lang="ro-RO" dirty="0" err="1"/>
              <a:t>Faculty</a:t>
            </a:r>
            <a:r>
              <a:rPr lang="ro-RO" dirty="0"/>
              <a:t> of </a:t>
            </a:r>
            <a:r>
              <a:rPr lang="ro-RO" dirty="0" err="1"/>
              <a:t>Automation</a:t>
            </a:r>
            <a:r>
              <a:rPr lang="ro-RO" dirty="0"/>
              <a:t> </a:t>
            </a:r>
            <a:r>
              <a:rPr lang="ro-RO" dirty="0" err="1"/>
              <a:t>and</a:t>
            </a:r>
            <a:r>
              <a:rPr lang="ro-RO" dirty="0"/>
              <a:t> Computer </a:t>
            </a:r>
            <a:r>
              <a:rPr lang="ro-RO" dirty="0" err="1"/>
              <a:t>Science</a:t>
            </a:r>
            <a:endParaRPr lang="ro-RO" dirty="0"/>
          </a:p>
          <a:p>
            <a:pPr marL="0" indent="0"/>
            <a:endParaRPr lang="ro-RO" dirty="0"/>
          </a:p>
        </p:txBody>
      </p:sp>
      <p:sp>
        <p:nvSpPr>
          <p:cNvPr id="3" name="Google Shape;330;p35">
            <a:extLst>
              <a:ext uri="{FF2B5EF4-FFF2-40B4-BE49-F238E27FC236}">
                <a16:creationId xmlns:a16="http://schemas.microsoft.com/office/drawing/2014/main" id="{5DDD5BBA-1490-2915-8D32-B66BBE86F0F9}"/>
              </a:ext>
            </a:extLst>
          </p:cNvPr>
          <p:cNvSpPr txBox="1">
            <a:spLocks/>
          </p:cNvSpPr>
          <p:nvPr/>
        </p:nvSpPr>
        <p:spPr>
          <a:xfrm>
            <a:off x="499872" y="4722000"/>
            <a:ext cx="7671828" cy="4215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1200"/>
              <a:buFont typeface="Poppins"/>
              <a:buNone/>
              <a:defRPr sz="14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800"/>
              <a:buFont typeface="Poppins"/>
              <a:buNone/>
              <a:defRPr sz="1800" b="0" i="0" u="none" strike="noStrike" cap="none">
                <a:solidFill>
                  <a:schemeClr val="dk1"/>
                </a:solidFill>
                <a:latin typeface="Poppins"/>
                <a:ea typeface="Poppins"/>
                <a:cs typeface="Poppins"/>
                <a:sym typeface="Poppins"/>
              </a:defRPr>
            </a:lvl9pPr>
          </a:lstStyle>
          <a:p>
            <a:pPr marL="0" indent="0"/>
            <a:r>
              <a:rPr lang="ro-RO" dirty="0">
                <a:solidFill>
                  <a:schemeClr val="bg1"/>
                </a:solidFill>
              </a:rPr>
              <a:t>2</a:t>
            </a:r>
            <a:r>
              <a:rPr lang="en-US" dirty="0">
                <a:solidFill>
                  <a:schemeClr val="bg1"/>
                </a:solidFill>
              </a:rPr>
              <a:t>’</a:t>
            </a:r>
            <a:r>
              <a:rPr lang="en-US" dirty="0" err="1">
                <a:solidFill>
                  <a:schemeClr val="bg1"/>
                </a:solidFill>
              </a:rPr>
              <a:t>nd</a:t>
            </a:r>
            <a:r>
              <a:rPr lang="en-US" dirty="0">
                <a:solidFill>
                  <a:schemeClr val="bg1"/>
                </a:solidFill>
              </a:rPr>
              <a:t> Semester, 2024-2025</a:t>
            </a:r>
            <a:endParaRPr lang="ro-RO" dirty="0">
              <a:solidFill>
                <a:schemeClr val="bg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73B22-6748-3499-0AE5-277A861E0D4F}"/>
              </a:ext>
            </a:extLst>
          </p:cNvPr>
          <p:cNvSpPr>
            <a:spLocks noGrp="1"/>
          </p:cNvSpPr>
          <p:nvPr>
            <p:ph type="title"/>
          </p:nvPr>
        </p:nvSpPr>
        <p:spPr>
          <a:xfrm>
            <a:off x="720000" y="219460"/>
            <a:ext cx="7704000" cy="572700"/>
          </a:xfrm>
        </p:spPr>
        <p:txBody>
          <a:bodyPr/>
          <a:lstStyle/>
          <a:p>
            <a:r>
              <a:rPr lang="en-US" dirty="0"/>
              <a:t>Q Register</a:t>
            </a:r>
            <a:endParaRPr lang="en-GB" dirty="0"/>
          </a:p>
        </p:txBody>
      </p:sp>
      <p:pic>
        <p:nvPicPr>
          <p:cNvPr id="4" name="Picture 3" descr="A diagram of a circuit&#10;&#10;AI-generated content may be incorrect.">
            <a:extLst>
              <a:ext uri="{FF2B5EF4-FFF2-40B4-BE49-F238E27FC236}">
                <a16:creationId xmlns:a16="http://schemas.microsoft.com/office/drawing/2014/main" id="{91D20C88-FF30-AC8E-73B2-5B65F43212EB}"/>
              </a:ext>
            </a:extLst>
          </p:cNvPr>
          <p:cNvPicPr>
            <a:picLocks noChangeAspect="1"/>
          </p:cNvPicPr>
          <p:nvPr/>
        </p:nvPicPr>
        <p:blipFill>
          <a:blip r:embed="rId3"/>
          <a:stretch>
            <a:fillRect/>
          </a:stretch>
        </p:blipFill>
        <p:spPr>
          <a:xfrm>
            <a:off x="0" y="957262"/>
            <a:ext cx="9144000" cy="4186238"/>
          </a:xfrm>
          <a:prstGeom prst="rect">
            <a:avLst/>
          </a:prstGeom>
        </p:spPr>
      </p:pic>
    </p:spTree>
    <p:extLst>
      <p:ext uri="{BB962C8B-B14F-4D97-AF65-F5344CB8AC3E}">
        <p14:creationId xmlns:p14="http://schemas.microsoft.com/office/powerpoint/2010/main" val="333309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52A76-2A9E-02F9-C0EC-51A4F7C615F8}"/>
              </a:ext>
            </a:extLst>
          </p:cNvPr>
          <p:cNvSpPr>
            <a:spLocks noGrp="1"/>
          </p:cNvSpPr>
          <p:nvPr>
            <p:ph type="title"/>
          </p:nvPr>
        </p:nvSpPr>
        <p:spPr>
          <a:xfrm>
            <a:off x="720000" y="0"/>
            <a:ext cx="7704000" cy="572700"/>
          </a:xfrm>
        </p:spPr>
        <p:txBody>
          <a:bodyPr/>
          <a:lstStyle/>
          <a:p>
            <a:r>
              <a:rPr lang="en-US" dirty="0"/>
              <a:t>M Register</a:t>
            </a:r>
            <a:endParaRPr lang="en-GB" dirty="0"/>
          </a:p>
        </p:txBody>
      </p:sp>
      <p:pic>
        <p:nvPicPr>
          <p:cNvPr id="4" name="Picture 3" descr="A diagram of a circuit&#10;&#10;AI-generated content may be incorrect.">
            <a:extLst>
              <a:ext uri="{FF2B5EF4-FFF2-40B4-BE49-F238E27FC236}">
                <a16:creationId xmlns:a16="http://schemas.microsoft.com/office/drawing/2014/main" id="{4FB8B665-E111-5E03-4E35-5775DD6C1796}"/>
              </a:ext>
            </a:extLst>
          </p:cNvPr>
          <p:cNvPicPr>
            <a:picLocks noChangeAspect="1"/>
          </p:cNvPicPr>
          <p:nvPr/>
        </p:nvPicPr>
        <p:blipFill>
          <a:blip r:embed="rId3"/>
          <a:stretch>
            <a:fillRect/>
          </a:stretch>
        </p:blipFill>
        <p:spPr>
          <a:xfrm>
            <a:off x="1208420" y="643414"/>
            <a:ext cx="6727159" cy="4309586"/>
          </a:xfrm>
          <a:prstGeom prst="rect">
            <a:avLst/>
          </a:prstGeom>
        </p:spPr>
      </p:pic>
    </p:spTree>
    <p:extLst>
      <p:ext uri="{BB962C8B-B14F-4D97-AF65-F5344CB8AC3E}">
        <p14:creationId xmlns:p14="http://schemas.microsoft.com/office/powerpoint/2010/main" val="3392304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8D34-8B24-B634-5A22-73115895CB3F}"/>
              </a:ext>
            </a:extLst>
          </p:cNvPr>
          <p:cNvSpPr>
            <a:spLocks noGrp="1"/>
          </p:cNvSpPr>
          <p:nvPr>
            <p:ph type="title"/>
          </p:nvPr>
        </p:nvSpPr>
        <p:spPr>
          <a:xfrm>
            <a:off x="720000" y="-78228"/>
            <a:ext cx="7704000" cy="572700"/>
          </a:xfrm>
        </p:spPr>
        <p:txBody>
          <a:bodyPr/>
          <a:lstStyle/>
          <a:p>
            <a:r>
              <a:rPr lang="en-US" dirty="0"/>
              <a:t>Counter</a:t>
            </a:r>
            <a:endParaRPr lang="en-GB" dirty="0"/>
          </a:p>
        </p:txBody>
      </p:sp>
      <p:pic>
        <p:nvPicPr>
          <p:cNvPr id="4" name="Picture 3" descr="A diagram of a circuit&#10;&#10;AI-generated content may be incorrect.">
            <a:extLst>
              <a:ext uri="{FF2B5EF4-FFF2-40B4-BE49-F238E27FC236}">
                <a16:creationId xmlns:a16="http://schemas.microsoft.com/office/drawing/2014/main" id="{7978CE08-6445-D3BE-229F-D0951CD01D9E}"/>
              </a:ext>
            </a:extLst>
          </p:cNvPr>
          <p:cNvPicPr>
            <a:picLocks noChangeAspect="1"/>
          </p:cNvPicPr>
          <p:nvPr/>
        </p:nvPicPr>
        <p:blipFill>
          <a:blip r:embed="rId3"/>
          <a:stretch>
            <a:fillRect/>
          </a:stretch>
        </p:blipFill>
        <p:spPr>
          <a:xfrm>
            <a:off x="392176" y="447729"/>
            <a:ext cx="8359648" cy="4695771"/>
          </a:xfrm>
          <a:prstGeom prst="rect">
            <a:avLst/>
          </a:prstGeom>
        </p:spPr>
      </p:pic>
    </p:spTree>
    <p:extLst>
      <p:ext uri="{BB962C8B-B14F-4D97-AF65-F5344CB8AC3E}">
        <p14:creationId xmlns:p14="http://schemas.microsoft.com/office/powerpoint/2010/main" val="698795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diagram of a machine&#10;&#10;AI-generated content may be incorrect.">
            <a:extLst>
              <a:ext uri="{FF2B5EF4-FFF2-40B4-BE49-F238E27FC236}">
                <a16:creationId xmlns:a16="http://schemas.microsoft.com/office/drawing/2014/main" id="{11CF9EF0-6819-3BAB-9819-F1BAE625F4C1}"/>
              </a:ext>
            </a:extLst>
          </p:cNvPr>
          <p:cNvPicPr>
            <a:picLocks noChangeAspect="1"/>
          </p:cNvPicPr>
          <p:nvPr/>
        </p:nvPicPr>
        <p:blipFill>
          <a:blip r:embed="rId3"/>
          <a:stretch>
            <a:fillRect/>
          </a:stretch>
        </p:blipFill>
        <p:spPr>
          <a:xfrm>
            <a:off x="-1324864" y="0"/>
            <a:ext cx="5715000" cy="5143500"/>
          </a:xfrm>
          <a:prstGeom prst="rect">
            <a:avLst/>
          </a:prstGeom>
        </p:spPr>
      </p:pic>
      <p:sp>
        <p:nvSpPr>
          <p:cNvPr id="2" name="Title 1">
            <a:extLst>
              <a:ext uri="{FF2B5EF4-FFF2-40B4-BE49-F238E27FC236}">
                <a16:creationId xmlns:a16="http://schemas.microsoft.com/office/drawing/2014/main" id="{C4F09DED-2832-413D-A277-58315CD976CB}"/>
              </a:ext>
            </a:extLst>
          </p:cNvPr>
          <p:cNvSpPr>
            <a:spLocks noGrp="1"/>
          </p:cNvSpPr>
          <p:nvPr>
            <p:ph type="title"/>
          </p:nvPr>
        </p:nvSpPr>
        <p:spPr>
          <a:xfrm>
            <a:off x="-542544" y="160690"/>
            <a:ext cx="7704000" cy="572700"/>
          </a:xfrm>
        </p:spPr>
        <p:txBody>
          <a:bodyPr/>
          <a:lstStyle/>
          <a:p>
            <a:r>
              <a:rPr lang="en-US" dirty="0"/>
              <a:t>ALU</a:t>
            </a:r>
            <a:endParaRPr lang="en-GB" dirty="0"/>
          </a:p>
        </p:txBody>
      </p:sp>
      <p:sp>
        <p:nvSpPr>
          <p:cNvPr id="5" name="Google Shape;378;p40">
            <a:extLst>
              <a:ext uri="{FF2B5EF4-FFF2-40B4-BE49-F238E27FC236}">
                <a16:creationId xmlns:a16="http://schemas.microsoft.com/office/drawing/2014/main" id="{648616A3-718F-3E01-AB6A-2C35A600583A}"/>
              </a:ext>
            </a:extLst>
          </p:cNvPr>
          <p:cNvSpPr txBox="1">
            <a:spLocks/>
          </p:cNvSpPr>
          <p:nvPr/>
        </p:nvSpPr>
        <p:spPr>
          <a:xfrm>
            <a:off x="4495800" y="40640"/>
            <a:ext cx="4721352" cy="1779270"/>
          </a:xfrm>
          <a:prstGeom prst="rect">
            <a:avLst/>
          </a:prstGeom>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GB" sz="1200" b="1" dirty="0">
                <a:solidFill>
                  <a:schemeClr val="tx1"/>
                </a:solidFill>
                <a:latin typeface="Poppins" panose="00000500000000000000" pitchFamily="2" charset="0"/>
                <a:cs typeface="Poppins" panose="00000500000000000000" pitchFamily="2" charset="0"/>
              </a:rPr>
              <a:t>A </a:t>
            </a:r>
            <a:r>
              <a:rPr lang="en-GB" sz="1200" b="1" dirty="0" err="1">
                <a:solidFill>
                  <a:schemeClr val="tx1"/>
                </a:solidFill>
                <a:latin typeface="Poppins" panose="00000500000000000000" pitchFamily="2" charset="0"/>
                <a:cs typeface="Poppins" panose="00000500000000000000" pitchFamily="2" charset="0"/>
              </a:rPr>
              <a:t>regA</a:t>
            </a:r>
            <a:endParaRPr lang="en-GB" sz="1200" b="1" dirty="0">
              <a:solidFill>
                <a:schemeClr val="tx1"/>
              </a:solidFill>
              <a:latin typeface="Poppins" panose="00000500000000000000" pitchFamily="2" charset="0"/>
              <a:cs typeface="Poppins" panose="00000500000000000000" pitchFamily="2" charset="0"/>
            </a:endParaRPr>
          </a:p>
          <a:p>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clk</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clk</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rst_b</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rst_b</a:t>
            </a:r>
            <a:r>
              <a:rPr lang="en-GB" sz="1200" dirty="0">
                <a:solidFill>
                  <a:schemeClr val="tx1"/>
                </a:solidFill>
                <a:latin typeface="Poppins" panose="00000500000000000000" pitchFamily="2" charset="0"/>
                <a:cs typeface="Poppins" panose="00000500000000000000" pitchFamily="2" charset="0"/>
              </a:rPr>
              <a:t>),.q7(</a:t>
            </a:r>
            <a:r>
              <a:rPr lang="en-GB" sz="1200" dirty="0" err="1">
                <a:solidFill>
                  <a:schemeClr val="tx1"/>
                </a:solidFill>
                <a:latin typeface="Poppins" panose="00000500000000000000" pitchFamily="2" charset="0"/>
                <a:cs typeface="Poppins" panose="00000500000000000000" pitchFamily="2" charset="0"/>
              </a:rPr>
              <a:t>q_out</a:t>
            </a:r>
            <a:r>
              <a:rPr lang="en-GB" sz="1200" dirty="0">
                <a:solidFill>
                  <a:schemeClr val="tx1"/>
                </a:solidFill>
                <a:latin typeface="Poppins" panose="00000500000000000000" pitchFamily="2" charset="0"/>
                <a:cs typeface="Poppins" panose="00000500000000000000" pitchFamily="2" charset="0"/>
              </a:rPr>
              <a:t>[7]),.</a:t>
            </a:r>
            <a:r>
              <a:rPr lang="en-GB" sz="1200" dirty="0" err="1">
                <a:solidFill>
                  <a:schemeClr val="tx1"/>
                </a:solidFill>
                <a:latin typeface="Poppins" panose="00000500000000000000" pitchFamily="2" charset="0"/>
                <a:cs typeface="Poppins" panose="00000500000000000000" pitchFamily="2" charset="0"/>
              </a:rPr>
              <a:t>sel</a:t>
            </a:r>
            <a:r>
              <a:rPr lang="en-GB" sz="1200" dirty="0">
                <a:solidFill>
                  <a:schemeClr val="tx1"/>
                </a:solidFill>
                <a:latin typeface="Poppins" panose="00000500000000000000" pitchFamily="2" charset="0"/>
                <a:cs typeface="Poppins" panose="00000500000000000000" pitchFamily="2" charset="0"/>
              </a:rPr>
              <a:t>( {c[0]|c[2]|c[3]|c[9], c[0]|c[2]|c[3]|c[6]}),.in({9{c[0]}}&amp;9'd0 | {9{c[2]}}&amp;</a:t>
            </a:r>
            <a:r>
              <a:rPr lang="en-GB" sz="1200" dirty="0" err="1">
                <a:solidFill>
                  <a:schemeClr val="tx1"/>
                </a:solidFill>
                <a:latin typeface="Poppins" panose="00000500000000000000" pitchFamily="2" charset="0"/>
                <a:cs typeface="Poppins" panose="00000500000000000000" pitchFamily="2" charset="0"/>
              </a:rPr>
              <a:t>q_out</a:t>
            </a:r>
            <a:r>
              <a:rPr lang="en-GB" sz="1200" dirty="0">
                <a:solidFill>
                  <a:schemeClr val="tx1"/>
                </a:solidFill>
                <a:latin typeface="Poppins" panose="00000500000000000000" pitchFamily="2" charset="0"/>
                <a:cs typeface="Poppins" panose="00000500000000000000" pitchFamily="2" charset="0"/>
              </a:rPr>
              <a:t> | {9{c[3]}}&amp;z),.out(</a:t>
            </a:r>
            <a:r>
              <a:rPr lang="en-GB" sz="1200" dirty="0" err="1">
                <a:solidFill>
                  <a:schemeClr val="tx1"/>
                </a:solidFill>
                <a:latin typeface="Poppins" panose="00000500000000000000" pitchFamily="2" charset="0"/>
                <a:cs typeface="Poppins" panose="00000500000000000000" pitchFamily="2" charset="0"/>
              </a:rPr>
              <a:t>a_out</a:t>
            </a:r>
            <a:r>
              <a:rPr lang="en-GB" sz="1200" dirty="0">
                <a:solidFill>
                  <a:schemeClr val="tx1"/>
                </a:solidFill>
                <a:latin typeface="Poppins" panose="00000500000000000000" pitchFamily="2" charset="0"/>
                <a:cs typeface="Poppins" panose="00000500000000000000" pitchFamily="2" charset="0"/>
              </a:rPr>
              <a:t>));</a:t>
            </a:r>
          </a:p>
          <a:p>
            <a:endParaRPr lang="en-GB" sz="1200" dirty="0">
              <a:solidFill>
                <a:schemeClr val="tx1"/>
              </a:solidFill>
              <a:latin typeface="Poppins" panose="00000500000000000000" pitchFamily="2" charset="0"/>
              <a:cs typeface="Poppins" panose="00000500000000000000" pitchFamily="2" charset="0"/>
            </a:endParaRPr>
          </a:p>
          <a:p>
            <a:r>
              <a:rPr lang="en-GB" sz="1200" dirty="0">
                <a:solidFill>
                  <a:schemeClr val="tx1"/>
                </a:solidFill>
                <a:latin typeface="Poppins" panose="00000500000000000000" pitchFamily="2" charset="0"/>
                <a:cs typeface="Poppins" panose="00000500000000000000" pitchFamily="2" charset="0"/>
              </a:rPr>
              <a:t> </a:t>
            </a:r>
            <a:r>
              <a:rPr lang="en-GB" sz="1200" b="1" dirty="0">
                <a:solidFill>
                  <a:schemeClr val="tx1"/>
                </a:solidFill>
                <a:latin typeface="Poppins" panose="00000500000000000000" pitchFamily="2" charset="0"/>
                <a:cs typeface="Poppins" panose="00000500000000000000" pitchFamily="2" charset="0"/>
              </a:rPr>
              <a:t>Q </a:t>
            </a:r>
            <a:r>
              <a:rPr lang="en-GB" sz="1200" b="1" dirty="0" err="1">
                <a:solidFill>
                  <a:schemeClr val="tx1"/>
                </a:solidFill>
                <a:latin typeface="Poppins" panose="00000500000000000000" pitchFamily="2" charset="0"/>
                <a:cs typeface="Poppins" panose="00000500000000000000" pitchFamily="2" charset="0"/>
              </a:rPr>
              <a:t>regQ</a:t>
            </a:r>
            <a:endParaRPr lang="en-GB" sz="1200" b="1" dirty="0">
              <a:solidFill>
                <a:schemeClr val="tx1"/>
              </a:solidFill>
              <a:latin typeface="Poppins" panose="00000500000000000000" pitchFamily="2" charset="0"/>
              <a:cs typeface="Poppins" panose="00000500000000000000" pitchFamily="2" charset="0"/>
            </a:endParaRPr>
          </a:p>
          <a:p>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clk</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clk</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rst_b</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rst_b</a:t>
            </a:r>
            <a:r>
              <a:rPr lang="en-GB" sz="1200" dirty="0">
                <a:solidFill>
                  <a:schemeClr val="tx1"/>
                </a:solidFill>
                <a:latin typeface="Poppins" panose="00000500000000000000" pitchFamily="2" charset="0"/>
                <a:cs typeface="Poppins" panose="00000500000000000000" pitchFamily="2" charset="0"/>
              </a:rPr>
              <a:t>),.a0(</a:t>
            </a:r>
            <a:r>
              <a:rPr lang="en-GB" sz="1200" dirty="0" err="1">
                <a:solidFill>
                  <a:schemeClr val="tx1"/>
                </a:solidFill>
                <a:latin typeface="Poppins" panose="00000500000000000000" pitchFamily="2" charset="0"/>
                <a:cs typeface="Poppins" panose="00000500000000000000" pitchFamily="2" charset="0"/>
              </a:rPr>
              <a:t>a_out</a:t>
            </a:r>
            <a:r>
              <a:rPr lang="en-GB" sz="1200" dirty="0">
                <a:solidFill>
                  <a:schemeClr val="tx1"/>
                </a:solidFill>
                <a:latin typeface="Poppins" panose="00000500000000000000" pitchFamily="2" charset="0"/>
                <a:cs typeface="Poppins" panose="00000500000000000000" pitchFamily="2" charset="0"/>
              </a:rPr>
              <a:t>[0]),.</a:t>
            </a:r>
            <a:r>
              <a:rPr lang="en-GB" sz="1200" dirty="0" err="1">
                <a:solidFill>
                  <a:schemeClr val="tx1"/>
                </a:solidFill>
                <a:latin typeface="Poppins" panose="00000500000000000000" pitchFamily="2" charset="0"/>
                <a:cs typeface="Poppins" panose="00000500000000000000" pitchFamily="2" charset="0"/>
              </a:rPr>
              <a:t>sel</a:t>
            </a:r>
            <a:r>
              <a:rPr lang="en-GB" sz="1200" dirty="0">
                <a:solidFill>
                  <a:schemeClr val="tx1"/>
                </a:solidFill>
                <a:latin typeface="Poppins" panose="00000500000000000000" pitchFamily="2" charset="0"/>
                <a:cs typeface="Poppins" panose="00000500000000000000" pitchFamily="2" charset="0"/>
              </a:rPr>
              <a:t>( {c[1]|c[9]|c[10] , c[1]|c[6]|c[10]} ),.in({8{c[1]}}&amp;</a:t>
            </a:r>
            <a:r>
              <a:rPr lang="en-GB" sz="1200" dirty="0" err="1">
                <a:solidFill>
                  <a:schemeClr val="tx1"/>
                </a:solidFill>
                <a:latin typeface="Poppins" panose="00000500000000000000" pitchFamily="2" charset="0"/>
                <a:cs typeface="Poppins" panose="00000500000000000000" pitchFamily="2" charset="0"/>
              </a:rPr>
              <a:t>inbus</a:t>
            </a:r>
            <a:r>
              <a:rPr lang="en-GB" sz="1200" dirty="0">
                <a:solidFill>
                  <a:schemeClr val="tx1"/>
                </a:solidFill>
                <a:latin typeface="Poppins" panose="00000500000000000000" pitchFamily="2" charset="0"/>
                <a:cs typeface="Poppins" panose="00000500000000000000" pitchFamily="2" charset="0"/>
              </a:rPr>
              <a:t> |  {</a:t>
            </a:r>
            <a:r>
              <a:rPr lang="en-GB" sz="1200" dirty="0" err="1">
                <a:solidFill>
                  <a:schemeClr val="tx1"/>
                </a:solidFill>
                <a:latin typeface="Poppins" panose="00000500000000000000" pitchFamily="2" charset="0"/>
                <a:cs typeface="Poppins" panose="00000500000000000000" pitchFamily="2" charset="0"/>
              </a:rPr>
              <a:t>q_out</a:t>
            </a:r>
            <a:r>
              <a:rPr lang="en-GB" sz="1200" dirty="0">
                <a:solidFill>
                  <a:schemeClr val="tx1"/>
                </a:solidFill>
                <a:latin typeface="Poppins" panose="00000500000000000000" pitchFamily="2" charset="0"/>
                <a:cs typeface="Poppins" panose="00000500000000000000" pitchFamily="2" charset="0"/>
              </a:rPr>
              <a:t>[7:1], (~</a:t>
            </a:r>
            <a:r>
              <a:rPr lang="en-GB" sz="1200" dirty="0" err="1">
                <a:solidFill>
                  <a:schemeClr val="tx1"/>
                </a:solidFill>
                <a:latin typeface="Poppins" panose="00000500000000000000" pitchFamily="2" charset="0"/>
                <a:cs typeface="Poppins" panose="00000500000000000000" pitchFamily="2" charset="0"/>
              </a:rPr>
              <a:t>a_out</a:t>
            </a:r>
            <a:r>
              <a:rPr lang="en-GB" sz="1200" dirty="0">
                <a:solidFill>
                  <a:schemeClr val="tx1"/>
                </a:solidFill>
                <a:latin typeface="Poppins" panose="00000500000000000000" pitchFamily="2" charset="0"/>
                <a:cs typeface="Poppins" panose="00000500000000000000" pitchFamily="2" charset="0"/>
              </a:rPr>
              <a:t>[8])}&amp;{8{c[10]}} ),.out(</a:t>
            </a:r>
            <a:r>
              <a:rPr lang="en-GB" sz="1200" dirty="0" err="1">
                <a:solidFill>
                  <a:schemeClr val="tx1"/>
                </a:solidFill>
                <a:latin typeface="Poppins" panose="00000500000000000000" pitchFamily="2" charset="0"/>
                <a:cs typeface="Poppins" panose="00000500000000000000" pitchFamily="2" charset="0"/>
              </a:rPr>
              <a:t>q_out</a:t>
            </a:r>
            <a:r>
              <a:rPr lang="en-GB" sz="1200" dirty="0">
                <a:solidFill>
                  <a:schemeClr val="tx1"/>
                </a:solidFill>
                <a:latin typeface="Poppins" panose="00000500000000000000" pitchFamily="2" charset="0"/>
                <a:cs typeface="Poppins" panose="00000500000000000000" pitchFamily="2" charset="0"/>
              </a:rPr>
              <a:t>),.q_1(q_1out));</a:t>
            </a:r>
          </a:p>
          <a:p>
            <a:endParaRPr lang="en-GB" sz="1200" dirty="0">
              <a:solidFill>
                <a:schemeClr val="tx1"/>
              </a:solidFill>
              <a:latin typeface="Poppins" panose="00000500000000000000" pitchFamily="2" charset="0"/>
              <a:cs typeface="Poppins" panose="00000500000000000000" pitchFamily="2" charset="0"/>
            </a:endParaRPr>
          </a:p>
          <a:p>
            <a:r>
              <a:rPr lang="en-GB" sz="1200" b="1" dirty="0">
                <a:solidFill>
                  <a:schemeClr val="tx1"/>
                </a:solidFill>
                <a:latin typeface="Poppins" panose="00000500000000000000" pitchFamily="2" charset="0"/>
                <a:cs typeface="Poppins" panose="00000500000000000000" pitchFamily="2" charset="0"/>
              </a:rPr>
              <a:t>RCA adder</a:t>
            </a:r>
          </a:p>
          <a:p>
            <a:r>
              <a:rPr lang="en-GB" sz="1200" dirty="0">
                <a:solidFill>
                  <a:schemeClr val="tx1"/>
                </a:solidFill>
                <a:latin typeface="Poppins" panose="00000500000000000000" pitchFamily="2" charset="0"/>
                <a:cs typeface="Poppins" panose="00000500000000000000" pitchFamily="2" charset="0"/>
              </a:rPr>
              <a:t>(.x({1'b0,m_out} ^ {9{c[4]}}),.y(</a:t>
            </a:r>
            <a:r>
              <a:rPr lang="en-GB" sz="1200" dirty="0" err="1">
                <a:solidFill>
                  <a:schemeClr val="tx1"/>
                </a:solidFill>
                <a:latin typeface="Poppins" panose="00000500000000000000" pitchFamily="2" charset="0"/>
                <a:cs typeface="Poppins" panose="00000500000000000000" pitchFamily="2" charset="0"/>
              </a:rPr>
              <a:t>a_out</a:t>
            </a:r>
            <a:r>
              <a:rPr lang="en-GB" sz="1200" dirty="0">
                <a:solidFill>
                  <a:schemeClr val="tx1"/>
                </a:solidFill>
                <a:latin typeface="Poppins" panose="00000500000000000000" pitchFamily="2" charset="0"/>
                <a:cs typeface="Poppins" panose="00000500000000000000" pitchFamily="2" charset="0"/>
              </a:rPr>
              <a:t>),.ci(c[4]),.z(z),.co(), .overflow(</a:t>
            </a:r>
            <a:r>
              <a:rPr lang="en-GB" sz="1200" dirty="0" err="1">
                <a:solidFill>
                  <a:schemeClr val="tx1"/>
                </a:solidFill>
                <a:latin typeface="Poppins" panose="00000500000000000000" pitchFamily="2" charset="0"/>
                <a:cs typeface="Poppins" panose="00000500000000000000" pitchFamily="2" charset="0"/>
              </a:rPr>
              <a:t>overfl</a:t>
            </a:r>
            <a:r>
              <a:rPr lang="en-GB" sz="1200" dirty="0">
                <a:solidFill>
                  <a:schemeClr val="tx1"/>
                </a:solidFill>
                <a:latin typeface="Poppins" panose="00000500000000000000" pitchFamily="2" charset="0"/>
                <a:cs typeface="Poppins" panose="00000500000000000000" pitchFamily="2" charset="0"/>
              </a:rPr>
              <a:t>));</a:t>
            </a:r>
          </a:p>
          <a:p>
            <a:endParaRPr lang="en-GB" sz="1200" dirty="0">
              <a:solidFill>
                <a:schemeClr val="tx1"/>
              </a:solidFill>
              <a:latin typeface="Poppins" panose="00000500000000000000" pitchFamily="2" charset="0"/>
              <a:cs typeface="Poppins" panose="00000500000000000000" pitchFamily="2" charset="0"/>
            </a:endParaRPr>
          </a:p>
          <a:p>
            <a:r>
              <a:rPr lang="en-GB" sz="1200" b="1" dirty="0">
                <a:solidFill>
                  <a:schemeClr val="tx1"/>
                </a:solidFill>
                <a:latin typeface="Poppins" panose="00000500000000000000" pitchFamily="2" charset="0"/>
                <a:cs typeface="Poppins" panose="00000500000000000000" pitchFamily="2" charset="0"/>
              </a:rPr>
              <a:t>Counter COUNT </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clk</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clk</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rst_b</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rst_b</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c_up</a:t>
            </a:r>
            <a:r>
              <a:rPr lang="en-GB" sz="1200" dirty="0">
                <a:solidFill>
                  <a:schemeClr val="tx1"/>
                </a:solidFill>
                <a:latin typeface="Poppins" panose="00000500000000000000" pitchFamily="2" charset="0"/>
                <a:cs typeface="Poppins" panose="00000500000000000000" pitchFamily="2" charset="0"/>
              </a:rPr>
              <a:t>(c[7]),.out(</a:t>
            </a:r>
            <a:r>
              <a:rPr lang="en-GB" sz="1200" dirty="0" err="1">
                <a:solidFill>
                  <a:schemeClr val="tx1"/>
                </a:solidFill>
                <a:latin typeface="Poppins" panose="00000500000000000000" pitchFamily="2" charset="0"/>
                <a:cs typeface="Poppins" panose="00000500000000000000" pitchFamily="2" charset="0"/>
              </a:rPr>
              <a:t>cnt_out</a:t>
            </a:r>
            <a:r>
              <a:rPr lang="en-GB" sz="1200" dirty="0">
                <a:solidFill>
                  <a:schemeClr val="tx1"/>
                </a:solidFill>
                <a:latin typeface="Poppins" panose="00000500000000000000" pitchFamily="2" charset="0"/>
                <a:cs typeface="Poppins" panose="00000500000000000000" pitchFamily="2" charset="0"/>
              </a:rPr>
              <a:t>));</a:t>
            </a:r>
          </a:p>
          <a:p>
            <a:r>
              <a:rPr lang="en-GB" sz="1200" dirty="0">
                <a:solidFill>
                  <a:schemeClr val="tx1"/>
                </a:solidFill>
                <a:latin typeface="Poppins" panose="00000500000000000000" pitchFamily="2" charset="0"/>
                <a:cs typeface="Poppins" panose="00000500000000000000" pitchFamily="2" charset="0"/>
              </a:rPr>
              <a:t>    </a:t>
            </a:r>
          </a:p>
          <a:p>
            <a:r>
              <a:rPr lang="en-GB" sz="1200" b="1" dirty="0" err="1">
                <a:solidFill>
                  <a:schemeClr val="tx1"/>
                </a:solidFill>
                <a:latin typeface="Poppins" panose="00000500000000000000" pitchFamily="2" charset="0"/>
                <a:cs typeface="Poppins" panose="00000500000000000000" pitchFamily="2" charset="0"/>
              </a:rPr>
              <a:t>Control_Unit</a:t>
            </a:r>
            <a:r>
              <a:rPr lang="en-GB" sz="1200" b="1" dirty="0">
                <a:solidFill>
                  <a:schemeClr val="tx1"/>
                </a:solidFill>
                <a:latin typeface="Poppins" panose="00000500000000000000" pitchFamily="2" charset="0"/>
                <a:cs typeface="Poppins" panose="00000500000000000000" pitchFamily="2" charset="0"/>
              </a:rPr>
              <a:t> CU </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clk</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clk</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rst_b</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rst_b</a:t>
            </a:r>
            <a:r>
              <a:rPr lang="en-GB" sz="1200" dirty="0">
                <a:solidFill>
                  <a:schemeClr val="tx1"/>
                </a:solidFill>
                <a:latin typeface="Poppins" panose="00000500000000000000" pitchFamily="2" charset="0"/>
                <a:cs typeface="Poppins" panose="00000500000000000000" pitchFamily="2" charset="0"/>
              </a:rPr>
              <a:t>),.s(s),.start(start),.q0(</a:t>
            </a:r>
            <a:r>
              <a:rPr lang="en-GB" sz="1200" dirty="0" err="1">
                <a:solidFill>
                  <a:schemeClr val="tx1"/>
                </a:solidFill>
                <a:latin typeface="Poppins" panose="00000500000000000000" pitchFamily="2" charset="0"/>
                <a:cs typeface="Poppins" panose="00000500000000000000" pitchFamily="2" charset="0"/>
              </a:rPr>
              <a:t>q_out</a:t>
            </a:r>
            <a:r>
              <a:rPr lang="en-GB" sz="1200" dirty="0">
                <a:solidFill>
                  <a:schemeClr val="tx1"/>
                </a:solidFill>
                <a:latin typeface="Poppins" panose="00000500000000000000" pitchFamily="2" charset="0"/>
                <a:cs typeface="Poppins" panose="00000500000000000000" pitchFamily="2" charset="0"/>
              </a:rPr>
              <a:t>[0]),.q_1(q_1out),.a_8(</a:t>
            </a:r>
            <a:r>
              <a:rPr lang="en-GB" sz="1200" dirty="0" err="1">
                <a:solidFill>
                  <a:schemeClr val="tx1"/>
                </a:solidFill>
                <a:latin typeface="Poppins" panose="00000500000000000000" pitchFamily="2" charset="0"/>
                <a:cs typeface="Poppins" panose="00000500000000000000" pitchFamily="2" charset="0"/>
              </a:rPr>
              <a:t>a_out</a:t>
            </a:r>
            <a:r>
              <a:rPr lang="en-GB" sz="1200" dirty="0">
                <a:solidFill>
                  <a:schemeClr val="tx1"/>
                </a:solidFill>
                <a:latin typeface="Poppins" panose="00000500000000000000" pitchFamily="2" charset="0"/>
                <a:cs typeface="Poppins" panose="00000500000000000000" pitchFamily="2" charset="0"/>
              </a:rPr>
              <a:t>[8]),.</a:t>
            </a:r>
            <a:r>
              <a:rPr lang="en-GB" sz="1200" dirty="0" err="1">
                <a:solidFill>
                  <a:schemeClr val="tx1"/>
                </a:solidFill>
                <a:latin typeface="Poppins" panose="00000500000000000000" pitchFamily="2" charset="0"/>
                <a:cs typeface="Poppins" panose="00000500000000000000" pitchFamily="2" charset="0"/>
              </a:rPr>
              <a:t>cnt</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cnt_out</a:t>
            </a:r>
            <a:r>
              <a:rPr lang="en-GB" sz="1200" dirty="0">
                <a:solidFill>
                  <a:schemeClr val="tx1"/>
                </a:solidFill>
                <a:latin typeface="Poppins" panose="00000500000000000000" pitchFamily="2" charset="0"/>
                <a:cs typeface="Poppins" panose="00000500000000000000" pitchFamily="2" charset="0"/>
              </a:rPr>
              <a:t>),.c(c),.finish(finish));</a:t>
            </a:r>
          </a:p>
          <a:p>
            <a:r>
              <a:rPr lang="en-GB" sz="1200" dirty="0">
                <a:solidFill>
                  <a:schemeClr val="tx1"/>
                </a:solidFill>
                <a:latin typeface="Poppins" panose="00000500000000000000" pitchFamily="2" charset="0"/>
                <a:cs typeface="Poppins" panose="00000500000000000000" pitchFamily="2" charset="0"/>
              </a:rPr>
              <a:t>    </a:t>
            </a:r>
          </a:p>
          <a:p>
            <a:r>
              <a:rPr lang="en-GB" sz="1200" dirty="0">
                <a:solidFill>
                  <a:schemeClr val="tx1"/>
                </a:solidFill>
                <a:latin typeface="Poppins" panose="00000500000000000000" pitchFamily="2" charset="0"/>
                <a:cs typeface="Poppins" panose="00000500000000000000" pitchFamily="2" charset="0"/>
              </a:rPr>
              <a:t>assign </a:t>
            </a:r>
            <a:r>
              <a:rPr lang="en-GB" sz="1200" b="1" dirty="0" err="1">
                <a:solidFill>
                  <a:schemeClr val="tx1"/>
                </a:solidFill>
                <a:latin typeface="Poppins" panose="00000500000000000000" pitchFamily="2" charset="0"/>
                <a:cs typeface="Poppins" panose="00000500000000000000" pitchFamily="2" charset="0"/>
              </a:rPr>
              <a:t>outbus</a:t>
            </a:r>
            <a:r>
              <a:rPr lang="en-GB" sz="1200" dirty="0">
                <a:solidFill>
                  <a:schemeClr val="tx1"/>
                </a:solidFill>
                <a:latin typeface="Poppins" panose="00000500000000000000" pitchFamily="2" charset="0"/>
                <a:cs typeface="Poppins" panose="00000500000000000000" pitchFamily="2" charset="0"/>
              </a:rPr>
              <a:t>={1'b0,{8{c[5]}}}&amp;</a:t>
            </a:r>
            <a:r>
              <a:rPr lang="en-GB" sz="1200" dirty="0" err="1">
                <a:solidFill>
                  <a:schemeClr val="tx1"/>
                </a:solidFill>
                <a:latin typeface="Poppins" panose="00000500000000000000" pitchFamily="2" charset="0"/>
                <a:cs typeface="Poppins" panose="00000500000000000000" pitchFamily="2" charset="0"/>
              </a:rPr>
              <a:t>a_out</a:t>
            </a:r>
            <a:r>
              <a:rPr lang="en-GB" sz="1200" dirty="0">
                <a:solidFill>
                  <a:schemeClr val="tx1"/>
                </a:solidFill>
                <a:latin typeface="Poppins" panose="00000500000000000000" pitchFamily="2" charset="0"/>
                <a:cs typeface="Poppins" panose="00000500000000000000" pitchFamily="2" charset="0"/>
              </a:rPr>
              <a:t> | {{8{c[8]}}}&amp;</a:t>
            </a:r>
            <a:r>
              <a:rPr lang="en-GB" sz="1200" dirty="0" err="1">
                <a:solidFill>
                  <a:schemeClr val="tx1"/>
                </a:solidFill>
                <a:latin typeface="Poppins" panose="00000500000000000000" pitchFamily="2" charset="0"/>
                <a:cs typeface="Poppins" panose="00000500000000000000" pitchFamily="2" charset="0"/>
              </a:rPr>
              <a:t>q_out</a:t>
            </a:r>
            <a:r>
              <a:rPr lang="en-GB" sz="1200" dirty="0">
                <a:solidFill>
                  <a:schemeClr val="tx1"/>
                </a:solidFill>
                <a:latin typeface="Poppins" panose="00000500000000000000" pitchFamily="2" charset="0"/>
                <a:cs typeface="Poppins" panose="00000500000000000000" pitchFamily="2" charset="0"/>
              </a:rPr>
              <a:t>;</a:t>
            </a:r>
          </a:p>
          <a:p>
            <a:endParaRPr lang="en-GB" sz="1200" dirty="0">
              <a:solidFill>
                <a:schemeClr val="tx1"/>
              </a:solidFill>
              <a:latin typeface="Poppins" panose="00000500000000000000" pitchFamily="2" charset="0"/>
              <a:cs typeface="Poppins" panose="00000500000000000000" pitchFamily="2" charset="0"/>
            </a:endParaRPr>
          </a:p>
          <a:p>
            <a:r>
              <a:rPr lang="en-GB" sz="1200" dirty="0">
                <a:solidFill>
                  <a:schemeClr val="tx1"/>
                </a:solidFill>
                <a:latin typeface="Poppins" panose="00000500000000000000" pitchFamily="2" charset="0"/>
                <a:cs typeface="Poppins" panose="00000500000000000000" pitchFamily="2" charset="0"/>
              </a:rPr>
              <a:t>assign </a:t>
            </a:r>
            <a:r>
              <a:rPr lang="en-GB" sz="1200" b="1" dirty="0">
                <a:solidFill>
                  <a:schemeClr val="tx1"/>
                </a:solidFill>
                <a:latin typeface="Poppins" panose="00000500000000000000" pitchFamily="2" charset="0"/>
                <a:cs typeface="Poppins" panose="00000500000000000000" pitchFamily="2" charset="0"/>
              </a:rPr>
              <a:t>overflow</a:t>
            </a:r>
            <a:r>
              <a:rPr lang="en-GB" sz="1200" dirty="0">
                <a:solidFill>
                  <a:schemeClr val="tx1"/>
                </a:solidFill>
                <a:latin typeface="Poppins" panose="00000500000000000000" pitchFamily="2" charset="0"/>
                <a:cs typeface="Poppins" panose="00000500000000000000" pitchFamily="2" charset="0"/>
              </a:rPr>
              <a:t>=</a:t>
            </a:r>
            <a:r>
              <a:rPr lang="en-GB" sz="1200" dirty="0" err="1">
                <a:solidFill>
                  <a:schemeClr val="tx1"/>
                </a:solidFill>
                <a:latin typeface="Poppins" panose="00000500000000000000" pitchFamily="2" charset="0"/>
                <a:cs typeface="Poppins" panose="00000500000000000000" pitchFamily="2" charset="0"/>
              </a:rPr>
              <a:t>overfl</a:t>
            </a:r>
            <a:r>
              <a:rPr lang="en-GB" sz="1200" dirty="0">
                <a:solidFill>
                  <a:schemeClr val="tx1"/>
                </a:solidFill>
                <a:latin typeface="Poppins" panose="00000500000000000000" pitchFamily="2" charset="0"/>
                <a:cs typeface="Poppins" panose="00000500000000000000" pitchFamily="2" charset="0"/>
              </a:rPr>
              <a:t> &amp; ~s[1] &amp; c[3];</a:t>
            </a:r>
          </a:p>
        </p:txBody>
      </p:sp>
    </p:spTree>
    <p:extLst>
      <p:ext uri="{BB962C8B-B14F-4D97-AF65-F5344CB8AC3E}">
        <p14:creationId xmlns:p14="http://schemas.microsoft.com/office/powerpoint/2010/main" val="28400052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98877-2526-FA50-BFE5-8B57BCC8787F}"/>
              </a:ext>
            </a:extLst>
          </p:cNvPr>
          <p:cNvSpPr>
            <a:spLocks noGrp="1"/>
          </p:cNvSpPr>
          <p:nvPr>
            <p:ph type="title"/>
          </p:nvPr>
        </p:nvSpPr>
        <p:spPr>
          <a:xfrm>
            <a:off x="719999" y="44200"/>
            <a:ext cx="7704000" cy="572700"/>
          </a:xfrm>
        </p:spPr>
        <p:txBody>
          <a:bodyPr/>
          <a:lstStyle/>
          <a:p>
            <a:r>
              <a:rPr lang="en-US" dirty="0"/>
              <a:t>Subtracter with Overflow</a:t>
            </a:r>
            <a:endParaRPr lang="en-GB" dirty="0"/>
          </a:p>
        </p:txBody>
      </p:sp>
      <p:pic>
        <p:nvPicPr>
          <p:cNvPr id="4" name="Picture 3" descr="A screenshot of a computer screen&#10;&#10;AI-generated content may be incorrect.">
            <a:extLst>
              <a:ext uri="{FF2B5EF4-FFF2-40B4-BE49-F238E27FC236}">
                <a16:creationId xmlns:a16="http://schemas.microsoft.com/office/drawing/2014/main" id="{FA5F43BA-6E5F-D9A9-A23E-A060FE4D8882}"/>
              </a:ext>
            </a:extLst>
          </p:cNvPr>
          <p:cNvPicPr>
            <a:picLocks noChangeAspect="1"/>
          </p:cNvPicPr>
          <p:nvPr/>
        </p:nvPicPr>
        <p:blipFill>
          <a:blip r:embed="rId3"/>
          <a:stretch>
            <a:fillRect/>
          </a:stretch>
        </p:blipFill>
        <p:spPr>
          <a:xfrm>
            <a:off x="1553266" y="505305"/>
            <a:ext cx="6037467" cy="4638195"/>
          </a:xfrm>
          <a:prstGeom prst="rect">
            <a:avLst/>
          </a:prstGeom>
        </p:spPr>
      </p:pic>
    </p:spTree>
    <p:extLst>
      <p:ext uri="{BB962C8B-B14F-4D97-AF65-F5344CB8AC3E}">
        <p14:creationId xmlns:p14="http://schemas.microsoft.com/office/powerpoint/2010/main" val="8247507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86616-CAE7-C15D-0FC4-8BF7682AA719}"/>
              </a:ext>
            </a:extLst>
          </p:cNvPr>
          <p:cNvSpPr>
            <a:spLocks noGrp="1"/>
          </p:cNvSpPr>
          <p:nvPr>
            <p:ph type="title"/>
          </p:nvPr>
        </p:nvSpPr>
        <p:spPr>
          <a:xfrm>
            <a:off x="720000" y="0"/>
            <a:ext cx="7704000" cy="572700"/>
          </a:xfrm>
        </p:spPr>
        <p:txBody>
          <a:bodyPr/>
          <a:lstStyle/>
          <a:p>
            <a:r>
              <a:rPr lang="ro-RO" dirty="0" err="1"/>
              <a:t>Fails</a:t>
            </a:r>
            <a:r>
              <a:rPr lang="ro-RO" dirty="0"/>
              <a:t> :)</a:t>
            </a:r>
            <a:endParaRPr lang="en-GB" dirty="0"/>
          </a:p>
        </p:txBody>
      </p:sp>
      <p:pic>
        <p:nvPicPr>
          <p:cNvPr id="4" name="Picture 3">
            <a:extLst>
              <a:ext uri="{FF2B5EF4-FFF2-40B4-BE49-F238E27FC236}">
                <a16:creationId xmlns:a16="http://schemas.microsoft.com/office/drawing/2014/main" id="{CD87BF8C-478C-3949-6603-175C2E1927EF}"/>
              </a:ext>
            </a:extLst>
          </p:cNvPr>
          <p:cNvPicPr>
            <a:picLocks noChangeAspect="1"/>
          </p:cNvPicPr>
          <p:nvPr/>
        </p:nvPicPr>
        <p:blipFill>
          <a:blip r:embed="rId3"/>
          <a:stretch>
            <a:fillRect/>
          </a:stretch>
        </p:blipFill>
        <p:spPr>
          <a:xfrm>
            <a:off x="973445" y="816164"/>
            <a:ext cx="7197109" cy="3938716"/>
          </a:xfrm>
          <a:prstGeom prst="rect">
            <a:avLst/>
          </a:prstGeom>
        </p:spPr>
      </p:pic>
    </p:spTree>
    <p:extLst>
      <p:ext uri="{BB962C8B-B14F-4D97-AF65-F5344CB8AC3E}">
        <p14:creationId xmlns:p14="http://schemas.microsoft.com/office/powerpoint/2010/main" val="3202966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CB777-D025-BA74-EB3C-889C5D2A4514}"/>
              </a:ext>
            </a:extLst>
          </p:cNvPr>
          <p:cNvSpPr>
            <a:spLocks noGrp="1"/>
          </p:cNvSpPr>
          <p:nvPr>
            <p:ph type="title"/>
          </p:nvPr>
        </p:nvSpPr>
        <p:spPr>
          <a:xfrm>
            <a:off x="720000" y="361700"/>
            <a:ext cx="7704000" cy="572700"/>
          </a:xfrm>
        </p:spPr>
        <p:txBody>
          <a:bodyPr/>
          <a:lstStyle/>
          <a:p>
            <a:r>
              <a:rPr lang="en-US" dirty="0"/>
              <a:t>Conclusion</a:t>
            </a:r>
            <a:endParaRPr lang="en-GB" dirty="0"/>
          </a:p>
        </p:txBody>
      </p:sp>
      <p:sp>
        <p:nvSpPr>
          <p:cNvPr id="4" name="TextBox 3">
            <a:extLst>
              <a:ext uri="{FF2B5EF4-FFF2-40B4-BE49-F238E27FC236}">
                <a16:creationId xmlns:a16="http://schemas.microsoft.com/office/drawing/2014/main" id="{FD61E83F-46EB-0583-BAFD-0D64B543CF0A}"/>
              </a:ext>
            </a:extLst>
          </p:cNvPr>
          <p:cNvSpPr txBox="1"/>
          <p:nvPr/>
        </p:nvSpPr>
        <p:spPr>
          <a:xfrm>
            <a:off x="326571" y="1367211"/>
            <a:ext cx="4379686" cy="1316579"/>
          </a:xfrm>
          <a:prstGeom prst="rect">
            <a:avLst/>
          </a:prstGeom>
          <a:noFill/>
        </p:spPr>
        <p:txBody>
          <a:bodyPr wrap="square">
            <a:spAutoFit/>
          </a:bodyPr>
          <a:lstStyle/>
          <a:p>
            <a:pPr marL="228600" marR="0" algn="just">
              <a:lnSpc>
                <a:spcPct val="115000"/>
              </a:lnSpc>
              <a:spcAft>
                <a:spcPts val="1000"/>
              </a:spcAft>
            </a:pPr>
            <a:r>
              <a:rPr lang="en-US" sz="1400" dirty="0">
                <a:solidFill>
                  <a:schemeClr val="tx1"/>
                </a:solidFill>
                <a:effectLst/>
                <a:latin typeface="Poopins"/>
                <a:ea typeface="Times New Roman" panose="02020603050405020304" pitchFamily="18" charset="0"/>
                <a:cs typeface="Times New Roman" panose="02020603050405020304" pitchFamily="18" charset="0"/>
              </a:rPr>
              <a:t>This project successfully built and simulated a modular 8-bit ALU capable of performing key arithmetic operations. The use of structural Verilog and Logisim gave a dual-layered insight—both visual and code-based—into hardware design.</a:t>
            </a:r>
            <a:endParaRPr lang="en-GB" sz="1200" dirty="0">
              <a:solidFill>
                <a:schemeClr val="tx1"/>
              </a:solidFill>
              <a:effectLst/>
              <a:latin typeface="Poopins"/>
              <a:ea typeface="Calibri" panose="020F0502020204030204" pitchFamily="34" charset="0"/>
              <a:cs typeface="Times New Roman" panose="02020603050405020304" pitchFamily="18" charset="0"/>
            </a:endParaRPr>
          </a:p>
        </p:txBody>
      </p:sp>
      <p:pic>
        <p:nvPicPr>
          <p:cNvPr id="5" name="Picture 4" descr="A cartoon face with black eyes and white text&#10;&#10;AI-generated content may be incorrect.">
            <a:extLst>
              <a:ext uri="{FF2B5EF4-FFF2-40B4-BE49-F238E27FC236}">
                <a16:creationId xmlns:a16="http://schemas.microsoft.com/office/drawing/2014/main" id="{E8EA47A1-94A7-D774-9BA5-538C682382E6}"/>
              </a:ext>
            </a:extLst>
          </p:cNvPr>
          <p:cNvPicPr>
            <a:picLocks noChangeAspect="1"/>
          </p:cNvPicPr>
          <p:nvPr/>
        </p:nvPicPr>
        <p:blipFill>
          <a:blip r:embed="rId3"/>
          <a:stretch>
            <a:fillRect/>
          </a:stretch>
        </p:blipFill>
        <p:spPr>
          <a:xfrm>
            <a:off x="4971223" y="1992699"/>
            <a:ext cx="4267082" cy="3176814"/>
          </a:xfrm>
          <a:prstGeom prst="rect">
            <a:avLst/>
          </a:prstGeom>
          <a:ln>
            <a:noFill/>
          </a:ln>
          <a:effectLst>
            <a:softEdge rad="112500"/>
          </a:effectLst>
        </p:spPr>
      </p:pic>
    </p:spTree>
    <p:extLst>
      <p:ext uri="{BB962C8B-B14F-4D97-AF65-F5344CB8AC3E}">
        <p14:creationId xmlns:p14="http://schemas.microsoft.com/office/powerpoint/2010/main" val="18942876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6B0D6-9EC9-85B8-D1B7-5BE2511EACBF}"/>
              </a:ext>
            </a:extLst>
          </p:cNvPr>
          <p:cNvSpPr>
            <a:spLocks noGrp="1"/>
          </p:cNvSpPr>
          <p:nvPr>
            <p:ph type="title"/>
          </p:nvPr>
        </p:nvSpPr>
        <p:spPr>
          <a:xfrm>
            <a:off x="720000" y="135640"/>
            <a:ext cx="7704000" cy="572700"/>
          </a:xfrm>
        </p:spPr>
        <p:txBody>
          <a:bodyPr/>
          <a:lstStyle/>
          <a:p>
            <a:r>
              <a:rPr lang="en-US" dirty="0"/>
              <a:t>Thank you for your time!</a:t>
            </a:r>
            <a:endParaRPr lang="en-GB" dirty="0"/>
          </a:p>
        </p:txBody>
      </p:sp>
      <p:pic>
        <p:nvPicPr>
          <p:cNvPr id="4" name="Picture 3" descr="A mouse with a pink bow on it&#10;&#10;AI-generated content may be incorrect.">
            <a:extLst>
              <a:ext uri="{FF2B5EF4-FFF2-40B4-BE49-F238E27FC236}">
                <a16:creationId xmlns:a16="http://schemas.microsoft.com/office/drawing/2014/main" id="{B6FCD1B8-284F-8D5A-9048-8A32948C0858}"/>
              </a:ext>
            </a:extLst>
          </p:cNvPr>
          <p:cNvPicPr>
            <a:picLocks noChangeAspect="1"/>
          </p:cNvPicPr>
          <p:nvPr/>
        </p:nvPicPr>
        <p:blipFill>
          <a:blip r:embed="rId3"/>
          <a:stretch>
            <a:fillRect/>
          </a:stretch>
        </p:blipFill>
        <p:spPr>
          <a:xfrm>
            <a:off x="2512198" y="1062041"/>
            <a:ext cx="4119604" cy="4081459"/>
          </a:xfrm>
          <a:prstGeom prst="rect">
            <a:avLst/>
          </a:prstGeom>
        </p:spPr>
      </p:pic>
    </p:spTree>
    <p:extLst>
      <p:ext uri="{BB962C8B-B14F-4D97-AF65-F5344CB8AC3E}">
        <p14:creationId xmlns:p14="http://schemas.microsoft.com/office/powerpoint/2010/main" val="3297359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1C03E-461E-1DE0-84A5-D65F3C147023}"/>
              </a:ext>
            </a:extLst>
          </p:cNvPr>
          <p:cNvSpPr>
            <a:spLocks noGrp="1"/>
          </p:cNvSpPr>
          <p:nvPr>
            <p:ph type="title"/>
          </p:nvPr>
        </p:nvSpPr>
        <p:spPr/>
        <p:txBody>
          <a:bodyPr/>
          <a:lstStyle/>
          <a:p>
            <a:r>
              <a:rPr lang="en-US" dirty="0"/>
              <a:t>Arithmetic Logic Unit</a:t>
            </a:r>
            <a:endParaRPr lang="en-GB" dirty="0"/>
          </a:p>
        </p:txBody>
      </p:sp>
      <p:pic>
        <p:nvPicPr>
          <p:cNvPr id="3" name="Picture 2" descr="A cartoon character with a thought bubble&#10;&#10;AI-generated content may be incorrect.">
            <a:extLst>
              <a:ext uri="{FF2B5EF4-FFF2-40B4-BE49-F238E27FC236}">
                <a16:creationId xmlns:a16="http://schemas.microsoft.com/office/drawing/2014/main" id="{431F2A1A-E4DF-6303-B829-CF3B42786223}"/>
              </a:ext>
            </a:extLst>
          </p:cNvPr>
          <p:cNvPicPr>
            <a:picLocks noChangeAspect="1"/>
          </p:cNvPicPr>
          <p:nvPr/>
        </p:nvPicPr>
        <p:blipFill>
          <a:blip r:embed="rId2"/>
          <a:stretch>
            <a:fillRect/>
          </a:stretch>
        </p:blipFill>
        <p:spPr>
          <a:xfrm>
            <a:off x="0" y="1331686"/>
            <a:ext cx="3377161" cy="3811814"/>
          </a:xfrm>
          <a:prstGeom prst="rect">
            <a:avLst/>
          </a:prstGeom>
          <a:ln>
            <a:noFill/>
          </a:ln>
          <a:effectLst>
            <a:softEdge rad="112500"/>
          </a:effectLst>
        </p:spPr>
      </p:pic>
      <p:sp>
        <p:nvSpPr>
          <p:cNvPr id="4" name="TextBox 3">
            <a:extLst>
              <a:ext uri="{FF2B5EF4-FFF2-40B4-BE49-F238E27FC236}">
                <a16:creationId xmlns:a16="http://schemas.microsoft.com/office/drawing/2014/main" id="{EA484AE5-1E33-73FF-1052-A10DEDBB9586}"/>
              </a:ext>
            </a:extLst>
          </p:cNvPr>
          <p:cNvSpPr txBox="1"/>
          <p:nvPr/>
        </p:nvSpPr>
        <p:spPr>
          <a:xfrm>
            <a:off x="4067629" y="1723571"/>
            <a:ext cx="4285342" cy="2677656"/>
          </a:xfrm>
          <a:prstGeom prst="rect">
            <a:avLst/>
          </a:prstGeom>
          <a:noFill/>
        </p:spPr>
        <p:txBody>
          <a:bodyPr wrap="square" rtlCol="0">
            <a:spAutoFit/>
          </a:bodyPr>
          <a:lstStyle/>
          <a:p>
            <a:pPr marL="285750" indent="-285750" algn="just">
              <a:buFont typeface="Arial" panose="020B0604020202020204" pitchFamily="34" charset="0"/>
              <a:buChar char="•"/>
            </a:pPr>
            <a:r>
              <a:rPr lang="en-US" dirty="0">
                <a:solidFill>
                  <a:schemeClr val="tx1"/>
                </a:solidFill>
                <a:effectLst/>
                <a:latin typeface="Poppins" panose="00000500000000000000" pitchFamily="2" charset="0"/>
                <a:ea typeface="Times New Roman" panose="02020603050405020304" pitchFamily="18" charset="0"/>
                <a:cs typeface="Poppins" panose="00000500000000000000" pitchFamily="2" charset="0"/>
              </a:rPr>
              <a:t>An </a:t>
            </a:r>
            <a:r>
              <a:rPr lang="en-US" b="1" dirty="0">
                <a:solidFill>
                  <a:schemeClr val="tx1"/>
                </a:solidFill>
                <a:effectLst/>
                <a:latin typeface="Poppins" panose="00000500000000000000" pitchFamily="2" charset="0"/>
                <a:ea typeface="Times New Roman" panose="02020603050405020304" pitchFamily="18" charset="0"/>
                <a:cs typeface="Poppins" panose="00000500000000000000" pitchFamily="2" charset="0"/>
              </a:rPr>
              <a:t>ALU</a:t>
            </a:r>
            <a:r>
              <a:rPr lang="en-US" dirty="0">
                <a:solidFill>
                  <a:schemeClr val="tx1"/>
                </a:solidFill>
                <a:effectLst/>
                <a:latin typeface="Poppins" panose="00000500000000000000" pitchFamily="2" charset="0"/>
                <a:ea typeface="Times New Roman" panose="02020603050405020304" pitchFamily="18" charset="0"/>
                <a:cs typeface="Poppins" panose="00000500000000000000" pitchFamily="2" charset="0"/>
              </a:rPr>
              <a:t> is a core component of any CPU or digital processing system. It performs arithmetic and logic operations on binary data.</a:t>
            </a:r>
          </a:p>
          <a:p>
            <a:pPr algn="just"/>
            <a:r>
              <a:rPr lang="en-US" dirty="0">
                <a:solidFill>
                  <a:schemeClr val="tx1"/>
                </a:solidFill>
                <a:effectLst/>
                <a:latin typeface="Poppins" panose="00000500000000000000" pitchFamily="2" charset="0"/>
                <a:ea typeface="Times New Roman" panose="02020603050405020304" pitchFamily="18" charset="0"/>
                <a:cs typeface="Poppins" panose="00000500000000000000" pitchFamily="2" charset="0"/>
              </a:rPr>
              <a:t> </a:t>
            </a:r>
          </a:p>
          <a:p>
            <a:pPr marL="285750" indent="-285750" algn="just">
              <a:buFont typeface="Arial" panose="020B0604020202020204" pitchFamily="34" charset="0"/>
              <a:buChar char="•"/>
            </a:pPr>
            <a:r>
              <a:rPr lang="en-US" dirty="0">
                <a:solidFill>
                  <a:schemeClr val="tx1"/>
                </a:solidFill>
                <a:effectLst/>
                <a:latin typeface="Poppins" panose="00000500000000000000" pitchFamily="2" charset="0"/>
                <a:ea typeface="Times New Roman" panose="02020603050405020304" pitchFamily="18" charset="0"/>
                <a:cs typeface="Poppins" panose="00000500000000000000" pitchFamily="2" charset="0"/>
              </a:rPr>
              <a:t>In a structural implementation, the ALU is not written using behavioral code like if or case statements, but instead is built using interconnected submodules, such as adders, logic gates, and multiplexers—mimicking actual hardware design.</a:t>
            </a:r>
            <a:endParaRPr lang="en-GB" dirty="0">
              <a:solidFill>
                <a:schemeClr val="tx1"/>
              </a:solidFill>
              <a:effectLst/>
              <a:latin typeface="Poppins" panose="00000500000000000000" pitchFamily="2" charset="0"/>
              <a:ea typeface="Calibri" panose="020F0502020204030204" pitchFamily="34" charset="0"/>
              <a:cs typeface="Poppins" panose="00000500000000000000" pitchFamily="2" charset="0"/>
            </a:endParaRPr>
          </a:p>
          <a:p>
            <a:endParaRPr lang="en-GB" dirty="0"/>
          </a:p>
        </p:txBody>
      </p:sp>
    </p:spTree>
    <p:extLst>
      <p:ext uri="{BB962C8B-B14F-4D97-AF65-F5344CB8AC3E}">
        <p14:creationId xmlns:p14="http://schemas.microsoft.com/office/powerpoint/2010/main" val="340707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E53F8A-F73D-0058-7A25-718626DAA4A0}"/>
              </a:ext>
            </a:extLst>
          </p:cNvPr>
          <p:cNvSpPr>
            <a:spLocks noGrp="1"/>
          </p:cNvSpPr>
          <p:nvPr>
            <p:ph type="title"/>
          </p:nvPr>
        </p:nvSpPr>
        <p:spPr/>
        <p:txBody>
          <a:bodyPr/>
          <a:lstStyle/>
          <a:p>
            <a:r>
              <a:rPr lang="ro-RO" dirty="0"/>
              <a:t>Project </a:t>
            </a:r>
            <a:r>
              <a:rPr lang="ro-RO" dirty="0" err="1"/>
              <a:t>Overview</a:t>
            </a:r>
            <a:endParaRPr lang="en-GB" dirty="0"/>
          </a:p>
        </p:txBody>
      </p:sp>
      <p:pic>
        <p:nvPicPr>
          <p:cNvPr id="4" name="Picture 3" descr="A screenshot of a math application&#10;&#10;AI-generated content may be incorrect.">
            <a:extLst>
              <a:ext uri="{FF2B5EF4-FFF2-40B4-BE49-F238E27FC236}">
                <a16:creationId xmlns:a16="http://schemas.microsoft.com/office/drawing/2014/main" id="{766F914F-E2A6-90EB-4530-7C8F7A97DED7}"/>
              </a:ext>
            </a:extLst>
          </p:cNvPr>
          <p:cNvPicPr>
            <a:picLocks noChangeAspect="1"/>
          </p:cNvPicPr>
          <p:nvPr/>
        </p:nvPicPr>
        <p:blipFill>
          <a:blip r:embed="rId3"/>
          <a:stretch>
            <a:fillRect/>
          </a:stretch>
        </p:blipFill>
        <p:spPr>
          <a:xfrm>
            <a:off x="1990725" y="2079172"/>
            <a:ext cx="5162550" cy="2628900"/>
          </a:xfrm>
          <a:prstGeom prst="rect">
            <a:avLst/>
          </a:prstGeom>
        </p:spPr>
      </p:pic>
      <p:sp>
        <p:nvSpPr>
          <p:cNvPr id="6" name="TextBox 5">
            <a:extLst>
              <a:ext uri="{FF2B5EF4-FFF2-40B4-BE49-F238E27FC236}">
                <a16:creationId xmlns:a16="http://schemas.microsoft.com/office/drawing/2014/main" id="{9CD702E7-9A76-E0BC-7074-E1AFEF67A119}"/>
              </a:ext>
            </a:extLst>
          </p:cNvPr>
          <p:cNvSpPr txBox="1"/>
          <p:nvPr/>
        </p:nvSpPr>
        <p:spPr>
          <a:xfrm>
            <a:off x="644843" y="1382304"/>
            <a:ext cx="7854314" cy="523220"/>
          </a:xfrm>
          <a:prstGeom prst="rect">
            <a:avLst/>
          </a:prstGeom>
          <a:noFill/>
        </p:spPr>
        <p:txBody>
          <a:bodyPr wrap="square" rtlCol="0">
            <a:spAutoFit/>
          </a:bodyPr>
          <a:lstStyle/>
          <a:p>
            <a:r>
              <a:rPr lang="ro-RO" b="1" dirty="0" err="1">
                <a:solidFill>
                  <a:schemeClr val="tx1"/>
                </a:solidFill>
                <a:latin typeface="Poppins" panose="00000500000000000000" pitchFamily="2" charset="0"/>
                <a:cs typeface="Poppins" panose="00000500000000000000" pitchFamily="2" charset="0"/>
              </a:rPr>
              <a:t>Purpose</a:t>
            </a:r>
            <a:r>
              <a:rPr lang="ro-RO" b="1" dirty="0">
                <a:solidFill>
                  <a:schemeClr val="tx1"/>
                </a:solidFill>
                <a:latin typeface="Poppins" panose="00000500000000000000" pitchFamily="2" charset="0"/>
                <a:cs typeface="Poppins" panose="00000500000000000000" pitchFamily="2" charset="0"/>
              </a:rPr>
              <a:t>: </a:t>
            </a:r>
            <a:r>
              <a:rPr lang="ro-RO" dirty="0" err="1">
                <a:solidFill>
                  <a:schemeClr val="tx1"/>
                </a:solidFill>
                <a:latin typeface="Poppins" panose="00000500000000000000" pitchFamily="2" charset="0"/>
                <a:cs typeface="Poppins" panose="00000500000000000000" pitchFamily="2" charset="0"/>
              </a:rPr>
              <a:t>simulation</a:t>
            </a:r>
            <a:r>
              <a:rPr lang="ro-RO" dirty="0">
                <a:solidFill>
                  <a:schemeClr val="tx1"/>
                </a:solidFill>
                <a:latin typeface="Poppins" panose="00000500000000000000" pitchFamily="2" charset="0"/>
                <a:cs typeface="Poppins" panose="00000500000000000000" pitchFamily="2" charset="0"/>
              </a:rPr>
              <a:t> of a </a:t>
            </a:r>
            <a:r>
              <a:rPr lang="ro-RO" dirty="0" err="1">
                <a:solidFill>
                  <a:schemeClr val="tx1"/>
                </a:solidFill>
                <a:latin typeface="Poppins" panose="00000500000000000000" pitchFamily="2" charset="0"/>
                <a:cs typeface="Poppins" panose="00000500000000000000" pitchFamily="2" charset="0"/>
              </a:rPr>
              <a:t>structurally</a:t>
            </a:r>
            <a:r>
              <a:rPr lang="ro-RO" dirty="0">
                <a:solidFill>
                  <a:schemeClr val="tx1"/>
                </a:solidFill>
                <a:latin typeface="Poppins" panose="00000500000000000000" pitchFamily="2" charset="0"/>
                <a:cs typeface="Poppins" panose="00000500000000000000" pitchFamily="2" charset="0"/>
              </a:rPr>
              <a:t> </a:t>
            </a:r>
            <a:r>
              <a:rPr lang="ro-RO" dirty="0" err="1">
                <a:solidFill>
                  <a:schemeClr val="tx1"/>
                </a:solidFill>
                <a:latin typeface="Poppins" panose="00000500000000000000" pitchFamily="2" charset="0"/>
                <a:cs typeface="Poppins" panose="00000500000000000000" pitchFamily="2" charset="0"/>
              </a:rPr>
              <a:t>designed</a:t>
            </a:r>
            <a:r>
              <a:rPr lang="ro-RO" dirty="0">
                <a:solidFill>
                  <a:schemeClr val="tx1"/>
                </a:solidFill>
                <a:latin typeface="Poppins" panose="00000500000000000000" pitchFamily="2" charset="0"/>
                <a:cs typeface="Poppins" panose="00000500000000000000" pitchFamily="2" charset="0"/>
              </a:rPr>
              <a:t> 8-bit ALU in </a:t>
            </a:r>
            <a:r>
              <a:rPr lang="ro-RO" dirty="0" err="1">
                <a:solidFill>
                  <a:schemeClr val="tx1"/>
                </a:solidFill>
                <a:latin typeface="Poppins" panose="00000500000000000000" pitchFamily="2" charset="0"/>
                <a:cs typeface="Poppins" panose="00000500000000000000" pitchFamily="2" charset="0"/>
              </a:rPr>
              <a:t>Verilog</a:t>
            </a:r>
            <a:r>
              <a:rPr lang="ro-RO" dirty="0">
                <a:solidFill>
                  <a:schemeClr val="tx1"/>
                </a:solidFill>
                <a:latin typeface="Poppins" panose="00000500000000000000" pitchFamily="2" charset="0"/>
                <a:cs typeface="Poppins" panose="00000500000000000000" pitchFamily="2" charset="0"/>
              </a:rPr>
              <a:t>, </a:t>
            </a:r>
            <a:r>
              <a:rPr lang="ro-RO" dirty="0" err="1">
                <a:solidFill>
                  <a:schemeClr val="tx1"/>
                </a:solidFill>
                <a:latin typeface="Poppins" panose="00000500000000000000" pitchFamily="2" charset="0"/>
                <a:cs typeface="Poppins" panose="00000500000000000000" pitchFamily="2" charset="0"/>
              </a:rPr>
              <a:t>integrated</a:t>
            </a:r>
            <a:r>
              <a:rPr lang="ro-RO" dirty="0">
                <a:solidFill>
                  <a:schemeClr val="tx1"/>
                </a:solidFill>
                <a:latin typeface="Poppins" panose="00000500000000000000" pitchFamily="2" charset="0"/>
                <a:cs typeface="Poppins" panose="00000500000000000000" pitchFamily="2" charset="0"/>
              </a:rPr>
              <a:t> </a:t>
            </a:r>
            <a:r>
              <a:rPr lang="ro-RO" dirty="0" err="1">
                <a:solidFill>
                  <a:schemeClr val="tx1"/>
                </a:solidFill>
                <a:latin typeface="Poppins" panose="00000500000000000000" pitchFamily="2" charset="0"/>
                <a:cs typeface="Poppins" panose="00000500000000000000" pitchFamily="2" charset="0"/>
              </a:rPr>
              <a:t>with</a:t>
            </a:r>
            <a:r>
              <a:rPr lang="ro-RO" dirty="0">
                <a:solidFill>
                  <a:schemeClr val="tx1"/>
                </a:solidFill>
                <a:latin typeface="Poppins" panose="00000500000000000000" pitchFamily="2" charset="0"/>
                <a:cs typeface="Poppins" panose="00000500000000000000" pitchFamily="2" charset="0"/>
              </a:rPr>
              <a:t> 4 </a:t>
            </a:r>
            <a:r>
              <a:rPr lang="ro-RO" dirty="0" err="1">
                <a:solidFill>
                  <a:schemeClr val="tx1"/>
                </a:solidFill>
                <a:latin typeface="Poppins" panose="00000500000000000000" pitchFamily="2" charset="0"/>
                <a:cs typeface="Poppins" panose="00000500000000000000" pitchFamily="2" charset="0"/>
              </a:rPr>
              <a:t>arithmetic</a:t>
            </a:r>
            <a:r>
              <a:rPr lang="ro-RO" dirty="0">
                <a:solidFill>
                  <a:schemeClr val="tx1"/>
                </a:solidFill>
                <a:latin typeface="Poppins" panose="00000500000000000000" pitchFamily="2" charset="0"/>
                <a:cs typeface="Poppins" panose="00000500000000000000" pitchFamily="2" charset="0"/>
              </a:rPr>
              <a:t> </a:t>
            </a:r>
            <a:r>
              <a:rPr lang="ro-RO" dirty="0" err="1">
                <a:solidFill>
                  <a:schemeClr val="tx1"/>
                </a:solidFill>
                <a:latin typeface="Poppins" panose="00000500000000000000" pitchFamily="2" charset="0"/>
                <a:cs typeface="Poppins" panose="00000500000000000000" pitchFamily="2" charset="0"/>
              </a:rPr>
              <a:t>operations</a:t>
            </a:r>
            <a:endParaRPr lang="en-GB" dirty="0">
              <a:solidFill>
                <a:schemeClr val="tx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15523446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39414-EBFB-2080-BBB4-1449A6308CE2}"/>
              </a:ext>
            </a:extLst>
          </p:cNvPr>
          <p:cNvSpPr>
            <a:spLocks noGrp="1"/>
          </p:cNvSpPr>
          <p:nvPr>
            <p:ph type="title"/>
          </p:nvPr>
        </p:nvSpPr>
        <p:spPr>
          <a:xfrm>
            <a:off x="720000" y="0"/>
            <a:ext cx="7704000" cy="572700"/>
          </a:xfrm>
        </p:spPr>
        <p:txBody>
          <a:bodyPr/>
          <a:lstStyle/>
          <a:p>
            <a:r>
              <a:rPr lang="ro-RO" dirty="0" err="1"/>
              <a:t>Flowchart</a:t>
            </a:r>
            <a:endParaRPr lang="en-GB" dirty="0"/>
          </a:p>
        </p:txBody>
      </p:sp>
      <p:pic>
        <p:nvPicPr>
          <p:cNvPr id="5" name="Picture 4" descr="A diagram of a flowchart&#10;&#10;AI-generated content may be incorrect.">
            <a:extLst>
              <a:ext uri="{FF2B5EF4-FFF2-40B4-BE49-F238E27FC236}">
                <a16:creationId xmlns:a16="http://schemas.microsoft.com/office/drawing/2014/main" id="{27082FD2-D552-B425-9C02-01C26B6664FF}"/>
              </a:ext>
            </a:extLst>
          </p:cNvPr>
          <p:cNvPicPr>
            <a:picLocks noChangeAspect="1"/>
          </p:cNvPicPr>
          <p:nvPr/>
        </p:nvPicPr>
        <p:blipFill>
          <a:blip r:embed="rId3"/>
          <a:stretch>
            <a:fillRect/>
          </a:stretch>
        </p:blipFill>
        <p:spPr>
          <a:xfrm>
            <a:off x="973455" y="645319"/>
            <a:ext cx="7197090" cy="4498181"/>
          </a:xfrm>
          <a:prstGeom prst="rect">
            <a:avLst/>
          </a:prstGeom>
        </p:spPr>
      </p:pic>
    </p:spTree>
    <p:extLst>
      <p:ext uri="{BB962C8B-B14F-4D97-AF65-F5344CB8AC3E}">
        <p14:creationId xmlns:p14="http://schemas.microsoft.com/office/powerpoint/2010/main" val="24612625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D6D064-523E-CDEF-D201-6AC8988C71B3}"/>
              </a:ext>
            </a:extLst>
          </p:cNvPr>
          <p:cNvSpPr>
            <a:spLocks noGrp="1"/>
          </p:cNvSpPr>
          <p:nvPr>
            <p:ph type="title"/>
          </p:nvPr>
        </p:nvSpPr>
        <p:spPr/>
        <p:txBody>
          <a:bodyPr/>
          <a:lstStyle/>
          <a:p>
            <a:endParaRPr lang="en-GB"/>
          </a:p>
        </p:txBody>
      </p:sp>
      <p:sp>
        <p:nvSpPr>
          <p:cNvPr id="3" name="Text Placeholder 2">
            <a:extLst>
              <a:ext uri="{FF2B5EF4-FFF2-40B4-BE49-F238E27FC236}">
                <a16:creationId xmlns:a16="http://schemas.microsoft.com/office/drawing/2014/main" id="{CE9D90B8-1191-5115-E8F6-BA1D2EB6FC1B}"/>
              </a:ext>
            </a:extLst>
          </p:cNvPr>
          <p:cNvSpPr>
            <a:spLocks noGrp="1"/>
          </p:cNvSpPr>
          <p:nvPr>
            <p:ph type="body" idx="1"/>
          </p:nvPr>
        </p:nvSpPr>
        <p:spPr/>
        <p:txBody>
          <a:bodyPr/>
          <a:lstStyle/>
          <a:p>
            <a:endParaRPr lang="en-GB"/>
          </a:p>
        </p:txBody>
      </p:sp>
      <p:pic>
        <p:nvPicPr>
          <p:cNvPr id="6" name="Picture 5" descr="A table of numbers and digits&#10;&#10;AI-generated content may be incorrect.">
            <a:extLst>
              <a:ext uri="{FF2B5EF4-FFF2-40B4-BE49-F238E27FC236}">
                <a16:creationId xmlns:a16="http://schemas.microsoft.com/office/drawing/2014/main" id="{7A940B7C-B016-0AA3-F59F-3FD7727E9286}"/>
              </a:ext>
            </a:extLst>
          </p:cNvPr>
          <p:cNvPicPr>
            <a:picLocks noChangeAspect="1"/>
          </p:cNvPicPr>
          <p:nvPr/>
        </p:nvPicPr>
        <p:blipFill>
          <a:blip r:embed="rId3"/>
          <a:stretch>
            <a:fillRect/>
          </a:stretch>
        </p:blipFill>
        <p:spPr>
          <a:xfrm>
            <a:off x="0" y="0"/>
            <a:ext cx="9144000" cy="5143500"/>
          </a:xfrm>
          <a:prstGeom prst="rect">
            <a:avLst/>
          </a:prstGeom>
        </p:spPr>
      </p:pic>
    </p:spTree>
    <p:extLst>
      <p:ext uri="{BB962C8B-B14F-4D97-AF65-F5344CB8AC3E}">
        <p14:creationId xmlns:p14="http://schemas.microsoft.com/office/powerpoint/2010/main" val="5197103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76"/>
        <p:cNvGrpSpPr/>
        <p:nvPr/>
      </p:nvGrpSpPr>
      <p:grpSpPr>
        <a:xfrm>
          <a:off x="0" y="0"/>
          <a:ext cx="0" cy="0"/>
          <a:chOff x="0" y="0"/>
          <a:chExt cx="0" cy="0"/>
        </a:xfrm>
      </p:grpSpPr>
      <p:sp>
        <p:nvSpPr>
          <p:cNvPr id="377" name="Google Shape;377;p40"/>
          <p:cNvSpPr txBox="1">
            <a:spLocks noGrp="1"/>
          </p:cNvSpPr>
          <p:nvPr>
            <p:ph type="title"/>
          </p:nvPr>
        </p:nvSpPr>
        <p:spPr>
          <a:xfrm>
            <a:off x="2839376" y="312893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000" dirty="0"/>
              <a:t>Control Unit</a:t>
            </a:r>
            <a:br>
              <a:rPr lang="en" sz="4000" dirty="0"/>
            </a:br>
            <a:r>
              <a:rPr lang="en" sz="4000" dirty="0"/>
              <a:t> code</a:t>
            </a:r>
            <a:endParaRPr sz="4000" dirty="0"/>
          </a:p>
        </p:txBody>
      </p:sp>
      <p:sp>
        <p:nvSpPr>
          <p:cNvPr id="378" name="Google Shape;378;p40"/>
          <p:cNvSpPr txBox="1">
            <a:spLocks noGrp="1"/>
          </p:cNvSpPr>
          <p:nvPr>
            <p:ph type="subTitle" idx="2"/>
          </p:nvPr>
        </p:nvSpPr>
        <p:spPr>
          <a:xfrm>
            <a:off x="0" y="808650"/>
            <a:ext cx="4287520" cy="176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dirty="0" err="1"/>
              <a:t>ffd</a:t>
            </a:r>
            <a:r>
              <a:rPr lang="en-GB" dirty="0"/>
              <a:t> f3(.</a:t>
            </a:r>
            <a:r>
              <a:rPr lang="en-GB" dirty="0" err="1"/>
              <a:t>clk</a:t>
            </a:r>
            <a:r>
              <a:rPr lang="en-GB" dirty="0"/>
              <a:t>(</a:t>
            </a:r>
            <a:r>
              <a:rPr lang="en-GB" dirty="0" err="1"/>
              <a:t>clk</a:t>
            </a:r>
            <a:r>
              <a:rPr lang="en-GB" dirty="0"/>
              <a:t>),.</a:t>
            </a:r>
            <a:r>
              <a:rPr lang="en-GB" dirty="0" err="1"/>
              <a:t>rst_b</a:t>
            </a:r>
            <a:r>
              <a:rPr lang="en-GB" dirty="0"/>
              <a:t>(</a:t>
            </a:r>
            <a:r>
              <a:rPr lang="en-GB" dirty="0" err="1"/>
              <a:t>rst_b</a:t>
            </a:r>
            <a:r>
              <a:rPr lang="en-GB" dirty="0"/>
              <a:t>),.</a:t>
            </a:r>
            <a:r>
              <a:rPr lang="en-GB" dirty="0" err="1"/>
              <a:t>en</a:t>
            </a:r>
            <a:r>
              <a:rPr lang="en-GB" dirty="0"/>
              <a:t>(1'b1),</a:t>
            </a:r>
          </a:p>
          <a:p>
            <a:pPr marL="0" lvl="0" indent="0" algn="l" rtl="0">
              <a:spcBef>
                <a:spcPts val="0"/>
              </a:spcBef>
              <a:spcAft>
                <a:spcPts val="0"/>
              </a:spcAft>
              <a:buNone/>
            </a:pPr>
            <a:r>
              <a:rPr lang="en-GB" dirty="0"/>
              <a:t>    .d(</a:t>
            </a:r>
          </a:p>
          <a:p>
            <a:pPr marL="0" lvl="0" indent="0" algn="l" rtl="0">
              <a:spcBef>
                <a:spcPts val="0"/>
              </a:spcBef>
              <a:spcAft>
                <a:spcPts val="0"/>
              </a:spcAft>
              <a:buNone/>
            </a:pPr>
            <a:r>
              <a:rPr lang="en-GB" dirty="0"/>
              <a:t>          ~</a:t>
            </a:r>
            <a:r>
              <a:rPr lang="en-GB" dirty="0" err="1"/>
              <a:t>qout</a:t>
            </a:r>
            <a:r>
              <a:rPr lang="en-GB" dirty="0"/>
              <a:t>[3]&amp;~</a:t>
            </a:r>
            <a:r>
              <a:rPr lang="en-GB" dirty="0" err="1"/>
              <a:t>qout</a:t>
            </a:r>
            <a:r>
              <a:rPr lang="en-GB" dirty="0"/>
              <a:t>[2]&amp;</a:t>
            </a:r>
            <a:r>
              <a:rPr lang="en-GB" dirty="0" err="1"/>
              <a:t>qout</a:t>
            </a:r>
            <a:r>
              <a:rPr lang="en-GB" dirty="0"/>
              <a:t>[1]&amp;~</a:t>
            </a:r>
            <a:r>
              <a:rPr lang="en-GB" dirty="0" err="1"/>
              <a:t>qout</a:t>
            </a:r>
            <a:r>
              <a:rPr lang="en-GB" dirty="0"/>
              <a:t>[0]&amp;s[1]&amp;~s[0] </a:t>
            </a:r>
          </a:p>
          <a:p>
            <a:pPr marL="0" lvl="0" indent="0" algn="l" rtl="0">
              <a:spcBef>
                <a:spcPts val="0"/>
              </a:spcBef>
              <a:spcAft>
                <a:spcPts val="0"/>
              </a:spcAft>
              <a:buNone/>
            </a:pPr>
            <a:r>
              <a:rPr lang="en-GB" dirty="0"/>
              <a:t>        | ~</a:t>
            </a:r>
            <a:r>
              <a:rPr lang="en-GB" dirty="0" err="1"/>
              <a:t>qout</a:t>
            </a:r>
            <a:r>
              <a:rPr lang="en-GB" dirty="0"/>
              <a:t>[3]&amp;~</a:t>
            </a:r>
            <a:r>
              <a:rPr lang="en-GB" dirty="0" err="1"/>
              <a:t>qout</a:t>
            </a:r>
            <a:r>
              <a:rPr lang="en-GB" dirty="0"/>
              <a:t>[2]&amp;</a:t>
            </a:r>
            <a:r>
              <a:rPr lang="en-GB" dirty="0" err="1"/>
              <a:t>qout</a:t>
            </a:r>
            <a:r>
              <a:rPr lang="en-GB" dirty="0"/>
              <a:t>[1]&amp;~</a:t>
            </a:r>
            <a:r>
              <a:rPr lang="en-GB" dirty="0" err="1"/>
              <a:t>qout</a:t>
            </a:r>
            <a:r>
              <a:rPr lang="en-GB" dirty="0"/>
              <a:t>[0]&amp;s[1]&amp;s[0]</a:t>
            </a:r>
          </a:p>
          <a:p>
            <a:pPr marL="0" lvl="0" indent="0" algn="l" rtl="0">
              <a:spcBef>
                <a:spcPts val="0"/>
              </a:spcBef>
              <a:spcAft>
                <a:spcPts val="0"/>
              </a:spcAft>
              <a:buNone/>
            </a:pPr>
            <a:r>
              <a:rPr lang="en-GB" dirty="0"/>
              <a:t>        | ~</a:t>
            </a:r>
            <a:r>
              <a:rPr lang="en-GB" dirty="0" err="1"/>
              <a:t>qout</a:t>
            </a:r>
            <a:r>
              <a:rPr lang="en-GB" dirty="0"/>
              <a:t>[3]&amp;</a:t>
            </a:r>
            <a:r>
              <a:rPr lang="en-GB" dirty="0" err="1"/>
              <a:t>qout</a:t>
            </a:r>
            <a:r>
              <a:rPr lang="en-GB" dirty="0"/>
              <a:t>[2]&amp;~</a:t>
            </a:r>
            <a:r>
              <a:rPr lang="en-GB" dirty="0" err="1"/>
              <a:t>qout</a:t>
            </a:r>
            <a:r>
              <a:rPr lang="en-GB" dirty="0"/>
              <a:t>[1]&amp;~</a:t>
            </a:r>
            <a:r>
              <a:rPr lang="en-GB" dirty="0" err="1"/>
              <a:t>qout</a:t>
            </a:r>
            <a:r>
              <a:rPr lang="en-GB" dirty="0"/>
              <a:t>[0]&amp;s[1]&amp;s[0] </a:t>
            </a:r>
          </a:p>
          <a:p>
            <a:pPr marL="0" lvl="0" indent="0" algn="l" rtl="0">
              <a:spcBef>
                <a:spcPts val="0"/>
              </a:spcBef>
              <a:spcAft>
                <a:spcPts val="0"/>
              </a:spcAft>
              <a:buNone/>
            </a:pPr>
            <a:r>
              <a:rPr lang="en-GB" dirty="0"/>
              <a:t>        | ~</a:t>
            </a:r>
            <a:r>
              <a:rPr lang="en-GB" dirty="0" err="1"/>
              <a:t>qout</a:t>
            </a:r>
            <a:r>
              <a:rPr lang="en-GB" dirty="0"/>
              <a:t>[3]&amp;</a:t>
            </a:r>
            <a:r>
              <a:rPr lang="en-GB" dirty="0" err="1"/>
              <a:t>qout</a:t>
            </a:r>
            <a:r>
              <a:rPr lang="en-GB" dirty="0"/>
              <a:t>[2]&amp;~</a:t>
            </a:r>
            <a:r>
              <a:rPr lang="en-GB" dirty="0" err="1"/>
              <a:t>qout</a:t>
            </a:r>
            <a:r>
              <a:rPr lang="en-GB" dirty="0"/>
              <a:t>[1]&amp;</a:t>
            </a:r>
            <a:r>
              <a:rPr lang="en-GB" dirty="0" err="1"/>
              <a:t>qout</a:t>
            </a:r>
            <a:r>
              <a:rPr lang="en-GB" dirty="0"/>
              <a:t>[0]&amp;s[1]&amp;s[0] </a:t>
            </a:r>
          </a:p>
          <a:p>
            <a:pPr marL="0" lvl="0" indent="0" algn="l" rtl="0">
              <a:spcBef>
                <a:spcPts val="0"/>
              </a:spcBef>
              <a:spcAft>
                <a:spcPts val="0"/>
              </a:spcAft>
              <a:buNone/>
            </a:pPr>
            <a:r>
              <a:rPr lang="en-GB" dirty="0"/>
              <a:t>        | ~</a:t>
            </a:r>
            <a:r>
              <a:rPr lang="en-GB" dirty="0" err="1"/>
              <a:t>qout</a:t>
            </a:r>
            <a:r>
              <a:rPr lang="en-GB" dirty="0"/>
              <a:t>[3]&amp;</a:t>
            </a:r>
            <a:r>
              <a:rPr lang="en-GB" dirty="0" err="1"/>
              <a:t>qout</a:t>
            </a:r>
            <a:r>
              <a:rPr lang="en-GB" dirty="0"/>
              <a:t>[2]&amp;</a:t>
            </a:r>
            <a:r>
              <a:rPr lang="en-GB" dirty="0" err="1"/>
              <a:t>qout</a:t>
            </a:r>
            <a:r>
              <a:rPr lang="en-GB" dirty="0"/>
              <a:t>[1]&amp;~</a:t>
            </a:r>
            <a:r>
              <a:rPr lang="en-GB" dirty="0" err="1"/>
              <a:t>qout</a:t>
            </a:r>
            <a:r>
              <a:rPr lang="en-GB" dirty="0"/>
              <a:t>[0]&amp;s[1] </a:t>
            </a:r>
          </a:p>
          <a:p>
            <a:pPr marL="0" lvl="0" indent="0" algn="l" rtl="0">
              <a:spcBef>
                <a:spcPts val="0"/>
              </a:spcBef>
              <a:spcAft>
                <a:spcPts val="0"/>
              </a:spcAft>
              <a:buNone/>
            </a:pPr>
            <a:r>
              <a:rPr lang="en-GB" dirty="0"/>
              <a:t>        | ~</a:t>
            </a:r>
            <a:r>
              <a:rPr lang="en-GB" dirty="0" err="1"/>
              <a:t>qout</a:t>
            </a:r>
            <a:r>
              <a:rPr lang="en-GB" dirty="0"/>
              <a:t>[3]&amp;</a:t>
            </a:r>
            <a:r>
              <a:rPr lang="en-GB" dirty="0" err="1"/>
              <a:t>qout</a:t>
            </a:r>
            <a:r>
              <a:rPr lang="en-GB" dirty="0"/>
              <a:t>[2]&amp;</a:t>
            </a:r>
            <a:r>
              <a:rPr lang="en-GB" dirty="0" err="1"/>
              <a:t>qout</a:t>
            </a:r>
            <a:r>
              <a:rPr lang="en-GB" dirty="0"/>
              <a:t>[1]&amp;</a:t>
            </a:r>
            <a:r>
              <a:rPr lang="en-GB" dirty="0" err="1"/>
              <a:t>qout</a:t>
            </a:r>
            <a:r>
              <a:rPr lang="en-GB" dirty="0"/>
              <a:t>[0]&amp;~(</a:t>
            </a:r>
            <a:r>
              <a:rPr lang="en-GB" dirty="0" err="1"/>
              <a:t>cnt</a:t>
            </a:r>
            <a:r>
              <a:rPr lang="en-GB" dirty="0"/>
              <a:t>[2]&amp;</a:t>
            </a:r>
            <a:r>
              <a:rPr lang="en-GB" dirty="0" err="1"/>
              <a:t>cnt</a:t>
            </a:r>
            <a:r>
              <a:rPr lang="en-GB" dirty="0"/>
              <a:t>[1]&amp;</a:t>
            </a:r>
            <a:r>
              <a:rPr lang="en-GB" dirty="0" err="1"/>
              <a:t>cnt</a:t>
            </a:r>
            <a:r>
              <a:rPr lang="en-GB" dirty="0"/>
              <a:t>[0]) </a:t>
            </a:r>
          </a:p>
          <a:p>
            <a:pPr marL="0" lvl="0" indent="0" algn="l" rtl="0">
              <a:spcBef>
                <a:spcPts val="0"/>
              </a:spcBef>
              <a:spcAft>
                <a:spcPts val="0"/>
              </a:spcAft>
              <a:buNone/>
            </a:pPr>
            <a:r>
              <a:rPr lang="en-GB" dirty="0"/>
              <a:t>        | </a:t>
            </a:r>
            <a:r>
              <a:rPr lang="en-GB" dirty="0" err="1"/>
              <a:t>qout</a:t>
            </a:r>
            <a:r>
              <a:rPr lang="en-GB" dirty="0"/>
              <a:t>[3]&amp;~</a:t>
            </a:r>
            <a:r>
              <a:rPr lang="en-GB" dirty="0" err="1"/>
              <a:t>qout</a:t>
            </a:r>
            <a:r>
              <a:rPr lang="en-GB" dirty="0"/>
              <a:t>[2]&amp;~</a:t>
            </a:r>
            <a:r>
              <a:rPr lang="en-GB" dirty="0" err="1"/>
              <a:t>qout</a:t>
            </a:r>
            <a:r>
              <a:rPr lang="en-GB" dirty="0"/>
              <a:t>[1]&amp;~</a:t>
            </a:r>
            <a:r>
              <a:rPr lang="en-GB" dirty="0" err="1"/>
              <a:t>qout</a:t>
            </a:r>
            <a:r>
              <a:rPr lang="en-GB" dirty="0"/>
              <a:t>[0]&amp;s[1]&amp;~s[0]</a:t>
            </a:r>
          </a:p>
          <a:p>
            <a:pPr marL="0" lvl="0" indent="0" algn="l" rtl="0">
              <a:spcBef>
                <a:spcPts val="0"/>
              </a:spcBef>
              <a:spcAft>
                <a:spcPts val="0"/>
              </a:spcAft>
              <a:buNone/>
            </a:pPr>
            <a:r>
              <a:rPr lang="en-GB" dirty="0"/>
              <a:t>        | </a:t>
            </a:r>
            <a:r>
              <a:rPr lang="en-GB" dirty="0" err="1"/>
              <a:t>qout</a:t>
            </a:r>
            <a:r>
              <a:rPr lang="en-GB" dirty="0"/>
              <a:t>[3]&amp;</a:t>
            </a:r>
            <a:r>
              <a:rPr lang="en-GB" dirty="0" err="1"/>
              <a:t>qout</a:t>
            </a:r>
            <a:r>
              <a:rPr lang="en-GB" dirty="0"/>
              <a:t>[2]&amp;~</a:t>
            </a:r>
            <a:r>
              <a:rPr lang="en-GB" dirty="0" err="1"/>
              <a:t>qout</a:t>
            </a:r>
            <a:r>
              <a:rPr lang="en-GB" dirty="0"/>
              <a:t>[1]&amp;~</a:t>
            </a:r>
            <a:r>
              <a:rPr lang="en-GB" dirty="0" err="1"/>
              <a:t>qout</a:t>
            </a:r>
            <a:r>
              <a:rPr lang="en-GB" dirty="0"/>
              <a:t>[0]&amp;a_8&amp;cnt[2]&amp;</a:t>
            </a:r>
            <a:r>
              <a:rPr lang="en-GB" dirty="0" err="1"/>
              <a:t>cnt</a:t>
            </a:r>
            <a:r>
              <a:rPr lang="en-GB" dirty="0"/>
              <a:t>[1]&amp;</a:t>
            </a:r>
            <a:r>
              <a:rPr lang="en-GB" dirty="0" err="1"/>
              <a:t>cnt</a:t>
            </a:r>
            <a:r>
              <a:rPr lang="en-GB" dirty="0"/>
              <a:t>[0]</a:t>
            </a:r>
          </a:p>
          <a:p>
            <a:pPr marL="0" lvl="0" indent="0" algn="l" rtl="0">
              <a:spcBef>
                <a:spcPts val="0"/>
              </a:spcBef>
              <a:spcAft>
                <a:spcPts val="0"/>
              </a:spcAft>
              <a:buNone/>
            </a:pPr>
            <a:r>
              <a:rPr lang="en-GB" dirty="0"/>
              <a:t>        | </a:t>
            </a:r>
            <a:r>
              <a:rPr lang="en-GB" dirty="0" err="1"/>
              <a:t>qout</a:t>
            </a:r>
            <a:r>
              <a:rPr lang="en-GB" dirty="0"/>
              <a:t>[3]&amp;</a:t>
            </a:r>
            <a:r>
              <a:rPr lang="en-GB" dirty="0" err="1"/>
              <a:t>qout</a:t>
            </a:r>
            <a:r>
              <a:rPr lang="en-GB" dirty="0"/>
              <a:t>[2]&amp;~</a:t>
            </a:r>
            <a:r>
              <a:rPr lang="en-GB" dirty="0" err="1"/>
              <a:t>qout</a:t>
            </a:r>
            <a:r>
              <a:rPr lang="en-GB" dirty="0"/>
              <a:t>[1]&amp;~</a:t>
            </a:r>
            <a:r>
              <a:rPr lang="en-GB" dirty="0" err="1"/>
              <a:t>qout</a:t>
            </a:r>
            <a:r>
              <a:rPr lang="en-GB" dirty="0"/>
              <a:t>[0]&amp;~(</a:t>
            </a:r>
            <a:r>
              <a:rPr lang="en-GB" dirty="0" err="1"/>
              <a:t>cnt</a:t>
            </a:r>
            <a:r>
              <a:rPr lang="en-GB" dirty="0"/>
              <a:t>[2]&amp;</a:t>
            </a:r>
            <a:r>
              <a:rPr lang="en-GB" dirty="0" err="1"/>
              <a:t>cnt</a:t>
            </a:r>
            <a:r>
              <a:rPr lang="en-GB" dirty="0"/>
              <a:t>[1]&amp;</a:t>
            </a:r>
            <a:r>
              <a:rPr lang="en-GB" dirty="0" err="1"/>
              <a:t>cnt</a:t>
            </a:r>
            <a:r>
              <a:rPr lang="en-GB" dirty="0"/>
              <a:t>[0]) </a:t>
            </a:r>
          </a:p>
          <a:p>
            <a:pPr marL="0" lvl="0" indent="0" algn="l" rtl="0">
              <a:spcBef>
                <a:spcPts val="0"/>
              </a:spcBef>
              <a:spcAft>
                <a:spcPts val="0"/>
              </a:spcAft>
              <a:buNone/>
            </a:pPr>
            <a:r>
              <a:rPr lang="en-GB" dirty="0"/>
              <a:t>        | </a:t>
            </a:r>
            <a:r>
              <a:rPr lang="en-GB" dirty="0" err="1"/>
              <a:t>qout</a:t>
            </a:r>
            <a:r>
              <a:rPr lang="en-GB" dirty="0"/>
              <a:t>[3]&amp;</a:t>
            </a:r>
            <a:r>
              <a:rPr lang="en-GB" dirty="0" err="1"/>
              <a:t>qout</a:t>
            </a:r>
            <a:r>
              <a:rPr lang="en-GB" dirty="0"/>
              <a:t>[2]&amp;~</a:t>
            </a:r>
            <a:r>
              <a:rPr lang="en-GB" dirty="0" err="1"/>
              <a:t>qout</a:t>
            </a:r>
            <a:r>
              <a:rPr lang="en-GB" dirty="0"/>
              <a:t>[1]&amp;</a:t>
            </a:r>
            <a:r>
              <a:rPr lang="en-GB" dirty="0" err="1"/>
              <a:t>qout</a:t>
            </a:r>
            <a:r>
              <a:rPr lang="en-GB" dirty="0"/>
              <a:t>[0]</a:t>
            </a:r>
          </a:p>
          <a:p>
            <a:pPr marL="0" lvl="0" indent="0" algn="l" rtl="0">
              <a:spcBef>
                <a:spcPts val="0"/>
              </a:spcBef>
              <a:spcAft>
                <a:spcPts val="0"/>
              </a:spcAft>
              <a:buNone/>
            </a:pPr>
            <a:r>
              <a:rPr lang="en-GB" dirty="0"/>
              <a:t>     ),</a:t>
            </a:r>
          </a:p>
          <a:p>
            <a:pPr marL="0" lvl="0" indent="0" algn="l" rtl="0">
              <a:spcBef>
                <a:spcPts val="0"/>
              </a:spcBef>
              <a:spcAft>
                <a:spcPts val="0"/>
              </a:spcAft>
              <a:buNone/>
            </a:pPr>
            <a:r>
              <a:rPr lang="en-GB" dirty="0"/>
              <a:t>     .q(</a:t>
            </a:r>
            <a:r>
              <a:rPr lang="en-GB" dirty="0" err="1"/>
              <a:t>qout</a:t>
            </a:r>
            <a:r>
              <a:rPr lang="en-GB" dirty="0"/>
              <a:t>[3]));</a:t>
            </a:r>
            <a:endParaRPr dirty="0"/>
          </a:p>
        </p:txBody>
      </p:sp>
      <p:sp>
        <p:nvSpPr>
          <p:cNvPr id="3" name="Google Shape;378;p40">
            <a:extLst>
              <a:ext uri="{FF2B5EF4-FFF2-40B4-BE49-F238E27FC236}">
                <a16:creationId xmlns:a16="http://schemas.microsoft.com/office/drawing/2014/main" id="{38006197-E450-BC45-B369-A3195DB6362C}"/>
              </a:ext>
            </a:extLst>
          </p:cNvPr>
          <p:cNvSpPr txBox="1">
            <a:spLocks/>
          </p:cNvSpPr>
          <p:nvPr/>
        </p:nvSpPr>
        <p:spPr>
          <a:xfrm>
            <a:off x="4454144" y="1826830"/>
            <a:ext cx="4718304" cy="17631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1pPr>
            <a:lvl2pPr marL="914400" marR="0" lvl="1"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r>
              <a:rPr lang="en-GB" dirty="0"/>
              <a:t>assign c[2] =~</a:t>
            </a:r>
            <a:r>
              <a:rPr lang="en-GB" dirty="0" err="1"/>
              <a:t>qout</a:t>
            </a:r>
            <a:r>
              <a:rPr lang="en-GB" dirty="0"/>
              <a:t>[3] &amp;~</a:t>
            </a:r>
            <a:r>
              <a:rPr lang="en-GB" dirty="0" err="1"/>
              <a:t>qout</a:t>
            </a:r>
            <a:r>
              <a:rPr lang="en-GB" dirty="0"/>
              <a:t>[2] &amp;</a:t>
            </a:r>
            <a:r>
              <a:rPr lang="en-GB" dirty="0" err="1"/>
              <a:t>qout</a:t>
            </a:r>
            <a:r>
              <a:rPr lang="en-GB" dirty="0"/>
              <a:t>[1] &amp;~</a:t>
            </a:r>
            <a:r>
              <a:rPr lang="en-GB" dirty="0" err="1"/>
              <a:t>qout</a:t>
            </a:r>
            <a:r>
              <a:rPr lang="en-GB" dirty="0"/>
              <a:t>[0] &amp;~s[1];</a:t>
            </a:r>
          </a:p>
          <a:p>
            <a:pPr marL="0" indent="0"/>
            <a:r>
              <a:rPr lang="en-GB" dirty="0"/>
              <a:t>assign c[1]= ~</a:t>
            </a:r>
            <a:r>
              <a:rPr lang="en-GB" dirty="0" err="1"/>
              <a:t>qout</a:t>
            </a:r>
            <a:r>
              <a:rPr lang="en-GB" dirty="0"/>
              <a:t>[3]&amp;~</a:t>
            </a:r>
            <a:r>
              <a:rPr lang="en-GB" dirty="0" err="1"/>
              <a:t>qout</a:t>
            </a:r>
            <a:r>
              <a:rPr lang="en-GB" dirty="0"/>
              <a:t>[2]&amp;~</a:t>
            </a:r>
            <a:r>
              <a:rPr lang="en-GB" dirty="0" err="1"/>
              <a:t>qout</a:t>
            </a:r>
            <a:r>
              <a:rPr lang="en-GB" dirty="0"/>
              <a:t>[1]&amp;</a:t>
            </a:r>
            <a:r>
              <a:rPr lang="en-GB" dirty="0" err="1"/>
              <a:t>qout</a:t>
            </a:r>
            <a:r>
              <a:rPr lang="en-GB" dirty="0"/>
              <a:t>[0];</a:t>
            </a:r>
          </a:p>
          <a:p>
            <a:pPr marL="0" indent="0"/>
            <a:r>
              <a:rPr lang="en-GB" dirty="0"/>
              <a:t>assign c[0] = ~</a:t>
            </a:r>
            <a:r>
              <a:rPr lang="en-GB" dirty="0" err="1"/>
              <a:t>qout</a:t>
            </a:r>
            <a:r>
              <a:rPr lang="en-GB" dirty="0"/>
              <a:t>[3] &amp;~</a:t>
            </a:r>
            <a:r>
              <a:rPr lang="en-GB" dirty="0" err="1"/>
              <a:t>qout</a:t>
            </a:r>
            <a:r>
              <a:rPr lang="en-GB" dirty="0"/>
              <a:t>[2]&amp;~</a:t>
            </a:r>
            <a:r>
              <a:rPr lang="en-GB" dirty="0" err="1"/>
              <a:t>qout</a:t>
            </a:r>
            <a:r>
              <a:rPr lang="en-GB" dirty="0"/>
              <a:t>[1]&amp;~</a:t>
            </a:r>
            <a:r>
              <a:rPr lang="en-GB" dirty="0" err="1"/>
              <a:t>qout</a:t>
            </a:r>
            <a:r>
              <a:rPr lang="en-GB" dirty="0"/>
              <a:t>[0]&amp;start;</a:t>
            </a:r>
          </a:p>
        </p:txBody>
      </p:sp>
      <p:sp>
        <p:nvSpPr>
          <p:cNvPr id="5" name="Google Shape;377;p40">
            <a:extLst>
              <a:ext uri="{FF2B5EF4-FFF2-40B4-BE49-F238E27FC236}">
                <a16:creationId xmlns:a16="http://schemas.microsoft.com/office/drawing/2014/main" id="{F5C7909A-2A77-42B2-31E7-21E80430ED93}"/>
              </a:ext>
            </a:extLst>
          </p:cNvPr>
          <p:cNvSpPr txBox="1">
            <a:spLocks/>
          </p:cNvSpPr>
          <p:nvPr/>
        </p:nvSpPr>
        <p:spPr>
          <a:xfrm>
            <a:off x="2839376" y="133017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US" sz="1800" dirty="0"/>
              <a:t>S</a:t>
            </a:r>
            <a:r>
              <a:rPr lang="en-GB" sz="1800" dirty="0" err="1"/>
              <a:t>ignals</a:t>
            </a:r>
            <a:endParaRPr lang="en-GB" sz="1800" dirty="0"/>
          </a:p>
        </p:txBody>
      </p:sp>
      <p:sp>
        <p:nvSpPr>
          <p:cNvPr id="6" name="Google Shape;377;p40">
            <a:extLst>
              <a:ext uri="{FF2B5EF4-FFF2-40B4-BE49-F238E27FC236}">
                <a16:creationId xmlns:a16="http://schemas.microsoft.com/office/drawing/2014/main" id="{6470E932-FAED-8AF9-AF83-6A1B2458A651}"/>
              </a:ext>
            </a:extLst>
          </p:cNvPr>
          <p:cNvSpPr txBox="1">
            <a:spLocks/>
          </p:cNvSpPr>
          <p:nvPr/>
        </p:nvSpPr>
        <p:spPr>
          <a:xfrm>
            <a:off x="-1952080" y="251470"/>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3000"/>
              <a:buFont typeface="Poppins"/>
              <a:buNone/>
              <a:defRPr sz="3000" b="1" i="0" u="none" strike="noStrike" cap="none">
                <a:solidFill>
                  <a:schemeClr val="dk1"/>
                </a:solidFill>
                <a:latin typeface="Poppins"/>
                <a:ea typeface="Poppins"/>
                <a:cs typeface="Poppins"/>
                <a:sym typeface="Poppins"/>
              </a:defRPr>
            </a:lvl9pPr>
          </a:lstStyle>
          <a:p>
            <a:r>
              <a:rPr lang="en-US" sz="1800" dirty="0"/>
              <a:t>Current/Next States</a:t>
            </a:r>
            <a:endParaRPr lang="en-GB"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3288F-30B0-CB2E-E621-F876A0366EB0}"/>
              </a:ext>
            </a:extLst>
          </p:cNvPr>
          <p:cNvSpPr>
            <a:spLocks noGrp="1"/>
          </p:cNvSpPr>
          <p:nvPr>
            <p:ph type="title"/>
          </p:nvPr>
        </p:nvSpPr>
        <p:spPr>
          <a:xfrm>
            <a:off x="781050" y="-52052"/>
            <a:ext cx="7669620" cy="492690"/>
          </a:xfrm>
        </p:spPr>
        <p:txBody>
          <a:bodyPr/>
          <a:lstStyle/>
          <a:p>
            <a:r>
              <a:rPr lang="en-US" dirty="0"/>
              <a:t>Control Unit</a:t>
            </a:r>
            <a:endParaRPr lang="en-GB" dirty="0"/>
          </a:p>
        </p:txBody>
      </p:sp>
      <p:pic>
        <p:nvPicPr>
          <p:cNvPr id="4" name="Picture 3" descr="A green lines on a white background&#10;&#10;AI-generated content may be incorrect.">
            <a:extLst>
              <a:ext uri="{FF2B5EF4-FFF2-40B4-BE49-F238E27FC236}">
                <a16:creationId xmlns:a16="http://schemas.microsoft.com/office/drawing/2014/main" id="{5DF3A280-DF3A-91FE-DA7B-61679F346551}"/>
              </a:ext>
            </a:extLst>
          </p:cNvPr>
          <p:cNvPicPr>
            <a:picLocks noChangeAspect="1"/>
          </p:cNvPicPr>
          <p:nvPr/>
        </p:nvPicPr>
        <p:blipFill>
          <a:blip r:embed="rId3"/>
          <a:stretch>
            <a:fillRect/>
          </a:stretch>
        </p:blipFill>
        <p:spPr>
          <a:xfrm>
            <a:off x="0" y="440638"/>
            <a:ext cx="9144000" cy="4702862"/>
          </a:xfrm>
          <a:prstGeom prst="rect">
            <a:avLst/>
          </a:prstGeom>
        </p:spPr>
      </p:pic>
    </p:spTree>
    <p:extLst>
      <p:ext uri="{BB962C8B-B14F-4D97-AF65-F5344CB8AC3E}">
        <p14:creationId xmlns:p14="http://schemas.microsoft.com/office/powerpoint/2010/main" val="33593213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9ADC-5C96-D0D7-DA47-C90AA3530FED}"/>
              </a:ext>
            </a:extLst>
          </p:cNvPr>
          <p:cNvSpPr>
            <a:spLocks noGrp="1"/>
          </p:cNvSpPr>
          <p:nvPr>
            <p:ph type="title"/>
          </p:nvPr>
        </p:nvSpPr>
        <p:spPr>
          <a:xfrm>
            <a:off x="-205767" y="333248"/>
            <a:ext cx="6273319" cy="425384"/>
          </a:xfrm>
        </p:spPr>
        <p:txBody>
          <a:bodyPr/>
          <a:lstStyle/>
          <a:p>
            <a:r>
              <a:rPr lang="en-US" dirty="0"/>
              <a:t>Adder</a:t>
            </a:r>
            <a:endParaRPr lang="en-GB" dirty="0"/>
          </a:p>
        </p:txBody>
      </p:sp>
      <p:pic>
        <p:nvPicPr>
          <p:cNvPr id="4" name="Picture 3" descr="A diagram of a computer circuit&#10;&#10;AI-generated content may be incorrect.">
            <a:extLst>
              <a:ext uri="{FF2B5EF4-FFF2-40B4-BE49-F238E27FC236}">
                <a16:creationId xmlns:a16="http://schemas.microsoft.com/office/drawing/2014/main" id="{A69F0762-506C-78EB-FE86-99CABBC55CEE}"/>
              </a:ext>
            </a:extLst>
          </p:cNvPr>
          <p:cNvPicPr>
            <a:picLocks noChangeAspect="1"/>
          </p:cNvPicPr>
          <p:nvPr/>
        </p:nvPicPr>
        <p:blipFill>
          <a:blip r:embed="rId3"/>
          <a:stretch>
            <a:fillRect/>
          </a:stretch>
        </p:blipFill>
        <p:spPr>
          <a:xfrm>
            <a:off x="0" y="1095512"/>
            <a:ext cx="5772531" cy="4047988"/>
          </a:xfrm>
          <a:prstGeom prst="rect">
            <a:avLst/>
          </a:prstGeom>
        </p:spPr>
      </p:pic>
      <p:pic>
        <p:nvPicPr>
          <p:cNvPr id="6" name="Picture 5" descr="A diagram of a circuit&#10;&#10;AI-generated content may be incorrect.">
            <a:extLst>
              <a:ext uri="{FF2B5EF4-FFF2-40B4-BE49-F238E27FC236}">
                <a16:creationId xmlns:a16="http://schemas.microsoft.com/office/drawing/2014/main" id="{5B550417-4DBA-EFD5-CA95-95B20F9C7249}"/>
              </a:ext>
            </a:extLst>
          </p:cNvPr>
          <p:cNvPicPr>
            <a:picLocks noChangeAspect="1"/>
          </p:cNvPicPr>
          <p:nvPr/>
        </p:nvPicPr>
        <p:blipFill>
          <a:blip r:embed="rId4"/>
          <a:stretch>
            <a:fillRect/>
          </a:stretch>
        </p:blipFill>
        <p:spPr>
          <a:xfrm>
            <a:off x="5806057" y="0"/>
            <a:ext cx="3337943" cy="2436876"/>
          </a:xfrm>
          <a:prstGeom prst="rect">
            <a:avLst/>
          </a:prstGeom>
        </p:spPr>
      </p:pic>
      <p:sp>
        <p:nvSpPr>
          <p:cNvPr id="7" name="TextBox 6">
            <a:extLst>
              <a:ext uri="{FF2B5EF4-FFF2-40B4-BE49-F238E27FC236}">
                <a16:creationId xmlns:a16="http://schemas.microsoft.com/office/drawing/2014/main" id="{AC4D80DD-882B-91E3-118D-E6DAD3F93C14}"/>
              </a:ext>
            </a:extLst>
          </p:cNvPr>
          <p:cNvSpPr txBox="1"/>
          <p:nvPr/>
        </p:nvSpPr>
        <p:spPr>
          <a:xfrm>
            <a:off x="7077818" y="2445015"/>
            <a:ext cx="2223008" cy="523220"/>
          </a:xfrm>
          <a:prstGeom prst="rect">
            <a:avLst/>
          </a:prstGeom>
          <a:noFill/>
        </p:spPr>
        <p:txBody>
          <a:bodyPr wrap="square" rtlCol="0">
            <a:spAutoFit/>
          </a:bodyPr>
          <a:lstStyle/>
          <a:p>
            <a:r>
              <a:rPr lang="en-US" sz="2800" b="1" dirty="0">
                <a:solidFill>
                  <a:schemeClr val="tx1"/>
                </a:solidFill>
                <a:latin typeface="Poppins" panose="00000500000000000000" pitchFamily="2" charset="0"/>
                <a:cs typeface="Poppins" panose="00000500000000000000" pitchFamily="2" charset="0"/>
              </a:rPr>
              <a:t>FAC</a:t>
            </a:r>
            <a:endParaRPr lang="en-GB" sz="2800" b="1" dirty="0">
              <a:solidFill>
                <a:schemeClr val="tx1"/>
              </a:solidFill>
              <a:latin typeface="Poppins" panose="00000500000000000000" pitchFamily="2" charset="0"/>
              <a:cs typeface="Poppins" panose="00000500000000000000" pitchFamily="2" charset="0"/>
            </a:endParaRPr>
          </a:p>
        </p:txBody>
      </p:sp>
      <p:sp>
        <p:nvSpPr>
          <p:cNvPr id="3" name="TextBox 2">
            <a:extLst>
              <a:ext uri="{FF2B5EF4-FFF2-40B4-BE49-F238E27FC236}">
                <a16:creationId xmlns:a16="http://schemas.microsoft.com/office/drawing/2014/main" id="{16A8EA6B-9341-76ED-F330-B04869749E8E}"/>
              </a:ext>
            </a:extLst>
          </p:cNvPr>
          <p:cNvSpPr txBox="1"/>
          <p:nvPr/>
        </p:nvSpPr>
        <p:spPr>
          <a:xfrm>
            <a:off x="6030686" y="3272971"/>
            <a:ext cx="2960914" cy="1600438"/>
          </a:xfrm>
          <a:prstGeom prst="rect">
            <a:avLst/>
          </a:prstGeom>
          <a:noFill/>
        </p:spPr>
        <p:txBody>
          <a:bodyPr wrap="square" rtlCol="0">
            <a:spAutoFit/>
          </a:bodyPr>
          <a:lstStyle/>
          <a:p>
            <a:r>
              <a:rPr lang="fr-FR" dirty="0">
                <a:solidFill>
                  <a:schemeClr val="tx1"/>
                </a:solidFill>
                <a:latin typeface="Poppins" panose="00000500000000000000" pitchFamily="2" charset="0"/>
                <a:cs typeface="Poppins" panose="00000500000000000000" pitchFamily="2" charset="0"/>
              </a:rPr>
              <a:t>module fac(</a:t>
            </a:r>
          </a:p>
          <a:p>
            <a:r>
              <a:rPr lang="fr-FR" dirty="0">
                <a:solidFill>
                  <a:schemeClr val="tx1"/>
                </a:solidFill>
                <a:latin typeface="Poppins" panose="00000500000000000000" pitchFamily="2" charset="0"/>
                <a:cs typeface="Poppins" panose="00000500000000000000" pitchFamily="2" charset="0"/>
              </a:rPr>
              <a:t>    input </a:t>
            </a:r>
            <a:r>
              <a:rPr lang="fr-FR" dirty="0" err="1">
                <a:solidFill>
                  <a:schemeClr val="tx1"/>
                </a:solidFill>
                <a:latin typeface="Poppins" panose="00000500000000000000" pitchFamily="2" charset="0"/>
                <a:cs typeface="Poppins" panose="00000500000000000000" pitchFamily="2" charset="0"/>
              </a:rPr>
              <a:t>x,y,ci</a:t>
            </a:r>
            <a:r>
              <a:rPr lang="fr-FR" dirty="0">
                <a:solidFill>
                  <a:schemeClr val="tx1"/>
                </a:solidFill>
                <a:latin typeface="Poppins" panose="00000500000000000000" pitchFamily="2" charset="0"/>
                <a:cs typeface="Poppins" panose="00000500000000000000" pitchFamily="2" charset="0"/>
              </a:rPr>
              <a:t>,</a:t>
            </a:r>
          </a:p>
          <a:p>
            <a:r>
              <a:rPr lang="fr-FR" dirty="0">
                <a:solidFill>
                  <a:schemeClr val="tx1"/>
                </a:solidFill>
                <a:latin typeface="Poppins" panose="00000500000000000000" pitchFamily="2" charset="0"/>
                <a:cs typeface="Poppins" panose="00000500000000000000" pitchFamily="2" charset="0"/>
              </a:rPr>
              <a:t>    output </a:t>
            </a:r>
            <a:r>
              <a:rPr lang="fr-FR" dirty="0" err="1">
                <a:solidFill>
                  <a:schemeClr val="tx1"/>
                </a:solidFill>
                <a:latin typeface="Poppins" panose="00000500000000000000" pitchFamily="2" charset="0"/>
                <a:cs typeface="Poppins" panose="00000500000000000000" pitchFamily="2" charset="0"/>
              </a:rPr>
              <a:t>z,co</a:t>
            </a:r>
            <a:endParaRPr lang="fr-FR" dirty="0">
              <a:solidFill>
                <a:schemeClr val="tx1"/>
              </a:solidFill>
              <a:latin typeface="Poppins" panose="00000500000000000000" pitchFamily="2" charset="0"/>
              <a:cs typeface="Poppins" panose="00000500000000000000" pitchFamily="2" charset="0"/>
            </a:endParaRPr>
          </a:p>
          <a:p>
            <a:r>
              <a:rPr lang="fr-FR" dirty="0">
                <a:solidFill>
                  <a:schemeClr val="tx1"/>
                </a:solidFill>
                <a:latin typeface="Poppins" panose="00000500000000000000" pitchFamily="2" charset="0"/>
                <a:cs typeface="Poppins" panose="00000500000000000000" pitchFamily="2" charset="0"/>
              </a:rPr>
              <a:t>);</a:t>
            </a:r>
          </a:p>
          <a:p>
            <a:r>
              <a:rPr lang="fr-FR" dirty="0" err="1">
                <a:solidFill>
                  <a:schemeClr val="tx1"/>
                </a:solidFill>
                <a:latin typeface="Poppins" panose="00000500000000000000" pitchFamily="2" charset="0"/>
                <a:cs typeface="Poppins" panose="00000500000000000000" pitchFamily="2" charset="0"/>
              </a:rPr>
              <a:t>assign</a:t>
            </a:r>
            <a:r>
              <a:rPr lang="fr-FR" dirty="0">
                <a:solidFill>
                  <a:schemeClr val="tx1"/>
                </a:solidFill>
                <a:latin typeface="Poppins" panose="00000500000000000000" pitchFamily="2" charset="0"/>
                <a:cs typeface="Poppins" panose="00000500000000000000" pitchFamily="2" charset="0"/>
              </a:rPr>
              <a:t> z=</a:t>
            </a:r>
            <a:r>
              <a:rPr lang="fr-FR" dirty="0" err="1">
                <a:solidFill>
                  <a:schemeClr val="tx1"/>
                </a:solidFill>
                <a:latin typeface="Poppins" panose="00000500000000000000" pitchFamily="2" charset="0"/>
                <a:cs typeface="Poppins" panose="00000500000000000000" pitchFamily="2" charset="0"/>
              </a:rPr>
              <a:t>x^y^ci</a:t>
            </a:r>
            <a:r>
              <a:rPr lang="fr-FR" dirty="0">
                <a:solidFill>
                  <a:schemeClr val="tx1"/>
                </a:solidFill>
                <a:latin typeface="Poppins" panose="00000500000000000000" pitchFamily="2" charset="0"/>
                <a:cs typeface="Poppins" panose="00000500000000000000" pitchFamily="2" charset="0"/>
              </a:rPr>
              <a:t>;</a:t>
            </a:r>
          </a:p>
          <a:p>
            <a:r>
              <a:rPr lang="fr-FR" dirty="0" err="1">
                <a:solidFill>
                  <a:schemeClr val="tx1"/>
                </a:solidFill>
                <a:latin typeface="Poppins" panose="00000500000000000000" pitchFamily="2" charset="0"/>
                <a:cs typeface="Poppins" panose="00000500000000000000" pitchFamily="2" charset="0"/>
              </a:rPr>
              <a:t>assign</a:t>
            </a:r>
            <a:r>
              <a:rPr lang="fr-FR" dirty="0">
                <a:solidFill>
                  <a:schemeClr val="tx1"/>
                </a:solidFill>
                <a:latin typeface="Poppins" panose="00000500000000000000" pitchFamily="2" charset="0"/>
                <a:cs typeface="Poppins" panose="00000500000000000000" pitchFamily="2" charset="0"/>
              </a:rPr>
              <a:t> </a:t>
            </a:r>
            <a:r>
              <a:rPr lang="fr-FR" dirty="0" err="1">
                <a:solidFill>
                  <a:schemeClr val="tx1"/>
                </a:solidFill>
                <a:latin typeface="Poppins" panose="00000500000000000000" pitchFamily="2" charset="0"/>
                <a:cs typeface="Poppins" panose="00000500000000000000" pitchFamily="2" charset="0"/>
              </a:rPr>
              <a:t>co</a:t>
            </a:r>
            <a:r>
              <a:rPr lang="fr-FR" dirty="0">
                <a:solidFill>
                  <a:schemeClr val="tx1"/>
                </a:solidFill>
                <a:latin typeface="Poppins" panose="00000500000000000000" pitchFamily="2" charset="0"/>
                <a:cs typeface="Poppins" panose="00000500000000000000" pitchFamily="2" charset="0"/>
              </a:rPr>
              <a:t>=(</a:t>
            </a:r>
            <a:r>
              <a:rPr lang="fr-FR" dirty="0" err="1">
                <a:solidFill>
                  <a:schemeClr val="tx1"/>
                </a:solidFill>
                <a:latin typeface="Poppins" panose="00000500000000000000" pitchFamily="2" charset="0"/>
                <a:cs typeface="Poppins" panose="00000500000000000000" pitchFamily="2" charset="0"/>
              </a:rPr>
              <a:t>x&amp;y</a:t>
            </a:r>
            <a:r>
              <a:rPr lang="fr-FR" dirty="0">
                <a:solidFill>
                  <a:schemeClr val="tx1"/>
                </a:solidFill>
                <a:latin typeface="Poppins" panose="00000500000000000000" pitchFamily="2" charset="0"/>
                <a:cs typeface="Poppins" panose="00000500000000000000" pitchFamily="2" charset="0"/>
              </a:rPr>
              <a:t>)|(</a:t>
            </a:r>
            <a:r>
              <a:rPr lang="fr-FR" dirty="0" err="1">
                <a:solidFill>
                  <a:schemeClr val="tx1"/>
                </a:solidFill>
                <a:latin typeface="Poppins" panose="00000500000000000000" pitchFamily="2" charset="0"/>
                <a:cs typeface="Poppins" panose="00000500000000000000" pitchFamily="2" charset="0"/>
              </a:rPr>
              <a:t>x&amp;ci</a:t>
            </a:r>
            <a:r>
              <a:rPr lang="fr-FR" dirty="0">
                <a:solidFill>
                  <a:schemeClr val="tx1"/>
                </a:solidFill>
                <a:latin typeface="Poppins" panose="00000500000000000000" pitchFamily="2" charset="0"/>
                <a:cs typeface="Poppins" panose="00000500000000000000" pitchFamily="2" charset="0"/>
              </a:rPr>
              <a:t>)|(</a:t>
            </a:r>
            <a:r>
              <a:rPr lang="fr-FR" dirty="0" err="1">
                <a:solidFill>
                  <a:schemeClr val="tx1"/>
                </a:solidFill>
                <a:latin typeface="Poppins" panose="00000500000000000000" pitchFamily="2" charset="0"/>
                <a:cs typeface="Poppins" panose="00000500000000000000" pitchFamily="2" charset="0"/>
              </a:rPr>
              <a:t>y&amp;ci</a:t>
            </a:r>
            <a:r>
              <a:rPr lang="fr-FR" dirty="0">
                <a:solidFill>
                  <a:schemeClr val="tx1"/>
                </a:solidFill>
                <a:latin typeface="Poppins" panose="00000500000000000000" pitchFamily="2" charset="0"/>
                <a:cs typeface="Poppins" panose="00000500000000000000" pitchFamily="2" charset="0"/>
              </a:rPr>
              <a:t>);</a:t>
            </a:r>
          </a:p>
          <a:p>
            <a:r>
              <a:rPr lang="fr-FR" dirty="0" err="1">
                <a:solidFill>
                  <a:schemeClr val="tx1"/>
                </a:solidFill>
                <a:latin typeface="Poppins" panose="00000500000000000000" pitchFamily="2" charset="0"/>
                <a:cs typeface="Poppins" panose="00000500000000000000" pitchFamily="2" charset="0"/>
              </a:rPr>
              <a:t>endmodule</a:t>
            </a:r>
            <a:endParaRPr lang="en-GB" dirty="0">
              <a:solidFill>
                <a:schemeClr val="tx1"/>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777101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7CCD9-0B41-1E97-9958-761483B18DD4}"/>
              </a:ext>
            </a:extLst>
          </p:cNvPr>
          <p:cNvSpPr>
            <a:spLocks noGrp="1"/>
          </p:cNvSpPr>
          <p:nvPr>
            <p:ph type="title"/>
          </p:nvPr>
        </p:nvSpPr>
        <p:spPr>
          <a:xfrm>
            <a:off x="720000" y="196600"/>
            <a:ext cx="7704000" cy="572700"/>
          </a:xfrm>
        </p:spPr>
        <p:txBody>
          <a:bodyPr/>
          <a:lstStyle/>
          <a:p>
            <a:r>
              <a:rPr lang="en-US" dirty="0"/>
              <a:t>A Register</a:t>
            </a:r>
            <a:endParaRPr lang="en-GB" dirty="0"/>
          </a:p>
        </p:txBody>
      </p:sp>
      <p:pic>
        <p:nvPicPr>
          <p:cNvPr id="4" name="Picture 3" descr="A diagram of a circuit&#10;&#10;AI-generated content may be incorrect.">
            <a:extLst>
              <a:ext uri="{FF2B5EF4-FFF2-40B4-BE49-F238E27FC236}">
                <a16:creationId xmlns:a16="http://schemas.microsoft.com/office/drawing/2014/main" id="{DA0D9AD4-F2EE-D73F-9456-02382E6C655F}"/>
              </a:ext>
            </a:extLst>
          </p:cNvPr>
          <p:cNvPicPr>
            <a:picLocks noChangeAspect="1"/>
          </p:cNvPicPr>
          <p:nvPr/>
        </p:nvPicPr>
        <p:blipFill>
          <a:blip r:embed="rId3"/>
          <a:stretch>
            <a:fillRect/>
          </a:stretch>
        </p:blipFill>
        <p:spPr>
          <a:xfrm>
            <a:off x="0" y="957262"/>
            <a:ext cx="9144000" cy="4186238"/>
          </a:xfrm>
          <a:prstGeom prst="rect">
            <a:avLst/>
          </a:prstGeom>
        </p:spPr>
      </p:pic>
    </p:spTree>
    <p:extLst>
      <p:ext uri="{BB962C8B-B14F-4D97-AF65-F5344CB8AC3E}">
        <p14:creationId xmlns:p14="http://schemas.microsoft.com/office/powerpoint/2010/main" val="4012279847"/>
      </p:ext>
    </p:extLst>
  </p:cSld>
  <p:clrMapOvr>
    <a:masterClrMapping/>
  </p:clrMapOvr>
</p:sld>
</file>

<file path=ppt/theme/theme1.xml><?xml version="1.0" encoding="utf-8"?>
<a:theme xmlns:a="http://schemas.openxmlformats.org/drawingml/2006/main"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1030</Words>
  <Application>Microsoft Office PowerPoint</Application>
  <PresentationFormat>On-screen Show (16:9)</PresentationFormat>
  <Paragraphs>84</Paragraphs>
  <Slides>17</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Poopins</vt:lpstr>
      <vt:lpstr>Poppins</vt:lpstr>
      <vt:lpstr>Nunito Light</vt:lpstr>
      <vt:lpstr>Industrial Preliminary Project by Slidesgo</vt:lpstr>
      <vt:lpstr>ALU 8-bit Simulation</vt:lpstr>
      <vt:lpstr>Arithmetic Logic Unit</vt:lpstr>
      <vt:lpstr>Project Overview</vt:lpstr>
      <vt:lpstr>Flowchart</vt:lpstr>
      <vt:lpstr>PowerPoint Presentation</vt:lpstr>
      <vt:lpstr>Control Unit  code</vt:lpstr>
      <vt:lpstr>Control Unit</vt:lpstr>
      <vt:lpstr>Adder</vt:lpstr>
      <vt:lpstr>A Register</vt:lpstr>
      <vt:lpstr>Q Register</vt:lpstr>
      <vt:lpstr>M Register</vt:lpstr>
      <vt:lpstr>Counter</vt:lpstr>
      <vt:lpstr>ALU</vt:lpstr>
      <vt:lpstr>Subtracter with Overflow</vt:lpstr>
      <vt:lpstr>Fails :)</vt:lpstr>
      <vt:lpstr>Conclusion</vt:lpstr>
      <vt:lpstr>Thank you for your time!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Mihnea-Florin Remeţan</cp:lastModifiedBy>
  <cp:revision>55</cp:revision>
  <dcterms:modified xsi:type="dcterms:W3CDTF">2025-04-22T19:28:30Z</dcterms:modified>
</cp:coreProperties>
</file>