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vm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092" y="5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DD748C6-01CC-4603-8C6A-459D7C2DC37C}" type="slidenum">
              <a:t>‹#›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58586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2E93FFD-142D-458E-BA24-9CEAE5F3796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9A602-0542-4537-B6C1-E13F03C9745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4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67310E-844A-4BF8-BCA4-768FF423971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0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109F0-1818-499C-90FF-C7AF223793F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21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586D5E-B534-4CA8-B204-07175EAD42C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3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CC38AB-C9AF-40B3-A7A4-0969C757863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28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03EA1-5A6D-4714-ADE3-5FB3D579DA4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9ADBAE-81CC-4D11-876B-48379261494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34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E1C656-48C5-4F84-91E7-F490D31FA9E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9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775F38-76D5-401D-80B8-7C15231336F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6326B7-8B16-4A82-B5E0-43AB1D33BC1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71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4DD62-F4B2-469D-9B10-C8DA6B59DDB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6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0F623FF-0FB1-49AF-A650-AEAF866492C8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m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m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000" y="4140000"/>
            <a:ext cx="3815999" cy="360000"/>
            <a:chOff x="5256000" y="4140000"/>
            <a:chExt cx="3815999" cy="360000"/>
          </a:xfrm>
        </p:grpSpPr>
        <p:sp>
          <p:nvSpPr>
            <p:cNvPr id="3" name="Straight Connector 2"/>
            <p:cNvSpPr/>
            <p:nvPr/>
          </p:nvSpPr>
          <p:spPr>
            <a:xfrm>
              <a:off x="5256000" y="4320000"/>
              <a:ext cx="367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7416000" y="414000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12000" y="414000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PhoA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0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000" y="108000"/>
            <a:ext cx="1939319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333366"/>
                </a:solidFill>
              </a:defRPr>
            </a:pP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Régulon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Pho</a:t>
            </a:r>
            <a:endParaRPr lang="fr-FR" sz="2400" b="0" i="0" u="none" strike="noStrike" kern="1200" cap="none" dirty="0">
              <a:ln>
                <a:noFill/>
              </a:ln>
              <a:solidFill>
                <a:srgbClr val="333366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20000" y="5832360"/>
            <a:ext cx="4752359" cy="360000"/>
            <a:chOff x="4320000" y="5832360"/>
            <a:chExt cx="4752359" cy="360000"/>
          </a:xfrm>
        </p:grpSpPr>
        <p:sp>
          <p:nvSpPr>
            <p:cNvPr id="9" name="Straight Connector 8"/>
            <p:cNvSpPr/>
            <p:nvPr/>
          </p:nvSpPr>
          <p:spPr>
            <a:xfrm>
              <a:off x="4320000" y="6012360"/>
              <a:ext cx="460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16360" y="5832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5832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40000" y="3420360"/>
            <a:ext cx="4032359" cy="360000"/>
            <a:chOff x="5040000" y="3420360"/>
            <a:chExt cx="4032359" cy="360000"/>
          </a:xfrm>
        </p:grpSpPr>
        <p:sp>
          <p:nvSpPr>
            <p:cNvPr id="13" name="Straight Connector 12"/>
            <p:cNvSpPr/>
            <p:nvPr/>
          </p:nvSpPr>
          <p:spPr>
            <a:xfrm>
              <a:off x="5040000" y="3600360"/>
              <a:ext cx="388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16360" y="3420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9999CC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360" y="3420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63999" y="6336000"/>
            <a:ext cx="1026719" cy="77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fr-FR" sz="4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[...]</a:t>
            </a:r>
          </a:p>
        </p:txBody>
      </p:sp>
      <p:sp>
        <p:nvSpPr>
          <p:cNvPr id="17" name="Freeform 16"/>
          <p:cNvSpPr/>
          <p:nvPr/>
        </p:nvSpPr>
        <p:spPr>
          <a:xfrm>
            <a:off x="684000" y="2015999"/>
            <a:ext cx="576000" cy="4968000"/>
          </a:xfrm>
          <a:custGeom>
            <a:avLst>
              <a:gd name="f0" fmla="val 2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10800"/>
              <a:gd name="f11" fmla="+- 0 0 0"/>
              <a:gd name="f12" fmla="abs f4"/>
              <a:gd name="f13" fmla="abs f5"/>
              <a:gd name="f14" fmla="abs f6"/>
              <a:gd name="f15" fmla="val f7"/>
              <a:gd name="f16" fmla="pin 0 f0 10800"/>
              <a:gd name="f17" fmla="*/ f11 f1 1"/>
              <a:gd name="f18" fmla="?: f12 f4 1"/>
              <a:gd name="f19" fmla="?: f13 f5 1"/>
              <a:gd name="f20" fmla="?: f14 f6 1"/>
              <a:gd name="f21" fmla="+- f7 f16 0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2 0 f2"/>
              <a:gd name="f28" fmla="min f24 f23"/>
              <a:gd name="f29" fmla="*/ f25 1 f20"/>
              <a:gd name="f30" fmla="*/ f26 1 f20"/>
              <a:gd name="f31" fmla="val f29"/>
              <a:gd name="f32" fmla="val f30"/>
              <a:gd name="f33" fmla="+- f29 0 f16"/>
              <a:gd name="f34" fmla="+- f30 0 f16"/>
              <a:gd name="f35" fmla="*/ f7 f28 1"/>
              <a:gd name="f36" fmla="*/ f16 f28 1"/>
              <a:gd name="f37" fmla="*/ f21 f28 1"/>
              <a:gd name="f38" fmla="*/ f15 f28 1"/>
              <a:gd name="f39" fmla="*/ f33 f28 1"/>
              <a:gd name="f40" fmla="*/ f34 f28 1"/>
              <a:gd name="f41" fmla="*/ f31 f28 1"/>
              <a:gd name="f42" fmla="*/ f32 f28 1"/>
              <a:gd name="f43" fmla="*/ f38 f28 1"/>
              <a:gd name="f44" fmla="*/ f37 f28 1"/>
              <a:gd name="f45" fmla="*/ f41 f28 1"/>
              <a:gd name="f46" fmla="*/ f42 f28 1"/>
              <a:gd name="f47" fmla="*/ f39 f28 1"/>
              <a:gd name="f48" fmla="*/ f40 f28 1"/>
            </a:gdLst>
            <a:ahLst>
              <a:ahXY gdRefY="f0" minY="f7" maxY="f10">
                <a:pos x="f35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3" y="f43"/>
              </a:cxn>
              <a:cxn ang="f27">
                <a:pos x="f45" y="f43"/>
              </a:cxn>
              <a:cxn ang="f27">
                <a:pos x="f45" y="f46"/>
              </a:cxn>
              <a:cxn ang="f27">
                <a:pos x="f43" y="f46"/>
              </a:cxn>
              <a:cxn ang="f27">
                <a:pos x="f44" y="f44"/>
              </a:cxn>
              <a:cxn ang="f27">
                <a:pos x="f47" y="f44"/>
              </a:cxn>
              <a:cxn ang="f27">
                <a:pos x="f47" y="f48"/>
              </a:cxn>
              <a:cxn ang="f27">
                <a:pos x="f44" y="f48"/>
              </a:cxn>
            </a:cxnLst>
            <a:rect l="f37" t="f37" r="f39" b="f40"/>
            <a:pathLst>
              <a:path>
                <a:moveTo>
                  <a:pt x="f38" y="f38"/>
                </a:moveTo>
                <a:lnTo>
                  <a:pt x="f41" y="f38"/>
                </a:lnTo>
                <a:lnTo>
                  <a:pt x="f41" y="f42"/>
                </a:lnTo>
                <a:lnTo>
                  <a:pt x="f38" y="f42"/>
                </a:lnTo>
                <a:close/>
                <a:moveTo>
                  <a:pt x="f37" y="f37"/>
                </a:moveTo>
                <a:lnTo>
                  <a:pt x="f39" y="f37"/>
                </a:lnTo>
                <a:lnTo>
                  <a:pt x="f39" y="f40"/>
                </a:lnTo>
                <a:lnTo>
                  <a:pt x="f37" y="f40"/>
                </a:lnTo>
                <a:close/>
              </a:path>
            </a:pathLst>
          </a:custGeom>
          <a:solidFill>
            <a:srgbClr val="333366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92000" y="6623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92000" y="630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92000" y="5976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92000" y="5652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2000" y="5328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92000" y="5004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92000" y="468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92000" y="4356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92000" y="4031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92000" y="3708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92000" y="3384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92000" y="306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92000" y="2736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92000" y="2412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92000" y="2088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448000" y="1404000"/>
            <a:ext cx="982440" cy="540000"/>
            <a:chOff x="2448000" y="1404000"/>
            <a:chExt cx="982440" cy="540000"/>
          </a:xfrm>
        </p:grpSpPr>
        <p:sp>
          <p:nvSpPr>
            <p:cNvPr id="34" name="Freeform 33"/>
            <p:cNvSpPr/>
            <p:nvPr/>
          </p:nvSpPr>
          <p:spPr>
            <a:xfrm>
              <a:off x="2448000" y="140400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5360" y="140400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13920" y="1620360"/>
            <a:ext cx="1270440" cy="37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333366"/>
                </a:solidFill>
              </a:defRPr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Pst-PhoR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599" y="2052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959" y="237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8599" y="2700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8959" y="3024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599" y="334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8959" y="3671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8599" y="399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8959" y="4320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8599" y="4644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8959" y="496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599" y="5292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8959" y="561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8599" y="5940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8959" y="6263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8599" y="658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744360" y="4968720"/>
            <a:ext cx="5328359" cy="360000"/>
            <a:chOff x="3744360" y="4968720"/>
            <a:chExt cx="5328359" cy="360000"/>
          </a:xfrm>
        </p:grpSpPr>
        <p:sp>
          <p:nvSpPr>
            <p:cNvPr id="53" name="Straight Connector 52"/>
            <p:cNvSpPr/>
            <p:nvPr/>
          </p:nvSpPr>
          <p:spPr>
            <a:xfrm>
              <a:off x="3744360" y="5148720"/>
              <a:ext cx="5184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416720" y="496872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12719" y="4968720"/>
              <a:ext cx="750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PhoD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64000" y="3528000"/>
            <a:ext cx="1728000" cy="143999"/>
            <a:chOff x="5364000" y="3528000"/>
            <a:chExt cx="1728000" cy="143999"/>
          </a:xfrm>
        </p:grpSpPr>
        <p:sp>
          <p:nvSpPr>
            <p:cNvPr id="57" name="Straight Connector 56"/>
            <p:cNvSpPr/>
            <p:nvPr/>
          </p:nvSpPr>
          <p:spPr>
            <a:xfrm>
              <a:off x="7092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8" name="Straight Connector 57"/>
            <p:cNvSpPr/>
            <p:nvPr/>
          </p:nvSpPr>
          <p:spPr>
            <a:xfrm>
              <a:off x="5364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44000" y="4248000"/>
            <a:ext cx="1728000" cy="144000"/>
            <a:chOff x="5544000" y="4248000"/>
            <a:chExt cx="1728000" cy="144000"/>
          </a:xfrm>
        </p:grpSpPr>
        <p:sp>
          <p:nvSpPr>
            <p:cNvPr id="60" name="Straight Connector 59"/>
            <p:cNvSpPr/>
            <p:nvPr/>
          </p:nvSpPr>
          <p:spPr>
            <a:xfrm>
              <a:off x="7272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5544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12000" y="5076000"/>
            <a:ext cx="1728000" cy="144000"/>
            <a:chOff x="5112000" y="5076000"/>
            <a:chExt cx="1728000" cy="144000"/>
          </a:xfrm>
        </p:grpSpPr>
        <p:sp>
          <p:nvSpPr>
            <p:cNvPr id="63" name="Straight Connector 62"/>
            <p:cNvSpPr/>
            <p:nvPr/>
          </p:nvSpPr>
          <p:spPr>
            <a:xfrm>
              <a:off x="6840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5112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5940000"/>
            <a:ext cx="1728000" cy="143999"/>
            <a:chOff x="4572000" y="5940000"/>
            <a:chExt cx="1728000" cy="143999"/>
          </a:xfrm>
        </p:grpSpPr>
        <p:sp>
          <p:nvSpPr>
            <p:cNvPr id="66" name="Straight Connector 65"/>
            <p:cNvSpPr/>
            <p:nvPr/>
          </p:nvSpPr>
          <p:spPr>
            <a:xfrm>
              <a:off x="6300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4572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648000"/>
            <a:ext cx="8059320" cy="6837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1307880"/>
            <a:ext cx="2015999" cy="77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4000" y="2577599"/>
            <a:ext cx="20159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44000" y="3851999"/>
            <a:ext cx="2015999" cy="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44000" y="5007600"/>
            <a:ext cx="2015999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44000" y="6300000"/>
            <a:ext cx="2015999" cy="10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014080" y="2049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57/86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4080" y="3345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52/86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4080" y="586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38/86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4080" y="7197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57/86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2079" y="3345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38/86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2079" y="586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62/86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2079" y="7197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50/86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30079" y="2049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42/86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079" y="3345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27/86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0079" y="460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73/86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0079" y="586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53/86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89400" y="719567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75/86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312" y="139334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defRPr sz="2400">
                <a:solidFill>
                  <a:srgbClr val="333366"/>
                </a:solidFill>
              </a:defRPr>
            </a:pPr>
            <a:r>
              <a:rPr lang="en-US" sz="2400" dirty="0" err="1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Analyse</a:t>
            </a:r>
            <a:r>
              <a:rPr lang="en-US" sz="2400" dirty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de </a:t>
            </a:r>
            <a:r>
              <a:rPr lang="en-US" sz="2400" dirty="0" err="1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signaux</a:t>
            </a:r>
            <a:endParaRPr lang="en-US" sz="2400" dirty="0">
              <a:solidFill>
                <a:srgbClr val="333366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712" y="1417636"/>
            <a:ext cx="3015803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Base de données 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(304 </a:t>
            </a:r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PSSMs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)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9703" y="3498037"/>
            <a:ext cx="1811819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Matrice d`</a:t>
            </a:r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affinite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1825" y="5684837"/>
            <a:ext cx="431237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Methode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de </a:t>
            </a:r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clustering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: </a:t>
            </a:r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Affinity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propagation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34047" y="2174435"/>
            <a:ext cx="484632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555993" y="4541837"/>
            <a:ext cx="484632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312" y="139334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defRPr sz="2400">
                <a:solidFill>
                  <a:srgbClr val="333366"/>
                </a:solidFill>
              </a:defRPr>
            </a:pPr>
            <a:r>
              <a:rPr lang="en-US" sz="2400" dirty="0" err="1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Analyse</a:t>
            </a:r>
            <a:r>
              <a:rPr lang="en-US" sz="2400" dirty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de </a:t>
            </a:r>
            <a:r>
              <a:rPr lang="en-US" sz="2400" dirty="0" err="1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signaux</a:t>
            </a:r>
            <a:endParaRPr lang="en-US" sz="2400" dirty="0">
              <a:solidFill>
                <a:srgbClr val="333366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033" y="4605708"/>
            <a:ext cx="8725222" cy="1169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lvl="0" algn="ctr" hangingPunct="0"/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dans le </a:t>
            </a:r>
            <a:r>
              <a:rPr lang="fr-FR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meme</a:t>
            </a:r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cluster que</a:t>
            </a:r>
          </a:p>
          <a:p>
            <a:pPr lvl="0" algn="ctr" hangingPunct="0"/>
            <a:r>
              <a:rPr lang="fr-FR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nl-NL" dirty="0" smtClean="0"/>
              <a:t>PhoA, PhoX, PhoD, ArgR, Lrp, IHF, GadE, GcvA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0076" y="1646237"/>
            <a:ext cx="123313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Liberation Sans" pitchFamily="18"/>
                <a:ea typeface="Droid Sans Fallback" pitchFamily="2"/>
                <a:cs typeface="FreeSans" pitchFamily="2"/>
              </a:rPr>
              <a:t>16 clusters 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555993" y="2941637"/>
            <a:ext cx="484632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6652" y="139334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defRPr sz="2400">
                <a:solidFill>
                  <a:srgbClr val="333366"/>
                </a:solidFill>
              </a:defRPr>
            </a:pPr>
            <a:r>
              <a:rPr lang="en-US" sz="2400" dirty="0" err="1" smtClean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Similarite</a:t>
            </a:r>
            <a:r>
              <a:rPr lang="en-US" sz="2400" dirty="0" smtClean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de </a:t>
            </a:r>
            <a:r>
              <a:rPr lang="en-US" sz="2400" dirty="0" err="1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signaux</a:t>
            </a:r>
            <a:endParaRPr lang="en-US" sz="2400" dirty="0">
              <a:solidFill>
                <a:srgbClr val="333366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026" name="Picture 2" descr="G:\nika\dossier sans titre 2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1265237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0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912" y="12302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defRPr sz="2400">
                <a:solidFill>
                  <a:srgbClr val="333366"/>
                </a:solidFill>
              </a:defRPr>
            </a:pPr>
            <a:r>
              <a:rPr lang="en-US" sz="2400" dirty="0" smtClean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Conservation de </a:t>
            </a:r>
            <a:r>
              <a:rPr lang="en-US" sz="2400" dirty="0" err="1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signaux</a:t>
            </a:r>
            <a:endParaRPr lang="en-US" sz="2400" dirty="0">
              <a:solidFill>
                <a:srgbClr val="333366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4" name="officeArt object"/>
          <p:cNvGrpSpPr/>
          <p:nvPr/>
        </p:nvGrpSpPr>
        <p:grpSpPr>
          <a:xfrm>
            <a:off x="1737355" y="1874837"/>
            <a:ext cx="6606540" cy="3809999"/>
            <a:chOff x="0" y="0"/>
            <a:chExt cx="5898099" cy="2711944"/>
          </a:xfrm>
        </p:grpSpPr>
        <p:grpSp>
          <p:nvGrpSpPr>
            <p:cNvPr id="5" name="Group 4"/>
            <p:cNvGrpSpPr/>
            <p:nvPr/>
          </p:nvGrpSpPr>
          <p:grpSpPr>
            <a:xfrm>
              <a:off x="773012" y="154959"/>
              <a:ext cx="2424774" cy="2402025"/>
              <a:chOff x="-1" y="0"/>
              <a:chExt cx="2424774" cy="2402024"/>
            </a:xfrm>
          </p:grpSpPr>
          <p:cxnSp>
            <p:nvCxnSpPr>
              <p:cNvPr id="12" name="Shape 1073741826"/>
              <p:cNvCxnSpPr/>
              <p:nvPr/>
            </p:nvCxnSpPr>
            <p:spPr>
              <a:xfrm flipV="1">
                <a:off x="-1" y="7612"/>
                <a:ext cx="2" cy="1823271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3" name="Shape 1073741827"/>
              <p:cNvCxnSpPr/>
              <p:nvPr/>
            </p:nvCxnSpPr>
            <p:spPr>
              <a:xfrm>
                <a:off x="0" y="0"/>
                <a:ext cx="2422913" cy="0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4" name="Shape 1073741828"/>
              <p:cNvCxnSpPr/>
              <p:nvPr/>
            </p:nvCxnSpPr>
            <p:spPr>
              <a:xfrm>
                <a:off x="4104" y="1834057"/>
                <a:ext cx="1912759" cy="1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5" name="Shape 1073741829"/>
              <p:cNvCxnSpPr/>
              <p:nvPr/>
            </p:nvCxnSpPr>
            <p:spPr>
              <a:xfrm flipV="1">
                <a:off x="1920037" y="1298515"/>
                <a:ext cx="1" cy="1103509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6" name="Shape 1073741830"/>
              <p:cNvCxnSpPr/>
              <p:nvPr/>
            </p:nvCxnSpPr>
            <p:spPr>
              <a:xfrm>
                <a:off x="1915002" y="1296270"/>
                <a:ext cx="507911" cy="1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7" name="Shape 1073741831"/>
              <p:cNvCxnSpPr/>
              <p:nvPr/>
            </p:nvCxnSpPr>
            <p:spPr>
              <a:xfrm>
                <a:off x="1916862" y="1837232"/>
                <a:ext cx="507911" cy="1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8" name="Shape 1073741832"/>
              <p:cNvCxnSpPr/>
              <p:nvPr/>
            </p:nvCxnSpPr>
            <p:spPr>
              <a:xfrm>
                <a:off x="1916862" y="2398848"/>
                <a:ext cx="507911" cy="1"/>
              </a:xfrm>
              <a:prstGeom prst="line">
                <a:avLst/>
              </a:prstGeom>
              <a:noFill/>
              <a:ln w="25400" cap="flat">
                <a:solidFill>
                  <a:srgbClr val="7D7CD2"/>
                </a:solidFill>
                <a:prstDash val="solid"/>
                <a:miter lim="400000"/>
              </a:ln>
              <a:effectLst/>
            </p:spPr>
          </p:cxnSp>
        </p:grpSp>
        <p:sp>
          <p:nvSpPr>
            <p:cNvPr id="6" name="Shape 1073741834"/>
            <p:cNvSpPr/>
            <p:nvPr/>
          </p:nvSpPr>
          <p:spPr>
            <a:xfrm>
              <a:off x="0" y="907967"/>
              <a:ext cx="667147" cy="398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Helvetica"/>
                  <a:ea typeface="Arial Unicode MS"/>
                  <a:cs typeface="Arial Unicode MS"/>
                </a:rPr>
                <a:t>Bacteria</a:t>
              </a:r>
              <a:endParaRPr lang="en-US" sz="1100">
                <a:solidFill>
                  <a:srgbClr val="000000"/>
                </a:solidFill>
                <a:effectLst/>
                <a:latin typeface="Helvetica"/>
                <a:ea typeface="Arial Unicode MS"/>
                <a:cs typeface="Arial Unicode MS"/>
              </a:endParaRPr>
            </a:p>
          </p:txBody>
        </p:sp>
        <p:sp>
          <p:nvSpPr>
            <p:cNvPr id="7" name="Shape 1073741835"/>
            <p:cNvSpPr/>
            <p:nvPr/>
          </p:nvSpPr>
          <p:spPr>
            <a:xfrm>
              <a:off x="1313470" y="2070652"/>
              <a:ext cx="980976" cy="331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Helvetica"/>
                  <a:ea typeface="Arial Unicode MS"/>
                  <a:cs typeface="Arial Unicode MS"/>
                </a:rPr>
                <a:t>Terrabacteria</a:t>
              </a:r>
              <a:endParaRPr lang="en-US" sz="1100">
                <a:solidFill>
                  <a:srgbClr val="000000"/>
                </a:solidFill>
                <a:effectLst/>
                <a:latin typeface="Helvetica"/>
                <a:ea typeface="Arial Unicode MS"/>
                <a:cs typeface="Arial Unicode MS"/>
              </a:endParaRPr>
            </a:p>
          </p:txBody>
        </p:sp>
        <p:sp>
          <p:nvSpPr>
            <p:cNvPr id="8" name="Shape 1073741836"/>
            <p:cNvSpPr/>
            <p:nvPr/>
          </p:nvSpPr>
          <p:spPr>
            <a:xfrm>
              <a:off x="3335555" y="1306092"/>
              <a:ext cx="2562544" cy="30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Helvetica"/>
                  <a:ea typeface="Arial Unicode MS"/>
                  <a:cs typeface="Arial Unicode MS"/>
                </a:rPr>
                <a:t>Actinobacteria</a:t>
              </a:r>
              <a:endParaRPr lang="en-US" sz="1100">
                <a:solidFill>
                  <a:srgbClr val="000000"/>
                </a:solidFill>
                <a:effectLst/>
                <a:latin typeface="Helvetica"/>
                <a:ea typeface="Arial Unicode MS"/>
                <a:cs typeface="Arial Unicode MS"/>
              </a:endParaRPr>
            </a:p>
          </p:txBody>
        </p:sp>
        <p:sp>
          <p:nvSpPr>
            <p:cNvPr id="9" name="Shape 1073741837"/>
            <p:cNvSpPr/>
            <p:nvPr/>
          </p:nvSpPr>
          <p:spPr>
            <a:xfrm>
              <a:off x="3335555" y="1842012"/>
              <a:ext cx="2562544" cy="30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Helvetica"/>
                  <a:ea typeface="Arial Unicode MS"/>
                  <a:cs typeface="Arial Unicode MS"/>
                </a:rPr>
                <a:t>Cyanobacteria</a:t>
              </a:r>
              <a:endParaRPr lang="en-US" sz="1100">
                <a:solidFill>
                  <a:srgbClr val="000000"/>
                </a:solidFill>
                <a:effectLst/>
                <a:latin typeface="Helvetica"/>
                <a:ea typeface="Arial Unicode MS"/>
                <a:cs typeface="Arial Unicode MS"/>
              </a:endParaRPr>
            </a:p>
          </p:txBody>
        </p:sp>
        <p:sp>
          <p:nvSpPr>
            <p:cNvPr id="10" name="Shape 1073741838"/>
            <p:cNvSpPr/>
            <p:nvPr/>
          </p:nvSpPr>
          <p:spPr>
            <a:xfrm>
              <a:off x="3335555" y="2402023"/>
              <a:ext cx="2562544" cy="30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Helvetica"/>
                  <a:ea typeface="Arial Unicode MS"/>
                  <a:cs typeface="Arial Unicode MS"/>
                </a:rPr>
                <a:t>Firmicutes (gram positive bacteria)</a:t>
              </a:r>
              <a:endParaRPr lang="en-US" sz="1100">
                <a:solidFill>
                  <a:srgbClr val="000000"/>
                </a:solidFill>
                <a:effectLst/>
                <a:latin typeface="Helvetica"/>
                <a:ea typeface="Arial Unicode MS"/>
                <a:cs typeface="Arial Unicode MS"/>
              </a:endParaRPr>
            </a:p>
          </p:txBody>
        </p:sp>
        <p:sp>
          <p:nvSpPr>
            <p:cNvPr id="11" name="Shape 1073741839"/>
            <p:cNvSpPr/>
            <p:nvPr/>
          </p:nvSpPr>
          <p:spPr>
            <a:xfrm>
              <a:off x="3335555" y="0"/>
              <a:ext cx="2562544" cy="30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Helvetica"/>
                  <a:ea typeface="Arial Unicode MS"/>
                  <a:cs typeface="Arial Unicode MS"/>
                </a:rPr>
                <a:t>Proteobacteria</a:t>
              </a:r>
              <a:endParaRPr lang="en-US" sz="1100">
                <a:solidFill>
                  <a:srgbClr val="000000"/>
                </a:solidFill>
                <a:effectLst/>
                <a:latin typeface="Helvetica"/>
                <a:ea typeface="Arial Unicode MS"/>
                <a:cs typeface="Arial Unicode MS"/>
              </a:endParaRPr>
            </a:p>
          </p:txBody>
        </p:sp>
      </p:grpSp>
      <p:sp>
        <p:nvSpPr>
          <p:cNvPr id="19" name="Multiply 18"/>
          <p:cNvSpPr/>
          <p:nvPr/>
        </p:nvSpPr>
        <p:spPr>
          <a:xfrm>
            <a:off x="7935912" y="5249431"/>
            <a:ext cx="228600" cy="21770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312" y="3164791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defRPr sz="2400">
                <a:solidFill>
                  <a:srgbClr val="333366"/>
                </a:solidFill>
              </a:defRPr>
            </a:pPr>
            <a:r>
              <a:rPr lang="en-US" sz="2800" dirty="0" smtClean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Merci de </a:t>
            </a:r>
            <a:r>
              <a:rPr lang="en-US" sz="2800" dirty="0" err="1" smtClean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votre</a:t>
            </a:r>
            <a:r>
              <a:rPr lang="en-US" sz="2800" dirty="0" smtClean="0"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attention </a:t>
            </a:r>
            <a:endParaRPr lang="en-US" sz="2800" dirty="0">
              <a:solidFill>
                <a:srgbClr val="333366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9433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000" y="4140000"/>
            <a:ext cx="3815999" cy="360000"/>
            <a:chOff x="5256000" y="4140000"/>
            <a:chExt cx="3815999" cy="360000"/>
          </a:xfrm>
        </p:grpSpPr>
        <p:sp>
          <p:nvSpPr>
            <p:cNvPr id="3" name="Straight Connector 2"/>
            <p:cNvSpPr/>
            <p:nvPr/>
          </p:nvSpPr>
          <p:spPr>
            <a:xfrm>
              <a:off x="5256000" y="4320000"/>
              <a:ext cx="367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7416000" y="414000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12000" y="414000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PhoA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0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000" y="108000"/>
            <a:ext cx="1939319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333366"/>
                </a:solidFill>
              </a:defRPr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Régulon Pho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20000" y="5832360"/>
            <a:ext cx="4752359" cy="360000"/>
            <a:chOff x="4320000" y="5832360"/>
            <a:chExt cx="4752359" cy="360000"/>
          </a:xfrm>
        </p:grpSpPr>
        <p:sp>
          <p:nvSpPr>
            <p:cNvPr id="9" name="Straight Connector 8"/>
            <p:cNvSpPr/>
            <p:nvPr/>
          </p:nvSpPr>
          <p:spPr>
            <a:xfrm>
              <a:off x="4320000" y="6012360"/>
              <a:ext cx="460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16360" y="5832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5832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40000" y="3420360"/>
            <a:ext cx="4032359" cy="360000"/>
            <a:chOff x="5040000" y="3420360"/>
            <a:chExt cx="4032359" cy="360000"/>
          </a:xfrm>
        </p:grpSpPr>
        <p:sp>
          <p:nvSpPr>
            <p:cNvPr id="13" name="Straight Connector 12"/>
            <p:cNvSpPr/>
            <p:nvPr/>
          </p:nvSpPr>
          <p:spPr>
            <a:xfrm>
              <a:off x="5040000" y="3600360"/>
              <a:ext cx="388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16360" y="3420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9999CC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360" y="3420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63999" y="6336000"/>
            <a:ext cx="1026719" cy="77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fr-FR" sz="4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[...]</a:t>
            </a:r>
          </a:p>
        </p:txBody>
      </p:sp>
      <p:sp>
        <p:nvSpPr>
          <p:cNvPr id="17" name="Freeform 16"/>
          <p:cNvSpPr/>
          <p:nvPr/>
        </p:nvSpPr>
        <p:spPr>
          <a:xfrm>
            <a:off x="684000" y="2015999"/>
            <a:ext cx="576000" cy="4968000"/>
          </a:xfrm>
          <a:custGeom>
            <a:avLst>
              <a:gd name="f0" fmla="val 2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10800"/>
              <a:gd name="f11" fmla="+- 0 0 0"/>
              <a:gd name="f12" fmla="abs f4"/>
              <a:gd name="f13" fmla="abs f5"/>
              <a:gd name="f14" fmla="abs f6"/>
              <a:gd name="f15" fmla="val f7"/>
              <a:gd name="f16" fmla="pin 0 f0 10800"/>
              <a:gd name="f17" fmla="*/ f11 f1 1"/>
              <a:gd name="f18" fmla="?: f12 f4 1"/>
              <a:gd name="f19" fmla="?: f13 f5 1"/>
              <a:gd name="f20" fmla="?: f14 f6 1"/>
              <a:gd name="f21" fmla="+- f7 f16 0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2 0 f2"/>
              <a:gd name="f28" fmla="min f24 f23"/>
              <a:gd name="f29" fmla="*/ f25 1 f20"/>
              <a:gd name="f30" fmla="*/ f26 1 f20"/>
              <a:gd name="f31" fmla="val f29"/>
              <a:gd name="f32" fmla="val f30"/>
              <a:gd name="f33" fmla="+- f29 0 f16"/>
              <a:gd name="f34" fmla="+- f30 0 f16"/>
              <a:gd name="f35" fmla="*/ f7 f28 1"/>
              <a:gd name="f36" fmla="*/ f16 f28 1"/>
              <a:gd name="f37" fmla="*/ f21 f28 1"/>
              <a:gd name="f38" fmla="*/ f15 f28 1"/>
              <a:gd name="f39" fmla="*/ f33 f28 1"/>
              <a:gd name="f40" fmla="*/ f34 f28 1"/>
              <a:gd name="f41" fmla="*/ f31 f28 1"/>
              <a:gd name="f42" fmla="*/ f32 f28 1"/>
              <a:gd name="f43" fmla="*/ f38 f28 1"/>
              <a:gd name="f44" fmla="*/ f37 f28 1"/>
              <a:gd name="f45" fmla="*/ f41 f28 1"/>
              <a:gd name="f46" fmla="*/ f42 f28 1"/>
              <a:gd name="f47" fmla="*/ f39 f28 1"/>
              <a:gd name="f48" fmla="*/ f40 f28 1"/>
            </a:gdLst>
            <a:ahLst>
              <a:ahXY gdRefY="f0" minY="f7" maxY="f10">
                <a:pos x="f35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3" y="f43"/>
              </a:cxn>
              <a:cxn ang="f27">
                <a:pos x="f45" y="f43"/>
              </a:cxn>
              <a:cxn ang="f27">
                <a:pos x="f45" y="f46"/>
              </a:cxn>
              <a:cxn ang="f27">
                <a:pos x="f43" y="f46"/>
              </a:cxn>
              <a:cxn ang="f27">
                <a:pos x="f44" y="f44"/>
              </a:cxn>
              <a:cxn ang="f27">
                <a:pos x="f47" y="f44"/>
              </a:cxn>
              <a:cxn ang="f27">
                <a:pos x="f47" y="f48"/>
              </a:cxn>
              <a:cxn ang="f27">
                <a:pos x="f44" y="f48"/>
              </a:cxn>
            </a:cxnLst>
            <a:rect l="f37" t="f37" r="f39" b="f40"/>
            <a:pathLst>
              <a:path>
                <a:moveTo>
                  <a:pt x="f38" y="f38"/>
                </a:moveTo>
                <a:lnTo>
                  <a:pt x="f41" y="f38"/>
                </a:lnTo>
                <a:lnTo>
                  <a:pt x="f41" y="f42"/>
                </a:lnTo>
                <a:lnTo>
                  <a:pt x="f38" y="f42"/>
                </a:lnTo>
                <a:close/>
                <a:moveTo>
                  <a:pt x="f37" y="f37"/>
                </a:moveTo>
                <a:lnTo>
                  <a:pt x="f39" y="f37"/>
                </a:lnTo>
                <a:lnTo>
                  <a:pt x="f39" y="f40"/>
                </a:lnTo>
                <a:lnTo>
                  <a:pt x="f37" y="f40"/>
                </a:lnTo>
                <a:close/>
              </a:path>
            </a:pathLst>
          </a:custGeom>
          <a:solidFill>
            <a:srgbClr val="333366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92000" y="6623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92000" y="630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92000" y="5976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92000" y="5652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2000" y="5328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92000" y="5004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92000" y="468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92000" y="4356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92000" y="4031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92000" y="3708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92000" y="3384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92000" y="306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92000" y="2736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92000" y="2412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92000" y="2088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448000" y="1404000"/>
            <a:ext cx="982440" cy="540000"/>
            <a:chOff x="2448000" y="1404000"/>
            <a:chExt cx="982440" cy="540000"/>
          </a:xfrm>
        </p:grpSpPr>
        <p:sp>
          <p:nvSpPr>
            <p:cNvPr id="34" name="Freeform 33"/>
            <p:cNvSpPr/>
            <p:nvPr/>
          </p:nvSpPr>
          <p:spPr>
            <a:xfrm>
              <a:off x="2448000" y="140400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5360" y="140400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13920" y="1620360"/>
            <a:ext cx="1270440" cy="37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333366"/>
                </a:solidFill>
              </a:defRPr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Pst-PhoR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599" y="2052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959" y="237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8599" y="2700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8959" y="3024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599" y="334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8959" y="3671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8599" y="399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8959" y="4320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8599" y="4644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8959" y="496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599" y="5292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8959" y="5616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8599" y="5940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8959" y="6263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8599" y="658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744360" y="4968720"/>
            <a:ext cx="5328359" cy="360000"/>
            <a:chOff x="3744360" y="4968720"/>
            <a:chExt cx="5328359" cy="360000"/>
          </a:xfrm>
        </p:grpSpPr>
        <p:sp>
          <p:nvSpPr>
            <p:cNvPr id="53" name="Straight Connector 52"/>
            <p:cNvSpPr/>
            <p:nvPr/>
          </p:nvSpPr>
          <p:spPr>
            <a:xfrm>
              <a:off x="3744360" y="5148720"/>
              <a:ext cx="5184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416720" y="496872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12719" y="4968720"/>
              <a:ext cx="750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PhoD</a:t>
              </a:r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68720" y="1090440"/>
            <a:ext cx="5751720" cy="17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traight Connector 56"/>
          <p:cNvSpPr/>
          <p:nvPr/>
        </p:nvSpPr>
        <p:spPr>
          <a:xfrm>
            <a:off x="4608360" y="2448360"/>
            <a:ext cx="756000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8" name="Straight Connector 57"/>
          <p:cNvSpPr/>
          <p:nvPr/>
        </p:nvSpPr>
        <p:spPr>
          <a:xfrm flipH="1">
            <a:off x="7092360" y="2520360"/>
            <a:ext cx="2412000" cy="100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364000" y="3528000"/>
            <a:ext cx="1728000" cy="143999"/>
            <a:chOff x="5364000" y="3528000"/>
            <a:chExt cx="1728000" cy="143999"/>
          </a:xfrm>
        </p:grpSpPr>
        <p:sp>
          <p:nvSpPr>
            <p:cNvPr id="60" name="Straight Connector 59"/>
            <p:cNvSpPr/>
            <p:nvPr/>
          </p:nvSpPr>
          <p:spPr>
            <a:xfrm>
              <a:off x="7092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5364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544000" y="4248000"/>
            <a:ext cx="1728000" cy="144000"/>
            <a:chOff x="5544000" y="4248000"/>
            <a:chExt cx="1728000" cy="144000"/>
          </a:xfrm>
        </p:grpSpPr>
        <p:sp>
          <p:nvSpPr>
            <p:cNvPr id="63" name="Straight Connector 62"/>
            <p:cNvSpPr/>
            <p:nvPr/>
          </p:nvSpPr>
          <p:spPr>
            <a:xfrm>
              <a:off x="7272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5544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12000" y="5076000"/>
            <a:ext cx="1728000" cy="144000"/>
            <a:chOff x="5112000" y="5076000"/>
            <a:chExt cx="1728000" cy="144000"/>
          </a:xfrm>
        </p:grpSpPr>
        <p:sp>
          <p:nvSpPr>
            <p:cNvPr id="66" name="Straight Connector 65"/>
            <p:cNvSpPr/>
            <p:nvPr/>
          </p:nvSpPr>
          <p:spPr>
            <a:xfrm>
              <a:off x="6840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5112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0" y="5940000"/>
            <a:ext cx="1728000" cy="143999"/>
            <a:chOff x="4572000" y="5940000"/>
            <a:chExt cx="1728000" cy="143999"/>
          </a:xfrm>
        </p:grpSpPr>
        <p:sp>
          <p:nvSpPr>
            <p:cNvPr id="69" name="Straight Connector 68"/>
            <p:cNvSpPr/>
            <p:nvPr/>
          </p:nvSpPr>
          <p:spPr>
            <a:xfrm>
              <a:off x="6300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4572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000" y="4140000"/>
            <a:ext cx="3815999" cy="360000"/>
            <a:chOff x="5256000" y="4140000"/>
            <a:chExt cx="3815999" cy="360000"/>
          </a:xfrm>
        </p:grpSpPr>
        <p:sp>
          <p:nvSpPr>
            <p:cNvPr id="3" name="Straight Connector 2"/>
            <p:cNvSpPr/>
            <p:nvPr/>
          </p:nvSpPr>
          <p:spPr>
            <a:xfrm>
              <a:off x="5256000" y="4320000"/>
              <a:ext cx="367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7416000" y="414000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12000" y="414000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PhoA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0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000" y="108000"/>
            <a:ext cx="1939319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333366"/>
                </a:solidFill>
              </a:defRPr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Régulon Pho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20000" y="5832360"/>
            <a:ext cx="4752359" cy="360000"/>
            <a:chOff x="4320000" y="5832360"/>
            <a:chExt cx="4752359" cy="360000"/>
          </a:xfrm>
        </p:grpSpPr>
        <p:sp>
          <p:nvSpPr>
            <p:cNvPr id="9" name="Straight Connector 8"/>
            <p:cNvSpPr/>
            <p:nvPr/>
          </p:nvSpPr>
          <p:spPr>
            <a:xfrm>
              <a:off x="4320000" y="6012360"/>
              <a:ext cx="460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16360" y="5832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5832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40000" y="3420360"/>
            <a:ext cx="4032359" cy="360000"/>
            <a:chOff x="5040000" y="3420360"/>
            <a:chExt cx="4032359" cy="360000"/>
          </a:xfrm>
        </p:grpSpPr>
        <p:sp>
          <p:nvSpPr>
            <p:cNvPr id="13" name="Straight Connector 12"/>
            <p:cNvSpPr/>
            <p:nvPr/>
          </p:nvSpPr>
          <p:spPr>
            <a:xfrm>
              <a:off x="5040000" y="3600360"/>
              <a:ext cx="388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16360" y="3420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9999CC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360" y="3420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63999" y="6336000"/>
            <a:ext cx="1026719" cy="77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fr-FR" sz="4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[...]</a:t>
            </a:r>
          </a:p>
        </p:txBody>
      </p:sp>
      <p:sp>
        <p:nvSpPr>
          <p:cNvPr id="17" name="Freeform 16"/>
          <p:cNvSpPr/>
          <p:nvPr/>
        </p:nvSpPr>
        <p:spPr>
          <a:xfrm>
            <a:off x="684000" y="2015999"/>
            <a:ext cx="576000" cy="4968000"/>
          </a:xfrm>
          <a:custGeom>
            <a:avLst>
              <a:gd name="f0" fmla="val 2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10800"/>
              <a:gd name="f11" fmla="+- 0 0 0"/>
              <a:gd name="f12" fmla="abs f4"/>
              <a:gd name="f13" fmla="abs f5"/>
              <a:gd name="f14" fmla="abs f6"/>
              <a:gd name="f15" fmla="val f7"/>
              <a:gd name="f16" fmla="pin 0 f0 10800"/>
              <a:gd name="f17" fmla="*/ f11 f1 1"/>
              <a:gd name="f18" fmla="?: f12 f4 1"/>
              <a:gd name="f19" fmla="?: f13 f5 1"/>
              <a:gd name="f20" fmla="?: f14 f6 1"/>
              <a:gd name="f21" fmla="+- f7 f16 0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2 0 f2"/>
              <a:gd name="f28" fmla="min f24 f23"/>
              <a:gd name="f29" fmla="*/ f25 1 f20"/>
              <a:gd name="f30" fmla="*/ f26 1 f20"/>
              <a:gd name="f31" fmla="val f29"/>
              <a:gd name="f32" fmla="val f30"/>
              <a:gd name="f33" fmla="+- f29 0 f16"/>
              <a:gd name="f34" fmla="+- f30 0 f16"/>
              <a:gd name="f35" fmla="*/ f7 f28 1"/>
              <a:gd name="f36" fmla="*/ f16 f28 1"/>
              <a:gd name="f37" fmla="*/ f21 f28 1"/>
              <a:gd name="f38" fmla="*/ f15 f28 1"/>
              <a:gd name="f39" fmla="*/ f33 f28 1"/>
              <a:gd name="f40" fmla="*/ f34 f28 1"/>
              <a:gd name="f41" fmla="*/ f31 f28 1"/>
              <a:gd name="f42" fmla="*/ f32 f28 1"/>
              <a:gd name="f43" fmla="*/ f38 f28 1"/>
              <a:gd name="f44" fmla="*/ f37 f28 1"/>
              <a:gd name="f45" fmla="*/ f41 f28 1"/>
              <a:gd name="f46" fmla="*/ f42 f28 1"/>
              <a:gd name="f47" fmla="*/ f39 f28 1"/>
              <a:gd name="f48" fmla="*/ f40 f28 1"/>
            </a:gdLst>
            <a:ahLst>
              <a:ahXY gdRefY="f0" minY="f7" maxY="f10">
                <a:pos x="f35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3" y="f43"/>
              </a:cxn>
              <a:cxn ang="f27">
                <a:pos x="f45" y="f43"/>
              </a:cxn>
              <a:cxn ang="f27">
                <a:pos x="f45" y="f46"/>
              </a:cxn>
              <a:cxn ang="f27">
                <a:pos x="f43" y="f46"/>
              </a:cxn>
              <a:cxn ang="f27">
                <a:pos x="f44" y="f44"/>
              </a:cxn>
              <a:cxn ang="f27">
                <a:pos x="f47" y="f44"/>
              </a:cxn>
              <a:cxn ang="f27">
                <a:pos x="f47" y="f48"/>
              </a:cxn>
              <a:cxn ang="f27">
                <a:pos x="f44" y="f48"/>
              </a:cxn>
            </a:cxnLst>
            <a:rect l="f37" t="f37" r="f39" b="f40"/>
            <a:pathLst>
              <a:path>
                <a:moveTo>
                  <a:pt x="f38" y="f38"/>
                </a:moveTo>
                <a:lnTo>
                  <a:pt x="f41" y="f38"/>
                </a:lnTo>
                <a:lnTo>
                  <a:pt x="f41" y="f42"/>
                </a:lnTo>
                <a:lnTo>
                  <a:pt x="f38" y="f42"/>
                </a:lnTo>
                <a:close/>
                <a:moveTo>
                  <a:pt x="f37" y="f37"/>
                </a:moveTo>
                <a:lnTo>
                  <a:pt x="f39" y="f37"/>
                </a:lnTo>
                <a:lnTo>
                  <a:pt x="f39" y="f40"/>
                </a:lnTo>
                <a:lnTo>
                  <a:pt x="f37" y="f40"/>
                </a:lnTo>
                <a:close/>
              </a:path>
            </a:pathLst>
          </a:custGeom>
          <a:solidFill>
            <a:srgbClr val="333366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920" y="1620360"/>
            <a:ext cx="1270440" cy="37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333366"/>
                </a:solidFill>
              </a:defRPr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Pst-PhoR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96000" y="2733120"/>
            <a:ext cx="1152000" cy="470879"/>
            <a:chOff x="2196000" y="2733120"/>
            <a:chExt cx="1152000" cy="470879"/>
          </a:xfrm>
        </p:grpSpPr>
        <p:sp>
          <p:nvSpPr>
            <p:cNvPr id="20" name="Freeform 19"/>
            <p:cNvSpPr/>
            <p:nvPr/>
          </p:nvSpPr>
          <p:spPr>
            <a:xfrm>
              <a:off x="2196000" y="2733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49719" y="2769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8000" y="1404360"/>
            <a:ext cx="982440" cy="540000"/>
            <a:chOff x="2448000" y="1404360"/>
            <a:chExt cx="982440" cy="540000"/>
          </a:xfrm>
        </p:grpSpPr>
        <p:sp>
          <p:nvSpPr>
            <p:cNvPr id="23" name="Freeform 22"/>
            <p:cNvSpPr/>
            <p:nvPr/>
          </p:nvSpPr>
          <p:spPr>
            <a:xfrm>
              <a:off x="2448000" y="140436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65360" y="140436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25" name="Freeform 24"/>
          <p:cNvSpPr/>
          <p:nvPr/>
        </p:nvSpPr>
        <p:spPr>
          <a:xfrm rot="16111200" flipH="1">
            <a:off x="2320239" y="515378"/>
            <a:ext cx="1296000" cy="864000"/>
          </a:xfrm>
          <a:custGeom>
            <a:avLst>
              <a:gd name="f0" fmla="val 15960000"/>
              <a:gd name="f1" fmla="val 4920000"/>
              <a:gd name="f2" fmla="val 9359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333366"/>
          </a:solidFill>
          <a:ln w="0">
            <a:solidFill>
              <a:srgbClr val="333366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92000" y="6623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92000" y="630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959" y="6263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99" y="658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44360" y="4968720"/>
            <a:ext cx="5328359" cy="360000"/>
            <a:chOff x="3744360" y="4968720"/>
            <a:chExt cx="5328359" cy="360000"/>
          </a:xfrm>
        </p:grpSpPr>
        <p:sp>
          <p:nvSpPr>
            <p:cNvPr id="31" name="Straight Connector 30"/>
            <p:cNvSpPr/>
            <p:nvPr/>
          </p:nvSpPr>
          <p:spPr>
            <a:xfrm>
              <a:off x="3744360" y="5148720"/>
              <a:ext cx="5184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416720" y="496872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2719" y="4968720"/>
              <a:ext cx="750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64000" y="3528000"/>
            <a:ext cx="1728000" cy="143999"/>
            <a:chOff x="5364000" y="3528000"/>
            <a:chExt cx="1728000" cy="143999"/>
          </a:xfrm>
        </p:grpSpPr>
        <p:sp>
          <p:nvSpPr>
            <p:cNvPr id="35" name="Straight Connector 34"/>
            <p:cNvSpPr/>
            <p:nvPr/>
          </p:nvSpPr>
          <p:spPr>
            <a:xfrm>
              <a:off x="7092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5364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44000" y="4248000"/>
            <a:ext cx="1728000" cy="144000"/>
            <a:chOff x="5544000" y="4248000"/>
            <a:chExt cx="1728000" cy="144000"/>
          </a:xfrm>
        </p:grpSpPr>
        <p:sp>
          <p:nvSpPr>
            <p:cNvPr id="38" name="Straight Connector 37"/>
            <p:cNvSpPr/>
            <p:nvPr/>
          </p:nvSpPr>
          <p:spPr>
            <a:xfrm>
              <a:off x="7272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5544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12000" y="5076000"/>
            <a:ext cx="1728000" cy="144000"/>
            <a:chOff x="5112000" y="5076000"/>
            <a:chExt cx="1728000" cy="144000"/>
          </a:xfrm>
        </p:grpSpPr>
        <p:sp>
          <p:nvSpPr>
            <p:cNvPr id="41" name="Straight Connector 40"/>
            <p:cNvSpPr/>
            <p:nvPr/>
          </p:nvSpPr>
          <p:spPr>
            <a:xfrm>
              <a:off x="6840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5112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5940000"/>
            <a:ext cx="1728000" cy="143999"/>
            <a:chOff x="4572000" y="5940000"/>
            <a:chExt cx="1728000" cy="143999"/>
          </a:xfrm>
        </p:grpSpPr>
        <p:sp>
          <p:nvSpPr>
            <p:cNvPr id="44" name="Straight Connector 43"/>
            <p:cNvSpPr/>
            <p:nvPr/>
          </p:nvSpPr>
          <p:spPr>
            <a:xfrm>
              <a:off x="6300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4572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000" y="4140000"/>
            <a:ext cx="3815999" cy="360000"/>
            <a:chOff x="5256000" y="4140000"/>
            <a:chExt cx="3815999" cy="360000"/>
          </a:xfrm>
        </p:grpSpPr>
        <p:sp>
          <p:nvSpPr>
            <p:cNvPr id="3" name="Straight Connector 2"/>
            <p:cNvSpPr/>
            <p:nvPr/>
          </p:nvSpPr>
          <p:spPr>
            <a:xfrm>
              <a:off x="5256000" y="4320000"/>
              <a:ext cx="367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7416000" y="414000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12000" y="414000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PhoA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0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000" y="108000"/>
            <a:ext cx="1939319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333366"/>
                </a:solidFill>
              </a:defRPr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Régulon Pho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44000" y="4968360"/>
            <a:ext cx="5328359" cy="360000"/>
            <a:chOff x="3744000" y="4968360"/>
            <a:chExt cx="5328359" cy="360000"/>
          </a:xfrm>
        </p:grpSpPr>
        <p:sp>
          <p:nvSpPr>
            <p:cNvPr id="9" name="Straight Connector 8"/>
            <p:cNvSpPr/>
            <p:nvPr/>
          </p:nvSpPr>
          <p:spPr>
            <a:xfrm>
              <a:off x="3744000" y="5148360"/>
              <a:ext cx="5184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16360" y="4968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4968360"/>
              <a:ext cx="750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0000" y="5832360"/>
            <a:ext cx="4752359" cy="360000"/>
            <a:chOff x="4320000" y="5832360"/>
            <a:chExt cx="4752359" cy="360000"/>
          </a:xfrm>
        </p:grpSpPr>
        <p:sp>
          <p:nvSpPr>
            <p:cNvPr id="13" name="Straight Connector 12"/>
            <p:cNvSpPr/>
            <p:nvPr/>
          </p:nvSpPr>
          <p:spPr>
            <a:xfrm>
              <a:off x="4320000" y="6012360"/>
              <a:ext cx="460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16360" y="5832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360" y="5832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0000" y="3420360"/>
            <a:ext cx="4032359" cy="360000"/>
            <a:chOff x="5040000" y="3420360"/>
            <a:chExt cx="4032359" cy="360000"/>
          </a:xfrm>
        </p:grpSpPr>
        <p:sp>
          <p:nvSpPr>
            <p:cNvPr id="17" name="Straight Connector 16"/>
            <p:cNvSpPr/>
            <p:nvPr/>
          </p:nvSpPr>
          <p:spPr>
            <a:xfrm>
              <a:off x="5040000" y="3600360"/>
              <a:ext cx="388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16360" y="3420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9999CC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3420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63999" y="6336000"/>
            <a:ext cx="1026719" cy="77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fr-FR" sz="4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[...]</a:t>
            </a:r>
          </a:p>
        </p:txBody>
      </p:sp>
      <p:sp>
        <p:nvSpPr>
          <p:cNvPr id="21" name="Freeform 20"/>
          <p:cNvSpPr/>
          <p:nvPr/>
        </p:nvSpPr>
        <p:spPr>
          <a:xfrm>
            <a:off x="684000" y="2015999"/>
            <a:ext cx="576000" cy="4968000"/>
          </a:xfrm>
          <a:custGeom>
            <a:avLst>
              <a:gd name="f0" fmla="val 2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10800"/>
              <a:gd name="f11" fmla="+- 0 0 0"/>
              <a:gd name="f12" fmla="abs f4"/>
              <a:gd name="f13" fmla="abs f5"/>
              <a:gd name="f14" fmla="abs f6"/>
              <a:gd name="f15" fmla="val f7"/>
              <a:gd name="f16" fmla="pin 0 f0 10800"/>
              <a:gd name="f17" fmla="*/ f11 f1 1"/>
              <a:gd name="f18" fmla="?: f12 f4 1"/>
              <a:gd name="f19" fmla="?: f13 f5 1"/>
              <a:gd name="f20" fmla="?: f14 f6 1"/>
              <a:gd name="f21" fmla="+- f7 f16 0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2 0 f2"/>
              <a:gd name="f28" fmla="min f24 f23"/>
              <a:gd name="f29" fmla="*/ f25 1 f20"/>
              <a:gd name="f30" fmla="*/ f26 1 f20"/>
              <a:gd name="f31" fmla="val f29"/>
              <a:gd name="f32" fmla="val f30"/>
              <a:gd name="f33" fmla="+- f29 0 f16"/>
              <a:gd name="f34" fmla="+- f30 0 f16"/>
              <a:gd name="f35" fmla="*/ f7 f28 1"/>
              <a:gd name="f36" fmla="*/ f16 f28 1"/>
              <a:gd name="f37" fmla="*/ f21 f28 1"/>
              <a:gd name="f38" fmla="*/ f15 f28 1"/>
              <a:gd name="f39" fmla="*/ f33 f28 1"/>
              <a:gd name="f40" fmla="*/ f34 f28 1"/>
              <a:gd name="f41" fmla="*/ f31 f28 1"/>
              <a:gd name="f42" fmla="*/ f32 f28 1"/>
              <a:gd name="f43" fmla="*/ f38 f28 1"/>
              <a:gd name="f44" fmla="*/ f37 f28 1"/>
              <a:gd name="f45" fmla="*/ f41 f28 1"/>
              <a:gd name="f46" fmla="*/ f42 f28 1"/>
              <a:gd name="f47" fmla="*/ f39 f28 1"/>
              <a:gd name="f48" fmla="*/ f40 f28 1"/>
            </a:gdLst>
            <a:ahLst>
              <a:ahXY gdRefY="f0" minY="f7" maxY="f10">
                <a:pos x="f35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3" y="f43"/>
              </a:cxn>
              <a:cxn ang="f27">
                <a:pos x="f45" y="f43"/>
              </a:cxn>
              <a:cxn ang="f27">
                <a:pos x="f45" y="f46"/>
              </a:cxn>
              <a:cxn ang="f27">
                <a:pos x="f43" y="f46"/>
              </a:cxn>
              <a:cxn ang="f27">
                <a:pos x="f44" y="f44"/>
              </a:cxn>
              <a:cxn ang="f27">
                <a:pos x="f47" y="f44"/>
              </a:cxn>
              <a:cxn ang="f27">
                <a:pos x="f47" y="f48"/>
              </a:cxn>
              <a:cxn ang="f27">
                <a:pos x="f44" y="f48"/>
              </a:cxn>
            </a:cxnLst>
            <a:rect l="f37" t="f37" r="f39" b="f40"/>
            <a:pathLst>
              <a:path>
                <a:moveTo>
                  <a:pt x="f38" y="f38"/>
                </a:moveTo>
                <a:lnTo>
                  <a:pt x="f41" y="f38"/>
                </a:lnTo>
                <a:lnTo>
                  <a:pt x="f41" y="f42"/>
                </a:lnTo>
                <a:lnTo>
                  <a:pt x="f38" y="f42"/>
                </a:lnTo>
                <a:close/>
                <a:moveTo>
                  <a:pt x="f37" y="f37"/>
                </a:moveTo>
                <a:lnTo>
                  <a:pt x="f39" y="f37"/>
                </a:lnTo>
                <a:lnTo>
                  <a:pt x="f39" y="f40"/>
                </a:lnTo>
                <a:lnTo>
                  <a:pt x="f37" y="f40"/>
                </a:lnTo>
                <a:close/>
              </a:path>
            </a:pathLst>
          </a:custGeom>
          <a:solidFill>
            <a:srgbClr val="333366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560" y="1620000"/>
            <a:ext cx="1270440" cy="37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333366"/>
                </a:solidFill>
              </a:defRPr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Pst-PhoR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28000" y="3129120"/>
            <a:ext cx="1152000" cy="470878"/>
            <a:chOff x="6228000" y="3129120"/>
            <a:chExt cx="1152000" cy="470878"/>
          </a:xfrm>
        </p:grpSpPr>
        <p:sp>
          <p:nvSpPr>
            <p:cNvPr id="24" name="Freeform 23"/>
            <p:cNvSpPr/>
            <p:nvPr/>
          </p:nvSpPr>
          <p:spPr>
            <a:xfrm>
              <a:off x="6228000" y="3129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81720" y="316547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64000" y="3528000"/>
            <a:ext cx="1728000" cy="143999"/>
            <a:chOff x="5364000" y="3528000"/>
            <a:chExt cx="1728000" cy="143999"/>
          </a:xfrm>
        </p:grpSpPr>
        <p:sp>
          <p:nvSpPr>
            <p:cNvPr id="27" name="Straight Connector 26"/>
            <p:cNvSpPr/>
            <p:nvPr/>
          </p:nvSpPr>
          <p:spPr>
            <a:xfrm>
              <a:off x="7092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5364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00360" y="3129120"/>
            <a:ext cx="1152000" cy="470878"/>
            <a:chOff x="5400360" y="3129120"/>
            <a:chExt cx="1152000" cy="470878"/>
          </a:xfrm>
        </p:grpSpPr>
        <p:sp>
          <p:nvSpPr>
            <p:cNvPr id="30" name="Freeform 29"/>
            <p:cNvSpPr/>
            <p:nvPr/>
          </p:nvSpPr>
          <p:spPr>
            <a:xfrm>
              <a:off x="5400360" y="3129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54080" y="316547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32" name="Freeform 31"/>
          <p:cNvSpPr/>
          <p:nvPr/>
        </p:nvSpPr>
        <p:spPr>
          <a:xfrm>
            <a:off x="792000" y="6623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92000" y="630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959" y="6263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99" y="658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44000" y="4248000"/>
            <a:ext cx="1728000" cy="144000"/>
            <a:chOff x="5544000" y="4248000"/>
            <a:chExt cx="1728000" cy="144000"/>
          </a:xfrm>
        </p:grpSpPr>
        <p:sp>
          <p:nvSpPr>
            <p:cNvPr id="37" name="Straight Connector 36"/>
            <p:cNvSpPr/>
            <p:nvPr/>
          </p:nvSpPr>
          <p:spPr>
            <a:xfrm>
              <a:off x="7272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5544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12000" y="5076000"/>
            <a:ext cx="1728000" cy="144000"/>
            <a:chOff x="5112000" y="5076000"/>
            <a:chExt cx="1728000" cy="144000"/>
          </a:xfrm>
        </p:grpSpPr>
        <p:sp>
          <p:nvSpPr>
            <p:cNvPr id="40" name="Straight Connector 39"/>
            <p:cNvSpPr/>
            <p:nvPr/>
          </p:nvSpPr>
          <p:spPr>
            <a:xfrm>
              <a:off x="6840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5112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72000" y="5940000"/>
            <a:ext cx="1728000" cy="143999"/>
            <a:chOff x="4572000" y="5940000"/>
            <a:chExt cx="1728000" cy="143999"/>
          </a:xfrm>
        </p:grpSpPr>
        <p:sp>
          <p:nvSpPr>
            <p:cNvPr id="43" name="Straight Connector 42"/>
            <p:cNvSpPr/>
            <p:nvPr/>
          </p:nvSpPr>
          <p:spPr>
            <a:xfrm>
              <a:off x="6300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4572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000" y="4140000"/>
            <a:ext cx="3815999" cy="360000"/>
            <a:chOff x="5256000" y="4140000"/>
            <a:chExt cx="3815999" cy="360000"/>
          </a:xfrm>
        </p:grpSpPr>
        <p:sp>
          <p:nvSpPr>
            <p:cNvPr id="3" name="Straight Connector 2"/>
            <p:cNvSpPr/>
            <p:nvPr/>
          </p:nvSpPr>
          <p:spPr>
            <a:xfrm>
              <a:off x="5256000" y="4320000"/>
              <a:ext cx="367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7416000" y="414000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12000" y="414000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PhoA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0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000" y="108000"/>
            <a:ext cx="1939319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333366"/>
                </a:solidFill>
              </a:defRPr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Régulon Pho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44000" y="4968360"/>
            <a:ext cx="5328359" cy="360000"/>
            <a:chOff x="3744000" y="4968360"/>
            <a:chExt cx="5328359" cy="360000"/>
          </a:xfrm>
        </p:grpSpPr>
        <p:sp>
          <p:nvSpPr>
            <p:cNvPr id="9" name="Straight Connector 8"/>
            <p:cNvSpPr/>
            <p:nvPr/>
          </p:nvSpPr>
          <p:spPr>
            <a:xfrm>
              <a:off x="3744000" y="5148360"/>
              <a:ext cx="5184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16360" y="4968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4968360"/>
              <a:ext cx="750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0000" y="5832360"/>
            <a:ext cx="4752359" cy="360000"/>
            <a:chOff x="4320000" y="5832360"/>
            <a:chExt cx="4752359" cy="360000"/>
          </a:xfrm>
        </p:grpSpPr>
        <p:sp>
          <p:nvSpPr>
            <p:cNvPr id="13" name="Straight Connector 12"/>
            <p:cNvSpPr/>
            <p:nvPr/>
          </p:nvSpPr>
          <p:spPr>
            <a:xfrm>
              <a:off x="4320000" y="6012360"/>
              <a:ext cx="460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16360" y="5832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360" y="5832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0000" y="3420360"/>
            <a:ext cx="4032359" cy="360000"/>
            <a:chOff x="5040000" y="3420360"/>
            <a:chExt cx="4032359" cy="360000"/>
          </a:xfrm>
        </p:grpSpPr>
        <p:sp>
          <p:nvSpPr>
            <p:cNvPr id="17" name="Straight Connector 16"/>
            <p:cNvSpPr/>
            <p:nvPr/>
          </p:nvSpPr>
          <p:spPr>
            <a:xfrm>
              <a:off x="5040000" y="3600360"/>
              <a:ext cx="388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16360" y="3420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9999CC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3420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63999" y="6336000"/>
            <a:ext cx="1026719" cy="77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fr-FR" sz="4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[...]</a:t>
            </a:r>
          </a:p>
        </p:txBody>
      </p:sp>
      <p:sp>
        <p:nvSpPr>
          <p:cNvPr id="21" name="Freeform 20"/>
          <p:cNvSpPr/>
          <p:nvPr/>
        </p:nvSpPr>
        <p:spPr>
          <a:xfrm>
            <a:off x="684000" y="2015999"/>
            <a:ext cx="576000" cy="4968000"/>
          </a:xfrm>
          <a:custGeom>
            <a:avLst>
              <a:gd name="f0" fmla="val 2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10800"/>
              <a:gd name="f11" fmla="+- 0 0 0"/>
              <a:gd name="f12" fmla="abs f4"/>
              <a:gd name="f13" fmla="abs f5"/>
              <a:gd name="f14" fmla="abs f6"/>
              <a:gd name="f15" fmla="val f7"/>
              <a:gd name="f16" fmla="pin 0 f0 10800"/>
              <a:gd name="f17" fmla="*/ f11 f1 1"/>
              <a:gd name="f18" fmla="?: f12 f4 1"/>
              <a:gd name="f19" fmla="?: f13 f5 1"/>
              <a:gd name="f20" fmla="?: f14 f6 1"/>
              <a:gd name="f21" fmla="+- f7 f16 0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2 0 f2"/>
              <a:gd name="f28" fmla="min f24 f23"/>
              <a:gd name="f29" fmla="*/ f25 1 f20"/>
              <a:gd name="f30" fmla="*/ f26 1 f20"/>
              <a:gd name="f31" fmla="val f29"/>
              <a:gd name="f32" fmla="val f30"/>
              <a:gd name="f33" fmla="+- f29 0 f16"/>
              <a:gd name="f34" fmla="+- f30 0 f16"/>
              <a:gd name="f35" fmla="*/ f7 f28 1"/>
              <a:gd name="f36" fmla="*/ f16 f28 1"/>
              <a:gd name="f37" fmla="*/ f21 f28 1"/>
              <a:gd name="f38" fmla="*/ f15 f28 1"/>
              <a:gd name="f39" fmla="*/ f33 f28 1"/>
              <a:gd name="f40" fmla="*/ f34 f28 1"/>
              <a:gd name="f41" fmla="*/ f31 f28 1"/>
              <a:gd name="f42" fmla="*/ f32 f28 1"/>
              <a:gd name="f43" fmla="*/ f38 f28 1"/>
              <a:gd name="f44" fmla="*/ f37 f28 1"/>
              <a:gd name="f45" fmla="*/ f41 f28 1"/>
              <a:gd name="f46" fmla="*/ f42 f28 1"/>
              <a:gd name="f47" fmla="*/ f39 f28 1"/>
              <a:gd name="f48" fmla="*/ f40 f28 1"/>
            </a:gdLst>
            <a:ahLst>
              <a:ahXY gdRefY="f0" minY="f7" maxY="f10">
                <a:pos x="f35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3" y="f43"/>
              </a:cxn>
              <a:cxn ang="f27">
                <a:pos x="f45" y="f43"/>
              </a:cxn>
              <a:cxn ang="f27">
                <a:pos x="f45" y="f46"/>
              </a:cxn>
              <a:cxn ang="f27">
                <a:pos x="f43" y="f46"/>
              </a:cxn>
              <a:cxn ang="f27">
                <a:pos x="f44" y="f44"/>
              </a:cxn>
              <a:cxn ang="f27">
                <a:pos x="f47" y="f44"/>
              </a:cxn>
              <a:cxn ang="f27">
                <a:pos x="f47" y="f48"/>
              </a:cxn>
              <a:cxn ang="f27">
                <a:pos x="f44" y="f48"/>
              </a:cxn>
            </a:cxnLst>
            <a:rect l="f37" t="f37" r="f39" b="f40"/>
            <a:pathLst>
              <a:path>
                <a:moveTo>
                  <a:pt x="f38" y="f38"/>
                </a:moveTo>
                <a:lnTo>
                  <a:pt x="f41" y="f38"/>
                </a:lnTo>
                <a:lnTo>
                  <a:pt x="f41" y="f42"/>
                </a:lnTo>
                <a:lnTo>
                  <a:pt x="f38" y="f42"/>
                </a:lnTo>
                <a:close/>
                <a:moveTo>
                  <a:pt x="f37" y="f37"/>
                </a:moveTo>
                <a:lnTo>
                  <a:pt x="f39" y="f37"/>
                </a:lnTo>
                <a:lnTo>
                  <a:pt x="f39" y="f40"/>
                </a:lnTo>
                <a:lnTo>
                  <a:pt x="f37" y="f40"/>
                </a:lnTo>
                <a:close/>
              </a:path>
            </a:pathLst>
          </a:custGeom>
          <a:solidFill>
            <a:srgbClr val="333366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560" y="1620000"/>
            <a:ext cx="1270440" cy="37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solidFill>
                  <a:srgbClr val="333366"/>
                </a:solidFill>
              </a:defRPr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Pst-PhoR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28000" y="3129120"/>
            <a:ext cx="1152000" cy="470878"/>
            <a:chOff x="6228000" y="3129120"/>
            <a:chExt cx="1152000" cy="470878"/>
          </a:xfrm>
        </p:grpSpPr>
        <p:sp>
          <p:nvSpPr>
            <p:cNvPr id="24" name="Freeform 23"/>
            <p:cNvSpPr/>
            <p:nvPr/>
          </p:nvSpPr>
          <p:spPr>
            <a:xfrm>
              <a:off x="6228000" y="3129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81720" y="316547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64000" y="3528000"/>
            <a:ext cx="1728000" cy="143999"/>
            <a:chOff x="5364000" y="3528000"/>
            <a:chExt cx="1728000" cy="143999"/>
          </a:xfrm>
        </p:grpSpPr>
        <p:sp>
          <p:nvSpPr>
            <p:cNvPr id="27" name="Straight Connector 26"/>
            <p:cNvSpPr/>
            <p:nvPr/>
          </p:nvSpPr>
          <p:spPr>
            <a:xfrm>
              <a:off x="7092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5364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00360" y="3129120"/>
            <a:ext cx="1152000" cy="470878"/>
            <a:chOff x="5400360" y="3129120"/>
            <a:chExt cx="1152000" cy="470878"/>
          </a:xfrm>
        </p:grpSpPr>
        <p:sp>
          <p:nvSpPr>
            <p:cNvPr id="30" name="Freeform 29"/>
            <p:cNvSpPr/>
            <p:nvPr/>
          </p:nvSpPr>
          <p:spPr>
            <a:xfrm>
              <a:off x="5400360" y="3129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54080" y="316547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32" name="Freeform 31"/>
          <p:cNvSpPr/>
          <p:nvPr/>
        </p:nvSpPr>
        <p:spPr>
          <a:xfrm>
            <a:off x="792000" y="6623999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92000" y="6300000"/>
            <a:ext cx="3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ECF00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959" y="6263999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99" y="658800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4A4A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4A4A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Pi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96360" y="2733120"/>
            <a:ext cx="1152000" cy="470879"/>
            <a:chOff x="2196360" y="2733120"/>
            <a:chExt cx="1152000" cy="470879"/>
          </a:xfrm>
        </p:grpSpPr>
        <p:sp>
          <p:nvSpPr>
            <p:cNvPr id="37" name="Freeform 36"/>
            <p:cNvSpPr/>
            <p:nvPr/>
          </p:nvSpPr>
          <p:spPr>
            <a:xfrm>
              <a:off x="2196360" y="2733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0080" y="2769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48360" y="1404360"/>
            <a:ext cx="982440" cy="540000"/>
            <a:chOff x="2448360" y="1404360"/>
            <a:chExt cx="982440" cy="540000"/>
          </a:xfrm>
        </p:grpSpPr>
        <p:sp>
          <p:nvSpPr>
            <p:cNvPr id="40" name="Freeform 39"/>
            <p:cNvSpPr/>
            <p:nvPr/>
          </p:nvSpPr>
          <p:spPr>
            <a:xfrm>
              <a:off x="2448360" y="140436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65719" y="140436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42" name="Freeform 41"/>
          <p:cNvSpPr/>
          <p:nvPr/>
        </p:nvSpPr>
        <p:spPr>
          <a:xfrm rot="16111200" flipH="1">
            <a:off x="1361847" y="1487662"/>
            <a:ext cx="1296000" cy="864000"/>
          </a:xfrm>
          <a:custGeom>
            <a:avLst>
              <a:gd name="f0" fmla="val 15960000"/>
              <a:gd name="f1" fmla="val 4920000"/>
              <a:gd name="f2" fmla="val 9359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333366"/>
          </a:solidFill>
          <a:ln w="25400">
            <a:solidFill>
              <a:srgbClr val="333366"/>
            </a:solidFill>
            <a:prstDash val="solid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544000" y="4248000"/>
            <a:ext cx="1728000" cy="144000"/>
            <a:chOff x="5544000" y="4248000"/>
            <a:chExt cx="1728000" cy="144000"/>
          </a:xfrm>
        </p:grpSpPr>
        <p:sp>
          <p:nvSpPr>
            <p:cNvPr id="44" name="Straight Connector 43"/>
            <p:cNvSpPr/>
            <p:nvPr/>
          </p:nvSpPr>
          <p:spPr>
            <a:xfrm>
              <a:off x="7272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5544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000" y="5076000"/>
            <a:ext cx="1728000" cy="144000"/>
            <a:chOff x="5112000" y="5076000"/>
            <a:chExt cx="1728000" cy="144000"/>
          </a:xfrm>
        </p:grpSpPr>
        <p:sp>
          <p:nvSpPr>
            <p:cNvPr id="47" name="Straight Connector 46"/>
            <p:cNvSpPr/>
            <p:nvPr/>
          </p:nvSpPr>
          <p:spPr>
            <a:xfrm>
              <a:off x="6840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5112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72000" y="5940000"/>
            <a:ext cx="1728000" cy="143999"/>
            <a:chOff x="4572000" y="5940000"/>
            <a:chExt cx="1728000" cy="143999"/>
          </a:xfrm>
        </p:grpSpPr>
        <p:sp>
          <p:nvSpPr>
            <p:cNvPr id="50" name="Straight Connector 49"/>
            <p:cNvSpPr/>
            <p:nvPr/>
          </p:nvSpPr>
          <p:spPr>
            <a:xfrm>
              <a:off x="6300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4572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68360" y="1260720"/>
            <a:ext cx="982440" cy="540000"/>
            <a:chOff x="3168360" y="1260720"/>
            <a:chExt cx="982440" cy="540000"/>
          </a:xfrm>
        </p:grpSpPr>
        <p:sp>
          <p:nvSpPr>
            <p:cNvPr id="53" name="Freeform 52"/>
            <p:cNvSpPr/>
            <p:nvPr/>
          </p:nvSpPr>
          <p:spPr>
            <a:xfrm>
              <a:off x="3168360" y="126072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85719" y="126072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952359" y="1801080"/>
            <a:ext cx="982440" cy="540000"/>
            <a:chOff x="2952359" y="1801080"/>
            <a:chExt cx="982440" cy="540000"/>
          </a:xfrm>
        </p:grpSpPr>
        <p:sp>
          <p:nvSpPr>
            <p:cNvPr id="56" name="Freeform 55"/>
            <p:cNvSpPr/>
            <p:nvPr/>
          </p:nvSpPr>
          <p:spPr>
            <a:xfrm>
              <a:off x="2952359" y="180108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69719" y="18010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528360" y="1945440"/>
            <a:ext cx="982440" cy="540000"/>
            <a:chOff x="3528360" y="1945440"/>
            <a:chExt cx="982440" cy="540000"/>
          </a:xfrm>
        </p:grpSpPr>
        <p:sp>
          <p:nvSpPr>
            <p:cNvPr id="59" name="Freeform 58"/>
            <p:cNvSpPr/>
            <p:nvPr/>
          </p:nvSpPr>
          <p:spPr>
            <a:xfrm>
              <a:off x="3528360" y="1945440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5719" y="194544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140360" y="1657799"/>
            <a:ext cx="982440" cy="540000"/>
            <a:chOff x="4140360" y="1657799"/>
            <a:chExt cx="982440" cy="540000"/>
          </a:xfrm>
        </p:grpSpPr>
        <p:sp>
          <p:nvSpPr>
            <p:cNvPr id="62" name="Freeform 61"/>
            <p:cNvSpPr/>
            <p:nvPr/>
          </p:nvSpPr>
          <p:spPr>
            <a:xfrm>
              <a:off x="4140360" y="1657799"/>
              <a:ext cx="982440" cy="540000"/>
            </a:xfrm>
            <a:custGeom>
              <a:avLst>
                <a:gd name="f0" fmla="val 7006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+- 21600 0 f14"/>
                <a:gd name="f17" fmla="val f14"/>
                <a:gd name="f18" fmla="*/ f14 10 1"/>
                <a:gd name="f19" fmla="*/ f14 1 2"/>
                <a:gd name="f20" fmla="*/ f14 f12 1"/>
                <a:gd name="f21" fmla="*/ f7 f13 1"/>
                <a:gd name="f22" fmla="*/ 10800 f13 1"/>
                <a:gd name="f23" fmla="*/ f15 1 f3"/>
                <a:gd name="f24" fmla="*/ 10800 f12 1"/>
                <a:gd name="f25" fmla="*/ 21600 f13 1"/>
                <a:gd name="f26" fmla="*/ 0 f13 1"/>
                <a:gd name="f27" fmla="*/ f18 1 18"/>
                <a:gd name="f28" fmla="+- 21600 0 f19"/>
                <a:gd name="f29" fmla="+- f23 0 f2"/>
                <a:gd name="f30" fmla="*/ f19 f12 1"/>
                <a:gd name="f31" fmla="+- f27 1750 0"/>
                <a:gd name="f32" fmla="*/ f28 f12 1"/>
                <a:gd name="f33" fmla="+- 21600 0 f31"/>
                <a:gd name="f34" fmla="*/ f31 f12 1"/>
                <a:gd name="f35" fmla="*/ f31 f13 1"/>
                <a:gd name="f36" fmla="*/ f33 f12 1"/>
                <a:gd name="f37" fmla="*/ f33 f13 1"/>
              </a:gdLst>
              <a:ahLst>
                <a:ahXY gdRefX="f0" minX="f6" maxX="f8">
                  <a:pos x="f20" y="f2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2" y="f22"/>
                </a:cxn>
                <a:cxn ang="f29">
                  <a:pos x="f24" y="f25"/>
                </a:cxn>
                <a:cxn ang="f29">
                  <a:pos x="f30" y="f22"/>
                </a:cxn>
                <a:cxn ang="f29">
                  <a:pos x="f24" y="f26"/>
                </a:cxn>
              </a:cxnLst>
              <a:rect l="f34" t="f35" r="f36" b="f37"/>
              <a:pathLst>
                <a:path w="21600" h="21600">
                  <a:moveTo>
                    <a:pt x="f6" y="f6"/>
                  </a:moveTo>
                  <a:lnTo>
                    <a:pt x="f7" y="f6"/>
                  </a:lnTo>
                  <a:lnTo>
                    <a:pt x="f16" y="f7"/>
                  </a:lnTo>
                  <a:lnTo>
                    <a:pt x="f17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5E11A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57720" y="165779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04720" y="3057120"/>
            <a:ext cx="1152000" cy="470879"/>
            <a:chOff x="2304720" y="3057120"/>
            <a:chExt cx="1152000" cy="470879"/>
          </a:xfrm>
        </p:grpSpPr>
        <p:sp>
          <p:nvSpPr>
            <p:cNvPr id="65" name="Freeform 64"/>
            <p:cNvSpPr/>
            <p:nvPr/>
          </p:nvSpPr>
          <p:spPr>
            <a:xfrm>
              <a:off x="2304720" y="3057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58440" y="3093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01080" y="3273120"/>
            <a:ext cx="1152000" cy="470879"/>
            <a:chOff x="2701080" y="3273120"/>
            <a:chExt cx="1152000" cy="470879"/>
          </a:xfrm>
        </p:grpSpPr>
        <p:sp>
          <p:nvSpPr>
            <p:cNvPr id="68" name="Freeform 67"/>
            <p:cNvSpPr/>
            <p:nvPr/>
          </p:nvSpPr>
          <p:spPr>
            <a:xfrm>
              <a:off x="2701080" y="3273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54800" y="3309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439" y="3525120"/>
            <a:ext cx="1152000" cy="470879"/>
            <a:chOff x="1621439" y="3525120"/>
            <a:chExt cx="1152000" cy="470879"/>
          </a:xfrm>
        </p:grpSpPr>
        <p:sp>
          <p:nvSpPr>
            <p:cNvPr id="71" name="Freeform 70"/>
            <p:cNvSpPr/>
            <p:nvPr/>
          </p:nvSpPr>
          <p:spPr>
            <a:xfrm>
              <a:off x="1621439" y="3525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5160" y="3561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61800" y="3633120"/>
            <a:ext cx="1152000" cy="470879"/>
            <a:chOff x="2161800" y="3633120"/>
            <a:chExt cx="1152000" cy="470879"/>
          </a:xfrm>
        </p:grpSpPr>
        <p:sp>
          <p:nvSpPr>
            <p:cNvPr id="74" name="Freeform 73"/>
            <p:cNvSpPr/>
            <p:nvPr/>
          </p:nvSpPr>
          <p:spPr>
            <a:xfrm>
              <a:off x="2161800" y="3633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15520" y="3669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44360" y="3849120"/>
            <a:ext cx="1152000" cy="470878"/>
            <a:chOff x="6444360" y="3849120"/>
            <a:chExt cx="1152000" cy="470878"/>
          </a:xfrm>
        </p:grpSpPr>
        <p:sp>
          <p:nvSpPr>
            <p:cNvPr id="77" name="Freeform 76"/>
            <p:cNvSpPr/>
            <p:nvPr/>
          </p:nvSpPr>
          <p:spPr>
            <a:xfrm>
              <a:off x="6444360" y="3849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98080" y="388547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616720" y="3849120"/>
            <a:ext cx="1152000" cy="470878"/>
            <a:chOff x="5616720" y="3849120"/>
            <a:chExt cx="1152000" cy="470878"/>
          </a:xfrm>
        </p:grpSpPr>
        <p:sp>
          <p:nvSpPr>
            <p:cNvPr id="80" name="Freeform 79"/>
            <p:cNvSpPr/>
            <p:nvPr/>
          </p:nvSpPr>
          <p:spPr>
            <a:xfrm>
              <a:off x="5616720" y="3849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70440" y="3885479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12719" y="4677120"/>
            <a:ext cx="1152000" cy="470879"/>
            <a:chOff x="6012719" y="4677120"/>
            <a:chExt cx="1152000" cy="470879"/>
          </a:xfrm>
        </p:grpSpPr>
        <p:sp>
          <p:nvSpPr>
            <p:cNvPr id="83" name="Freeform 82"/>
            <p:cNvSpPr/>
            <p:nvPr/>
          </p:nvSpPr>
          <p:spPr>
            <a:xfrm>
              <a:off x="6012719" y="4677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66440" y="4713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5080" y="4677120"/>
            <a:ext cx="1152000" cy="470879"/>
            <a:chOff x="5185080" y="4677120"/>
            <a:chExt cx="1152000" cy="470879"/>
          </a:xfrm>
        </p:grpSpPr>
        <p:sp>
          <p:nvSpPr>
            <p:cNvPr id="86" name="Freeform 85"/>
            <p:cNvSpPr/>
            <p:nvPr/>
          </p:nvSpPr>
          <p:spPr>
            <a:xfrm>
              <a:off x="5185080" y="4677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8800" y="4713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73080" y="5541120"/>
            <a:ext cx="1152000" cy="470879"/>
            <a:chOff x="5473080" y="5541120"/>
            <a:chExt cx="1152000" cy="470879"/>
          </a:xfrm>
        </p:grpSpPr>
        <p:sp>
          <p:nvSpPr>
            <p:cNvPr id="89" name="Freeform 88"/>
            <p:cNvSpPr/>
            <p:nvPr/>
          </p:nvSpPr>
          <p:spPr>
            <a:xfrm>
              <a:off x="5473080" y="5541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26800" y="5577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645440" y="5541120"/>
            <a:ext cx="1152000" cy="470879"/>
            <a:chOff x="4645440" y="5541120"/>
            <a:chExt cx="1152000" cy="470879"/>
          </a:xfrm>
        </p:grpSpPr>
        <p:sp>
          <p:nvSpPr>
            <p:cNvPr id="92" name="Freeform 91"/>
            <p:cNvSpPr/>
            <p:nvPr/>
          </p:nvSpPr>
          <p:spPr>
            <a:xfrm>
              <a:off x="4645440" y="5541120"/>
              <a:ext cx="1152000" cy="432000"/>
            </a:xfrm>
            <a:custGeom>
              <a:avLst>
                <a:gd name="f0" fmla="val 7193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9966CC"/>
            </a:solidFill>
            <a:ln w="0">
              <a:solidFill>
                <a:srgbClr val="333366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99160" y="5577480"/>
              <a:ext cx="802440" cy="4345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000">
                  <a:solidFill>
                    <a:srgbClr val="FFFFFF"/>
                  </a:solidFill>
                </a:defRPr>
              </a:pPr>
              <a:r>
                <a:rPr lang="fr-FR" sz="2000" b="0" i="0" u="none" strike="noStrike" kern="1200" cap="none">
                  <a:ln>
                    <a:noFill/>
                  </a:ln>
                  <a:solidFill>
                    <a:srgbClr val="FFFFFF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6000" y="4140000"/>
            <a:ext cx="3815999" cy="360000"/>
            <a:chOff x="5256000" y="4140000"/>
            <a:chExt cx="3815999" cy="360000"/>
          </a:xfrm>
        </p:grpSpPr>
        <p:sp>
          <p:nvSpPr>
            <p:cNvPr id="3" name="Straight Connector 2"/>
            <p:cNvSpPr/>
            <p:nvPr/>
          </p:nvSpPr>
          <p:spPr>
            <a:xfrm>
              <a:off x="5256000" y="4320000"/>
              <a:ext cx="367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7416000" y="414000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12000" y="414000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PhoA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0" y="0"/>
            <a:ext cx="1008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25400">
            <a:solidFill>
              <a:srgbClr val="FFFFF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rtl="0" hangingPunct="0">
              <a:buNone/>
              <a:tabLst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000" y="108000"/>
            <a:ext cx="1939319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333366"/>
                </a:solidFill>
              </a:defRPr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33336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Régulon Pho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44000" y="4968360"/>
            <a:ext cx="5328359" cy="360000"/>
            <a:chOff x="3744000" y="4968360"/>
            <a:chExt cx="5328359" cy="360000"/>
          </a:xfrm>
        </p:grpSpPr>
        <p:sp>
          <p:nvSpPr>
            <p:cNvPr id="9" name="Straight Connector 8"/>
            <p:cNvSpPr/>
            <p:nvPr/>
          </p:nvSpPr>
          <p:spPr>
            <a:xfrm>
              <a:off x="3744000" y="5148360"/>
              <a:ext cx="5184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16360" y="4968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4968360"/>
              <a:ext cx="750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0000" y="5832360"/>
            <a:ext cx="4752359" cy="360000"/>
            <a:chOff x="4320000" y="5832360"/>
            <a:chExt cx="4752359" cy="360000"/>
          </a:xfrm>
        </p:grpSpPr>
        <p:sp>
          <p:nvSpPr>
            <p:cNvPr id="13" name="Straight Connector 12"/>
            <p:cNvSpPr/>
            <p:nvPr/>
          </p:nvSpPr>
          <p:spPr>
            <a:xfrm>
              <a:off x="4320000" y="6012360"/>
              <a:ext cx="460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16360" y="5832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E6E6FF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360" y="5832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0000" y="3420360"/>
            <a:ext cx="4032359" cy="360000"/>
            <a:chOff x="5040000" y="3420360"/>
            <a:chExt cx="4032359" cy="360000"/>
          </a:xfrm>
        </p:grpSpPr>
        <p:sp>
          <p:nvSpPr>
            <p:cNvPr id="17" name="Straight Connector 16"/>
            <p:cNvSpPr/>
            <p:nvPr/>
          </p:nvSpPr>
          <p:spPr>
            <a:xfrm>
              <a:off x="5040000" y="3600360"/>
              <a:ext cx="38883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16360" y="3420360"/>
              <a:ext cx="1655999" cy="360000"/>
            </a:xfrm>
            <a:custGeom>
              <a:avLst>
                <a:gd name="f0" fmla="val 18708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-2147483647"/>
                <a:gd name="f6" fmla="val 2147483647"/>
                <a:gd name="f7" fmla="val 10800"/>
                <a:gd name="f8" fmla="*/ f1 1 21600"/>
                <a:gd name="f9" fmla="*/ f2 1 21600"/>
                <a:gd name="f10" fmla="pin 0 f0 21600"/>
                <a:gd name="f11" fmla="val f10"/>
                <a:gd name="f12" fmla="*/ f10 f8 1"/>
                <a:gd name="f13" fmla="*/ f3 f9 1"/>
                <a:gd name="f14" fmla="*/ 0 f8 1"/>
                <a:gd name="f15" fmla="*/ 21600 f8 1"/>
                <a:gd name="f16" fmla="*/ 21600 f9 1"/>
                <a:gd name="f17" fmla="*/ 0 f9 1"/>
              </a:gdLst>
              <a:ahLst>
                <a:ahXY gdRefX="f0" minX="f3" maxX="f4">
                  <a:pos x="f12" y="f1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21600" h="21600">
                  <a:moveTo>
                    <a:pt x="f3" y="f3"/>
                  </a:moveTo>
                  <a:lnTo>
                    <a:pt x="f11" y="f3"/>
                  </a:lnTo>
                  <a:lnTo>
                    <a:pt x="f4" y="f7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9999CC"/>
            </a:solidFill>
            <a:ln w="0">
              <a:solidFill>
                <a:srgbClr val="000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3420360"/>
              <a:ext cx="73835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solidFill>
                    <a:srgbClr val="333366"/>
                  </a:solidFill>
                </a:defRPr>
              </a:pPr>
              <a:r>
                <a:rPr lang="fr-FR" sz="1800" b="0" i="0" u="none" strike="noStrike" kern="1200" cap="none">
                  <a:ln>
                    <a:noFill/>
                  </a:ln>
                  <a:solidFill>
                    <a:srgbClr val="333366"/>
                  </a:solidFill>
                  <a:latin typeface="Liberation Sans" pitchFamily="18"/>
                  <a:ea typeface="Droid Sans Fallback" pitchFamily="2"/>
                  <a:cs typeface="FreeSans" pitchFamily="2"/>
                </a:rPr>
                <a:t>PhoB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63999" y="6336000"/>
            <a:ext cx="1026719" cy="77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/>
            </a:pPr>
            <a:r>
              <a:rPr lang="fr-FR" sz="4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[...]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64000" y="3528000"/>
            <a:ext cx="1728000" cy="143999"/>
            <a:chOff x="5364000" y="3528000"/>
            <a:chExt cx="1728000" cy="143999"/>
          </a:xfrm>
        </p:grpSpPr>
        <p:sp>
          <p:nvSpPr>
            <p:cNvPr id="22" name="Straight Connector 21"/>
            <p:cNvSpPr/>
            <p:nvPr/>
          </p:nvSpPr>
          <p:spPr>
            <a:xfrm>
              <a:off x="7092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5364000" y="3528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44000" y="4248000"/>
            <a:ext cx="1728000" cy="144000"/>
            <a:chOff x="5544000" y="4248000"/>
            <a:chExt cx="1728000" cy="144000"/>
          </a:xfrm>
        </p:grpSpPr>
        <p:sp>
          <p:nvSpPr>
            <p:cNvPr id="25" name="Straight Connector 24"/>
            <p:cNvSpPr/>
            <p:nvPr/>
          </p:nvSpPr>
          <p:spPr>
            <a:xfrm>
              <a:off x="7272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5544000" y="4248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12000" y="5076000"/>
            <a:ext cx="1728000" cy="144000"/>
            <a:chOff x="5112000" y="5076000"/>
            <a:chExt cx="1728000" cy="144000"/>
          </a:xfrm>
        </p:grpSpPr>
        <p:sp>
          <p:nvSpPr>
            <p:cNvPr id="28" name="Straight Connector 27"/>
            <p:cNvSpPr/>
            <p:nvPr/>
          </p:nvSpPr>
          <p:spPr>
            <a:xfrm>
              <a:off x="6840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5112000" y="5076000"/>
              <a:ext cx="0" cy="144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2000" y="5940000"/>
            <a:ext cx="1728000" cy="143999"/>
            <a:chOff x="4572000" y="5940000"/>
            <a:chExt cx="1728000" cy="143999"/>
          </a:xfrm>
        </p:grpSpPr>
        <p:sp>
          <p:nvSpPr>
            <p:cNvPr id="31" name="Straight Connector 30"/>
            <p:cNvSpPr/>
            <p:nvPr/>
          </p:nvSpPr>
          <p:spPr>
            <a:xfrm>
              <a:off x="6300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4572000" y="5940000"/>
              <a:ext cx="0" cy="1439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1307880"/>
            <a:ext cx="2015999" cy="77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2577599"/>
            <a:ext cx="20159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4000" y="3851999"/>
            <a:ext cx="2015999" cy="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44000" y="5007600"/>
            <a:ext cx="2015999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44000" y="6300000"/>
            <a:ext cx="2015999" cy="10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456000" y="653760"/>
            <a:ext cx="27684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Base de données (86 FT)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1307880"/>
            <a:ext cx="2015999" cy="77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2577599"/>
            <a:ext cx="20159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4000" y="3851999"/>
            <a:ext cx="2015999" cy="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44000" y="5007600"/>
            <a:ext cx="2015999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44000" y="6300000"/>
            <a:ext cx="2015999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384000" y="2088000"/>
            <a:ext cx="504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456000" y="653760"/>
            <a:ext cx="3823199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Base de données (86 FT)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Alignement Local Smith-Waterman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Plusieurs métriques 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648000"/>
            <a:ext cx="8059320" cy="6837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1307880"/>
            <a:ext cx="2015999" cy="77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4000" y="2577599"/>
            <a:ext cx="20159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44000" y="3851999"/>
            <a:ext cx="2015999" cy="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44000" y="5007600"/>
            <a:ext cx="2015999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44000" y="6300000"/>
            <a:ext cx="2015999" cy="10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014080" y="2049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57/86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4080" y="3345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52/86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4080" y="586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38/86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4080" y="7197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57/86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2079" y="3345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38/86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2079" y="586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62/86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2079" y="7197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50/86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30079" y="2049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42/86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079" y="334583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27/86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0079" y="460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73/86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0079" y="5865840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53/86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89400" y="7195679"/>
            <a:ext cx="1213919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PhoB : 75/86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218</Words>
  <Application>Microsoft Office PowerPoint</Application>
  <PresentationFormat>On-screen Show (4:3)</PresentationFormat>
  <Paragraphs>148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abdollahi</dc:creator>
  <cp:lastModifiedBy>TORANJ</cp:lastModifiedBy>
  <cp:revision>34</cp:revision>
  <dcterms:created xsi:type="dcterms:W3CDTF">2016-12-13T11:18:23Z</dcterms:created>
  <dcterms:modified xsi:type="dcterms:W3CDTF">2016-12-14T07:16:22Z</dcterms:modified>
</cp:coreProperties>
</file>