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5" r:id="rId4"/>
    <p:sldId id="288" r:id="rId5"/>
    <p:sldId id="290" r:id="rId6"/>
    <p:sldId id="292" r:id="rId7"/>
    <p:sldId id="296" r:id="rId8"/>
    <p:sldId id="29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74492" autoAdjust="0"/>
  </p:normalViewPr>
  <p:slideViewPr>
    <p:cSldViewPr snapToGrid="0">
      <p:cViewPr varScale="1">
        <p:scale>
          <a:sx n="60" d="100"/>
          <a:sy n="60" d="100"/>
        </p:scale>
        <p:origin x="11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89266-1B27-4525-B165-AD1A73342BE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F4460-6503-445B-8A56-0254AB65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комиссия! Тема дипломного проекта ……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1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дипломного проектирования является создание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</a:t>
            </a:r>
            <a:r>
              <a:rPr lang="ru-RU" sz="12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дипломного проектирования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…….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Функциональные задачи программного продукта: …….</a:t>
            </a:r>
            <a:endParaRPr lang="ru-RU" sz="1200" b="0" dirty="0">
              <a:solidFill>
                <a:schemeClr val="accent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highlight>
                <a:srgbClr val="FFFF00"/>
              </a:highlight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Данная тема актуальна на сегодняшний момент времени, так как …… (если есть)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Предметной областью   веб-приложения является….  (если есть)</a:t>
            </a:r>
          </a:p>
          <a:p>
            <a:r>
              <a:rPr lang="ru-RU" dirty="0"/>
              <a:t>Это…..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представлены инструментальные средства для разработки программного продукта, 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...... (клиент-серверная; )</a:t>
            </a:r>
          </a:p>
          <a:p>
            <a:pPr lvl="0"/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клиента использовалось веб инструменты: …..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стороне сервера использовалось: ……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проектирования….. Использовались …. Для…….. 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ПРОСТО ПЕРЕЧИСЛИТЬ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этапе проектирования базы данных, была построена ER-модель базы данных ……., которая содержит …..  таблиц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0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проектирования построена схема навигации, которая представлена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0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Демонстрация программного продукта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При работе выделены … (количество)  ролей, (назвать кто ) ….</a:t>
            </a:r>
          </a:p>
          <a:p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демонстрируем под заявленный функционал каждой роли (открыть в разных браузерах заранее)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в процессе дипломного проектирования продемонстрирован (вставить вид деятельности) в части реализации функционала (вставить) , </a:t>
            </a:r>
          </a:p>
          <a:p>
            <a:r>
              <a:rPr lang="ru-RU" dirty="0"/>
              <a:t>также было выполнено …… (вставить вид деятельности) через (…..вставить) , </a:t>
            </a:r>
          </a:p>
          <a:p>
            <a:endParaRPr lang="ru-RU" dirty="0"/>
          </a:p>
          <a:p>
            <a:r>
              <a:rPr lang="ru-RU" dirty="0"/>
              <a:t>В результате все цели (функциональные задачи) достигнуты (выполнены). Спасибо.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F4460-6503-445B-8A56-0254AB65E7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B4493-E3C8-4013-ABF2-C703136A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3EEDF8-475E-477C-A987-9B23A980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BE86E1-9F5F-4CEA-9D81-1F2C8E07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C3810-D6CA-4B12-8AA5-7DF5CF3D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063BE-EA16-48A3-8992-B29920A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7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67077-9B49-47B9-A5FE-80CD7FA3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3BF900-CE03-4A93-8FF9-2AA3ADEC7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AA9DC2-1C89-4838-9CDF-84897948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B5615-1957-41FA-A180-3CC494E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583B74-F5C4-4A0F-9A7B-44261E1E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1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1D8D13-5A14-4577-BF7A-F20310C58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62C0B2-95FF-43B8-AC2D-08DD1E50D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B28C0F-C092-4F04-9B00-B43B2B15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4C4DC-42C2-4D75-BE1B-ED3AAB95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5503A-4B2D-49DD-9141-91EF78BF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63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723B-5719-4EEA-B777-EAF3DA7FDF21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A5C1-EBA6-4D9B-83CC-431CB510693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051D6-DACB-4E1D-B3E0-21F301A0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C8D4-6D3B-47D5-8ECA-4F425CA3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EBD8D-49BF-4A85-BA57-68ACD048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18BAA-0EBC-4340-9638-224B4EAB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35976-5D74-40E0-B296-CE85083F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50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989C5-6A8D-4F34-9C66-848ABDAD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2CCB1-09A5-4E67-BCED-44887574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91265-AA85-4038-980E-0E4D6AC2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9D130-0296-4360-ADC0-0EEDB20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94C0C-4CED-4A84-A745-4ED26194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F1C38-6D54-43A4-9A28-970F3680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D84946-3751-48EB-9B3F-73DBB7897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62CF63-5B79-45B2-B784-CE7648A1B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C32103-57A4-490F-A727-8370FC70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ACB28-912D-46D0-9020-F3461B91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EDB07B-116C-495A-A810-C2CA4898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07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3607E-AEE7-45E8-973F-C6A0F44E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8246A5-1EA2-4060-88B9-AEEF4D4B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B82C7B-9FB3-42C3-B7F9-D8300649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F208E3-7A6B-44D3-AAE0-436FC7D3D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BEA751-75E2-4770-AC4C-ABDE479A7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2F5611-7733-484E-B406-9B1D29C9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E223BB-96A8-4AA5-BDC6-57A8ECBA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96D070-498B-4DC0-BD7D-0D38BAB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7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CAC72-5242-47A2-8742-679E9321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C6E1FF-3A97-4325-8E27-8C31D4B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619FB1-8673-4A00-BB46-FEE2384C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0E1D98-B347-40A5-A48A-99A25F2B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5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3D4373-5614-495A-A779-7A5B480A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325AA6-96C1-4630-B4DE-BC098226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2DB7E-3440-41AF-915A-C05E90C7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8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D6E2C-BCA5-41E4-892B-2B8A35CDE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BABE5-695C-4FC0-8127-36E6EF69E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FCF46C-D2D9-45FE-B285-2BEFDBA8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008DD-915F-4D6B-9B4C-5ADD4E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9F4DB-73B0-4276-897E-D7ABFC42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385446-C9EA-40EB-ACC5-3DE5279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6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0478C-6799-43DC-97FA-9113AFCB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EFE25A-252C-487C-AD6C-CE86A769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453A1-AD3C-47A3-9BB6-8A506611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20D80D-D7EB-4833-8538-CC4E4307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05F5C-D657-4864-A677-2C639444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13AE1-764F-405F-BD36-3EEF6331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CF29-2723-4C42-8522-1A6544C4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B6F97B-9842-48C5-BF92-7072EB4B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38571-CFC5-4622-B376-FD998376A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6DA3-B598-4B8A-8255-3391DDF783A7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80B3E-3EC7-431D-B69D-1ABB7A9A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C3BBBD-9C88-4C2B-BC40-290AFD477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F580B-7502-4723-A328-990B3117F3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2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17" Type="http://schemas.microsoft.com/office/2007/relationships/hdphoto" Target="../media/hdphoto3.wdp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2.jpe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7F0CE69-87EB-4A20-A6B5-BB5F26E30EFE}"/>
              </a:ext>
            </a:extLst>
          </p:cNvPr>
          <p:cNvSpPr txBox="1">
            <a:spLocks/>
          </p:cNvSpPr>
          <p:nvPr/>
        </p:nvSpPr>
        <p:spPr>
          <a:xfrm>
            <a:off x="2956347" y="2166319"/>
            <a:ext cx="6279306" cy="223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/>
            <a:r>
              <a:rPr lang="ru-RU" sz="4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Дипломный проект </a:t>
            </a:r>
          </a:p>
          <a:p>
            <a:pPr marL="182880"/>
            <a:endParaRPr lang="ru-RU" sz="44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/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Веб-приложение «Писательский клуб»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634B-476B-4A2F-BF93-37FB94D1551F}"/>
              </a:ext>
            </a:extLst>
          </p:cNvPr>
          <p:cNvSpPr txBox="1"/>
          <p:nvPr/>
        </p:nvSpPr>
        <p:spPr>
          <a:xfrm>
            <a:off x="3273112" y="328071"/>
            <a:ext cx="56457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Государственное бюджетное профессиональное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образовательное учреждение Иркутской области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«Иркутский авиационный техникум»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(ГБПОУИО «ИАТ»)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D5ABF-E9F4-4772-9280-5F7BA2804737}"/>
              </a:ext>
            </a:extLst>
          </p:cNvPr>
          <p:cNvSpPr txBox="1"/>
          <p:nvPr/>
        </p:nvSpPr>
        <p:spPr>
          <a:xfrm>
            <a:off x="6628173" y="4910703"/>
            <a:ext cx="5369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Антонинова Виктория Анатольевна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ВЕБ-21-2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Александрова Алена Сергеевна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5E94D-A645-4282-9D38-7B7D367B8784}"/>
              </a:ext>
            </a:extLst>
          </p:cNvPr>
          <p:cNvSpPr txBox="1"/>
          <p:nvPr/>
        </p:nvSpPr>
        <p:spPr>
          <a:xfrm>
            <a:off x="9731159" y="5599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01F7D-6C97-4306-9332-2700335BDBB5}"/>
              </a:ext>
            </a:extLst>
          </p:cNvPr>
          <p:cNvSpPr txBox="1"/>
          <p:nvPr/>
        </p:nvSpPr>
        <p:spPr>
          <a:xfrm>
            <a:off x="5356310" y="634526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Иркутск 2025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8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E5F768B2-AD3E-48D3-8D9E-B85855A1D699}"/>
              </a:ext>
            </a:extLst>
          </p:cNvPr>
          <p:cNvSpPr txBox="1">
            <a:spLocks/>
          </p:cNvSpPr>
          <p:nvPr/>
        </p:nvSpPr>
        <p:spPr>
          <a:xfrm>
            <a:off x="1778575" y="232584"/>
            <a:ext cx="8634849" cy="1432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solidFill>
                  <a:schemeClr val="accent1"/>
                </a:solidFill>
              </a:rPr>
              <a:t>Цель</a:t>
            </a:r>
            <a:r>
              <a:rPr lang="en-US" sz="3200" b="1" dirty="0">
                <a:solidFill>
                  <a:schemeClr val="accent1"/>
                </a:solidFill>
              </a:rPr>
              <a:t>, </a:t>
            </a:r>
            <a:r>
              <a:rPr lang="ru-RU" sz="3200" b="1" dirty="0">
                <a:solidFill>
                  <a:schemeClr val="accent1"/>
                </a:solidFill>
              </a:rPr>
              <a:t>задачи дипломного проектирования 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5B4357-85C4-48BF-8D26-ED26BD6CFFAD}"/>
              </a:ext>
            </a:extLst>
          </p:cNvPr>
          <p:cNvSpPr txBox="1">
            <a:spLocks/>
          </p:cNvSpPr>
          <p:nvPr/>
        </p:nvSpPr>
        <p:spPr>
          <a:xfrm>
            <a:off x="727767" y="2044663"/>
            <a:ext cx="10933366" cy="38221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дипломного проектирования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веб-приложения «Писательский клуб», которое будет служить удобной платформой для проявления творческих амбиций участников, организации мероприятий и публикации литературных произведений. </a:t>
            </a:r>
          </a:p>
          <a:p>
            <a:pPr marL="0" indent="0">
              <a:buNone/>
            </a:pPr>
            <a:r>
              <a:rPr lang="ru-RU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проектирования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Анализ требований и определение функциональности</a:t>
            </a:r>
            <a:endParaRPr lang="ru-RU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810260" algn="l"/>
              </a:tabLst>
            </a:pP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Проектирование базы данных</a:t>
            </a:r>
            <a:endParaRPr lang="ru-RU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ru-RU" sz="2000" dirty="0"/>
              <a:t>Разработка пользовательского интерфейса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ru-RU" sz="2000" dirty="0"/>
              <a:t>Реализация и тестирование веб-приложения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ru-RU" sz="2000" dirty="0"/>
              <a:t>Документирование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DA046-37F4-4DE3-B662-ED8DB0206F28}"/>
              </a:ext>
            </a:extLst>
          </p:cNvPr>
          <p:cNvSpPr txBox="1"/>
          <p:nvPr/>
        </p:nvSpPr>
        <p:spPr>
          <a:xfrm>
            <a:off x="11388491" y="627729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9720AC8-DF0D-4A16-BF85-60B8C88DC2B2}"/>
              </a:ext>
            </a:extLst>
          </p:cNvPr>
          <p:cNvSpPr/>
          <p:nvPr/>
        </p:nvSpPr>
        <p:spPr>
          <a:xfrm>
            <a:off x="327803" y="1772398"/>
            <a:ext cx="11409072" cy="4366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8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E5F768B2-AD3E-48D3-8D9E-B85855A1D699}"/>
              </a:ext>
            </a:extLst>
          </p:cNvPr>
          <p:cNvSpPr txBox="1">
            <a:spLocks/>
          </p:cNvSpPr>
          <p:nvPr/>
        </p:nvSpPr>
        <p:spPr>
          <a:xfrm>
            <a:off x="2536926" y="314171"/>
            <a:ext cx="86348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1"/>
                </a:solidFill>
              </a:rPr>
              <a:t>Предметная область дипломного проекта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ru-RU" sz="32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5B4357-85C4-48BF-8D26-ED26BD6CFFAD}"/>
              </a:ext>
            </a:extLst>
          </p:cNvPr>
          <p:cNvSpPr txBox="1">
            <a:spLocks/>
          </p:cNvSpPr>
          <p:nvPr/>
        </p:nvSpPr>
        <p:spPr>
          <a:xfrm>
            <a:off x="541185" y="1462655"/>
            <a:ext cx="5815824" cy="46459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 включает в себя процессы, связанные с деятельностью писательского клуба. Разрабатываемое веб-приложение предназначено для поддержки и развития творчества авторов, предоставляя платформу для обмена произведениями, получения обратной связи и участия в литературных мероприятиях. В приложении предусмотрены три основные роли пользователей: организаторы, которые управляют клубом, создают тематические мероприятия и управляют заданиям к ним, модераторы, которые модерируют основной контент к заданиям по мероприятиям, и авторы, которые публикуют свои работы и участвуют в обсуждениях.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DA046-37F4-4DE3-B662-ED8DB0206F28}"/>
              </a:ext>
            </a:extLst>
          </p:cNvPr>
          <p:cNvSpPr txBox="1"/>
          <p:nvPr/>
        </p:nvSpPr>
        <p:spPr>
          <a:xfrm>
            <a:off x="11388491" y="627729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D6FD72F-91C7-4F3D-B4FA-3362BA398D1C}"/>
              </a:ext>
            </a:extLst>
          </p:cNvPr>
          <p:cNvSpPr txBox="1">
            <a:spLocks/>
          </p:cNvSpPr>
          <p:nvPr/>
        </p:nvSpPr>
        <p:spPr>
          <a:xfrm>
            <a:off x="6604486" y="1462655"/>
            <a:ext cx="5507001" cy="52443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165100" lvl="0" indent="0" algn="just">
              <a:spcAft>
                <a:spcPts val="0"/>
              </a:spcAft>
              <a:buNone/>
            </a:pPr>
            <a:endParaRPr lang="ru-RU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B87C41C-4773-4532-A6A3-185FF3B198B7}"/>
              </a:ext>
            </a:extLst>
          </p:cNvPr>
          <p:cNvSpPr/>
          <p:nvPr/>
        </p:nvSpPr>
        <p:spPr>
          <a:xfrm>
            <a:off x="7216430" y="1934170"/>
            <a:ext cx="4117143" cy="434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00511FB-70CB-4BFC-A2EA-639B2D4D7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28" b="12093"/>
          <a:stretch/>
        </p:blipFill>
        <p:spPr bwMode="auto">
          <a:xfrm>
            <a:off x="6759629" y="1462655"/>
            <a:ext cx="4821421" cy="48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06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9CFF2710-5C29-443A-A696-F9786282AB5C}"/>
              </a:ext>
            </a:extLst>
          </p:cNvPr>
          <p:cNvSpPr txBox="1">
            <a:spLocks/>
          </p:cNvSpPr>
          <p:nvPr/>
        </p:nvSpPr>
        <p:spPr>
          <a:xfrm>
            <a:off x="1699404" y="-100195"/>
            <a:ext cx="92820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 разработки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48BD70D-31AF-4588-958D-B470BEDBD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51822"/>
              </p:ext>
            </p:extLst>
          </p:nvPr>
        </p:nvGraphicFramePr>
        <p:xfrm>
          <a:off x="505326" y="988185"/>
          <a:ext cx="11176642" cy="5622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2874">
                  <a:extLst>
                    <a:ext uri="{9D8B030D-6E8A-4147-A177-3AD203B41FA5}">
                      <a16:colId xmlns:a16="http://schemas.microsoft.com/office/drawing/2014/main" val="489332136"/>
                    </a:ext>
                  </a:extLst>
                </a:gridCol>
                <a:gridCol w="3309788">
                  <a:extLst>
                    <a:ext uri="{9D8B030D-6E8A-4147-A177-3AD203B41FA5}">
                      <a16:colId xmlns:a16="http://schemas.microsoft.com/office/drawing/2014/main" val="699667990"/>
                    </a:ext>
                  </a:extLst>
                </a:gridCol>
                <a:gridCol w="3723980">
                  <a:extLst>
                    <a:ext uri="{9D8B030D-6E8A-4147-A177-3AD203B41FA5}">
                      <a16:colId xmlns:a16="http://schemas.microsoft.com/office/drawing/2014/main" val="359732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Этап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Изображение (логотип)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инструмента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068126"/>
                  </a:ext>
                </a:extLst>
              </a:tr>
              <a:tr h="71212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Функциональное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 программного продукта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Draw.io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9065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Проектирование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 Workbench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79013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Реализация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8937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Проектирование интерфейса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Figma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060549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Реализация (среда разработки)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 Studio Code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0058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Реализация (инструменты, языки)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JavaScript, HTML, CSS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0000"/>
                  </a:ext>
                </a:extLst>
              </a:tr>
              <a:tr h="650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Разработка (фреймворки)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Bootstrap, Vue.js, Node.js, Express.js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50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Chrome, Yandex Browser, Jest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7718"/>
                  </a:ext>
                </a:extLst>
              </a:tr>
            </a:tbl>
          </a:graphicData>
        </a:graphic>
      </p:graphicFrame>
      <p:sp>
        <p:nvSpPr>
          <p:cNvPr id="6" name="AutoShape 4" descr="Visual Studio Code Logo Vector SVG Icon - SVG Repo">
            <a:extLst>
              <a:ext uri="{FF2B5EF4-FFF2-40B4-BE49-F238E27FC236}">
                <a16:creationId xmlns:a16="http://schemas.microsoft.com/office/drawing/2014/main" id="{FD79F5A1-B225-4765-B243-43A7D0327C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CF444B-5BC2-419D-85AC-7F8C28A447C8}"/>
              </a:ext>
            </a:extLst>
          </p:cNvPr>
          <p:cNvSpPr txBox="1"/>
          <p:nvPr/>
        </p:nvSpPr>
        <p:spPr>
          <a:xfrm>
            <a:off x="11646716" y="6421554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4</a:t>
            </a:r>
          </a:p>
        </p:txBody>
      </p:sp>
      <p:pic>
        <p:nvPicPr>
          <p:cNvPr id="7" name="Рисунок 6" descr="Изображение выглядит как символ, апельсин, желт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9ACCFD2-3771-4CB6-9370-6BC2F93D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970" y="1381372"/>
            <a:ext cx="519340" cy="518887"/>
          </a:xfrm>
          <a:prstGeom prst="rect">
            <a:avLst/>
          </a:prstGeom>
        </p:spPr>
      </p:pic>
      <p:pic>
        <p:nvPicPr>
          <p:cNvPr id="8" name="Рисунок 7" descr="Изображение выглядит как Графика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A86134F-C9CB-4B7C-A3A2-B621C128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29" y="2117521"/>
            <a:ext cx="511475" cy="518887"/>
          </a:xfrm>
          <a:prstGeom prst="rect">
            <a:avLst/>
          </a:prstGeom>
        </p:spPr>
      </p:pic>
      <p:pic>
        <p:nvPicPr>
          <p:cNvPr id="9" name="Picture 2" descr="Picture background">
            <a:extLst>
              <a:ext uri="{FF2B5EF4-FFF2-40B4-BE49-F238E27FC236}">
                <a16:creationId xmlns:a16="http://schemas.microsoft.com/office/drawing/2014/main" id="{2896CB8C-34DA-4084-9C68-33013D6C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67" y="2773997"/>
            <a:ext cx="523910" cy="5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 descr="Изображение выглядит как Красочность, Графика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91C70E4A-EA48-452C-82C3-567B4263D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568" y="3437766"/>
            <a:ext cx="503852" cy="503850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32BBD38-C6B4-4ABA-A179-DC722874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872" y="4036961"/>
            <a:ext cx="537085" cy="53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icture background">
            <a:extLst>
              <a:ext uri="{FF2B5EF4-FFF2-40B4-BE49-F238E27FC236}">
                <a16:creationId xmlns:a16="http://schemas.microsoft.com/office/drawing/2014/main" id="{00316336-70E7-4ECF-8B6D-9CCD6E22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847" y="5329141"/>
            <a:ext cx="603251" cy="60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icture background">
            <a:extLst>
              <a:ext uri="{FF2B5EF4-FFF2-40B4-BE49-F238E27FC236}">
                <a16:creationId xmlns:a16="http://schemas.microsoft.com/office/drawing/2014/main" id="{4BFC0B0E-FFDC-461C-BDDF-9F5AA8DC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52" y="4755685"/>
            <a:ext cx="845606" cy="54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3B56E9-0BFE-402B-8D3C-AD9DB4B5627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55" y="4687349"/>
            <a:ext cx="588391" cy="67405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324FE2-1867-4D3F-A226-A154F82914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444" b="90000" l="6270" r="95556">
                        <a14:foregroundMark x1="46746" y1="18413" x2="54841" y2="14206"/>
                        <a14:foregroundMark x1="54841" y1="18413" x2="35952" y2="21667"/>
                        <a14:foregroundMark x1="51825" y1="24048" x2="40397" y2="14921"/>
                        <a14:foregroundMark x1="40397" y1="14921" x2="27063" y2="9841"/>
                        <a14:foregroundMark x1="27063" y1="9841" x2="12302" y2="13333"/>
                        <a14:foregroundMark x1="12302" y1="13333" x2="6270" y2="12381"/>
                        <a14:foregroundMark x1="7460" y1="14524" x2="25159" y2="38730"/>
                        <a14:foregroundMark x1="25159" y1="38730" x2="42302" y2="75635"/>
                        <a14:foregroundMark x1="42302" y1="75635" x2="49444" y2="86667"/>
                        <a14:foregroundMark x1="49444" y1="86667" x2="49444" y2="86667"/>
                        <a14:foregroundMark x1="33254" y1="62381" x2="18413" y2="41032"/>
                        <a14:foregroundMark x1="18413" y1="41032" x2="10794" y2="21349"/>
                        <a14:foregroundMark x1="49127" y1="88175" x2="52698" y2="75794"/>
                        <a14:foregroundMark x1="52698" y1="75794" x2="95238" y2="15079"/>
                        <a14:foregroundMark x1="56905" y1="78889" x2="76349" y2="44444"/>
                        <a14:foregroundMark x1="56905" y1="13016" x2="89444" y2="9444"/>
                        <a14:foregroundMark x1="89444" y1="9444" x2="95556" y2="1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9059" y="5278066"/>
            <a:ext cx="705400" cy="705400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489D53D-95D3-4925-AE58-471C20CC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667" b="98333" l="10000" r="90000">
                        <a14:foregroundMark x1="49167" y1="15556" x2="44583" y2="43333"/>
                        <a14:foregroundMark x1="44583" y1="43333" x2="46042" y2="57222"/>
                        <a14:foregroundMark x1="46042" y1="13333" x2="48750" y2="1667"/>
                        <a14:foregroundMark x1="49583" y1="75556" x2="47708" y2="9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517" y="5388115"/>
            <a:ext cx="1521794" cy="57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C39A9974-AEBE-46F0-BD86-36E835E1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t="17305" r="6084" b="16283"/>
          <a:stretch/>
        </p:blipFill>
        <p:spPr bwMode="auto">
          <a:xfrm>
            <a:off x="6678513" y="5413577"/>
            <a:ext cx="1273214" cy="46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1A0CBF22-F004-426F-AEF1-14FD5177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62700" y1="22100" x2="47000" y2="22300"/>
                        <a14:foregroundMark x1="47000" y1="22300" x2="72500" y2="21500"/>
                        <a14:foregroundMark x1="72500" y1="21500" x2="28600" y2="27700"/>
                        <a14:foregroundMark x1="28600" y1="27700" x2="77100" y2="34300"/>
                        <a14:foregroundMark x1="77100" y1="34300" x2="12400" y2="40500"/>
                        <a14:foregroundMark x1="12400" y1="40500" x2="66100" y2="40900"/>
                        <a14:foregroundMark x1="66100" y1="40900" x2="24000" y2="44800"/>
                        <a14:foregroundMark x1="24000" y1="44800" x2="73200" y2="57500"/>
                        <a14:foregroundMark x1="73200" y1="57500" x2="73200" y2="57700"/>
                        <a14:foregroundMark x1="54400" y1="48900" x2="27800" y2="53600"/>
                        <a14:foregroundMark x1="27800" y1="53600" x2="68300" y2="54900"/>
                        <a14:foregroundMark x1="68300" y1="54900" x2="21400" y2="53000"/>
                        <a14:foregroundMark x1="21400" y1="53000" x2="33900" y2="47200"/>
                        <a14:foregroundMark x1="33900" y1="47200" x2="54500" y2="43700"/>
                        <a14:foregroundMark x1="54500" y1="43700" x2="61400" y2="38300"/>
                        <a14:foregroundMark x1="61400" y1="38300" x2="61400" y2="35100"/>
                        <a14:foregroundMark x1="42100" y1="33100" x2="35400" y2="41000"/>
                        <a14:foregroundMark x1="35400" y1="41000" x2="34500" y2="32600"/>
                        <a14:foregroundMark x1="34500" y1="32600" x2="34500" y2="32600"/>
                        <a14:foregroundMark x1="47400" y1="22400" x2="52700" y2="16600"/>
                        <a14:foregroundMark x1="52700" y1="16600" x2="60000" y2="16300"/>
                        <a14:foregroundMark x1="60000" y1="16300" x2="62200" y2="19700"/>
                        <a14:foregroundMark x1="64900" y1="19900" x2="47900" y2="19200"/>
                        <a14:foregroundMark x1="47900" y1="19200" x2="45300" y2="18200"/>
                        <a14:foregroundMark x1="59800" y1="28900" x2="65700" y2="43700"/>
                        <a14:foregroundMark x1="65700" y1="43700" x2="61000" y2="49900"/>
                        <a14:foregroundMark x1="61000" y1="49900" x2="54800" y2="50000"/>
                        <a14:foregroundMark x1="34900" y1="65300" x2="31500" y2="73000"/>
                        <a14:foregroundMark x1="31500" y1="73000" x2="49600" y2="69300"/>
                        <a14:foregroundMark x1="49600" y1="69300" x2="66900" y2="70900"/>
                        <a14:foregroundMark x1="69500" y1="70400" x2="57200" y2="75800"/>
                        <a14:foregroundMark x1="57200" y1="75800" x2="29500" y2="77300"/>
                        <a14:foregroundMark x1="35500" y1="69200" x2="45800" y2="67600"/>
                        <a14:foregroundMark x1="45800" y1="67600" x2="60000" y2="68700"/>
                        <a14:foregroundMark x1="60000" y1="68700" x2="66900" y2="68000"/>
                        <a14:foregroundMark x1="67300" y1="64000" x2="69500" y2="77300"/>
                        <a14:foregroundMark x1="63400" y1="73900" x2="39800" y2="68500"/>
                        <a14:foregroundMark x1="39800" y1="68500" x2="39100" y2="69000"/>
                        <a14:foregroundMark x1="40600" y1="70200" x2="34500" y2="64800"/>
                        <a14:foregroundMark x1="34500" y1="64800" x2="33900" y2="619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026" y="5990406"/>
            <a:ext cx="545285" cy="5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Picture background">
            <a:extLst>
              <a:ext uri="{FF2B5EF4-FFF2-40B4-BE49-F238E27FC236}">
                <a16:creationId xmlns:a16="http://schemas.microsoft.com/office/drawing/2014/main" id="{2D29A360-83B5-4DF8-903F-C7BA5EC3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106" y="6068836"/>
            <a:ext cx="673521" cy="4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0FB239A5-81C7-44B5-B8AC-08BC8A1DA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58" y="5956333"/>
            <a:ext cx="906801" cy="6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2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285" y="177119"/>
            <a:ext cx="7189575" cy="81131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9F4FE-3FA8-43BD-A563-A96EBAA4E414}"/>
              </a:ext>
            </a:extLst>
          </p:cNvPr>
          <p:cNvSpPr txBox="1"/>
          <p:nvPr/>
        </p:nvSpPr>
        <p:spPr>
          <a:xfrm>
            <a:off x="5215868" y="885041"/>
            <a:ext cx="242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AB10-481D-490B-8F68-3E2ED02099F5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CEF899-1C04-4973-83E3-FF879F3C73EF}"/>
              </a:ext>
            </a:extLst>
          </p:cNvPr>
          <p:cNvSpPr/>
          <p:nvPr/>
        </p:nvSpPr>
        <p:spPr>
          <a:xfrm>
            <a:off x="3183149" y="1720229"/>
            <a:ext cx="5676180" cy="434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636206-119C-45DC-8EC3-6906E5A4D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00" y="1529839"/>
            <a:ext cx="6891877" cy="472390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416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21EA8F00-3DD0-4256-8C2D-D62221C45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596" y="131264"/>
            <a:ext cx="10688128" cy="1143000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схемы навигации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A88024-58AE-44C6-B20D-7F9EE8573855}"/>
              </a:ext>
            </a:extLst>
          </p:cNvPr>
          <p:cNvSpPr txBox="1"/>
          <p:nvPr/>
        </p:nvSpPr>
        <p:spPr>
          <a:xfrm>
            <a:off x="11500635" y="632662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0B8680-7E12-4386-AC83-27CE2D6BB52A}"/>
              </a:ext>
            </a:extLst>
          </p:cNvPr>
          <p:cNvSpPr/>
          <p:nvPr/>
        </p:nvSpPr>
        <p:spPr>
          <a:xfrm>
            <a:off x="3183149" y="1720229"/>
            <a:ext cx="5676180" cy="4343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1DCDAC1-E1BF-4EE4-8F5E-517F04211AC9}"/>
              </a:ext>
            </a:extLst>
          </p:cNvPr>
          <p:cNvSpPr/>
          <p:nvPr/>
        </p:nvSpPr>
        <p:spPr>
          <a:xfrm>
            <a:off x="4221964" y="1127914"/>
            <a:ext cx="3874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Схема навигации веб-приложения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54E45D-C431-4667-A7F8-5914594C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13" y="1720229"/>
            <a:ext cx="6578573" cy="447763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93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0BC0C-F276-4244-A7CD-BD0F4DCD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3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дипломного продукта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BD571-39F3-4865-BB27-AA37ACFF1329}"/>
              </a:ext>
            </a:extLst>
          </p:cNvPr>
          <p:cNvSpPr txBox="1"/>
          <p:nvPr/>
        </p:nvSpPr>
        <p:spPr>
          <a:xfrm>
            <a:off x="11541379" y="6288656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653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03DB970B-9C80-46DC-8E32-7C5FC800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67" y="81542"/>
            <a:ext cx="3643659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2937D-A278-4C52-9A34-EB4FF55CE159}"/>
              </a:ext>
            </a:extLst>
          </p:cNvPr>
          <p:cNvSpPr txBox="1"/>
          <p:nvPr/>
        </p:nvSpPr>
        <p:spPr>
          <a:xfrm>
            <a:off x="11567585" y="6378763"/>
            <a:ext cx="545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>
                <a:solidFill>
                  <a:schemeClr val="accent1"/>
                </a:solidFill>
              </a:rPr>
              <a:t>8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F3AF087-7F16-4D4B-BE0E-647816F6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39711"/>
              </p:ext>
            </p:extLst>
          </p:nvPr>
        </p:nvGraphicFramePr>
        <p:xfrm>
          <a:off x="351692" y="1005840"/>
          <a:ext cx="112158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373">
                  <a:extLst>
                    <a:ext uri="{9D8B030D-6E8A-4147-A177-3AD203B41FA5}">
                      <a16:colId xmlns:a16="http://schemas.microsoft.com/office/drawing/2014/main" val="768004564"/>
                    </a:ext>
                  </a:extLst>
                </a:gridCol>
                <a:gridCol w="6041520">
                  <a:extLst>
                    <a:ext uri="{9D8B030D-6E8A-4147-A177-3AD203B41FA5}">
                      <a16:colId xmlns:a16="http://schemas.microsoft.com/office/drawing/2014/main" val="2476489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Виды деятельности: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Функциональные задачи программного продукта:</a:t>
                      </a:r>
                      <a:endParaRPr lang="ru-RU" sz="1800" b="1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 и разработка интерфейсов пользователя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Разработка дизайна веб-приложения:</a:t>
                      </a:r>
                    </a:p>
                    <a:p>
                      <a:pPr marL="285750" marR="165100" lvl="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Прототипирование,</a:t>
                      </a:r>
                    </a:p>
                    <a:p>
                      <a:pPr marL="285750" marR="165100" lvl="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Выбор цветовой гаммы и типографики,</a:t>
                      </a:r>
                    </a:p>
                    <a:p>
                      <a:pPr marL="285750" marR="165100" lvl="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Разработка дизайн-макетов.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80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 и разработка информационных систем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Реализация функционала веб-приложения для ролей:</a:t>
                      </a:r>
                    </a:p>
                    <a:p>
                      <a:pPr marL="285750" marR="165100" lvl="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Администратор,</a:t>
                      </a:r>
                    </a:p>
                    <a:p>
                      <a:pPr marL="285750" marR="165100" lvl="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Модератор,</a:t>
                      </a:r>
                    </a:p>
                    <a:p>
                      <a:pPr marL="285750" marR="165100" lvl="0" indent="-285750" algn="just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Пользователь.</a:t>
                      </a:r>
                    </a:p>
                    <a:p>
                      <a:pPr marL="0" marR="165100" lvl="0" indent="0" algn="just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Тестирование веб-приложения.</a:t>
                      </a:r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32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Проектирование, разработка и оптимизация веб-приложений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Разработка технического задания.</a:t>
                      </a:r>
                    </a:p>
                    <a:p>
                      <a:pPr marL="0" marR="165100" lvl="0" indent="0" algn="just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ru-RU" sz="18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Разработка интерфейса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3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795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554</Words>
  <Application>Microsoft Office PowerPoint</Application>
  <PresentationFormat>Широкоэкранный</PresentationFormat>
  <Paragraphs>114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Проектирование базы данных</vt:lpstr>
      <vt:lpstr>Проектирование схемы навигации</vt:lpstr>
      <vt:lpstr>Демонстрация дипломного продукта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_Moore.Skrim_</dc:creator>
  <cp:lastModifiedBy>Виктория</cp:lastModifiedBy>
  <cp:revision>61</cp:revision>
  <dcterms:created xsi:type="dcterms:W3CDTF">2023-05-28T07:05:17Z</dcterms:created>
  <dcterms:modified xsi:type="dcterms:W3CDTF">2025-06-03T02:21:33Z</dcterms:modified>
</cp:coreProperties>
</file>