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  <p:sldId id="270" r:id="rId10"/>
    <p:sldId id="264" r:id="rId11"/>
    <p:sldId id="265" r:id="rId12"/>
    <p:sldId id="269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8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8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0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94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1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55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48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54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3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4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NikaLeb/181_351_testingL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Ð°ÑÑÐ¸Ð½ÐºÐ¸ Ð¿Ð¾ Ð·Ð°Ð¿ÑÐ¾ÑÑ lightning network ÑÑÐ¾ ÑÑÐ¾">
            <a:extLst>
              <a:ext uri="{FF2B5EF4-FFF2-40B4-BE49-F238E27FC236}">
                <a16:creationId xmlns:a16="http://schemas.microsoft.com/office/drawing/2014/main" id="{CECFE293-6607-4BC8-BC6F-55625ADC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77D6B6-AE7E-4606-85B1-BBFA307B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937517" cy="55995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1C19B-F099-432F-B0F4-31D01A798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612" y="2635288"/>
            <a:ext cx="4338738" cy="3116424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Изучение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и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анализ возможностей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применения технологии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</a:t>
            </a: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Lightning</a:t>
            </a: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</a:t>
            </a: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Network</a:t>
            </a:r>
            <a:b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D6F7F-6F11-4008-986E-80CCA193F5E3}"/>
              </a:ext>
            </a:extLst>
          </p:cNvPr>
          <p:cNvSpPr txBox="1"/>
          <p:nvPr/>
        </p:nvSpPr>
        <p:spPr>
          <a:xfrm>
            <a:off x="6624734" y="5751712"/>
            <a:ext cx="6158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Презентация по дисциплине 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«Проектная деятельность»</a:t>
            </a:r>
          </a:p>
        </p:txBody>
      </p:sp>
      <p:pic>
        <p:nvPicPr>
          <p:cNvPr id="1032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1DD49556-A67B-4B18-AE1E-8A3C46760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09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6F354-287C-4D18-8E55-06F016D9B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2" y="429208"/>
            <a:ext cx="3191069" cy="80408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Eclair</a:t>
            </a:r>
            <a:endParaRPr lang="ru-RU" sz="4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60EDDCDF-DC04-4772-8669-0448A667E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9EC4F9-DAB1-4465-9725-AB8A9E7632EB}"/>
              </a:ext>
            </a:extLst>
          </p:cNvPr>
          <p:cNvSpPr/>
          <p:nvPr/>
        </p:nvSpPr>
        <p:spPr>
          <a:xfrm>
            <a:off x="905069" y="1551563"/>
            <a:ext cx="1084217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Eclair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mobile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— приложение, которое можно использовать как обычный кошелёк для хранения BTC, а также совершать транзакции с помощью технологии </a:t>
            </a: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Lightning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Network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</a:p>
          <a:p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Преимущества:</a:t>
            </a: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дизайн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  <a:endParaRPr lang="ru-RU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контроль количества узлов из приложения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контроль состояния счёта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высокий уровень защиты данных по счетам. </a:t>
            </a:r>
            <a:br>
              <a:rPr lang="ru-RU" sz="2000" dirty="0">
                <a:latin typeface="Comic Sans MS" panose="030F0702030302020204" pitchFamily="66" charset="0"/>
              </a:rPr>
            </a:b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Недостатки: </a:t>
            </a:r>
            <a:endParaRPr 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упрощенная проверка транзакций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  <a:endParaRPr lang="ru-RU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только на </a:t>
            </a: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Android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только на английском языке.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0166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EB64A-3BEC-4C06-BA2C-4A55875A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965" y="363892"/>
            <a:ext cx="2189584" cy="850739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Bitlum</a:t>
            </a:r>
            <a:endParaRPr lang="ru-RU" sz="4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1D8B18B3-7A6C-43EA-8C4A-0C19FF18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3EE29C-9AEC-4A00-BDEB-B2C89DCB8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58" y="4730620"/>
            <a:ext cx="2093023" cy="204560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C31DD6-3309-4ED3-BA70-1A7D6A501ADE}"/>
              </a:ext>
            </a:extLst>
          </p:cNvPr>
          <p:cNvSpPr/>
          <p:nvPr/>
        </p:nvSpPr>
        <p:spPr>
          <a:xfrm>
            <a:off x="634626" y="1455576"/>
            <a:ext cx="11467177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BITLUM — расширение для браузера, позволяющее проводить платежные операции, в том числе с использованием технологии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Network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BITLUM предназначен в первую очередь для оказания материальной поддержки создателей интересного контента, например в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Twitter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Twitch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и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Y'alls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. </a:t>
            </a:r>
          </a:p>
          <a:p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Преимущества:                                        Недостатки:</a:t>
            </a: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* Простой интерфейс;                           * Низкая защищенность данных;</a:t>
            </a: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* Техническая поддержка;                     * Только на английском;</a:t>
            </a: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* Синхронизация.                                   * Доступные валюты —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USD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и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SAT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60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563A0-0EF7-442F-89F3-D83AA543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183" y="363894"/>
            <a:ext cx="1782147" cy="90672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Zap</a:t>
            </a:r>
            <a:endParaRPr lang="ru-RU" sz="4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E2E78141-6AD6-46C0-B059-7A0332B2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3CC46D-E988-49EA-BB69-BEBF8122C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377" y="4492039"/>
            <a:ext cx="1890958" cy="193862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120AE52-B2A8-47F3-8B65-1AD923E310BC}"/>
              </a:ext>
            </a:extLst>
          </p:cNvPr>
          <p:cNvSpPr/>
          <p:nvPr/>
        </p:nvSpPr>
        <p:spPr>
          <a:xfrm>
            <a:off x="546712" y="1381389"/>
            <a:ext cx="10741774" cy="2255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Zap </a:t>
            </a:r>
            <a:r>
              <a:rPr lang="ru-RU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– электронный кошелек, работающий по протоколу </a:t>
            </a:r>
            <a:r>
              <a:rPr lang="en-US" sz="2000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Lightning Network</a:t>
            </a:r>
            <a:r>
              <a:rPr lang="ru-RU" sz="2000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предназначенный для использования биткоина.</a:t>
            </a:r>
            <a:b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000" dirty="0">
              <a:solidFill>
                <a:srgbClr val="222222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Zap</a:t>
            </a: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прост в использовании. Он</a:t>
            </a:r>
            <a:r>
              <a:rPr lang="en-US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ещё находится в разработке и недавно, 11 июня 2019 года, вышла версия на ОС </a:t>
            </a:r>
            <a:r>
              <a:rPr lang="en-US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Android.</a:t>
            </a:r>
            <a:endParaRPr lang="ru-RU" sz="2000" dirty="0">
              <a:solidFill>
                <a:srgbClr val="222222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solidFill>
                <a:srgbClr val="222222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2681BBB-0913-4DB1-AD63-04A734B3F77C}"/>
              </a:ext>
            </a:extLst>
          </p:cNvPr>
          <p:cNvSpPr/>
          <p:nvPr/>
        </p:nvSpPr>
        <p:spPr>
          <a:xfrm>
            <a:off x="5358737" y="3479233"/>
            <a:ext cx="6096000" cy="12675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800"/>
              </a:spcAft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Недостатки: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долгая синхронизация с </a:t>
            </a:r>
            <a:r>
              <a:rPr lang="ru-RU" sz="2000" dirty="0" err="1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блокчейном</a:t>
            </a: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один язык;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EFBC3D-5618-408F-B8F9-5E1E2E7372AD}"/>
              </a:ext>
            </a:extLst>
          </p:cNvPr>
          <p:cNvSpPr/>
          <p:nvPr/>
        </p:nvSpPr>
        <p:spPr>
          <a:xfrm>
            <a:off x="546712" y="347923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800"/>
              </a:spcAft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Преимущества:</a:t>
            </a:r>
            <a:r>
              <a:rPr lang="en-US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</a:t>
            </a:r>
            <a:endParaRPr lang="ru-RU" sz="2000" dirty="0">
              <a:solidFill>
                <a:srgbClr val="222222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дружественный интерфейс;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простая регистрация;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доступность на нескольких ОС</a:t>
            </a:r>
            <a:r>
              <a:rPr lang="en-US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222222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9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71183-5711-4314-9E1D-A13E03B27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" y="139959"/>
            <a:ext cx="3906416" cy="813416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Заключение</a:t>
            </a: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828CDA07-9933-49A5-BCC6-B23F4E50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D767E4-0A36-4C83-A7A0-F4CF1233F369}"/>
              </a:ext>
            </a:extLst>
          </p:cNvPr>
          <p:cNvSpPr/>
          <p:nvPr/>
        </p:nvSpPr>
        <p:spPr>
          <a:xfrm>
            <a:off x="494522" y="1158657"/>
            <a:ext cx="11234057" cy="373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Lighting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Network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— это еще молодая разработка для улучшения </a:t>
            </a: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блокчейна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. Развитие в этой индустрии действительно ощутимо. 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LN 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имеет некоторые недостатки, такие как: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отсутсвие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возможности отправки средств на кошелёк и платежей оффлайн;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прямая зависимость </a:t>
            </a: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Lighting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Network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от 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Bitcoin;</a:t>
            </a:r>
            <a:endParaRPr lang="ru-RU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не всегда понятно и доступно для простых пользователей;</a:t>
            </a:r>
            <a:endParaRPr 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проблема масштабируемости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  <a:endParaRPr lang="ru-RU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Но несмотря на это, </a:t>
            </a:r>
            <a:r>
              <a:rPr lang="ru-RU" sz="2000" dirty="0">
                <a:latin typeface="Comic Sans MS" panose="030F0702030302020204" pitchFamily="66" charset="0"/>
              </a:rPr>
              <a:t>технология является большим шагом вперёд и постоянно развивается. </a:t>
            </a:r>
          </a:p>
        </p:txBody>
      </p:sp>
    </p:spTree>
    <p:extLst>
      <p:ext uri="{BB962C8B-B14F-4D97-AF65-F5344CB8AC3E}">
        <p14:creationId xmlns:p14="http://schemas.microsoft.com/office/powerpoint/2010/main" val="276095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D20EC-175F-4E7B-8F1D-F3CDE963F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28" y="167951"/>
            <a:ext cx="7246776" cy="934714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Репозиторий на 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GitHub</a:t>
            </a:r>
            <a:endParaRPr lang="ru-RU" sz="4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F4E56C-5872-4C4B-9A2A-609999552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8" y="1773238"/>
            <a:ext cx="9678958" cy="934714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Comic Sans MS" panose="030F0702030302020204" pitchFamily="66" charset="0"/>
                <a:hlinkClick r:id="rId2"/>
              </a:rPr>
              <a:t>https://github.com/NikaLeb/181_351_testingLN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D4C654E2-4A51-42CF-BE76-0C25FA18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p.userapi.com/c855216/v855216856/74215/S-YLbxM2U-g.jpg">
            <a:extLst>
              <a:ext uri="{FF2B5EF4-FFF2-40B4-BE49-F238E27FC236}">
                <a16:creationId xmlns:a16="http://schemas.microsoft.com/office/drawing/2014/main" id="{1C5B92A8-EEAE-4397-A639-AD8B3AB0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362" y="3302257"/>
            <a:ext cx="2297276" cy="229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8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ÐÐ¾ÑÐ¾Ð¶ÐµÐµ Ð¸Ð·Ð¾Ð±ÑÐ°Ð¶ÐµÐ½Ð¸Ðµ">
            <a:extLst>
              <a:ext uri="{FF2B5EF4-FFF2-40B4-BE49-F238E27FC236}">
                <a16:creationId xmlns:a16="http://schemas.microsoft.com/office/drawing/2014/main" id="{8C3DC8D9-5DF4-4532-B05B-1B350585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67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9D17E-571E-42B1-AE57-BC3A7DEF2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777" y="-1"/>
            <a:ext cx="10363200" cy="953375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Спасибо</a:t>
            </a:r>
            <a:r>
              <a:rPr lang="ru-RU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    </a:t>
            </a:r>
            <a:r>
              <a:rPr lang="ru-RU" sz="5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за внимание!</a:t>
            </a:r>
          </a:p>
        </p:txBody>
      </p:sp>
      <p:pic>
        <p:nvPicPr>
          <p:cNvPr id="5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A610879B-9EE4-49C2-8651-7F5D9DFE7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2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3605F-AE7E-4207-95CF-CCD6F3F26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719" y="587829"/>
            <a:ext cx="8413102" cy="4721290"/>
          </a:xfrm>
        </p:spPr>
        <p:txBody>
          <a:bodyPr>
            <a:noAutofit/>
          </a:bodyPr>
          <a:lstStyle/>
          <a:p>
            <a:pPr algn="l"/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Куратор проекта: 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Михальский</a:t>
            </a: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Олег Олегович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Студенты: 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Белова Анастасия Анатольевна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Лебедева Вероника Романовна 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Майорова Мария Васильевна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Группа: 181-351</a:t>
            </a: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35509815-86CC-4992-929F-E724B5A8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0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E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C855C-BD9F-4DEA-BF7F-17CDA075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3" y="0"/>
            <a:ext cx="4058817" cy="846396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Оглавление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EFAAC7-3012-48B9-BC9E-74585F3E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1" y="1120095"/>
            <a:ext cx="9955764" cy="4479438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Что такое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?</a:t>
            </a:r>
          </a:p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Зачем нужна технология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LN?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Цель проекта</a:t>
            </a:r>
          </a:p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Этапы реализации проекта</a:t>
            </a:r>
          </a:p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Результаты работы:</a:t>
            </a:r>
          </a:p>
          <a:p>
            <a:pPr marL="914400" lvl="1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×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Éclair</a:t>
            </a:r>
          </a:p>
          <a:p>
            <a:pPr marL="914400" lvl="1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×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Bitlum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914400" lvl="1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×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Zap</a:t>
            </a:r>
          </a:p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CD8A8A14-DBC7-4134-8231-E6678903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4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B8C15-BE2E-4352-A6C3-480BEEA83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38" y="9331"/>
            <a:ext cx="8621486" cy="923731"/>
          </a:xfrm>
        </p:spPr>
        <p:txBody>
          <a:bodyPr>
            <a:normAutofit fontScale="90000"/>
          </a:bodyPr>
          <a:lstStyle/>
          <a:p>
            <a:pPr algn="l">
              <a:buClr>
                <a:schemeClr val="tx1">
                  <a:lumMod val="85000"/>
                  <a:lumOff val="15000"/>
                </a:schemeClr>
              </a:buClr>
              <a:buSzPct val="90000"/>
            </a:pPr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Что такое 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</a:t>
            </a:r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2CA277-31DC-4AC6-BDC5-E93996A01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37" y="933062"/>
            <a:ext cx="11402010" cy="4666471"/>
          </a:xfrm>
        </p:spPr>
        <p:txBody>
          <a:bodyPr>
            <a:normAutofit/>
          </a:bodyPr>
          <a:lstStyle/>
          <a:p>
            <a:pPr algn="just"/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 —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это оверлейная сеть двусторонних записей операций, построенная поверх протокола </a:t>
            </a:r>
            <a:r>
              <a:rPr lang="ru-R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блокчейна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* Оверлейная сеть  — общий случай логической сети, создаваемой поверх другой сети. (пример: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VPN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и одноранговые сети)</a:t>
            </a:r>
          </a:p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*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Блокчейн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— выстроенная по определённым правилам непрерывная последовательная цепочка блоков, содержащих информацию.</a:t>
            </a: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C0F7F6FC-5178-4F81-8BC4-AA5012FFE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57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3A07D-897F-41C7-8D99-44B1DC982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791" y="298580"/>
            <a:ext cx="9144000" cy="140759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Зачем нужна технология 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LN?</a:t>
            </a:r>
            <a:b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A5C26D-CC69-4FE5-A09A-C5F340F2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05" y="1119673"/>
            <a:ext cx="11075437" cy="4479860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В 2015 году криптовалюта биткоин столкнулась с проблемами масштабирования — невозможностью сети обрабатывать более, чем 3–7 транзакций в секунду.</a:t>
            </a:r>
          </a:p>
          <a:p>
            <a:pPr algn="just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Это привело к большим комиссиям за проведение транзакций.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решает следующий ряд проблем: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Безопасность.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Хэш-контракты временной блокировки (HTLC)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Мгновенность транзакций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Возможность проведения небольших платежей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Маленькая комиссия (максимум 1%)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endParaRPr lang="de-DE" dirty="0">
              <a:latin typeface="Comic Sans MS" panose="030F0702030302020204" pitchFamily="66" charset="0"/>
            </a:endParaRPr>
          </a:p>
          <a:p>
            <a:pPr algn="just"/>
            <a:endParaRPr lang="ru-RU" dirty="0">
              <a:latin typeface="Comic Sans MS" panose="030F0702030302020204" pitchFamily="66" charset="0"/>
            </a:endParaRPr>
          </a:p>
          <a:p>
            <a:endParaRPr lang="ru-RU" dirty="0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EAD7870F-020C-4DC0-8595-7686A901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6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D95BD-A961-4B0C-832F-BCA66CB24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21959"/>
            <a:ext cx="5561045" cy="1378241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Цель проекта</a:t>
            </a:r>
            <a:b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79280E-4CAC-422E-B5AF-CB1C37831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853" y="1600200"/>
            <a:ext cx="11112759" cy="3657600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Главная задача проекта: изучить технологию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Главная цель проекта: выявить преимущества и недостатки веб- и мобильных приложений основанных на технологии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F8E960EE-9839-4FF5-A72C-046491027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47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02384-035E-4D92-AAB0-D7EF6B0E3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79" y="391885"/>
            <a:ext cx="8696131" cy="776094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Этапы реализации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C32413-DABC-4DC8-8438-5B766B68C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579" y="1520695"/>
            <a:ext cx="10070841" cy="4089821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Изучение основных понятий о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Network,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принципа работы</a:t>
            </a:r>
          </a:p>
          <a:p>
            <a:pPr marL="457200" indent="-457200" algn="just"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Поиск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криптокошельков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с технологией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</a:t>
            </a:r>
          </a:p>
          <a:p>
            <a:pPr marL="457200" indent="-457200" algn="just"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Тестирование приложений, выбор приложения для написания отчёта</a:t>
            </a:r>
          </a:p>
          <a:p>
            <a:pPr marL="457200" indent="-457200" algn="just"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Написание отчёта </a:t>
            </a:r>
          </a:p>
          <a:p>
            <a:pPr marL="457200" indent="-457200" algn="just"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Защита проекта</a:t>
            </a:r>
          </a:p>
          <a:p>
            <a:pPr marL="457200" indent="-457200" algn="just">
              <a:buAutoNum type="arabicPeriod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3601EF99-96D5-40D0-B047-0DA7E29C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7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32F68-2286-40F9-9134-A74E2F87C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0"/>
            <a:ext cx="4545644" cy="1595534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Результаты </a:t>
            </a:r>
            <a:b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работы</a:t>
            </a: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2DEA207E-2964-4DCC-B47E-7BEE002B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C9D6EF-F276-4407-89CB-E43BEC8CA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16" y="0"/>
            <a:ext cx="8254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8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5BFC6-09B0-4DFF-9F50-7A41BCF9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Проанализированы следующие кошельки:</a:t>
            </a: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030F706F-7727-4A61-B563-3B43C430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E2BC76C-EBF5-4EC2-8CE7-638C3BF53F68}"/>
              </a:ext>
            </a:extLst>
          </p:cNvPr>
          <p:cNvSpPr/>
          <p:nvPr/>
        </p:nvSpPr>
        <p:spPr>
          <a:xfrm>
            <a:off x="654004" y="1459898"/>
            <a:ext cx="2736647" cy="43704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Wallet of Satoshi</a:t>
            </a:r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Peach Wallet</a:t>
            </a:r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Bitlum</a:t>
            </a:r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Zap</a:t>
            </a:r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É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clair</a:t>
            </a:r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2CEE6F-C742-4201-9009-12C88F5B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356" y="2489862"/>
            <a:ext cx="605059" cy="5238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448919-BA59-4519-8AD7-B316DFED1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49" y="1722384"/>
            <a:ext cx="605059" cy="54455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1F4760-6143-490B-9B53-DA113950C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386" y="3544820"/>
            <a:ext cx="628650" cy="5524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57FD6A-785A-43B9-98CA-53B104F2A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796" y="4151849"/>
            <a:ext cx="622860" cy="5828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2D5DF2-B62D-4DE3-9EAE-1B464F366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1450" y="4905395"/>
            <a:ext cx="562521" cy="4929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4A95C5-1A15-478C-80BF-D3233FAB68C9}"/>
              </a:ext>
            </a:extLst>
          </p:cNvPr>
          <p:cNvSpPr/>
          <p:nvPr/>
        </p:nvSpPr>
        <p:spPr>
          <a:xfrm>
            <a:off x="4350306" y="1809994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— сложная регистрация 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22AF49E-F9FA-4134-AA11-7342E219E1C9}"/>
              </a:ext>
            </a:extLst>
          </p:cNvPr>
          <p:cNvSpPr/>
          <p:nvPr/>
        </p:nvSpPr>
        <p:spPr>
          <a:xfrm>
            <a:off x="4325120" y="2428644"/>
            <a:ext cx="3355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— непонятный интерфейс,</a:t>
            </a:r>
            <a:br>
              <a:rPr lang="ru-RU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 трудности при регистрации</a:t>
            </a:r>
          </a:p>
        </p:txBody>
      </p: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272104C6-DDDC-4FED-81C8-55D8C758F69A}"/>
              </a:ext>
            </a:extLst>
          </p:cNvPr>
          <p:cNvSpPr/>
          <p:nvPr/>
        </p:nvSpPr>
        <p:spPr>
          <a:xfrm>
            <a:off x="7680526" y="1880654"/>
            <a:ext cx="326571" cy="11686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1A98460-3F95-48CF-908C-9B90FCEB237E}"/>
              </a:ext>
            </a:extLst>
          </p:cNvPr>
          <p:cNvSpPr/>
          <p:nvPr/>
        </p:nvSpPr>
        <p:spPr>
          <a:xfrm>
            <a:off x="8244617" y="1997939"/>
            <a:ext cx="3269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поэтому данные кошельки не взяты для написания отчёта</a:t>
            </a:r>
          </a:p>
        </p:txBody>
      </p: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FFFF3C41-F398-46BD-ACE6-BB6D8B85B5A5}"/>
              </a:ext>
            </a:extLst>
          </p:cNvPr>
          <p:cNvSpPr/>
          <p:nvPr/>
        </p:nvSpPr>
        <p:spPr>
          <a:xfrm>
            <a:off x="4849797" y="3544820"/>
            <a:ext cx="494522" cy="20547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F86A684-B447-4C20-B84A-ACCE00B8C476}"/>
              </a:ext>
            </a:extLst>
          </p:cNvPr>
          <p:cNvSpPr/>
          <p:nvPr/>
        </p:nvSpPr>
        <p:spPr>
          <a:xfrm>
            <a:off x="5487549" y="4407843"/>
            <a:ext cx="573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это кошельки, которые были выбраны для отчёта</a:t>
            </a:r>
          </a:p>
        </p:txBody>
      </p:sp>
    </p:spTree>
    <p:extLst>
      <p:ext uri="{BB962C8B-B14F-4D97-AF65-F5344CB8AC3E}">
        <p14:creationId xmlns:p14="http://schemas.microsoft.com/office/powerpoint/2010/main" val="278695293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823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powerpointbase.com-823</Template>
  <TotalTime>479</TotalTime>
  <Words>387</Words>
  <Application>Microsoft Office PowerPoint</Application>
  <PresentationFormat>Широкоэкранный</PresentationFormat>
  <Paragraphs>105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Comic Sans MS</vt:lpstr>
      <vt:lpstr>Times New Roman</vt:lpstr>
      <vt:lpstr>powerpointbase.com-823</vt:lpstr>
      <vt:lpstr>Изучение  и  анализ возможностей применения технологии  Lightning Network </vt:lpstr>
      <vt:lpstr>Куратор проекта:  Михальский Олег Олегович  Студенты:  Белова Анастасия Анатольевна Лебедева Вероника Романовна  Майорова Мария Васильевна  Группа: 181-351</vt:lpstr>
      <vt:lpstr>Оглавление</vt:lpstr>
      <vt:lpstr>Что такое Lightning Network?</vt:lpstr>
      <vt:lpstr>Зачем нужна технология LN? </vt:lpstr>
      <vt:lpstr>Цель проекта </vt:lpstr>
      <vt:lpstr>Этапы реализации проекта</vt:lpstr>
      <vt:lpstr>Результаты  работы</vt:lpstr>
      <vt:lpstr>Проанализированы следующие кошельки:</vt:lpstr>
      <vt:lpstr>Eclair</vt:lpstr>
      <vt:lpstr>Bitlum</vt:lpstr>
      <vt:lpstr>Zap</vt:lpstr>
      <vt:lpstr>Заключение</vt:lpstr>
      <vt:lpstr>Репозиторий на GitHub</vt:lpstr>
      <vt:lpstr>Спасибо    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Лебедев</dc:creator>
  <cp:lastModifiedBy>Роман Лебедев</cp:lastModifiedBy>
  <cp:revision>25</cp:revision>
  <dcterms:created xsi:type="dcterms:W3CDTF">2019-06-19T15:06:38Z</dcterms:created>
  <dcterms:modified xsi:type="dcterms:W3CDTF">2019-06-19T23:15:30Z</dcterms:modified>
</cp:coreProperties>
</file>