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57" r:id="rId4"/>
    <p:sldId id="259" r:id="rId5"/>
    <p:sldId id="261" r:id="rId6"/>
    <p:sldId id="262" r:id="rId7"/>
    <p:sldId id="263" r:id="rId8"/>
    <p:sldId id="260" r:id="rId9"/>
    <p:sldId id="270" r:id="rId10"/>
    <p:sldId id="264" r:id="rId11"/>
    <p:sldId id="265" r:id="rId12"/>
    <p:sldId id="269" r:id="rId13"/>
    <p:sldId id="267" r:id="rId14"/>
    <p:sldId id="266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3E8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0D1B2-F9A3-4A64-BFFF-4418F0B32793}" type="datetimeFigureOut">
              <a:rPr lang="ru-RU" smtClean="0"/>
              <a:t>20.06.2019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A7395-124A-4ABF-9BFD-91A1C9910B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3485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0D1B2-F9A3-4A64-BFFF-4418F0B32793}" type="datetimeFigureOut">
              <a:rPr lang="ru-RU" smtClean="0"/>
              <a:t>20.06.2019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A7395-124A-4ABF-9BFD-91A1C9910B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2086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0D1B2-F9A3-4A64-BFFF-4418F0B32793}" type="datetimeFigureOut">
              <a:rPr lang="ru-RU" smtClean="0"/>
              <a:t>20.06.2019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A7395-124A-4ABF-9BFD-91A1C9910B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0064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0D1B2-F9A3-4A64-BFFF-4418F0B32793}" type="datetimeFigureOut">
              <a:rPr lang="ru-RU" smtClean="0"/>
              <a:t>20.06.2019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A7395-124A-4ABF-9BFD-91A1C9910B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1941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0D1B2-F9A3-4A64-BFFF-4418F0B32793}" type="datetimeFigureOut">
              <a:rPr lang="ru-RU" smtClean="0"/>
              <a:t>20.06.2019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A7395-124A-4ABF-9BFD-91A1C9910B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896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0D1B2-F9A3-4A64-BFFF-4418F0B32793}" type="datetimeFigureOut">
              <a:rPr lang="ru-RU" smtClean="0"/>
              <a:t>20.06.2019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A7395-124A-4ABF-9BFD-91A1C9910B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0716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0D1B2-F9A3-4A64-BFFF-4418F0B32793}" type="datetimeFigureOut">
              <a:rPr lang="ru-RU" smtClean="0"/>
              <a:t>20.06.2019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A7395-124A-4ABF-9BFD-91A1C9910B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9553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0D1B2-F9A3-4A64-BFFF-4418F0B32793}" type="datetimeFigureOut">
              <a:rPr lang="ru-RU" smtClean="0"/>
              <a:t>20.06.2019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A7395-124A-4ABF-9BFD-91A1C9910B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8489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0D1B2-F9A3-4A64-BFFF-4418F0B32793}" type="datetimeFigureOut">
              <a:rPr lang="ru-RU" smtClean="0"/>
              <a:t>20.06.2019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A7395-124A-4ABF-9BFD-91A1C9910B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9288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0D1B2-F9A3-4A64-BFFF-4418F0B32793}" type="datetimeFigureOut">
              <a:rPr lang="ru-RU" smtClean="0"/>
              <a:t>20.06.2019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A7395-124A-4ABF-9BFD-91A1C9910B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5543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0D1B2-F9A3-4A64-BFFF-4418F0B32793}" type="datetimeFigureOut">
              <a:rPr lang="ru-RU" smtClean="0"/>
              <a:t>20.06.2019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A7395-124A-4ABF-9BFD-91A1C9910B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2337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0D1B2-F9A3-4A64-BFFF-4418F0B32793}" type="datetimeFigureOut">
              <a:rPr lang="ru-RU" smtClean="0"/>
              <a:t>20.06.2019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9A7395-124A-4ABF-9BFD-91A1C9910B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1749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github.com/NikaLeb/181_351_testingLN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ÐÐ°ÑÑÐ¸Ð½ÐºÐ¸ Ð¿Ð¾ Ð·Ð°Ð¿ÑÐ¾ÑÑ lightning network ÑÑÐ¾ ÑÑÐ¾">
            <a:extLst>
              <a:ext uri="{FF2B5EF4-FFF2-40B4-BE49-F238E27FC236}">
                <a16:creationId xmlns:a16="http://schemas.microsoft.com/office/drawing/2014/main" id="{CECFE293-6607-4BC8-BC6F-55625ADC78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077D6B6-AE7E-4606-85B1-BBFA307B50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0"/>
            <a:ext cx="3937517" cy="5599531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F1C19B-F099-432F-B0F4-31D01A7984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00612" y="2635288"/>
            <a:ext cx="4338738" cy="3116424"/>
          </a:xfrm>
        </p:spPr>
        <p:txBody>
          <a:bodyPr>
            <a:normAutofit fontScale="90000"/>
          </a:bodyPr>
          <a:lstStyle/>
          <a:p>
            <a:r>
              <a:rPr lang="ru-RU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  <a:ea typeface="Verdana" panose="020B0604030504040204" pitchFamily="34" charset="0"/>
              </a:rPr>
              <a:t>Изучение </a:t>
            </a:r>
            <a:b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  <a:ea typeface="Verdana" panose="020B0604030504040204" pitchFamily="34" charset="0"/>
              </a:rPr>
            </a:br>
            <a:r>
              <a:rPr lang="ru-RU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  <a:ea typeface="Verdana" panose="020B0604030504040204" pitchFamily="34" charset="0"/>
              </a:rPr>
              <a:t>и</a:t>
            </a:r>
            <a:b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  <a:ea typeface="Verdana" panose="020B0604030504040204" pitchFamily="34" charset="0"/>
              </a:rPr>
            </a:br>
            <a:r>
              <a:rPr lang="ru-RU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  <a:ea typeface="Verdana" panose="020B0604030504040204" pitchFamily="34" charset="0"/>
              </a:rPr>
              <a:t> анализ возможностей</a:t>
            </a:r>
            <a:b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  <a:ea typeface="Verdana" panose="020B0604030504040204" pitchFamily="34" charset="0"/>
              </a:rPr>
            </a:br>
            <a:r>
              <a:rPr lang="ru-RU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  <a:ea typeface="Verdana" panose="020B0604030504040204" pitchFamily="34" charset="0"/>
              </a:rPr>
              <a:t>применения технологии</a:t>
            </a:r>
            <a:b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  <a:ea typeface="Verdana" panose="020B0604030504040204" pitchFamily="34" charset="0"/>
              </a:rPr>
            </a:br>
            <a:r>
              <a:rPr lang="ru-RU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  <a:ea typeface="Verdana" panose="020B0604030504040204" pitchFamily="34" charset="0"/>
              </a:rPr>
              <a:t> </a:t>
            </a:r>
            <a:r>
              <a:rPr lang="ru-RU" sz="4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  <a:ea typeface="Verdana" panose="020B0604030504040204" pitchFamily="34" charset="0"/>
              </a:rPr>
              <a:t>Lightning</a:t>
            </a:r>
            <a:r>
              <a:rPr lang="ru-RU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  <a:ea typeface="Verdana" panose="020B0604030504040204" pitchFamily="34" charset="0"/>
              </a:rPr>
              <a:t> </a:t>
            </a:r>
            <a:r>
              <a:rPr lang="ru-RU" sz="4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  <a:ea typeface="Verdana" panose="020B0604030504040204" pitchFamily="34" charset="0"/>
              </a:rPr>
              <a:t>Network</a:t>
            </a:r>
            <a:b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1D6F7F-6F11-4008-986E-80CCA193F5E3}"/>
              </a:ext>
            </a:extLst>
          </p:cNvPr>
          <p:cNvSpPr txBox="1"/>
          <p:nvPr/>
        </p:nvSpPr>
        <p:spPr>
          <a:xfrm>
            <a:off x="6624734" y="5751712"/>
            <a:ext cx="61582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chemeClr val="bg1">
                    <a:lumMod val="95000"/>
                  </a:schemeClr>
                </a:solidFill>
                <a:latin typeface="Comic Sans MS" panose="030F0702030302020204" pitchFamily="66" charset="0"/>
                <a:ea typeface="Verdana" panose="020B0604030504040204" pitchFamily="34" charset="0"/>
              </a:rPr>
              <a:t>Презентация по дисциплине </a:t>
            </a:r>
            <a:endParaRPr lang="en-US" sz="2800" b="1" dirty="0">
              <a:solidFill>
                <a:schemeClr val="bg1">
                  <a:lumMod val="95000"/>
                </a:schemeClr>
              </a:solidFill>
              <a:latin typeface="Comic Sans MS" panose="030F0702030302020204" pitchFamily="66" charset="0"/>
              <a:ea typeface="Verdana" panose="020B0604030504040204" pitchFamily="34" charset="0"/>
            </a:endParaRPr>
          </a:p>
          <a:p>
            <a:r>
              <a:rPr lang="ru-RU" sz="2800" b="1" dirty="0">
                <a:solidFill>
                  <a:schemeClr val="bg1">
                    <a:lumMod val="95000"/>
                  </a:schemeClr>
                </a:solidFill>
                <a:latin typeface="Comic Sans MS" panose="030F0702030302020204" pitchFamily="66" charset="0"/>
                <a:ea typeface="Verdana" panose="020B0604030504040204" pitchFamily="34" charset="0"/>
              </a:rPr>
              <a:t>«Проектная деятельность»</a:t>
            </a:r>
          </a:p>
        </p:txBody>
      </p:sp>
      <p:pic>
        <p:nvPicPr>
          <p:cNvPr id="1032" name="Picture 8" descr="https://mospolytech.ru/storage/b53b3a3d6ab90ce0268229151c9bde11/images/Logo2.jpg">
            <a:extLst>
              <a:ext uri="{FF2B5EF4-FFF2-40B4-BE49-F238E27FC236}">
                <a16:creationId xmlns:a16="http://schemas.microsoft.com/office/drawing/2014/main" id="{1DD49556-A67B-4B18-AE1E-8A3C46760C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5599533"/>
            <a:ext cx="3937517" cy="1258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5098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D6F354-287C-4D18-8E55-06F016D9B3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3222" y="429208"/>
            <a:ext cx="3191069" cy="804085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  <a:t>Eclair</a:t>
            </a:r>
            <a:endParaRPr lang="ru-RU" sz="4800" dirty="0">
              <a:solidFill>
                <a:schemeClr val="tx1">
                  <a:lumMod val="85000"/>
                  <a:lumOff val="15000"/>
                </a:schemeClr>
              </a:solidFill>
              <a:latin typeface="Comic Sans MS" panose="030F0702030302020204" pitchFamily="66" charset="0"/>
            </a:endParaRPr>
          </a:p>
        </p:txBody>
      </p:sp>
      <p:pic>
        <p:nvPicPr>
          <p:cNvPr id="4" name="Picture 8" descr="https://mospolytech.ru/storage/b53b3a3d6ab90ce0268229151c9bde11/images/Logo2.jpg">
            <a:extLst>
              <a:ext uri="{FF2B5EF4-FFF2-40B4-BE49-F238E27FC236}">
                <a16:creationId xmlns:a16="http://schemas.microsoft.com/office/drawing/2014/main" id="{60EDDCDF-DC04-4772-8669-0448A667E7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5599533"/>
            <a:ext cx="3937517" cy="1258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79EC4F9-DAB1-4465-9725-AB8A9E7632EB}"/>
              </a:ext>
            </a:extLst>
          </p:cNvPr>
          <p:cNvSpPr/>
          <p:nvPr/>
        </p:nvSpPr>
        <p:spPr>
          <a:xfrm>
            <a:off x="905069" y="1551563"/>
            <a:ext cx="10842171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Eclair</a:t>
            </a:r>
            <a:r>
              <a:rPr lang="ru-RU" sz="2000" dirty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lang="ru-RU" sz="20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mobile</a:t>
            </a:r>
            <a:r>
              <a:rPr lang="ru-RU" sz="2000" dirty="0">
                <a:solidFill>
                  <a:srgbClr val="000000"/>
                </a:solidFill>
                <a:latin typeface="Comic Sans MS" panose="030F0702030302020204" pitchFamily="66" charset="0"/>
              </a:rPr>
              <a:t> — приложение, которое можно использовать как обычный кошелёк для хранения BTC, а также совершать транзакции с помощью технологии </a:t>
            </a:r>
            <a:r>
              <a:rPr lang="ru-RU" sz="20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Lightning</a:t>
            </a:r>
            <a:r>
              <a:rPr lang="ru-RU" sz="2000" dirty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lang="ru-RU" sz="20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Network</a:t>
            </a:r>
            <a:r>
              <a:rPr lang="ru-RU" sz="2000" dirty="0">
                <a:solidFill>
                  <a:srgbClr val="000000"/>
                </a:solidFill>
                <a:latin typeface="Comic Sans MS" panose="030F0702030302020204" pitchFamily="66" charset="0"/>
              </a:rPr>
              <a:t> </a:t>
            </a:r>
          </a:p>
          <a:p>
            <a:r>
              <a:rPr lang="ru-RU" sz="2000" dirty="0">
                <a:solidFill>
                  <a:srgbClr val="000000"/>
                </a:solidFill>
                <a:latin typeface="Comic Sans MS" panose="030F0702030302020204" pitchFamily="66" charset="0"/>
              </a:rPr>
              <a:t>Преимущества:</a:t>
            </a:r>
          </a:p>
          <a:p>
            <a:pPr marL="285750" indent="-285750">
              <a:buClr>
                <a:schemeClr val="tx1">
                  <a:lumMod val="75000"/>
                  <a:lumOff val="25000"/>
                </a:schemeClr>
              </a:buClr>
              <a:buSzPct val="90000"/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000000"/>
                </a:solidFill>
                <a:latin typeface="Comic Sans MS" panose="030F0702030302020204" pitchFamily="66" charset="0"/>
              </a:rPr>
              <a:t>дизайн</a:t>
            </a:r>
            <a:r>
              <a:rPr lang="en-US" sz="2000" dirty="0">
                <a:solidFill>
                  <a:srgbClr val="000000"/>
                </a:solidFill>
                <a:latin typeface="Comic Sans MS" panose="030F0702030302020204" pitchFamily="66" charset="0"/>
              </a:rPr>
              <a:t>;</a:t>
            </a:r>
            <a:endParaRPr lang="ru-RU" sz="2000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marL="285750" indent="-285750">
              <a:buClr>
                <a:schemeClr val="tx1">
                  <a:lumMod val="75000"/>
                  <a:lumOff val="25000"/>
                </a:schemeClr>
              </a:buClr>
              <a:buSzPct val="90000"/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000000"/>
                </a:solidFill>
                <a:latin typeface="Comic Sans MS" panose="030F0702030302020204" pitchFamily="66" charset="0"/>
              </a:rPr>
              <a:t>контроль количества узлов из приложения</a:t>
            </a:r>
            <a:r>
              <a:rPr lang="en-US" sz="2000" dirty="0">
                <a:solidFill>
                  <a:srgbClr val="000000"/>
                </a:solidFill>
                <a:latin typeface="Comic Sans MS" panose="030F0702030302020204" pitchFamily="66" charset="0"/>
              </a:rPr>
              <a:t>, </a:t>
            </a:r>
            <a:r>
              <a:rPr lang="ru-RU" sz="2000" dirty="0">
                <a:solidFill>
                  <a:srgbClr val="000000"/>
                </a:solidFill>
                <a:latin typeface="Comic Sans MS" panose="030F0702030302020204" pitchFamily="66" charset="0"/>
              </a:rPr>
              <a:t>контроль состояния счёта</a:t>
            </a:r>
            <a:r>
              <a:rPr lang="en-US" sz="2000" dirty="0">
                <a:solidFill>
                  <a:srgbClr val="000000"/>
                </a:solidFill>
                <a:latin typeface="Comic Sans MS" panose="030F0702030302020204" pitchFamily="66" charset="0"/>
              </a:rPr>
              <a:t>;</a:t>
            </a:r>
          </a:p>
          <a:p>
            <a:pPr marL="285750" indent="-285750">
              <a:buClr>
                <a:schemeClr val="tx1">
                  <a:lumMod val="75000"/>
                  <a:lumOff val="25000"/>
                </a:schemeClr>
              </a:buClr>
              <a:buSzPct val="90000"/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000000"/>
                </a:solidFill>
                <a:latin typeface="Comic Sans MS" panose="030F0702030302020204" pitchFamily="66" charset="0"/>
              </a:rPr>
              <a:t>высокий уровень защиты данных по счетам. </a:t>
            </a:r>
            <a:br>
              <a:rPr lang="ru-RU" sz="2000" dirty="0">
                <a:latin typeface="Comic Sans MS" panose="030F0702030302020204" pitchFamily="66" charset="0"/>
              </a:rPr>
            </a:br>
            <a:r>
              <a:rPr lang="ru-RU" sz="2000" dirty="0">
                <a:solidFill>
                  <a:srgbClr val="000000"/>
                </a:solidFill>
                <a:latin typeface="Comic Sans MS" panose="030F0702030302020204" pitchFamily="66" charset="0"/>
              </a:rPr>
              <a:t>Недостатки: </a:t>
            </a:r>
            <a:endParaRPr lang="en-US" sz="2000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marL="285750" indent="-285750">
              <a:buClr>
                <a:schemeClr val="tx1">
                  <a:lumMod val="75000"/>
                  <a:lumOff val="25000"/>
                </a:schemeClr>
              </a:buClr>
              <a:buSzPct val="90000"/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000000"/>
                </a:solidFill>
                <a:latin typeface="Comic Sans MS" panose="030F0702030302020204" pitchFamily="66" charset="0"/>
              </a:rPr>
              <a:t>упрощенная проверка транзакций</a:t>
            </a:r>
            <a:r>
              <a:rPr lang="en-US" sz="2000" dirty="0">
                <a:solidFill>
                  <a:srgbClr val="000000"/>
                </a:solidFill>
                <a:latin typeface="Comic Sans MS" panose="030F0702030302020204" pitchFamily="66" charset="0"/>
              </a:rPr>
              <a:t>;</a:t>
            </a:r>
            <a:endParaRPr lang="ru-RU" sz="2000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marL="285750" indent="-285750">
              <a:buClr>
                <a:schemeClr val="tx1">
                  <a:lumMod val="75000"/>
                  <a:lumOff val="25000"/>
                </a:schemeClr>
              </a:buClr>
              <a:buSzPct val="90000"/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000000"/>
                </a:solidFill>
                <a:latin typeface="Comic Sans MS" panose="030F0702030302020204" pitchFamily="66" charset="0"/>
              </a:rPr>
              <a:t>только на </a:t>
            </a:r>
            <a:r>
              <a:rPr lang="ru-RU" sz="20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Android</a:t>
            </a:r>
            <a:r>
              <a:rPr lang="ru-RU" sz="2000" dirty="0">
                <a:solidFill>
                  <a:srgbClr val="000000"/>
                </a:solidFill>
                <a:latin typeface="Comic Sans MS" panose="030F0702030302020204" pitchFamily="66" charset="0"/>
              </a:rPr>
              <a:t> </a:t>
            </a:r>
          </a:p>
          <a:p>
            <a:pPr marL="285750" indent="-285750">
              <a:buClr>
                <a:schemeClr val="tx1">
                  <a:lumMod val="75000"/>
                  <a:lumOff val="25000"/>
                </a:schemeClr>
              </a:buClr>
              <a:buSzPct val="90000"/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000000"/>
                </a:solidFill>
                <a:latin typeface="Comic Sans MS" panose="030F0702030302020204" pitchFamily="66" charset="0"/>
              </a:rPr>
              <a:t>только на английском языке.</a:t>
            </a:r>
          </a:p>
          <a:p>
            <a:pPr>
              <a:buClr>
                <a:schemeClr val="tx1">
                  <a:lumMod val="75000"/>
                  <a:lumOff val="25000"/>
                </a:schemeClr>
              </a:buClr>
              <a:buSzPct val="90000"/>
            </a:pPr>
            <a:endParaRPr lang="ru-RU" dirty="0">
              <a:solidFill>
                <a:srgbClr val="000000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201669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AEB64A-3BEC-4C06-BA2C-4A55875A92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3965" y="363892"/>
            <a:ext cx="2189584" cy="850739"/>
          </a:xfrm>
        </p:spPr>
        <p:txBody>
          <a:bodyPr>
            <a:normAutofit/>
          </a:bodyPr>
          <a:lstStyle/>
          <a:p>
            <a:r>
              <a:rPr lang="en-US" sz="4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  <a:t>Bitlum</a:t>
            </a:r>
            <a:endParaRPr lang="ru-RU" sz="4800" dirty="0">
              <a:solidFill>
                <a:schemeClr val="tx1">
                  <a:lumMod val="85000"/>
                  <a:lumOff val="15000"/>
                </a:schemeClr>
              </a:solidFill>
              <a:latin typeface="Comic Sans MS" panose="030F0702030302020204" pitchFamily="66" charset="0"/>
            </a:endParaRPr>
          </a:p>
        </p:txBody>
      </p:sp>
      <p:pic>
        <p:nvPicPr>
          <p:cNvPr id="4" name="Picture 8" descr="https://mospolytech.ru/storage/b53b3a3d6ab90ce0268229151c9bde11/images/Logo2.jpg">
            <a:extLst>
              <a:ext uri="{FF2B5EF4-FFF2-40B4-BE49-F238E27FC236}">
                <a16:creationId xmlns:a16="http://schemas.microsoft.com/office/drawing/2014/main" id="{1D8B18B3-7A6C-43EA-8C4A-0C19FF1847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5599533"/>
            <a:ext cx="3937517" cy="1258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83EE29C-9AEC-4A00-BDEB-B2C89DCB86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3558" y="4730620"/>
            <a:ext cx="2093023" cy="2045609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4C31DD6-3309-4ED3-BA70-1A7D6A501ADE}"/>
              </a:ext>
            </a:extLst>
          </p:cNvPr>
          <p:cNvSpPr/>
          <p:nvPr/>
        </p:nvSpPr>
        <p:spPr>
          <a:xfrm>
            <a:off x="634626" y="1455576"/>
            <a:ext cx="11467177" cy="6309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  <a:t>BITLUM — расширение для браузера, позволяющее проводить платежные операции, в том числе с использованием технологии </a:t>
            </a:r>
            <a:r>
              <a:rPr lang="ru-RU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  <a:t>Lightning</a:t>
            </a:r>
            <a:r>
              <a:rPr lang="ru-RU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ru-RU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  <a:t>Network</a:t>
            </a:r>
            <a:r>
              <a:rPr lang="ru-RU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  <a:t>.</a:t>
            </a:r>
          </a:p>
          <a:p>
            <a:endParaRPr lang="ru-RU" sz="2000" dirty="0">
              <a:solidFill>
                <a:schemeClr val="tx1">
                  <a:lumMod val="85000"/>
                  <a:lumOff val="15000"/>
                </a:schemeClr>
              </a:solidFill>
              <a:latin typeface="Comic Sans MS" panose="030F0702030302020204" pitchFamily="66" charset="0"/>
            </a:endParaRPr>
          </a:p>
          <a:p>
            <a:r>
              <a:rPr lang="ru-RU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  <a:t>BITLUM предназначен в первую очередь для оказания материальной поддержки создателей интересного контента, например в </a:t>
            </a:r>
            <a:r>
              <a:rPr lang="ru-RU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  <a:t>Twitter</a:t>
            </a:r>
            <a:r>
              <a:rPr lang="ru-RU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  <a:t>, </a:t>
            </a:r>
            <a:r>
              <a:rPr lang="ru-RU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  <a:t>Twitch</a:t>
            </a:r>
            <a:r>
              <a:rPr lang="ru-RU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  <a:t> и </a:t>
            </a:r>
            <a:r>
              <a:rPr lang="ru-RU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  <a:t>Y'alls</a:t>
            </a:r>
            <a:r>
              <a:rPr lang="ru-RU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  <a:t>. </a:t>
            </a:r>
          </a:p>
          <a:p>
            <a:endParaRPr lang="ru-RU" sz="2000" dirty="0">
              <a:solidFill>
                <a:schemeClr val="tx1">
                  <a:lumMod val="85000"/>
                  <a:lumOff val="15000"/>
                </a:schemeClr>
              </a:solidFill>
              <a:latin typeface="Comic Sans MS" panose="030F0702030302020204" pitchFamily="66" charset="0"/>
            </a:endParaRPr>
          </a:p>
          <a:p>
            <a:r>
              <a:rPr lang="ru-RU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  <a:t>Преимущества:                                        Недостатки:</a:t>
            </a:r>
          </a:p>
          <a:p>
            <a:r>
              <a:rPr lang="ru-RU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  <a:t>* Простой интерфейс;                           * Низкая защищенность данных;</a:t>
            </a:r>
          </a:p>
          <a:p>
            <a:r>
              <a:rPr lang="ru-RU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  <a:t>* Техническая поддержка;                     * Только на английском;</a:t>
            </a:r>
          </a:p>
          <a:p>
            <a:r>
              <a:rPr lang="ru-RU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  <a:t>* Синхронизация.                                   * Доступные валюты —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  <a:t>USD </a:t>
            </a:r>
            <a:r>
              <a:rPr lang="ru-RU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  <a:t> и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  <a:t>SAT</a:t>
            </a:r>
            <a:endParaRPr lang="ru-RU" sz="2000" dirty="0">
              <a:solidFill>
                <a:schemeClr val="tx1">
                  <a:lumMod val="85000"/>
                  <a:lumOff val="15000"/>
                </a:schemeClr>
              </a:solidFill>
              <a:latin typeface="Comic Sans MS" panose="030F0702030302020204" pitchFamily="66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000" dirty="0">
              <a:solidFill>
                <a:schemeClr val="tx1">
                  <a:lumMod val="85000"/>
                  <a:lumOff val="15000"/>
                </a:schemeClr>
              </a:solidFill>
              <a:latin typeface="Comic Sans MS" panose="030F0702030302020204" pitchFamily="66" charset="0"/>
            </a:endParaRPr>
          </a:p>
          <a:p>
            <a:endParaRPr lang="ru-RU" sz="2000" dirty="0">
              <a:solidFill>
                <a:schemeClr val="tx1">
                  <a:lumMod val="85000"/>
                  <a:lumOff val="15000"/>
                </a:schemeClr>
              </a:solidFill>
              <a:latin typeface="Comic Sans MS" panose="030F0702030302020204" pitchFamily="66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000" dirty="0">
              <a:solidFill>
                <a:schemeClr val="tx1">
                  <a:lumMod val="85000"/>
                  <a:lumOff val="15000"/>
                </a:schemeClr>
              </a:solidFill>
              <a:latin typeface="Comic Sans MS" panose="030F0702030302020204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ru-RU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ru-RU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ru-RU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ru-RU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ru-RU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ru-RU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0601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3563A0-0EF7-442F-89F3-D83AA54390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4183" y="363894"/>
            <a:ext cx="1782147" cy="906722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  <a:t>Zap</a:t>
            </a:r>
            <a:endParaRPr lang="ru-RU" sz="4800" dirty="0">
              <a:solidFill>
                <a:schemeClr val="tx1">
                  <a:lumMod val="85000"/>
                  <a:lumOff val="15000"/>
                </a:schemeClr>
              </a:solidFill>
              <a:latin typeface="Comic Sans MS" panose="030F0702030302020204" pitchFamily="66" charset="0"/>
            </a:endParaRPr>
          </a:p>
        </p:txBody>
      </p:sp>
      <p:pic>
        <p:nvPicPr>
          <p:cNvPr id="4" name="Picture 8" descr="https://mospolytech.ru/storage/b53b3a3d6ab90ce0268229151c9bde11/images/Logo2.jpg">
            <a:extLst>
              <a:ext uri="{FF2B5EF4-FFF2-40B4-BE49-F238E27FC236}">
                <a16:creationId xmlns:a16="http://schemas.microsoft.com/office/drawing/2014/main" id="{E2E78141-6AD6-46C0-B059-7A0332B27D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5599533"/>
            <a:ext cx="3937517" cy="1258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D3CC46D-E988-49EA-BB69-BEBF8122C3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3377" y="4492039"/>
            <a:ext cx="1890958" cy="1938629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120AE52-B2A8-47F3-8B65-1AD923E310BC}"/>
              </a:ext>
            </a:extLst>
          </p:cNvPr>
          <p:cNvSpPr/>
          <p:nvPr/>
        </p:nvSpPr>
        <p:spPr>
          <a:xfrm>
            <a:off x="546712" y="1381389"/>
            <a:ext cx="10741774" cy="2255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Zap </a:t>
            </a:r>
            <a:r>
              <a:rPr lang="ru-RU" sz="2000" dirty="0"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– электронный кошелек, работающий по протоколу </a:t>
            </a:r>
            <a:r>
              <a:rPr lang="en-US" sz="2000" dirty="0">
                <a:solidFill>
                  <a:srgbClr val="333333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Lightning Network</a:t>
            </a:r>
            <a:r>
              <a:rPr lang="ru-RU" sz="2000" dirty="0">
                <a:solidFill>
                  <a:srgbClr val="333333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и </a:t>
            </a:r>
            <a:r>
              <a:rPr lang="ru-RU" sz="2000" dirty="0">
                <a:solidFill>
                  <a:srgbClr val="222222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предназначенный для использования биткоина.</a:t>
            </a:r>
            <a:br>
              <a:rPr lang="ru-RU" sz="2000" dirty="0">
                <a:solidFill>
                  <a:srgbClr val="222222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sz="2000" dirty="0">
              <a:solidFill>
                <a:srgbClr val="222222"/>
              </a:solidFill>
              <a:latin typeface="Comic Sans MS" panose="030F0702030302020204" pitchFamily="66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solidFill>
                  <a:srgbClr val="222222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Zap</a:t>
            </a:r>
            <a:r>
              <a:rPr lang="ru-RU" sz="2000" dirty="0">
                <a:solidFill>
                  <a:srgbClr val="222222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прост в использовании. Он</a:t>
            </a:r>
            <a:r>
              <a:rPr lang="en-US" sz="2000" dirty="0">
                <a:solidFill>
                  <a:srgbClr val="222222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222222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ещё находится в разработке и недавно, 11 июня 2019 года, вышла версия на ОС </a:t>
            </a:r>
            <a:r>
              <a:rPr lang="en-US" sz="2000" dirty="0">
                <a:solidFill>
                  <a:srgbClr val="222222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Android.</a:t>
            </a:r>
            <a:endParaRPr lang="ru-RU" sz="2000" dirty="0">
              <a:solidFill>
                <a:srgbClr val="222222"/>
              </a:solidFill>
              <a:latin typeface="Comic Sans MS" panose="030F0702030302020204" pitchFamily="66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2000" dirty="0">
              <a:solidFill>
                <a:srgbClr val="222222"/>
              </a:solidFill>
              <a:latin typeface="Comic Sans MS" panose="030F0702030302020204" pitchFamily="66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2681BBB-0913-4DB1-AD63-04A734B3F77C}"/>
              </a:ext>
            </a:extLst>
          </p:cNvPr>
          <p:cNvSpPr/>
          <p:nvPr/>
        </p:nvSpPr>
        <p:spPr>
          <a:xfrm>
            <a:off x="5358737" y="3479233"/>
            <a:ext cx="6096000" cy="126752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800"/>
              </a:spcAft>
            </a:pPr>
            <a:r>
              <a:rPr lang="ru-RU" sz="2000" dirty="0">
                <a:solidFill>
                  <a:srgbClr val="222222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Недостатки: 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222222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долгая синхронизация с </a:t>
            </a:r>
            <a:r>
              <a:rPr lang="ru-RU" sz="2000" dirty="0" err="1">
                <a:solidFill>
                  <a:srgbClr val="222222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блокчейном</a:t>
            </a:r>
            <a:r>
              <a:rPr lang="ru-RU" sz="2000" dirty="0">
                <a:solidFill>
                  <a:srgbClr val="222222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222222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один язык;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DCEFBC3D-5618-408F-B8F9-5E1E2E7372AD}"/>
              </a:ext>
            </a:extLst>
          </p:cNvPr>
          <p:cNvSpPr/>
          <p:nvPr/>
        </p:nvSpPr>
        <p:spPr>
          <a:xfrm>
            <a:off x="546712" y="3479233"/>
            <a:ext cx="6096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800"/>
              </a:spcAft>
            </a:pPr>
            <a:r>
              <a:rPr lang="ru-RU" sz="2000" dirty="0">
                <a:solidFill>
                  <a:srgbClr val="222222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Преимущества:</a:t>
            </a:r>
            <a:r>
              <a:rPr lang="en-US" sz="2000" dirty="0">
                <a:solidFill>
                  <a:srgbClr val="222222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</a:t>
            </a:r>
            <a:endParaRPr lang="ru-RU" sz="2000" dirty="0">
              <a:solidFill>
                <a:srgbClr val="222222"/>
              </a:solidFill>
              <a:latin typeface="Comic Sans MS" panose="030F0702030302020204" pitchFamily="66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222222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дружественный интерфейс;</a:t>
            </a: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222222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безопасность данных;</a:t>
            </a: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222222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доступность на нескольких ОС</a:t>
            </a:r>
            <a:r>
              <a:rPr lang="en-US" sz="2000" dirty="0">
                <a:solidFill>
                  <a:srgbClr val="222222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2000" dirty="0">
              <a:solidFill>
                <a:srgbClr val="222222"/>
              </a:solidFill>
              <a:latin typeface="Comic Sans MS" panose="030F0702030302020204" pitchFamily="66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2691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771183-5711-4314-9E1D-A13E03B277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249" y="139959"/>
            <a:ext cx="3906416" cy="813416"/>
          </a:xfrm>
        </p:spPr>
        <p:txBody>
          <a:bodyPr>
            <a:normAutofit/>
          </a:bodyPr>
          <a:lstStyle/>
          <a:p>
            <a:r>
              <a:rPr lang="ru-RU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  <a:t>Заключение</a:t>
            </a:r>
          </a:p>
        </p:txBody>
      </p:sp>
      <p:pic>
        <p:nvPicPr>
          <p:cNvPr id="4" name="Picture 8" descr="https://mospolytech.ru/storage/b53b3a3d6ab90ce0268229151c9bde11/images/Logo2.jpg">
            <a:extLst>
              <a:ext uri="{FF2B5EF4-FFF2-40B4-BE49-F238E27FC236}">
                <a16:creationId xmlns:a16="http://schemas.microsoft.com/office/drawing/2014/main" id="{828CDA07-9933-49A5-BCC6-B23F4E5088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5599533"/>
            <a:ext cx="3937517" cy="1258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CDD767E4-0A36-4C83-A7A0-F4CF1233F369}"/>
              </a:ext>
            </a:extLst>
          </p:cNvPr>
          <p:cNvSpPr/>
          <p:nvPr/>
        </p:nvSpPr>
        <p:spPr>
          <a:xfrm>
            <a:off x="478971" y="1227014"/>
            <a:ext cx="11234057" cy="4098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2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Lighting</a:t>
            </a:r>
            <a:r>
              <a:rPr lang="ru-RU" sz="2200" dirty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lang="ru-RU" sz="22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Network</a:t>
            </a:r>
            <a:r>
              <a:rPr lang="ru-RU" sz="2200" dirty="0">
                <a:solidFill>
                  <a:srgbClr val="000000"/>
                </a:solidFill>
                <a:latin typeface="Comic Sans MS" panose="030F0702030302020204" pitchFamily="66" charset="0"/>
              </a:rPr>
              <a:t> — это еще молодая разработка для улучшения </a:t>
            </a:r>
            <a:r>
              <a:rPr lang="ru-RU" sz="22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блокчейна</a:t>
            </a:r>
            <a:r>
              <a:rPr lang="ru-RU" sz="2200" dirty="0">
                <a:solidFill>
                  <a:srgbClr val="000000"/>
                </a:solidFill>
                <a:latin typeface="Comic Sans MS" panose="030F0702030302020204" pitchFamily="66" charset="0"/>
              </a:rPr>
              <a:t>. Развитие в этой индустрии действительно ощутимо. </a:t>
            </a:r>
          </a:p>
          <a:p>
            <a:pPr algn="just">
              <a:lnSpc>
                <a:spcPct val="150000"/>
              </a:lnSpc>
            </a:pPr>
            <a:r>
              <a:rPr lang="en-US" sz="2200" dirty="0">
                <a:solidFill>
                  <a:srgbClr val="000000"/>
                </a:solidFill>
                <a:latin typeface="Comic Sans MS" panose="030F0702030302020204" pitchFamily="66" charset="0"/>
              </a:rPr>
              <a:t>LN </a:t>
            </a:r>
            <a:r>
              <a:rPr lang="ru-RU" sz="2200" dirty="0">
                <a:solidFill>
                  <a:srgbClr val="000000"/>
                </a:solidFill>
                <a:latin typeface="Comic Sans MS" panose="030F0702030302020204" pitchFamily="66" charset="0"/>
              </a:rPr>
              <a:t>имеет некоторые недостатки, такие как: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отсутсвие</a:t>
            </a:r>
            <a:r>
              <a:rPr lang="ru-RU" sz="2200" dirty="0">
                <a:solidFill>
                  <a:srgbClr val="000000"/>
                </a:solidFill>
                <a:latin typeface="Comic Sans MS" panose="030F0702030302020204" pitchFamily="66" charset="0"/>
              </a:rPr>
              <a:t> возможности отправки средств на кошелёк и платежей оффлайн;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solidFill>
                  <a:srgbClr val="000000"/>
                </a:solidFill>
                <a:latin typeface="Comic Sans MS" panose="030F0702030302020204" pitchFamily="66" charset="0"/>
              </a:rPr>
              <a:t>прямая зависимость </a:t>
            </a:r>
            <a:r>
              <a:rPr lang="ru-RU" sz="22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Lighting</a:t>
            </a:r>
            <a:r>
              <a:rPr lang="ru-RU" sz="2200" dirty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lang="ru-RU" sz="22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Network</a:t>
            </a:r>
            <a:r>
              <a:rPr lang="ru-RU" sz="2200" dirty="0">
                <a:solidFill>
                  <a:srgbClr val="000000"/>
                </a:solidFill>
                <a:latin typeface="Comic Sans MS" panose="030F0702030302020204" pitchFamily="66" charset="0"/>
              </a:rPr>
              <a:t> от </a:t>
            </a:r>
            <a:r>
              <a:rPr lang="en-US" sz="2200" dirty="0">
                <a:solidFill>
                  <a:srgbClr val="000000"/>
                </a:solidFill>
                <a:latin typeface="Comic Sans MS" panose="030F0702030302020204" pitchFamily="66" charset="0"/>
              </a:rPr>
              <a:t>Bitcoin;</a:t>
            </a:r>
            <a:endParaRPr lang="ru-RU" sz="2200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solidFill>
                  <a:srgbClr val="000000"/>
                </a:solidFill>
                <a:latin typeface="Comic Sans MS" panose="030F0702030302020204" pitchFamily="66" charset="0"/>
              </a:rPr>
              <a:t>не всегда понятно и доступно для простых пользователей;</a:t>
            </a:r>
            <a:endParaRPr lang="en-US" sz="2200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algn="just">
              <a:lnSpc>
                <a:spcPct val="150000"/>
              </a:lnSpc>
            </a:pPr>
            <a:r>
              <a:rPr lang="ru-RU" sz="2200" dirty="0">
                <a:solidFill>
                  <a:srgbClr val="000000"/>
                </a:solidFill>
                <a:latin typeface="Comic Sans MS" panose="030F0702030302020204" pitchFamily="66" charset="0"/>
              </a:rPr>
              <a:t>Но несмотря на это, </a:t>
            </a:r>
            <a:r>
              <a:rPr lang="ru-RU" sz="2200" dirty="0">
                <a:latin typeface="Comic Sans MS" panose="030F0702030302020204" pitchFamily="66" charset="0"/>
              </a:rPr>
              <a:t>технология является большим шагом вперёд и постоянно развивается. </a:t>
            </a:r>
          </a:p>
        </p:txBody>
      </p:sp>
    </p:spTree>
    <p:extLst>
      <p:ext uri="{BB962C8B-B14F-4D97-AF65-F5344CB8AC3E}">
        <p14:creationId xmlns:p14="http://schemas.microsoft.com/office/powerpoint/2010/main" val="27609582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7D20EC-175F-4E7B-8F1D-F3CDE963F6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4128" y="167951"/>
            <a:ext cx="7246776" cy="934714"/>
          </a:xfrm>
        </p:spPr>
        <p:txBody>
          <a:bodyPr>
            <a:normAutofit/>
          </a:bodyPr>
          <a:lstStyle/>
          <a:p>
            <a:r>
              <a:rPr lang="ru-RU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  <a:t>Репозиторий на </a:t>
            </a:r>
            <a:r>
              <a:rPr lang="en-US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  <a:t>GitHub</a:t>
            </a:r>
            <a:endParaRPr lang="ru-RU" sz="4800" dirty="0">
              <a:solidFill>
                <a:schemeClr val="tx1">
                  <a:lumMod val="85000"/>
                  <a:lumOff val="1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BF4E56C-5872-4C4B-9A2A-6099995522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4128" y="1773238"/>
            <a:ext cx="9678958" cy="934714"/>
          </a:xfrm>
        </p:spPr>
        <p:txBody>
          <a:bodyPr>
            <a:normAutofit/>
          </a:bodyPr>
          <a:lstStyle/>
          <a:p>
            <a:r>
              <a:rPr lang="de-DE" sz="3200" dirty="0">
                <a:latin typeface="Comic Sans MS" panose="030F0702030302020204" pitchFamily="66" charset="0"/>
                <a:hlinkClick r:id="rId2"/>
              </a:rPr>
              <a:t>https://github.com/NikaLeb/181_351_testingLN</a:t>
            </a:r>
            <a:endParaRPr lang="ru-RU" sz="3200" dirty="0">
              <a:latin typeface="Comic Sans MS" panose="030F0702030302020204" pitchFamily="66" charset="0"/>
            </a:endParaRPr>
          </a:p>
        </p:txBody>
      </p:sp>
      <p:pic>
        <p:nvPicPr>
          <p:cNvPr id="4" name="Picture 8" descr="https://mospolytech.ru/storage/b53b3a3d6ab90ce0268229151c9bde11/images/Logo2.jpg">
            <a:extLst>
              <a:ext uri="{FF2B5EF4-FFF2-40B4-BE49-F238E27FC236}">
                <a16:creationId xmlns:a16="http://schemas.microsoft.com/office/drawing/2014/main" id="{D4C654E2-4A51-42CF-BE76-0C25FA18C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5599533"/>
            <a:ext cx="3937517" cy="1258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pp.userapi.com/c855216/v855216856/74215/S-YLbxM2U-g.jpg">
            <a:extLst>
              <a:ext uri="{FF2B5EF4-FFF2-40B4-BE49-F238E27FC236}">
                <a16:creationId xmlns:a16="http://schemas.microsoft.com/office/drawing/2014/main" id="{1C5B92A8-EEAE-4397-A639-AD8B3AB0D8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7362" y="3302257"/>
            <a:ext cx="2297276" cy="2297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08815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ÐÐ¾ÑÐ¾Ð¶ÐµÐµ Ð¸Ð·Ð¾Ð±ÑÐ°Ð¶ÐµÐ½Ð¸Ðµ">
            <a:extLst>
              <a:ext uri="{FF2B5EF4-FFF2-40B4-BE49-F238E27FC236}">
                <a16:creationId xmlns:a16="http://schemas.microsoft.com/office/drawing/2014/main" id="{8C3DC8D9-5DF4-4532-B05B-1B350585BE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8675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19D17E-571E-42B1-AE57-BC3A7DEF22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1777" y="-1"/>
            <a:ext cx="10363200" cy="953375"/>
          </a:xfrm>
        </p:spPr>
        <p:txBody>
          <a:bodyPr>
            <a:normAutofit/>
          </a:bodyPr>
          <a:lstStyle/>
          <a:p>
            <a:r>
              <a:rPr lang="ru-RU" sz="5400" dirty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</a:rPr>
              <a:t>Спасибо</a:t>
            </a:r>
            <a:r>
              <a:rPr lang="ru-RU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  <a:t>     </a:t>
            </a:r>
            <a:r>
              <a:rPr lang="ru-RU" sz="5400" dirty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</a:rPr>
              <a:t>за внимание!</a:t>
            </a:r>
          </a:p>
        </p:txBody>
      </p:sp>
      <p:pic>
        <p:nvPicPr>
          <p:cNvPr id="5" name="Picture 8" descr="https://mospolytech.ru/storage/b53b3a3d6ab90ce0268229151c9bde11/images/Logo2.jpg">
            <a:extLst>
              <a:ext uri="{FF2B5EF4-FFF2-40B4-BE49-F238E27FC236}">
                <a16:creationId xmlns:a16="http://schemas.microsoft.com/office/drawing/2014/main" id="{A610879B-9EE4-49C2-8651-7F5D9DFE75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5599533"/>
            <a:ext cx="3937517" cy="1258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5428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83605F-AE7E-4207-95CF-CCD6F3F26D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6719" y="587829"/>
            <a:ext cx="8413102" cy="4721290"/>
          </a:xfrm>
        </p:spPr>
        <p:txBody>
          <a:bodyPr>
            <a:noAutofit/>
          </a:bodyPr>
          <a:lstStyle/>
          <a:p>
            <a:pPr algn="l"/>
            <a:r>
              <a:rPr lang="ru-RU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  <a:t>Куратор проекта: </a:t>
            </a:r>
            <a:br>
              <a:rPr lang="ru-RU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</a:br>
            <a:r>
              <a:rPr lang="ru-RU" sz="4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  <a:t>Михальский</a:t>
            </a:r>
            <a:r>
              <a:rPr lang="ru-RU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  <a:t> Олег Олегович</a:t>
            </a:r>
            <a:br>
              <a:rPr lang="ru-RU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</a:br>
            <a:br>
              <a:rPr lang="ru-RU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</a:br>
            <a:r>
              <a:rPr lang="ru-RU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  <a:t>Студенты: </a:t>
            </a:r>
            <a:br>
              <a:rPr lang="ru-RU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</a:br>
            <a:r>
              <a:rPr lang="ru-RU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  <a:t>Белова Анастасия Анатольевна</a:t>
            </a:r>
            <a:br>
              <a:rPr lang="ru-RU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</a:br>
            <a:r>
              <a:rPr lang="ru-RU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  <a:t>Лебедева Вероника Романовна </a:t>
            </a:r>
            <a:br>
              <a:rPr lang="ru-RU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</a:br>
            <a:r>
              <a:rPr lang="ru-RU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  <a:t>Майорова Мария Васильевна</a:t>
            </a:r>
            <a:br>
              <a:rPr lang="ru-RU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</a:br>
            <a:br>
              <a:rPr lang="ru-RU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</a:br>
            <a:r>
              <a:rPr lang="ru-RU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  <a:t>Группа: 181-351</a:t>
            </a:r>
          </a:p>
        </p:txBody>
      </p:sp>
      <p:pic>
        <p:nvPicPr>
          <p:cNvPr id="4" name="Picture 8" descr="https://mospolytech.ru/storage/b53b3a3d6ab90ce0268229151c9bde11/images/Logo2.jpg">
            <a:extLst>
              <a:ext uri="{FF2B5EF4-FFF2-40B4-BE49-F238E27FC236}">
                <a16:creationId xmlns:a16="http://schemas.microsoft.com/office/drawing/2014/main" id="{35509815-86CC-4992-929F-E724B5A8D5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5599533"/>
            <a:ext cx="3937517" cy="1258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4206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3E8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0C855C-BD9F-4DEA-BF7F-17CDA07523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273" y="0"/>
            <a:ext cx="4058817" cy="846396"/>
          </a:xfrm>
        </p:spPr>
        <p:txBody>
          <a:bodyPr>
            <a:normAutofit/>
          </a:bodyPr>
          <a:lstStyle/>
          <a:p>
            <a:pPr algn="l"/>
            <a:r>
              <a:rPr lang="ru-RU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  <a:t>Оглавление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8EFAAC7-3012-48B9-BC9E-74585F3E8E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241" y="1120095"/>
            <a:ext cx="9955764" cy="4479438"/>
          </a:xfrm>
        </p:spPr>
        <p:txBody>
          <a:bodyPr>
            <a:normAutofit/>
          </a:bodyPr>
          <a:lstStyle/>
          <a:p>
            <a:pPr marL="457200" indent="-457200" algn="l">
              <a:buClr>
                <a:schemeClr val="tx1">
                  <a:lumMod val="85000"/>
                  <a:lumOff val="15000"/>
                </a:schemeClr>
              </a:buClr>
              <a:buSzPct val="90000"/>
              <a:buFont typeface="Comic Sans MS" panose="030F0702030302020204" pitchFamily="66" charset="0"/>
              <a:buChar char="●"/>
            </a:pPr>
            <a:r>
              <a:rPr lang="ru-RU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  <a:t>Что такое 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  <a:t>Lightning Network</a:t>
            </a:r>
            <a:r>
              <a:rPr lang="ru-RU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  <a:t>?</a:t>
            </a:r>
          </a:p>
          <a:p>
            <a:pPr marL="457200" indent="-457200" algn="l">
              <a:buClr>
                <a:schemeClr val="tx1">
                  <a:lumMod val="85000"/>
                  <a:lumOff val="15000"/>
                </a:schemeClr>
              </a:buClr>
              <a:buSzPct val="90000"/>
              <a:buFont typeface="Comic Sans MS" panose="030F0702030302020204" pitchFamily="66" charset="0"/>
              <a:buChar char="●"/>
            </a:pPr>
            <a:r>
              <a:rPr lang="ru-RU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  <a:t>Зачем нужна технология 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  <a:t>LN?</a:t>
            </a:r>
            <a:endParaRPr lang="ru-RU" sz="2800" dirty="0">
              <a:solidFill>
                <a:schemeClr val="tx1">
                  <a:lumMod val="85000"/>
                  <a:lumOff val="15000"/>
                </a:schemeClr>
              </a:solidFill>
              <a:latin typeface="Comic Sans MS" panose="030F0702030302020204" pitchFamily="66" charset="0"/>
            </a:endParaRPr>
          </a:p>
          <a:p>
            <a:pPr marL="457200" indent="-457200" algn="l">
              <a:buClr>
                <a:schemeClr val="tx1">
                  <a:lumMod val="85000"/>
                  <a:lumOff val="15000"/>
                </a:schemeClr>
              </a:buClr>
              <a:buSzPct val="90000"/>
              <a:buFont typeface="Comic Sans MS" panose="030F0702030302020204" pitchFamily="66" charset="0"/>
              <a:buChar char="●"/>
            </a:pPr>
            <a:r>
              <a:rPr lang="ru-RU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  <a:t>Цель проекта</a:t>
            </a:r>
          </a:p>
          <a:p>
            <a:pPr marL="457200" indent="-457200" algn="l">
              <a:buClr>
                <a:schemeClr val="tx1">
                  <a:lumMod val="85000"/>
                  <a:lumOff val="15000"/>
                </a:schemeClr>
              </a:buClr>
              <a:buSzPct val="90000"/>
              <a:buFont typeface="Comic Sans MS" panose="030F0702030302020204" pitchFamily="66" charset="0"/>
              <a:buChar char="●"/>
            </a:pPr>
            <a:r>
              <a:rPr lang="ru-RU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  <a:t>Этапы реализации проекта</a:t>
            </a:r>
          </a:p>
          <a:p>
            <a:pPr marL="457200" indent="-457200" algn="l">
              <a:buClr>
                <a:schemeClr val="tx1">
                  <a:lumMod val="85000"/>
                  <a:lumOff val="15000"/>
                </a:schemeClr>
              </a:buClr>
              <a:buSzPct val="90000"/>
              <a:buFont typeface="Comic Sans MS" panose="030F0702030302020204" pitchFamily="66" charset="0"/>
              <a:buChar char="●"/>
            </a:pPr>
            <a:r>
              <a:rPr lang="ru-RU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  <a:t>Результаты работы:</a:t>
            </a:r>
          </a:p>
          <a:p>
            <a:pPr marL="914400" lvl="1" indent="-457200" algn="l">
              <a:buClr>
                <a:schemeClr val="tx1">
                  <a:lumMod val="85000"/>
                  <a:lumOff val="15000"/>
                </a:schemeClr>
              </a:buClr>
              <a:buSzPct val="90000"/>
              <a:buFont typeface="Comic Sans MS" panose="030F0702030302020204" pitchFamily="66" charset="0"/>
              <a:buChar char="×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  <a:t>Éclair</a:t>
            </a:r>
          </a:p>
          <a:p>
            <a:pPr marL="914400" lvl="1" indent="-457200" algn="l">
              <a:buClr>
                <a:schemeClr val="tx1">
                  <a:lumMod val="85000"/>
                  <a:lumOff val="15000"/>
                </a:schemeClr>
              </a:buClr>
              <a:buSzPct val="90000"/>
              <a:buFont typeface="Comic Sans MS" panose="030F0702030302020204" pitchFamily="66" charset="0"/>
              <a:buChar char="×"/>
            </a:pP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  <a:t>Bitlum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Comic Sans MS" panose="030F0702030302020204" pitchFamily="66" charset="0"/>
            </a:endParaRPr>
          </a:p>
          <a:p>
            <a:pPr marL="914400" lvl="1" indent="-457200" algn="l">
              <a:buClr>
                <a:schemeClr val="tx1">
                  <a:lumMod val="85000"/>
                  <a:lumOff val="15000"/>
                </a:schemeClr>
              </a:buClr>
              <a:buSzPct val="90000"/>
              <a:buFont typeface="Comic Sans MS" panose="030F0702030302020204" pitchFamily="66" charset="0"/>
              <a:buChar char="×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  <a:t>Zap</a:t>
            </a:r>
          </a:p>
          <a:p>
            <a:pPr marL="457200" indent="-457200" algn="l">
              <a:buClr>
                <a:schemeClr val="tx1">
                  <a:lumMod val="85000"/>
                  <a:lumOff val="15000"/>
                </a:schemeClr>
              </a:buClr>
              <a:buSzPct val="90000"/>
              <a:buFont typeface="Comic Sans MS" panose="030F0702030302020204" pitchFamily="66" charset="0"/>
              <a:buChar char="●"/>
            </a:pPr>
            <a:endParaRPr lang="ru-RU" sz="2800" dirty="0">
              <a:solidFill>
                <a:schemeClr val="tx1">
                  <a:lumMod val="85000"/>
                  <a:lumOff val="15000"/>
                </a:schemeClr>
              </a:solidFill>
              <a:latin typeface="Comic Sans MS" panose="030F0702030302020204" pitchFamily="66" charset="0"/>
            </a:endParaRPr>
          </a:p>
          <a:p>
            <a:pPr marL="457200" indent="-457200" algn="l">
              <a:buClr>
                <a:schemeClr val="tx1">
                  <a:lumMod val="85000"/>
                  <a:lumOff val="15000"/>
                </a:schemeClr>
              </a:buClr>
              <a:buSzPct val="90000"/>
              <a:buFont typeface="Comic Sans MS" panose="030F0702030302020204" pitchFamily="66" charset="0"/>
              <a:buChar char="●"/>
            </a:pPr>
            <a:endParaRPr lang="ru-RU" sz="2800" dirty="0">
              <a:solidFill>
                <a:schemeClr val="tx1">
                  <a:lumMod val="85000"/>
                  <a:lumOff val="15000"/>
                </a:schemeClr>
              </a:solidFill>
              <a:latin typeface="Comic Sans MS" panose="030F0702030302020204" pitchFamily="66" charset="0"/>
            </a:endParaRPr>
          </a:p>
        </p:txBody>
      </p:sp>
      <p:pic>
        <p:nvPicPr>
          <p:cNvPr id="4" name="Picture 8" descr="https://mospolytech.ru/storage/b53b3a3d6ab90ce0268229151c9bde11/images/Logo2.jpg">
            <a:extLst>
              <a:ext uri="{FF2B5EF4-FFF2-40B4-BE49-F238E27FC236}">
                <a16:creationId xmlns:a16="http://schemas.microsoft.com/office/drawing/2014/main" id="{CD8A8A14-DBC7-4134-8231-E6678903AE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5599533"/>
            <a:ext cx="3937517" cy="1258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4145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EB8C15-BE2E-4352-A6C3-480BEEA832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538" y="9331"/>
            <a:ext cx="8621486" cy="923731"/>
          </a:xfrm>
        </p:spPr>
        <p:txBody>
          <a:bodyPr>
            <a:normAutofit fontScale="90000"/>
          </a:bodyPr>
          <a:lstStyle/>
          <a:p>
            <a:pPr algn="l">
              <a:buClr>
                <a:schemeClr val="tx1">
                  <a:lumMod val="85000"/>
                  <a:lumOff val="15000"/>
                </a:schemeClr>
              </a:buClr>
              <a:buSzPct val="90000"/>
            </a:pPr>
            <a:r>
              <a:rPr lang="ru-RU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  <a:t>Что такое </a:t>
            </a:r>
            <a:r>
              <a:rPr lang="en-US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  <a:t>Lightning Network</a:t>
            </a:r>
            <a:r>
              <a:rPr lang="ru-RU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  <a:t>?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72CA277-31DC-4AC6-BDC5-E93996A01B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8537" y="933062"/>
            <a:ext cx="11402010" cy="4666471"/>
          </a:xfrm>
        </p:spPr>
        <p:txBody>
          <a:bodyPr>
            <a:normAutofit/>
          </a:bodyPr>
          <a:lstStyle/>
          <a:p>
            <a:pPr algn="just"/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latin typeface="Comic Sans MS" panose="030F0702030302020204" pitchFamily="66" charset="0"/>
            </a:endParaRPr>
          </a:p>
          <a:p>
            <a:pPr algn="just"/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latin typeface="Comic Sans MS" panose="030F0702030302020204" pitchFamily="66" charset="0"/>
            </a:endParaRPr>
          </a:p>
          <a:p>
            <a:pPr algn="just"/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  <a:t>Lightning Network —</a:t>
            </a:r>
            <a:r>
              <a:rPr lang="ru-RU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  <a:t>это оверлейная сеть двусторонних записей операций, построенная поверх протокола </a:t>
            </a:r>
            <a:r>
              <a:rPr lang="ru-RU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  <a:t>блокчейна</a:t>
            </a:r>
            <a:endParaRPr lang="ru-RU" sz="2000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pitchFamily="66" charset="0"/>
            </a:endParaRPr>
          </a:p>
          <a:p>
            <a:pPr algn="just"/>
            <a:endParaRPr lang="ru-RU" sz="2000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pitchFamily="66" charset="0"/>
            </a:endParaRPr>
          </a:p>
          <a:p>
            <a:pPr algn="just"/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* Оверлейная сеть  — общий случай логической сети, создаваемой поверх другой сети. (пример: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VPN 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и одноранговые сети)</a:t>
            </a:r>
          </a:p>
          <a:p>
            <a:pPr algn="just"/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* </a:t>
            </a:r>
            <a:r>
              <a:rPr lang="ru-RU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Блокчейн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 — выстроенная по определённым правилам непрерывная последовательная цепочка блоков, содержащих информацию.</a:t>
            </a:r>
          </a:p>
          <a:p>
            <a:pPr algn="just"/>
            <a:endParaRPr lang="ru-RU" sz="2000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pitchFamily="66" charset="0"/>
            </a:endParaRPr>
          </a:p>
        </p:txBody>
      </p:sp>
      <p:pic>
        <p:nvPicPr>
          <p:cNvPr id="4" name="Picture 8" descr="https://mospolytech.ru/storage/b53b3a3d6ab90ce0268229151c9bde11/images/Logo2.jpg">
            <a:extLst>
              <a:ext uri="{FF2B5EF4-FFF2-40B4-BE49-F238E27FC236}">
                <a16:creationId xmlns:a16="http://schemas.microsoft.com/office/drawing/2014/main" id="{C0F7F6FC-5178-4F81-8BC4-AA5012FFE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5599533"/>
            <a:ext cx="3937517" cy="1258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6573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C3A07D-897F-41C7-8D99-44B1DC982B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2791" y="298580"/>
            <a:ext cx="9144000" cy="1407594"/>
          </a:xfrm>
        </p:spPr>
        <p:txBody>
          <a:bodyPr>
            <a:noAutofit/>
          </a:bodyPr>
          <a:lstStyle/>
          <a:p>
            <a:r>
              <a:rPr lang="ru-RU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  <a:t>Зачем нужна технология </a:t>
            </a:r>
            <a:r>
              <a:rPr lang="en-US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  <a:t>LN?</a:t>
            </a:r>
            <a:br>
              <a:rPr lang="ru-RU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</a:br>
            <a:endParaRPr lang="ru-RU" sz="48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3A5C26D-CC69-4FE5-A09A-C5F340F21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505" y="1119673"/>
            <a:ext cx="11075437" cy="4479860"/>
          </a:xfrm>
        </p:spPr>
        <p:txBody>
          <a:bodyPr/>
          <a:lstStyle/>
          <a:p>
            <a:pPr algn="just"/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  <a:t>В 2015 году криптовалюта биткоин столкнулась с проблемами масштабирования — невозможностью сети обрабатывать более, чем 3–7 транзакций в секунду.</a:t>
            </a:r>
          </a:p>
          <a:p>
            <a:pPr algn="just"/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  <a:t>Это привело к большим комиссиям за проведение транзакций.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Comic Sans MS" panose="030F0702030302020204" pitchFamily="66" charset="0"/>
            </a:endParaRPr>
          </a:p>
          <a:p>
            <a:pPr algn="just"/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latin typeface="Comic Sans MS" panose="030F0702030302020204" pitchFamily="66" charset="0"/>
            </a:endParaRPr>
          </a:p>
          <a:p>
            <a:pPr algn="just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  <a:t>Lightning Network 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  <a:t>решает следующий ряд проблем: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  <a:t>Безопасность. 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Хэш-контракты временной блокировки (HTLC)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  <a:t>Мгновенность транзакций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  <a:t>Возможность проведения небольших платежей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  <a:t>Маленькая комиссия (максимум 1%)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de-DE" dirty="0">
              <a:solidFill>
                <a:schemeClr val="tx1">
                  <a:lumMod val="85000"/>
                  <a:lumOff val="15000"/>
                </a:schemeClr>
              </a:solidFill>
              <a:latin typeface="Comic Sans MS" panose="030F0702030302020204" pitchFamily="66" charset="0"/>
            </a:endParaRPr>
          </a:p>
          <a:p>
            <a:pPr algn="just"/>
            <a:endParaRPr lang="de-DE" dirty="0">
              <a:latin typeface="Comic Sans MS" panose="030F0702030302020204" pitchFamily="66" charset="0"/>
            </a:endParaRPr>
          </a:p>
          <a:p>
            <a:pPr algn="just"/>
            <a:endParaRPr lang="ru-RU" dirty="0">
              <a:latin typeface="Comic Sans MS" panose="030F0702030302020204" pitchFamily="66" charset="0"/>
            </a:endParaRPr>
          </a:p>
          <a:p>
            <a:endParaRPr lang="ru-RU" dirty="0"/>
          </a:p>
        </p:txBody>
      </p:sp>
      <p:pic>
        <p:nvPicPr>
          <p:cNvPr id="4" name="Picture 8" descr="https://mospolytech.ru/storage/b53b3a3d6ab90ce0268229151c9bde11/images/Logo2.jpg">
            <a:extLst>
              <a:ext uri="{FF2B5EF4-FFF2-40B4-BE49-F238E27FC236}">
                <a16:creationId xmlns:a16="http://schemas.microsoft.com/office/drawing/2014/main" id="{EAD7870F-020C-4DC0-8595-7686A901E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5599533"/>
            <a:ext cx="3937517" cy="1258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0268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1D95BD-A961-4B0C-832F-BCA66CB246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221959"/>
            <a:ext cx="5561045" cy="1378241"/>
          </a:xfrm>
        </p:spPr>
        <p:txBody>
          <a:bodyPr>
            <a:normAutofit fontScale="90000"/>
          </a:bodyPr>
          <a:lstStyle/>
          <a:p>
            <a:r>
              <a:rPr lang="ru-RU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  <a:t>Цель проекта</a:t>
            </a:r>
            <a:br>
              <a:rPr lang="ru-RU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</a:br>
            <a:endParaRPr lang="ru-RU" sz="48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879280E-4CAC-422E-B5AF-CB1C378316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3853" y="1600200"/>
            <a:ext cx="11112759" cy="3657600"/>
          </a:xfrm>
        </p:spPr>
        <p:txBody>
          <a:bodyPr>
            <a:normAutofit/>
          </a:bodyPr>
          <a:lstStyle/>
          <a:p>
            <a:pPr algn="just"/>
            <a:r>
              <a:rPr lang="ru-RU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  <a:t>Главная задача проекта: изучить технологию 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  <a:t>Lightning Network</a:t>
            </a:r>
            <a:endParaRPr lang="ru-RU" sz="2800" dirty="0">
              <a:solidFill>
                <a:schemeClr val="tx1">
                  <a:lumMod val="85000"/>
                  <a:lumOff val="15000"/>
                </a:schemeClr>
              </a:solidFill>
              <a:latin typeface="Comic Sans MS" panose="030F0702030302020204" pitchFamily="66" charset="0"/>
            </a:endParaRPr>
          </a:p>
          <a:p>
            <a:pPr algn="just"/>
            <a:endParaRPr lang="ru-RU" sz="2800" dirty="0">
              <a:solidFill>
                <a:schemeClr val="tx1">
                  <a:lumMod val="85000"/>
                  <a:lumOff val="15000"/>
                </a:schemeClr>
              </a:solidFill>
              <a:latin typeface="Comic Sans MS" panose="030F0702030302020204" pitchFamily="66" charset="0"/>
            </a:endParaRPr>
          </a:p>
          <a:p>
            <a:pPr algn="just"/>
            <a:r>
              <a:rPr lang="ru-RU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  <a:t>Главная цель проекта: выявить преимущества и недостатки веб- и мобильных приложений основанных на технологии 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  <a:t>Lightning Network</a:t>
            </a:r>
            <a:endParaRPr lang="ru-RU" sz="2800" dirty="0">
              <a:solidFill>
                <a:schemeClr val="tx1">
                  <a:lumMod val="85000"/>
                  <a:lumOff val="15000"/>
                </a:schemeClr>
              </a:solidFill>
              <a:latin typeface="Comic Sans MS" panose="030F0702030302020204" pitchFamily="66" charset="0"/>
            </a:endParaRPr>
          </a:p>
        </p:txBody>
      </p:sp>
      <p:pic>
        <p:nvPicPr>
          <p:cNvPr id="4" name="Picture 8" descr="https://mospolytech.ru/storage/b53b3a3d6ab90ce0268229151c9bde11/images/Logo2.jpg">
            <a:extLst>
              <a:ext uri="{FF2B5EF4-FFF2-40B4-BE49-F238E27FC236}">
                <a16:creationId xmlns:a16="http://schemas.microsoft.com/office/drawing/2014/main" id="{F8E960EE-9839-4FF5-A72C-046491027C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5599533"/>
            <a:ext cx="3937517" cy="1258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9478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602384-035E-4D92-AAB0-D7EF6B0E3E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8579" y="391885"/>
            <a:ext cx="8696131" cy="776094"/>
          </a:xfrm>
        </p:spPr>
        <p:txBody>
          <a:bodyPr>
            <a:normAutofit/>
          </a:bodyPr>
          <a:lstStyle/>
          <a:p>
            <a:r>
              <a:rPr lang="ru-RU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  <a:t>Этапы реализации проекта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EC32413-DABC-4DC8-8438-5B766B68C9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0579" y="1520695"/>
            <a:ext cx="10070841" cy="4089821"/>
          </a:xfrm>
        </p:spPr>
        <p:txBody>
          <a:bodyPr/>
          <a:lstStyle/>
          <a:p>
            <a:pPr marL="457200" indent="-457200" algn="just">
              <a:buAutoNum type="arabicPeriod"/>
            </a:pP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  <a:t>Изучение основных понятий о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  <a:t>Lightning Network, 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  <a:t>принципа работы</a:t>
            </a:r>
          </a:p>
          <a:p>
            <a:pPr marL="457200" indent="-457200" algn="just">
              <a:buAutoNum type="arabicPeriod"/>
            </a:pP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  <a:t>Поиск </a:t>
            </a:r>
            <a:r>
              <a:rPr lang="ru-RU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  <a:t>криптокошельков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  <a:t> с технологией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  <a:t>Lightning Network</a:t>
            </a:r>
          </a:p>
          <a:p>
            <a:pPr marL="457200" indent="-457200" algn="just">
              <a:buAutoNum type="arabicPeriod"/>
            </a:pP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  <a:t>Тестирование приложений, выбор приложения для написания отчёта</a:t>
            </a:r>
          </a:p>
          <a:p>
            <a:pPr marL="457200" indent="-457200" algn="just">
              <a:buAutoNum type="arabicPeriod"/>
            </a:pP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  <a:t>Написание отчёта </a:t>
            </a:r>
          </a:p>
          <a:p>
            <a:pPr marL="457200" indent="-457200" algn="just">
              <a:buAutoNum type="arabicPeriod"/>
            </a:pP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  <a:t>Защита проекта</a:t>
            </a:r>
          </a:p>
          <a:p>
            <a:pPr marL="457200" indent="-457200" algn="just">
              <a:buAutoNum type="arabicPeriod"/>
            </a:pPr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latin typeface="Comic Sans MS" panose="030F0702030302020204" pitchFamily="66" charset="0"/>
            </a:endParaRPr>
          </a:p>
        </p:txBody>
      </p:sp>
      <p:pic>
        <p:nvPicPr>
          <p:cNvPr id="4" name="Picture 8" descr="https://mospolytech.ru/storage/b53b3a3d6ab90ce0268229151c9bde11/images/Logo2.jpg">
            <a:extLst>
              <a:ext uri="{FF2B5EF4-FFF2-40B4-BE49-F238E27FC236}">
                <a16:creationId xmlns:a16="http://schemas.microsoft.com/office/drawing/2014/main" id="{3601EF99-96D5-40D0-B047-0DA7E29CFA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5599533"/>
            <a:ext cx="3937517" cy="1258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3877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432F68-2286-40F9-9134-A74E2F87C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3265" y="0"/>
            <a:ext cx="4545644" cy="1595534"/>
          </a:xfrm>
        </p:spPr>
        <p:txBody>
          <a:bodyPr>
            <a:normAutofit/>
          </a:bodyPr>
          <a:lstStyle/>
          <a:p>
            <a:pPr algn="l"/>
            <a:r>
              <a:rPr lang="ru-RU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  <a:t>Результаты </a:t>
            </a:r>
            <a:br>
              <a:rPr lang="ru-RU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</a:br>
            <a:r>
              <a:rPr lang="ru-RU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anose="030F0702030302020204" pitchFamily="66" charset="0"/>
              </a:rPr>
              <a:t>работы</a:t>
            </a:r>
          </a:p>
        </p:txBody>
      </p:sp>
      <p:pic>
        <p:nvPicPr>
          <p:cNvPr id="4" name="Picture 8" descr="https://mospolytech.ru/storage/b53b3a3d6ab90ce0268229151c9bde11/images/Logo2.jpg">
            <a:extLst>
              <a:ext uri="{FF2B5EF4-FFF2-40B4-BE49-F238E27FC236}">
                <a16:creationId xmlns:a16="http://schemas.microsoft.com/office/drawing/2014/main" id="{2DEA207E-2964-4DCC-B47E-7BEE002B81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5599533"/>
            <a:ext cx="3937517" cy="1258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EC9D6EF-F276-4407-89CB-E43BEC8CA8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516" y="0"/>
            <a:ext cx="82544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085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25BFC6-09B0-4DFF-9F50-7A41BCF95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Проанализированы следующие кошельки:</a:t>
            </a:r>
          </a:p>
        </p:txBody>
      </p:sp>
      <p:pic>
        <p:nvPicPr>
          <p:cNvPr id="4" name="Picture 8" descr="https://mospolytech.ru/storage/b53b3a3d6ab90ce0268229151c9bde11/images/Logo2.jpg">
            <a:extLst>
              <a:ext uri="{FF2B5EF4-FFF2-40B4-BE49-F238E27FC236}">
                <a16:creationId xmlns:a16="http://schemas.microsoft.com/office/drawing/2014/main" id="{030F706F-7727-4A61-B563-3B43C430C6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5599533"/>
            <a:ext cx="3937517" cy="1258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DE2BC76C-EBF5-4EC2-8CE7-638C3BF53F68}"/>
              </a:ext>
            </a:extLst>
          </p:cNvPr>
          <p:cNvSpPr/>
          <p:nvPr/>
        </p:nvSpPr>
        <p:spPr>
          <a:xfrm>
            <a:off x="654004" y="1459898"/>
            <a:ext cx="2736647" cy="43704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ru-RU" sz="2000" dirty="0">
              <a:solidFill>
                <a:srgbClr val="000000"/>
              </a:solidFill>
              <a:latin typeface="Comic Sans MS" panose="030F0702030302020204" pitchFamily="66" charset="0"/>
              <a:ea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mic Sans MS" panose="030F0702030302020204" pitchFamily="66" charset="0"/>
                <a:ea typeface="Times New Roman" panose="02020603050405020304" pitchFamily="18" charset="0"/>
              </a:rPr>
              <a:t>Wallet of Satoshi</a:t>
            </a:r>
            <a:endParaRPr lang="ru-RU" sz="2400" dirty="0">
              <a:solidFill>
                <a:srgbClr val="000000"/>
              </a:solidFill>
              <a:latin typeface="Comic Sans MS" panose="030F0702030302020204" pitchFamily="66" charset="0"/>
              <a:ea typeface="Times New Roman" panose="02020603050405020304" pitchFamily="18" charset="0"/>
            </a:endParaRPr>
          </a:p>
          <a:p>
            <a:endParaRPr lang="ru-RU" sz="2400" dirty="0">
              <a:solidFill>
                <a:srgbClr val="000000"/>
              </a:solidFill>
              <a:latin typeface="Comic Sans MS" panose="030F0702030302020204" pitchFamily="66" charset="0"/>
              <a:ea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mic Sans MS" panose="030F0702030302020204" pitchFamily="66" charset="0"/>
                <a:ea typeface="Times New Roman" panose="02020603050405020304" pitchFamily="18" charset="0"/>
              </a:rPr>
              <a:t>Peach Wallet</a:t>
            </a:r>
            <a:endParaRPr lang="ru-RU" sz="2400" dirty="0">
              <a:solidFill>
                <a:srgbClr val="000000"/>
              </a:solidFill>
              <a:latin typeface="Comic Sans MS" panose="030F0702030302020204" pitchFamily="66" charset="0"/>
              <a:ea typeface="Times New Roman" panose="02020603050405020304" pitchFamily="18" charset="0"/>
            </a:endParaRPr>
          </a:p>
          <a:p>
            <a:endParaRPr lang="ru-RU" sz="2400" dirty="0">
              <a:solidFill>
                <a:srgbClr val="000000"/>
              </a:solidFill>
              <a:latin typeface="Comic Sans MS" panose="030F0702030302020204" pitchFamily="66" charset="0"/>
              <a:ea typeface="Times New Roman" panose="02020603050405020304" pitchFamily="18" charset="0"/>
            </a:endParaRPr>
          </a:p>
          <a:p>
            <a:endParaRPr lang="ru-RU" sz="2400" dirty="0">
              <a:solidFill>
                <a:srgbClr val="000000"/>
              </a:solidFill>
              <a:latin typeface="Comic Sans MS" panose="030F0702030302020204" pitchFamily="66" charset="0"/>
              <a:ea typeface="Times New Roman" panose="02020603050405020304" pitchFamily="18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omic Sans MS" panose="030F0702030302020204" pitchFamily="66" charset="0"/>
                <a:ea typeface="Times New Roman" panose="02020603050405020304" pitchFamily="18" charset="0"/>
              </a:rPr>
              <a:t>Bitlum</a:t>
            </a:r>
            <a:endParaRPr lang="ru-RU" sz="2400" dirty="0">
              <a:solidFill>
                <a:srgbClr val="000000"/>
              </a:solidFill>
              <a:latin typeface="Comic Sans MS" panose="030F0702030302020204" pitchFamily="66" charset="0"/>
              <a:ea typeface="Times New Roman" panose="02020603050405020304" pitchFamily="18" charset="0"/>
            </a:endParaRPr>
          </a:p>
          <a:p>
            <a:endParaRPr lang="ru-RU" sz="2400" dirty="0">
              <a:solidFill>
                <a:srgbClr val="000000"/>
              </a:solidFill>
              <a:latin typeface="Comic Sans MS" panose="030F0702030302020204" pitchFamily="66" charset="0"/>
              <a:ea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mic Sans MS" panose="030F0702030302020204" pitchFamily="66" charset="0"/>
                <a:ea typeface="Times New Roman" panose="02020603050405020304" pitchFamily="18" charset="0"/>
              </a:rPr>
              <a:t>Zap</a:t>
            </a:r>
            <a:endParaRPr lang="ru-RU" sz="2400" dirty="0">
              <a:solidFill>
                <a:srgbClr val="000000"/>
              </a:solidFill>
              <a:latin typeface="Comic Sans MS" panose="030F0702030302020204" pitchFamily="66" charset="0"/>
              <a:ea typeface="Times New Roman" panose="02020603050405020304" pitchFamily="18" charset="0"/>
            </a:endParaRPr>
          </a:p>
          <a:p>
            <a:endParaRPr lang="ru-RU" sz="2400" dirty="0">
              <a:solidFill>
                <a:srgbClr val="000000"/>
              </a:solidFill>
              <a:latin typeface="Comic Sans MS" panose="030F0702030302020204" pitchFamily="66" charset="0"/>
              <a:ea typeface="Times New Roman" panose="02020603050405020304" pitchFamily="18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mic Sans MS" panose="030F0702030302020204" pitchFamily="66" charset="0"/>
                <a:ea typeface="Times New Roman" panose="02020603050405020304" pitchFamily="18" charset="0"/>
              </a:rPr>
              <a:t>É</a:t>
            </a:r>
            <a:r>
              <a:rPr lang="en-US" sz="2400" dirty="0" err="1">
                <a:solidFill>
                  <a:srgbClr val="000000"/>
                </a:solidFill>
                <a:latin typeface="Comic Sans MS" panose="030F0702030302020204" pitchFamily="66" charset="0"/>
                <a:ea typeface="Times New Roman" panose="02020603050405020304" pitchFamily="18" charset="0"/>
              </a:rPr>
              <a:t>clair</a:t>
            </a:r>
            <a:endParaRPr lang="ru-RU" sz="2400" dirty="0">
              <a:solidFill>
                <a:srgbClr val="000000"/>
              </a:solidFill>
              <a:latin typeface="Comic Sans MS" panose="030F0702030302020204" pitchFamily="66" charset="0"/>
              <a:ea typeface="Times New Roman" panose="02020603050405020304" pitchFamily="18" charset="0"/>
            </a:endParaRPr>
          </a:p>
          <a:p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72CEE6F-C742-4201-9009-12C88F5BDB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5356" y="2489862"/>
            <a:ext cx="605059" cy="523893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E448919-BA59-4519-8AD7-B316DFED10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7949" y="1722384"/>
            <a:ext cx="605059" cy="544553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F1F4760-6143-490B-9B53-DA113950C4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8386" y="3544820"/>
            <a:ext cx="628650" cy="55245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0D57FD6A-785A-43B9-98CA-53B104F2A0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21796" y="4151849"/>
            <a:ext cx="622860" cy="582819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732D5DF2-B62D-4DE3-9EAE-1B464F366B8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51450" y="4905395"/>
            <a:ext cx="562521" cy="492996"/>
          </a:xfrm>
          <a:prstGeom prst="rect">
            <a:avLst/>
          </a:prstGeom>
        </p:spPr>
      </p:pic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8F4A95C5-1A15-478C-80BF-D3233FAB68C9}"/>
              </a:ext>
            </a:extLst>
          </p:cNvPr>
          <p:cNvSpPr/>
          <p:nvPr/>
        </p:nvSpPr>
        <p:spPr>
          <a:xfrm>
            <a:off x="4350306" y="1809994"/>
            <a:ext cx="29738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Comic Sans MS" panose="030F0702030302020204" pitchFamily="66" charset="0"/>
                <a:ea typeface="Times New Roman" panose="02020603050405020304" pitchFamily="18" charset="0"/>
              </a:rPr>
              <a:t>— сложная регистрация 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F22AF49E-F9FA-4134-AA11-7342E219E1C9}"/>
              </a:ext>
            </a:extLst>
          </p:cNvPr>
          <p:cNvSpPr/>
          <p:nvPr/>
        </p:nvSpPr>
        <p:spPr>
          <a:xfrm>
            <a:off x="4325120" y="2428644"/>
            <a:ext cx="33554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Comic Sans MS" panose="030F0702030302020204" pitchFamily="66" charset="0"/>
                <a:ea typeface="Times New Roman" panose="02020603050405020304" pitchFamily="18" charset="0"/>
              </a:rPr>
              <a:t>— непонятный интерфейс,</a:t>
            </a:r>
            <a:br>
              <a:rPr lang="ru-RU" dirty="0">
                <a:solidFill>
                  <a:srgbClr val="000000"/>
                </a:solidFill>
                <a:latin typeface="Comic Sans MS" panose="030F0702030302020204" pitchFamily="66" charset="0"/>
                <a:ea typeface="Times New Roman" panose="02020603050405020304" pitchFamily="18" charset="0"/>
              </a:rPr>
            </a:br>
            <a:r>
              <a:rPr lang="ru-RU" dirty="0">
                <a:solidFill>
                  <a:srgbClr val="000000"/>
                </a:solidFill>
                <a:latin typeface="Comic Sans MS" panose="030F0702030302020204" pitchFamily="66" charset="0"/>
                <a:ea typeface="Times New Roman" panose="02020603050405020304" pitchFamily="18" charset="0"/>
              </a:rPr>
              <a:t> трудности при регистрации</a:t>
            </a:r>
          </a:p>
        </p:txBody>
      </p:sp>
      <p:sp>
        <p:nvSpPr>
          <p:cNvPr id="16" name="Правая фигурная скобка 15">
            <a:extLst>
              <a:ext uri="{FF2B5EF4-FFF2-40B4-BE49-F238E27FC236}">
                <a16:creationId xmlns:a16="http://schemas.microsoft.com/office/drawing/2014/main" id="{272104C6-DDDC-4FED-81C8-55D8C758F69A}"/>
              </a:ext>
            </a:extLst>
          </p:cNvPr>
          <p:cNvSpPr/>
          <p:nvPr/>
        </p:nvSpPr>
        <p:spPr>
          <a:xfrm>
            <a:off x="7680526" y="1880654"/>
            <a:ext cx="326571" cy="1168612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F1A98460-3F95-48CF-908C-9B90FCEB237E}"/>
              </a:ext>
            </a:extLst>
          </p:cNvPr>
          <p:cNvSpPr/>
          <p:nvPr/>
        </p:nvSpPr>
        <p:spPr>
          <a:xfrm>
            <a:off x="8244617" y="1997939"/>
            <a:ext cx="326999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Comic Sans MS" panose="030F0702030302020204" pitchFamily="66" charset="0"/>
                <a:ea typeface="Times New Roman" panose="02020603050405020304" pitchFamily="18" charset="0"/>
              </a:rPr>
              <a:t>поэтому данные кошельки не взяты для написания отчёта</a:t>
            </a:r>
          </a:p>
        </p:txBody>
      </p:sp>
      <p:sp>
        <p:nvSpPr>
          <p:cNvPr id="18" name="Правая фигурная скобка 17">
            <a:extLst>
              <a:ext uri="{FF2B5EF4-FFF2-40B4-BE49-F238E27FC236}">
                <a16:creationId xmlns:a16="http://schemas.microsoft.com/office/drawing/2014/main" id="{FFFF3C41-F398-46BD-ACE6-BB6D8B85B5A5}"/>
              </a:ext>
            </a:extLst>
          </p:cNvPr>
          <p:cNvSpPr/>
          <p:nvPr/>
        </p:nvSpPr>
        <p:spPr>
          <a:xfrm>
            <a:off x="4849797" y="3544820"/>
            <a:ext cx="494522" cy="205471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CF86A684-B447-4C20-B84A-ACCE00B8C476}"/>
              </a:ext>
            </a:extLst>
          </p:cNvPr>
          <p:cNvSpPr/>
          <p:nvPr/>
        </p:nvSpPr>
        <p:spPr>
          <a:xfrm>
            <a:off x="5487549" y="4407843"/>
            <a:ext cx="5735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Comic Sans MS" panose="030F0702030302020204" pitchFamily="66" charset="0"/>
                <a:ea typeface="Times New Roman" panose="02020603050405020304" pitchFamily="18" charset="0"/>
              </a:rPr>
              <a:t>это кошельки, которые были выбраны для отчёта</a:t>
            </a:r>
          </a:p>
        </p:txBody>
      </p:sp>
    </p:spTree>
    <p:extLst>
      <p:ext uri="{BB962C8B-B14F-4D97-AF65-F5344CB8AC3E}">
        <p14:creationId xmlns:p14="http://schemas.microsoft.com/office/powerpoint/2010/main" val="2786952937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base.com-823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powerpointbase.com-823</Template>
  <TotalTime>481</TotalTime>
  <Words>384</Words>
  <Application>Microsoft Office PowerPoint</Application>
  <PresentationFormat>Широкоэкранный</PresentationFormat>
  <Paragraphs>105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2" baseType="lpstr">
      <vt:lpstr>-apple-system</vt:lpstr>
      <vt:lpstr>Arial</vt:lpstr>
      <vt:lpstr>Calibri</vt:lpstr>
      <vt:lpstr>Calibri Light</vt:lpstr>
      <vt:lpstr>Comic Sans MS</vt:lpstr>
      <vt:lpstr>Times New Roman</vt:lpstr>
      <vt:lpstr>powerpointbase.com-823</vt:lpstr>
      <vt:lpstr>Изучение  и  анализ возможностей применения технологии  Lightning Network </vt:lpstr>
      <vt:lpstr>Куратор проекта:  Михальский Олег Олегович  Студенты:  Белова Анастасия Анатольевна Лебедева Вероника Романовна  Майорова Мария Васильевна  Группа: 181-351</vt:lpstr>
      <vt:lpstr>Оглавление</vt:lpstr>
      <vt:lpstr>Что такое Lightning Network?</vt:lpstr>
      <vt:lpstr>Зачем нужна технология LN? </vt:lpstr>
      <vt:lpstr>Цель проекта </vt:lpstr>
      <vt:lpstr>Этапы реализации проекта</vt:lpstr>
      <vt:lpstr>Результаты  работы</vt:lpstr>
      <vt:lpstr>Проанализированы следующие кошельки:</vt:lpstr>
      <vt:lpstr>Eclair</vt:lpstr>
      <vt:lpstr>Bitlum</vt:lpstr>
      <vt:lpstr>Zap</vt:lpstr>
      <vt:lpstr>Заключение</vt:lpstr>
      <vt:lpstr>Репозиторий на GitHub</vt:lpstr>
      <vt:lpstr>Спасибо     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Роман Лебедев</dc:creator>
  <cp:lastModifiedBy>Роман Лебедев</cp:lastModifiedBy>
  <cp:revision>27</cp:revision>
  <dcterms:created xsi:type="dcterms:W3CDTF">2019-06-19T15:06:38Z</dcterms:created>
  <dcterms:modified xsi:type="dcterms:W3CDTF">2019-06-20T11:05:45Z</dcterms:modified>
</cp:coreProperties>
</file>