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9.jpg" ContentType="image/jp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0.jpg" ContentType="image/jp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9" r:id="rId2"/>
    <p:sldId id="266" r:id="rId3"/>
    <p:sldId id="282" r:id="rId4"/>
    <p:sldId id="265" r:id="rId5"/>
    <p:sldId id="283" r:id="rId6"/>
    <p:sldId id="262" r:id="rId7"/>
    <p:sldId id="279" r:id="rId8"/>
    <p:sldId id="284" r:id="rId9"/>
    <p:sldId id="281" r:id="rId10"/>
    <p:sldId id="280" r:id="rId11"/>
    <p:sldId id="264" r:id="rId12"/>
    <p:sldId id="271" r:id="rId13"/>
    <p:sldId id="272" r:id="rId14"/>
    <p:sldId id="269" r:id="rId15"/>
    <p:sldId id="270" r:id="rId16"/>
    <p:sldId id="267" r:id="rId17"/>
    <p:sldId id="285" r:id="rId18"/>
    <p:sldId id="286" r:id="rId19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>
            <p14:sldId id="259"/>
          </p14:sldIdLst>
        </p14:section>
        <p14:section name="Untitled Section" id="{26776FF4-A073-4535-9314-206D7B23E467}">
          <p14:sldIdLst>
            <p14:sldId id="266"/>
            <p14:sldId id="282"/>
            <p14:sldId id="265"/>
            <p14:sldId id="283"/>
            <p14:sldId id="262"/>
            <p14:sldId id="279"/>
            <p14:sldId id="284"/>
            <p14:sldId id="281"/>
            <p14:sldId id="280"/>
            <p14:sldId id="264"/>
            <p14:sldId id="271"/>
            <p14:sldId id="272"/>
            <p14:sldId id="269"/>
            <p14:sldId id="270"/>
            <p14:sldId id="267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29D"/>
    <a:srgbClr val="F60F4E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27" autoAdjust="0"/>
    <p:restoredTop sz="91176" autoAdjust="0"/>
  </p:normalViewPr>
  <p:slideViewPr>
    <p:cSldViewPr snapToGrid="0">
      <p:cViewPr>
        <p:scale>
          <a:sx n="80" d="100"/>
          <a:sy n="80" d="100"/>
        </p:scale>
        <p:origin x="1872" y="-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7FC23-CBEA-4471-AD32-DA65A98938BD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F5D0F-C129-479A-A47B-56B16210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49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English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17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Portuguese - Brazil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12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Spanish</a:t>
            </a:r>
            <a:r>
              <a:rPr lang="en-US" baseline="0" dirty="0" smtClean="0"/>
              <a:t> - generic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50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Spanish </a:t>
            </a:r>
            <a:r>
              <a:rPr lang="en-US" dirty="0" err="1" smtClean="0"/>
              <a:t>latin</a:t>
            </a:r>
            <a:r>
              <a:rPr lang="en-US" dirty="0" smtClean="0"/>
              <a:t> America formal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30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Spanish- </a:t>
            </a:r>
            <a:r>
              <a:rPr lang="en-US" dirty="0" err="1" smtClean="0"/>
              <a:t>latin</a:t>
            </a:r>
            <a:r>
              <a:rPr lang="en-US" dirty="0" smtClean="0"/>
              <a:t> America informal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19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Spanish</a:t>
            </a:r>
            <a:r>
              <a:rPr lang="en-US" baseline="0" dirty="0" smtClean="0"/>
              <a:t> – us formal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75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Spanish</a:t>
            </a:r>
            <a:r>
              <a:rPr lang="en-US" baseline="0" dirty="0" smtClean="0"/>
              <a:t> – us informal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89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Vietnamese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56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Serbian</a:t>
            </a:r>
            <a:r>
              <a:rPr lang="sr-Cyrl-RS" dirty="0" smtClean="0"/>
              <a:t> </a:t>
            </a:r>
            <a:r>
              <a:rPr lang="sr-Latn-RS" dirty="0" smtClean="0"/>
              <a:t>Latin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92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Serbian</a:t>
            </a:r>
            <a:r>
              <a:rPr lang="sr-Latn-RS" dirty="0" smtClean="0"/>
              <a:t> Cyrillic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08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Arabic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6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Bahasa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indonesian</a:t>
            </a:r>
            <a:endParaRPr dirty="0"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3438" y="685800"/>
            <a:ext cx="26511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5387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47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17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77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Haitian Creole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1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Hindi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194D7-7167-4C22-9875-2A4F4F6F01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58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F5D0F-C129-479A-A47B-56B1621055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algun Gothic Semilight"/>
                <a:cs typeface="Malgun Gothic Semi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Dunkin Donut (MRN: 9210153) (CSN: 1000101736) </a:t>
            </a:r>
            <a:r>
              <a:rPr dirty="0"/>
              <a:t>• </a:t>
            </a:r>
            <a:r>
              <a:rPr spc="-5" dirty="0"/>
              <a:t>Enprime </a:t>
            </a:r>
            <a:r>
              <a:rPr dirty="0"/>
              <a:t>nan </a:t>
            </a:r>
            <a:r>
              <a:rPr spc="-5" dirty="0"/>
              <a:t>dat 13/3/20 </a:t>
            </a:r>
            <a:r>
              <a:rPr dirty="0"/>
              <a:t>7:19</a:t>
            </a:r>
            <a:r>
              <a:rPr spc="105" dirty="0"/>
              <a:t> </a:t>
            </a:r>
            <a:r>
              <a:rPr spc="-5" dirty="0"/>
              <a:t>PM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20-Mar-20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Paj </a:t>
            </a: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10" dirty="0"/>
              <a:t>sou</a:t>
            </a:r>
            <a:r>
              <a:rPr spc="-70" dirty="0"/>
              <a:t> </a:t>
            </a:r>
            <a:r>
              <a:rPr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0775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jp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1.jp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42026" y="2033577"/>
            <a:ext cx="190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AVOID CROWDS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844" y="3920176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1005" y="3866428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6685" y="2705489"/>
            <a:ext cx="1394934" cy="630942"/>
            <a:chOff x="230456" y="1998622"/>
            <a:chExt cx="1394934" cy="630942"/>
          </a:xfrm>
        </p:grpSpPr>
        <p:sp>
          <p:nvSpPr>
            <p:cNvPr id="19" name="TextBox 18"/>
            <p:cNvSpPr txBox="1"/>
            <p:nvPr/>
          </p:nvSpPr>
          <p:spPr>
            <a:xfrm>
              <a:off x="230456" y="1998622"/>
              <a:ext cx="139493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WHEN: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IF YOU FEEL SICK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IF YOU FEEL HEALTHY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UNTIL THE EPIDEMIC IS 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OVER IN YOUR AREA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67869" y="2709131"/>
            <a:ext cx="1659683" cy="954107"/>
            <a:chOff x="2267869" y="2045102"/>
            <a:chExt cx="1659683" cy="954107"/>
          </a:xfrm>
        </p:grpSpPr>
        <p:sp>
          <p:nvSpPr>
            <p:cNvPr id="30" name="TextBox 29"/>
            <p:cNvSpPr txBox="1"/>
            <p:nvPr/>
          </p:nvSpPr>
          <p:spPr>
            <a:xfrm>
              <a:off x="2267869" y="2045102"/>
              <a:ext cx="16596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’CROWD’ MEANS ANY 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BIG GROUP OF PEOPLE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‘BIG’ MEANS YOU CAN’T 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KEEP 6 FEET (2M) APART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AVOID SHAKING HANDS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IMPORTANT EVEN IF YOU 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ARE HEALTHY!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97177" y="2341273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21460" y="2539847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4758" y="2653709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941751"/>
            <a:ext cx="3446205" cy="1058852"/>
            <a:chOff x="464469" y="277722"/>
            <a:chExt cx="3446205" cy="105885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4469" y="277722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3"/>
              <a:ext cx="76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STAY INDOORS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9" y="1012786"/>
              <a:ext cx="1205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ENJOY QUIET OUTDOOR SPACES</a:t>
              </a:r>
              <a:endParaRPr 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32095" y="1028797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STAY AT LEAST 6 FEET APART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46763"/>
              <a:ext cx="5676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500" dirty="0" smtClean="0"/>
                <a:t>HELLO!</a:t>
              </a:r>
              <a:endParaRPr lang="en-US" sz="5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WALK YOUR DOG</a:t>
              </a:r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97177" y="746952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6</a:t>
              </a:r>
            </a:p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feet</a:t>
              </a:r>
              <a:endParaRPr lang="en-US" sz="800" dirty="0">
                <a:solidFill>
                  <a:srgbClr val="07029D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3437" y="1012115"/>
            <a:ext cx="3359179" cy="1047922"/>
            <a:chOff x="4143437" y="348086"/>
            <a:chExt cx="3359179" cy="104792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196525" y="1095090"/>
              <a:ext cx="11350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DO: STAY IN BED</a:t>
              </a:r>
              <a:endParaRPr lang="en-US" sz="7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19493" y="1081252"/>
              <a:ext cx="12057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DO: WATCH TV</a:t>
              </a:r>
              <a:endParaRPr lang="en-US" sz="7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53894" y="1088231"/>
              <a:ext cx="1448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>
                  <a:solidFill>
                    <a:srgbClr val="F60F4E"/>
                  </a:solidFill>
                </a:rPr>
                <a:t>DON’T</a:t>
              </a:r>
              <a:r>
                <a:rPr lang="en-US" sz="700" dirty="0" smtClean="0"/>
                <a:t>: USE PUBLIC TRANSPORT</a:t>
              </a:r>
              <a:endParaRPr lang="en-US" sz="7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773830" y="2096361"/>
            <a:ext cx="222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STAY HOME IF YOU’RE SICK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0817" y="5413247"/>
            <a:ext cx="273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CLEAN FREQUENTLY USED SURFACES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88343" y="5394317"/>
            <a:ext cx="251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COVER COUGHS AND SNEEZES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67632" y="8099137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CLEAN YOUR HANDS OFTEN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1983" y="4606237"/>
            <a:ext cx="801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DOOR KNOBS</a:t>
            </a:r>
            <a:endParaRPr 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1622025" y="4573002"/>
            <a:ext cx="79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TAPS AND FAUCETS</a:t>
            </a:r>
            <a:endParaRPr 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799176" y="5063963"/>
            <a:ext cx="769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LIGHT SWITCHES</a:t>
            </a:r>
            <a:endParaRPr 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1362322" y="5087667"/>
            <a:ext cx="1065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COUNTERTOPS AND TABLES</a:t>
            </a:r>
            <a:endParaRPr 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2292473" y="4584687"/>
            <a:ext cx="1148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TOILET </a:t>
            </a:r>
            <a:r>
              <a:rPr lang="en-US" sz="700" dirty="0" err="1" smtClean="0"/>
              <a:t>HANDlES</a:t>
            </a:r>
            <a:r>
              <a:rPr lang="en-US" sz="700" dirty="0" smtClean="0"/>
              <a:t> AND SEAT COVERS</a:t>
            </a:r>
            <a:endParaRPr lang="en-US" sz="700" dirty="0"/>
          </a:p>
        </p:txBody>
      </p:sp>
      <p:sp>
        <p:nvSpPr>
          <p:cNvPr id="50" name="TextBox 49"/>
          <p:cNvSpPr txBox="1"/>
          <p:nvPr/>
        </p:nvSpPr>
        <p:spPr>
          <a:xfrm>
            <a:off x="2316165" y="5161038"/>
            <a:ext cx="1159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PHONES AND TV REMOTES</a:t>
            </a:r>
            <a:endParaRPr 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4646774" y="5058952"/>
            <a:ext cx="105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INTO A TISSUE OR HANDKERCHIEF</a:t>
            </a:r>
            <a:endParaRPr lang="en-US" sz="700" dirty="0"/>
          </a:p>
        </p:txBody>
      </p:sp>
      <p:sp>
        <p:nvSpPr>
          <p:cNvPr id="52" name="TextBox 51"/>
          <p:cNvSpPr txBox="1"/>
          <p:nvPr/>
        </p:nvSpPr>
        <p:spPr>
          <a:xfrm>
            <a:off x="5887619" y="5063963"/>
            <a:ext cx="1119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INTO YOUR SLEEVE OR ELBOW</a:t>
            </a:r>
            <a:endParaRPr lang="en-US" sz="7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895095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409030" y="6970629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>
                  <a:solidFill>
                    <a:srgbClr val="020202"/>
                  </a:solidFill>
                </a:rPr>
                <a:t>20 SECONDS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53869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AND Z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SING THE ALPHABET</a:t>
              </a:r>
              <a:endParaRPr lang="en-US" sz="7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1997" y="2729077"/>
            <a:ext cx="1859805" cy="630942"/>
            <a:chOff x="4341997" y="2065048"/>
            <a:chExt cx="1859805" cy="630942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WHEN: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FEVER</a:t>
              </a:r>
            </a:p>
            <a:p>
              <a:r>
                <a:rPr lang="en-US" sz="700" dirty="0" smtClean="0"/>
                <a:t>      COUGH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SHORTNESS OF </a:t>
              </a:r>
            </a:p>
            <a:p>
              <a:r>
                <a:rPr lang="en-US" sz="700" dirty="0" smtClean="0"/>
                <a:t>         BREATH</a:t>
              </a:r>
              <a:endParaRPr lang="en-US" sz="7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2377" y="2171195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4840" y="2267324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4730" y="2381699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209761" y="2698778"/>
            <a:ext cx="2451516" cy="976712"/>
            <a:chOff x="5209761" y="2034749"/>
            <a:chExt cx="2451516" cy="976712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STAY AT HOME, EVEN AFTER SYMPTOMS ARE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GONE UNTIL A DOCTOR SAYS IT’S OK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CALL DOCTOR FIRST BEFORE SEEKING CARE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AVOID PUBLIC AREAS, SCHOOL, OR WORK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DON’T USE PUBLIC TRANSIT, TAXIS, OR RIDE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SHARE SERVICES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WEAR A MASK IF YOU HAVE TO GO OUT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93460" y="2334875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93707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3036" y="2525487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2252" y="2763212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4422" y="5990716"/>
            <a:ext cx="1391360" cy="630942"/>
            <a:chOff x="614422" y="5326687"/>
            <a:chExt cx="1391360" cy="630942"/>
          </a:xfrm>
        </p:grpSpPr>
        <p:sp>
          <p:nvSpPr>
            <p:cNvPr id="28" name="TextBox 27"/>
            <p:cNvSpPr txBox="1"/>
            <p:nvPr/>
          </p:nvSpPr>
          <p:spPr>
            <a:xfrm>
              <a:off x="614422" y="5326687"/>
              <a:ext cx="139136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WHEN: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ONCE A DAY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AFTER HEAVY USE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WHEN USED BY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SOMEONE SICK</a:t>
              </a:r>
              <a:endParaRPr lang="en-US" sz="7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7024" y="5635681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8" y="5983866"/>
            <a:ext cx="1799275" cy="846386"/>
            <a:chOff x="2072948" y="5319837"/>
            <a:chExt cx="1799275" cy="846386"/>
          </a:xfrm>
        </p:grpSpPr>
        <p:sp>
          <p:nvSpPr>
            <p:cNvPr id="57" name="TextBox 56"/>
            <p:cNvSpPr txBox="1"/>
            <p:nvPr/>
          </p:nvSpPr>
          <p:spPr>
            <a:xfrm>
              <a:off x="2072948" y="5319837"/>
              <a:ext cx="1799275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SOAP AND WATER WILL WORK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CLEANING ALCOHOL, IF AT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LEAST 70%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HOUSEHOLD BLEACH DILUTED 4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TEASPOONS (20ML) PER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QUART (950 ML)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21051" y="548506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21051" y="5707349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376250" y="5981020"/>
            <a:ext cx="1859805" cy="630942"/>
            <a:chOff x="4376250" y="5316991"/>
            <a:chExt cx="1859805" cy="630942"/>
          </a:xfrm>
        </p:grpSpPr>
        <p:sp>
          <p:nvSpPr>
            <p:cNvPr id="29" name="TextBox 28"/>
            <p:cNvSpPr txBox="1"/>
            <p:nvPr/>
          </p:nvSpPr>
          <p:spPr>
            <a:xfrm>
              <a:off x="4376250" y="5316991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WHEN: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IF YOU’RE SICK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IF YOU HAVE ALLERGIES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IF YOU COOKED WITH TOO</a:t>
              </a:r>
            </a:p>
            <a:p>
              <a:r>
                <a:rPr lang="en-US" sz="700" dirty="0" smtClean="0"/>
                <a:t>       MUCH PEPPER</a:t>
              </a:r>
              <a:endParaRPr lang="en-US" sz="7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7656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3229" y="545870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3228" y="5587661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67318" y="5954191"/>
            <a:ext cx="1750211" cy="630942"/>
            <a:chOff x="5867318" y="5290162"/>
            <a:chExt cx="1750211" cy="630942"/>
          </a:xfrm>
        </p:grpSpPr>
        <p:sp>
          <p:nvSpPr>
            <p:cNvPr id="58" name="TextBox 57"/>
            <p:cNvSpPr txBox="1"/>
            <p:nvPr/>
          </p:nvSpPr>
          <p:spPr>
            <a:xfrm>
              <a:off x="5867318" y="5290162"/>
              <a:ext cx="175021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PUT USED TISSUES IN THE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TRASH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WASH YOUR HANDS RIGHT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AWAY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3553" y="5524494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2233790" y="8762761"/>
            <a:ext cx="2070729" cy="1169551"/>
            <a:chOff x="2381155" y="8470732"/>
            <a:chExt cx="2070729" cy="1169551"/>
          </a:xfrm>
        </p:grpSpPr>
        <p:sp>
          <p:nvSpPr>
            <p:cNvPr id="27" name="TextBox 26"/>
            <p:cNvSpPr txBox="1"/>
            <p:nvPr/>
          </p:nvSpPr>
          <p:spPr>
            <a:xfrm>
              <a:off x="2381155" y="8470732"/>
              <a:ext cx="207072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WHEN: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ENTERING A BUILDING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GETTING HOME</a:t>
              </a:r>
            </a:p>
            <a:p>
              <a:r>
                <a:rPr lang="en-US" sz="700" dirty="0" smtClean="0"/>
                <a:t>      USING THE BATHROOM</a:t>
              </a:r>
            </a:p>
            <a:p>
              <a:r>
                <a:rPr lang="en-US" sz="700" dirty="0" smtClean="0"/>
                <a:t>      BEING IN A CROWD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SNEEZING OR COUGHING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TAKING THE BUS, TRAIN, RIDE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 SHARE, OR SUBWAY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BEFORE EATING OR MAKING FOOD</a:t>
              </a:r>
            </a:p>
            <a:p>
              <a:endParaRPr lang="en-US" sz="7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50499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55417" y="8635664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5246" y="8733984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5248" y="8842138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75078" y="8950296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75079" y="9058450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75080" y="9264929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398443" y="8745468"/>
            <a:ext cx="2224350" cy="960254"/>
            <a:chOff x="4341997" y="8449685"/>
            <a:chExt cx="2224350" cy="960254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SOAP AND WATER IS BEST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HAND SANITIZER IS OK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BOTH SIDES OF YOUR HANDS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UNDER YOUR NAILS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BETWEEN YOUR FINGERS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DON’T FORGET THUMBS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DRY COMPLETELY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2035" y="8507844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6950" y="8630748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6953" y="8709404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6787" y="8817558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36615" y="8925713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36613" y="9033867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36619" y="9161690"/>
              <a:ext cx="248249" cy="248249"/>
            </a:xfrm>
            <a:prstGeom prst="rect">
              <a:avLst/>
            </a:prstGeom>
          </p:spPr>
        </p:pic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979" y="3075070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38702" y="269584"/>
            <a:ext cx="7009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5 TIPS FOR CORONAVIRUS SAFETY</a:t>
            </a:r>
            <a:endParaRPr lang="en-US" sz="2800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38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315" y="804353"/>
            <a:ext cx="6577871" cy="89354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5562" y="1485037"/>
          <a:ext cx="5941059" cy="2002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9079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1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FIQUE</a:t>
                      </a:r>
                      <a:r>
                        <a:rPr sz="500" b="1" spc="-4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1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DENTRO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1371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CASA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APRECIE</a:t>
                      </a:r>
                      <a:r>
                        <a:rPr sz="500" b="1" spc="-2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ESPAÇOS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QUIETOS AO AR</a:t>
                      </a:r>
                      <a:r>
                        <a:rPr sz="500" b="1" spc="-2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LIVRE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FIQUE</a:t>
                      </a:r>
                      <a:r>
                        <a:rPr sz="500" b="1" spc="-1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PELO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109220" marR="55244" algn="ctr">
                        <a:lnSpc>
                          <a:spcPct val="134000"/>
                        </a:lnSpc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MENOS A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1,8</a:t>
                      </a:r>
                      <a:r>
                        <a:rPr sz="500" b="1" spc="-9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m 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</a:t>
                      </a:r>
                      <a:r>
                        <a:rPr sz="500" b="1" spc="-3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DISTÂNCIA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PASSEIE</a:t>
                      </a:r>
                      <a:r>
                        <a:rPr sz="500" b="1" spc="-1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COM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SEU</a:t>
                      </a:r>
                      <a:r>
                        <a:rPr sz="500" b="1" spc="-2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CACHORRO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69900" marR="163195" indent="-56515">
                        <a:lnSpc>
                          <a:spcPct val="134000"/>
                        </a:lnSpc>
                        <a:spcBef>
                          <a:spcPts val="645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PODE:</a:t>
                      </a:r>
                      <a:r>
                        <a:rPr sz="500" b="1" spc="-4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FICAR 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NA</a:t>
                      </a:r>
                      <a:r>
                        <a:rPr sz="500" b="1" spc="-2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CAMA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 marL="324485" marR="68580" indent="-193675">
                        <a:lnSpc>
                          <a:spcPct val="134000"/>
                        </a:lnSpc>
                        <a:spcBef>
                          <a:spcPts val="645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PODE:</a:t>
                      </a:r>
                      <a:r>
                        <a:rPr sz="500" b="1" spc="-4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ASSISTIR 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À</a:t>
                      </a:r>
                      <a:r>
                        <a:rPr sz="500" b="1" spc="-1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TV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 marL="76200" marR="214629" indent="65405">
                        <a:lnSpc>
                          <a:spcPct val="134000"/>
                        </a:lnSpc>
                        <a:spcBef>
                          <a:spcPts val="645"/>
                        </a:spcBef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NÃO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PODE: USAR  </a:t>
                      </a:r>
                      <a:r>
                        <a:rPr sz="500" b="1" spc="-3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TRANSPORTE</a:t>
                      </a:r>
                      <a:r>
                        <a:rPr sz="500" b="1" spc="-10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3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PÚBLICO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819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2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02895" marR="118745" indent="287655">
                        <a:lnSpc>
                          <a:spcPct val="100699"/>
                        </a:lnSpc>
                        <a:spcBef>
                          <a:spcPts val="300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EVITE 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M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U</a:t>
                      </a:r>
                      <a:r>
                        <a:rPr sz="1400" b="1" spc="-10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L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TI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D</a:t>
                      </a:r>
                      <a:r>
                        <a:rPr sz="1400" b="1" spc="-1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Õ</a:t>
                      </a:r>
                      <a:r>
                        <a:rPr sz="1400" b="1" spc="-10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E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S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</a:txBody>
                  <a:tcPr marL="0" marR="0" marT="381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32460" marR="492759" indent="83820">
                        <a:lnSpc>
                          <a:spcPct val="100699"/>
                        </a:lnSpc>
                        <a:spcBef>
                          <a:spcPts val="300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FIQUE EM CASA 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SE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ESTÁ</a:t>
                      </a:r>
                      <a:r>
                        <a:rPr sz="1400" b="1" spc="-80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DOENTE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</a:txBody>
                  <a:tcPr marL="0" marR="0" marT="381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6822">
                <a:tc gridSpan="2"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QUANDO: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26720" marR="339090" indent="-13843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27355" algn="l"/>
                        </a:tabLst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VOCÊ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</a:t>
                      </a:r>
                      <a:r>
                        <a:rPr sz="500" b="1" spc="-6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SENTIR  DOENTE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26720" marR="339090" indent="-138430">
                        <a:lnSpc>
                          <a:spcPct val="132000"/>
                        </a:lnSpc>
                        <a:spcBef>
                          <a:spcPts val="1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27355" algn="l"/>
                        </a:tabLst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VOCÊ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</a:t>
                      </a:r>
                      <a:r>
                        <a:rPr sz="500" b="1" spc="-6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SENTIR  SAUDÁVEL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26720" marR="147320" indent="-13843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2735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ATÉ QUE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A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EPIDEMIA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 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ENCERRE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NA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SUA</a:t>
                      </a:r>
                      <a:r>
                        <a:rPr sz="500" b="1" spc="-4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ÁREA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2159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COMO: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17170" marR="292735" indent="-20066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17170" algn="l"/>
                          <a:tab pos="217804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UMA MULTIDÃO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É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QUALQUER  GRUPO GRANDE 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</a:t>
                      </a:r>
                      <a:r>
                        <a:rPr sz="500" b="1" spc="-3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PESSOAS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17170" marR="397510" indent="-200660">
                        <a:lnSpc>
                          <a:spcPct val="133000"/>
                        </a:lnSpc>
                        <a:spcBef>
                          <a:spcPts val="5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17170" algn="l"/>
                          <a:tab pos="217804" algn="l"/>
                        </a:tabLst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O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QUE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É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"GRANDE": VOCÊ  PODE SE MANTER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A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1,8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m 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DISTÂNCIA?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17170" indent="-20066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17170" algn="l"/>
                          <a:tab pos="217804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EVITE APERTOS 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</a:t>
                      </a:r>
                      <a:r>
                        <a:rPr sz="500" b="1" spc="1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MÃOS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17170" marR="396875" indent="-20066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17170" algn="l"/>
                          <a:tab pos="217804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IMPORTANTE, MESMO QUE 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ESTEJA</a:t>
                      </a:r>
                      <a:r>
                        <a:rPr sz="500" b="1" spc="-2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SAUDÁVEL!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2159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QUANDO: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19100" indent="-13843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19734" algn="l"/>
                        </a:tabLst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FEBRE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19100" indent="-138430">
                        <a:lnSpc>
                          <a:spcPct val="100000"/>
                        </a:lnSpc>
                        <a:spcBef>
                          <a:spcPts val="20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19734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TOSSE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19100" indent="-13843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19734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FALTA DE</a:t>
                      </a:r>
                      <a:r>
                        <a:rPr sz="500" b="1" spc="-1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AR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21590" marB="0"/>
                </a:tc>
                <a:tc gridSpan="2"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COMO: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547370" indent="-13716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54800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FIQUE </a:t>
                      </a:r>
                      <a:r>
                        <a:rPr sz="500" b="1" spc="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EM</a:t>
                      </a:r>
                      <a:r>
                        <a:rPr sz="500" b="1" spc="-2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CASA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547370" marR="200025" indent="-137160">
                        <a:lnSpc>
                          <a:spcPct val="133000"/>
                        </a:lnSpc>
                        <a:spcBef>
                          <a:spcPts val="5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54800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LIGUE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PARA O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MÉDICO  PRIMEIRO ANTES DE BUSCAR  ATENDIMENTO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547370" marR="88265" indent="-13716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54800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EVITE ÁREAS PÚBLICAS,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ESCOLA  OU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TRABALHO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547370" marR="67310" indent="-13716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548005" algn="l"/>
                        </a:tabLst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NÃO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USE SERVIÇOS PÚBLICOS DE  TRÂNSITO, TÁXIS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OU 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</a:t>
                      </a:r>
                      <a:r>
                        <a:rPr sz="500" b="1" spc="-2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CARONA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547370" marR="201295" indent="-13716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54800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USE UMA MÁSCARA SE TIVER 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QUE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SAIR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2159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6438" y="4835681"/>
          <a:ext cx="5528308" cy="1457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5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9481">
                <a:tc gridSpan="2">
                  <a:txBody>
                    <a:bodyPr/>
                    <a:lstStyle/>
                    <a:p>
                      <a:pPr marL="313690" marR="478790" algn="ctr">
                        <a:lnSpc>
                          <a:spcPct val="101099"/>
                        </a:lnSpc>
                        <a:spcBef>
                          <a:spcPts val="110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SUPERFÍCIES</a:t>
                      </a:r>
                      <a:r>
                        <a:rPr sz="1400" b="1" spc="-4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LIMPAS  UTILIZADAS  FREQUENTEMENTE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</a:txBody>
                  <a:tcPr marL="0" marR="0" marT="139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6630" marR="269875" indent="-184785">
                        <a:lnSpc>
                          <a:spcPct val="101499"/>
                        </a:lnSpc>
                        <a:spcBef>
                          <a:spcPts val="1795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COBRIR</a:t>
                      </a:r>
                      <a:r>
                        <a:rPr sz="1400" b="1" spc="-70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TOSSES 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E</a:t>
                      </a:r>
                      <a:r>
                        <a:rPr sz="1400" b="1" spc="-20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ESPIRROS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</a:txBody>
                  <a:tcPr marL="0" marR="0" marT="2279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009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QUANDO: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5590" indent="-138430">
                        <a:lnSpc>
                          <a:spcPct val="100000"/>
                        </a:lnSpc>
                        <a:spcBef>
                          <a:spcPts val="19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22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UMA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VEZ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POR</a:t>
                      </a:r>
                      <a:r>
                        <a:rPr sz="500" b="1" spc="-7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DIA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5590" indent="-13843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22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APÓS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O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USO</a:t>
                      </a:r>
                      <a:r>
                        <a:rPr sz="500" b="1" spc="-6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PESADO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5590" marR="92075" indent="-13843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22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QUANDO USADO</a:t>
                      </a:r>
                      <a:r>
                        <a:rPr sz="500" b="1" spc="-5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POR 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ALGUÉM</a:t>
                      </a:r>
                      <a:r>
                        <a:rPr sz="500" b="1" spc="-1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DOENTE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COMO: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300990" indent="-139065">
                        <a:lnSpc>
                          <a:spcPct val="100000"/>
                        </a:lnSpc>
                        <a:spcBef>
                          <a:spcPts val="19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0162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SABÃO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ÁGUA FUNCIONAM</a:t>
                      </a:r>
                      <a:r>
                        <a:rPr sz="500" b="1" spc="-2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BEM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300990" marR="306070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01625" algn="l"/>
                        </a:tabLst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ÁLCOOL 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LIMPEZA, SE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PELO  MENOS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70%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300990" marR="348615" indent="-139065" algn="just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0162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ÁGUA SANITÁRIA DOMÉSTICA  DILUÍDA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4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COLHERES DE CHÁ 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(20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ml) POR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1</a:t>
                      </a:r>
                      <a:r>
                        <a:rPr sz="500" b="1" spc="-2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l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QUANDO: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52120" indent="-139065">
                        <a:lnSpc>
                          <a:spcPct val="100000"/>
                        </a:lnSpc>
                        <a:spcBef>
                          <a:spcPts val="19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52755" algn="l"/>
                        </a:tabLst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VOCÊ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ESTÁ</a:t>
                      </a:r>
                      <a:r>
                        <a:rPr sz="500" b="1" spc="-4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DOENTE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52120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52755" algn="l"/>
                        </a:tabLst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VOCÊ TEM</a:t>
                      </a:r>
                      <a:r>
                        <a:rPr sz="500" b="1" spc="-2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ALERGIAS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52120" marR="74295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52755" algn="l"/>
                        </a:tabLst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SE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VOCÊ COZINHOU COM  MUITA PIMENTA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COMO: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83210" marR="67310" indent="-138430">
                        <a:lnSpc>
                          <a:spcPts val="800"/>
                        </a:lnSpc>
                        <a:spcBef>
                          <a:spcPts val="5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83845" algn="l"/>
                        </a:tabLst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JOGUE LENÇOS USADOS 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NO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LIXO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83210" marR="294005" indent="-138430">
                        <a:lnSpc>
                          <a:spcPts val="800"/>
                        </a:lnSpc>
                        <a:spcBef>
                          <a:spcPts val="1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83845" algn="l"/>
                        </a:tabLst>
                      </a:pP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LAVE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SUAS</a:t>
                      </a:r>
                      <a:r>
                        <a:rPr sz="500" b="1" spc="-7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MÃOS  IMEDIATAMENTE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215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714370" y="7419593"/>
            <a:ext cx="1877695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209" marR="5080" indent="-17145">
              <a:lnSpc>
                <a:spcPct val="100699"/>
              </a:lnSpc>
              <a:spcBef>
                <a:spcPts val="90"/>
              </a:spcBef>
            </a:pPr>
            <a:r>
              <a:rPr sz="1400" b="1" spc="-5" dirty="0">
                <a:solidFill>
                  <a:srgbClr val="FF0000"/>
                </a:solidFill>
                <a:latin typeface="Segoe Script"/>
                <a:cs typeface="Segoe Script"/>
              </a:rPr>
              <a:t>LIMPE SUAS</a:t>
            </a:r>
            <a:r>
              <a:rPr sz="1400" b="1" spc="-75" dirty="0">
                <a:solidFill>
                  <a:srgbClr val="FF0000"/>
                </a:solidFill>
                <a:latin typeface="Segoe Script"/>
                <a:cs typeface="Segoe Script"/>
              </a:rPr>
              <a:t> </a:t>
            </a:r>
            <a:r>
              <a:rPr sz="1400" b="1" dirty="0">
                <a:solidFill>
                  <a:srgbClr val="FF0000"/>
                </a:solidFill>
                <a:latin typeface="Segoe Script"/>
                <a:cs typeface="Segoe Script"/>
              </a:rPr>
              <a:t>MÃOS  COM</a:t>
            </a:r>
            <a:r>
              <a:rPr sz="1400" b="1" spc="-55" dirty="0">
                <a:solidFill>
                  <a:srgbClr val="FF0000"/>
                </a:solidFill>
                <a:latin typeface="Segoe Script"/>
                <a:cs typeface="Segoe Script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Segoe Script"/>
                <a:cs typeface="Segoe Script"/>
              </a:rPr>
              <a:t>FREQUÊNCIA</a:t>
            </a:r>
            <a:endParaRPr sz="1400">
              <a:latin typeface="Segoe Script"/>
              <a:cs typeface="Segoe Scrip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9066" y="7861554"/>
            <a:ext cx="36004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QUANDO:</a:t>
            </a:r>
            <a:endParaRPr sz="500">
              <a:latin typeface="Segoe Script"/>
              <a:cs typeface="Segoe Scrip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41550" y="7938363"/>
            <a:ext cx="1286510" cy="10452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 typeface="Wingdings"/>
              <a:buChar char=""/>
              <a:tabLst>
                <a:tab pos="151765" algn="l"/>
              </a:tabLst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ENTRAR </a:t>
            </a:r>
            <a:r>
              <a:rPr sz="500" b="1" spc="5" dirty="0">
                <a:solidFill>
                  <a:srgbClr val="3C3B89"/>
                </a:solidFill>
                <a:latin typeface="Segoe Script"/>
                <a:cs typeface="Segoe Script"/>
              </a:rPr>
              <a:t>EM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UM</a:t>
            </a:r>
            <a:r>
              <a:rPr sz="500" b="1" spc="-35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EDIFÍCIO</a:t>
            </a:r>
            <a:endParaRPr sz="500">
              <a:latin typeface="Segoe Script"/>
              <a:cs typeface="Segoe Script"/>
            </a:endParaRPr>
          </a:p>
          <a:p>
            <a:pPr marL="151130" indent="-138430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Font typeface="Wingdings"/>
              <a:buChar char=""/>
              <a:tabLst>
                <a:tab pos="151765" algn="l"/>
              </a:tabLst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CHEGAR </a:t>
            </a:r>
            <a:r>
              <a:rPr sz="500" b="1" spc="5" dirty="0">
                <a:solidFill>
                  <a:srgbClr val="3C3B89"/>
                </a:solidFill>
                <a:latin typeface="Segoe Script"/>
                <a:cs typeface="Segoe Script"/>
              </a:rPr>
              <a:t>EM</a:t>
            </a:r>
            <a:r>
              <a:rPr sz="500" b="1" spc="-95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CASA</a:t>
            </a:r>
            <a:endParaRPr sz="500">
              <a:latin typeface="Segoe Script"/>
              <a:cs typeface="Segoe Script"/>
            </a:endParaRPr>
          </a:p>
          <a:p>
            <a:pPr marL="151130" indent="-138430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Font typeface="Wingdings"/>
              <a:buChar char=""/>
              <a:tabLst>
                <a:tab pos="151765" algn="l"/>
              </a:tabLst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USAR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O</a:t>
            </a:r>
            <a:r>
              <a:rPr sz="500" b="1" spc="-65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BANHEIRO</a:t>
            </a:r>
            <a:endParaRPr sz="500">
              <a:latin typeface="Segoe Script"/>
              <a:cs typeface="Segoe Script"/>
            </a:endParaRPr>
          </a:p>
          <a:p>
            <a:pPr marL="151130" marR="142875" indent="-138430">
              <a:lnSpc>
                <a:spcPct val="134000"/>
              </a:lnSpc>
              <a:buClr>
                <a:srgbClr val="FF0000"/>
              </a:buClr>
              <a:buFont typeface="Wingdings"/>
              <a:buChar char=""/>
              <a:tabLst>
                <a:tab pos="151765" algn="l"/>
              </a:tabLst>
            </a:pP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DEPOIS </a:t>
            </a:r>
            <a:r>
              <a:rPr sz="500" b="1" spc="-10" dirty="0">
                <a:solidFill>
                  <a:srgbClr val="3C3B89"/>
                </a:solidFill>
                <a:latin typeface="Segoe Script"/>
                <a:cs typeface="Segoe Script"/>
              </a:rPr>
              <a:t>DE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ESTAR </a:t>
            </a:r>
            <a:r>
              <a:rPr sz="500" b="1" spc="5" dirty="0">
                <a:solidFill>
                  <a:srgbClr val="3C3B89"/>
                </a:solidFill>
                <a:latin typeface="Segoe Script"/>
                <a:cs typeface="Segoe Script"/>
              </a:rPr>
              <a:t>EM</a:t>
            </a:r>
            <a:r>
              <a:rPr sz="500" b="1" spc="-70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UMA  MULTIDÃO</a:t>
            </a:r>
            <a:endParaRPr sz="500">
              <a:latin typeface="Segoe Script"/>
              <a:cs typeface="Segoe Script"/>
            </a:endParaRPr>
          </a:p>
          <a:p>
            <a:pPr marL="151130" indent="-138430">
              <a:lnSpc>
                <a:spcPct val="100000"/>
              </a:lnSpc>
              <a:spcBef>
                <a:spcPts val="190"/>
              </a:spcBef>
              <a:buClr>
                <a:srgbClr val="FF0000"/>
              </a:buClr>
              <a:buFont typeface="Wingdings"/>
              <a:buChar char=""/>
              <a:tabLst>
                <a:tab pos="151765" algn="l"/>
              </a:tabLst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ESPIRRAR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OU</a:t>
            </a:r>
            <a:r>
              <a:rPr sz="500" b="1" spc="-15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TOSSIR</a:t>
            </a:r>
            <a:endParaRPr sz="500">
              <a:latin typeface="Segoe Script"/>
              <a:cs typeface="Segoe Script"/>
            </a:endParaRPr>
          </a:p>
          <a:p>
            <a:pPr marL="151130" marR="5080" indent="-138430">
              <a:lnSpc>
                <a:spcPct val="134000"/>
              </a:lnSpc>
              <a:buClr>
                <a:srgbClr val="FF0000"/>
              </a:buClr>
              <a:buFont typeface="Wingdings"/>
              <a:buChar char=""/>
              <a:tabLst>
                <a:tab pos="151765" algn="l"/>
              </a:tabLst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TOMAR ÔNIBUS, TREM, METRÔ 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OU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COMPARTILHAR</a:t>
            </a:r>
            <a:r>
              <a:rPr sz="500" b="1" spc="-25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CARONA</a:t>
            </a:r>
            <a:endParaRPr sz="500">
              <a:latin typeface="Segoe Script"/>
              <a:cs typeface="Segoe Script"/>
            </a:endParaRPr>
          </a:p>
          <a:p>
            <a:pPr marL="151130" marR="344805" indent="-138430">
              <a:lnSpc>
                <a:spcPct val="134000"/>
              </a:lnSpc>
              <a:buClr>
                <a:srgbClr val="FF0000"/>
              </a:buClr>
              <a:buFont typeface="Wingdings"/>
              <a:buChar char=""/>
              <a:tabLst>
                <a:tab pos="151765" algn="l"/>
              </a:tabLst>
            </a:pP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ANTES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DE COMER</a:t>
            </a:r>
            <a:r>
              <a:rPr sz="500" b="1" spc="-85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OU  PREPARAR</a:t>
            </a:r>
            <a:r>
              <a:rPr sz="500" b="1" spc="-40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COMIDA</a:t>
            </a:r>
            <a:endParaRPr sz="500">
              <a:latin typeface="Segoe Script"/>
              <a:cs typeface="Segoe Scrip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9542" y="7836255"/>
            <a:ext cx="1268095" cy="94297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COMO:</a:t>
            </a:r>
            <a:endParaRPr sz="500">
              <a:latin typeface="Segoe Script"/>
              <a:cs typeface="Segoe Script"/>
            </a:endParaRPr>
          </a:p>
          <a:p>
            <a:pPr marL="213360" indent="-138430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Font typeface="Wingdings"/>
              <a:buChar char=""/>
              <a:tabLst>
                <a:tab pos="213995" algn="l"/>
              </a:tabLst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ÁGUA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E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SABÃO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É O</a:t>
            </a:r>
            <a:r>
              <a:rPr sz="500" b="1" spc="-40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MELHOR</a:t>
            </a:r>
            <a:endParaRPr sz="500">
              <a:latin typeface="Segoe Script"/>
              <a:cs typeface="Segoe Script"/>
            </a:endParaRPr>
          </a:p>
          <a:p>
            <a:pPr marL="213360" indent="-138430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Font typeface="Wingdings"/>
              <a:buChar char=""/>
              <a:tabLst>
                <a:tab pos="213995" algn="l"/>
              </a:tabLst>
            </a:pP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ÁLCOOL GEL ESTÁ</a:t>
            </a:r>
            <a:r>
              <a:rPr sz="500" b="1" spc="-60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OK</a:t>
            </a:r>
            <a:endParaRPr sz="500">
              <a:latin typeface="Segoe Script"/>
              <a:cs typeface="Segoe Script"/>
            </a:endParaRPr>
          </a:p>
          <a:p>
            <a:pPr marL="213360" indent="-138430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Font typeface="Wingdings"/>
              <a:buChar char=""/>
              <a:tabLst>
                <a:tab pos="213995" algn="l"/>
              </a:tabLst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AMBOS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OS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LADOS DAS</a:t>
            </a:r>
            <a:r>
              <a:rPr sz="500" b="1" spc="-35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MÃOS</a:t>
            </a:r>
            <a:endParaRPr sz="500">
              <a:latin typeface="Segoe Script"/>
              <a:cs typeface="Segoe Script"/>
            </a:endParaRPr>
          </a:p>
          <a:p>
            <a:pPr marL="213360" indent="-138430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Font typeface="Wingdings"/>
              <a:buChar char=""/>
              <a:tabLst>
                <a:tab pos="213995" algn="l"/>
              </a:tabLst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EMBAIXO DAS UNHAS</a:t>
            </a:r>
            <a:endParaRPr sz="500">
              <a:latin typeface="Segoe Script"/>
              <a:cs typeface="Segoe Script"/>
            </a:endParaRPr>
          </a:p>
          <a:p>
            <a:pPr marL="213360" indent="-138430">
              <a:lnSpc>
                <a:spcPct val="100000"/>
              </a:lnSpc>
              <a:spcBef>
                <a:spcPts val="200"/>
              </a:spcBef>
              <a:buClr>
                <a:srgbClr val="FF0000"/>
              </a:buClr>
              <a:buFont typeface="Wingdings"/>
              <a:buChar char=""/>
              <a:tabLst>
                <a:tab pos="213995" algn="l"/>
              </a:tabLst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ENTRE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OS</a:t>
            </a:r>
            <a:r>
              <a:rPr sz="500" b="1" spc="-15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DEDOS</a:t>
            </a:r>
            <a:endParaRPr sz="500">
              <a:latin typeface="Segoe Script"/>
              <a:cs typeface="Segoe Script"/>
            </a:endParaRPr>
          </a:p>
          <a:p>
            <a:pPr marL="213360" marR="243840" indent="-138430">
              <a:lnSpc>
                <a:spcPts val="800"/>
              </a:lnSpc>
              <a:spcBef>
                <a:spcPts val="55"/>
              </a:spcBef>
              <a:buClr>
                <a:srgbClr val="FF0000"/>
              </a:buClr>
              <a:buFont typeface="Wingdings"/>
              <a:buChar char=""/>
              <a:tabLst>
                <a:tab pos="213995" algn="l"/>
              </a:tabLst>
            </a:pP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NÃO SE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ESQUEÇA</a:t>
            </a:r>
            <a:r>
              <a:rPr sz="500" b="1" spc="-75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DOS  POLEGARES</a:t>
            </a:r>
            <a:endParaRPr sz="500">
              <a:latin typeface="Segoe Script"/>
              <a:cs typeface="Segoe Script"/>
            </a:endParaRPr>
          </a:p>
          <a:p>
            <a:pPr marL="213360" indent="-138430">
              <a:lnSpc>
                <a:spcPct val="100000"/>
              </a:lnSpc>
              <a:spcBef>
                <a:spcPts val="145"/>
              </a:spcBef>
              <a:buClr>
                <a:srgbClr val="FF0000"/>
              </a:buClr>
              <a:buFont typeface="Wingdings"/>
              <a:buChar char=""/>
              <a:tabLst>
                <a:tab pos="213995" algn="l"/>
              </a:tabLst>
            </a:pP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SEQUE</a:t>
            </a:r>
            <a:r>
              <a:rPr sz="500" b="1" spc="-15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COMPLETAMENTE</a:t>
            </a:r>
            <a:endParaRPr sz="500">
              <a:latin typeface="Segoe Script"/>
              <a:cs typeface="Segoe Scrip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1447" y="6396609"/>
            <a:ext cx="52197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Segoe Script"/>
                <a:cs typeface="Segoe Script"/>
              </a:rPr>
              <a:t>20</a:t>
            </a:r>
            <a:r>
              <a:rPr sz="600" b="1" spc="-55" dirty="0">
                <a:latin typeface="Segoe Script"/>
                <a:cs typeface="Segoe Script"/>
              </a:rPr>
              <a:t> </a:t>
            </a:r>
            <a:r>
              <a:rPr sz="600" b="1" spc="-5" dirty="0">
                <a:latin typeface="Segoe Script"/>
                <a:cs typeface="Segoe Script"/>
              </a:rPr>
              <a:t>segundos</a:t>
            </a:r>
            <a:endParaRPr sz="600">
              <a:latin typeface="Segoe Script"/>
              <a:cs typeface="Segoe Scrip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1734" y="6808089"/>
            <a:ext cx="750570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CANTE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O</a:t>
            </a:r>
            <a:r>
              <a:rPr sz="500" b="1" spc="-50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ALFABETO</a:t>
            </a:r>
            <a:endParaRPr sz="500">
              <a:latin typeface="Segoe Script"/>
              <a:cs typeface="Segoe Scrip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0422" y="927861"/>
            <a:ext cx="172720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O</a:t>
            </a:r>
            <a:r>
              <a:rPr sz="500" b="1" spc="-10" dirty="0">
                <a:solidFill>
                  <a:srgbClr val="3C3B89"/>
                </a:solidFill>
                <a:latin typeface="Segoe Script"/>
                <a:cs typeface="Segoe Script"/>
              </a:rPr>
              <a:t>l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á</a:t>
            </a:r>
            <a:endParaRPr sz="500">
              <a:latin typeface="Segoe Script"/>
              <a:cs typeface="Segoe Scrip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1,8</a:t>
            </a:r>
            <a:endParaRPr sz="500">
              <a:latin typeface="Segoe Script"/>
              <a:cs typeface="Segoe Script"/>
            </a:endParaRPr>
          </a:p>
          <a:p>
            <a:pPr marL="36830">
              <a:lnSpc>
                <a:spcPct val="100000"/>
              </a:lnSpc>
              <a:spcBef>
                <a:spcPts val="204"/>
              </a:spcBef>
            </a:pP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m</a:t>
            </a:r>
            <a:endParaRPr sz="500">
              <a:latin typeface="Segoe Script"/>
              <a:cs typeface="Segoe Script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56438" y="4059454"/>
          <a:ext cx="5484495" cy="669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7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9585"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MAÇANETAS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TORNEIRAS</a:t>
                      </a:r>
                      <a:r>
                        <a:rPr sz="500" b="1" spc="-2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DESCARGAS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2550" marR="691515" indent="-17145">
                        <a:lnSpc>
                          <a:spcPct val="142000"/>
                        </a:lnSpc>
                        <a:spcBef>
                          <a:spcPts val="120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DESCARGAS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</a:t>
                      </a:r>
                      <a:r>
                        <a:rPr sz="500" b="1" spc="-5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TAMPAS  DE VASOS</a:t>
                      </a:r>
                      <a:r>
                        <a:rPr sz="500" b="1" spc="-3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SANITÁRIOS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238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INTERRUPTORES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750" b="1" baseline="555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PIAS E </a:t>
                      </a:r>
                      <a:r>
                        <a:rPr sz="750" b="1" spc="-7" baseline="555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MESAS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BOTÕES 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</a:t>
                      </a:r>
                      <a:r>
                        <a:rPr sz="500" b="1" spc="-14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ELEVADOR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0" marR="248920" indent="-22860">
                        <a:lnSpc>
                          <a:spcPct val="134000"/>
                        </a:lnSpc>
                        <a:spcBef>
                          <a:spcPts val="465"/>
                        </a:spcBef>
                      </a:pPr>
                      <a:r>
                        <a:rPr sz="500" b="1" spc="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EM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UM LENÇO</a:t>
                      </a:r>
                      <a:r>
                        <a:rPr sz="500" b="1" spc="-7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1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DE 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PANO OU</a:t>
                      </a:r>
                      <a:r>
                        <a:rPr sz="500" b="1" spc="-8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PAPEL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291465" marR="67310" indent="-35560">
                        <a:lnSpc>
                          <a:spcPct val="134000"/>
                        </a:lnSpc>
                        <a:spcBef>
                          <a:spcPts val="465"/>
                        </a:spcBef>
                      </a:pPr>
                      <a:r>
                        <a:rPr sz="500" b="1" spc="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EM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SUA</a:t>
                      </a:r>
                      <a:r>
                        <a:rPr sz="500" b="1" spc="-8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MANGA  </a:t>
                      </a:r>
                      <a:r>
                        <a:rPr sz="500" b="1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OU</a:t>
                      </a:r>
                      <a:r>
                        <a:rPr sz="500" b="1" spc="-30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C3B89"/>
                          </a:solidFill>
                          <a:latin typeface="Segoe Script"/>
                          <a:cs typeface="Segoe Script"/>
                        </a:rPr>
                        <a:t>COTOVELO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3714115" y="6445986"/>
            <a:ext cx="393700" cy="22669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A,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B,</a:t>
            </a:r>
            <a:r>
              <a:rPr sz="500" b="1" spc="-40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C3B89"/>
                </a:solidFill>
                <a:latin typeface="Segoe Script"/>
                <a:cs typeface="Segoe Script"/>
              </a:rPr>
              <a:t>C,…</a:t>
            </a:r>
            <a:endParaRPr sz="500">
              <a:latin typeface="Segoe Script"/>
              <a:cs typeface="Segoe Script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…. X, Y e</a:t>
            </a:r>
            <a:r>
              <a:rPr sz="500" b="1" spc="-100" dirty="0">
                <a:solidFill>
                  <a:srgbClr val="3C3B89"/>
                </a:solidFill>
                <a:latin typeface="Segoe Script"/>
                <a:cs typeface="Segoe Script"/>
              </a:rPr>
              <a:t> </a:t>
            </a:r>
            <a:r>
              <a:rPr sz="500" b="1" dirty="0">
                <a:solidFill>
                  <a:srgbClr val="3C3B89"/>
                </a:solidFill>
                <a:latin typeface="Segoe Script"/>
                <a:cs typeface="Segoe Script"/>
              </a:rPr>
              <a:t>Z</a:t>
            </a:r>
            <a:endParaRPr sz="500">
              <a:latin typeface="Segoe Script"/>
              <a:cs typeface="Segoe Scrip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329084" y="6672681"/>
            <a:ext cx="2399261" cy="3385719"/>
            <a:chOff x="5329084" y="6672681"/>
            <a:chExt cx="2399261" cy="3385719"/>
          </a:xfrm>
        </p:grpSpPr>
        <p:sp>
          <p:nvSpPr>
            <p:cNvPr id="16" name="Rectangle 15"/>
            <p:cNvSpPr/>
            <p:nvPr/>
          </p:nvSpPr>
          <p:spPr>
            <a:xfrm>
              <a:off x="5329084" y="6672681"/>
              <a:ext cx="2399261" cy="338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65463" y="9630143"/>
              <a:ext cx="1162882" cy="418328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6515945" y="9085658"/>
              <a:ext cx="1101584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@</a:t>
              </a:r>
              <a:r>
                <a:rPr lang="en-US" sz="1100" dirty="0" err="1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epiellie</a:t>
              </a:r>
              <a:endPara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sz="1100" dirty="0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@</a:t>
              </a:r>
              <a:r>
                <a:rPr lang="en-US" sz="1100" dirty="0" err="1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benjaminlinas</a:t>
              </a:r>
              <a:endPara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sz="1100" dirty="0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@</a:t>
              </a:r>
              <a:r>
                <a:rPr lang="en-US" sz="1100" dirty="0" err="1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the_BMC</a:t>
              </a:r>
              <a:endPara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2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63055" y="1413810"/>
            <a:ext cx="358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EVITE LOS CONGLOMERADOS DE GENTE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236" y="3238410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1005" y="3202399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6685" y="2041460"/>
            <a:ext cx="1710725" cy="630942"/>
            <a:chOff x="230456" y="1998622"/>
            <a:chExt cx="1710725" cy="630942"/>
          </a:xfrm>
        </p:grpSpPr>
        <p:sp>
          <p:nvSpPr>
            <p:cNvPr id="19" name="TextBox 18"/>
            <p:cNvSpPr txBox="1"/>
            <p:nvPr/>
          </p:nvSpPr>
          <p:spPr>
            <a:xfrm>
              <a:off x="230456" y="1998622"/>
              <a:ext cx="171072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CUANDO: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SI SE SIENTE ENFERMO/A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SI SE SIENTE BIEN DE SALUD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HASTA QUE LA EPIDEMIA HAYA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TERMINADO EN SU AREA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18355" y="2042968"/>
            <a:ext cx="2264877" cy="1061829"/>
            <a:chOff x="2218356" y="2042968"/>
            <a:chExt cx="2204872" cy="1061829"/>
          </a:xfrm>
        </p:grpSpPr>
        <p:sp>
          <p:nvSpPr>
            <p:cNvPr id="30" name="TextBox 29"/>
            <p:cNvSpPr txBox="1"/>
            <p:nvPr/>
          </p:nvSpPr>
          <p:spPr>
            <a:xfrm>
              <a:off x="2218356" y="2042968"/>
              <a:ext cx="220487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COMO: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’MULTITUD’  SIGNIFICA UN 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GRUPO GRANDE DE GENTE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‘GRANDE’ SIGNIFICA QUE NO PUEDE   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MANTENERSE A 2 METROS DE  DISTANCIA  DE LOS DEMÁS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EVITE DAR LA MANO AL SALUDAR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ES IMPORTANTE AUNQUE YA SE SIENTA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BIEN DE SALUD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97177" y="2341273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97177" y="2777879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97755" y="2648012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277722"/>
            <a:ext cx="3446205" cy="1244250"/>
            <a:chOff x="464469" y="277722"/>
            <a:chExt cx="3446205" cy="124425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4469" y="277722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3"/>
              <a:ext cx="76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QUÉDESE DENTRO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3622" y="963954"/>
              <a:ext cx="1141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DISFRUTE DE LUGARES TRANQUILOS AL AIRE LIBRE</a:t>
              </a:r>
              <a:endParaRPr 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33319" y="998752"/>
              <a:ext cx="1095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MANTÉNGASE AL MENOS A 2 METROs DE DISTANCIA DE LOS DEMÁS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46763"/>
              <a:ext cx="5676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500" dirty="0" smtClean="0"/>
                <a:t>HOLA!</a:t>
              </a:r>
              <a:endParaRPr lang="en-US" sz="5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SAQUE A CAMINAR A SU PERRO</a:t>
              </a:r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67869" y="749677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2</a:t>
              </a:r>
              <a:endParaRPr lang="en-US" sz="800" dirty="0" smtClean="0">
                <a:solidFill>
                  <a:srgbClr val="07029D"/>
                </a:solidFill>
              </a:endParaRPr>
            </a:p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metros</a:t>
              </a:r>
              <a:endParaRPr lang="en-US" sz="800" dirty="0">
                <a:solidFill>
                  <a:srgbClr val="07029D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3437" y="348086"/>
            <a:ext cx="3359179" cy="1060810"/>
            <a:chOff x="4143437" y="348086"/>
            <a:chExt cx="3359179" cy="106081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304519" y="1095091"/>
              <a:ext cx="12459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s-ES" sz="700" dirty="0"/>
                <a:t>DEBE HACER: quedarse en cama</a:t>
              </a:r>
              <a:endParaRPr lang="en-US" sz="1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78438" y="1101119"/>
              <a:ext cx="1007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DEBE HACER: MIRAR TV</a:t>
              </a:r>
              <a:endParaRPr lang="en-US" sz="7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53894" y="1088231"/>
              <a:ext cx="1448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s-ES" sz="700" dirty="0" smtClean="0">
                  <a:solidFill>
                    <a:srgbClr val="F60F4E"/>
                  </a:solidFill>
                </a:rPr>
                <a:t>NO DEBE HACER</a:t>
              </a:r>
              <a:r>
                <a:rPr lang="es-ES" sz="700" dirty="0" smtClean="0"/>
                <a:t>: USAR TRANSPORTE PÚBLICO</a:t>
              </a:r>
              <a:endParaRPr lang="en-US" sz="7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304519" y="1432332"/>
            <a:ext cx="301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QUÉDESE EN CASA SI SE SIENTE ENFERMO/A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3429" y="4754446"/>
            <a:ext cx="404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LIMPIE FRECUENTEMENTE LAS SUPERFICIES QUE ESTÁN EN USO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56769" y="4681506"/>
            <a:ext cx="3536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CÚBRASE LA BOCA Y LA NARIZ CUANDO TOSA O ESTORNUDE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67632" y="7435108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LÍMPIESE LAS MANOS A MENUDO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6097" y="3893513"/>
            <a:ext cx="103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PERILLAS DE LAS PUERTAS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77391" y="3906446"/>
            <a:ext cx="108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LLAVES Y GRIFOS DE AGUA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6686" y="4422794"/>
            <a:ext cx="105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INTERRUPTORES DE LUZ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381637" y="4453794"/>
            <a:ext cx="105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MESAS Y OTRAS SUPERFICIES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1405" y="3905090"/>
            <a:ext cx="1594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LA MANIJA(CADENA), TAPA Y CUBIERTA  DEL INODORO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50639" y="4453138"/>
            <a:ext cx="1644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TELÉFONOS CELULARES Y CONTROLES REMOTO DEL TV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165224" y="4394923"/>
            <a:ext cx="1533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CUANDO TOSA CÚBRASE CON </a:t>
            </a:r>
            <a:r>
              <a:rPr lang="en-US" dirty="0" err="1" smtClean="0"/>
              <a:t>CON</a:t>
            </a:r>
            <a:r>
              <a:rPr lang="en-US" dirty="0" smtClean="0"/>
              <a:t> UN PAÑUELO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887618" y="4399934"/>
            <a:ext cx="15871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TOSA O ESTORNUDE EN SU MANGA O EN EL DOBLES DE SU CODO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231066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183954" y="6970629"/>
              <a:ext cx="9944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20</a:t>
              </a:r>
              <a:r>
                <a:rPr lang="en-US" sz="700" dirty="0" smtClean="0">
                  <a:solidFill>
                    <a:srgbClr val="020202"/>
                  </a:solidFill>
                </a:rPr>
                <a:t> </a:t>
              </a:r>
              <a:r>
                <a:rPr lang="en-US" sz="700" dirty="0"/>
                <a:t>SEGUNDOS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53869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y Z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CANTE EL ALFABETO</a:t>
              </a:r>
              <a:endParaRPr lang="en-US" sz="7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1997" y="2065048"/>
            <a:ext cx="1859805" cy="630942"/>
            <a:chOff x="4341997" y="2065048"/>
            <a:chExt cx="1859805" cy="630942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CUANDO: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FIEBRE</a:t>
              </a:r>
            </a:p>
            <a:p>
              <a:r>
                <a:rPr lang="en-US" sz="700" dirty="0" smtClean="0"/>
                <a:t>      TOS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DIFICULTAD PARA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RESPIRAR</a:t>
              </a:r>
              <a:endParaRPr lang="en-US" sz="7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2377" y="2141699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4840" y="2237828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06997" y="2361952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209761" y="2034749"/>
            <a:ext cx="2451516" cy="1409752"/>
            <a:chOff x="5209761" y="2034749"/>
            <a:chExt cx="2451516" cy="1409752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114300" indent="-114300"/>
              <a:r>
                <a:rPr lang="en-US" dirty="0" smtClean="0"/>
                <a:t>COMO:</a:t>
              </a:r>
            </a:p>
            <a:p>
              <a:pPr marL="174625" indent="-174625"/>
              <a:r>
                <a:rPr lang="en-US" dirty="0" smtClean="0"/>
                <a:t>       </a:t>
              </a:r>
              <a:r>
                <a:rPr lang="es-ES" dirty="0" smtClean="0"/>
                <a:t>QUÉDESE EN CASA, AUNQUE LOS SÍNTOMAS 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HAYAN DESAPARECIDO, Y HASTA QUE EL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MÉDICO LE DIGA QUE YA PUEDE SALIR</a:t>
              </a:r>
              <a:r>
                <a:rPr lang="en-US" dirty="0" smtClean="0"/>
                <a:t> </a:t>
              </a:r>
            </a:p>
            <a:p>
              <a:pPr marL="174625" indent="-174625"/>
              <a:r>
                <a:rPr lang="en-US" dirty="0" smtClean="0"/>
                <a:t>       </a:t>
              </a:r>
              <a:r>
                <a:rPr lang="es-ES" dirty="0" smtClean="0"/>
                <a:t>LLAME PRIMERO AL DOCTOR ANTES DE IR A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HACERSE ATENDER</a:t>
              </a:r>
            </a:p>
            <a:p>
              <a:pPr marL="174625" indent="-174625"/>
              <a:r>
                <a:rPr lang="en-US" dirty="0" smtClean="0"/>
                <a:t>       EVITE ÁREAS PÚBLICAS, ESCUELAS O EL </a:t>
              </a:r>
            </a:p>
            <a:p>
              <a:pPr marL="174625" indent="-174625"/>
              <a:r>
                <a:rPr lang="en-US" dirty="0"/>
                <a:t> </a:t>
              </a:r>
              <a:r>
                <a:rPr lang="en-US" dirty="0" smtClean="0"/>
                <a:t>         LUGAR  DE TRABAJO        </a:t>
              </a:r>
            </a:p>
            <a:p>
              <a:pPr marL="174625" indent="-174625"/>
              <a:r>
                <a:rPr lang="es-ES" dirty="0" smtClean="0"/>
                <a:t>       NO UTILICE EL TRANSPORTE PÚBLICO, LOS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TAXIS O LOS SERVICIOS DE TRANSPORTE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COMPARTIDO</a:t>
              </a:r>
              <a:r>
                <a:rPr lang="en-US" dirty="0" smtClean="0"/>
                <a:t>        </a:t>
              </a:r>
            </a:p>
            <a:p>
              <a:pPr marL="174625" indent="-174625"/>
              <a:r>
                <a:rPr lang="en-US" dirty="0" smtClean="0"/>
                <a:t>       SI VA A SALIR UTILICE UNA MASCARA </a:t>
              </a:r>
              <a:endParaRPr lang="en-US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1159" y="2423544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93707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89740" y="2853389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71899" y="3196252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4421" y="5326687"/>
            <a:ext cx="1514057" cy="738664"/>
            <a:chOff x="614421" y="5326687"/>
            <a:chExt cx="1514057" cy="738664"/>
          </a:xfrm>
        </p:grpSpPr>
        <p:sp>
          <p:nvSpPr>
            <p:cNvPr id="28" name="TextBox 27"/>
            <p:cNvSpPr txBox="1"/>
            <p:nvPr/>
          </p:nvSpPr>
          <p:spPr>
            <a:xfrm>
              <a:off x="614421" y="5326687"/>
              <a:ext cx="15140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174625" indent="-174625"/>
              <a:r>
                <a:rPr lang="en-US" sz="700" dirty="0" smtClean="0"/>
                <a:t>CUANDO:</a:t>
              </a:r>
              <a:endParaRPr lang="en-US" sz="700" dirty="0"/>
            </a:p>
            <a:p>
              <a:pPr marL="174625" indent="-174625"/>
              <a:r>
                <a:rPr lang="en-US" sz="700" dirty="0" smtClean="0"/>
                <a:t>      UNA VEZ AL DÍA</a:t>
              </a:r>
              <a:endParaRPr lang="en-US" sz="700" dirty="0"/>
            </a:p>
            <a:p>
              <a:pPr marL="174625" indent="-174625"/>
              <a:r>
                <a:rPr lang="en-US" sz="700" dirty="0"/>
                <a:t>      </a:t>
              </a:r>
              <a:r>
                <a:rPr lang="en-US" sz="700" dirty="0" smtClean="0"/>
                <a:t>DESPUÉS DE UN USO 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MUY FRECUENTE</a:t>
              </a:r>
              <a:endParaRPr lang="en-US" sz="700" dirty="0"/>
            </a:p>
            <a:p>
              <a:pPr marL="174625" indent="-174625"/>
              <a:r>
                <a:rPr lang="en-US" sz="700" dirty="0"/>
                <a:t>      </a:t>
              </a:r>
              <a:r>
                <a:rPr lang="en-US" sz="700" dirty="0" smtClean="0"/>
                <a:t>SI FUE USADO POR ALGUIEN  ENFERMO</a:t>
              </a:r>
              <a:endParaRPr lang="en-US" sz="7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5689" y="5726603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7" y="5340533"/>
            <a:ext cx="2439654" cy="738664"/>
            <a:chOff x="2072947" y="5319837"/>
            <a:chExt cx="2439654" cy="738664"/>
          </a:xfrm>
        </p:grpSpPr>
        <p:sp>
          <p:nvSpPr>
            <p:cNvPr id="57" name="TextBox 56"/>
            <p:cNvSpPr txBox="1"/>
            <p:nvPr/>
          </p:nvSpPr>
          <p:spPr>
            <a:xfrm>
              <a:off x="2072947" y="5319837"/>
              <a:ext cx="243965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COMO: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EL AGUA Y EL JABÓN SON MUY ÚTILES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EL ALCOHOL DE LIMPIEZA AL 70%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CUCHARADITAS DE LEJÍA 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(CLORO/LAVANDINA) DE USO DOMÉSTICO EN 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UN CUARTO DE GAL</a:t>
              </a:r>
              <a:r>
                <a:rPr lang="es-BO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ÓN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 AGUA (950 ML)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21051" y="548506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21051" y="5627604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448535" y="5555548"/>
            <a:ext cx="1859805" cy="630942"/>
            <a:chOff x="4418111" y="5309397"/>
            <a:chExt cx="1859805" cy="630942"/>
          </a:xfrm>
        </p:grpSpPr>
        <p:sp>
          <p:nvSpPr>
            <p:cNvPr id="29" name="TextBox 28"/>
            <p:cNvSpPr txBox="1"/>
            <p:nvPr/>
          </p:nvSpPr>
          <p:spPr>
            <a:xfrm>
              <a:off x="4418111" y="5309397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CUANDO: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SI SE SIENTE ENFERMO/A</a:t>
              </a:r>
            </a:p>
            <a:p>
              <a:r>
                <a:rPr lang="en-US" sz="700" dirty="0" smtClean="0"/>
                <a:t>      SI TIENE ALERGIAS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SI COCINA CON DEMASIADA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PIMIENTA</a:t>
              </a:r>
              <a:endParaRPr lang="en-US" sz="7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7656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3229" y="545870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3228" y="5587661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97742" y="5555977"/>
            <a:ext cx="1750211" cy="630942"/>
            <a:chOff x="5867318" y="5290162"/>
            <a:chExt cx="1750211" cy="630942"/>
          </a:xfrm>
        </p:grpSpPr>
        <p:sp>
          <p:nvSpPr>
            <p:cNvPr id="58" name="TextBox 57"/>
            <p:cNvSpPr txBox="1"/>
            <p:nvPr/>
          </p:nvSpPr>
          <p:spPr>
            <a:xfrm>
              <a:off x="5867318" y="5290162"/>
              <a:ext cx="175021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ARROJE LOS PA</a:t>
              </a:r>
              <a:r>
                <a:rPr lang="es-BO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ÑUELOS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USADOS A LA BASURA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LÁVESE LAS MANOS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IMMEDIATAMENTE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3553" y="5553990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2225653" y="8071101"/>
            <a:ext cx="2070729" cy="1384995"/>
            <a:chOff x="2381155" y="8470732"/>
            <a:chExt cx="2070729" cy="1384995"/>
          </a:xfrm>
        </p:grpSpPr>
        <p:sp>
          <p:nvSpPr>
            <p:cNvPr id="27" name="TextBox 26"/>
            <p:cNvSpPr txBox="1"/>
            <p:nvPr/>
          </p:nvSpPr>
          <p:spPr>
            <a:xfrm>
              <a:off x="2381155" y="8470732"/>
              <a:ext cx="20707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CUANDO: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AL ENTRAR A UN EDIFICIO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LLEGAR A CASA</a:t>
              </a:r>
            </a:p>
            <a:p>
              <a:r>
                <a:rPr lang="en-US" sz="700" dirty="0" smtClean="0"/>
                <a:t>      AL USAR EL BAÑO</a:t>
              </a:r>
            </a:p>
            <a:p>
              <a:r>
                <a:rPr lang="en-US" sz="700" dirty="0" smtClean="0"/>
                <a:t>      ESTÉ ENTRE UNA MULTITUD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ESTORNUDAR O AL TOSER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AL TOMAR CUALQUIER TRANSPORTE  PÚBLICO, TRANSPORTE COMPARTIDO, O TAXI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ANTES DE COMER O ANTES DE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 PREPARAR ALGUNA COMIDA</a:t>
              </a:r>
            </a:p>
            <a:p>
              <a:endParaRPr lang="en-US" sz="7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50499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55417" y="8635664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5246" y="8733984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5248" y="8842138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75078" y="8950296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75079" y="9058450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42056" y="9382916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398443" y="8081439"/>
            <a:ext cx="2224350" cy="960254"/>
            <a:chOff x="4341997" y="8449685"/>
            <a:chExt cx="2224350" cy="960254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EL JABÓN Y EL AGUA ES LO MEJOR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EL DESINFECTANTE DE MANOS ESTÁ BIEN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AMBOS LADOS DE SUS MANOS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DEBAJO DE SUS UÑAS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ENTRE SUS DEDOS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NO SE OLVIDE DE SUS PULGARES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SÉQUESELAS COMPLETAMENTE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2035" y="8507844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6950" y="8630748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6953" y="8709404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6787" y="8817558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36615" y="8925713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36613" y="9033867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36619" y="9161690"/>
              <a:ext cx="248249" cy="248249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437434" y="9519886"/>
            <a:ext cx="137696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>
                <a:latin typeface="Arial Unicode MS" panose="020B0604020202020204" pitchFamily="34" charset="-128"/>
              </a:rPr>
              <a:t>Traducido</a:t>
            </a:r>
            <a:r>
              <a:rPr lang="en-US" sz="1000" dirty="0">
                <a:latin typeface="Arial Unicode MS" panose="020B0604020202020204" pitchFamily="34" charset="-128"/>
              </a:rPr>
              <a:t> </a:t>
            </a:r>
            <a:r>
              <a:rPr lang="en-US" sz="1000" dirty="0" err="1" smtClean="0">
                <a:latin typeface="Arial Unicode MS" panose="020B0604020202020204" pitchFamily="34" charset="-128"/>
              </a:rPr>
              <a:t>por</a:t>
            </a:r>
            <a:r>
              <a:rPr lang="en-US" sz="1000" dirty="0" smtClean="0">
                <a:latin typeface="Arial Unicode MS" panose="020B0604020202020204" pitchFamily="34" charset="-128"/>
              </a:rPr>
              <a:t>: @</a:t>
            </a:r>
            <a:r>
              <a:rPr lang="en-US" sz="1000" dirty="0" err="1" smtClean="0">
                <a:latin typeface="Arial Unicode MS" panose="020B0604020202020204" pitchFamily="34" charset="-128"/>
              </a:rPr>
              <a:t>SagrarioOrtiz</a:t>
            </a:r>
            <a:endParaRPr lang="en-US" sz="1000" dirty="0" smtClean="0">
              <a:latin typeface="Arial Unicode MS" panose="020B0604020202020204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Arial Unicode MS" panose="020B0604020202020204" pitchFamily="34" charset="-128"/>
              </a:rPr>
              <a:t>@palolili23</a:t>
            </a:r>
            <a:endParaRPr lang="en-US" sz="1000" dirty="0">
              <a:latin typeface="Arial Unicode MS" panose="020B0604020202020204" pitchFamily="34" charset="-128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7788" y="2594632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63055" y="2018953"/>
            <a:ext cx="358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EVITE LAS </a:t>
            </a:r>
          </a:p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MULTITUDES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236" y="3824457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1005" y="3802300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6685" y="2641361"/>
            <a:ext cx="1710725" cy="630942"/>
            <a:chOff x="230456" y="1998622"/>
            <a:chExt cx="1710725" cy="630942"/>
          </a:xfrm>
        </p:grpSpPr>
        <p:sp>
          <p:nvSpPr>
            <p:cNvPr id="19" name="TextBox 18"/>
            <p:cNvSpPr txBox="1"/>
            <p:nvPr/>
          </p:nvSpPr>
          <p:spPr>
            <a:xfrm>
              <a:off x="230456" y="1998622"/>
              <a:ext cx="171072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CUÁNDO: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SI SE SIENTE ENFERMO/A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SI SE SIENTE BIEN DE SALUD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HASTA QUE LA EPIDEMIA HAYA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TERMINADO EN SU AREA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18355" y="2642869"/>
            <a:ext cx="2264877" cy="1169551"/>
            <a:chOff x="2218356" y="2042968"/>
            <a:chExt cx="2204872" cy="1169551"/>
          </a:xfrm>
        </p:grpSpPr>
        <p:sp>
          <p:nvSpPr>
            <p:cNvPr id="30" name="TextBox 29"/>
            <p:cNvSpPr txBox="1"/>
            <p:nvPr/>
          </p:nvSpPr>
          <p:spPr>
            <a:xfrm>
              <a:off x="2218356" y="2042968"/>
              <a:ext cx="22048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‘MULTITUD‘ SIGNIFICA UN 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GRUPO GRANDE DE PERSONAS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‘GRANDE’ SIGNIFICA QUE NO PUEDE  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ESTAR A 2 METROS DE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DISTANCIA DE LAS PERSONAS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EVITE DAR LA MANO, ABRAZAR O BESAR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AL SALUDAR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ES IMPORTANTE AUNQUE ESTÉ 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SANO/A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97177" y="2341273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04034" y="2843449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97755" y="2648012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856842"/>
            <a:ext cx="3446205" cy="1285649"/>
            <a:chOff x="464469" y="256941"/>
            <a:chExt cx="3446205" cy="12856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4469" y="256941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3"/>
              <a:ext cx="76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QUÉDESE EN CASA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8" y="1019370"/>
              <a:ext cx="1141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DISFRUTE DE LUGARES TRANQUILOS </a:t>
              </a:r>
            </a:p>
            <a:p>
              <a:pPr algn="ctr"/>
              <a:r>
                <a:rPr lang="en-US" sz="700" dirty="0" smtClean="0"/>
                <a:t>AL AIRE LIBRE</a:t>
              </a:r>
              <a:endParaRPr 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33319" y="998752"/>
              <a:ext cx="109578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MANTÉNGASE AL MENOS A 2 METROS </a:t>
              </a:r>
            </a:p>
            <a:p>
              <a:pPr algn="ctr"/>
              <a:r>
                <a:rPr lang="en-US" sz="700" dirty="0" smtClean="0"/>
                <a:t>DE LOS DEMÁS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19055"/>
              <a:ext cx="5676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500" dirty="0" smtClean="0"/>
                <a:t>HOLA!</a:t>
              </a:r>
              <a:endParaRPr lang="en-US" sz="5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PASEE A SU PERRO</a:t>
              </a:r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67869" y="728896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2</a:t>
              </a:r>
              <a:endParaRPr lang="en-US" sz="800" dirty="0" smtClean="0">
                <a:solidFill>
                  <a:srgbClr val="07029D"/>
                </a:solidFill>
              </a:endParaRPr>
            </a:p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metros</a:t>
              </a:r>
              <a:endParaRPr lang="en-US" sz="800" dirty="0">
                <a:solidFill>
                  <a:srgbClr val="07029D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926" y="947987"/>
            <a:ext cx="3250407" cy="88274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304519" y="1694992"/>
            <a:ext cx="1245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700" dirty="0" smtClean="0"/>
              <a:t>PUEDE QUEDARSE </a:t>
            </a:r>
          </a:p>
          <a:p>
            <a:pPr algn="ctr"/>
            <a:r>
              <a:rPr lang="es-AR" sz="700" dirty="0" smtClean="0"/>
              <a:t>EN CAMA</a:t>
            </a:r>
            <a:endParaRPr lang="en-US" sz="100" dirty="0"/>
          </a:p>
        </p:txBody>
      </p:sp>
      <p:sp>
        <p:nvSpPr>
          <p:cNvPr id="38" name="TextBox 37"/>
          <p:cNvSpPr txBox="1"/>
          <p:nvPr/>
        </p:nvSpPr>
        <p:spPr>
          <a:xfrm>
            <a:off x="5378438" y="1701020"/>
            <a:ext cx="1007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PUEDE </a:t>
            </a:r>
          </a:p>
          <a:p>
            <a:pPr algn="ctr"/>
            <a:r>
              <a:rPr lang="en-US" sz="700" dirty="0" smtClean="0"/>
              <a:t>MIRAR TV</a:t>
            </a:r>
            <a:endParaRPr lang="en-US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6053894" y="1688132"/>
            <a:ext cx="1448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700" dirty="0" smtClean="0">
                <a:solidFill>
                  <a:srgbClr val="F60F4E"/>
                </a:solidFill>
              </a:rPr>
              <a:t>NO DEBE</a:t>
            </a:r>
            <a:r>
              <a:rPr lang="es-ES" sz="700" dirty="0" smtClean="0"/>
              <a:t> USAR TRANSPORTE PÚBLICO</a:t>
            </a:r>
            <a:endParaRPr 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4304519" y="2032233"/>
            <a:ext cx="301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QUÉDESE EN CASA SI SE SIENTE ENFERMO/A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3429" y="5354347"/>
            <a:ext cx="404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LIMPIE LAS SUPERFICIES QUE USA A MENUDO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67814" y="5354346"/>
            <a:ext cx="353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CÚBRASE CUANDO TOSA O ESTORNUDE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67632" y="8035009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LÍMPIESE LAS MANOS A MENUDO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6097" y="4493414"/>
            <a:ext cx="103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PERILLAS DE  PUERTAS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77391" y="4506347"/>
            <a:ext cx="108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LLAVES Y GRIFOS DE AGUA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63055" y="5053695"/>
            <a:ext cx="105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INTERRUPTORES DE LUZ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395396" y="5057408"/>
            <a:ext cx="105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MESAS Y OTRAS SUPERFICIES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1405" y="4504991"/>
            <a:ext cx="1594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LA MANIJA(CADENA), TAPA Y CUBIERTA  DEL INODORO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216634" y="5057408"/>
            <a:ext cx="1644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TELÉFONOS Y CONTROLES REMOTOS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220876" y="4994824"/>
            <a:ext cx="1533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CUANDO TOSA CÚBRASE  </a:t>
            </a:r>
          </a:p>
          <a:p>
            <a:r>
              <a:rPr lang="en-US" dirty="0" smtClean="0"/>
              <a:t>CON UN PAÑUELO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728957" y="4994823"/>
            <a:ext cx="177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TOSA O ESTORNUDE EN EL DOBLEZ DEL CODO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830967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183954" y="6970629"/>
              <a:ext cx="9944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20</a:t>
              </a:r>
              <a:r>
                <a:rPr lang="en-US" sz="700" dirty="0" smtClean="0">
                  <a:solidFill>
                    <a:srgbClr val="020202"/>
                  </a:solidFill>
                </a:rPr>
                <a:t> </a:t>
              </a:r>
              <a:r>
                <a:rPr lang="en-US" sz="700" dirty="0"/>
                <a:t>SEGUNDOS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53869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y Z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CANTE EL ALFABETO</a:t>
              </a:r>
              <a:endParaRPr lang="en-US" sz="7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1997" y="2664949"/>
            <a:ext cx="1859805" cy="738664"/>
            <a:chOff x="4341997" y="2065048"/>
            <a:chExt cx="1859805" cy="738664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</a:t>
              </a:r>
              <a:r>
                <a:rPr lang="es-AR" sz="700" dirty="0"/>
                <a:t>Á</a:t>
              </a:r>
              <a:r>
                <a:rPr lang="en-US" sz="700" dirty="0" smtClean="0"/>
                <a:t>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FIEBRE</a:t>
              </a:r>
            </a:p>
            <a:p>
              <a:r>
                <a:rPr lang="en-US" sz="700" dirty="0" smtClean="0"/>
                <a:t>      TOS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DIFICULTAD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PARA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RESPIRAR</a:t>
              </a:r>
              <a:endParaRPr lang="en-US" sz="7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2377" y="2141699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4840" y="2237828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3603" y="2361952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209761" y="2679539"/>
            <a:ext cx="2451516" cy="1277273"/>
            <a:chOff x="5209761" y="2034749"/>
            <a:chExt cx="2451516" cy="1277273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114300" indent="-114300"/>
              <a:r>
                <a:rPr lang="en-US" dirty="0" smtClean="0"/>
                <a:t>CÓMO:</a:t>
              </a:r>
            </a:p>
            <a:p>
              <a:pPr marL="174625" indent="-174625"/>
              <a:r>
                <a:rPr lang="en-US" dirty="0" smtClean="0"/>
                <a:t>       </a:t>
              </a:r>
              <a:r>
                <a:rPr lang="es-ES" dirty="0" smtClean="0"/>
                <a:t>QUÉDESE EN CASA, AUNQUE LOS SÍNTOMAS 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HAYAN DESAPARECIDO Y HASTA QUE EL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MÉDICO LE DIGA QUE PUEDE SALIR</a:t>
              </a:r>
              <a:r>
                <a:rPr lang="en-US" dirty="0" smtClean="0"/>
                <a:t> </a:t>
              </a:r>
            </a:p>
            <a:p>
              <a:pPr marL="174625" indent="-174625"/>
              <a:r>
                <a:rPr lang="en-US" dirty="0" smtClean="0"/>
                <a:t>       </a:t>
              </a:r>
              <a:r>
                <a:rPr lang="es-ES" dirty="0" smtClean="0"/>
                <a:t>LLAME A UN/A MÉDICO/A ANTES DE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IR A ATENDERSE</a:t>
              </a:r>
            </a:p>
            <a:p>
              <a:pPr marL="174625" indent="-174625"/>
              <a:r>
                <a:rPr lang="en-US" dirty="0" smtClean="0"/>
                <a:t>       EVITE ÁREAS PÚBLICAS, ESCUELA O TRABAJO        </a:t>
              </a:r>
            </a:p>
            <a:p>
              <a:pPr marL="174625" indent="-174625"/>
              <a:r>
                <a:rPr lang="es-ES" dirty="0" smtClean="0"/>
                <a:t>       NO USE EL TRANSPORTE PÚBLICO, TAXIS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O SERVICIOS DE TRANSPORTE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COMPARTIDO</a:t>
              </a:r>
              <a:r>
                <a:rPr lang="en-US" dirty="0" smtClean="0"/>
                <a:t>        </a:t>
              </a:r>
            </a:p>
            <a:p>
              <a:pPr marL="174625" indent="-174625"/>
              <a:r>
                <a:rPr lang="en-US" dirty="0" smtClean="0"/>
                <a:t>       SI VA A SALIR, USE UNA MÁSCARA </a:t>
              </a:r>
              <a:endParaRPr lang="en-US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1159" y="2423544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93707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89740" y="2735630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83266" y="3046809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4421" y="5926588"/>
            <a:ext cx="1514057" cy="846386"/>
            <a:chOff x="614421" y="5326687"/>
            <a:chExt cx="1514057" cy="846386"/>
          </a:xfrm>
        </p:grpSpPr>
        <p:sp>
          <p:nvSpPr>
            <p:cNvPr id="28" name="TextBox 27"/>
            <p:cNvSpPr txBox="1"/>
            <p:nvPr/>
          </p:nvSpPr>
          <p:spPr>
            <a:xfrm>
              <a:off x="614421" y="5326687"/>
              <a:ext cx="1514057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174625" indent="-174625"/>
              <a:r>
                <a:rPr lang="en-US" sz="700" dirty="0" smtClean="0"/>
                <a:t>CUÁNDO:</a:t>
              </a:r>
              <a:endParaRPr lang="en-US" sz="700" dirty="0"/>
            </a:p>
            <a:p>
              <a:pPr marL="174625" indent="-174625"/>
              <a:r>
                <a:rPr lang="en-US" sz="700" dirty="0" smtClean="0"/>
                <a:t>      UNA VEZ AL DÍA</a:t>
              </a:r>
              <a:endParaRPr lang="en-US" sz="700" dirty="0"/>
            </a:p>
            <a:p>
              <a:pPr marL="174625" indent="-174625"/>
              <a:r>
                <a:rPr lang="en-US" sz="700" dirty="0"/>
                <a:t>      </a:t>
              </a:r>
              <a:r>
                <a:rPr lang="en-US" sz="700" dirty="0" smtClean="0"/>
                <a:t>DESPUÉS DE UN USO 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INTENSO</a:t>
              </a:r>
              <a:endParaRPr lang="en-US" sz="700" dirty="0"/>
            </a:p>
            <a:p>
              <a:pPr marL="174625" indent="-174625"/>
              <a:r>
                <a:rPr lang="en-US" sz="700" dirty="0"/>
                <a:t>      </a:t>
              </a:r>
              <a:r>
                <a:rPr lang="en-US" sz="700" dirty="0" smtClean="0"/>
                <a:t>SI FUE USADO POR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ALGUNA PERSONA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ENFERMA</a:t>
              </a:r>
              <a:endParaRPr lang="en-US" sz="7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5689" y="5726603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7" y="5940434"/>
            <a:ext cx="2439654" cy="738664"/>
            <a:chOff x="2072947" y="5319837"/>
            <a:chExt cx="2439654" cy="738664"/>
          </a:xfrm>
        </p:grpSpPr>
        <p:sp>
          <p:nvSpPr>
            <p:cNvPr id="57" name="TextBox 56"/>
            <p:cNvSpPr txBox="1"/>
            <p:nvPr/>
          </p:nvSpPr>
          <p:spPr>
            <a:xfrm>
              <a:off x="2072947" y="5319837"/>
              <a:ext cx="243965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AGUA Y JABÓN SON MUY ÚTILES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CON ALCOHOL AL MENOS AL 70%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CON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CUCHARADITAS (20 ML) DE LEJÍA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(CLORO/LAVANDINA) DE USO DOMÉSTICO 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EN UN LITRO DE AGUA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21051" y="548506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21051" y="5627604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398443" y="5975427"/>
            <a:ext cx="1859805" cy="630942"/>
            <a:chOff x="4418111" y="5309397"/>
            <a:chExt cx="1859805" cy="630942"/>
          </a:xfrm>
        </p:grpSpPr>
        <p:sp>
          <p:nvSpPr>
            <p:cNvPr id="29" name="TextBox 28"/>
            <p:cNvSpPr txBox="1"/>
            <p:nvPr/>
          </p:nvSpPr>
          <p:spPr>
            <a:xfrm>
              <a:off x="4418111" y="5309397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CUÁNDO: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SI SE SIENTE ENFERMO/A</a:t>
              </a:r>
            </a:p>
            <a:p>
              <a:r>
                <a:rPr lang="en-US" sz="700" dirty="0" smtClean="0"/>
                <a:t>      SI TIENE ALERGIAS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SI COCINÓ CON MUCHA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PIMIENTA</a:t>
              </a:r>
              <a:endParaRPr lang="en-US" sz="7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76145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78645" y="545870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78644" y="5587661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82276" y="5979197"/>
            <a:ext cx="1750211" cy="630942"/>
            <a:chOff x="5867318" y="5290162"/>
            <a:chExt cx="1750211" cy="630942"/>
          </a:xfrm>
        </p:grpSpPr>
        <p:sp>
          <p:nvSpPr>
            <p:cNvPr id="58" name="TextBox 57"/>
            <p:cNvSpPr txBox="1"/>
            <p:nvPr/>
          </p:nvSpPr>
          <p:spPr>
            <a:xfrm>
              <a:off x="5867318" y="5290162"/>
              <a:ext cx="175021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ARROJE LOS PA</a:t>
              </a:r>
              <a:r>
                <a:rPr lang="es-BO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ÑUELOS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USADOS A LA BASURA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LÁVESE LAS MANOS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IMMEDIATAMENTE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3553" y="5553990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2225653" y="8671002"/>
            <a:ext cx="2070729" cy="1384995"/>
            <a:chOff x="2381155" y="8470732"/>
            <a:chExt cx="2070729" cy="1384995"/>
          </a:xfrm>
        </p:grpSpPr>
        <p:sp>
          <p:nvSpPr>
            <p:cNvPr id="27" name="TextBox 26"/>
            <p:cNvSpPr txBox="1"/>
            <p:nvPr/>
          </p:nvSpPr>
          <p:spPr>
            <a:xfrm>
              <a:off x="2381155" y="8470732"/>
              <a:ext cx="20707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CUÁNDO: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AL ENTRAR A UN EDIFICIO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LLEGAR A CASA</a:t>
              </a:r>
            </a:p>
            <a:p>
              <a:r>
                <a:rPr lang="en-US" sz="700" dirty="0" smtClean="0"/>
                <a:t>      AL USAR EL BAÑO</a:t>
              </a:r>
            </a:p>
            <a:p>
              <a:r>
                <a:rPr lang="en-US" sz="700" dirty="0" smtClean="0"/>
                <a:t>      CUANDO ESTÉ EN UNA MULTITUD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ESTORNUDAR O TOSER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AL TOMAR CUALQUIER TRANSPORTE  PÚBLICO, TRANSPORTE COMPARTIDO, O TAXI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ANTES DE COMER O DE PREPARAR </a:t>
              </a:r>
            </a:p>
            <a:p>
              <a:r>
                <a:rPr lang="en-US" sz="700" dirty="0" smtClean="0"/>
                <a:t>       COMIDA</a:t>
              </a:r>
            </a:p>
            <a:p>
              <a:endParaRPr lang="en-US" sz="7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50499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42055" y="8652022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50499" y="8759788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58321" y="8855992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1224" y="8971077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1225" y="9079231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59923" y="9382208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398443" y="8681340"/>
            <a:ext cx="2224350" cy="960254"/>
            <a:chOff x="4341997" y="8449685"/>
            <a:chExt cx="2224350" cy="960254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AGUA Y JABÓN SON LO MEJOR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DESINFECTANTE DE MANOS ESTÁ BIEN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AMBOS LADOS DE SUS MANOS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DEBAJO DE SUS UÑAS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ENTRE SUS DEDOS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NO SE OLVIDE DE SUS PULGARES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SÉQUESELAS COMPLETAMENTE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0062" y="8510871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6950" y="8630748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1136" y="8729691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6946" y="8847240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6949" y="8958330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6947" y="9061378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6946" y="9161690"/>
              <a:ext cx="248249" cy="248249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437434" y="9332110"/>
            <a:ext cx="13769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>
                <a:latin typeface="Arial Unicode MS" panose="020B0604020202020204" pitchFamily="34" charset="-128"/>
              </a:rPr>
              <a:t>Traducido</a:t>
            </a:r>
            <a:r>
              <a:rPr lang="en-US" sz="1000" dirty="0">
                <a:latin typeface="Arial Unicode MS" panose="020B0604020202020204" pitchFamily="34" charset="-128"/>
              </a:rPr>
              <a:t> </a:t>
            </a:r>
            <a:r>
              <a:rPr lang="en-US" sz="1000" dirty="0" err="1" smtClean="0">
                <a:latin typeface="Arial Unicode MS" panose="020B0604020202020204" pitchFamily="34" charset="-128"/>
              </a:rPr>
              <a:t>por</a:t>
            </a:r>
            <a:r>
              <a:rPr lang="en-US" sz="1000" dirty="0" smtClean="0">
                <a:latin typeface="Arial Unicode MS" panose="020B0604020202020204" pitchFamily="34" charset="-128"/>
              </a:rPr>
              <a:t>: @</a:t>
            </a:r>
            <a:r>
              <a:rPr lang="en-US" sz="1000" dirty="0" err="1" smtClean="0">
                <a:latin typeface="Arial Unicode MS" panose="020B0604020202020204" pitchFamily="34" charset="-128"/>
              </a:rPr>
              <a:t>SagrarioOrtiz</a:t>
            </a:r>
            <a:endParaRPr lang="en-US" sz="1000" dirty="0" smtClean="0">
              <a:latin typeface="Arial Unicode MS" panose="020B0604020202020204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Arial Unicode MS" panose="020B0604020202020204" pitchFamily="34" charset="-128"/>
              </a:rPr>
              <a:t>@palolili23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Arial Unicode MS" panose="020B0604020202020204" pitchFamily="34" charset="-128"/>
              </a:rPr>
              <a:t>@_</a:t>
            </a:r>
            <a:r>
              <a:rPr lang="en-US" sz="1000" dirty="0" err="1" smtClean="0">
                <a:latin typeface="Arial Unicode MS" panose="020B0604020202020204" pitchFamily="34" charset="-128"/>
              </a:rPr>
              <a:t>lacion</a:t>
            </a:r>
            <a:r>
              <a:rPr lang="en-US" sz="1000" dirty="0" smtClean="0">
                <a:latin typeface="Arial Unicode MS" panose="020B0604020202020204" pitchFamily="34" charset="-128"/>
              </a:rPr>
              <a:t>_</a:t>
            </a:r>
            <a:endParaRPr lang="en-US" sz="1000" dirty="0">
              <a:latin typeface="Arial Unicode MS" panose="020B0604020202020204" pitchFamily="34" charset="-128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5554" y="3272533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5463" y="9650924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106439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61279" y="280088"/>
            <a:ext cx="7009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5 CONSEJOS </a:t>
            </a:r>
            <a:r>
              <a:rPr lang="es-ES" sz="2000" b="1" dirty="0" smtClean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PARA PROTEGERSE DEL </a:t>
            </a:r>
            <a:r>
              <a:rPr lang="es-ES" sz="2000" b="1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CORONAVIRUS</a:t>
            </a:r>
            <a:endParaRPr lang="en-US" sz="2000" b="1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6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63055" y="2013711"/>
            <a:ext cx="358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EVITA LAS </a:t>
            </a:r>
          </a:p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MULTITUDES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236" y="3824457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1005" y="3802300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6685" y="2641361"/>
            <a:ext cx="1710725" cy="630942"/>
            <a:chOff x="230456" y="1998622"/>
            <a:chExt cx="1710725" cy="630942"/>
          </a:xfrm>
        </p:grpSpPr>
        <p:sp>
          <p:nvSpPr>
            <p:cNvPr id="19" name="TextBox 18"/>
            <p:cNvSpPr txBox="1"/>
            <p:nvPr/>
          </p:nvSpPr>
          <p:spPr>
            <a:xfrm>
              <a:off x="230456" y="1998622"/>
              <a:ext cx="171072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CUÁNDO: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SI TE SIENTES ENFERMO/A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SI TE SIENTES BIEN DE SALUD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HASTA QUE LA EPIDEMIA HAYA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TERMINADO EN TU AREA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18355" y="2642869"/>
            <a:ext cx="2264877" cy="1169551"/>
            <a:chOff x="2218356" y="2042968"/>
            <a:chExt cx="2204872" cy="1169551"/>
          </a:xfrm>
        </p:grpSpPr>
        <p:sp>
          <p:nvSpPr>
            <p:cNvPr id="30" name="TextBox 29"/>
            <p:cNvSpPr txBox="1"/>
            <p:nvPr/>
          </p:nvSpPr>
          <p:spPr>
            <a:xfrm>
              <a:off x="2218356" y="2042968"/>
              <a:ext cx="22048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‘MULTITUD‘ SIGNIFICA UN 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GRUPO GRANDE DE PERSONAS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‘GRANDE’ SIGNIFICA QUE NO PUEDES  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ESTAR A 2 METROS DE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DISTANCIA DE LAS PERSONAS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EVITA DAR LA MANO, ABRAZAR O BESAR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AL SALUDAR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ES IMPORTANTE AUNQUE ESTÉS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SANO/A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97177" y="2341273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04034" y="2855522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97755" y="2648012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856842"/>
            <a:ext cx="3446205" cy="1285649"/>
            <a:chOff x="464469" y="256941"/>
            <a:chExt cx="3446205" cy="12856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4469" y="256941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3"/>
              <a:ext cx="76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QUÉDATE EN CASA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8" y="1019370"/>
              <a:ext cx="1141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DISFRUTA DE LUGARES TRANQUILOS </a:t>
              </a:r>
            </a:p>
            <a:p>
              <a:pPr algn="ctr"/>
              <a:r>
                <a:rPr lang="en-US" sz="700" dirty="0" smtClean="0"/>
                <a:t>AL AIRE LIBRE</a:t>
              </a:r>
              <a:endParaRPr 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33319" y="998752"/>
              <a:ext cx="109578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MANTENTE AL MENOS A 2 METROS </a:t>
              </a:r>
            </a:p>
            <a:p>
              <a:pPr algn="ctr"/>
              <a:r>
                <a:rPr lang="en-US" sz="700" dirty="0" smtClean="0"/>
                <a:t>DE LOS DEMÁS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19055"/>
              <a:ext cx="5676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500" dirty="0" smtClean="0"/>
                <a:t>HOLA!</a:t>
              </a:r>
              <a:endParaRPr lang="en-US" sz="5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PASEA A </a:t>
              </a:r>
              <a:r>
                <a:rPr lang="en-US" sz="700" dirty="0"/>
                <a:t>T</a:t>
              </a:r>
              <a:r>
                <a:rPr lang="en-US" sz="700" dirty="0" smtClean="0"/>
                <a:t>U PERRO</a:t>
              </a:r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67869" y="728896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2</a:t>
              </a:r>
              <a:endParaRPr lang="en-US" sz="800" dirty="0" smtClean="0">
                <a:solidFill>
                  <a:srgbClr val="07029D"/>
                </a:solidFill>
              </a:endParaRPr>
            </a:p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metros</a:t>
              </a:r>
              <a:endParaRPr lang="en-US" sz="800" dirty="0">
                <a:solidFill>
                  <a:srgbClr val="07029D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926" y="947987"/>
            <a:ext cx="3250407" cy="88274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304519" y="1694992"/>
            <a:ext cx="1245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700" dirty="0" smtClean="0"/>
              <a:t>PUEDES QUEDARTE</a:t>
            </a:r>
            <a:r>
              <a:rPr lang="es-AR" sz="700" dirty="0" smtClean="0"/>
              <a:t> </a:t>
            </a:r>
          </a:p>
          <a:p>
            <a:pPr algn="ctr"/>
            <a:r>
              <a:rPr lang="es-AR" sz="700" dirty="0" smtClean="0"/>
              <a:t>EN CAMA</a:t>
            </a:r>
            <a:endParaRPr lang="en-US" sz="100" dirty="0"/>
          </a:p>
        </p:txBody>
      </p:sp>
      <p:sp>
        <p:nvSpPr>
          <p:cNvPr id="38" name="TextBox 37"/>
          <p:cNvSpPr txBox="1"/>
          <p:nvPr/>
        </p:nvSpPr>
        <p:spPr>
          <a:xfrm>
            <a:off x="5378438" y="1701020"/>
            <a:ext cx="1007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PUEDES </a:t>
            </a:r>
          </a:p>
          <a:p>
            <a:pPr algn="ctr"/>
            <a:r>
              <a:rPr lang="en-US" sz="700" dirty="0" smtClean="0"/>
              <a:t>MIRAR TV</a:t>
            </a:r>
            <a:endParaRPr lang="en-US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6053894" y="1688132"/>
            <a:ext cx="1448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700" dirty="0" smtClean="0">
                <a:solidFill>
                  <a:srgbClr val="F60F4E"/>
                </a:solidFill>
              </a:rPr>
              <a:t>NO DEBES</a:t>
            </a:r>
            <a:r>
              <a:rPr lang="es-ES" sz="700" dirty="0" smtClean="0"/>
              <a:t> USAR TRANSPORTE PÚBLICO</a:t>
            </a:r>
            <a:endParaRPr 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4304519" y="2032233"/>
            <a:ext cx="301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QUÉDATE EN CASA SI TE SIENTES ENFERMO/A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3429" y="5354347"/>
            <a:ext cx="404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LIMPIA LAS SUPERFICIES QUE USAS A MENUDO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67814" y="5354346"/>
            <a:ext cx="353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CÚBRETE CUANDO TOSAS O ESTORNUDES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67632" y="8035009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LÍMPIATE LAS MANOS A MENUDO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6097" y="4493414"/>
            <a:ext cx="103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PERILLAS DE  PUERTAS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77391" y="4506347"/>
            <a:ext cx="108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LLAVES Y GRIFOS DE AGUA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63055" y="5053695"/>
            <a:ext cx="105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INTERRUPTORES DE LUZ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395396" y="5057408"/>
            <a:ext cx="105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MESAS Y OTRAS SUPERFICIES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1405" y="4504991"/>
            <a:ext cx="1594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LA MANIJA(CADENA), TAPA Y CUBIERTA DEL INODORO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53245" y="5057408"/>
            <a:ext cx="1508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TELÉFONOS Y CONTROLES REMOTOS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220876" y="4994824"/>
            <a:ext cx="1533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CUANDO TOSAS CÚBRETE  </a:t>
            </a:r>
          </a:p>
          <a:p>
            <a:r>
              <a:rPr lang="en-US" dirty="0" smtClean="0"/>
              <a:t>CON UN PAÑUELO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728957" y="4994823"/>
            <a:ext cx="177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TOSE O ESTORNUDA EN EL DOBLEZ DEL CODO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830967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183954" y="6970629"/>
              <a:ext cx="9944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20</a:t>
              </a:r>
              <a:r>
                <a:rPr lang="en-US" sz="700" dirty="0" smtClean="0">
                  <a:solidFill>
                    <a:srgbClr val="020202"/>
                  </a:solidFill>
                </a:rPr>
                <a:t> </a:t>
              </a:r>
              <a:r>
                <a:rPr lang="en-US" sz="700" dirty="0"/>
                <a:t>SEGUNDOS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53869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y Z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CANTA EL ALFABETO</a:t>
              </a:r>
              <a:endParaRPr lang="en-US" sz="7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1997" y="2664949"/>
            <a:ext cx="1859805" cy="738664"/>
            <a:chOff x="4341997" y="2065048"/>
            <a:chExt cx="1859805" cy="738664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</a:t>
              </a:r>
              <a:r>
                <a:rPr lang="es-AR" sz="700" dirty="0"/>
                <a:t>Á</a:t>
              </a:r>
              <a:r>
                <a:rPr lang="en-US" sz="700" dirty="0" smtClean="0"/>
                <a:t>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FIEBRE</a:t>
              </a:r>
            </a:p>
            <a:p>
              <a:r>
                <a:rPr lang="en-US" sz="700" dirty="0" smtClean="0"/>
                <a:t>      TOS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DIFICULTAD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PARA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RESPIRAR</a:t>
              </a:r>
              <a:endParaRPr lang="en-US" sz="7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2377" y="2141699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4840" y="2237828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3603" y="2361952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209761" y="2679539"/>
            <a:ext cx="2451516" cy="1277273"/>
            <a:chOff x="5209761" y="2034749"/>
            <a:chExt cx="2451516" cy="1277273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114300" indent="-114300"/>
              <a:r>
                <a:rPr lang="en-US" dirty="0" smtClean="0"/>
                <a:t>CÓMO:</a:t>
              </a:r>
            </a:p>
            <a:p>
              <a:pPr marL="174625" indent="-174625"/>
              <a:r>
                <a:rPr lang="en-US" dirty="0" smtClean="0"/>
                <a:t>       </a:t>
              </a:r>
              <a:r>
                <a:rPr lang="es-ES" dirty="0" smtClean="0"/>
                <a:t>QUÉDATE EN CASA, AUNQUE LOS SÍNTOMAS 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HAYAN DESAPARECIDO Y HASTA QUE EL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MÉDICO TE DIGA QUE PUEDES SALIR</a:t>
              </a:r>
              <a:r>
                <a:rPr lang="en-US" dirty="0" smtClean="0"/>
                <a:t> </a:t>
              </a:r>
            </a:p>
            <a:p>
              <a:pPr marL="174625" indent="-174625"/>
              <a:r>
                <a:rPr lang="en-US" dirty="0" smtClean="0"/>
                <a:t>       </a:t>
              </a:r>
              <a:r>
                <a:rPr lang="es-ES" dirty="0" smtClean="0"/>
                <a:t>LLAMA A UN/A MÉDICO/A ANTES DE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IR A ATENDERTE</a:t>
              </a:r>
            </a:p>
            <a:p>
              <a:pPr marL="174625" indent="-174625"/>
              <a:r>
                <a:rPr lang="en-US" dirty="0" smtClean="0"/>
                <a:t>       EVITA ÁREAS PÚBLICAS, ESCUELA O TRABAJO        </a:t>
              </a:r>
            </a:p>
            <a:p>
              <a:pPr marL="174625" indent="-174625"/>
              <a:r>
                <a:rPr lang="es-ES" dirty="0" smtClean="0"/>
                <a:t>       NO USES EL TRANSPORTE PÚBLICO, TAXIS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O SERVICIOS DE TRANSPORTE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COMPARTIDO</a:t>
              </a:r>
              <a:r>
                <a:rPr lang="en-US" dirty="0" smtClean="0"/>
                <a:t>        </a:t>
              </a:r>
            </a:p>
            <a:p>
              <a:pPr marL="174625" indent="-174625"/>
              <a:r>
                <a:rPr lang="en-US" dirty="0" smtClean="0"/>
                <a:t>       SI VAS A SALIR, USA UNA MÁSCARA </a:t>
              </a:r>
              <a:endParaRPr lang="en-US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1159" y="2423544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93707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89740" y="2735630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83266" y="3046809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4421" y="5926588"/>
            <a:ext cx="1514057" cy="846386"/>
            <a:chOff x="614421" y="5326687"/>
            <a:chExt cx="1514057" cy="846386"/>
          </a:xfrm>
        </p:grpSpPr>
        <p:sp>
          <p:nvSpPr>
            <p:cNvPr id="28" name="TextBox 27"/>
            <p:cNvSpPr txBox="1"/>
            <p:nvPr/>
          </p:nvSpPr>
          <p:spPr>
            <a:xfrm>
              <a:off x="614421" y="5326687"/>
              <a:ext cx="1514057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174625" indent="-174625"/>
              <a:r>
                <a:rPr lang="en-US" sz="700" dirty="0" smtClean="0"/>
                <a:t>CUÁNDO:</a:t>
              </a:r>
              <a:endParaRPr lang="en-US" sz="700" dirty="0"/>
            </a:p>
            <a:p>
              <a:pPr marL="174625" indent="-174625"/>
              <a:r>
                <a:rPr lang="en-US" sz="700" dirty="0" smtClean="0"/>
                <a:t>      UNA VEZ AL DÍA</a:t>
              </a:r>
              <a:endParaRPr lang="en-US" sz="700" dirty="0"/>
            </a:p>
            <a:p>
              <a:pPr marL="174625" indent="-174625"/>
              <a:r>
                <a:rPr lang="en-US" sz="700" dirty="0"/>
                <a:t>      </a:t>
              </a:r>
              <a:r>
                <a:rPr lang="en-US" sz="700" dirty="0" smtClean="0"/>
                <a:t>DESPUÉS DE UN USO 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INTENSO</a:t>
              </a:r>
              <a:endParaRPr lang="en-US" sz="700" dirty="0"/>
            </a:p>
            <a:p>
              <a:pPr marL="174625" indent="-174625"/>
              <a:r>
                <a:rPr lang="en-US" sz="700" dirty="0"/>
                <a:t>      </a:t>
              </a:r>
              <a:r>
                <a:rPr lang="en-US" sz="700" dirty="0" smtClean="0"/>
                <a:t>SI FUE USADO POR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ALGUNA PERSONA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ENFERMA</a:t>
              </a:r>
              <a:endParaRPr lang="en-US" sz="7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5689" y="5726603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7" y="5940434"/>
            <a:ext cx="2439654" cy="738664"/>
            <a:chOff x="2072947" y="5319837"/>
            <a:chExt cx="2439654" cy="738664"/>
          </a:xfrm>
        </p:grpSpPr>
        <p:sp>
          <p:nvSpPr>
            <p:cNvPr id="57" name="TextBox 56"/>
            <p:cNvSpPr txBox="1"/>
            <p:nvPr/>
          </p:nvSpPr>
          <p:spPr>
            <a:xfrm>
              <a:off x="2072947" y="5319837"/>
              <a:ext cx="243965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AGUA Y JABÓN SON MUY ÚTILES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CON ALCOHOL AL MENOS AL 70%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CON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CUCHARADITAS (20 ML) DE LEJÍA 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(CLORO/LAVANDINA) DE USO DOMÉSTICO 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EN UN LITRO</a:t>
              </a:r>
              <a:r>
                <a:rPr lang="es-BO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 AGUA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21051" y="548506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21051" y="5627604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398443" y="5975427"/>
            <a:ext cx="1859805" cy="630942"/>
            <a:chOff x="4418111" y="5309397"/>
            <a:chExt cx="1859805" cy="630942"/>
          </a:xfrm>
        </p:grpSpPr>
        <p:sp>
          <p:nvSpPr>
            <p:cNvPr id="29" name="TextBox 28"/>
            <p:cNvSpPr txBox="1"/>
            <p:nvPr/>
          </p:nvSpPr>
          <p:spPr>
            <a:xfrm>
              <a:off x="4418111" y="5309397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CUÁNDO: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SI TE SIENTES ENFERMO/A</a:t>
              </a:r>
            </a:p>
            <a:p>
              <a:r>
                <a:rPr lang="en-US" sz="700" dirty="0" smtClean="0"/>
                <a:t>      SI TIENES ALERGIAS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SI COCINASTE CON MUCHA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PIMIENTA</a:t>
              </a:r>
              <a:endParaRPr lang="en-US" sz="7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69218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71718" y="545870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71717" y="5587661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82276" y="5979197"/>
            <a:ext cx="1750211" cy="630942"/>
            <a:chOff x="5867318" y="5290162"/>
            <a:chExt cx="1750211" cy="630942"/>
          </a:xfrm>
        </p:grpSpPr>
        <p:sp>
          <p:nvSpPr>
            <p:cNvPr id="58" name="TextBox 57"/>
            <p:cNvSpPr txBox="1"/>
            <p:nvPr/>
          </p:nvSpPr>
          <p:spPr>
            <a:xfrm>
              <a:off x="5867318" y="5290162"/>
              <a:ext cx="175021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ARROJA LOS PA</a:t>
              </a:r>
              <a:r>
                <a:rPr lang="es-BO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ÑUELOS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USADOS A LA BASURA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LÁVATE LAS MANOS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IMMEDIATAMENTE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3553" y="5553990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2225653" y="8671002"/>
            <a:ext cx="2070729" cy="1384995"/>
            <a:chOff x="2381155" y="8470732"/>
            <a:chExt cx="2070729" cy="1384995"/>
          </a:xfrm>
        </p:grpSpPr>
        <p:sp>
          <p:nvSpPr>
            <p:cNvPr id="27" name="TextBox 26"/>
            <p:cNvSpPr txBox="1"/>
            <p:nvPr/>
          </p:nvSpPr>
          <p:spPr>
            <a:xfrm>
              <a:off x="2381155" y="8470732"/>
              <a:ext cx="20707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CUÁNDO: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AL ENTRAR A UN EDIFICIO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LLEGAR A CASA</a:t>
              </a:r>
            </a:p>
            <a:p>
              <a:r>
                <a:rPr lang="en-US" sz="700" dirty="0" smtClean="0"/>
                <a:t>      AL USAR EL BAÑO</a:t>
              </a:r>
            </a:p>
            <a:p>
              <a:r>
                <a:rPr lang="en-US" sz="700" dirty="0" smtClean="0"/>
                <a:t>      CUANDO ESTÉS EN UNA MULTITUD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ESTORNUDAR O TOSER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AL TOMAR CUALQUIER TRANSPORTE  PÚBLICO, TRANSPORTE COMPARTIDO, O TAXI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ANTES DE COMER O DE PREPARAR </a:t>
              </a:r>
            </a:p>
            <a:p>
              <a:r>
                <a:rPr lang="en-US" sz="700" dirty="0" smtClean="0"/>
                <a:t>       COMIDA</a:t>
              </a:r>
            </a:p>
            <a:p>
              <a:endParaRPr lang="en-US" sz="7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50499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42055" y="8652022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50499" y="8759788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58321" y="8855992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1224" y="8971077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1225" y="9079231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59923" y="9382208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398443" y="8681340"/>
            <a:ext cx="2224350" cy="960254"/>
            <a:chOff x="4341997" y="8449685"/>
            <a:chExt cx="2224350" cy="960254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AGUA Y JABÓN SON LO MEJOR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DESINFECTANTE DE MANOS ESTÁ BIEN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AMBOS LADOS DE TUS MANOS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DEBAJO DE TUS UÑAS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ENTRE TUS DEDOS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NO OLVIDES TUS PULGARES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SÉCATELAS COMPLETAMENTE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0062" y="8510871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6950" y="8630748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1136" y="8729691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6946" y="8847240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6949" y="8958330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6947" y="9061378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6946" y="9161690"/>
              <a:ext cx="248249" cy="248249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437434" y="9332110"/>
            <a:ext cx="13769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>
                <a:latin typeface="Arial Unicode MS" panose="020B0604020202020204" pitchFamily="34" charset="-128"/>
              </a:rPr>
              <a:t>Traducido</a:t>
            </a:r>
            <a:r>
              <a:rPr lang="en-US" sz="1000" dirty="0">
                <a:latin typeface="Arial Unicode MS" panose="020B0604020202020204" pitchFamily="34" charset="-128"/>
              </a:rPr>
              <a:t> </a:t>
            </a:r>
            <a:r>
              <a:rPr lang="en-US" sz="1000" dirty="0" err="1" smtClean="0">
                <a:latin typeface="Arial Unicode MS" panose="020B0604020202020204" pitchFamily="34" charset="-128"/>
              </a:rPr>
              <a:t>por</a:t>
            </a:r>
            <a:r>
              <a:rPr lang="en-US" sz="1000" dirty="0" smtClean="0">
                <a:latin typeface="Arial Unicode MS" panose="020B0604020202020204" pitchFamily="34" charset="-128"/>
              </a:rPr>
              <a:t>: @</a:t>
            </a:r>
            <a:r>
              <a:rPr lang="en-US" sz="1000" dirty="0" err="1" smtClean="0">
                <a:latin typeface="Arial Unicode MS" panose="020B0604020202020204" pitchFamily="34" charset="-128"/>
              </a:rPr>
              <a:t>SagrarioOrtiz</a:t>
            </a:r>
            <a:endParaRPr lang="en-US" sz="1000" dirty="0" smtClean="0">
              <a:latin typeface="Arial Unicode MS" panose="020B0604020202020204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Arial Unicode MS" panose="020B0604020202020204" pitchFamily="34" charset="-128"/>
              </a:rPr>
              <a:t>@palolili23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Arial Unicode MS" panose="020B0604020202020204" pitchFamily="34" charset="-128"/>
              </a:rPr>
              <a:t>@_</a:t>
            </a:r>
            <a:r>
              <a:rPr lang="en-US" sz="1000" dirty="0" err="1" smtClean="0">
                <a:latin typeface="Arial Unicode MS" panose="020B0604020202020204" pitchFamily="34" charset="-128"/>
              </a:rPr>
              <a:t>lacion</a:t>
            </a:r>
            <a:r>
              <a:rPr lang="en-US" sz="1000" dirty="0" smtClean="0">
                <a:latin typeface="Arial Unicode MS" panose="020B0604020202020204" pitchFamily="34" charset="-128"/>
              </a:rPr>
              <a:t>_</a:t>
            </a:r>
            <a:endParaRPr lang="en-US" sz="1000" dirty="0">
              <a:latin typeface="Arial Unicode MS" panose="020B0604020202020204" pitchFamily="34" charset="-128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5554" y="3272533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5463" y="9650924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106439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61279" y="280088"/>
            <a:ext cx="7009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5 CONSEJOS </a:t>
            </a:r>
            <a:r>
              <a:rPr lang="es-ES" sz="2000" b="1" dirty="0" smtClean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PARA PROTEGERTE DEL </a:t>
            </a:r>
            <a:r>
              <a:rPr lang="es-ES" sz="2000" b="1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CORONAVIRUS</a:t>
            </a:r>
            <a:endParaRPr lang="en-US" sz="2000" b="1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7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63055" y="2013711"/>
            <a:ext cx="358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EVITE LAS </a:t>
            </a:r>
          </a:p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MULTITUDES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236" y="3824457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1005" y="3802300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6685" y="2641361"/>
            <a:ext cx="1710725" cy="630942"/>
            <a:chOff x="230456" y="1998622"/>
            <a:chExt cx="1710725" cy="630942"/>
          </a:xfrm>
        </p:grpSpPr>
        <p:sp>
          <p:nvSpPr>
            <p:cNvPr id="19" name="TextBox 18"/>
            <p:cNvSpPr txBox="1"/>
            <p:nvPr/>
          </p:nvSpPr>
          <p:spPr>
            <a:xfrm>
              <a:off x="230456" y="1998622"/>
              <a:ext cx="171072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CUÁNDO: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SI SE SIENTE ENFERMO/A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SI SE SIENTE BIEN DE SALUD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HASTA QUE LA EPIDEMIA HAYA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TERMINADO EN SU AREA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18355" y="2642869"/>
            <a:ext cx="2264877" cy="1061829"/>
            <a:chOff x="2218356" y="2042968"/>
            <a:chExt cx="2204872" cy="1061829"/>
          </a:xfrm>
        </p:grpSpPr>
        <p:sp>
          <p:nvSpPr>
            <p:cNvPr id="30" name="TextBox 29"/>
            <p:cNvSpPr txBox="1"/>
            <p:nvPr/>
          </p:nvSpPr>
          <p:spPr>
            <a:xfrm>
              <a:off x="2218356" y="2042968"/>
              <a:ext cx="220487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‘MULTITUD‘ SIGNIFICA UN 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GRUPO GRANDE DE PERSONAS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‘GRANDE’ SIGNIFICA QUE NO PUEDE  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ESTAR A 6 PIES (2M) DE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DISTANCIA DE LAS PERSONAS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EVITE DAR LA MANO AL SALUDAR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ES IMPORTANTE AUNQUE ESTÉ 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SANO/A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97177" y="2341273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04034" y="2751617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97755" y="2648012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856842"/>
            <a:ext cx="3446205" cy="1285649"/>
            <a:chOff x="464469" y="256941"/>
            <a:chExt cx="3446205" cy="12856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4469" y="256941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3"/>
              <a:ext cx="76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QUÉDESE EN CASA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8" y="1019370"/>
              <a:ext cx="1141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DISFRUTE DE LUGARES TRANQUILOS </a:t>
              </a:r>
            </a:p>
            <a:p>
              <a:pPr algn="ctr"/>
              <a:r>
                <a:rPr lang="en-US" sz="700" dirty="0" smtClean="0"/>
                <a:t>AL AIRE LIBRE</a:t>
              </a:r>
              <a:endParaRPr 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33319" y="998752"/>
              <a:ext cx="109578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MANTÉNGASE AL MENOS A 6 PIES </a:t>
              </a:r>
            </a:p>
            <a:p>
              <a:pPr algn="ctr"/>
              <a:r>
                <a:rPr lang="en-US" sz="700" dirty="0" smtClean="0"/>
                <a:t>DE LOS DEMÁS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19055"/>
              <a:ext cx="5676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500" dirty="0" smtClean="0"/>
                <a:t>HOLA!</a:t>
              </a:r>
              <a:endParaRPr lang="en-US" sz="5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PASEE A SU PERRO</a:t>
              </a:r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67869" y="728896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6</a:t>
              </a:r>
            </a:p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pies</a:t>
              </a:r>
              <a:endParaRPr lang="en-US" sz="800" dirty="0">
                <a:solidFill>
                  <a:srgbClr val="07029D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926" y="947987"/>
            <a:ext cx="3250407" cy="88274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304519" y="1694992"/>
            <a:ext cx="1245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700" dirty="0" smtClean="0"/>
              <a:t>PUEDE QU</a:t>
            </a:r>
            <a:r>
              <a:rPr lang="es-AR" sz="700" dirty="0"/>
              <a:t>E</a:t>
            </a:r>
            <a:r>
              <a:rPr lang="es-AR" sz="700" dirty="0" smtClean="0"/>
              <a:t>DARSE </a:t>
            </a:r>
          </a:p>
          <a:p>
            <a:pPr algn="ctr"/>
            <a:r>
              <a:rPr lang="es-AR" sz="700" dirty="0" smtClean="0"/>
              <a:t>EN CAMA</a:t>
            </a:r>
            <a:endParaRPr lang="en-US" sz="100" dirty="0"/>
          </a:p>
        </p:txBody>
      </p:sp>
      <p:sp>
        <p:nvSpPr>
          <p:cNvPr id="38" name="TextBox 37"/>
          <p:cNvSpPr txBox="1"/>
          <p:nvPr/>
        </p:nvSpPr>
        <p:spPr>
          <a:xfrm>
            <a:off x="5378438" y="1701020"/>
            <a:ext cx="1007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PUEDE </a:t>
            </a:r>
          </a:p>
          <a:p>
            <a:pPr algn="ctr"/>
            <a:r>
              <a:rPr lang="en-US" sz="700" dirty="0" smtClean="0"/>
              <a:t>MIRAR TV</a:t>
            </a:r>
            <a:endParaRPr lang="en-US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6053894" y="1688132"/>
            <a:ext cx="1448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700" dirty="0" smtClean="0">
                <a:solidFill>
                  <a:srgbClr val="F60F4E"/>
                </a:solidFill>
              </a:rPr>
              <a:t>NO DEBE</a:t>
            </a:r>
            <a:r>
              <a:rPr lang="es-ES" sz="700" dirty="0" smtClean="0"/>
              <a:t> USAR TRANSPORTE PÚBLICO</a:t>
            </a:r>
            <a:endParaRPr 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4304519" y="2032233"/>
            <a:ext cx="301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QUÉDESE EN CASA SI SE SIENTE ENFERMO/A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3429" y="5354347"/>
            <a:ext cx="404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LIMPIE LAS SUPERFICIES QUE USA A MENUDO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67814" y="5354346"/>
            <a:ext cx="353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CÚBRASE CUANDO TOSA O ESTORNUDE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67632" y="8035009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LÍMPIESE LAS MANOS A MENUDO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6097" y="4493414"/>
            <a:ext cx="103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PERILLAS DE  PUERTAS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77391" y="4506347"/>
            <a:ext cx="108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LLAVES Y GRIFOS DE AGUA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63055" y="5053695"/>
            <a:ext cx="105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INTERRUPTORES DE LUZ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395396" y="5057408"/>
            <a:ext cx="105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MESAS Y OTRAS SUPERFICIES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1405" y="4504991"/>
            <a:ext cx="1594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LA MANIJA(CADENA), TAPA Y CUBIERTA  DEL INODORO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216634" y="5057408"/>
            <a:ext cx="1644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TELÉFONOS Y CONTROLES REMOTOS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220876" y="4994824"/>
            <a:ext cx="1533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CUANDO TOSA CÚBRASE  </a:t>
            </a:r>
          </a:p>
          <a:p>
            <a:r>
              <a:rPr lang="en-US" dirty="0" smtClean="0"/>
              <a:t>CON UN PAÑUELO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728957" y="4994823"/>
            <a:ext cx="177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TOSA O ESTORNUDE EN EL DOBLEZ DEL CODO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830967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183954" y="6970629"/>
              <a:ext cx="9944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20</a:t>
              </a:r>
              <a:r>
                <a:rPr lang="en-US" sz="700" dirty="0" smtClean="0">
                  <a:solidFill>
                    <a:srgbClr val="020202"/>
                  </a:solidFill>
                </a:rPr>
                <a:t> </a:t>
              </a:r>
              <a:r>
                <a:rPr lang="en-US" sz="700" dirty="0"/>
                <a:t>SEGUNDOS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53869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y Z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CANTE EL ALFABETO</a:t>
              </a:r>
              <a:endParaRPr lang="en-US" sz="7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1997" y="2664949"/>
            <a:ext cx="1859805" cy="738664"/>
            <a:chOff x="4341997" y="2065048"/>
            <a:chExt cx="1859805" cy="738664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</a:t>
              </a:r>
              <a:r>
                <a:rPr lang="es-AR" sz="700" dirty="0"/>
                <a:t>Á</a:t>
              </a:r>
              <a:r>
                <a:rPr lang="en-US" sz="700" dirty="0" smtClean="0"/>
                <a:t>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FIEBRE</a:t>
              </a:r>
            </a:p>
            <a:p>
              <a:r>
                <a:rPr lang="en-US" sz="700" dirty="0" smtClean="0"/>
                <a:t>      TOS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DIFICULTAD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PARA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RESPIRAR</a:t>
              </a:r>
              <a:endParaRPr lang="en-US" sz="7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2377" y="2141699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4840" y="2237828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3603" y="2361952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209761" y="2679539"/>
            <a:ext cx="2451516" cy="1277273"/>
            <a:chOff x="5209761" y="2034749"/>
            <a:chExt cx="2451516" cy="1277273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114300" indent="-114300"/>
              <a:r>
                <a:rPr lang="en-US" dirty="0" smtClean="0"/>
                <a:t>CÓMO:</a:t>
              </a:r>
            </a:p>
            <a:p>
              <a:pPr marL="174625" indent="-174625"/>
              <a:r>
                <a:rPr lang="en-US" dirty="0" smtClean="0"/>
                <a:t>       </a:t>
              </a:r>
              <a:r>
                <a:rPr lang="es-ES" dirty="0" smtClean="0"/>
                <a:t>QUÉDESE EN CASA, AUNQUE LOS SÍNTOMAS 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HAYAN DESAPARECIDO Y HASTA QUE EL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MÉDICO LE DIGA QUE PUEDE SALIR</a:t>
              </a:r>
              <a:r>
                <a:rPr lang="en-US" dirty="0" smtClean="0"/>
                <a:t> </a:t>
              </a:r>
            </a:p>
            <a:p>
              <a:pPr marL="174625" indent="-174625"/>
              <a:r>
                <a:rPr lang="en-US" dirty="0" smtClean="0"/>
                <a:t>       </a:t>
              </a:r>
              <a:r>
                <a:rPr lang="es-ES" dirty="0" smtClean="0"/>
                <a:t>LLAME A UN/A MÉDICO/A ANTES DE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IR A ATENDERSE</a:t>
              </a:r>
            </a:p>
            <a:p>
              <a:pPr marL="174625" indent="-174625"/>
              <a:r>
                <a:rPr lang="en-US" dirty="0" smtClean="0"/>
                <a:t>       EVITE ÁREAS PÚBLICAS, ESCUELA O TRABAJO        </a:t>
              </a:r>
            </a:p>
            <a:p>
              <a:pPr marL="174625" indent="-174625"/>
              <a:r>
                <a:rPr lang="es-ES" dirty="0" smtClean="0"/>
                <a:t>       NO USE EL TRANSPORTE PÚBLICO, TAXIS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O SERVICIOS DE TRANSPORTE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COMPARTIDO</a:t>
              </a:r>
              <a:r>
                <a:rPr lang="en-US" dirty="0" smtClean="0"/>
                <a:t>        </a:t>
              </a:r>
            </a:p>
            <a:p>
              <a:pPr marL="174625" indent="-174625"/>
              <a:r>
                <a:rPr lang="en-US" dirty="0" smtClean="0"/>
                <a:t>       SI VA A SALIR, USE UNA MÁSCARA </a:t>
              </a:r>
              <a:endParaRPr lang="en-US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1159" y="2423544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93707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89740" y="2735630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83266" y="3046809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4421" y="5926588"/>
            <a:ext cx="1514057" cy="846386"/>
            <a:chOff x="614421" y="5326687"/>
            <a:chExt cx="1514057" cy="846386"/>
          </a:xfrm>
        </p:grpSpPr>
        <p:sp>
          <p:nvSpPr>
            <p:cNvPr id="28" name="TextBox 27"/>
            <p:cNvSpPr txBox="1"/>
            <p:nvPr/>
          </p:nvSpPr>
          <p:spPr>
            <a:xfrm>
              <a:off x="614421" y="5326687"/>
              <a:ext cx="1514057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174625" indent="-174625"/>
              <a:r>
                <a:rPr lang="en-US" sz="700" dirty="0" smtClean="0"/>
                <a:t>CUÁNDO:</a:t>
              </a:r>
              <a:endParaRPr lang="en-US" sz="700" dirty="0"/>
            </a:p>
            <a:p>
              <a:pPr marL="174625" indent="-174625"/>
              <a:r>
                <a:rPr lang="en-US" sz="700" dirty="0" smtClean="0"/>
                <a:t>      UNA VEZ AL DÍA</a:t>
              </a:r>
              <a:endParaRPr lang="en-US" sz="700" dirty="0"/>
            </a:p>
            <a:p>
              <a:pPr marL="174625" indent="-174625"/>
              <a:r>
                <a:rPr lang="en-US" sz="700" dirty="0"/>
                <a:t>      </a:t>
              </a:r>
              <a:r>
                <a:rPr lang="en-US" sz="700" dirty="0" smtClean="0"/>
                <a:t>DESPUÉS DE UN USO 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INTENSO</a:t>
              </a:r>
              <a:endParaRPr lang="en-US" sz="700" dirty="0"/>
            </a:p>
            <a:p>
              <a:pPr marL="174625" indent="-174625"/>
              <a:r>
                <a:rPr lang="en-US" sz="700" dirty="0"/>
                <a:t>      </a:t>
              </a:r>
              <a:r>
                <a:rPr lang="en-US" sz="700" dirty="0" smtClean="0"/>
                <a:t>SI FUE USADO POR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ALGUNA PERSONA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ENFERMA</a:t>
              </a:r>
              <a:endParaRPr lang="en-US" sz="7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5689" y="5726603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7" y="5940434"/>
            <a:ext cx="2439654" cy="846386"/>
            <a:chOff x="2072947" y="5319837"/>
            <a:chExt cx="2439654" cy="846386"/>
          </a:xfrm>
        </p:grpSpPr>
        <p:sp>
          <p:nvSpPr>
            <p:cNvPr id="57" name="TextBox 56"/>
            <p:cNvSpPr txBox="1"/>
            <p:nvPr/>
          </p:nvSpPr>
          <p:spPr>
            <a:xfrm>
              <a:off x="2072947" y="5319837"/>
              <a:ext cx="2439654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AGUA Y JABÓN SON MUY ÚTILES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CON ALCOHOL AL MENOS AL 70%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CON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CUCHARADITAS (20 ML) DE LEJÍA 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(CLORO/LAVANDINA) DE USO DOMÉSTICO 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EN UN CUARTO DE GAL</a:t>
              </a:r>
              <a:r>
                <a:rPr lang="es-BO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ÓN (950 ML)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AGUA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21051" y="548506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21051" y="5627604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398443" y="5975427"/>
            <a:ext cx="1859805" cy="630942"/>
            <a:chOff x="4418111" y="5309397"/>
            <a:chExt cx="1859805" cy="630942"/>
          </a:xfrm>
        </p:grpSpPr>
        <p:sp>
          <p:nvSpPr>
            <p:cNvPr id="29" name="TextBox 28"/>
            <p:cNvSpPr txBox="1"/>
            <p:nvPr/>
          </p:nvSpPr>
          <p:spPr>
            <a:xfrm>
              <a:off x="4418111" y="5309397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CUÁNDO: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SI SE SIENTE ENFERMO/A</a:t>
              </a:r>
            </a:p>
            <a:p>
              <a:r>
                <a:rPr lang="en-US" sz="700" dirty="0" smtClean="0"/>
                <a:t>      SI TIENE ALERGIAS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SI COCINÓ CON MUCHA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PIMIENTA</a:t>
              </a:r>
              <a:endParaRPr lang="en-US" sz="7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76145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78645" y="545870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78644" y="5587661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82276" y="5979197"/>
            <a:ext cx="1750211" cy="630942"/>
            <a:chOff x="5867318" y="5290162"/>
            <a:chExt cx="1750211" cy="630942"/>
          </a:xfrm>
        </p:grpSpPr>
        <p:sp>
          <p:nvSpPr>
            <p:cNvPr id="58" name="TextBox 57"/>
            <p:cNvSpPr txBox="1"/>
            <p:nvPr/>
          </p:nvSpPr>
          <p:spPr>
            <a:xfrm>
              <a:off x="5867318" y="5290162"/>
              <a:ext cx="175021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ARROJE LOS PA</a:t>
              </a:r>
              <a:r>
                <a:rPr lang="es-BO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ÑUELOS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USADOS A LA BASURA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LÁVESE LAS MANOS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IMMEDIATAMENTE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3553" y="5553990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2225653" y="8671002"/>
            <a:ext cx="2070729" cy="1384995"/>
            <a:chOff x="2381155" y="8470732"/>
            <a:chExt cx="2070729" cy="1384995"/>
          </a:xfrm>
        </p:grpSpPr>
        <p:sp>
          <p:nvSpPr>
            <p:cNvPr id="27" name="TextBox 26"/>
            <p:cNvSpPr txBox="1"/>
            <p:nvPr/>
          </p:nvSpPr>
          <p:spPr>
            <a:xfrm>
              <a:off x="2381155" y="8470732"/>
              <a:ext cx="20707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CUÁNDO: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AL ENTRAR A UN EDIFICIO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LLEGAR A CASA</a:t>
              </a:r>
            </a:p>
            <a:p>
              <a:r>
                <a:rPr lang="en-US" sz="700" dirty="0" smtClean="0"/>
                <a:t>      AL USAR EL BAÑO</a:t>
              </a:r>
            </a:p>
            <a:p>
              <a:r>
                <a:rPr lang="en-US" sz="700" dirty="0" smtClean="0"/>
                <a:t>      CUANDO ESTÉ EN UNA MULTITUD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ESTORNUDAR O TOSER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AL TOMAR CUALQUIER TRANSPORTE  PÚBLICO, TRANSPORTE COMPARTIDO, O TAXI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ANTES DE COMER O DE PREPARAR </a:t>
              </a:r>
            </a:p>
            <a:p>
              <a:r>
                <a:rPr lang="en-US" sz="700" dirty="0" smtClean="0"/>
                <a:t>       COMIDA</a:t>
              </a:r>
            </a:p>
            <a:p>
              <a:endParaRPr lang="en-US" sz="7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50499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42055" y="8652022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50499" y="8759788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58321" y="8855992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1224" y="8971077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1225" y="9079231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59923" y="9382208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398443" y="8681340"/>
            <a:ext cx="2224350" cy="960254"/>
            <a:chOff x="4341997" y="8449685"/>
            <a:chExt cx="2224350" cy="960254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AGUA Y JABÓN SON LO MEJOR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DESINFECTANTE DE MANOS ESTÁ BIEN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AMBOS LADOS DE SUS MANOS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DEBAJO DE SUS UÑAS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ENTRE SUS DEDOS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NO SE OLVIDE DE SUS PULGARES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SÉQUESELAS COMPLETAMENTE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0062" y="8510871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6950" y="8630748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1136" y="8729691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6946" y="8847240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6949" y="8958330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6947" y="9061378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6946" y="9161690"/>
              <a:ext cx="248249" cy="248249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437434" y="9332110"/>
            <a:ext cx="13769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>
                <a:latin typeface="Arial Unicode MS" panose="020B0604020202020204" pitchFamily="34" charset="-128"/>
              </a:rPr>
              <a:t>Traducido</a:t>
            </a:r>
            <a:r>
              <a:rPr lang="en-US" sz="1000" dirty="0">
                <a:latin typeface="Arial Unicode MS" panose="020B0604020202020204" pitchFamily="34" charset="-128"/>
              </a:rPr>
              <a:t> </a:t>
            </a:r>
            <a:r>
              <a:rPr lang="en-US" sz="1000" dirty="0" err="1" smtClean="0">
                <a:latin typeface="Arial Unicode MS" panose="020B0604020202020204" pitchFamily="34" charset="-128"/>
              </a:rPr>
              <a:t>por</a:t>
            </a:r>
            <a:r>
              <a:rPr lang="en-US" sz="1000" dirty="0" smtClean="0">
                <a:latin typeface="Arial Unicode MS" panose="020B0604020202020204" pitchFamily="34" charset="-128"/>
              </a:rPr>
              <a:t>: @</a:t>
            </a:r>
            <a:r>
              <a:rPr lang="en-US" sz="1000" dirty="0" err="1" smtClean="0">
                <a:latin typeface="Arial Unicode MS" panose="020B0604020202020204" pitchFamily="34" charset="-128"/>
              </a:rPr>
              <a:t>SagrarioOrtiz</a:t>
            </a:r>
            <a:endParaRPr lang="en-US" sz="1000" dirty="0" smtClean="0">
              <a:latin typeface="Arial Unicode MS" panose="020B0604020202020204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Arial Unicode MS" panose="020B0604020202020204" pitchFamily="34" charset="-128"/>
              </a:rPr>
              <a:t>@palolili23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Arial Unicode MS" panose="020B0604020202020204" pitchFamily="34" charset="-128"/>
              </a:rPr>
              <a:t>@_</a:t>
            </a:r>
            <a:r>
              <a:rPr lang="en-US" sz="1000" dirty="0" err="1" smtClean="0">
                <a:latin typeface="Arial Unicode MS" panose="020B0604020202020204" pitchFamily="34" charset="-128"/>
              </a:rPr>
              <a:t>lacion</a:t>
            </a:r>
            <a:r>
              <a:rPr lang="en-US" sz="1000" dirty="0" smtClean="0">
                <a:latin typeface="Arial Unicode MS" panose="020B0604020202020204" pitchFamily="34" charset="-128"/>
              </a:rPr>
              <a:t>_</a:t>
            </a:r>
            <a:endParaRPr lang="en-US" sz="1000" dirty="0">
              <a:latin typeface="Arial Unicode MS" panose="020B0604020202020204" pitchFamily="34" charset="-128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5554" y="3272533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5463" y="9650924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106439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61279" y="280088"/>
            <a:ext cx="7009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5 CONSEJOS </a:t>
            </a:r>
            <a:r>
              <a:rPr lang="es-ES" sz="2000" b="1" dirty="0" smtClean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PARA PROTEGERSE DEL </a:t>
            </a:r>
            <a:r>
              <a:rPr lang="es-ES" sz="2000" b="1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CORONAVIRUS</a:t>
            </a:r>
            <a:endParaRPr lang="en-US" sz="2000" b="1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4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63055" y="2013711"/>
            <a:ext cx="358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EVITA LAS </a:t>
            </a:r>
          </a:p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MULTITUDES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236" y="3824457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1005" y="3802300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6685" y="2641361"/>
            <a:ext cx="1710725" cy="630942"/>
            <a:chOff x="230456" y="1998622"/>
            <a:chExt cx="1710725" cy="630942"/>
          </a:xfrm>
        </p:grpSpPr>
        <p:sp>
          <p:nvSpPr>
            <p:cNvPr id="19" name="TextBox 18"/>
            <p:cNvSpPr txBox="1"/>
            <p:nvPr/>
          </p:nvSpPr>
          <p:spPr>
            <a:xfrm>
              <a:off x="230456" y="1998622"/>
              <a:ext cx="171072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CUÁNDO: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SI TE SIENTES ENFERMO/A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SI TE SIENTES BIEN DE SALUD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HASTA QUE LA EPIDEMIA HAYA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TERMINADO EN TU AREA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18355" y="2642869"/>
            <a:ext cx="2264877" cy="1061829"/>
            <a:chOff x="2218356" y="2042968"/>
            <a:chExt cx="2204872" cy="1061829"/>
          </a:xfrm>
        </p:grpSpPr>
        <p:sp>
          <p:nvSpPr>
            <p:cNvPr id="30" name="TextBox 29"/>
            <p:cNvSpPr txBox="1"/>
            <p:nvPr/>
          </p:nvSpPr>
          <p:spPr>
            <a:xfrm>
              <a:off x="2218356" y="2042968"/>
              <a:ext cx="220487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‘MULTITUD‘ SIGNIFICA UN 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GRUPO GRANDE DE PERSONAS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‘GRANDE’ SIGNIFICA QUE NO PUEDES  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ESTAR A 6 PIES (2M) DE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DISTANCIA DE LAS PERSONAS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EVITA DAR LA MANO AL SALUDAR</a:t>
              </a:r>
            </a:p>
            <a:p>
              <a:pPr marL="228600" indent="-228600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ES IMPORTANTE AUNQUE ESTÉS</a:t>
              </a:r>
            </a:p>
            <a:p>
              <a:pPr marL="228600" indent="-228600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SANO/A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97177" y="2341273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04034" y="2751617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97755" y="2648012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856842"/>
            <a:ext cx="3446205" cy="1285649"/>
            <a:chOff x="464469" y="256941"/>
            <a:chExt cx="3446205" cy="12856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4469" y="256941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3"/>
              <a:ext cx="76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QUÉDATE EN CASA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8" y="1019370"/>
              <a:ext cx="1141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DISFRUTA DE LUGARES TRANQUILOS </a:t>
              </a:r>
            </a:p>
            <a:p>
              <a:pPr algn="ctr"/>
              <a:r>
                <a:rPr lang="en-US" sz="700" dirty="0" smtClean="0"/>
                <a:t>AL AIRE LIBRE</a:t>
              </a:r>
              <a:endParaRPr 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33319" y="998752"/>
              <a:ext cx="109578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MANTENTE AL MENOS A 6 PIES </a:t>
              </a:r>
            </a:p>
            <a:p>
              <a:pPr algn="ctr"/>
              <a:r>
                <a:rPr lang="en-US" sz="700" dirty="0" smtClean="0"/>
                <a:t>DE LOS DEMÁS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19055"/>
              <a:ext cx="5676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500" dirty="0" smtClean="0"/>
                <a:t>HOLA!</a:t>
              </a:r>
              <a:endParaRPr lang="en-US" sz="5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PASEA A </a:t>
              </a:r>
              <a:r>
                <a:rPr lang="en-US" sz="700" dirty="0"/>
                <a:t>T</a:t>
              </a:r>
              <a:r>
                <a:rPr lang="en-US" sz="700" dirty="0" smtClean="0"/>
                <a:t>U PERRO</a:t>
              </a:r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67869" y="728896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6</a:t>
              </a:r>
            </a:p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pies</a:t>
              </a:r>
              <a:endParaRPr lang="en-US" sz="800" dirty="0">
                <a:solidFill>
                  <a:srgbClr val="07029D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926" y="947987"/>
            <a:ext cx="3250407" cy="88274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304519" y="1694992"/>
            <a:ext cx="1245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700" dirty="0" smtClean="0"/>
              <a:t>PUEDES QU</a:t>
            </a:r>
            <a:r>
              <a:rPr lang="es-AR" sz="700" dirty="0"/>
              <a:t>E</a:t>
            </a:r>
            <a:r>
              <a:rPr lang="es-AR" sz="700" dirty="0" smtClean="0"/>
              <a:t>DARTE </a:t>
            </a:r>
          </a:p>
          <a:p>
            <a:pPr algn="ctr"/>
            <a:r>
              <a:rPr lang="es-AR" sz="700" dirty="0" smtClean="0"/>
              <a:t>EN CAMA</a:t>
            </a:r>
            <a:endParaRPr lang="en-US" sz="100" dirty="0"/>
          </a:p>
        </p:txBody>
      </p:sp>
      <p:sp>
        <p:nvSpPr>
          <p:cNvPr id="38" name="TextBox 37"/>
          <p:cNvSpPr txBox="1"/>
          <p:nvPr/>
        </p:nvSpPr>
        <p:spPr>
          <a:xfrm>
            <a:off x="5378437" y="1688131"/>
            <a:ext cx="1007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PUEDES </a:t>
            </a:r>
          </a:p>
          <a:p>
            <a:pPr algn="ctr"/>
            <a:r>
              <a:rPr lang="en-US" sz="700" dirty="0" smtClean="0"/>
              <a:t>MIRAR TV</a:t>
            </a:r>
            <a:endParaRPr lang="en-US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6053894" y="1688132"/>
            <a:ext cx="1448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700" dirty="0" smtClean="0">
                <a:solidFill>
                  <a:srgbClr val="F60F4E"/>
                </a:solidFill>
              </a:rPr>
              <a:t>NO DEBES</a:t>
            </a:r>
            <a:r>
              <a:rPr lang="es-ES" sz="700" dirty="0" smtClean="0"/>
              <a:t> USAR TRANSPORTE PÚBLICO</a:t>
            </a:r>
            <a:endParaRPr 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4304519" y="2032233"/>
            <a:ext cx="301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QUÉDATE EN CASA SI TE SIENTES ENFERMO/A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3429" y="5354347"/>
            <a:ext cx="404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LIMPIA LAS SUPERFICIES QUE USAS A MENUDO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67814" y="5354346"/>
            <a:ext cx="353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CÚBRETE CUANDO TOSAS O ESTORNUDES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67632" y="8035009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LÍMPIATE LAS MANOS A MENUDO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6097" y="4493414"/>
            <a:ext cx="103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PERILLAS DE  PUERTAS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77391" y="4506347"/>
            <a:ext cx="108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LLAVES Y GRIFOS DE AGUA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63055" y="5053695"/>
            <a:ext cx="105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INTERRUPTORES DE LUZ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395396" y="5057408"/>
            <a:ext cx="105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MESAS Y OTRAS SUPERFICIES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1405" y="4504991"/>
            <a:ext cx="1594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LA MANIJA(CADENA), TAPA Y CUBIERTA DEL INODORO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53245" y="5057408"/>
            <a:ext cx="1508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TELÉFONOS Y CONTROLES REMOTOS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220876" y="4994824"/>
            <a:ext cx="1533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CUANDO TOSAS CÚBRETE  </a:t>
            </a:r>
          </a:p>
          <a:p>
            <a:r>
              <a:rPr lang="en-US" dirty="0" smtClean="0"/>
              <a:t>CON UN PAÑUELO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728957" y="4994823"/>
            <a:ext cx="177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TOSE O ESTORNUDA EN EL DOBLEZ DEL CODO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830967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183954" y="6970629"/>
              <a:ext cx="9944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20</a:t>
              </a:r>
              <a:r>
                <a:rPr lang="en-US" sz="700" dirty="0" smtClean="0">
                  <a:solidFill>
                    <a:srgbClr val="020202"/>
                  </a:solidFill>
                </a:rPr>
                <a:t> </a:t>
              </a:r>
              <a:r>
                <a:rPr lang="en-US" sz="700" dirty="0"/>
                <a:t>SEGUNDOS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53869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y Z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CANTA EL ALFABETO</a:t>
              </a:r>
              <a:endParaRPr lang="en-US" sz="7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1997" y="2664949"/>
            <a:ext cx="1859805" cy="738664"/>
            <a:chOff x="4341997" y="2065048"/>
            <a:chExt cx="1859805" cy="738664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</a:t>
              </a:r>
              <a:r>
                <a:rPr lang="es-AR" sz="700" dirty="0"/>
                <a:t>Á</a:t>
              </a:r>
              <a:r>
                <a:rPr lang="en-US" sz="700" dirty="0" smtClean="0"/>
                <a:t>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FIEBRE</a:t>
              </a:r>
            </a:p>
            <a:p>
              <a:r>
                <a:rPr lang="en-US" sz="700" dirty="0" smtClean="0"/>
                <a:t>      TOS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DIFICULTAD 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PARA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RESPIRAR</a:t>
              </a:r>
              <a:endParaRPr lang="en-US" sz="7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2377" y="2141699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4840" y="2237828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3603" y="2361952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209761" y="2679539"/>
            <a:ext cx="2451516" cy="1277273"/>
            <a:chOff x="5209761" y="2034749"/>
            <a:chExt cx="2451516" cy="1277273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114300" indent="-114300"/>
              <a:r>
                <a:rPr lang="en-US" dirty="0" smtClean="0"/>
                <a:t>CÓMO:</a:t>
              </a:r>
            </a:p>
            <a:p>
              <a:pPr marL="174625" indent="-174625"/>
              <a:r>
                <a:rPr lang="en-US" dirty="0" smtClean="0"/>
                <a:t>       </a:t>
              </a:r>
              <a:r>
                <a:rPr lang="es-ES" dirty="0" smtClean="0"/>
                <a:t>QUÉDATE EN CASA, AUNQUE LOS SÍNTOMAS 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HAYAN DESAPARECIDO Y HASTA QUE EL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MÉDICO TE DIGA QUE PUEDES SALIR</a:t>
              </a:r>
              <a:r>
                <a:rPr lang="en-US" dirty="0" smtClean="0"/>
                <a:t> </a:t>
              </a:r>
            </a:p>
            <a:p>
              <a:pPr marL="174625" indent="-174625"/>
              <a:r>
                <a:rPr lang="en-US" dirty="0" smtClean="0"/>
                <a:t>       </a:t>
              </a:r>
              <a:r>
                <a:rPr lang="es-ES" dirty="0" smtClean="0"/>
                <a:t>LLAMA A UN/A MÉDICO/A ANTES DE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IR A ATENDERTE</a:t>
              </a:r>
            </a:p>
            <a:p>
              <a:pPr marL="174625" indent="-174625"/>
              <a:r>
                <a:rPr lang="en-US" dirty="0" smtClean="0"/>
                <a:t>       EVITA ÁREAS PÚBLICAS, ESCUELA O TRABAJO        </a:t>
              </a:r>
            </a:p>
            <a:p>
              <a:pPr marL="174625" indent="-174625"/>
              <a:r>
                <a:rPr lang="es-ES" dirty="0" smtClean="0"/>
                <a:t>       NO USES EL TRANSPORTE PÚBLICO, TAXIS 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O SERVICIOS DE TRANSPORTE</a:t>
              </a:r>
            </a:p>
            <a:p>
              <a:pPr marL="174625" indent="-174625"/>
              <a:r>
                <a:rPr lang="es-ES" dirty="0"/>
                <a:t> </a:t>
              </a:r>
              <a:r>
                <a:rPr lang="es-ES" dirty="0" smtClean="0"/>
                <a:t>           COMPARTIDO</a:t>
              </a:r>
              <a:r>
                <a:rPr lang="en-US" dirty="0" smtClean="0"/>
                <a:t>        </a:t>
              </a:r>
            </a:p>
            <a:p>
              <a:pPr marL="174625" indent="-174625"/>
              <a:r>
                <a:rPr lang="en-US" dirty="0" smtClean="0"/>
                <a:t>       SI VAS A SALIR, USA UNA MÁSCARA </a:t>
              </a:r>
              <a:endParaRPr lang="en-US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1159" y="2423544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93707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89740" y="2735630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83266" y="3046809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4421" y="5926588"/>
            <a:ext cx="1514057" cy="846386"/>
            <a:chOff x="614421" y="5326687"/>
            <a:chExt cx="1514057" cy="846386"/>
          </a:xfrm>
        </p:grpSpPr>
        <p:sp>
          <p:nvSpPr>
            <p:cNvPr id="28" name="TextBox 27"/>
            <p:cNvSpPr txBox="1"/>
            <p:nvPr/>
          </p:nvSpPr>
          <p:spPr>
            <a:xfrm>
              <a:off x="614421" y="5326687"/>
              <a:ext cx="1514057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174625" indent="-174625"/>
              <a:r>
                <a:rPr lang="en-US" sz="700" dirty="0" smtClean="0"/>
                <a:t>CUÁNDO:</a:t>
              </a:r>
              <a:endParaRPr lang="en-US" sz="700" dirty="0"/>
            </a:p>
            <a:p>
              <a:pPr marL="174625" indent="-174625"/>
              <a:r>
                <a:rPr lang="en-US" sz="700" dirty="0" smtClean="0"/>
                <a:t>      UNA VEZ AL DÍA</a:t>
              </a:r>
              <a:endParaRPr lang="en-US" sz="700" dirty="0"/>
            </a:p>
            <a:p>
              <a:pPr marL="174625" indent="-174625"/>
              <a:r>
                <a:rPr lang="en-US" sz="700" dirty="0"/>
                <a:t>      </a:t>
              </a:r>
              <a:r>
                <a:rPr lang="en-US" sz="700" dirty="0" smtClean="0"/>
                <a:t>DESPUÉS DE UN USO 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INTENSO</a:t>
              </a:r>
              <a:endParaRPr lang="en-US" sz="700" dirty="0"/>
            </a:p>
            <a:p>
              <a:pPr marL="174625" indent="-174625"/>
              <a:r>
                <a:rPr lang="en-US" sz="700" dirty="0"/>
                <a:t>      </a:t>
              </a:r>
              <a:r>
                <a:rPr lang="en-US" sz="700" dirty="0" smtClean="0"/>
                <a:t>SI FUE USADO POR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ALGUNA PERSONA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  ENFERMA</a:t>
              </a:r>
              <a:endParaRPr lang="en-US" sz="7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5689" y="5726603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7" y="5940434"/>
            <a:ext cx="2439654" cy="846386"/>
            <a:chOff x="2072947" y="5319837"/>
            <a:chExt cx="2439654" cy="846386"/>
          </a:xfrm>
        </p:grpSpPr>
        <p:sp>
          <p:nvSpPr>
            <p:cNvPr id="57" name="TextBox 56"/>
            <p:cNvSpPr txBox="1"/>
            <p:nvPr/>
          </p:nvSpPr>
          <p:spPr>
            <a:xfrm>
              <a:off x="2072947" y="5319837"/>
              <a:ext cx="2439654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AGUA Y JABÓN SON MUY ÚTILES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CON ALCOHOL AL MENOS AL 70%</a:t>
              </a:r>
            </a:p>
            <a:p>
              <a:pPr marL="174625" indent="-174625"/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CON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CUCHARADITAS (20 ML) DE LEJÍA 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(CLORO/LAVANDINA) DE USO DOMÉSTICO 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EN UN CUARTO DE GAL</a:t>
              </a:r>
              <a:r>
                <a:rPr lang="es-BO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ÓN (950 ML)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</a:t>
              </a:r>
            </a:p>
            <a:p>
              <a:pPr marL="174625" indent="-174625"/>
              <a:r>
                <a:rPr lang="es-E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AGUA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21051" y="548506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21051" y="5627604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398443" y="5975427"/>
            <a:ext cx="1859805" cy="630942"/>
            <a:chOff x="4418111" y="5309397"/>
            <a:chExt cx="1859805" cy="630942"/>
          </a:xfrm>
        </p:grpSpPr>
        <p:sp>
          <p:nvSpPr>
            <p:cNvPr id="29" name="TextBox 28"/>
            <p:cNvSpPr txBox="1"/>
            <p:nvPr/>
          </p:nvSpPr>
          <p:spPr>
            <a:xfrm>
              <a:off x="4418111" y="5309397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CUÁNDO: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SI TE SIENTES ENFERMO/A</a:t>
              </a:r>
            </a:p>
            <a:p>
              <a:r>
                <a:rPr lang="en-US" sz="700" dirty="0" smtClean="0"/>
                <a:t>      SI TIENES ALERGIAS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SI COCINASTE CON MUCHA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  PIMIENTA</a:t>
              </a:r>
              <a:endParaRPr lang="en-US" sz="7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69218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71718" y="545870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71717" y="5587661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82276" y="5979197"/>
            <a:ext cx="1750211" cy="630942"/>
            <a:chOff x="5867318" y="5290162"/>
            <a:chExt cx="1750211" cy="630942"/>
          </a:xfrm>
        </p:grpSpPr>
        <p:sp>
          <p:nvSpPr>
            <p:cNvPr id="58" name="TextBox 57"/>
            <p:cNvSpPr txBox="1"/>
            <p:nvPr/>
          </p:nvSpPr>
          <p:spPr>
            <a:xfrm>
              <a:off x="5867318" y="5290162"/>
              <a:ext cx="175021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ARROJA LOS PA</a:t>
              </a:r>
              <a:r>
                <a:rPr lang="es-BO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ÑUELOS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USADOS A LA BASURA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LÁVATE LAS MANOS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IMMEDIATAMENTE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3553" y="5553990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2225653" y="8671002"/>
            <a:ext cx="2070729" cy="1384995"/>
            <a:chOff x="2381155" y="8470732"/>
            <a:chExt cx="2070729" cy="1384995"/>
          </a:xfrm>
        </p:grpSpPr>
        <p:sp>
          <p:nvSpPr>
            <p:cNvPr id="27" name="TextBox 26"/>
            <p:cNvSpPr txBox="1"/>
            <p:nvPr/>
          </p:nvSpPr>
          <p:spPr>
            <a:xfrm>
              <a:off x="2381155" y="8470732"/>
              <a:ext cx="20707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CUÁNDO: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AL ENTRAR A UN EDIFICIO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LLEGAR A CASA</a:t>
              </a:r>
            </a:p>
            <a:p>
              <a:r>
                <a:rPr lang="en-US" sz="700" dirty="0" smtClean="0"/>
                <a:t>      AL USAR EL BAÑO</a:t>
              </a:r>
            </a:p>
            <a:p>
              <a:r>
                <a:rPr lang="en-US" sz="700" dirty="0" smtClean="0"/>
                <a:t>      CUANDO ESTÉS EN UNA MULTITUD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AL ESTORNUDAR O TOSER</a:t>
              </a:r>
            </a:p>
            <a:p>
              <a:pPr marL="174625" indent="-174625"/>
              <a:r>
                <a:rPr lang="en-US" sz="700" dirty="0"/>
                <a:t> </a:t>
              </a:r>
              <a:r>
                <a:rPr lang="en-US" sz="700" dirty="0" smtClean="0"/>
                <a:t>     AL TOMAR CUALQUIER TRANSPORTE  PÚBLICO, TRANSPORTE COMPARTIDO, O TAXI</a:t>
              </a:r>
            </a:p>
            <a:p>
              <a:r>
                <a:rPr lang="en-US" sz="700" dirty="0"/>
                <a:t> </a:t>
              </a:r>
              <a:r>
                <a:rPr lang="en-US" sz="700" dirty="0" smtClean="0"/>
                <a:t>     ANTES DE COMER O DE PREPARAR </a:t>
              </a:r>
            </a:p>
            <a:p>
              <a:r>
                <a:rPr lang="en-US" sz="700" dirty="0" smtClean="0"/>
                <a:t>       COMIDA</a:t>
              </a:r>
            </a:p>
            <a:p>
              <a:endParaRPr lang="en-US" sz="7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50499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42055" y="8652022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50499" y="8759788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58321" y="8855992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1224" y="8971077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1225" y="9079231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59923" y="9382208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398443" y="8681340"/>
            <a:ext cx="2224350" cy="960254"/>
            <a:chOff x="4341997" y="8449685"/>
            <a:chExt cx="2224350" cy="960254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CÓMO: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AGUA Y JABÓN SON LO MEJOR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DESINFECTANTE DE MANOS ESTÁ BIEN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AMBOS LADOS DE TUS MANOS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DEBAJO DE TUS UÑAS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ENTRE TUS DEDOS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NO OLVIDES TUS PULGARES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SÉCATELAS COMPLETAMENTE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0062" y="8510871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6950" y="8630748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1136" y="8729691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6946" y="8847240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6949" y="8958330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6947" y="9061378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6946" y="9161690"/>
              <a:ext cx="248249" cy="248249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437434" y="9332110"/>
            <a:ext cx="13769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>
                <a:latin typeface="Arial Unicode MS" panose="020B0604020202020204" pitchFamily="34" charset="-128"/>
              </a:rPr>
              <a:t>Traducido</a:t>
            </a:r>
            <a:r>
              <a:rPr lang="en-US" sz="1000" dirty="0">
                <a:latin typeface="Arial Unicode MS" panose="020B0604020202020204" pitchFamily="34" charset="-128"/>
              </a:rPr>
              <a:t> </a:t>
            </a:r>
            <a:r>
              <a:rPr lang="en-US" sz="1000" dirty="0" err="1" smtClean="0">
                <a:latin typeface="Arial Unicode MS" panose="020B0604020202020204" pitchFamily="34" charset="-128"/>
              </a:rPr>
              <a:t>por</a:t>
            </a:r>
            <a:r>
              <a:rPr lang="en-US" sz="1000" dirty="0" smtClean="0">
                <a:latin typeface="Arial Unicode MS" panose="020B0604020202020204" pitchFamily="34" charset="-128"/>
              </a:rPr>
              <a:t>: @</a:t>
            </a:r>
            <a:r>
              <a:rPr lang="en-US" sz="1000" dirty="0" err="1" smtClean="0">
                <a:latin typeface="Arial Unicode MS" panose="020B0604020202020204" pitchFamily="34" charset="-128"/>
              </a:rPr>
              <a:t>SagrarioOrtiz</a:t>
            </a:r>
            <a:endParaRPr lang="en-US" sz="1000" dirty="0" smtClean="0">
              <a:latin typeface="Arial Unicode MS" panose="020B0604020202020204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Arial Unicode MS" panose="020B0604020202020204" pitchFamily="34" charset="-128"/>
              </a:rPr>
              <a:t>@palolili23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Arial Unicode MS" panose="020B0604020202020204" pitchFamily="34" charset="-128"/>
              </a:rPr>
              <a:t>@_</a:t>
            </a:r>
            <a:r>
              <a:rPr lang="en-US" sz="1000" dirty="0" err="1" smtClean="0">
                <a:latin typeface="Arial Unicode MS" panose="020B0604020202020204" pitchFamily="34" charset="-128"/>
              </a:rPr>
              <a:t>lacion</a:t>
            </a:r>
            <a:r>
              <a:rPr lang="en-US" sz="1000" dirty="0" smtClean="0">
                <a:latin typeface="Arial Unicode MS" panose="020B0604020202020204" pitchFamily="34" charset="-128"/>
              </a:rPr>
              <a:t>_</a:t>
            </a:r>
            <a:endParaRPr lang="en-US" sz="1000" dirty="0">
              <a:latin typeface="Arial Unicode MS" panose="020B0604020202020204" pitchFamily="34" charset="-128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5554" y="3272533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5463" y="9650924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106439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61279" y="280088"/>
            <a:ext cx="7009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5 CONSEJOS </a:t>
            </a:r>
            <a:r>
              <a:rPr lang="es-ES" sz="2000" b="1" dirty="0" smtClean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PARA PROTEGERTE DEL </a:t>
            </a:r>
            <a:r>
              <a:rPr lang="es-ES" sz="2000" b="1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CORONAVIRUS</a:t>
            </a:r>
            <a:endParaRPr lang="en-US" sz="2000" b="1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42026" y="1906449"/>
            <a:ext cx="190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Đông</a:t>
            </a:r>
            <a:r>
              <a:rPr lang="en-US" dirty="0"/>
              <a:t> </a:t>
            </a:r>
            <a:r>
              <a:rPr lang="en-US" dirty="0" err="1"/>
              <a:t>Người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312" y="3738313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1005" y="3739300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6684" y="2578361"/>
            <a:ext cx="1771549" cy="707886"/>
            <a:chOff x="230455" y="1998622"/>
            <a:chExt cx="1771549" cy="707886"/>
          </a:xfrm>
        </p:grpSpPr>
        <p:sp>
          <p:nvSpPr>
            <p:cNvPr id="19" name="TextBox 18"/>
            <p:cNvSpPr txBox="1"/>
            <p:nvPr/>
          </p:nvSpPr>
          <p:spPr>
            <a:xfrm>
              <a:off x="230455" y="1998622"/>
              <a:ext cx="17715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800" dirty="0"/>
                <a:t>KHI NÀO</a:t>
              </a:r>
              <a:r>
                <a:rPr lang="en-US" sz="800" dirty="0" smtClean="0"/>
                <a:t>:</a:t>
              </a:r>
              <a:endParaRPr lang="en-US" sz="800" dirty="0"/>
            </a:p>
            <a:p>
              <a:r>
                <a:rPr lang="en-US" sz="800" dirty="0"/>
                <a:t>      </a:t>
              </a:r>
              <a:r>
                <a:rPr lang="en-US" sz="800" dirty="0" err="1"/>
                <a:t>Nếu</a:t>
              </a:r>
              <a:r>
                <a:rPr lang="en-US" sz="800" dirty="0"/>
                <a:t> </a:t>
              </a:r>
              <a:r>
                <a:rPr lang="en-US" sz="800" dirty="0" err="1"/>
                <a:t>bạn</a:t>
              </a:r>
              <a:r>
                <a:rPr lang="en-US" sz="800" dirty="0"/>
                <a:t> </a:t>
              </a:r>
              <a:r>
                <a:rPr lang="en-US" sz="800" dirty="0" err="1"/>
                <a:t>cảm</a:t>
              </a:r>
              <a:r>
                <a:rPr lang="en-US" sz="800" dirty="0"/>
                <a:t> </a:t>
              </a:r>
              <a:r>
                <a:rPr lang="en-US" sz="800" dirty="0" err="1"/>
                <a:t>thấy</a:t>
              </a:r>
              <a:r>
                <a:rPr lang="en-US" sz="800" dirty="0"/>
                <a:t> </a:t>
              </a:r>
              <a:r>
                <a:rPr lang="en-US" sz="800" dirty="0" err="1"/>
                <a:t>bị</a:t>
              </a:r>
              <a:r>
                <a:rPr lang="en-US" sz="800" dirty="0"/>
                <a:t> </a:t>
              </a:r>
              <a:r>
                <a:rPr lang="en-US" sz="800" dirty="0" err="1"/>
                <a:t>bệnh</a:t>
              </a:r>
              <a:r>
                <a:rPr lang="en-US" sz="800" dirty="0" smtClean="0"/>
                <a:t>          </a:t>
              </a:r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</a:t>
              </a:r>
              <a:r>
                <a:rPr lang="en-US" sz="800" dirty="0" err="1" smtClean="0"/>
                <a:t>Nếu</a:t>
              </a:r>
              <a:r>
                <a:rPr lang="en-US" sz="800" dirty="0" smtClean="0"/>
                <a:t> </a:t>
              </a:r>
              <a:r>
                <a:rPr lang="en-US" sz="800" dirty="0" err="1"/>
                <a:t>bạn</a:t>
              </a:r>
              <a:r>
                <a:rPr lang="en-US" sz="800" dirty="0"/>
                <a:t> </a:t>
              </a:r>
              <a:r>
                <a:rPr lang="en-US" sz="800" dirty="0" err="1"/>
                <a:t>cảm</a:t>
              </a:r>
              <a:r>
                <a:rPr lang="en-US" sz="800" dirty="0"/>
                <a:t> </a:t>
              </a:r>
              <a:r>
                <a:rPr lang="en-US" sz="800" dirty="0" err="1"/>
                <a:t>thấy</a:t>
              </a:r>
              <a:r>
                <a:rPr lang="en-US" sz="800" dirty="0"/>
                <a:t> </a:t>
              </a:r>
              <a:r>
                <a:rPr lang="en-US" sz="800" dirty="0" err="1"/>
                <a:t>mạnh</a:t>
              </a:r>
              <a:r>
                <a:rPr lang="en-US" sz="800" dirty="0"/>
                <a:t> </a:t>
              </a:r>
              <a:r>
                <a:rPr lang="en-US" sz="800" dirty="0" err="1" smtClean="0"/>
                <a:t>khoẻ</a:t>
              </a:r>
              <a:r>
                <a:rPr lang="en-US" sz="800" dirty="0" smtClean="0"/>
                <a:t>      </a:t>
              </a:r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Cho </a:t>
              </a:r>
              <a:r>
                <a:rPr lang="en-US" sz="800" dirty="0" err="1"/>
                <a:t>đến</a:t>
              </a:r>
              <a:r>
                <a:rPr lang="en-US" sz="800" dirty="0"/>
                <a:t> </a:t>
              </a:r>
              <a:r>
                <a:rPr lang="en-US" sz="800" dirty="0" err="1"/>
                <a:t>khi</a:t>
              </a:r>
              <a:r>
                <a:rPr lang="en-US" sz="800" dirty="0"/>
                <a:t> </a:t>
              </a:r>
              <a:r>
                <a:rPr lang="en-US" sz="800" dirty="0" err="1"/>
                <a:t>dịch</a:t>
              </a:r>
              <a:r>
                <a:rPr lang="en-US" sz="800" dirty="0"/>
                <a:t> </a:t>
              </a:r>
              <a:r>
                <a:rPr lang="en-US" sz="800" dirty="0" err="1"/>
                <a:t>bệnh</a:t>
              </a:r>
              <a:r>
                <a:rPr lang="en-US" sz="800" dirty="0"/>
                <a:t> </a:t>
              </a:r>
              <a:r>
                <a:rPr lang="en-US" sz="800" dirty="0" err="1"/>
                <a:t>kết</a:t>
              </a:r>
              <a:r>
                <a:rPr lang="en-US" sz="800" dirty="0"/>
                <a:t> </a:t>
              </a:r>
              <a:r>
                <a:rPr lang="en-US" sz="800" dirty="0" err="1"/>
                <a:t>thúc</a:t>
              </a:r>
              <a:r>
                <a:rPr lang="en-US" sz="800" dirty="0"/>
                <a:t> </a:t>
              </a:r>
              <a:r>
                <a:rPr lang="en-US" sz="800" dirty="0" smtClean="0"/>
                <a:t> </a:t>
              </a:r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  ở </a:t>
              </a:r>
              <a:r>
                <a:rPr lang="en-US" sz="800" dirty="0" err="1"/>
                <a:t>khu</a:t>
              </a:r>
              <a:r>
                <a:rPr lang="en-US" sz="800" dirty="0"/>
                <a:t> </a:t>
              </a:r>
              <a:r>
                <a:rPr lang="en-US" sz="800" dirty="0" err="1"/>
                <a:t>vực</a:t>
              </a:r>
              <a:r>
                <a:rPr lang="en-US" sz="800" dirty="0"/>
                <a:t> </a:t>
              </a:r>
              <a:r>
                <a:rPr lang="en-US" sz="800" dirty="0" err="1"/>
                <a:t>của</a:t>
              </a:r>
              <a:r>
                <a:rPr lang="en-US" sz="800" dirty="0"/>
                <a:t> </a:t>
              </a:r>
              <a:r>
                <a:rPr lang="en-US" sz="800" dirty="0" err="1"/>
                <a:t>bạn</a:t>
              </a:r>
              <a:endParaRPr lang="en-US" sz="8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67869" y="2582003"/>
            <a:ext cx="1855444" cy="1077218"/>
            <a:chOff x="2267869" y="2045102"/>
            <a:chExt cx="1855444" cy="1077218"/>
          </a:xfrm>
        </p:grpSpPr>
        <p:sp>
          <p:nvSpPr>
            <p:cNvPr id="30" name="TextBox 29"/>
            <p:cNvSpPr txBox="1"/>
            <p:nvPr/>
          </p:nvSpPr>
          <p:spPr>
            <a:xfrm>
              <a:off x="2267869" y="2045102"/>
              <a:ext cx="185544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800" dirty="0"/>
                <a:t>LÀM </a:t>
              </a:r>
              <a:r>
                <a:rPr lang="en-US" sz="800" dirty="0" smtClean="0"/>
                <a:t>NHƯ </a:t>
              </a:r>
              <a:r>
                <a:rPr lang="en-US" sz="800" dirty="0"/>
                <a:t>THẾ NÀO:</a:t>
              </a:r>
            </a:p>
            <a:p>
              <a:r>
                <a:rPr lang="en-US" sz="800" dirty="0"/>
                <a:t>      </a:t>
              </a:r>
              <a:r>
                <a:rPr lang="en-US" sz="800" dirty="0" smtClean="0"/>
                <a:t>“</a:t>
              </a:r>
              <a:r>
                <a:rPr lang="en-US" sz="800" dirty="0" err="1" smtClean="0"/>
                <a:t>Một</a:t>
              </a:r>
              <a:r>
                <a:rPr lang="en-US" sz="800" dirty="0" smtClean="0"/>
                <a:t> </a:t>
              </a:r>
              <a:r>
                <a:rPr lang="en-US" sz="800" dirty="0" err="1"/>
                <a:t>đám</a:t>
              </a:r>
              <a:r>
                <a:rPr lang="en-US" sz="800" dirty="0"/>
                <a:t> </a:t>
              </a:r>
              <a:r>
                <a:rPr lang="en-US" sz="800" dirty="0" err="1" smtClean="0"/>
                <a:t>đông</a:t>
              </a:r>
              <a:r>
                <a:rPr lang="en-US" sz="800" dirty="0" smtClean="0"/>
                <a:t>” </a:t>
              </a:r>
              <a:r>
                <a:rPr lang="en-US" sz="800" dirty="0" err="1"/>
                <a:t>là</a:t>
              </a:r>
              <a:r>
                <a:rPr lang="en-US" sz="800" dirty="0"/>
                <a:t> </a:t>
              </a:r>
              <a:r>
                <a:rPr lang="en-US" sz="800" dirty="0" err="1" smtClean="0"/>
                <a:t>một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nhóm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bất</a:t>
              </a:r>
              <a:r>
                <a:rPr lang="en-US" sz="800" dirty="0" smtClean="0"/>
                <a:t> </a:t>
              </a:r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   </a:t>
              </a:r>
              <a:r>
                <a:rPr lang="en-US" sz="800" dirty="0" err="1" smtClean="0"/>
                <a:t>kì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gồm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nhiều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người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tụ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tập</a:t>
              </a:r>
              <a:endParaRPr lang="en-US" sz="800" dirty="0" smtClean="0"/>
            </a:p>
            <a:p>
              <a:r>
                <a:rPr lang="en-US" sz="800" dirty="0" smtClean="0"/>
                <a:t>      ”</a:t>
              </a:r>
              <a:r>
                <a:rPr lang="en-US" sz="800" dirty="0" err="1" smtClean="0"/>
                <a:t>Nhiều</a:t>
              </a:r>
              <a:r>
                <a:rPr lang="en-US" sz="800" dirty="0" smtClean="0"/>
                <a:t>" </a:t>
              </a:r>
              <a:r>
                <a:rPr lang="en-US" sz="800" dirty="0" err="1"/>
                <a:t>là</a:t>
              </a:r>
              <a:r>
                <a:rPr lang="en-US" sz="800" dirty="0"/>
                <a:t> </a:t>
              </a:r>
              <a:r>
                <a:rPr lang="en-US" sz="800" dirty="0" err="1" smtClean="0"/>
                <a:t>khi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bạn</a:t>
              </a:r>
              <a:r>
                <a:rPr lang="en-US" sz="800" dirty="0" smtClean="0"/>
                <a:t> </a:t>
              </a:r>
              <a:r>
                <a:rPr lang="en-US" sz="800" dirty="0" err="1"/>
                <a:t>có</a:t>
              </a:r>
              <a:r>
                <a:rPr lang="en-US" sz="800" dirty="0"/>
                <a:t> </a:t>
              </a:r>
              <a:r>
                <a:rPr lang="en-US" sz="800" dirty="0" err="1"/>
                <a:t>thể</a:t>
              </a:r>
              <a:r>
                <a:rPr lang="en-US" sz="800" dirty="0"/>
                <a:t> </a:t>
              </a:r>
              <a:r>
                <a:rPr lang="en-US" sz="800" dirty="0" err="1"/>
                <a:t>giữ</a:t>
              </a:r>
              <a:r>
                <a:rPr lang="en-US" sz="800" dirty="0"/>
                <a:t> </a:t>
              </a:r>
              <a:endParaRPr lang="en-US" sz="800" dirty="0" smtClean="0"/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 </a:t>
              </a:r>
              <a:r>
                <a:rPr lang="en-US" sz="800" dirty="0" err="1" smtClean="0"/>
                <a:t>cách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nhau</a:t>
              </a:r>
              <a:r>
                <a:rPr lang="en-US" sz="800" dirty="0" smtClean="0"/>
                <a:t> 2 </a:t>
              </a:r>
              <a:r>
                <a:rPr lang="en-US" sz="800" dirty="0" err="1" smtClean="0"/>
                <a:t>mét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n-US" sz="800" dirty="0" err="1" smtClean="0"/>
                <a:t>Tránh</a:t>
              </a:r>
              <a:r>
                <a:rPr lang="en-US" sz="800" dirty="0" smtClean="0"/>
                <a:t> </a:t>
              </a:r>
              <a:r>
                <a:rPr lang="en-US" sz="800" dirty="0" err="1"/>
                <a:t>bắt</a:t>
              </a:r>
              <a:r>
                <a:rPr lang="en-US" sz="800" dirty="0"/>
                <a:t> </a:t>
              </a:r>
              <a:r>
                <a:rPr lang="en-US" sz="800" dirty="0" err="1" smtClean="0"/>
                <a:t>tay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n-US" sz="800" dirty="0" err="1"/>
                <a:t>Quan</a:t>
              </a:r>
              <a:r>
                <a:rPr lang="en-US" sz="800" dirty="0"/>
                <a:t> </a:t>
              </a:r>
              <a:r>
                <a:rPr lang="en-US" sz="800" dirty="0" err="1"/>
                <a:t>trọng</a:t>
              </a:r>
              <a:r>
                <a:rPr lang="en-US" sz="800" dirty="0"/>
                <a:t> </a:t>
              </a:r>
              <a:r>
                <a:rPr lang="en-US" sz="800" dirty="0" err="1"/>
                <a:t>ngay</a:t>
              </a:r>
              <a:r>
                <a:rPr lang="en-US" sz="800" dirty="0"/>
                <a:t> </a:t>
              </a:r>
              <a:r>
                <a:rPr lang="en-US" sz="800" dirty="0" err="1"/>
                <a:t>cả</a:t>
              </a:r>
              <a:r>
                <a:rPr lang="en-US" sz="800" dirty="0"/>
                <a:t> </a:t>
              </a:r>
              <a:r>
                <a:rPr lang="en-US" sz="800" dirty="0" err="1"/>
                <a:t>khi</a:t>
              </a:r>
              <a:r>
                <a:rPr lang="en-US" sz="800" dirty="0"/>
                <a:t> </a:t>
              </a:r>
              <a:r>
                <a:rPr lang="en-US" sz="800" dirty="0" err="1"/>
                <a:t>bạn</a:t>
              </a:r>
              <a:r>
                <a:rPr lang="en-US" sz="800" dirty="0"/>
                <a:t>  </a:t>
              </a:r>
              <a:endParaRPr lang="en-US" sz="800" dirty="0" smtClean="0"/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    </a:t>
              </a:r>
              <a:r>
                <a:rPr lang="en-US" sz="800" dirty="0" err="1" smtClean="0"/>
                <a:t>mạnh</a:t>
              </a:r>
              <a:r>
                <a:rPr lang="en-US" sz="800" dirty="0" smtClean="0"/>
                <a:t> </a:t>
              </a:r>
              <a:r>
                <a:rPr lang="en-US" sz="800" dirty="0" err="1"/>
                <a:t>khỏe</a:t>
              </a:r>
              <a:endParaRPr lang="en-US" sz="800" dirty="0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97177" y="2341273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21460" y="2637818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23872" y="2740797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814623"/>
            <a:ext cx="3446205" cy="1242895"/>
            <a:chOff x="464469" y="277722"/>
            <a:chExt cx="3446205" cy="124289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4469" y="277722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3"/>
              <a:ext cx="769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900" dirty="0"/>
                <a:t>Ở </a:t>
              </a:r>
              <a:r>
                <a:rPr lang="en-US" sz="900" dirty="0" err="1"/>
                <a:t>trong</a:t>
              </a:r>
              <a:r>
                <a:rPr lang="en-US" sz="900" dirty="0"/>
                <a:t> </a:t>
              </a:r>
              <a:r>
                <a:rPr lang="en-US" sz="900" dirty="0" err="1" smtClean="0"/>
                <a:t>nh</a:t>
              </a:r>
              <a:r>
                <a:rPr lang="en-US" sz="900" dirty="0" err="1"/>
                <a:t>à</a:t>
              </a:r>
              <a:endParaRPr lang="en-US" sz="9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9" y="1012786"/>
              <a:ext cx="120570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900" dirty="0" err="1"/>
                <a:t>Tận</a:t>
              </a:r>
              <a:r>
                <a:rPr lang="en-US" sz="900" dirty="0"/>
                <a:t> </a:t>
              </a:r>
              <a:r>
                <a:rPr lang="en-US" sz="900" dirty="0" err="1"/>
                <a:t>hưởng</a:t>
              </a:r>
              <a:r>
                <a:rPr lang="en-US" sz="900" dirty="0"/>
                <a:t> </a:t>
              </a:r>
              <a:r>
                <a:rPr lang="en-US" sz="900" dirty="0" err="1"/>
                <a:t>không</a:t>
              </a:r>
              <a:r>
                <a:rPr lang="en-US" sz="900" dirty="0"/>
                <a:t> </a:t>
              </a:r>
              <a:r>
                <a:rPr lang="en-US" sz="900" dirty="0" err="1"/>
                <a:t>gian</a:t>
              </a:r>
              <a:r>
                <a:rPr lang="en-US" sz="900" dirty="0"/>
                <a:t> </a:t>
              </a:r>
              <a:r>
                <a:rPr lang="en-US" sz="900" dirty="0" err="1"/>
                <a:t>ngoài</a:t>
              </a:r>
              <a:r>
                <a:rPr lang="en-US" sz="900" dirty="0"/>
                <a:t> </a:t>
              </a:r>
              <a:r>
                <a:rPr lang="en-US" sz="900" dirty="0" err="1"/>
                <a:t>trời</a:t>
              </a:r>
              <a:r>
                <a:rPr lang="en-US" sz="900" dirty="0"/>
                <a:t> </a:t>
              </a:r>
              <a:r>
                <a:rPr lang="en-US" sz="900" dirty="0" err="1"/>
                <a:t>yên</a:t>
              </a:r>
              <a:r>
                <a:rPr lang="en-US" sz="900" dirty="0"/>
                <a:t> </a:t>
              </a:r>
              <a:r>
                <a:rPr lang="en-US" sz="900" dirty="0" err="1"/>
                <a:t>tĩnh</a:t>
              </a:r>
              <a:r>
                <a:rPr lang="en-US" sz="900" dirty="0"/>
                <a:t>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56356" y="1028940"/>
              <a:ext cx="860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900" dirty="0" err="1"/>
                <a:t>Cách</a:t>
              </a:r>
              <a:r>
                <a:rPr lang="en-US" sz="900" dirty="0"/>
                <a:t> </a:t>
              </a:r>
              <a:r>
                <a:rPr lang="en-US" sz="900" dirty="0" err="1"/>
                <a:t>nhau</a:t>
              </a:r>
              <a:r>
                <a:rPr lang="en-US" sz="900" dirty="0"/>
                <a:t> </a:t>
              </a:r>
              <a:r>
                <a:rPr lang="en-US" sz="900" dirty="0" err="1"/>
                <a:t>ít</a:t>
              </a:r>
              <a:r>
                <a:rPr lang="en-US" sz="900" dirty="0"/>
                <a:t> </a:t>
              </a:r>
              <a:r>
                <a:rPr lang="en-US" sz="900" dirty="0" err="1"/>
                <a:t>nhất</a:t>
              </a:r>
              <a:r>
                <a:rPr lang="en-US" sz="900" dirty="0"/>
                <a:t> 2 </a:t>
              </a:r>
              <a:r>
                <a:rPr lang="en-US" sz="900" dirty="0" err="1"/>
                <a:t>mét</a:t>
              </a:r>
              <a:endParaRPr lang="en-US" sz="9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69300" y="493037"/>
              <a:ext cx="454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600" dirty="0"/>
                <a:t>Xin </a:t>
              </a:r>
              <a:r>
                <a:rPr lang="en-US" sz="600" dirty="0" err="1"/>
                <a:t>chào</a:t>
              </a:r>
              <a:endParaRPr lang="en-US" sz="3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err="1"/>
                <a:t>Dắt</a:t>
              </a:r>
              <a:r>
                <a:rPr lang="en-US" dirty="0"/>
                <a:t> </a:t>
              </a:r>
              <a:r>
                <a:rPr lang="en-US" dirty="0" err="1"/>
                <a:t>chó</a:t>
              </a:r>
              <a:r>
                <a:rPr lang="en-US" dirty="0"/>
                <a:t> </a:t>
              </a:r>
              <a:r>
                <a:rPr lang="en-US" dirty="0" err="1"/>
                <a:t>đi</a:t>
              </a:r>
              <a:r>
                <a:rPr lang="en-US" dirty="0"/>
                <a:t> </a:t>
              </a:r>
              <a:r>
                <a:rPr lang="en-US" dirty="0" err="1"/>
                <a:t>dạo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97177" y="746952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2</a:t>
              </a:r>
            </a:p>
            <a:p>
              <a:pPr algn="ctr"/>
              <a:r>
                <a:rPr lang="en-US" sz="800" dirty="0" err="1" smtClean="0">
                  <a:solidFill>
                    <a:srgbClr val="07029D"/>
                  </a:solidFill>
                </a:rPr>
                <a:t>mét</a:t>
              </a:r>
              <a:endParaRPr lang="en-US" sz="800" dirty="0">
                <a:solidFill>
                  <a:srgbClr val="07029D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3437" y="884987"/>
            <a:ext cx="3359179" cy="1247976"/>
            <a:chOff x="4143437" y="348086"/>
            <a:chExt cx="3359179" cy="124797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196525" y="1095090"/>
              <a:ext cx="1135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err="1" smtClean="0"/>
                <a:t>Nghi</a:t>
              </a:r>
              <a:r>
                <a:rPr lang="en-US" dirty="0" smtClean="0"/>
                <a:t>̉ </a:t>
              </a:r>
              <a:r>
                <a:rPr lang="en-US" dirty="0" err="1" smtClean="0"/>
                <a:t>ngơi</a:t>
              </a:r>
              <a:r>
                <a:rPr lang="en-US" dirty="0" smtClean="0"/>
                <a:t> </a:t>
              </a:r>
              <a:r>
                <a:rPr lang="en-US" dirty="0"/>
                <a:t>ở </a:t>
              </a:r>
              <a:r>
                <a:rPr lang="en-US" dirty="0" err="1"/>
                <a:t>trên</a:t>
              </a:r>
              <a:r>
                <a:rPr lang="en-US" dirty="0"/>
                <a:t> </a:t>
              </a:r>
              <a:r>
                <a:rPr lang="en-US" dirty="0" err="1"/>
                <a:t>giường</a:t>
              </a:r>
              <a:r>
                <a:rPr lang="en-US" dirty="0"/>
                <a:t>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19493" y="1081252"/>
              <a:ext cx="12057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err="1"/>
                <a:t>Xem</a:t>
              </a:r>
              <a:r>
                <a:rPr lang="en-US" dirty="0"/>
                <a:t> </a:t>
              </a:r>
              <a:r>
                <a:rPr lang="en-US" dirty="0" err="1"/>
                <a:t>tivi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53894" y="1088231"/>
              <a:ext cx="144872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9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err="1"/>
                <a:t>Không</a:t>
              </a:r>
              <a:r>
                <a:rPr lang="en-US" dirty="0"/>
                <a:t> </a:t>
              </a:r>
              <a:r>
                <a:rPr lang="en-US" dirty="0" err="1"/>
                <a:t>sử</a:t>
              </a:r>
              <a:r>
                <a:rPr lang="en-US" dirty="0"/>
                <a:t> </a:t>
              </a:r>
              <a:r>
                <a:rPr lang="en-US" dirty="0" err="1"/>
                <a:t>dụng</a:t>
              </a:r>
              <a:r>
                <a:rPr lang="en-US" dirty="0"/>
                <a:t> </a:t>
              </a:r>
              <a:r>
                <a:rPr lang="en-US" dirty="0" err="1"/>
                <a:t>phương</a:t>
              </a:r>
              <a:r>
                <a:rPr lang="en-US" dirty="0"/>
                <a:t> </a:t>
              </a:r>
              <a:r>
                <a:rPr lang="en-US" dirty="0" err="1"/>
                <a:t>tiện</a:t>
              </a:r>
              <a:r>
                <a:rPr lang="en-US" dirty="0"/>
                <a:t> </a:t>
              </a:r>
              <a:r>
                <a:rPr lang="en-US" dirty="0" err="1"/>
                <a:t>giao</a:t>
              </a:r>
              <a:r>
                <a:rPr lang="en-US" dirty="0"/>
                <a:t> </a:t>
              </a:r>
              <a:r>
                <a:rPr lang="en-US" dirty="0" err="1"/>
                <a:t>thông</a:t>
              </a:r>
              <a:r>
                <a:rPr lang="en-US" dirty="0"/>
                <a:t> </a:t>
              </a:r>
              <a:r>
                <a:rPr lang="en-US" dirty="0" err="1"/>
                <a:t>công</a:t>
              </a:r>
              <a:r>
                <a:rPr lang="en-US" dirty="0"/>
                <a:t> </a:t>
              </a:r>
              <a:r>
                <a:rPr lang="en-US" dirty="0" err="1"/>
                <a:t>cộng</a:t>
              </a:r>
              <a:endParaRPr 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773830" y="1969233"/>
            <a:ext cx="222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Ở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bệnh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40817" y="5286119"/>
            <a:ext cx="273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bề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88343" y="5267189"/>
            <a:ext cx="251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/>
              <a:t>miệng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ho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hắt</a:t>
            </a:r>
            <a:r>
              <a:rPr lang="en-US" dirty="0"/>
              <a:t> </a:t>
            </a:r>
            <a:r>
              <a:rPr lang="en-US" dirty="0" err="1"/>
              <a:t>hơi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98955" y="7893346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Rửa</a:t>
            </a:r>
            <a:r>
              <a:rPr lang="en-US" dirty="0" smtClean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97171" y="4369434"/>
            <a:ext cx="8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cửa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489991" y="4433672"/>
            <a:ext cx="799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Vòi</a:t>
            </a:r>
            <a:r>
              <a:rPr lang="en-US" dirty="0"/>
              <a:t> </a:t>
            </a:r>
            <a:r>
              <a:rPr lang="en-US" dirty="0" err="1"/>
              <a:t>nước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99176" y="4936835"/>
            <a:ext cx="76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đèn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85567" y="4960539"/>
            <a:ext cx="84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80833" y="4369434"/>
            <a:ext cx="157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cầm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nắp</a:t>
            </a:r>
            <a:r>
              <a:rPr lang="en-US" dirty="0"/>
              <a:t> </a:t>
            </a:r>
            <a:r>
              <a:rPr lang="en-US" dirty="0" err="1"/>
              <a:t>ghế</a:t>
            </a:r>
            <a:r>
              <a:rPr lang="en-US" dirty="0"/>
              <a:t> </a:t>
            </a:r>
            <a:r>
              <a:rPr lang="en-US" dirty="0" err="1"/>
              <a:t>bồn</a:t>
            </a:r>
            <a:r>
              <a:rPr lang="en-US" dirty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50640" y="4990039"/>
            <a:ext cx="125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TV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46774" y="4931824"/>
            <a:ext cx="10523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Hắt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tay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887619" y="4936835"/>
            <a:ext cx="111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Hắt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khuỷu</a:t>
            </a:r>
            <a:r>
              <a:rPr lang="en-US" dirty="0"/>
              <a:t> </a:t>
            </a:r>
            <a:r>
              <a:rPr lang="en-US" dirty="0" err="1"/>
              <a:t>tay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2528199" y="6689304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409030" y="6970629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>
                  <a:solidFill>
                    <a:srgbClr val="020202"/>
                  </a:solidFill>
                </a:rPr>
                <a:t>20 </a:t>
              </a:r>
              <a:r>
                <a:rPr lang="en-US" sz="700" dirty="0" err="1">
                  <a:solidFill>
                    <a:srgbClr val="020202"/>
                  </a:solidFill>
                </a:rPr>
                <a:t>giây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53869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</a:t>
              </a:r>
              <a:r>
                <a:rPr lang="en-US" sz="700" dirty="0" err="1"/>
                <a:t>và</a:t>
              </a:r>
              <a:r>
                <a:rPr lang="en-US" sz="700" dirty="0"/>
                <a:t> Z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800" dirty="0" err="1"/>
                <a:t>Hát</a:t>
              </a:r>
              <a:r>
                <a:rPr lang="en-US" sz="800" dirty="0"/>
                <a:t> </a:t>
              </a:r>
              <a:r>
                <a:rPr lang="en-US" sz="800" dirty="0" err="1"/>
                <a:t>bài</a:t>
              </a:r>
              <a:r>
                <a:rPr lang="en-US" sz="800" dirty="0"/>
                <a:t> </a:t>
              </a:r>
              <a:r>
                <a:rPr lang="en-US" sz="800" dirty="0" err="1"/>
                <a:t>bảng</a:t>
              </a:r>
              <a:r>
                <a:rPr lang="en-US" sz="800" dirty="0"/>
                <a:t> </a:t>
              </a:r>
              <a:r>
                <a:rPr lang="en-US" sz="800" dirty="0" err="1"/>
                <a:t>chữ</a:t>
              </a:r>
              <a:r>
                <a:rPr lang="en-US" sz="800" dirty="0"/>
                <a:t> </a:t>
              </a:r>
              <a:r>
                <a:rPr lang="en-US" sz="800" dirty="0" err="1"/>
                <a:t>cái</a:t>
              </a:r>
              <a:endParaRPr lang="en-US" sz="1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1997" y="2601949"/>
            <a:ext cx="1859805" cy="584775"/>
            <a:chOff x="4341997" y="2065048"/>
            <a:chExt cx="1859805" cy="584775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800" dirty="0" smtClean="0"/>
                <a:t>KHI NÀO:</a:t>
              </a:r>
              <a:endParaRPr lang="en-US" sz="800" dirty="0"/>
            </a:p>
            <a:p>
              <a:r>
                <a:rPr lang="en-US" sz="800" dirty="0"/>
                <a:t>      </a:t>
              </a:r>
              <a:r>
                <a:rPr lang="en-US" sz="800" dirty="0" err="1"/>
                <a:t>Sốt</a:t>
              </a:r>
              <a:r>
                <a:rPr lang="en-US" sz="800" dirty="0"/>
                <a:t>	</a:t>
              </a:r>
              <a:endParaRPr lang="en-US" sz="800" dirty="0" smtClean="0"/>
            </a:p>
            <a:p>
              <a:r>
                <a:rPr lang="en-US" sz="800" dirty="0" smtClean="0"/>
                <a:t>      Ho </a:t>
              </a:r>
            </a:p>
            <a:p>
              <a:r>
                <a:rPr lang="en-US" sz="800" dirty="0" smtClean="0"/>
                <a:t>      </a:t>
              </a:r>
              <a:r>
                <a:rPr lang="en-US" sz="800" dirty="0" err="1" smtClean="0"/>
                <a:t>Khó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thở</a:t>
              </a:r>
              <a:endParaRPr lang="en-US" sz="8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2377" y="2171195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4840" y="2267324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4730" y="2381699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209761" y="2571650"/>
            <a:ext cx="2451516" cy="1200329"/>
            <a:chOff x="5209761" y="2034749"/>
            <a:chExt cx="2451516" cy="1200329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vi-VN" dirty="0"/>
                <a:t>LÀM NHƯ THẾ NÀO</a:t>
              </a:r>
              <a:r>
                <a:rPr lang="en-US" dirty="0"/>
                <a:t>:</a:t>
              </a:r>
            </a:p>
            <a:p>
              <a:r>
                <a:rPr lang="en-US" dirty="0"/>
                <a:t>       Ở </a:t>
              </a:r>
              <a:r>
                <a:rPr lang="en-US" dirty="0" err="1"/>
                <a:t>nhà</a:t>
              </a:r>
              <a:r>
                <a:rPr lang="en-US" dirty="0"/>
                <a:t> </a:t>
              </a:r>
              <a:r>
                <a:rPr lang="en-US" dirty="0" err="1"/>
                <a:t>ngay</a:t>
              </a:r>
              <a:r>
                <a:rPr lang="en-US" dirty="0"/>
                <a:t> </a:t>
              </a:r>
              <a:r>
                <a:rPr lang="en-US" dirty="0" err="1"/>
                <a:t>cả</a:t>
              </a:r>
              <a:r>
                <a:rPr lang="en-US" dirty="0"/>
                <a:t> </a:t>
              </a:r>
              <a:r>
                <a:rPr lang="en-US" dirty="0" err="1"/>
                <a:t>khi</a:t>
              </a:r>
              <a:r>
                <a:rPr lang="en-US" dirty="0"/>
                <a:t> </a:t>
              </a:r>
              <a:r>
                <a:rPr lang="en-US" dirty="0" err="1"/>
                <a:t>đã</a:t>
              </a:r>
              <a:r>
                <a:rPr lang="en-US" dirty="0"/>
                <a:t> </a:t>
              </a:r>
              <a:r>
                <a:rPr lang="en-US" dirty="0" err="1"/>
                <a:t>hết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</a:t>
              </a:r>
              <a:r>
                <a:rPr lang="en-US" dirty="0" err="1"/>
                <a:t>triệu</a:t>
              </a:r>
              <a:r>
                <a:rPr lang="en-US" dirty="0"/>
                <a:t> </a:t>
              </a:r>
              <a:r>
                <a:rPr lang="en-US" dirty="0" err="1"/>
                <a:t>chứng</a:t>
              </a:r>
              <a:r>
                <a:rPr lang="en-US" dirty="0"/>
                <a:t> </a:t>
              </a:r>
              <a:r>
                <a:rPr lang="en-US" dirty="0" smtClean="0"/>
                <a:t>  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      </a:t>
              </a:r>
              <a:r>
                <a:rPr lang="en-US" dirty="0" err="1" smtClean="0"/>
                <a:t>cho</a:t>
              </a:r>
              <a:r>
                <a:rPr lang="en-US" dirty="0" smtClean="0"/>
                <a:t> </a:t>
              </a:r>
              <a:r>
                <a:rPr lang="en-US" dirty="0" err="1"/>
                <a:t>đến</a:t>
              </a:r>
              <a:r>
                <a:rPr lang="en-US" dirty="0"/>
                <a:t> </a:t>
              </a:r>
              <a:r>
                <a:rPr lang="en-US" dirty="0" err="1"/>
                <a:t>khi</a:t>
              </a:r>
              <a:r>
                <a:rPr lang="en-US" dirty="0"/>
                <a:t> </a:t>
              </a:r>
              <a:r>
                <a:rPr lang="en-US" dirty="0" err="1"/>
                <a:t>bác</a:t>
              </a:r>
              <a:r>
                <a:rPr lang="en-US" dirty="0"/>
                <a:t> </a:t>
              </a:r>
              <a:r>
                <a:rPr lang="en-US" dirty="0" err="1"/>
                <a:t>sĩ</a:t>
              </a:r>
              <a:r>
                <a:rPr lang="en-US" dirty="0"/>
                <a:t> </a:t>
              </a:r>
              <a:r>
                <a:rPr lang="en-US" dirty="0" err="1"/>
                <a:t>cho</a:t>
              </a:r>
              <a:r>
                <a:rPr lang="en-US" dirty="0"/>
                <a:t> </a:t>
              </a:r>
              <a:r>
                <a:rPr lang="en-US" dirty="0" err="1"/>
                <a:t>phép</a:t>
              </a:r>
              <a:r>
                <a:rPr lang="en-US" dirty="0"/>
                <a:t> </a:t>
              </a:r>
              <a:r>
                <a:rPr lang="en-US" dirty="0" err="1"/>
                <a:t>ra</a:t>
              </a:r>
              <a:r>
                <a:rPr lang="en-US" dirty="0"/>
                <a:t> </a:t>
              </a:r>
              <a:r>
                <a:rPr lang="en-US" dirty="0" err="1"/>
                <a:t>ngoài</a:t>
              </a:r>
              <a:endParaRPr lang="en-US" dirty="0"/>
            </a:p>
            <a:p>
              <a:r>
                <a:rPr lang="en-US" dirty="0"/>
                <a:t>        </a:t>
              </a:r>
              <a:r>
                <a:rPr lang="en-US" dirty="0" err="1"/>
                <a:t>Gọi</a:t>
              </a:r>
              <a:r>
                <a:rPr lang="en-US" dirty="0"/>
                <a:t> </a:t>
              </a:r>
              <a:r>
                <a:rPr lang="en-US" dirty="0" err="1"/>
                <a:t>bác</a:t>
              </a:r>
              <a:r>
                <a:rPr lang="en-US" dirty="0"/>
                <a:t> </a:t>
              </a:r>
              <a:r>
                <a:rPr lang="en-US" dirty="0" err="1"/>
                <a:t>sĩ</a:t>
              </a:r>
              <a:r>
                <a:rPr lang="en-US" dirty="0"/>
                <a:t> </a:t>
              </a:r>
              <a:r>
                <a:rPr lang="en-US" dirty="0" err="1"/>
                <a:t>trước</a:t>
              </a:r>
              <a:r>
                <a:rPr lang="en-US" dirty="0"/>
                <a:t> </a:t>
              </a:r>
              <a:r>
                <a:rPr lang="en-US" dirty="0" err="1"/>
                <a:t>khi</a:t>
              </a:r>
              <a:r>
                <a:rPr lang="en-US" dirty="0"/>
                <a:t> </a:t>
              </a:r>
              <a:r>
                <a:rPr lang="en-US" dirty="0" err="1"/>
                <a:t>bạn</a:t>
              </a:r>
              <a:r>
                <a:rPr lang="en-US" dirty="0"/>
                <a:t> </a:t>
              </a:r>
              <a:r>
                <a:rPr lang="en-US" dirty="0" err="1"/>
                <a:t>đến</a:t>
              </a:r>
              <a:r>
                <a:rPr lang="en-US" dirty="0"/>
                <a:t> </a:t>
              </a:r>
              <a:r>
                <a:rPr lang="en-US" dirty="0" err="1"/>
                <a:t>bệnh</a:t>
              </a:r>
              <a:r>
                <a:rPr lang="en-US" dirty="0"/>
                <a:t> </a:t>
              </a:r>
              <a:r>
                <a:rPr lang="en-US" dirty="0" err="1"/>
                <a:t>viện</a:t>
              </a:r>
              <a:endParaRPr lang="en-US" dirty="0"/>
            </a:p>
            <a:p>
              <a:r>
                <a:rPr lang="en-US" dirty="0"/>
                <a:t>        </a:t>
              </a:r>
              <a:r>
                <a:rPr lang="en-US" dirty="0" err="1"/>
                <a:t>Tránh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</a:t>
              </a:r>
              <a:r>
                <a:rPr lang="en-US" dirty="0" err="1"/>
                <a:t>khu</a:t>
              </a:r>
              <a:r>
                <a:rPr lang="en-US" dirty="0"/>
                <a:t> </a:t>
              </a:r>
              <a:r>
                <a:rPr lang="en-US" dirty="0" err="1"/>
                <a:t>vực</a:t>
              </a:r>
              <a:r>
                <a:rPr lang="en-US" dirty="0"/>
                <a:t> </a:t>
              </a:r>
              <a:r>
                <a:rPr lang="en-US" dirty="0" err="1"/>
                <a:t>công</a:t>
              </a:r>
              <a:r>
                <a:rPr lang="en-US" dirty="0"/>
                <a:t> </a:t>
              </a:r>
              <a:r>
                <a:rPr lang="en-US" dirty="0" err="1"/>
                <a:t>cộng</a:t>
              </a:r>
              <a:r>
                <a:rPr lang="en-US" dirty="0"/>
                <a:t>, </a:t>
              </a:r>
              <a:r>
                <a:rPr lang="en-US" dirty="0" err="1"/>
                <a:t>trường</a:t>
              </a:r>
              <a:r>
                <a:rPr lang="en-US" dirty="0"/>
                <a:t> </a:t>
              </a:r>
              <a:r>
                <a:rPr lang="en-US" dirty="0" err="1"/>
                <a:t>học</a:t>
              </a:r>
              <a:r>
                <a:rPr lang="en-US" dirty="0"/>
                <a:t>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   </a:t>
              </a:r>
              <a:r>
                <a:rPr lang="en-US" dirty="0" err="1" smtClean="0"/>
                <a:t>hoặc</a:t>
              </a:r>
              <a:r>
                <a:rPr lang="en-US" dirty="0" smtClean="0"/>
                <a:t> </a:t>
              </a:r>
              <a:r>
                <a:rPr lang="en-US" dirty="0" err="1"/>
                <a:t>nơi</a:t>
              </a:r>
              <a:r>
                <a:rPr lang="en-US" dirty="0"/>
                <a:t> </a:t>
              </a:r>
              <a:r>
                <a:rPr lang="en-US" dirty="0" err="1"/>
                <a:t>làm</a:t>
              </a:r>
              <a:r>
                <a:rPr lang="en-US" dirty="0"/>
                <a:t> </a:t>
              </a:r>
              <a:r>
                <a:rPr lang="en-US" dirty="0" err="1"/>
                <a:t>việc</a:t>
              </a:r>
              <a:endParaRPr lang="en-US" dirty="0"/>
            </a:p>
            <a:p>
              <a:r>
                <a:rPr lang="en-US" dirty="0"/>
                <a:t> </a:t>
              </a:r>
              <a:r>
                <a:rPr lang="en-US" dirty="0" smtClean="0"/>
                <a:t>       </a:t>
              </a:r>
              <a:r>
                <a:rPr lang="en-US" dirty="0" err="1" smtClean="0"/>
                <a:t>Không</a:t>
              </a:r>
              <a:r>
                <a:rPr lang="en-US" dirty="0" smtClean="0"/>
                <a:t> </a:t>
              </a:r>
              <a:r>
                <a:rPr lang="en-US" dirty="0" err="1"/>
                <a:t>sử</a:t>
              </a:r>
              <a:r>
                <a:rPr lang="en-US" dirty="0"/>
                <a:t> </a:t>
              </a:r>
              <a:r>
                <a:rPr lang="en-US" dirty="0" err="1"/>
                <a:t>dụng</a:t>
              </a:r>
              <a:r>
                <a:rPr lang="en-US" dirty="0"/>
                <a:t> </a:t>
              </a:r>
              <a:r>
                <a:rPr lang="en-US" dirty="0" err="1"/>
                <a:t>dịch</a:t>
              </a:r>
              <a:r>
                <a:rPr lang="en-US" dirty="0"/>
                <a:t> </a:t>
              </a:r>
              <a:r>
                <a:rPr lang="en-US" dirty="0" err="1"/>
                <a:t>vụ</a:t>
              </a:r>
              <a:r>
                <a:rPr lang="en-US" dirty="0"/>
                <a:t> </a:t>
              </a:r>
              <a:r>
                <a:rPr lang="en-US" dirty="0" err="1"/>
                <a:t>vận</a:t>
              </a:r>
              <a:r>
                <a:rPr lang="en-US" dirty="0"/>
                <a:t> </a:t>
              </a:r>
              <a:r>
                <a:rPr lang="en-US" dirty="0" err="1"/>
                <a:t>chuyển</a:t>
              </a:r>
              <a:r>
                <a:rPr lang="en-US" dirty="0"/>
                <a:t> </a:t>
              </a:r>
              <a:r>
                <a:rPr lang="en-US" dirty="0" err="1"/>
                <a:t>công</a:t>
              </a:r>
              <a:r>
                <a:rPr lang="en-US" dirty="0"/>
                <a:t>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   </a:t>
              </a:r>
              <a:r>
                <a:rPr lang="en-US" dirty="0" err="1" smtClean="0"/>
                <a:t>cộng</a:t>
              </a:r>
              <a:r>
                <a:rPr lang="en-US" dirty="0"/>
                <a:t>, taxi, </a:t>
              </a:r>
              <a:r>
                <a:rPr lang="en-US" dirty="0" err="1"/>
                <a:t>hoặc</a:t>
              </a:r>
              <a:r>
                <a:rPr lang="en-US" dirty="0"/>
                <a:t> </a:t>
              </a:r>
              <a:r>
                <a:rPr lang="en-US" dirty="0" err="1"/>
                <a:t>dịch</a:t>
              </a:r>
              <a:r>
                <a:rPr lang="en-US" dirty="0"/>
                <a:t> </a:t>
              </a:r>
              <a:r>
                <a:rPr lang="en-US" dirty="0" err="1"/>
                <a:t>vụ</a:t>
              </a:r>
              <a:r>
                <a:rPr lang="en-US" dirty="0"/>
                <a:t> </a:t>
              </a:r>
              <a:r>
                <a:rPr lang="en-US" dirty="0" err="1"/>
                <a:t>chở</a:t>
              </a:r>
              <a:r>
                <a:rPr lang="en-US" dirty="0"/>
                <a:t> </a:t>
              </a:r>
              <a:r>
                <a:rPr lang="en-US" dirty="0" err="1"/>
                <a:t>nhiều</a:t>
              </a:r>
              <a:r>
                <a:rPr lang="en-US" dirty="0"/>
                <a:t> </a:t>
              </a:r>
              <a:r>
                <a:rPr lang="en-US" dirty="0" err="1"/>
                <a:t>người</a:t>
              </a:r>
              <a:endParaRPr lang="en-US" dirty="0"/>
            </a:p>
            <a:p>
              <a:r>
                <a:rPr lang="en-US" dirty="0" smtClean="0"/>
                <a:t>        </a:t>
              </a:r>
              <a:r>
                <a:rPr lang="en-US" dirty="0" err="1" smtClean="0"/>
                <a:t>Đeo</a:t>
              </a:r>
              <a:r>
                <a:rPr lang="en-US" dirty="0" smtClean="0"/>
                <a:t> </a:t>
              </a:r>
              <a:r>
                <a:rPr lang="en-US" dirty="0" err="1"/>
                <a:t>khẩu</a:t>
              </a:r>
              <a:r>
                <a:rPr lang="en-US" dirty="0"/>
                <a:t> </a:t>
              </a:r>
              <a:r>
                <a:rPr lang="en-US" dirty="0" err="1"/>
                <a:t>trang</a:t>
              </a:r>
              <a:r>
                <a:rPr lang="en-US" dirty="0"/>
                <a:t> </a:t>
              </a:r>
              <a:r>
                <a:rPr lang="en-US" dirty="0" err="1"/>
                <a:t>nếu</a:t>
              </a:r>
              <a:r>
                <a:rPr lang="en-US" dirty="0"/>
                <a:t> </a:t>
              </a:r>
              <a:r>
                <a:rPr lang="en-US" dirty="0" err="1"/>
                <a:t>bạn</a:t>
              </a:r>
              <a:r>
                <a:rPr lang="en-US" dirty="0"/>
                <a:t> </a:t>
              </a:r>
              <a:r>
                <a:rPr lang="en-US" dirty="0" err="1"/>
                <a:t>phải</a:t>
              </a:r>
              <a:r>
                <a:rPr lang="en-US" dirty="0"/>
                <a:t> </a:t>
              </a:r>
              <a:r>
                <a:rPr lang="en-US" dirty="0" err="1"/>
                <a:t>ra</a:t>
              </a:r>
              <a:r>
                <a:rPr lang="en-US" dirty="0"/>
                <a:t> </a:t>
              </a:r>
              <a:r>
                <a:rPr lang="en-US" dirty="0" err="1"/>
                <a:t>ngoài</a:t>
              </a:r>
              <a:endParaRPr lang="en-US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93707" y="2389569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93707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3036" y="2525487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11979" y="2981537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4422" y="5863588"/>
            <a:ext cx="1391360" cy="707886"/>
            <a:chOff x="614422" y="5326687"/>
            <a:chExt cx="1391360" cy="707886"/>
          </a:xfrm>
        </p:grpSpPr>
        <p:sp>
          <p:nvSpPr>
            <p:cNvPr id="28" name="TextBox 27"/>
            <p:cNvSpPr txBox="1"/>
            <p:nvPr/>
          </p:nvSpPr>
          <p:spPr>
            <a:xfrm>
              <a:off x="614422" y="5326687"/>
              <a:ext cx="13913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800" dirty="0"/>
                <a:t>KHI NÀO:</a:t>
              </a:r>
            </a:p>
            <a:p>
              <a:r>
                <a:rPr lang="en-US" sz="800" dirty="0"/>
                <a:t>      </a:t>
              </a:r>
              <a:r>
                <a:rPr lang="en-US" sz="800" dirty="0" err="1"/>
                <a:t>Một</a:t>
              </a:r>
              <a:r>
                <a:rPr lang="en-US" sz="800" dirty="0"/>
                <a:t> </a:t>
              </a:r>
              <a:r>
                <a:rPr lang="en-US" sz="800" dirty="0" err="1"/>
                <a:t>lần</a:t>
              </a:r>
              <a:r>
                <a:rPr lang="en-US" sz="800" dirty="0"/>
                <a:t> </a:t>
              </a:r>
              <a:r>
                <a:rPr lang="en-US" sz="800" dirty="0" err="1"/>
                <a:t>một</a:t>
              </a:r>
              <a:r>
                <a:rPr lang="en-US" sz="800" dirty="0"/>
                <a:t> </a:t>
              </a:r>
              <a:r>
                <a:rPr lang="en-US" sz="800" dirty="0" err="1"/>
                <a:t>ngày</a:t>
              </a:r>
              <a:endParaRPr lang="en-US" sz="800" dirty="0"/>
            </a:p>
            <a:p>
              <a:r>
                <a:rPr lang="en-US" sz="800" dirty="0"/>
                <a:t>      </a:t>
              </a:r>
              <a:r>
                <a:rPr lang="en-US" sz="800" dirty="0" err="1"/>
                <a:t>Sau</a:t>
              </a:r>
              <a:r>
                <a:rPr lang="en-US" sz="800" dirty="0"/>
                <a:t> </a:t>
              </a:r>
              <a:r>
                <a:rPr lang="en-US" sz="800" dirty="0" err="1"/>
                <a:t>khi</a:t>
              </a:r>
              <a:r>
                <a:rPr lang="en-US" sz="800" dirty="0"/>
                <a:t> </a:t>
              </a:r>
              <a:r>
                <a:rPr lang="en-US" sz="800" dirty="0" err="1"/>
                <a:t>sử</a:t>
              </a:r>
              <a:r>
                <a:rPr lang="en-US" sz="800" dirty="0"/>
                <a:t> </a:t>
              </a:r>
              <a:r>
                <a:rPr lang="en-US" sz="800" dirty="0" err="1"/>
                <a:t>dụng</a:t>
              </a:r>
              <a:r>
                <a:rPr lang="en-US" sz="800" dirty="0"/>
                <a:t> </a:t>
              </a:r>
              <a:r>
                <a:rPr lang="en-US" sz="800" dirty="0" err="1"/>
                <a:t>nhiều</a:t>
              </a:r>
              <a:endParaRPr lang="en-US" sz="800" dirty="0"/>
            </a:p>
            <a:p>
              <a:r>
                <a:rPr lang="en-US" sz="800" dirty="0"/>
                <a:t>      </a:t>
              </a:r>
              <a:r>
                <a:rPr lang="en-US" sz="800" dirty="0" err="1"/>
                <a:t>Đã</a:t>
              </a:r>
              <a:r>
                <a:rPr lang="en-US" sz="800" dirty="0"/>
                <a:t> </a:t>
              </a:r>
              <a:r>
                <a:rPr lang="en-US" sz="800" dirty="0" err="1"/>
                <a:t>đươc</a:t>
              </a:r>
              <a:r>
                <a:rPr lang="en-US" sz="800" dirty="0"/>
                <a:t> </a:t>
              </a:r>
              <a:r>
                <a:rPr lang="en-US" sz="800" dirty="0" err="1"/>
                <a:t>sử</a:t>
              </a:r>
              <a:r>
                <a:rPr lang="en-US" sz="800" dirty="0"/>
                <a:t> </a:t>
              </a:r>
              <a:r>
                <a:rPr lang="en-US" sz="800" dirty="0" err="1"/>
                <a:t>dụng</a:t>
              </a:r>
              <a:r>
                <a:rPr lang="en-US" sz="800" dirty="0"/>
                <a:t> </a:t>
              </a:r>
              <a:r>
                <a:rPr lang="en-US" sz="800" dirty="0" err="1" smtClean="0"/>
                <a:t>bởi</a:t>
              </a:r>
              <a:r>
                <a:rPr lang="en-US" sz="800" dirty="0" smtClean="0"/>
                <a:t> </a:t>
              </a:r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  </a:t>
              </a:r>
              <a:r>
                <a:rPr lang="en-US" sz="800" dirty="0" err="1" smtClean="0"/>
                <a:t>người</a:t>
              </a:r>
              <a:r>
                <a:rPr lang="en-US" sz="800" dirty="0" smtClean="0"/>
                <a:t> </a:t>
              </a:r>
              <a:r>
                <a:rPr lang="en-US" sz="800" dirty="0" err="1"/>
                <a:t>bị</a:t>
              </a:r>
              <a:r>
                <a:rPr lang="en-US" sz="800" dirty="0"/>
                <a:t> </a:t>
              </a:r>
              <a:r>
                <a:rPr lang="en-US" sz="800" dirty="0" err="1" smtClean="0"/>
                <a:t>bệnh</a:t>
              </a:r>
              <a:endParaRPr lang="en-US" sz="8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7024" y="5635681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8" y="5856738"/>
            <a:ext cx="2123577" cy="707886"/>
            <a:chOff x="2072948" y="5319837"/>
            <a:chExt cx="1938394" cy="707886"/>
          </a:xfrm>
        </p:grpSpPr>
        <p:sp>
          <p:nvSpPr>
            <p:cNvPr id="57" name="TextBox 56"/>
            <p:cNvSpPr txBox="1"/>
            <p:nvPr/>
          </p:nvSpPr>
          <p:spPr>
            <a:xfrm>
              <a:off x="2072948" y="5319837"/>
              <a:ext cx="19383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vi-VN" dirty="0"/>
                <a:t>LÀM NHƯ THẾ NÀO</a:t>
              </a:r>
              <a:r>
                <a:rPr lang="en-US" dirty="0"/>
                <a:t>:</a:t>
              </a:r>
            </a:p>
            <a:p>
              <a:r>
                <a:rPr lang="en-US" dirty="0"/>
                <a:t>      </a:t>
              </a:r>
              <a:r>
                <a:rPr lang="en-US" dirty="0" err="1"/>
                <a:t>xà</a:t>
              </a:r>
              <a:r>
                <a:rPr lang="en-US" dirty="0"/>
                <a:t> </a:t>
              </a:r>
              <a:r>
                <a:rPr lang="en-US" dirty="0" err="1"/>
                <a:t>phòng</a:t>
              </a:r>
              <a:r>
                <a:rPr lang="en-US" dirty="0"/>
                <a:t> </a:t>
              </a:r>
              <a:r>
                <a:rPr lang="en-US" dirty="0" err="1"/>
                <a:t>và</a:t>
              </a:r>
              <a:r>
                <a:rPr lang="en-US" dirty="0"/>
                <a:t> </a:t>
              </a:r>
              <a:r>
                <a:rPr lang="en-US" dirty="0" err="1"/>
                <a:t>nước</a:t>
              </a:r>
              <a:r>
                <a:rPr lang="en-US" dirty="0"/>
                <a:t> </a:t>
              </a:r>
              <a:r>
                <a:rPr lang="en-US" dirty="0" err="1"/>
                <a:t>là</a:t>
              </a:r>
              <a:r>
                <a:rPr lang="en-US" dirty="0"/>
                <a:t> </a:t>
              </a:r>
              <a:r>
                <a:rPr lang="en-US" dirty="0" err="1"/>
                <a:t>đủ</a:t>
              </a:r>
              <a:endParaRPr lang="en-US" dirty="0"/>
            </a:p>
            <a:p>
              <a:r>
                <a:rPr lang="en-US" dirty="0"/>
                <a:t>      </a:t>
              </a:r>
              <a:r>
                <a:rPr lang="en-US" dirty="0" err="1"/>
                <a:t>làm</a:t>
              </a:r>
              <a:r>
                <a:rPr lang="en-US" dirty="0"/>
                <a:t> </a:t>
              </a:r>
              <a:r>
                <a:rPr lang="en-US" dirty="0" err="1"/>
                <a:t>sạch</a:t>
              </a:r>
              <a:r>
                <a:rPr lang="en-US" dirty="0"/>
                <a:t>  </a:t>
              </a:r>
              <a:r>
                <a:rPr lang="en-US" dirty="0" err="1"/>
                <a:t>bằng</a:t>
              </a:r>
              <a:r>
                <a:rPr lang="en-US" dirty="0"/>
                <a:t> </a:t>
              </a:r>
              <a:r>
                <a:rPr lang="en-US" dirty="0" err="1"/>
                <a:t>cồn</a:t>
              </a:r>
              <a:r>
                <a:rPr lang="en-US" dirty="0"/>
                <a:t>, </a:t>
              </a:r>
              <a:r>
                <a:rPr lang="en-US" dirty="0" err="1"/>
                <a:t>ít</a:t>
              </a:r>
              <a:r>
                <a:rPr lang="en-US" dirty="0"/>
                <a:t> </a:t>
              </a:r>
              <a:r>
                <a:rPr lang="en-US" dirty="0" err="1"/>
                <a:t>nhất</a:t>
              </a:r>
              <a:r>
                <a:rPr lang="en-US" dirty="0"/>
                <a:t> 70% </a:t>
              </a:r>
              <a:endParaRPr lang="en-US" dirty="0" smtClean="0"/>
            </a:p>
            <a:p>
              <a:r>
                <a:rPr lang="en-US" dirty="0" smtClean="0"/>
                <a:t>     </a:t>
              </a:r>
              <a:r>
                <a:rPr lang="en-US" dirty="0" err="1"/>
                <a:t>Thuốc</a:t>
              </a:r>
              <a:r>
                <a:rPr lang="en-US" dirty="0"/>
                <a:t> </a:t>
              </a:r>
              <a:r>
                <a:rPr lang="en-US" dirty="0" err="1"/>
                <a:t>tẩy</a:t>
              </a:r>
              <a:r>
                <a:rPr lang="en-US" dirty="0"/>
                <a:t> </a:t>
              </a:r>
              <a:r>
                <a:rPr lang="en-US" dirty="0" err="1" smtClean="0"/>
                <a:t>dùng</a:t>
              </a:r>
              <a:r>
                <a:rPr lang="en-US" dirty="0" smtClean="0"/>
                <a:t> </a:t>
              </a:r>
              <a:r>
                <a:rPr lang="en-US" dirty="0" err="1"/>
                <a:t>trong</a:t>
              </a:r>
              <a:r>
                <a:rPr lang="en-US" dirty="0"/>
                <a:t> </a:t>
              </a:r>
              <a:r>
                <a:rPr lang="en-US" dirty="0" err="1"/>
                <a:t>nhà</a:t>
              </a:r>
              <a:r>
                <a:rPr lang="en-US" dirty="0"/>
                <a:t> </a:t>
              </a:r>
              <a:r>
                <a:rPr lang="en-US" dirty="0" err="1"/>
                <a:t>với</a:t>
              </a:r>
              <a:r>
                <a:rPr lang="en-US" dirty="0"/>
                <a:t> 4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</a:t>
              </a:r>
              <a:r>
                <a:rPr lang="en-US" dirty="0" err="1" smtClean="0"/>
                <a:t>muỗng</a:t>
              </a:r>
              <a:r>
                <a:rPr lang="en-US" dirty="0" smtClean="0"/>
                <a:t> </a:t>
              </a:r>
              <a:r>
                <a:rPr lang="en-US" dirty="0" err="1"/>
                <a:t>cà</a:t>
              </a:r>
              <a:r>
                <a:rPr lang="en-US" dirty="0"/>
                <a:t> </a:t>
              </a:r>
              <a:r>
                <a:rPr lang="en-US" dirty="0" err="1"/>
                <a:t>phê</a:t>
              </a:r>
              <a:r>
                <a:rPr lang="en-US" dirty="0"/>
                <a:t> (20ml) </a:t>
              </a:r>
              <a:r>
                <a:rPr lang="en-US" dirty="0" err="1"/>
                <a:t>mỗi</a:t>
              </a:r>
              <a:r>
                <a:rPr lang="en-US" dirty="0"/>
                <a:t> </a:t>
              </a:r>
              <a:r>
                <a:rPr lang="en-US" dirty="0" err="1"/>
                <a:t>lít</a:t>
              </a:r>
              <a:r>
                <a:rPr lang="en-US" dirty="0"/>
                <a:t> (950ml)</a:t>
              </a: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21051" y="548506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21051" y="5707349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376250" y="5853892"/>
            <a:ext cx="1859805" cy="707886"/>
            <a:chOff x="4376250" y="5316991"/>
            <a:chExt cx="1859805" cy="707886"/>
          </a:xfrm>
        </p:grpSpPr>
        <p:sp>
          <p:nvSpPr>
            <p:cNvPr id="29" name="TextBox 28"/>
            <p:cNvSpPr txBox="1"/>
            <p:nvPr/>
          </p:nvSpPr>
          <p:spPr>
            <a:xfrm>
              <a:off x="4376250" y="5316991"/>
              <a:ext cx="18598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KHI NÀO:</a:t>
              </a:r>
            </a:p>
            <a:p>
              <a:r>
                <a:rPr lang="en-US" dirty="0"/>
                <a:t>      </a:t>
              </a:r>
              <a:r>
                <a:rPr lang="en-US" dirty="0" err="1"/>
                <a:t>Nếu</a:t>
              </a:r>
              <a:r>
                <a:rPr lang="en-US" dirty="0"/>
                <a:t> </a:t>
              </a:r>
              <a:r>
                <a:rPr lang="en-US" dirty="0" err="1"/>
                <a:t>bạn</a:t>
              </a:r>
              <a:r>
                <a:rPr lang="en-US" dirty="0"/>
                <a:t> </a:t>
              </a:r>
              <a:r>
                <a:rPr lang="en-US" dirty="0" err="1"/>
                <a:t>bị</a:t>
              </a:r>
              <a:r>
                <a:rPr lang="en-US" dirty="0"/>
                <a:t> </a:t>
              </a:r>
              <a:r>
                <a:rPr lang="en-US" dirty="0" err="1"/>
                <a:t>bệnh</a:t>
              </a:r>
              <a:endParaRPr lang="en-US" dirty="0"/>
            </a:p>
            <a:p>
              <a:r>
                <a:rPr lang="en-US" dirty="0"/>
                <a:t>      </a:t>
              </a:r>
              <a:r>
                <a:rPr lang="en-US" dirty="0" err="1"/>
                <a:t>Nếu</a:t>
              </a:r>
              <a:r>
                <a:rPr lang="en-US" dirty="0"/>
                <a:t> </a:t>
              </a:r>
              <a:r>
                <a:rPr lang="en-US" dirty="0" err="1"/>
                <a:t>bạn</a:t>
              </a:r>
              <a:r>
                <a:rPr lang="en-US" dirty="0"/>
                <a:t> </a:t>
              </a:r>
              <a:r>
                <a:rPr lang="en-US" dirty="0" err="1"/>
                <a:t>bị</a:t>
              </a:r>
              <a:r>
                <a:rPr lang="en-US" dirty="0"/>
                <a:t> </a:t>
              </a:r>
              <a:r>
                <a:rPr lang="en-US" dirty="0" err="1"/>
                <a:t>dị</a:t>
              </a:r>
              <a:r>
                <a:rPr lang="en-US" dirty="0"/>
                <a:t> </a:t>
              </a:r>
              <a:r>
                <a:rPr lang="en-US" dirty="0" err="1"/>
                <a:t>ứng</a:t>
              </a:r>
              <a:endParaRPr lang="en-US" dirty="0"/>
            </a:p>
            <a:p>
              <a:r>
                <a:rPr lang="en-US" dirty="0"/>
                <a:t>      </a:t>
              </a:r>
              <a:r>
                <a:rPr lang="en-US" dirty="0" err="1"/>
                <a:t>Nếu</a:t>
              </a:r>
              <a:r>
                <a:rPr lang="en-US" dirty="0"/>
                <a:t> </a:t>
              </a:r>
              <a:r>
                <a:rPr lang="en-US" dirty="0" err="1"/>
                <a:t>bạn</a:t>
              </a:r>
              <a:r>
                <a:rPr lang="en-US" dirty="0"/>
                <a:t> </a:t>
              </a:r>
              <a:r>
                <a:rPr lang="en-US" dirty="0" err="1"/>
                <a:t>nấu</a:t>
              </a:r>
              <a:r>
                <a:rPr lang="en-US" dirty="0"/>
                <a:t> </a:t>
              </a:r>
              <a:r>
                <a:rPr lang="en-US" dirty="0" err="1"/>
                <a:t>với</a:t>
              </a:r>
              <a:r>
                <a:rPr lang="en-US" dirty="0"/>
                <a:t> </a:t>
              </a:r>
              <a:r>
                <a:rPr lang="en-US" dirty="0" err="1"/>
                <a:t>quá</a:t>
              </a:r>
              <a:r>
                <a:rPr lang="en-US" dirty="0"/>
                <a:t> </a:t>
              </a:r>
              <a:r>
                <a:rPr lang="en-US" dirty="0" err="1"/>
                <a:t>nhiều</a:t>
              </a:r>
              <a:r>
                <a:rPr lang="en-US" dirty="0"/>
                <a:t> </a:t>
              </a:r>
              <a:r>
                <a:rPr lang="en-US" dirty="0" err="1"/>
                <a:t>hạt</a:t>
              </a:r>
              <a:r>
                <a:rPr lang="en-US" dirty="0"/>
                <a:t>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</a:t>
              </a:r>
              <a:r>
                <a:rPr lang="en-US" dirty="0" err="1" smtClean="0"/>
                <a:t>tiêu</a:t>
              </a:r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7656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3229" y="553490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3228" y="5652977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6053894" y="5847745"/>
            <a:ext cx="1750211" cy="584775"/>
            <a:chOff x="5867318" y="5290162"/>
            <a:chExt cx="1750211" cy="584775"/>
          </a:xfrm>
        </p:grpSpPr>
        <p:sp>
          <p:nvSpPr>
            <p:cNvPr id="58" name="TextBox 57"/>
            <p:cNvSpPr txBox="1"/>
            <p:nvPr/>
          </p:nvSpPr>
          <p:spPr>
            <a:xfrm>
              <a:off x="5867318" y="5290162"/>
              <a:ext cx="17502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vi-VN" dirty="0"/>
                <a:t>LÀM NHƯ THẾ NÀO</a:t>
              </a:r>
              <a:r>
                <a:rPr lang="en-US" dirty="0"/>
                <a:t>:</a:t>
              </a:r>
            </a:p>
            <a:p>
              <a:r>
                <a:rPr lang="en-US" dirty="0"/>
                <a:t>       </a:t>
              </a:r>
              <a:r>
                <a:rPr lang="en-US" dirty="0" err="1"/>
                <a:t>Vứt</a:t>
              </a:r>
              <a:r>
                <a:rPr lang="en-US" dirty="0"/>
                <a:t> </a:t>
              </a:r>
              <a:r>
                <a:rPr lang="en-US" dirty="0" err="1"/>
                <a:t>khăn</a:t>
              </a:r>
              <a:r>
                <a:rPr lang="en-US" dirty="0"/>
                <a:t> </a:t>
              </a:r>
              <a:r>
                <a:rPr lang="en-US" dirty="0" err="1"/>
                <a:t>giấy</a:t>
              </a:r>
              <a:r>
                <a:rPr lang="en-US" dirty="0"/>
                <a:t> </a:t>
              </a:r>
              <a:r>
                <a:rPr lang="en-US" dirty="0" err="1"/>
                <a:t>đã</a:t>
              </a:r>
              <a:r>
                <a:rPr lang="en-US" dirty="0"/>
                <a:t> </a:t>
              </a:r>
              <a:r>
                <a:rPr lang="en-US" dirty="0" err="1"/>
                <a:t>sử</a:t>
              </a:r>
              <a:r>
                <a:rPr lang="en-US" dirty="0"/>
                <a:t> </a:t>
              </a:r>
              <a:r>
                <a:rPr lang="en-US" dirty="0" err="1"/>
                <a:t>dụng</a:t>
              </a:r>
              <a:r>
                <a:rPr lang="en-US" dirty="0"/>
                <a:t>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 </a:t>
              </a:r>
              <a:r>
                <a:rPr lang="en-US" dirty="0" err="1" smtClean="0"/>
                <a:t>vào</a:t>
              </a:r>
              <a:r>
                <a:rPr lang="en-US" dirty="0" smtClean="0"/>
                <a:t> </a:t>
              </a:r>
              <a:r>
                <a:rPr lang="en-US" dirty="0" err="1"/>
                <a:t>thùng</a:t>
              </a:r>
              <a:r>
                <a:rPr lang="en-US" dirty="0"/>
                <a:t> </a:t>
              </a:r>
              <a:r>
                <a:rPr lang="en-US" dirty="0" err="1"/>
                <a:t>rác</a:t>
              </a:r>
              <a:endParaRPr lang="en-US" dirty="0"/>
            </a:p>
            <a:p>
              <a:r>
                <a:rPr lang="en-US" dirty="0"/>
                <a:t> </a:t>
              </a:r>
              <a:r>
                <a:rPr lang="en-US" dirty="0" smtClean="0"/>
                <a:t>      </a:t>
              </a:r>
              <a:r>
                <a:rPr lang="en-US" dirty="0" err="1" smtClean="0"/>
                <a:t>Rửa</a:t>
              </a:r>
              <a:r>
                <a:rPr lang="en-US" dirty="0" smtClean="0"/>
                <a:t> </a:t>
              </a:r>
              <a:r>
                <a:rPr lang="en-US" dirty="0" err="1"/>
                <a:t>tay</a:t>
              </a:r>
              <a:r>
                <a:rPr lang="en-US" dirty="0"/>
                <a:t> </a:t>
              </a:r>
              <a:r>
                <a:rPr lang="en-US" dirty="0" err="1"/>
                <a:t>ngay</a:t>
              </a:r>
              <a:endParaRPr lang="en-US" dirty="0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3553" y="5622468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2233790" y="8262017"/>
            <a:ext cx="2070729" cy="1216622"/>
            <a:chOff x="2381155" y="8470732"/>
            <a:chExt cx="2070729" cy="1216622"/>
          </a:xfrm>
        </p:grpSpPr>
        <p:sp>
          <p:nvSpPr>
            <p:cNvPr id="27" name="TextBox 26"/>
            <p:cNvSpPr txBox="1"/>
            <p:nvPr/>
          </p:nvSpPr>
          <p:spPr>
            <a:xfrm>
              <a:off x="2381155" y="8470732"/>
              <a:ext cx="20707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KHI NÀO:</a:t>
              </a:r>
            </a:p>
            <a:p>
              <a:r>
                <a:rPr lang="en-US" dirty="0"/>
                <a:t>     </a:t>
              </a:r>
              <a:r>
                <a:rPr lang="en-US" dirty="0" err="1"/>
                <a:t>Đi</a:t>
              </a:r>
              <a:r>
                <a:rPr lang="en-US" dirty="0"/>
                <a:t> </a:t>
              </a:r>
              <a:r>
                <a:rPr lang="en-US" dirty="0" err="1"/>
                <a:t>vào</a:t>
              </a:r>
              <a:r>
                <a:rPr lang="en-US" dirty="0"/>
                <a:t> </a:t>
              </a:r>
              <a:r>
                <a:rPr lang="en-US" dirty="0" err="1"/>
                <a:t>một</a:t>
              </a:r>
              <a:r>
                <a:rPr lang="en-US" dirty="0"/>
                <a:t> </a:t>
              </a:r>
              <a:r>
                <a:rPr lang="en-US" dirty="0" err="1"/>
                <a:t>tòa</a:t>
              </a:r>
              <a:r>
                <a:rPr lang="en-US" dirty="0"/>
                <a:t> </a:t>
              </a:r>
              <a:r>
                <a:rPr lang="en-US" dirty="0" err="1"/>
                <a:t>nhà</a:t>
              </a:r>
              <a:endParaRPr lang="en-US" dirty="0"/>
            </a:p>
            <a:p>
              <a:r>
                <a:rPr lang="en-US" dirty="0" smtClean="0"/>
                <a:t>     </a:t>
              </a:r>
              <a:r>
                <a:rPr lang="en-US" dirty="0" err="1" smtClean="0"/>
                <a:t>Khi</a:t>
              </a:r>
              <a:r>
                <a:rPr lang="en-US" dirty="0" smtClean="0"/>
                <a:t> </a:t>
              </a:r>
              <a:r>
                <a:rPr lang="en-US" dirty="0" err="1"/>
                <a:t>về</a:t>
              </a:r>
              <a:r>
                <a:rPr lang="en-US" dirty="0"/>
                <a:t> </a:t>
              </a:r>
              <a:r>
                <a:rPr lang="en-US" dirty="0" err="1"/>
                <a:t>nhà</a:t>
              </a:r>
              <a:endParaRPr lang="en-US" dirty="0"/>
            </a:p>
            <a:p>
              <a:r>
                <a:rPr lang="en-US" dirty="0" smtClean="0"/>
                <a:t>     </a:t>
              </a:r>
              <a:r>
                <a:rPr lang="en-US" dirty="0" err="1" smtClean="0"/>
                <a:t>Sử</a:t>
              </a:r>
              <a:r>
                <a:rPr lang="en-US" dirty="0" smtClean="0"/>
                <a:t> </a:t>
              </a:r>
              <a:r>
                <a:rPr lang="en-US" dirty="0" err="1"/>
                <a:t>dụng</a:t>
              </a:r>
              <a:r>
                <a:rPr lang="en-US" dirty="0"/>
                <a:t> </a:t>
              </a:r>
              <a:r>
                <a:rPr lang="en-US" dirty="0" err="1"/>
                <a:t>phòng</a:t>
              </a:r>
              <a:r>
                <a:rPr lang="en-US" dirty="0"/>
                <a:t> </a:t>
              </a:r>
              <a:r>
                <a:rPr lang="en-US" dirty="0" err="1"/>
                <a:t>vệ</a:t>
              </a:r>
              <a:r>
                <a:rPr lang="en-US" dirty="0"/>
                <a:t> </a:t>
              </a:r>
              <a:r>
                <a:rPr lang="en-US" dirty="0" err="1"/>
                <a:t>sinh</a:t>
              </a:r>
              <a:r>
                <a:rPr lang="en-US" dirty="0"/>
                <a:t>	</a:t>
              </a:r>
            </a:p>
            <a:p>
              <a:r>
                <a:rPr lang="en-US" dirty="0" smtClean="0"/>
                <a:t>     Ở </a:t>
              </a:r>
              <a:r>
                <a:rPr lang="en-US" dirty="0" err="1"/>
                <a:t>nơi</a:t>
              </a:r>
              <a:r>
                <a:rPr lang="en-US" dirty="0"/>
                <a:t> </a:t>
              </a:r>
              <a:r>
                <a:rPr lang="en-US" dirty="0" err="1"/>
                <a:t>đông</a:t>
              </a:r>
              <a:r>
                <a:rPr lang="en-US" dirty="0"/>
                <a:t> </a:t>
              </a:r>
              <a:r>
                <a:rPr lang="en-US" dirty="0" err="1"/>
                <a:t>người</a:t>
              </a:r>
              <a:r>
                <a:rPr lang="en-US" dirty="0"/>
                <a:t>	</a:t>
              </a:r>
            </a:p>
            <a:p>
              <a:r>
                <a:rPr lang="en-US" dirty="0" smtClean="0"/>
                <a:t>     </a:t>
              </a:r>
              <a:r>
                <a:rPr lang="en-US" dirty="0" err="1" smtClean="0"/>
                <a:t>Hắt</a:t>
              </a:r>
              <a:r>
                <a:rPr lang="en-US" dirty="0" smtClean="0"/>
                <a:t> </a:t>
              </a:r>
              <a:r>
                <a:rPr lang="en-US" dirty="0" err="1"/>
                <a:t>hơi</a:t>
              </a:r>
              <a:r>
                <a:rPr lang="en-US" dirty="0"/>
                <a:t> </a:t>
              </a:r>
              <a:r>
                <a:rPr lang="en-US" dirty="0" err="1"/>
                <a:t>hoặc</a:t>
              </a:r>
              <a:r>
                <a:rPr lang="en-US" dirty="0"/>
                <a:t> ho</a:t>
              </a:r>
            </a:p>
            <a:p>
              <a:r>
                <a:rPr lang="en-US" dirty="0" smtClean="0"/>
                <a:t>     </a:t>
              </a:r>
              <a:r>
                <a:rPr lang="en-US" dirty="0" err="1" smtClean="0"/>
                <a:t>Đi</a:t>
              </a:r>
              <a:r>
                <a:rPr lang="en-US" dirty="0" smtClean="0"/>
                <a:t> </a:t>
              </a:r>
              <a:r>
                <a:rPr lang="en-US" dirty="0" err="1"/>
                <a:t>xe</a:t>
              </a:r>
              <a:r>
                <a:rPr lang="en-US" dirty="0"/>
                <a:t> </a:t>
              </a:r>
              <a:r>
                <a:rPr lang="en-US" dirty="0" err="1"/>
                <a:t>buýt</a:t>
              </a:r>
              <a:r>
                <a:rPr lang="en-US" dirty="0"/>
                <a:t>, </a:t>
              </a:r>
              <a:r>
                <a:rPr lang="en-US" dirty="0" err="1"/>
                <a:t>xe</a:t>
              </a:r>
              <a:r>
                <a:rPr lang="en-US" dirty="0"/>
                <a:t> </a:t>
              </a:r>
              <a:r>
                <a:rPr lang="en-US" dirty="0" err="1"/>
                <a:t>lửa</a:t>
              </a:r>
              <a:r>
                <a:rPr lang="en-US" dirty="0"/>
                <a:t>, </a:t>
              </a:r>
              <a:r>
                <a:rPr lang="en-US" dirty="0" err="1"/>
                <a:t>dịch</a:t>
              </a:r>
              <a:r>
                <a:rPr lang="en-US" dirty="0"/>
                <a:t> </a:t>
              </a:r>
              <a:r>
                <a:rPr lang="en-US" dirty="0" err="1"/>
                <a:t>vụ</a:t>
              </a:r>
              <a:r>
                <a:rPr lang="en-US" dirty="0"/>
                <a:t> </a:t>
              </a:r>
              <a:r>
                <a:rPr lang="en-US" dirty="0" err="1"/>
                <a:t>chở</a:t>
              </a:r>
              <a:r>
                <a:rPr lang="en-US" dirty="0"/>
                <a:t> </a:t>
              </a:r>
              <a:r>
                <a:rPr lang="en-US" dirty="0" err="1"/>
                <a:t>nhiều</a:t>
              </a:r>
              <a:r>
                <a:rPr lang="en-US" dirty="0"/>
                <a:t>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</a:t>
              </a:r>
              <a:r>
                <a:rPr lang="en-US" dirty="0" err="1" smtClean="0"/>
                <a:t>người</a:t>
              </a:r>
              <a:r>
                <a:rPr lang="en-US" dirty="0"/>
                <a:t>, </a:t>
              </a:r>
              <a:r>
                <a:rPr lang="en-US" dirty="0" err="1"/>
                <a:t>hoặc</a:t>
              </a:r>
              <a:r>
                <a:rPr lang="en-US" dirty="0"/>
                <a:t> </a:t>
              </a:r>
              <a:r>
                <a:rPr lang="en-US" dirty="0" err="1"/>
                <a:t>tàu</a:t>
              </a:r>
              <a:r>
                <a:rPr lang="en-US" dirty="0"/>
                <a:t> </a:t>
              </a:r>
              <a:r>
                <a:rPr lang="en-US" dirty="0" err="1"/>
                <a:t>điện</a:t>
              </a:r>
              <a:r>
                <a:rPr lang="en-US" dirty="0"/>
                <a:t> </a:t>
              </a:r>
              <a:r>
                <a:rPr lang="en-US" dirty="0" err="1"/>
                <a:t>ngầm</a:t>
              </a:r>
              <a:endParaRPr lang="en-US" dirty="0"/>
            </a:p>
            <a:p>
              <a:r>
                <a:rPr lang="en-US" dirty="0" smtClean="0"/>
                <a:t>     </a:t>
              </a:r>
              <a:r>
                <a:rPr lang="en-US" dirty="0" err="1" smtClean="0"/>
                <a:t>Trước</a:t>
              </a:r>
              <a:r>
                <a:rPr lang="en-US" dirty="0" smtClean="0"/>
                <a:t> </a:t>
              </a:r>
              <a:r>
                <a:rPr lang="en-US" dirty="0" err="1"/>
                <a:t>khi</a:t>
              </a:r>
              <a:r>
                <a:rPr lang="en-US" dirty="0"/>
                <a:t> </a:t>
              </a:r>
              <a:r>
                <a:rPr lang="en-US" dirty="0" err="1"/>
                <a:t>ăn</a:t>
              </a:r>
              <a:r>
                <a:rPr lang="en-US" dirty="0"/>
                <a:t> </a:t>
              </a:r>
              <a:r>
                <a:rPr lang="en-US" dirty="0" err="1"/>
                <a:t>hoặc</a:t>
              </a:r>
              <a:r>
                <a:rPr lang="en-US" dirty="0"/>
                <a:t> </a:t>
              </a:r>
              <a:r>
                <a:rPr lang="en-US" dirty="0" err="1"/>
                <a:t>làm</a:t>
              </a:r>
              <a:r>
                <a:rPr lang="en-US" dirty="0"/>
                <a:t> </a:t>
              </a:r>
              <a:r>
                <a:rPr lang="en-US" dirty="0" err="1"/>
                <a:t>thức</a:t>
              </a:r>
              <a:r>
                <a:rPr lang="en-US" dirty="0"/>
                <a:t> </a:t>
              </a:r>
              <a:r>
                <a:rPr lang="en-US" dirty="0" err="1"/>
                <a:t>ăn</a:t>
              </a:r>
              <a:r>
                <a:rPr lang="en-US" dirty="0"/>
                <a:t>	</a:t>
              </a:r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50499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33645" y="8668322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21702" y="8810186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21704" y="8907453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09763" y="9026497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20650" y="9167307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31536" y="9439105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398443" y="8244724"/>
            <a:ext cx="2224350" cy="1077218"/>
            <a:chOff x="4341997" y="8449685"/>
            <a:chExt cx="2224350" cy="1077218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vi-VN" dirty="0"/>
                <a:t>LÀM NHƯ THẾ NÀO</a:t>
              </a:r>
              <a:r>
                <a:rPr lang="en-US" dirty="0"/>
                <a:t>:</a:t>
              </a:r>
            </a:p>
            <a:p>
              <a:r>
                <a:rPr lang="en-US" dirty="0"/>
                <a:t>      </a:t>
              </a:r>
              <a:r>
                <a:rPr lang="en-US" dirty="0" err="1"/>
                <a:t>Xà</a:t>
              </a:r>
              <a:r>
                <a:rPr lang="en-US" dirty="0"/>
                <a:t> </a:t>
              </a:r>
              <a:r>
                <a:rPr lang="en-US" dirty="0" err="1"/>
                <a:t>phòng</a:t>
              </a:r>
              <a:r>
                <a:rPr lang="en-US" dirty="0"/>
                <a:t> </a:t>
              </a:r>
              <a:r>
                <a:rPr lang="en-US" dirty="0" err="1"/>
                <a:t>và</a:t>
              </a:r>
              <a:r>
                <a:rPr lang="en-US" dirty="0"/>
                <a:t> </a:t>
              </a:r>
              <a:r>
                <a:rPr lang="en-US" dirty="0" err="1"/>
                <a:t>nước</a:t>
              </a:r>
              <a:r>
                <a:rPr lang="en-US" dirty="0"/>
                <a:t> </a:t>
              </a:r>
              <a:r>
                <a:rPr lang="en-US" dirty="0" err="1"/>
                <a:t>là</a:t>
              </a:r>
              <a:r>
                <a:rPr lang="en-US" dirty="0"/>
                <a:t> </a:t>
              </a:r>
              <a:r>
                <a:rPr lang="en-US" dirty="0" err="1"/>
                <a:t>tốt</a:t>
              </a:r>
              <a:r>
                <a:rPr lang="en-US" dirty="0"/>
                <a:t> </a:t>
              </a:r>
              <a:r>
                <a:rPr lang="en-US" dirty="0" err="1"/>
                <a:t>nhất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n-US" dirty="0" err="1" smtClean="0"/>
                <a:t>Nước</a:t>
              </a:r>
              <a:r>
                <a:rPr lang="en-US" dirty="0" smtClean="0"/>
                <a:t> </a:t>
              </a:r>
              <a:r>
                <a:rPr lang="en-US" dirty="0" err="1"/>
                <a:t>rửa</a:t>
              </a:r>
              <a:r>
                <a:rPr lang="en-US" dirty="0"/>
                <a:t> </a:t>
              </a:r>
              <a:r>
                <a:rPr lang="en-US" dirty="0" err="1"/>
                <a:t>tay</a:t>
              </a:r>
              <a:r>
                <a:rPr lang="en-US" dirty="0"/>
                <a:t> </a:t>
              </a:r>
              <a:r>
                <a:rPr lang="en-US" dirty="0" err="1"/>
                <a:t>khử</a:t>
              </a:r>
              <a:r>
                <a:rPr lang="en-US" dirty="0"/>
                <a:t> </a:t>
              </a:r>
              <a:r>
                <a:rPr lang="en-US" dirty="0" err="1"/>
                <a:t>trùng</a:t>
              </a:r>
              <a:r>
                <a:rPr lang="en-US" dirty="0"/>
                <a:t> </a:t>
              </a:r>
              <a:r>
                <a:rPr lang="en-US" dirty="0" err="1"/>
                <a:t>khô</a:t>
              </a:r>
              <a:r>
                <a:rPr lang="en-US" dirty="0"/>
                <a:t> </a:t>
              </a:r>
              <a:r>
                <a:rPr lang="en-US" dirty="0" err="1"/>
                <a:t>là</a:t>
              </a:r>
              <a:r>
                <a:rPr lang="en-US" dirty="0"/>
                <a:t> </a:t>
              </a:r>
              <a:r>
                <a:rPr lang="en-US" dirty="0" err="1"/>
                <a:t>được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n-US" dirty="0" err="1" smtClean="0"/>
                <a:t>Cả</a:t>
              </a:r>
              <a:r>
                <a:rPr lang="en-US" dirty="0" smtClean="0"/>
                <a:t> </a:t>
              </a:r>
              <a:r>
                <a:rPr lang="en-US" dirty="0" err="1"/>
                <a:t>hai</a:t>
              </a:r>
              <a:r>
                <a:rPr lang="en-US" dirty="0"/>
                <a:t> </a:t>
              </a:r>
              <a:r>
                <a:rPr lang="en-US" dirty="0" err="1"/>
                <a:t>mặt</a:t>
              </a:r>
              <a:r>
                <a:rPr lang="en-US" dirty="0"/>
                <a:t> </a:t>
              </a:r>
              <a:r>
                <a:rPr lang="en-US" dirty="0" err="1"/>
                <a:t>bàn</a:t>
              </a:r>
              <a:r>
                <a:rPr lang="en-US" dirty="0"/>
                <a:t> </a:t>
              </a:r>
              <a:r>
                <a:rPr lang="en-US" dirty="0" err="1"/>
                <a:t>tay</a:t>
              </a:r>
              <a:r>
                <a:rPr lang="en-US" dirty="0"/>
                <a:t> </a:t>
              </a:r>
              <a:r>
                <a:rPr lang="en-US" dirty="0" err="1"/>
                <a:t>của</a:t>
              </a:r>
              <a:r>
                <a:rPr lang="en-US" dirty="0"/>
                <a:t> </a:t>
              </a:r>
              <a:r>
                <a:rPr lang="en-US" dirty="0" err="1"/>
                <a:t>bạn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n-US" dirty="0" err="1" smtClean="0"/>
                <a:t>Dưới</a:t>
              </a:r>
              <a:r>
                <a:rPr lang="en-US" dirty="0" smtClean="0"/>
                <a:t> </a:t>
              </a:r>
              <a:r>
                <a:rPr lang="en-US" dirty="0" err="1"/>
                <a:t>móng</a:t>
              </a:r>
              <a:r>
                <a:rPr lang="en-US" dirty="0"/>
                <a:t> </a:t>
              </a:r>
              <a:r>
                <a:rPr lang="en-US" dirty="0" err="1"/>
                <a:t>tay</a:t>
              </a:r>
              <a:r>
                <a:rPr lang="en-US" dirty="0"/>
                <a:t> </a:t>
              </a:r>
              <a:r>
                <a:rPr lang="en-US" dirty="0" err="1"/>
                <a:t>của</a:t>
              </a:r>
              <a:r>
                <a:rPr lang="en-US" dirty="0"/>
                <a:t> </a:t>
              </a:r>
              <a:r>
                <a:rPr lang="en-US" dirty="0" err="1"/>
                <a:t>bạn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n-US" dirty="0" err="1" smtClean="0"/>
                <a:t>Giữa</a:t>
              </a:r>
              <a:r>
                <a:rPr lang="en-US" dirty="0" smtClean="0"/>
                <a:t> </a:t>
              </a:r>
              <a:r>
                <a:rPr lang="en-US" dirty="0" err="1"/>
                <a:t>các</a:t>
              </a:r>
              <a:r>
                <a:rPr lang="en-US" dirty="0"/>
                <a:t> </a:t>
              </a:r>
              <a:r>
                <a:rPr lang="en-US" dirty="0" err="1"/>
                <a:t>ngón</a:t>
              </a:r>
              <a:r>
                <a:rPr lang="en-US" dirty="0"/>
                <a:t> </a:t>
              </a:r>
              <a:r>
                <a:rPr lang="en-US" dirty="0" err="1"/>
                <a:t>tay</a:t>
              </a:r>
              <a:r>
                <a:rPr lang="en-US" dirty="0"/>
                <a:t> </a:t>
              </a:r>
              <a:r>
                <a:rPr lang="en-US" dirty="0" err="1"/>
                <a:t>của</a:t>
              </a:r>
              <a:r>
                <a:rPr lang="en-US" dirty="0"/>
                <a:t> </a:t>
              </a:r>
              <a:r>
                <a:rPr lang="en-US" dirty="0" err="1"/>
                <a:t>bạn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n-US" dirty="0" err="1" smtClean="0"/>
                <a:t>Đừng</a:t>
              </a:r>
              <a:r>
                <a:rPr lang="en-US" dirty="0" smtClean="0"/>
                <a:t> </a:t>
              </a:r>
              <a:r>
                <a:rPr lang="en-US" dirty="0" err="1"/>
                <a:t>quên</a:t>
              </a:r>
              <a:r>
                <a:rPr lang="en-US" dirty="0"/>
                <a:t> </a:t>
              </a:r>
              <a:r>
                <a:rPr lang="en-US" dirty="0" err="1"/>
                <a:t>ngón</a:t>
              </a:r>
              <a:r>
                <a:rPr lang="en-US" dirty="0"/>
                <a:t> </a:t>
              </a:r>
              <a:r>
                <a:rPr lang="en-US" dirty="0" err="1"/>
                <a:t>tay</a:t>
              </a:r>
              <a:r>
                <a:rPr lang="en-US" dirty="0"/>
                <a:t> </a:t>
              </a:r>
              <a:r>
                <a:rPr lang="en-US" dirty="0" err="1"/>
                <a:t>cái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n-US" dirty="0" err="1" smtClean="0"/>
                <a:t>Khô</a:t>
              </a:r>
              <a:r>
                <a:rPr lang="en-US" dirty="0" smtClean="0"/>
                <a:t> </a:t>
              </a:r>
              <a:r>
                <a:rPr lang="en-US" dirty="0" err="1"/>
                <a:t>hoàn</a:t>
              </a:r>
              <a:r>
                <a:rPr lang="en-US" dirty="0"/>
                <a:t> </a:t>
              </a:r>
              <a:r>
                <a:rPr lang="en-US" dirty="0" err="1"/>
                <a:t>toàn</a:t>
              </a:r>
              <a:r>
                <a:rPr lang="en-US" dirty="0"/>
                <a:t>	</a:t>
              </a: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2035" y="8551388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6950" y="8663406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6953" y="8818261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6787" y="8926415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4843" y="9034570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4841" y="9142724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4847" y="9270550"/>
              <a:ext cx="248249" cy="248249"/>
            </a:xfrm>
            <a:prstGeom prst="rect">
              <a:avLst/>
            </a:prstGeom>
          </p:spPr>
        </p:pic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6854" y="3264042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9985" y="9354819"/>
            <a:ext cx="99257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defRPr>
            </a:lvl1pPr>
          </a:lstStyle>
          <a:p>
            <a:r>
              <a:rPr lang="vi-VN" dirty="0" smtClean="0"/>
              <a:t>Được </a:t>
            </a:r>
            <a:r>
              <a:rPr lang="vi-VN" dirty="0"/>
              <a:t>dịch </a:t>
            </a:r>
            <a:r>
              <a:rPr lang="vi-VN" dirty="0" smtClean="0"/>
              <a:t>bởi</a:t>
            </a:r>
            <a:endParaRPr lang="en-US" dirty="0" smtClean="0"/>
          </a:p>
          <a:p>
            <a:r>
              <a:rPr lang="en-US" dirty="0" smtClean="0"/>
              <a:t>@THE_BMC</a:t>
            </a:r>
          </a:p>
          <a:p>
            <a:r>
              <a:rPr lang="en-US" dirty="0" smtClean="0"/>
              <a:t>@JDao16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58958" y="86034"/>
            <a:ext cx="388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5 </a:t>
            </a:r>
            <a:r>
              <a:rPr lang="en-US" sz="2800" dirty="0" err="1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lời</a:t>
            </a:r>
            <a:r>
              <a:rPr lang="en-US" sz="2800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khuyên</a:t>
            </a:r>
            <a:r>
              <a:rPr lang="en-US" sz="2800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để</a:t>
            </a:r>
            <a:r>
              <a:rPr lang="en-US" sz="2800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phòng</a:t>
            </a:r>
            <a:r>
              <a:rPr lang="en-US" sz="2800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tránh</a:t>
            </a:r>
            <a:r>
              <a:rPr lang="en-US" sz="2800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dịch</a:t>
            </a:r>
            <a:r>
              <a:rPr lang="en-US" sz="2800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COVID-19</a:t>
            </a:r>
          </a:p>
        </p:txBody>
      </p:sp>
    </p:spTree>
    <p:extLst>
      <p:ext uri="{BB962C8B-B14F-4D97-AF65-F5344CB8AC3E}">
        <p14:creationId xmlns:p14="http://schemas.microsoft.com/office/powerpoint/2010/main" val="1969342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03174" y="2108826"/>
            <a:ext cx="190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IZBEGAVAJTE GUŽVE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844" y="3920176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1005" y="3866428"/>
            <a:ext cx="3871395" cy="12954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16685" y="2705489"/>
            <a:ext cx="3787834" cy="1065471"/>
            <a:chOff x="516685" y="2705489"/>
            <a:chExt cx="3787834" cy="1065471"/>
          </a:xfrm>
        </p:grpSpPr>
        <p:grpSp>
          <p:nvGrpSpPr>
            <p:cNvPr id="4" name="Group 3"/>
            <p:cNvGrpSpPr/>
            <p:nvPr/>
          </p:nvGrpSpPr>
          <p:grpSpPr>
            <a:xfrm>
              <a:off x="516685" y="2705489"/>
              <a:ext cx="1669047" cy="630942"/>
              <a:chOff x="230456" y="1998622"/>
              <a:chExt cx="1669047" cy="63094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30456" y="1998622"/>
                <a:ext cx="1669047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KADA:</a:t>
                </a:r>
              </a:p>
              <a:p>
                <a:r>
                  <a:rPr lang="en-US" sz="700" dirty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sr-Cyrl-R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en-U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AKO </a:t>
                </a:r>
                <a:r>
                  <a:rPr lang="en-US" sz="700" dirty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 OSEĆATE BOLESNO</a:t>
                </a:r>
              </a:p>
              <a:p>
                <a:r>
                  <a:rPr lang="en-US" sz="700" dirty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AKO SE OSEĆATE ZDRAVO</a:t>
                </a:r>
              </a:p>
              <a:p>
                <a:r>
                  <a:rPr lang="en-US" sz="700" dirty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SVE DOK EPIDEMIJA</a:t>
                </a:r>
              </a:p>
              <a:p>
                <a:r>
                  <a:rPr lang="en-US" sz="700" dirty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U VAŠOJ OBLASTI NE PROĐE</a:t>
                </a:r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69891" y="2094751"/>
                <a:ext cx="248249" cy="248249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72354" y="2190880"/>
                <a:ext cx="248249" cy="248249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72244" y="2305255"/>
                <a:ext cx="248249" cy="248249"/>
              </a:xfrm>
              <a:prstGeom prst="rect">
                <a:avLst/>
              </a:prstGeom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2267869" y="2709131"/>
              <a:ext cx="2036650" cy="1061829"/>
              <a:chOff x="2267869" y="2045102"/>
              <a:chExt cx="1659683" cy="1061829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2267869" y="2045102"/>
                <a:ext cx="1659683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KAKO:</a:t>
                </a:r>
              </a:p>
              <a:p>
                <a:r>
                  <a:rPr lang="en-U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„GUŽVA“ PREDSTAVLJA BILO</a:t>
                </a:r>
              </a:p>
              <a:p>
                <a:r>
                  <a:rPr lang="en-U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KOJU VELIKU GRUPU LJUDI</a:t>
                </a:r>
              </a:p>
              <a:p>
                <a:r>
                  <a:rPr lang="en-U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pl-PL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„VELIKA GRUPA“ JE ONA U KOJOJ</a:t>
                </a:r>
                <a:r>
                  <a:rPr lang="en-U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NE</a:t>
                </a:r>
              </a:p>
              <a:p>
                <a:r>
                  <a:rPr lang="pl-PL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</a:t>
                </a:r>
                <a:r>
                  <a:rPr lang="pl-PL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MOŽETE DA DRŽITE ODSTOJANJE</a:t>
                </a:r>
                <a:endPara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:r>
                  <a:rPr lang="pl-PL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OD 2 METRA</a:t>
                </a:r>
                <a:endPara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IZBEGAVAJTE RUKOVANJE</a:t>
                </a:r>
              </a:p>
              <a:p>
                <a:r>
                  <a:rPr lang="en-US" sz="700" dirty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pl-PL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VAŽNO JE ČAK I AKO STE ZDRAVI</a:t>
                </a:r>
                <a:r>
                  <a:rPr lang="en-U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</a:p>
              <a:p>
                <a:r>
                  <a:rPr lang="en-U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endPara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01589" y="2119392"/>
                <a:ext cx="248249" cy="248249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297177" y="2341273"/>
                <a:ext cx="248249" cy="248249"/>
              </a:xfrm>
              <a:prstGeom prst="rect">
                <a:avLst/>
              </a:prstGeom>
            </p:spPr>
          </p:pic>
        </p:grpSp>
      </p:grpSp>
      <p:grpSp>
        <p:nvGrpSpPr>
          <p:cNvPr id="6" name="Group 5"/>
          <p:cNvGrpSpPr/>
          <p:nvPr/>
        </p:nvGrpSpPr>
        <p:grpSpPr>
          <a:xfrm>
            <a:off x="464469" y="941751"/>
            <a:ext cx="3446205" cy="1257853"/>
            <a:chOff x="464469" y="277722"/>
            <a:chExt cx="3446205" cy="125785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4469" y="277722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38702" y="1017993"/>
              <a:ext cx="82361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GB" sz="700" dirty="0" smtClean="0"/>
                <a:t>OSTANITE U ZATVORENOM PROSTORU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26186" y="1012355"/>
              <a:ext cx="1045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pl-PL" sz="700" dirty="0" smtClean="0"/>
                <a:t>UŽIVAJTE NA MIRNOM OTVORENOM PROSTORU</a:t>
              </a:r>
              <a:endParaRPr 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09411" y="1028797"/>
              <a:ext cx="94028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pl-PL" sz="700" dirty="0" smtClean="0"/>
                <a:t>DRŽITE ODSTOJANJE </a:t>
              </a:r>
              <a:r>
                <a:rPr lang="pl-PL" sz="700" dirty="0"/>
                <a:t>OD BAR 2 METRA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67231" y="539672"/>
              <a:ext cx="47384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470" dirty="0" smtClean="0"/>
                <a:t>ZDRAVO!</a:t>
              </a:r>
              <a:endParaRPr lang="en-US" sz="47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VODITE PSA U ŠETNJU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 rot="21438704">
              <a:off x="2297177" y="746952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2</a:t>
              </a:r>
              <a:endParaRPr lang="en-US" sz="800" dirty="0" smtClean="0">
                <a:solidFill>
                  <a:srgbClr val="07029D"/>
                </a:solidFill>
              </a:endParaRPr>
            </a:p>
            <a:p>
              <a:pPr algn="ctr"/>
              <a:r>
                <a:rPr lang="en-US" sz="800" dirty="0" smtClean="0">
                  <a:solidFill>
                    <a:srgbClr val="07029D"/>
                  </a:solidFill>
                </a:rPr>
                <a:t>metra</a:t>
              </a:r>
              <a:endParaRPr lang="en-US" sz="800" dirty="0">
                <a:solidFill>
                  <a:srgbClr val="07029D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3437" y="1012115"/>
            <a:ext cx="3359179" cy="1054540"/>
            <a:chOff x="4143437" y="348086"/>
            <a:chExt cx="3359179" cy="105454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358516" y="1094849"/>
              <a:ext cx="1135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DA: OSTANITE U KREVETU</a:t>
              </a:r>
              <a:endParaRPr lang="en-US" sz="7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65788" y="1089067"/>
              <a:ext cx="1205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DA: GLEDAJTE TELEVIZIJU</a:t>
              </a:r>
              <a:endParaRPr lang="en-US" sz="7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53894" y="1088231"/>
              <a:ext cx="1448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>
                  <a:solidFill>
                    <a:srgbClr val="F60F4E"/>
                  </a:solidFill>
                </a:rPr>
                <a:t>NE</a:t>
              </a:r>
              <a:r>
                <a:rPr lang="en-US" sz="700" dirty="0" smtClean="0"/>
                <a:t>: NEMOJTE DA </a:t>
              </a:r>
            </a:p>
            <a:p>
              <a:pPr algn="ctr"/>
              <a:r>
                <a:rPr lang="en-US" sz="700" dirty="0" smtClean="0"/>
                <a:t>KORISTITE JAVNI PREVOZ</a:t>
              </a:r>
              <a:endParaRPr lang="en-US" sz="7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586084" y="2105183"/>
            <a:ext cx="262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OSTANITE KOD KUĆE </a:t>
            </a:r>
            <a:endParaRPr lang="en-US" dirty="0" smtClean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pl-PL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AKO STE BOLESNI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0816" y="5404538"/>
            <a:ext cx="287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ČISTITE ČESTO KORIŠĆENE POVRŠINE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88343" y="5401691"/>
            <a:ext cx="251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POKRIJTE SE KADA KAŠLJETE I KIJATE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67632" y="8099137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ČESTO PERITE RUKE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1852" y="4569089"/>
            <a:ext cx="801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RUČKE NA VRATIMA</a:t>
            </a:r>
            <a:endParaRPr 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1486975" y="4574829"/>
            <a:ext cx="79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SLAVINE I ČESME</a:t>
            </a:r>
            <a:endParaRPr 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799176" y="5063963"/>
            <a:ext cx="769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PREKIDAČI ZA SVETLO</a:t>
            </a:r>
            <a:endParaRPr 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1362322" y="5087667"/>
            <a:ext cx="1065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pl-PL" sz="700" dirty="0" smtClean="0"/>
              <a:t>KUHINJSKA RADNA PLOČA I STOLOVI</a:t>
            </a:r>
            <a:endParaRPr 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2233790" y="4579298"/>
            <a:ext cx="131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pl-PL" sz="700" dirty="0" smtClean="0"/>
              <a:t>TASTER ZA VODOKOTLIĆ I DASKA ZA WC ŠOLJU</a:t>
            </a:r>
            <a:endParaRPr lang="en-US" sz="700" dirty="0"/>
          </a:p>
        </p:txBody>
      </p:sp>
      <p:sp>
        <p:nvSpPr>
          <p:cNvPr id="50" name="TextBox 49"/>
          <p:cNvSpPr txBox="1"/>
          <p:nvPr/>
        </p:nvSpPr>
        <p:spPr>
          <a:xfrm>
            <a:off x="2316164" y="5161038"/>
            <a:ext cx="1294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MOBILNI TELEFONI </a:t>
            </a:r>
            <a:endParaRPr lang="sr-Latn-RS" sz="700" dirty="0" smtClean="0"/>
          </a:p>
          <a:p>
            <a:pPr algn="ctr"/>
            <a:r>
              <a:rPr lang="en-US" sz="700" dirty="0" smtClean="0"/>
              <a:t>I DALJINSKI UPRAVLJAČI</a:t>
            </a:r>
            <a:endParaRPr 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4586084" y="5058952"/>
            <a:ext cx="117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pl-PL" sz="700" dirty="0" smtClean="0"/>
              <a:t>U PAPIRNU ILI PLATNENU MARAMICU</a:t>
            </a:r>
            <a:endParaRPr lang="en-US" sz="700" dirty="0"/>
          </a:p>
        </p:txBody>
      </p:sp>
      <p:sp>
        <p:nvSpPr>
          <p:cNvPr id="52" name="TextBox 51"/>
          <p:cNvSpPr txBox="1"/>
          <p:nvPr/>
        </p:nvSpPr>
        <p:spPr>
          <a:xfrm>
            <a:off x="5956091" y="5056844"/>
            <a:ext cx="1119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U RUKAV </a:t>
            </a:r>
            <a:endParaRPr lang="sr-Cyrl-RS" sz="700" dirty="0" smtClean="0"/>
          </a:p>
          <a:p>
            <a:pPr algn="ctr"/>
            <a:r>
              <a:rPr lang="en-US" sz="700" dirty="0" smtClean="0"/>
              <a:t>ILI LAKAT</a:t>
            </a:r>
            <a:endParaRPr lang="en-US" sz="7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895095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409030" y="6970629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>
                  <a:solidFill>
                    <a:srgbClr val="020202"/>
                  </a:solidFill>
                </a:rPr>
                <a:t>20 </a:t>
              </a:r>
              <a:r>
                <a:rPr lang="sr-Latn-RS" sz="700" dirty="0" smtClean="0">
                  <a:solidFill>
                    <a:srgbClr val="020202"/>
                  </a:solidFill>
                </a:rPr>
                <a:t>SEKUNDI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 rot="21010579">
              <a:off x="4282557" y="7054394"/>
              <a:ext cx="80378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sr-Latn-RS" sz="700" dirty="0" smtClean="0"/>
                <a:t>DANAS </a:t>
              </a:r>
            </a:p>
            <a:p>
              <a:r>
                <a:rPr lang="sr-Latn-RS" sz="700" dirty="0" smtClean="0"/>
                <a:t>NAM JE</a:t>
              </a:r>
            </a:p>
            <a:p>
              <a:r>
                <a:rPr lang="sr-Latn-RS" sz="700" dirty="0" smtClean="0"/>
                <a:t>DIVAN DAN...</a:t>
              </a:r>
              <a:endParaRPr lang="en-US" sz="70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nl-NL" sz="700" dirty="0" smtClean="0"/>
                <a:t>PEVAJTE „DANAS NAM JE DIVAN DAN“</a:t>
              </a:r>
              <a:endParaRPr lang="en-US" sz="7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170" y="2703749"/>
            <a:ext cx="1859805" cy="630942"/>
            <a:chOff x="4341997" y="2098914"/>
            <a:chExt cx="1859805" cy="630942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98914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KADA:</a:t>
              </a:r>
            </a:p>
            <a:p>
              <a:r>
                <a:rPr lang="en-US" sz="700" dirty="0" smtClean="0"/>
                <a:t>      GROZNICA</a:t>
              </a:r>
            </a:p>
            <a:p>
              <a:r>
                <a:rPr lang="en-US" sz="700" dirty="0" smtClean="0"/>
                <a:t>      KAŠALJ</a:t>
              </a:r>
            </a:p>
            <a:p>
              <a:r>
                <a:rPr lang="en-US" sz="700" dirty="0" smtClean="0"/>
                <a:t>      OTE</a:t>
              </a:r>
              <a:r>
                <a:rPr lang="sr-Latn-RS" sz="700" dirty="0" smtClean="0"/>
                <a:t>ŽANO</a:t>
              </a:r>
              <a:endParaRPr lang="en-US" sz="700" dirty="0" smtClean="0"/>
            </a:p>
            <a:p>
              <a:r>
                <a:rPr lang="en-US" sz="700" dirty="0" smtClean="0"/>
                <a:t>         </a:t>
              </a:r>
              <a:r>
                <a:rPr lang="sr-Latn-RS" sz="700" dirty="0" smtClean="0"/>
                <a:t>DISANJE</a:t>
              </a:r>
              <a:endParaRPr lang="en-US" sz="7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2377" y="2171195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4840" y="2267324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4730" y="2381699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226694" y="2709411"/>
            <a:ext cx="2393020" cy="1277273"/>
            <a:chOff x="5226798" y="2051682"/>
            <a:chExt cx="2407768" cy="1277273"/>
          </a:xfrm>
        </p:grpSpPr>
        <p:sp>
          <p:nvSpPr>
            <p:cNvPr id="56" name="TextBox 55"/>
            <p:cNvSpPr txBox="1"/>
            <p:nvPr/>
          </p:nvSpPr>
          <p:spPr>
            <a:xfrm>
              <a:off x="5226798" y="2051682"/>
              <a:ext cx="2407768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KAKO: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OSTANITE KOD KUĆE, ČAK I KADA VIŠE </a:t>
              </a:r>
              <a:endParaRPr lang="sr-Latn-R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sr-Latn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NEMATE SIMPTOME,</a:t>
              </a:r>
              <a:r>
                <a:rPr lang="sr-Latn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SVE DOK VAM LEKAR </a:t>
              </a:r>
            </a:p>
            <a:p>
              <a:r>
                <a:rPr lang="sr-Latn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NE DOZVOLI DA IZAĐETE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PRVO POZOVITE LEKARA, </a:t>
              </a:r>
              <a:r>
                <a:rPr lang="sv-SE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 TEK ONDA </a:t>
              </a:r>
              <a:r>
                <a:rPr lang="sr-Latn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</a:p>
            <a:p>
              <a:r>
                <a:rPr lang="sr-Latn-R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sr-Latn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sv-SE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POTRAŽITE MEDICINSKU POMOĆ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IZBEGAVAJTE JAVNA MESTA, ŠKOLU I POSAO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NEMOJTE KORISTITI JAVNI PREVOZ, TAKSI</a:t>
              </a:r>
              <a:endParaRPr lang="sr-Latn-R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sr-Latn-R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sr-Latn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sr-Latn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SERVISE ZA DELJENJE VOŽNJE</a:t>
              </a:r>
              <a:endParaRPr lang="sr-Latn-R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sr-Latn-R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sr-Latn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it-IT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NOSITE MASKU AKO MORATE DA IZAĐETE </a:t>
              </a:r>
              <a:r>
                <a:rPr lang="sr-Latn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</a:p>
            <a:p>
              <a:r>
                <a:rPr lang="sr-Latn-R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sr-Latn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it-IT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NAPOLJE</a:t>
              </a:r>
              <a:endParaRPr lang="sr-Latn-R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78959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87504" y="2648296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87504" y="2763212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4422" y="5982007"/>
            <a:ext cx="1571310" cy="846386"/>
            <a:chOff x="614422" y="5326687"/>
            <a:chExt cx="1391360" cy="846386"/>
          </a:xfrm>
        </p:grpSpPr>
        <p:sp>
          <p:nvSpPr>
            <p:cNvPr id="28" name="TextBox 27"/>
            <p:cNvSpPr txBox="1"/>
            <p:nvPr/>
          </p:nvSpPr>
          <p:spPr>
            <a:xfrm>
              <a:off x="614422" y="5326687"/>
              <a:ext cx="1391360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KADA:</a:t>
              </a:r>
            </a:p>
            <a:p>
              <a:r>
                <a:rPr lang="en-US" sz="700" dirty="0" smtClean="0"/>
                <a:t>      JEDNOM DNEVNO</a:t>
              </a:r>
            </a:p>
            <a:p>
              <a:r>
                <a:rPr lang="en-US" sz="700" dirty="0" smtClean="0"/>
                <a:t>      </a:t>
              </a:r>
              <a:r>
                <a:rPr lang="sr-Latn-RS" sz="700" dirty="0" smtClean="0"/>
                <a:t>NAKON ČEŠĆE UPOTREBE</a:t>
              </a:r>
              <a:endParaRPr lang="en-US" sz="700" dirty="0" smtClean="0"/>
            </a:p>
            <a:p>
              <a:r>
                <a:rPr lang="en-US" sz="700" dirty="0" smtClean="0"/>
                <a:t>      </a:t>
              </a:r>
              <a:r>
                <a:rPr lang="fi-FI" sz="700" dirty="0" smtClean="0"/>
                <a:t>NAKON ŠTO IH JE KORISTIO</a:t>
              </a:r>
              <a:r>
                <a:rPr lang="en-US" sz="700" dirty="0" smtClean="0"/>
                <a:t> </a:t>
              </a:r>
            </a:p>
            <a:p>
              <a:r>
                <a:rPr lang="en-US" sz="700" dirty="0" smtClean="0"/>
                <a:t>        </a:t>
              </a:r>
              <a:r>
                <a:rPr lang="sr-Latn-RS" sz="700" dirty="0" smtClean="0"/>
                <a:t>NEKO BOLESTAN</a:t>
              </a:r>
              <a:endParaRPr lang="en-US" sz="7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8933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3607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7435" y="5613559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89882" y="5983866"/>
            <a:ext cx="2045800" cy="846386"/>
            <a:chOff x="2087841" y="5319837"/>
            <a:chExt cx="1799275" cy="846386"/>
          </a:xfrm>
        </p:grpSpPr>
        <p:sp>
          <p:nvSpPr>
            <p:cNvPr id="57" name="TextBox 56"/>
            <p:cNvSpPr txBox="1"/>
            <p:nvPr/>
          </p:nvSpPr>
          <p:spPr>
            <a:xfrm>
              <a:off x="2087841" y="5319837"/>
              <a:ext cx="1799275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KAKO: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sr-Latn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t-IT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SAPUN I VODA SU DOVOLJNI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sr-Latn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ALKOHOL ZA DEZINFEKCIJU</a:t>
              </a:r>
              <a:r>
                <a:rPr lang="sr-Latn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sr-Latn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NAJMANJE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70%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sr-Latn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RASTVOR IZBELJIVAČA ZA KUĆNU 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sr-Latn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UPOTREBU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l-PL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(4 KAŠIČICE TJ. 20 ML NA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950 ML VODE)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9936" y="5406335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22973" y="5507186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22973" y="5722097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376250" y="5981020"/>
            <a:ext cx="1859805" cy="630942"/>
            <a:chOff x="4376250" y="5316991"/>
            <a:chExt cx="1859805" cy="630942"/>
          </a:xfrm>
        </p:grpSpPr>
        <p:sp>
          <p:nvSpPr>
            <p:cNvPr id="29" name="TextBox 28"/>
            <p:cNvSpPr txBox="1"/>
            <p:nvPr/>
          </p:nvSpPr>
          <p:spPr>
            <a:xfrm>
              <a:off x="4376250" y="5316991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KADA:</a:t>
              </a:r>
            </a:p>
            <a:p>
              <a:r>
                <a:rPr lang="en-US" sz="700" dirty="0" smtClean="0"/>
                <a:t>      AKO STE BOLESNI</a:t>
              </a:r>
            </a:p>
            <a:p>
              <a:r>
                <a:rPr lang="en-US" sz="700" dirty="0" smtClean="0"/>
                <a:t>      AKO IMATE ALERGIJU</a:t>
              </a:r>
              <a:endParaRPr lang="sr-Cyrl-RS" sz="700" dirty="0" smtClean="0"/>
            </a:p>
            <a:p>
              <a:r>
                <a:rPr lang="sr-Cyrl-RS" sz="700" dirty="0" smtClean="0"/>
                <a:t>      </a:t>
              </a:r>
              <a:r>
                <a:rPr lang="en-GB" sz="700" dirty="0" smtClean="0"/>
                <a:t>AKO U HRANI IMATE </a:t>
              </a:r>
              <a:endParaRPr lang="sr-Cyrl-RS" sz="700" dirty="0" smtClean="0"/>
            </a:p>
            <a:p>
              <a:r>
                <a:rPr lang="sr-Cyrl-RS" sz="700" dirty="0" smtClean="0"/>
                <a:t>        </a:t>
              </a:r>
              <a:r>
                <a:rPr lang="en-GB" sz="700" dirty="0" smtClean="0"/>
                <a:t>PREVIŠE BIBERA</a:t>
              </a:r>
              <a:endParaRPr lang="sr-Cyrl-RS" sz="7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8947" y="5394037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3229" y="5490866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3228" y="5605079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52570" y="5980318"/>
            <a:ext cx="1750211" cy="534199"/>
            <a:chOff x="5852570" y="5290162"/>
            <a:chExt cx="1750211" cy="534199"/>
          </a:xfrm>
        </p:grpSpPr>
        <p:sp>
          <p:nvSpPr>
            <p:cNvPr id="58" name="TextBox 57"/>
            <p:cNvSpPr txBox="1"/>
            <p:nvPr/>
          </p:nvSpPr>
          <p:spPr>
            <a:xfrm>
              <a:off x="5852570" y="5290162"/>
              <a:ext cx="17502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KAKO: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it-IT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BACITE UPOTREBLJENE </a:t>
              </a:r>
              <a:r>
                <a:rPr lang="sr-Cyrl-R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sr-Cyrl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</a:p>
            <a:p>
              <a:r>
                <a:rPr lang="sr-Cyrl-R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sr-Cyrl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it-IT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MARAMICE U SMEĆE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ODMAH OPERITE RUKE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16684" y="5366037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16683" y="5576112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2272845" y="8711962"/>
            <a:ext cx="2070729" cy="1169551"/>
            <a:chOff x="2420210" y="8470732"/>
            <a:chExt cx="2070729" cy="1169551"/>
          </a:xfrm>
        </p:grpSpPr>
        <p:sp>
          <p:nvSpPr>
            <p:cNvPr id="27" name="TextBox 26"/>
            <p:cNvSpPr txBox="1"/>
            <p:nvPr/>
          </p:nvSpPr>
          <p:spPr>
            <a:xfrm>
              <a:off x="2420210" y="8470732"/>
              <a:ext cx="207072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KADA:</a:t>
              </a:r>
            </a:p>
            <a:p>
              <a:r>
                <a:rPr lang="en-US" sz="700" dirty="0" smtClean="0"/>
                <a:t>      ULAZITE U ZGRADU</a:t>
              </a:r>
            </a:p>
            <a:p>
              <a:r>
                <a:rPr lang="en-US" sz="700" dirty="0" smtClean="0"/>
                <a:t>      STIŽETE KUĆI</a:t>
              </a:r>
            </a:p>
            <a:p>
              <a:r>
                <a:rPr lang="en-US" sz="700" dirty="0" smtClean="0"/>
                <a:t>      KORISTITE KUPATILO</a:t>
              </a:r>
            </a:p>
            <a:p>
              <a:r>
                <a:rPr lang="en-US" sz="700" dirty="0" smtClean="0"/>
                <a:t>      OKRUŽENI STE VELIKIM BROJEM LJUDI</a:t>
              </a:r>
            </a:p>
            <a:p>
              <a:r>
                <a:rPr lang="en-US" sz="700" dirty="0" smtClean="0"/>
                <a:t>      KIJATE ILI KAŠLJETE</a:t>
              </a:r>
            </a:p>
            <a:p>
              <a:r>
                <a:rPr lang="en-US" sz="700" dirty="0" smtClean="0"/>
                <a:t>      KORISTITE AUTOBUS, VOZ, SERVIS </a:t>
              </a:r>
            </a:p>
            <a:p>
              <a:r>
                <a:rPr lang="en-US" sz="700" dirty="0" smtClean="0"/>
                <a:t>         </a:t>
              </a:r>
              <a:r>
                <a:rPr lang="it-IT" sz="700" dirty="0" smtClean="0"/>
                <a:t>ZA DELJENU VOŽNJU ILI METRO</a:t>
              </a:r>
              <a:endParaRPr lang="en-US" sz="700" dirty="0" smtClean="0"/>
            </a:p>
            <a:p>
              <a:r>
                <a:rPr lang="en-US" sz="700" dirty="0" smtClean="0"/>
                <a:t>      </a:t>
              </a:r>
              <a:r>
                <a:rPr lang="it-IT" sz="700" dirty="0" smtClean="0"/>
                <a:t>PRE JELA I PRE PRIPREME JELA</a:t>
              </a:r>
              <a:endParaRPr lang="en-US" sz="700" dirty="0" smtClean="0"/>
            </a:p>
            <a:p>
              <a:endParaRPr lang="en-US" sz="7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50499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55417" y="8650412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48313" y="8748732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48315" y="8864260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43397" y="8972418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43398" y="9080572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43399" y="9287051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444872" y="8713787"/>
            <a:ext cx="2224350" cy="966293"/>
            <a:chOff x="4388426" y="8434937"/>
            <a:chExt cx="2224350" cy="966293"/>
          </a:xfrm>
        </p:grpSpPr>
        <p:sp>
          <p:nvSpPr>
            <p:cNvPr id="59" name="TextBox 58"/>
            <p:cNvSpPr txBox="1"/>
            <p:nvPr/>
          </p:nvSpPr>
          <p:spPr>
            <a:xfrm>
              <a:off x="4388426" y="8434937"/>
              <a:ext cx="2224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KAKO: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SAPUN I VODA SU NAJBOLJI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pl-PL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GEL ZA SUVO PRANJE JE PRIHVATLJIV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OBE STRANE ŠAKE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ISPOD NOKTIJU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IZMEĐU PRSTIJU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NE ZABORAVITE PALČEVE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DOBRO OSUŠITE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0744" y="8507844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5659" y="8630748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5662" y="8724152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6787" y="8817558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36615" y="8925713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36613" y="9033867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36619" y="9152981"/>
              <a:ext cx="248249" cy="248249"/>
            </a:xfrm>
            <a:prstGeom prst="rect">
              <a:avLst/>
            </a:prstGeom>
          </p:spPr>
        </p:pic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6598" y="3092488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81409" y="269584"/>
            <a:ext cx="7009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smtClean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5 SAVETA ZA ZAŠTITU OD KORONAVIRUSA</a:t>
            </a:r>
            <a:endParaRPr lang="en-US" sz="2400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9520" y="3325030"/>
            <a:ext cx="304634" cy="248249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3834" y="3425211"/>
            <a:ext cx="304634" cy="248249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7504" y="3640687"/>
            <a:ext cx="248249" cy="2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2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03174" y="2108826"/>
            <a:ext cx="190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C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ИЗБЕГАВАЈТЕ ГУЖВЕ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844" y="3920176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1005" y="3866428"/>
            <a:ext cx="3871395" cy="12954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16685" y="2705489"/>
            <a:ext cx="3787834" cy="1065471"/>
            <a:chOff x="516685" y="2705489"/>
            <a:chExt cx="3787834" cy="1065471"/>
          </a:xfrm>
        </p:grpSpPr>
        <p:grpSp>
          <p:nvGrpSpPr>
            <p:cNvPr id="4" name="Group 3"/>
            <p:cNvGrpSpPr/>
            <p:nvPr/>
          </p:nvGrpSpPr>
          <p:grpSpPr>
            <a:xfrm>
              <a:off x="516685" y="2705489"/>
              <a:ext cx="1750800" cy="630942"/>
              <a:chOff x="230456" y="1998622"/>
              <a:chExt cx="1750800" cy="63094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30456" y="1998622"/>
                <a:ext cx="1750800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r-Cyrl-C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КАДА</a:t>
                </a:r>
                <a:r>
                  <a:rPr lang="en-U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sr-Cyrl-C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АКО СЕ ОСЕЋАТЕ БОЛЕСНО</a:t>
                </a:r>
                <a:endPara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sr-Cyrl-C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АКО СЕ ОСЕЋАТЕ ЗДРАВО</a:t>
                </a:r>
                <a:endPara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sr-Cyrl-C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СВЕ ДОК ЕПИДЕМИЈА </a:t>
                </a:r>
                <a:endPara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</a:t>
                </a:r>
                <a:r>
                  <a:rPr lang="ru-RU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У ВАШОЈ ОБЛАСТИ НЕ ПРОЂЕ</a:t>
                </a:r>
                <a:endPara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69891" y="2094751"/>
                <a:ext cx="248249" cy="248249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72354" y="2190880"/>
                <a:ext cx="248249" cy="248249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72244" y="2305255"/>
                <a:ext cx="248249" cy="248249"/>
              </a:xfrm>
              <a:prstGeom prst="rect">
                <a:avLst/>
              </a:prstGeom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2267869" y="2709131"/>
              <a:ext cx="2036650" cy="1061829"/>
              <a:chOff x="2267869" y="2045102"/>
              <a:chExt cx="1659683" cy="1061829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2267869" y="2045102"/>
                <a:ext cx="1659683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Cyrl-C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КАКО</a:t>
                </a:r>
                <a:r>
                  <a:rPr lang="en-U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sr-Cyrl-C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„ГУЖВА“ ПРЕДСТАВЉА БИЛО</a:t>
                </a:r>
                <a:endPara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:r>
                  <a:rPr lang="sr-Cyrl-C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КОЈУ ВЕЛИКУ ГРУПУ ЉУДИ</a:t>
                </a:r>
                <a:endPara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ru-RU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„ВЕЛИКА ГРУПА“ ЈЕ ОНА У КОЈОЈ НЕ </a:t>
                </a:r>
                <a:endPara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l-PL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</a:t>
                </a:r>
                <a:r>
                  <a:rPr lang="sr-Cyrl-C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МОЖЕТЕ ДА ДРЖИТЕ ОДСТОЈАЊЕ</a:t>
                </a:r>
                <a:endPara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:r>
                  <a:rPr lang="sr-Cyrl-R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ОД 2 МЕТРА</a:t>
                </a:r>
                <a:endPara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  <a:r>
                  <a:rPr lang="sr-Cyrl-C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ИЗБЕГАВАЈТЕ РУКОВАЊЕ</a:t>
                </a:r>
                <a:endPara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  <a:r>
                  <a:rPr lang="ru-RU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ВАЖНО ЈЕ ЧАК И АКО СТЕ ЗДРАВИ</a:t>
                </a:r>
                <a:r>
                  <a:rPr lang="en-U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</a:p>
              <a:p>
                <a:r>
                  <a:rPr lang="en-US" sz="700" dirty="0" smtClean="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endPara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01589" y="2119392"/>
                <a:ext cx="248249" cy="248249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297177" y="2341273"/>
                <a:ext cx="248249" cy="248249"/>
              </a:xfrm>
              <a:prstGeom prst="rect">
                <a:avLst/>
              </a:prstGeom>
            </p:spPr>
          </p:pic>
        </p:grpSp>
      </p:grpSp>
      <p:grpSp>
        <p:nvGrpSpPr>
          <p:cNvPr id="6" name="Group 5"/>
          <p:cNvGrpSpPr/>
          <p:nvPr/>
        </p:nvGrpSpPr>
        <p:grpSpPr>
          <a:xfrm>
            <a:off x="464469" y="941751"/>
            <a:ext cx="3446205" cy="1257853"/>
            <a:chOff x="464469" y="277722"/>
            <a:chExt cx="3446205" cy="125785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4469" y="277722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38702" y="1017993"/>
              <a:ext cx="82361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sr-Cyrl-CS" sz="700" dirty="0" smtClean="0"/>
                <a:t>ОСТАНИТЕ У ЗАТВОРЕНОМ ПРОСТОРУ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26186" y="1012355"/>
              <a:ext cx="1045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ru-RU" sz="700" dirty="0" smtClean="0"/>
                <a:t>УЖИВАЈТЕ НА МИРНОМ ОТВОРЕНОМ ПРОСТОРУ</a:t>
              </a:r>
              <a:endParaRPr 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09411" y="1028797"/>
              <a:ext cx="94028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ru-RU" sz="700" dirty="0" smtClean="0"/>
                <a:t>ДРЖИТЕ ОДСТОЈАЊЕ ОД БАР 2 МЕТРА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67231" y="539672"/>
              <a:ext cx="47384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sr-Cyrl-RS" sz="470" dirty="0" smtClean="0"/>
                <a:t>ЗДРАВО</a:t>
              </a:r>
              <a:r>
                <a:rPr lang="en-US" sz="470" dirty="0" smtClean="0"/>
                <a:t>!</a:t>
              </a:r>
              <a:endParaRPr lang="en-US" sz="47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sr-Cyrl-CS" sz="700" dirty="0" smtClean="0"/>
                <a:t>ВОДИТЕ ПСА У ШЕТЊУ</a:t>
              </a:r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 rot="21438704">
              <a:off x="2297177" y="746952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2</a:t>
              </a:r>
              <a:endParaRPr lang="en-US" sz="800" dirty="0" smtClean="0">
                <a:solidFill>
                  <a:srgbClr val="07029D"/>
                </a:solidFill>
              </a:endParaRPr>
            </a:p>
            <a:p>
              <a:pPr algn="ctr"/>
              <a:r>
                <a:rPr lang="sr-Cyrl-RS" sz="800" dirty="0" smtClean="0">
                  <a:solidFill>
                    <a:srgbClr val="07029D"/>
                  </a:solidFill>
                </a:rPr>
                <a:t>МЕТРА</a:t>
              </a:r>
              <a:endParaRPr lang="en-US" sz="800" dirty="0">
                <a:solidFill>
                  <a:srgbClr val="07029D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3437" y="1012115"/>
            <a:ext cx="3359179" cy="1054540"/>
            <a:chOff x="4143437" y="348086"/>
            <a:chExt cx="3359179" cy="105454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358516" y="1094849"/>
              <a:ext cx="1135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sr-Cyrl-RS" sz="700" dirty="0" smtClean="0"/>
                <a:t>ДА</a:t>
              </a:r>
              <a:r>
                <a:rPr lang="en-US" sz="700" dirty="0" smtClean="0"/>
                <a:t>: </a:t>
              </a:r>
              <a:r>
                <a:rPr lang="sr-Cyrl-CS" sz="700" dirty="0" smtClean="0"/>
                <a:t>ОСТАНИТЕ У КРЕВЕТУ</a:t>
              </a:r>
              <a:endParaRPr lang="en-US" sz="7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65788" y="1089067"/>
              <a:ext cx="1205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sr-Cyrl-RS" sz="700" dirty="0" smtClean="0"/>
                <a:t>ДА</a:t>
              </a:r>
              <a:r>
                <a:rPr lang="en-US" sz="700" dirty="0" smtClean="0"/>
                <a:t>: </a:t>
              </a:r>
              <a:r>
                <a:rPr lang="sr-Cyrl-CS" sz="700" dirty="0" smtClean="0"/>
                <a:t>ГЛЕДАЈТЕ </a:t>
              </a:r>
            </a:p>
            <a:p>
              <a:pPr algn="ctr"/>
              <a:r>
                <a:rPr lang="sr-Cyrl-CS" sz="700" dirty="0" smtClean="0"/>
                <a:t>ТЕЛЕВИЗИЈУ</a:t>
              </a:r>
              <a:endParaRPr lang="en-US" sz="7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53894" y="1088231"/>
              <a:ext cx="1448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sr-Cyrl-RS" sz="700" dirty="0" smtClean="0">
                  <a:solidFill>
                    <a:srgbClr val="F60F4E"/>
                  </a:solidFill>
                </a:rPr>
                <a:t>НЕ</a:t>
              </a:r>
              <a:r>
                <a:rPr lang="en-US" sz="700" dirty="0" smtClean="0"/>
                <a:t>: </a:t>
              </a:r>
              <a:r>
                <a:rPr lang="ru-RU" sz="700" dirty="0" smtClean="0"/>
                <a:t>НЕМОЈТЕ ДА КОРИСТИТЕ ЈАВНИ ПРЕВОЗ</a:t>
              </a:r>
              <a:endParaRPr lang="en-US" sz="7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586083" y="2105183"/>
            <a:ext cx="264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ОСТАНИТЕ КОД КУЋЕ </a:t>
            </a:r>
          </a:p>
          <a:p>
            <a:pPr algn="ctr"/>
            <a:r>
              <a:rPr lang="ru-RU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АКО СТЕ БОЛЕСНИ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4423" y="5404538"/>
            <a:ext cx="311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C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ЧИСТИТЕ ЧЕСТО КОРИШЋЕНЕ ПОВРШИНЕ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88343" y="5401691"/>
            <a:ext cx="251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ПОКРИЈТЕ СЕ КАДА КАШЉЕТЕ И КИЈАТЕ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67632" y="8099137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C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ЧЕСТО ПЕРИТЕ </a:t>
            </a:r>
          </a:p>
          <a:p>
            <a:pPr algn="ctr"/>
            <a:r>
              <a:rPr lang="sr-Cyrl-C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РУКЕ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1852" y="4569089"/>
            <a:ext cx="801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sr-Cyrl-CS" sz="700" dirty="0" smtClean="0"/>
              <a:t>РУЧКЕ НА ВРАТИМА</a:t>
            </a:r>
            <a:endParaRPr 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1486975" y="4574829"/>
            <a:ext cx="79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sr-Cyrl-CS" sz="700" dirty="0" smtClean="0"/>
              <a:t>СЛАВИНЕ И ЧЕСМЕ</a:t>
            </a:r>
            <a:endParaRPr 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799176" y="5063963"/>
            <a:ext cx="769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sr-Cyrl-CS" sz="700" dirty="0" smtClean="0"/>
              <a:t>ПРЕКИДАЧИ ЗА СВЕТЛО</a:t>
            </a:r>
            <a:endParaRPr 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1381372" y="5087667"/>
            <a:ext cx="1065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ru-RU" sz="700" dirty="0" smtClean="0"/>
              <a:t>КУХИЊСКА РАДНА ПЛОЧА И СТОЛОВИ</a:t>
            </a:r>
            <a:endParaRPr 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2216041" y="4580562"/>
            <a:ext cx="1377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sr-Cyrl-CS" sz="700" dirty="0" smtClean="0"/>
              <a:t>ТАСТЕР ЗА ВОДОКОТЛИЋ</a:t>
            </a:r>
          </a:p>
          <a:p>
            <a:pPr algn="ctr"/>
            <a:r>
              <a:rPr lang="ru-RU" sz="700" dirty="0" smtClean="0"/>
              <a:t>И ДАСКА ЗА WC ШОЉУ</a:t>
            </a:r>
            <a:endParaRPr lang="sr-Cyrl-CS" sz="7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2316164" y="5161038"/>
            <a:ext cx="1393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ru-RU" sz="700" dirty="0" smtClean="0"/>
              <a:t>МОБИЛНИ ТЕЛЕФОНИ </a:t>
            </a:r>
          </a:p>
          <a:p>
            <a:pPr algn="ctr"/>
            <a:r>
              <a:rPr lang="ru-RU" sz="700" dirty="0" smtClean="0"/>
              <a:t>И ДАЉИНСКИ УПРАВЉАЧИ</a:t>
            </a:r>
            <a:endParaRPr 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4586084" y="5058952"/>
            <a:ext cx="1205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ru-RU" sz="700" dirty="0" smtClean="0"/>
              <a:t>У ПАПИРНУ ИЛИ ПЛАТНЕНУ МАРАМИЦУ</a:t>
            </a:r>
            <a:endParaRPr lang="en-US" sz="700" dirty="0"/>
          </a:p>
        </p:txBody>
      </p:sp>
      <p:sp>
        <p:nvSpPr>
          <p:cNvPr id="52" name="TextBox 51"/>
          <p:cNvSpPr txBox="1"/>
          <p:nvPr/>
        </p:nvSpPr>
        <p:spPr>
          <a:xfrm>
            <a:off x="5956091" y="5056844"/>
            <a:ext cx="1119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sr-Cyrl-CS" sz="700" dirty="0" smtClean="0"/>
              <a:t>У РУКАВ </a:t>
            </a:r>
          </a:p>
          <a:p>
            <a:pPr algn="ctr"/>
            <a:r>
              <a:rPr lang="sr-Cyrl-CS" sz="700" dirty="0" smtClean="0"/>
              <a:t>ИЛИ ЛАКАТ</a:t>
            </a:r>
            <a:endParaRPr lang="en-US" sz="7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895095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409030" y="6970629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>
                  <a:solidFill>
                    <a:srgbClr val="020202"/>
                  </a:solidFill>
                </a:rPr>
                <a:t>20 </a:t>
              </a:r>
              <a:r>
                <a:rPr lang="sr-Cyrl-RS" sz="700" dirty="0" smtClean="0">
                  <a:solidFill>
                    <a:srgbClr val="020202"/>
                  </a:solidFill>
                </a:rPr>
                <a:t>СЕКУНДИ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 rot="21010579">
              <a:off x="4282557" y="7054394"/>
              <a:ext cx="80378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sr-Cyrl-RS" sz="700" dirty="0" smtClean="0"/>
                <a:t>ДАНАС</a:t>
              </a:r>
              <a:r>
                <a:rPr lang="sr-Latn-RS" sz="700" dirty="0" smtClean="0"/>
                <a:t> </a:t>
              </a:r>
              <a:endParaRPr lang="sr-Latn-RS" sz="700" dirty="0" smtClean="0"/>
            </a:p>
            <a:p>
              <a:r>
                <a:rPr lang="sr-Cyrl-RS" sz="700" dirty="0" smtClean="0"/>
                <a:t>НАМ</a:t>
              </a:r>
              <a:r>
                <a:rPr lang="sr-Latn-RS" sz="700" dirty="0" smtClean="0"/>
                <a:t> </a:t>
              </a:r>
              <a:r>
                <a:rPr lang="sr-Cyrl-RS" sz="700" dirty="0" smtClean="0"/>
                <a:t>ЈЕ</a:t>
              </a:r>
              <a:endParaRPr lang="sr-Latn-RS" sz="700" dirty="0" smtClean="0"/>
            </a:p>
            <a:p>
              <a:r>
                <a:rPr lang="sr-Cyrl-RS" sz="700" dirty="0" smtClean="0"/>
                <a:t>ДИВАН</a:t>
              </a:r>
              <a:r>
                <a:rPr lang="sr-Latn-RS" sz="700" dirty="0" smtClean="0"/>
                <a:t> </a:t>
              </a:r>
              <a:r>
                <a:rPr lang="sr-Cyrl-RS" sz="700" dirty="0" smtClean="0"/>
                <a:t>ДАН</a:t>
              </a:r>
              <a:r>
                <a:rPr lang="sr-Latn-RS" sz="700" dirty="0" smtClean="0"/>
                <a:t>...</a:t>
              </a:r>
              <a:endParaRPr lang="en-US" sz="70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ru-RU" sz="700" dirty="0" smtClean="0"/>
                <a:t>ПЕВАЈТЕ „ДАНАС НАМ ЈЕ ДИВАН ДАН“</a:t>
              </a:r>
              <a:endParaRPr lang="en-US" sz="7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170" y="2703749"/>
            <a:ext cx="1859805" cy="630942"/>
            <a:chOff x="4341997" y="2098914"/>
            <a:chExt cx="1859805" cy="630942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98914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sr-Cyrl-CS" sz="700" dirty="0" smtClean="0"/>
                <a:t>КАДА</a:t>
              </a:r>
              <a:r>
                <a:rPr lang="en-US" sz="700" dirty="0" smtClean="0"/>
                <a:t>:</a:t>
              </a:r>
            </a:p>
            <a:p>
              <a:r>
                <a:rPr lang="en-US" sz="700" dirty="0" smtClean="0"/>
                <a:t>      </a:t>
              </a:r>
              <a:r>
                <a:rPr lang="sr-Cyrl-CS" sz="700" dirty="0" smtClean="0"/>
                <a:t>ГРОЗНИЦА</a:t>
              </a:r>
              <a:endParaRPr lang="en-US" sz="700" dirty="0" smtClean="0"/>
            </a:p>
            <a:p>
              <a:r>
                <a:rPr lang="en-US" sz="700" dirty="0" smtClean="0"/>
                <a:t>      </a:t>
              </a:r>
              <a:r>
                <a:rPr lang="sr-Cyrl-CS" sz="700" dirty="0" smtClean="0"/>
                <a:t>КАШАЉ</a:t>
              </a:r>
              <a:endParaRPr lang="en-US" sz="700" dirty="0" smtClean="0"/>
            </a:p>
            <a:p>
              <a:r>
                <a:rPr lang="en-US" sz="700" dirty="0" smtClean="0"/>
                <a:t>      </a:t>
              </a:r>
              <a:r>
                <a:rPr lang="sr-Cyrl-CS" sz="700" dirty="0" smtClean="0"/>
                <a:t>ОТЕЖАНО</a:t>
              </a:r>
              <a:endParaRPr lang="en-US" sz="700" dirty="0" smtClean="0"/>
            </a:p>
            <a:p>
              <a:r>
                <a:rPr lang="en-US" sz="700" dirty="0" smtClean="0"/>
                <a:t>         </a:t>
              </a:r>
              <a:r>
                <a:rPr lang="sr-Cyrl-RS" sz="700" dirty="0" smtClean="0"/>
                <a:t>ДИСАЊЕ</a:t>
              </a:r>
              <a:endParaRPr lang="en-US" sz="7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2377" y="2171195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4840" y="2267324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4730" y="2381699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209761" y="2709411"/>
            <a:ext cx="2457864" cy="1492716"/>
            <a:chOff x="5209761" y="2051682"/>
            <a:chExt cx="2407768" cy="1492716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51682"/>
              <a:ext cx="2407768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Cyrl-C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КАКО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ru-RU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ОСТАНИТЕ КОД КУЋЕ, ЧАК И КАДА ВИШЕ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sr-Latn-R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sr-Latn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ru-RU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НЕМАТЕ СИМПТОМЕ, СВЕ ДОК ВАМ ЛЕКАР</a:t>
              </a:r>
              <a:r>
                <a:rPr lang="sr-Latn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sr-Latn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sr-Cyrl-C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НЕ ДОЗВОЛИ ДА ИЗАЂЕТЕ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ru-RU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ПРВО ПОЗОВИТЕ ЛЕКАРА, ПА ТЕК ОНДА</a:t>
              </a:r>
              <a:r>
                <a:rPr lang="sv-SE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sr-Latn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</a:p>
            <a:p>
              <a:r>
                <a:rPr lang="sr-Latn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sr-Cyrl-C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ПОТРАЖИТЕ МЕДИЦИНСКУ ПОМОЋ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ru-RU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ИЗБЕГАВАЈТЕ ЈАВНА МЕСТА, ШКОЛУ И ПОСАО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ru-RU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НЕМОЈТЕ КОРИСТИТИ ЈАВНИ ПРЕВОЗ, ТАКСИ</a:t>
              </a:r>
              <a:endParaRPr lang="sr-Latn-R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sr-Latn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ru-RU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 СЕРВИСЕ ЗА ДЕЉЕЊЕ ВОЖЊЕ</a:t>
              </a:r>
              <a:endParaRPr lang="sr-Latn-R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sr-Latn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ru-RU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НОСИТЕ МАСКУ АКО МОРАТЕ ДА ИЗАЂЕТЕ</a:t>
              </a:r>
              <a:endParaRPr lang="sr-Latn-R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sr-Latn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sr-Cyrl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НАПОЉЕ</a:t>
              </a:r>
              <a:endParaRPr lang="sr-Latn-R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78959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87504" y="2648296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87504" y="2763212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519172" y="5982007"/>
            <a:ext cx="1688712" cy="630942"/>
            <a:chOff x="614422" y="5326687"/>
            <a:chExt cx="1495317" cy="630942"/>
          </a:xfrm>
        </p:grpSpPr>
        <p:sp>
          <p:nvSpPr>
            <p:cNvPr id="28" name="TextBox 27"/>
            <p:cNvSpPr txBox="1"/>
            <p:nvPr/>
          </p:nvSpPr>
          <p:spPr>
            <a:xfrm>
              <a:off x="614422" y="5326687"/>
              <a:ext cx="149531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sr-Cyrl-CS" sz="700" dirty="0" smtClean="0"/>
                <a:t>КАДА</a:t>
              </a:r>
              <a:r>
                <a:rPr lang="en-US" sz="700" dirty="0" smtClean="0"/>
                <a:t>:</a:t>
              </a:r>
            </a:p>
            <a:p>
              <a:r>
                <a:rPr lang="en-US" sz="700" dirty="0" smtClean="0"/>
                <a:t>      </a:t>
              </a:r>
              <a:r>
                <a:rPr lang="sr-Cyrl-CS" sz="700" dirty="0" smtClean="0"/>
                <a:t>ЈЕДНОМ ДНЕВНО</a:t>
              </a:r>
              <a:endParaRPr lang="en-US" sz="700" dirty="0" smtClean="0"/>
            </a:p>
            <a:p>
              <a:r>
                <a:rPr lang="en-US" sz="700" dirty="0" smtClean="0"/>
                <a:t>      </a:t>
              </a:r>
              <a:r>
                <a:rPr lang="sr-Cyrl-CS" sz="700" dirty="0" smtClean="0"/>
                <a:t>НАКОН ЧЕШЋЕ УПОТРЕБЕ</a:t>
              </a:r>
              <a:endParaRPr lang="en-US" sz="700" dirty="0" smtClean="0"/>
            </a:p>
            <a:p>
              <a:r>
                <a:rPr lang="en-US" sz="700" dirty="0" smtClean="0"/>
                <a:t>      </a:t>
              </a:r>
              <a:r>
                <a:rPr lang="ru-RU" sz="700" dirty="0" smtClean="0"/>
                <a:t>НАКОН ШТО ИХ ЈЕ КОРИСТИО</a:t>
              </a:r>
            </a:p>
            <a:p>
              <a:r>
                <a:rPr lang="en-US" sz="700" dirty="0" smtClean="0"/>
                <a:t>        </a:t>
              </a:r>
              <a:r>
                <a:rPr lang="sr-Cyrl-CS" sz="700" dirty="0" smtClean="0"/>
                <a:t>НЕКО БОЛЕСТАН</a:t>
              </a:r>
              <a:endParaRPr lang="en-US" sz="7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8933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3607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7435" y="5613559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7" y="5983866"/>
            <a:ext cx="2253694" cy="846386"/>
            <a:chOff x="2072947" y="5319837"/>
            <a:chExt cx="1982117" cy="846386"/>
          </a:xfrm>
        </p:grpSpPr>
        <p:sp>
          <p:nvSpPr>
            <p:cNvPr id="57" name="TextBox 56"/>
            <p:cNvSpPr txBox="1"/>
            <p:nvPr/>
          </p:nvSpPr>
          <p:spPr>
            <a:xfrm>
              <a:off x="2072947" y="5319837"/>
              <a:ext cx="1982117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Cyrl-C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КАКО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sr-Latn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САПУН И ВОДА СУ ДОВОЉНИ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sr-Latn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sr-Cyrl-C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АЛКОХОЛ ЗА ДЕЗИНФЕКЦИЈУ</a:t>
              </a:r>
              <a:r>
                <a:rPr lang="sr-Latn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sr-Cyrl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НАЈМАЊЕ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70%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sr-Latn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sr-Cyrl-C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РАСТВОР ИЗБЕЉИВАЧА ЗА КУЋНУ 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ru-RU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УПОТРЕБУ (4 КАШИЧИЦЕ ТЈ. 20 МЛ НА 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950 </a:t>
              </a:r>
              <a:r>
                <a:rPr lang="sr-Cyrl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МЛ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sr-Cyrl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ВОДЕ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9936" y="5406335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22973" y="5507186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22973" y="5722097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376250" y="5971495"/>
            <a:ext cx="1859805" cy="630942"/>
            <a:chOff x="4376250" y="5307466"/>
            <a:chExt cx="1859805" cy="630942"/>
          </a:xfrm>
        </p:grpSpPr>
        <p:sp>
          <p:nvSpPr>
            <p:cNvPr id="29" name="TextBox 28"/>
            <p:cNvSpPr txBox="1"/>
            <p:nvPr/>
          </p:nvSpPr>
          <p:spPr>
            <a:xfrm>
              <a:off x="4376250" y="5307466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sr-Cyrl-CS" sz="700" dirty="0" smtClean="0"/>
                <a:t>КАДА</a:t>
              </a:r>
              <a:r>
                <a:rPr lang="en-US" sz="700" dirty="0" smtClean="0"/>
                <a:t>:</a:t>
              </a:r>
            </a:p>
            <a:p>
              <a:r>
                <a:rPr lang="en-US" sz="700" dirty="0" smtClean="0"/>
                <a:t>      </a:t>
              </a:r>
              <a:r>
                <a:rPr lang="sr-Cyrl-CS" sz="700" dirty="0" smtClean="0"/>
                <a:t>АКО СТЕ БОЛЕСНИ</a:t>
              </a:r>
              <a:endParaRPr lang="en-US" sz="700" dirty="0" smtClean="0"/>
            </a:p>
            <a:p>
              <a:r>
                <a:rPr lang="en-US" sz="700" dirty="0" smtClean="0"/>
                <a:t>      </a:t>
              </a:r>
              <a:r>
                <a:rPr lang="sr-Cyrl-CS" sz="700" dirty="0" smtClean="0"/>
                <a:t>АКО ИМАТЕ АЛЕРГИЈУ</a:t>
              </a:r>
              <a:endParaRPr lang="sr-Cyrl-RS" sz="700" dirty="0" smtClean="0"/>
            </a:p>
            <a:p>
              <a:r>
                <a:rPr lang="sr-Cyrl-RS" sz="700" dirty="0" smtClean="0"/>
                <a:t> </a:t>
              </a:r>
              <a:r>
                <a:rPr lang="sr-Cyrl-RS" sz="700" dirty="0" smtClean="0"/>
                <a:t>     АКО У ХРАНИ ИМАТЕ</a:t>
              </a:r>
              <a:endParaRPr lang="sr-Cyrl-RS" sz="700" dirty="0" smtClean="0"/>
            </a:p>
            <a:p>
              <a:r>
                <a:rPr lang="sr-Cyrl-RS" sz="700" dirty="0" smtClean="0"/>
                <a:t> </a:t>
              </a:r>
              <a:r>
                <a:rPr lang="sr-Cyrl-RS" sz="700" dirty="0" smtClean="0"/>
                <a:t>       ПРЕВИШЕ БИБЕРА</a:t>
              </a:r>
              <a:endParaRPr lang="sr-Cyrl-RS" sz="7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8131" y="539566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3229" y="5492498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3228" y="5587661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52570" y="5980318"/>
            <a:ext cx="1750211" cy="534199"/>
            <a:chOff x="5852570" y="5290162"/>
            <a:chExt cx="1750211" cy="534199"/>
          </a:xfrm>
        </p:grpSpPr>
        <p:sp>
          <p:nvSpPr>
            <p:cNvPr id="58" name="TextBox 57"/>
            <p:cNvSpPr txBox="1"/>
            <p:nvPr/>
          </p:nvSpPr>
          <p:spPr>
            <a:xfrm>
              <a:off x="5852570" y="5290162"/>
              <a:ext cx="17502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Cyrl-C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КАКО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sr-Cyrl-C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БАЦИТЕ УПОТРЕБЉЕНЕ</a:t>
              </a:r>
              <a:endParaRPr lang="sr-Cyrl-R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sr-Cyrl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sr-Cyrl-C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МАРАМИЦЕ У СМЕЋЕ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sr-Cyrl-C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ОДМАХ ОПЕРИТЕ РУКЕ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16684" y="5366037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16683" y="5576112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2255911" y="8711962"/>
            <a:ext cx="2330172" cy="1169551"/>
            <a:chOff x="2403276" y="8470732"/>
            <a:chExt cx="2330172" cy="1169551"/>
          </a:xfrm>
        </p:grpSpPr>
        <p:sp>
          <p:nvSpPr>
            <p:cNvPr id="27" name="TextBox 26"/>
            <p:cNvSpPr txBox="1"/>
            <p:nvPr/>
          </p:nvSpPr>
          <p:spPr>
            <a:xfrm>
              <a:off x="2403276" y="8470732"/>
              <a:ext cx="23301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sr-Cyrl-CS" sz="700" dirty="0" smtClean="0"/>
                <a:t>КАДА</a:t>
              </a:r>
              <a:r>
                <a:rPr lang="en-US" sz="700" dirty="0" smtClean="0"/>
                <a:t>:</a:t>
              </a:r>
            </a:p>
            <a:p>
              <a:r>
                <a:rPr lang="en-US" sz="700" dirty="0" smtClean="0"/>
                <a:t>      </a:t>
              </a:r>
              <a:r>
                <a:rPr lang="sr-Cyrl-CS" sz="700" dirty="0" smtClean="0"/>
                <a:t>УЛАЗИТЕ У ЗГРАДУ</a:t>
              </a:r>
              <a:endParaRPr lang="en-US" sz="700" dirty="0" smtClean="0"/>
            </a:p>
            <a:p>
              <a:r>
                <a:rPr lang="en-US" sz="700" dirty="0" smtClean="0"/>
                <a:t>      </a:t>
              </a:r>
              <a:r>
                <a:rPr lang="sr-Cyrl-CS" sz="700" dirty="0" smtClean="0"/>
                <a:t>СТИЖЕТЕ КУЋИ</a:t>
              </a:r>
              <a:endParaRPr lang="en-US" sz="700" dirty="0" smtClean="0"/>
            </a:p>
            <a:p>
              <a:r>
                <a:rPr lang="en-US" sz="700" dirty="0" smtClean="0"/>
                <a:t>      </a:t>
              </a:r>
              <a:r>
                <a:rPr lang="sr-Cyrl-CS" sz="700" dirty="0" smtClean="0"/>
                <a:t>КОРИСТИТЕ КУПАТИЛО</a:t>
              </a:r>
              <a:endParaRPr lang="en-US" sz="700" dirty="0" smtClean="0"/>
            </a:p>
            <a:p>
              <a:r>
                <a:rPr lang="en-US" sz="700" dirty="0" smtClean="0"/>
                <a:t>      </a:t>
              </a:r>
              <a:r>
                <a:rPr lang="ru-RU" sz="700" dirty="0" smtClean="0"/>
                <a:t>ОКРУЖEНИ СТE ВEЛИКИМ БРОЈEМ ЉУДИ</a:t>
              </a:r>
              <a:endParaRPr lang="en-US" sz="700" dirty="0" smtClean="0"/>
            </a:p>
            <a:p>
              <a:r>
                <a:rPr lang="en-US" sz="700" dirty="0" smtClean="0"/>
                <a:t>      </a:t>
              </a:r>
              <a:r>
                <a:rPr lang="sr-Cyrl-CS" sz="700" dirty="0" smtClean="0"/>
                <a:t>КИЈАТ</a:t>
              </a:r>
              <a:r>
                <a:rPr lang="en-US" sz="700" dirty="0" smtClean="0"/>
                <a:t>E </a:t>
              </a:r>
              <a:r>
                <a:rPr lang="sr-Cyrl-CS" sz="700" dirty="0" smtClean="0"/>
                <a:t>ИЛИ КАШЉ</a:t>
              </a:r>
              <a:r>
                <a:rPr lang="en-US" sz="700" dirty="0" smtClean="0"/>
                <a:t>E</a:t>
              </a:r>
              <a:r>
                <a:rPr lang="sr-Cyrl-CS" sz="700" dirty="0" smtClean="0"/>
                <a:t>ТЕ</a:t>
              </a:r>
              <a:endParaRPr lang="en-US" sz="700" dirty="0" smtClean="0"/>
            </a:p>
            <a:p>
              <a:r>
                <a:rPr lang="en-US" sz="700" dirty="0" smtClean="0"/>
                <a:t>      </a:t>
              </a:r>
              <a:r>
                <a:rPr lang="sr-Cyrl-CS" sz="700" dirty="0" smtClean="0"/>
                <a:t>КОРИСТИТ</a:t>
              </a:r>
              <a:r>
                <a:rPr lang="en-US" sz="700" dirty="0" smtClean="0"/>
                <a:t>E </a:t>
              </a:r>
              <a:r>
                <a:rPr lang="sr-Cyrl-CS" sz="700" dirty="0" smtClean="0"/>
                <a:t>АУТОБУС, ВОЗ, С</a:t>
              </a:r>
              <a:r>
                <a:rPr lang="en-US" sz="700" dirty="0" smtClean="0"/>
                <a:t>E</a:t>
              </a:r>
              <a:r>
                <a:rPr lang="sr-Cyrl-CS" sz="700" dirty="0" smtClean="0"/>
                <a:t>РВИС</a:t>
              </a:r>
              <a:endParaRPr lang="en-US" sz="700" dirty="0" smtClean="0"/>
            </a:p>
            <a:p>
              <a:r>
                <a:rPr lang="en-US" sz="700" dirty="0" smtClean="0"/>
                <a:t>         </a:t>
              </a:r>
              <a:r>
                <a:rPr lang="ru-RU" sz="700" dirty="0" smtClean="0"/>
                <a:t>ЗА ДЕЉЕНУ ВОЖЊУ ИЛИ МЕТРО</a:t>
              </a:r>
              <a:endParaRPr lang="en-US" sz="700" dirty="0" smtClean="0"/>
            </a:p>
            <a:p>
              <a:r>
                <a:rPr lang="en-US" sz="700" dirty="0" smtClean="0"/>
                <a:t>      </a:t>
              </a:r>
              <a:r>
                <a:rPr lang="sr-Cyrl-CS" sz="700" dirty="0" smtClean="0"/>
                <a:t>ПР</a:t>
              </a:r>
              <a:r>
                <a:rPr lang="en-US" sz="700" dirty="0" smtClean="0"/>
                <a:t>E </a:t>
              </a:r>
              <a:r>
                <a:rPr lang="sr-Cyrl-CS" sz="700" dirty="0" smtClean="0"/>
                <a:t>Ј</a:t>
              </a:r>
              <a:r>
                <a:rPr lang="en-US" sz="700" dirty="0" smtClean="0"/>
                <a:t>E</a:t>
              </a:r>
              <a:r>
                <a:rPr lang="sr-Cyrl-CS" sz="700" dirty="0" smtClean="0"/>
                <a:t>ЛА И ПР</a:t>
              </a:r>
              <a:r>
                <a:rPr lang="en-US" sz="700" dirty="0" smtClean="0"/>
                <a:t>E </a:t>
              </a:r>
              <a:r>
                <a:rPr lang="sr-Cyrl-CS" sz="700" dirty="0" smtClean="0"/>
                <a:t>ПРИПР</a:t>
              </a:r>
              <a:r>
                <a:rPr lang="en-US" sz="700" dirty="0" smtClean="0"/>
                <a:t>E</a:t>
              </a:r>
              <a:r>
                <a:rPr lang="sr-Cyrl-CS" sz="700" dirty="0" smtClean="0"/>
                <a:t>М</a:t>
              </a:r>
              <a:r>
                <a:rPr lang="en-US" sz="700" dirty="0" smtClean="0"/>
                <a:t>E </a:t>
              </a:r>
              <a:r>
                <a:rPr lang="sr-Cyrl-CS" sz="700" dirty="0" smtClean="0"/>
                <a:t>Ј</a:t>
              </a:r>
              <a:r>
                <a:rPr lang="en-US" sz="700" dirty="0" smtClean="0"/>
                <a:t>E</a:t>
              </a:r>
              <a:r>
                <a:rPr lang="sr-Cyrl-CS" sz="700" dirty="0" smtClean="0"/>
                <a:t>ЛА</a:t>
              </a:r>
              <a:endParaRPr lang="en-US" sz="700" dirty="0" smtClean="0"/>
            </a:p>
            <a:p>
              <a:endParaRPr lang="en-US" sz="7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50499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55417" y="8650412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48313" y="8748732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48315" y="8864260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43397" y="8972418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43398" y="9080572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43399" y="9287051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444872" y="8713787"/>
            <a:ext cx="2224350" cy="966293"/>
            <a:chOff x="4388426" y="8434937"/>
            <a:chExt cx="2224350" cy="966293"/>
          </a:xfrm>
        </p:grpSpPr>
        <p:sp>
          <p:nvSpPr>
            <p:cNvPr id="59" name="TextBox 58"/>
            <p:cNvSpPr txBox="1"/>
            <p:nvPr/>
          </p:nvSpPr>
          <p:spPr>
            <a:xfrm>
              <a:off x="4388426" y="8434937"/>
              <a:ext cx="2224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Cyrl-C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КАКО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ru-RU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САПУН И ВОДА СУ НАЈБОЉИ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ru-RU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ГEЛ ЗА СУВО ПРАЊE ЈE ПРИХВАТЉИВ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r>
                <a:rPr lang="sr-Cyrl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ОБ</a:t>
              </a:r>
              <a:r>
                <a:rPr lang="en-GB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</a:t>
              </a:r>
              <a:r>
                <a:rPr lang="sr-Cyrl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СТРАН</a:t>
              </a:r>
              <a:r>
                <a:rPr lang="en-GB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</a:t>
              </a:r>
              <a:r>
                <a:rPr lang="sr-Cyrl-R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ШАК</a:t>
              </a:r>
              <a:r>
                <a:rPr lang="en-GB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sr-Cyrl-C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ИСПОД НОКТИЈУ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sr-Cyrl-C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ИЗМ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sr-Cyrl-C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ЂУ ПРСТИЈУ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sr-Cyrl-C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</a:t>
              </a:r>
              <a:r>
                <a:rPr lang="sr-Cyrl-C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ЗАБОРАВИТ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</a:t>
              </a:r>
              <a:r>
                <a:rPr lang="sr-Cyrl-C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ПАЛЧ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sr-Cyrl-C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sr-Cyrl-C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ДОБРО ОСУШИТ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0744" y="8507844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5659" y="8630748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5662" y="8724152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6787" y="8817558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36615" y="8925713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36613" y="9033867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36619" y="9152981"/>
              <a:ext cx="248249" cy="248249"/>
            </a:xfrm>
            <a:prstGeom prst="rect">
              <a:avLst/>
            </a:prstGeom>
          </p:spPr>
        </p:pic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6598" y="3092488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81409" y="269584"/>
            <a:ext cx="7009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5 САВЕТА ЗА ЗАШТИТУ ОД КОРОНАВИРУСА</a:t>
            </a:r>
            <a:endParaRPr lang="en-US" sz="2400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9520" y="3325030"/>
            <a:ext cx="304634" cy="248249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3834" y="3425211"/>
            <a:ext cx="304634" cy="248249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7504" y="3640687"/>
            <a:ext cx="248249" cy="2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4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99813" y="1439736"/>
            <a:ext cx="190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</a:rPr>
              <a:t>عدم الخروج لأي مكان مزدحم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844" y="3256147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1005" y="3202399"/>
            <a:ext cx="3871395" cy="12954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81155" y="2041460"/>
            <a:ext cx="1322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متي</a:t>
            </a:r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إذا شعرت بأعراض المرض</a:t>
            </a:r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</a:rPr>
              <a:t>        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إذا كنت لا تشعر باي أعراض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حتي ينسحب الوباء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2135" y="2132310"/>
            <a:ext cx="190346" cy="19034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4229" y="2424416"/>
            <a:ext cx="190346" cy="19034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2135" y="2272950"/>
            <a:ext cx="190346" cy="19034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26485" y="1949873"/>
            <a:ext cx="1917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كيف 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مكان مزدحم به تجمعات لاعداد كبيرة من الأشخاص في مكان مغلق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مزدحم بمعني انك لا تستطيع ترك مسافة ٢ متر او ٦ اقدام بين شخص واخر</a:t>
            </a:r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الامتناع عن السلام بالايدي او العناق او التقبيل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في منتهي الاهمية حتي ان كنت لا تشتكي من اي اعراض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1212" y="2049217"/>
            <a:ext cx="292769" cy="24824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0784" y="2325917"/>
            <a:ext cx="292769" cy="2482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7923" y="2752978"/>
            <a:ext cx="292769" cy="24824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9450" y="2602171"/>
            <a:ext cx="292769" cy="24824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81155" y="302227"/>
            <a:ext cx="3449219" cy="1234401"/>
            <a:chOff x="481155" y="302227"/>
            <a:chExt cx="3449219" cy="123440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1155" y="302227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483049" y="1067896"/>
              <a:ext cx="7693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900" dirty="0"/>
                <a:t>لا تغادر المنزل</a:t>
              </a:r>
              <a:endParaRPr lang="en-US" sz="9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8" y="1058952"/>
              <a:ext cx="1164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900" dirty="0"/>
                <a:t>استمتع في الأماكن الهادئة المفتوحة غير المزدحمة</a:t>
              </a:r>
              <a:endParaRPr lang="en-US" sz="9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32095" y="1028797"/>
              <a:ext cx="10421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900" dirty="0"/>
                <a:t>حافظ علي مسافة ٢ متر أو ٦ اقدام ما بين شخص والآخر</a:t>
              </a:r>
              <a:endParaRPr lang="en-US" sz="9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96549" y="514397"/>
              <a:ext cx="458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700" dirty="0"/>
                <a:t>كيف حالك</a:t>
              </a:r>
              <a:endParaRPr lang="en-US" sz="7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69397" y="1065077"/>
              <a:ext cx="860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900" dirty="0"/>
                <a:t>استمتع بالمشي في الهواء الطلق</a:t>
              </a:r>
              <a:endParaRPr lang="en-US" sz="9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97177" y="746952"/>
              <a:ext cx="557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07029D"/>
                  </a:solidFill>
                </a:rPr>
                <a:t>6</a:t>
              </a:r>
            </a:p>
            <a:p>
              <a:pPr algn="ctr"/>
              <a:r>
                <a:rPr lang="en-US" sz="900" dirty="0">
                  <a:solidFill>
                    <a:srgbClr val="07029D"/>
                  </a:solidFill>
                </a:rPr>
                <a:t>feet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3437" y="348086"/>
            <a:ext cx="3382962" cy="1150517"/>
            <a:chOff x="4143437" y="348086"/>
            <a:chExt cx="3382962" cy="115051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196525" y="1143085"/>
              <a:ext cx="1135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900" dirty="0"/>
                <a:t>التزم بالراحة في الفراش</a:t>
              </a:r>
              <a:endParaRPr lang="en-US" sz="9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18949" y="1129271"/>
              <a:ext cx="1205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900" dirty="0"/>
                <a:t>تمتع بمتابعة برامجك المفضلة</a:t>
              </a:r>
              <a:endParaRPr lang="en-US" sz="9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77677" y="1129270"/>
              <a:ext cx="14487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900" dirty="0">
                  <a:solidFill>
                    <a:srgbClr val="F60F4E"/>
                  </a:solidFill>
                </a:rPr>
                <a:t>لا تستخدم المواصلات العامة</a:t>
              </a:r>
              <a:endParaRPr lang="en-US" sz="9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773830" y="1432332"/>
            <a:ext cx="222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</a:rPr>
              <a:t>لا تغادر المنزل اذا كنت مريضا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0817" y="4749218"/>
            <a:ext cx="273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</a:rPr>
              <a:t>حافظ علي نظافة المنزل والأسطح بشكل مستمر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88343" y="4730288"/>
            <a:ext cx="251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</a:rPr>
              <a:t>قم بتغطية الوجه عند العطس أو الكحة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67632" y="7435108"/>
            <a:ext cx="241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</a:rPr>
              <a:t>غسيل الأيدي بصفة مستمرة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1983" y="3942208"/>
            <a:ext cx="801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900" dirty="0"/>
              <a:t>يد الباب</a:t>
            </a:r>
            <a:endParaRPr 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1622025" y="3908973"/>
            <a:ext cx="799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900" dirty="0"/>
              <a:t>حنفيات المياه</a:t>
            </a:r>
            <a:endParaRPr 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799176" y="4399934"/>
            <a:ext cx="7693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900" dirty="0"/>
              <a:t>مفاتيح الإضاءة </a:t>
            </a:r>
            <a:endParaRPr 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1362322" y="4423638"/>
            <a:ext cx="1065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900" dirty="0"/>
              <a:t>اسطح الطاولات</a:t>
            </a:r>
            <a:endParaRPr 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2292473" y="3890178"/>
            <a:ext cx="114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900" dirty="0"/>
              <a:t>جميع الاماكن في المرحاض</a:t>
            </a:r>
            <a:endParaRPr 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2350640" y="4475998"/>
            <a:ext cx="115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900" dirty="0"/>
              <a:t>الموبايل وجهاز تحكم التلفزيون</a:t>
            </a:r>
            <a:endParaRPr 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4646774" y="4394923"/>
            <a:ext cx="1052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900" dirty="0"/>
              <a:t>استخدم منديل</a:t>
            </a:r>
            <a:endParaRPr 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5887619" y="4399934"/>
            <a:ext cx="1119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900" dirty="0"/>
              <a:t>استخدم الكوع بدل من اليد</a:t>
            </a:r>
            <a:endParaRPr lang="en-US" sz="9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231066"/>
            <a:ext cx="3657336" cy="1255776"/>
            <a:chOff x="2831132" y="6949274"/>
            <a:chExt cx="3657336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409030" y="6970629"/>
              <a:ext cx="7693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900" dirty="0">
                  <a:solidFill>
                    <a:srgbClr val="020202"/>
                  </a:solidFill>
                </a:rPr>
                <a:t>٢٠ ثانية</a:t>
              </a:r>
              <a:endParaRPr lang="en-US" sz="900" dirty="0">
                <a:solidFill>
                  <a:srgbClr val="02020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77693" y="7048319"/>
              <a:ext cx="645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r"/>
              <a:r>
                <a:rPr lang="ar-AE" sz="900" dirty="0"/>
                <a:t>ا،ب،ت،</a:t>
              </a:r>
              <a:r>
                <a:rPr lang="en-US" sz="900" dirty="0"/>
                <a:t>    </a:t>
              </a:r>
            </a:p>
            <a:p>
              <a:r>
                <a:rPr lang="en-US" sz="900" dirty="0"/>
                <a:t> </a:t>
              </a:r>
              <a:r>
                <a:rPr lang="ar-AE" sz="900" dirty="0"/>
                <a:t>..،هـ،و،ى</a:t>
              </a:r>
              <a:endParaRPr lang="en-US" sz="9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93417" y="7485718"/>
              <a:ext cx="12950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endParaRPr lang="en-US" sz="9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18750" y="2009614"/>
            <a:ext cx="131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ar-AE" sz="900" dirty="0"/>
              <a:t>متي </a:t>
            </a:r>
            <a:endParaRPr lang="en-US" sz="900" dirty="0"/>
          </a:p>
          <a:p>
            <a:pPr algn="r"/>
            <a:r>
              <a:rPr lang="en-US" sz="900" dirty="0"/>
              <a:t> </a:t>
            </a:r>
            <a:r>
              <a:rPr lang="ar-AE" sz="900" dirty="0"/>
              <a:t>درجة حرارة مرتفعه</a:t>
            </a:r>
            <a:endParaRPr lang="en-US" sz="900" dirty="0"/>
          </a:p>
          <a:p>
            <a:pPr algn="r"/>
            <a:r>
              <a:rPr lang="en-US" sz="900" dirty="0"/>
              <a:t> </a:t>
            </a:r>
            <a:r>
              <a:rPr lang="ar-AE" sz="900" dirty="0"/>
              <a:t>كحة</a:t>
            </a:r>
            <a:endParaRPr lang="en-US" sz="900" dirty="0"/>
          </a:p>
          <a:p>
            <a:pPr algn="r"/>
            <a:r>
              <a:rPr lang="ar-AE" sz="900" dirty="0"/>
              <a:t>صعوبة في التنفس</a:t>
            </a:r>
            <a:endParaRPr lang="en-US" sz="900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2235" y="2246925"/>
            <a:ext cx="246566" cy="24824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4098" y="2116426"/>
            <a:ext cx="246566" cy="24824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0118" y="2408811"/>
            <a:ext cx="246566" cy="248249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503567" y="2017824"/>
            <a:ext cx="202575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كيف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بعد انحصار الأعراض، لا تغادر المنزل حتي تستشير الطبيب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ان أمكن استشر بالتليفون أولًا قبل زيارة الطبيب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تفادي الأماكن العامة، المدارس، أو العمل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لا تستخدم المواصلات العامة أو التاكسي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قم بإرتداء ماسك إذا خرجت للضرورة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6524" y="2175477"/>
            <a:ext cx="234353" cy="24824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0966" y="2375385"/>
            <a:ext cx="234353" cy="248249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0195" y="2656215"/>
            <a:ext cx="234353" cy="24824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6525" y="2495877"/>
            <a:ext cx="234353" cy="24824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07801" y="5329283"/>
            <a:ext cx="1331397" cy="646331"/>
            <a:chOff x="614422" y="5326687"/>
            <a:chExt cx="1331397" cy="646331"/>
          </a:xfrm>
        </p:grpSpPr>
        <p:sp>
          <p:nvSpPr>
            <p:cNvPr id="28" name="TextBox 27"/>
            <p:cNvSpPr txBox="1"/>
            <p:nvPr/>
          </p:nvSpPr>
          <p:spPr>
            <a:xfrm>
              <a:off x="614422" y="5326687"/>
              <a:ext cx="1188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r"/>
              <a:r>
                <a:rPr lang="ar-AE" sz="900" dirty="0"/>
                <a:t>متي</a:t>
              </a:r>
              <a:endParaRPr lang="en-US" sz="900" dirty="0"/>
            </a:p>
            <a:p>
              <a:pPr algn="r"/>
              <a:r>
                <a:rPr lang="ar-AE" sz="900" dirty="0"/>
                <a:t>مرة يوميا</a:t>
              </a:r>
              <a:endParaRPr lang="en-US" sz="900" dirty="0"/>
            </a:p>
            <a:p>
              <a:pPr algn="r"/>
              <a:r>
                <a:rPr lang="en-US" sz="900" dirty="0"/>
                <a:t>      </a:t>
              </a:r>
              <a:r>
                <a:rPr lang="ar-AE" sz="900" dirty="0"/>
                <a:t>بعد استخدام مكثف</a:t>
              </a:r>
              <a:endParaRPr lang="en-US" sz="900" dirty="0"/>
            </a:p>
            <a:p>
              <a:pPr algn="r"/>
              <a:r>
                <a:rPr lang="ar-AE" sz="900" dirty="0"/>
                <a:t>اذا استخدمه شخص مريض</a:t>
              </a:r>
              <a:endParaRPr lang="en-US" sz="9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93143" y="5431838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89876" y="5567233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97570" y="5692511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1682135" y="5317944"/>
            <a:ext cx="2092078" cy="784830"/>
            <a:chOff x="1645910" y="5319837"/>
            <a:chExt cx="2368702" cy="784830"/>
          </a:xfrm>
        </p:grpSpPr>
        <p:sp>
          <p:nvSpPr>
            <p:cNvPr id="57" name="TextBox 56"/>
            <p:cNvSpPr txBox="1"/>
            <p:nvPr/>
          </p:nvSpPr>
          <p:spPr>
            <a:xfrm>
              <a:off x="1645910" y="5319837"/>
              <a:ext cx="22263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AE" sz="900" dirty="0">
                  <a:solidFill>
                    <a:srgbClr val="07029D"/>
                  </a:solidFill>
                  <a:latin typeface="Arial" panose="020B0604020202020204" pitchFamily="34" charset="0"/>
                </a:rPr>
                <a:t>كيف</a:t>
              </a:r>
              <a:endPara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9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ar-AE" sz="900" dirty="0">
                  <a:solidFill>
                    <a:srgbClr val="07029D"/>
                  </a:solidFill>
                  <a:latin typeface="Arial" panose="020B0604020202020204" pitchFamily="34" charset="0"/>
                </a:rPr>
                <a:t>بالماء والصابون</a:t>
              </a:r>
              <a:endPara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ar-AE" sz="900" dirty="0">
                  <a:solidFill>
                    <a:srgbClr val="07029D"/>
                  </a:solidFill>
                  <a:latin typeface="Arial" panose="020B0604020202020204" pitchFamily="34" charset="0"/>
                </a:rPr>
                <a:t>منظف منزلي به نسبة كحول لا تقل عن ٧٠٪؜</a:t>
              </a:r>
              <a:endPara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ar-AE" sz="900" dirty="0">
                  <a:solidFill>
                    <a:srgbClr val="07029D"/>
                  </a:solidFill>
                  <a:latin typeface="Arial" panose="020B0604020202020204" pitchFamily="34" charset="0"/>
                </a:rPr>
                <a:t>مبيض منزلي مخفف: ٤ ملاعق مبيض لكل لتر ماء</a:t>
              </a:r>
              <a:endPara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49791" y="5425951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48100" y="5544852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66363" y="5698704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090497" y="5316991"/>
            <a:ext cx="1900708" cy="646331"/>
            <a:chOff x="4023506" y="5316991"/>
            <a:chExt cx="2346294" cy="646331"/>
          </a:xfrm>
        </p:grpSpPr>
        <p:sp>
          <p:nvSpPr>
            <p:cNvPr id="29" name="TextBox 28"/>
            <p:cNvSpPr txBox="1"/>
            <p:nvPr/>
          </p:nvSpPr>
          <p:spPr>
            <a:xfrm>
              <a:off x="4023506" y="5316991"/>
              <a:ext cx="2212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r"/>
              <a:r>
                <a:rPr lang="ar-AE" sz="900" dirty="0"/>
                <a:t>متي </a:t>
              </a:r>
              <a:endParaRPr lang="en-US" sz="900" dirty="0"/>
            </a:p>
            <a:p>
              <a:pPr algn="r"/>
              <a:r>
                <a:rPr lang="en-US" sz="900" dirty="0"/>
                <a:t>      </a:t>
              </a:r>
              <a:r>
                <a:rPr lang="ar-AE" sz="900" dirty="0"/>
                <a:t>اذا كنت مريضا</a:t>
              </a:r>
              <a:endParaRPr lang="en-US" sz="900" dirty="0"/>
            </a:p>
            <a:p>
              <a:pPr algn="r"/>
              <a:r>
                <a:rPr lang="en-US" sz="900" dirty="0"/>
                <a:t>      </a:t>
              </a:r>
              <a:r>
                <a:rPr lang="ar-AE" sz="900" dirty="0"/>
                <a:t>اذا كنت تعاني من الحساسية</a:t>
              </a:r>
              <a:endParaRPr lang="en-US" sz="900" dirty="0"/>
            </a:p>
            <a:p>
              <a:pPr algn="r"/>
              <a:r>
                <a:rPr lang="ar-AE" sz="900" dirty="0"/>
                <a:t>اذا استخدمت الكثير من الفلفل عند الطبخ </a:t>
              </a:r>
              <a:endParaRPr lang="en-US" sz="9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85438" y="5389365"/>
              <a:ext cx="246888" cy="246888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5057" y="5539028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21551" y="5683547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706687" y="5334381"/>
            <a:ext cx="1768603" cy="507831"/>
            <a:chOff x="4877759" y="5224218"/>
            <a:chExt cx="2877043" cy="503861"/>
          </a:xfrm>
        </p:grpSpPr>
        <p:sp>
          <p:nvSpPr>
            <p:cNvPr id="58" name="TextBox 57"/>
            <p:cNvSpPr txBox="1"/>
            <p:nvPr/>
          </p:nvSpPr>
          <p:spPr>
            <a:xfrm>
              <a:off x="4877759" y="5224218"/>
              <a:ext cx="2800199" cy="503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AE" sz="900" dirty="0">
                  <a:solidFill>
                    <a:srgbClr val="07029D"/>
                  </a:solidFill>
                  <a:latin typeface="Arial" panose="020B0604020202020204" pitchFamily="34" charset="0"/>
                </a:rPr>
                <a:t>كيف</a:t>
              </a:r>
              <a:endPara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ar-AE" sz="900" dirty="0">
                  <a:solidFill>
                    <a:srgbClr val="07029D"/>
                  </a:solidFill>
                  <a:latin typeface="Arial" panose="020B0604020202020204" pitchFamily="34" charset="0"/>
                </a:rPr>
                <a:t>تخلص من المناديل في صفيحة القمامة</a:t>
              </a:r>
              <a:r>
                <a:rPr lang="en-US" sz="9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  <a:p>
              <a:pPr algn="r"/>
              <a:r>
                <a:rPr lang="ar-AE" sz="900" dirty="0">
                  <a:solidFill>
                    <a:srgbClr val="07029D"/>
                  </a:solidFill>
                  <a:latin typeface="Arial" panose="020B0604020202020204" pitchFamily="34" charset="0"/>
                </a:rPr>
                <a:t>قم بغسيل يديك فورا</a:t>
              </a:r>
              <a:endPara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98932" y="5343455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06553" y="5471238"/>
              <a:ext cx="248249" cy="248249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1931275" y="8098732"/>
            <a:ext cx="175063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ar-AE" sz="900" dirty="0"/>
              <a:t>متي</a:t>
            </a:r>
            <a:endParaRPr lang="en-US" sz="900" dirty="0"/>
          </a:p>
          <a:p>
            <a:pPr algn="r"/>
            <a:r>
              <a:rPr lang="en-US" sz="900" dirty="0"/>
              <a:t>      </a:t>
            </a:r>
            <a:r>
              <a:rPr lang="ar-AE" sz="900" dirty="0"/>
              <a:t>عند دخول أي مبني</a:t>
            </a:r>
            <a:endParaRPr lang="en-US" sz="900" dirty="0"/>
          </a:p>
          <a:p>
            <a:pPr algn="r"/>
            <a:r>
              <a:rPr lang="en-US" sz="900" dirty="0"/>
              <a:t>      </a:t>
            </a:r>
            <a:r>
              <a:rPr lang="ar-AE" sz="900" dirty="0"/>
              <a:t>عند العودة للمنزل</a:t>
            </a:r>
            <a:endParaRPr lang="en-US" sz="900" dirty="0"/>
          </a:p>
          <a:p>
            <a:pPr algn="r"/>
            <a:r>
              <a:rPr lang="en-US" sz="900" dirty="0"/>
              <a:t>      </a:t>
            </a:r>
            <a:r>
              <a:rPr lang="ar-AE" sz="900" dirty="0"/>
              <a:t>عند استخدام الحمام</a:t>
            </a:r>
            <a:endParaRPr lang="en-US" sz="900" dirty="0"/>
          </a:p>
          <a:p>
            <a:pPr algn="r"/>
            <a:r>
              <a:rPr lang="en-US" sz="900" dirty="0"/>
              <a:t>      </a:t>
            </a:r>
            <a:r>
              <a:rPr lang="ar-AE" sz="900" dirty="0"/>
              <a:t>اذا ذهبت لمكان مزدحم</a:t>
            </a:r>
            <a:endParaRPr lang="en-US" sz="900" dirty="0"/>
          </a:p>
          <a:p>
            <a:pPr algn="r"/>
            <a:r>
              <a:rPr lang="ar-AE" sz="900" dirty="0"/>
              <a:t>اذا قمت بالعطس أو الكح</a:t>
            </a:r>
            <a:endParaRPr lang="en-US" sz="900" dirty="0"/>
          </a:p>
          <a:p>
            <a:pPr algn="r"/>
            <a:r>
              <a:rPr lang="ar-AE" sz="900" dirty="0"/>
              <a:t>اذا استخدمت المواصلات العامة</a:t>
            </a:r>
            <a:endParaRPr lang="en-US" sz="900" dirty="0"/>
          </a:p>
          <a:p>
            <a:pPr algn="r"/>
            <a:r>
              <a:rPr lang="ar-AE" sz="900" dirty="0"/>
              <a:t>قبل الأكل أو اعداد الطعام </a:t>
            </a:r>
            <a:endParaRPr lang="en-US" sz="900" dirty="0"/>
          </a:p>
          <a:p>
            <a:pPr algn="r"/>
            <a:endParaRPr lang="en-US" sz="900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5067" y="8348113"/>
            <a:ext cx="173607" cy="248249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9506" y="8223989"/>
            <a:ext cx="173607" cy="248249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7020" y="8607019"/>
            <a:ext cx="173607" cy="24824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5104" y="8468041"/>
            <a:ext cx="173607" cy="24824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0521" y="8727264"/>
            <a:ext cx="173607" cy="24824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1933" y="8879347"/>
            <a:ext cx="173607" cy="24824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1933" y="9007736"/>
            <a:ext cx="173607" cy="248249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648453" y="8098732"/>
            <a:ext cx="1977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كيف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أفضل طريقة استخدام الماء والصابون 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يليها استخدام مطهر الأيدي 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قم بغسيل ظهر وبطن الأيدي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تحت الأظافر 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ما بين الأصابع 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لا تنسي الإبهام 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ar-AE" sz="900" dirty="0">
                <a:solidFill>
                  <a:srgbClr val="07029D"/>
                </a:solidFill>
                <a:latin typeface="Arial" panose="020B0604020202020204" pitchFamily="34" charset="0"/>
              </a:rPr>
              <a:t>قم بتجفيف الأيدي جيداً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3086" y="8319537"/>
            <a:ext cx="150871" cy="24824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7821" y="8160458"/>
            <a:ext cx="150871" cy="248249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5816" y="8457892"/>
            <a:ext cx="150871" cy="248249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9451" y="8593062"/>
            <a:ext cx="150871" cy="248249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3086" y="8899955"/>
            <a:ext cx="150871" cy="248249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9106" y="9030384"/>
            <a:ext cx="150871" cy="248249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2334" y="8734949"/>
            <a:ext cx="150871" cy="2482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97192" y="9534457"/>
            <a:ext cx="168718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defRPr>
            </a:lvl1pPr>
          </a:lstStyle>
          <a:p>
            <a:pPr algn="r"/>
            <a:r>
              <a:rPr lang="ar-AE" dirty="0" smtClean="0"/>
              <a:t>الترجمة </a:t>
            </a:r>
            <a:r>
              <a:rPr lang="ar-AE" dirty="0"/>
              <a:t>بمؤلف نهى شرف الدين</a:t>
            </a:r>
            <a:endParaRPr lang="en-US" dirty="0"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141543DD-C355-7044-90CF-3ED4A176C03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8082" y="2787765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/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/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A043C-1245-45BA-822B-6C5EA7FCF6E6}"/>
              </a:ext>
            </a:extLst>
          </p:cNvPr>
          <p:cNvSpPr/>
          <p:nvPr/>
        </p:nvSpPr>
        <p:spPr>
          <a:xfrm>
            <a:off x="4043016" y="6736355"/>
            <a:ext cx="11208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err="1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قم</a:t>
            </a:r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بغناء</a:t>
            </a:r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الحروف</a:t>
            </a:r>
            <a:r>
              <a:rPr lang="en-US" sz="9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الابجدية</a:t>
            </a:r>
            <a:endParaRPr lang="en-US" sz="90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609" y="9654641"/>
            <a:ext cx="243410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@</a:t>
            </a:r>
            <a:r>
              <a:rPr lang="en-US" sz="105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NohaSharafeldin</a:t>
            </a:r>
            <a:endParaRPr lang="en-US" sz="105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latin typeface="Arial" panose="020B0604020202020204" pitchFamily="34" charset="0"/>
              </a:rPr>
              <a:t>@</a:t>
            </a:r>
            <a:r>
              <a:rPr lang="en-US" sz="105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aynumazi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154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8943" y="3866428"/>
            <a:ext cx="387139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"/>
          <p:cNvSpPr txBox="1"/>
          <p:nvPr/>
        </p:nvSpPr>
        <p:spPr>
          <a:xfrm>
            <a:off x="2233790" y="8762761"/>
            <a:ext cx="20706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KAPAN</a:t>
            </a: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MEMASUKI GEDUNG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BARU TIBA DI RUMAH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MENGGUNAKAN KAMAR MANDI/TOILET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SETELAH DARI KERUMUNAN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BERSIN ATAU BATUK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NAIK KENDARAAN UMUM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SEBELUM MAKAN ATAU MEMASAK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516674" y="2705500"/>
            <a:ext cx="1556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KAPAN</a:t>
            </a:r>
            <a:r>
              <a:rPr lang="en-US" sz="700" i="0" u="none" strike="noStrike" cap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SEWAKTU KURANG FIT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SEWAKTU SEHAT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SAMPAI WABAH DI</a:t>
            </a:r>
            <a:endParaRPr sz="700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LINGKUNGANMU BERAKHIR</a:t>
            </a:r>
            <a:endParaRPr sz="700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614425" y="2081200"/>
            <a:ext cx="3446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60F4E"/>
                </a:solidFill>
                <a:latin typeface="Bree Serif"/>
                <a:ea typeface="Bree Serif"/>
                <a:cs typeface="Bree Serif"/>
                <a:sym typeface="Bree Serif"/>
              </a:rPr>
              <a:t>HINDARI</a:t>
            </a:r>
            <a:endParaRPr sz="1800">
              <a:solidFill>
                <a:srgbClr val="F60F4E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60F4E"/>
                </a:solidFill>
                <a:latin typeface="Bree Serif"/>
                <a:ea typeface="Bree Serif"/>
                <a:cs typeface="Bree Serif"/>
                <a:sym typeface="Bree Serif"/>
              </a:rPr>
              <a:t>KERUMUNAN</a:t>
            </a:r>
            <a:endParaRPr sz="1800">
              <a:solidFill>
                <a:srgbClr val="F60F4E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844" y="3920176"/>
            <a:ext cx="3444517" cy="137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1005" y="3866428"/>
            <a:ext cx="3871395" cy="1295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"/>
          <p:cNvGrpSpPr/>
          <p:nvPr/>
        </p:nvGrpSpPr>
        <p:grpSpPr>
          <a:xfrm>
            <a:off x="464469" y="941751"/>
            <a:ext cx="3446205" cy="1058852"/>
            <a:chOff x="464469" y="277722"/>
            <a:chExt cx="3446205" cy="1058852"/>
          </a:xfrm>
        </p:grpSpPr>
        <p:pic>
          <p:nvPicPr>
            <p:cNvPr id="88" name="Google Shape;88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64469" y="277722"/>
              <a:ext cx="3401602" cy="8744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"/>
            <p:cNvSpPr txBox="1"/>
            <p:nvPr/>
          </p:nvSpPr>
          <p:spPr>
            <a:xfrm>
              <a:off x="563055" y="1017993"/>
              <a:ext cx="7693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</a:rPr>
                <a:t>BERDIAM  DI RUMAH</a:t>
              </a:r>
              <a:endParaRPr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1125919" y="1012786"/>
              <a:ext cx="12057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</a:rPr>
                <a:t>NIKMATI RUANG TERBUKA HIJAU YANG SEPI</a:t>
              </a:r>
              <a:endParaRPr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2132095" y="1028797"/>
              <a:ext cx="860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</a:rPr>
                <a:t>JAGA JARAK SETIDAKNYA 2 METER</a:t>
              </a:r>
              <a:endParaRPr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2308269" y="546763"/>
              <a:ext cx="567620" cy="169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07029D"/>
                  </a:solidFill>
                </a:rPr>
                <a:t>HALO</a:t>
              </a:r>
              <a:r>
                <a:rPr lang="en-US" sz="500" b="0" u="none">
                  <a:solidFill>
                    <a:srgbClr val="07029D"/>
                  </a:solidFill>
                  <a:latin typeface="Arial"/>
                  <a:ea typeface="Arial"/>
                  <a:cs typeface="Arial"/>
                  <a:sym typeface="Arial"/>
                </a:rPr>
                <a:t>!</a:t>
              </a:r>
              <a:endParaRPr sz="5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3049697" y="1022098"/>
              <a:ext cx="860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</a:rPr>
                <a:t>JALAN-JALAN DENGAN HEWAN PELIHARAAN</a:t>
              </a:r>
              <a:endParaRPr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2297177" y="746952"/>
              <a:ext cx="55750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07029D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07029D"/>
                  </a:solidFill>
                  <a:latin typeface="Calibri"/>
                  <a:ea typeface="Calibri"/>
                  <a:cs typeface="Calibri"/>
                  <a:sym typeface="Calibri"/>
                </a:rPr>
                <a:t>meter</a:t>
              </a:r>
              <a:endParaRPr sz="800">
                <a:solidFill>
                  <a:srgbClr val="07029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65287" y="947215"/>
            <a:ext cx="3250407" cy="88274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4118375" y="1694219"/>
            <a:ext cx="113507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</a:rPr>
              <a:t>BOLEH: BERISTIRAHAT</a:t>
            </a:r>
            <a:endParaRPr sz="700" b="0" u="none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5065143" y="1680381"/>
            <a:ext cx="12057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BOLEH: </a:t>
            </a:r>
            <a:b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MENONTON TV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5975744" y="1687360"/>
            <a:ext cx="14487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60F4E"/>
                </a:solidFill>
              </a:rPr>
              <a:t>JANGAN</a:t>
            </a:r>
            <a:r>
              <a:rPr lang="en-US"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lang="en-US"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700">
                <a:solidFill>
                  <a:srgbClr val="07029D"/>
                </a:solidFill>
              </a:rPr>
              <a:t>NAIK KENDARAAN UMUM</a:t>
            </a:r>
            <a:endParaRPr sz="700" b="0" u="none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4488350" y="2033577"/>
            <a:ext cx="288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60F4E"/>
                </a:solidFill>
                <a:latin typeface="Bree Serif"/>
                <a:ea typeface="Bree Serif"/>
                <a:cs typeface="Bree Serif"/>
                <a:sym typeface="Bree Serif"/>
              </a:rPr>
              <a:t>TETAP BERDIAM DI RUMAH KETIKA SAKIT</a:t>
            </a:r>
            <a:endParaRPr sz="1800">
              <a:solidFill>
                <a:srgbClr val="F60F4E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268300" y="5403788"/>
            <a:ext cx="3705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60F4E"/>
                </a:solidFill>
                <a:latin typeface="Bree Serif"/>
                <a:ea typeface="Bree Serif"/>
                <a:cs typeface="Bree Serif"/>
                <a:sym typeface="Bree Serif"/>
              </a:rPr>
              <a:t>BERSIHKAN PERMUKAAN YANG SERING DISENTUH</a:t>
            </a:r>
            <a:endParaRPr sz="1800">
              <a:solidFill>
                <a:srgbClr val="F60F4E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4115700" y="5350039"/>
            <a:ext cx="3444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60F4E"/>
                </a:solidFill>
                <a:latin typeface="Bree Serif"/>
                <a:ea typeface="Bree Serif"/>
                <a:cs typeface="Bree Serif"/>
                <a:sym typeface="Bree Serif"/>
              </a:rPr>
              <a:t>TUTUP HIDUNG DAN MULUT KETIKA BATUK ATAU BERSIN</a:t>
            </a:r>
            <a:endParaRPr sz="1800">
              <a:solidFill>
                <a:srgbClr val="F60F4E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2330449" y="8099125"/>
            <a:ext cx="3557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60F4E"/>
                </a:solidFill>
                <a:latin typeface="Bree Serif"/>
                <a:ea typeface="Bree Serif"/>
                <a:cs typeface="Bree Serif"/>
                <a:sym typeface="Bree Serif"/>
              </a:rPr>
              <a:t>CUCI TANGAN </a:t>
            </a:r>
            <a:br>
              <a:rPr lang="en-US" sz="1800">
                <a:solidFill>
                  <a:srgbClr val="F60F4E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-US" sz="1800">
                <a:solidFill>
                  <a:srgbClr val="F60F4E"/>
                </a:solidFill>
                <a:latin typeface="Bree Serif"/>
                <a:ea typeface="Bree Serif"/>
                <a:cs typeface="Bree Serif"/>
                <a:sym typeface="Bree Serif"/>
              </a:rPr>
              <a:t>SESERING MUNGKIN</a:t>
            </a:r>
            <a:endParaRPr sz="1800">
              <a:solidFill>
                <a:srgbClr val="F60F4E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751983" y="4530037"/>
            <a:ext cx="8010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</a:rPr>
              <a:t>GAGANG PINTU</a:t>
            </a:r>
            <a:endParaRPr sz="700" b="0" u="none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1545825" y="4573002"/>
            <a:ext cx="79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</a:rPr>
              <a:t>KERAN AIR</a:t>
            </a:r>
            <a:endParaRPr sz="700" b="0" u="none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799176" y="5063963"/>
            <a:ext cx="7693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</a:rPr>
              <a:t>SAKLAR</a:t>
            </a:r>
            <a:endParaRPr sz="700">
              <a:solidFill>
                <a:srgbClr val="07029D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</a:rPr>
              <a:t>LAMPU</a:t>
            </a:r>
            <a:endParaRPr sz="700">
              <a:solidFill>
                <a:srgbClr val="07029D"/>
              </a:solidFill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1362322" y="5087667"/>
            <a:ext cx="106599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</a:rPr>
              <a:t>PERMUKAAN MEJA</a:t>
            </a:r>
            <a:endParaRPr sz="700" b="0" u="none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2292473" y="4584687"/>
            <a:ext cx="114815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</a:rPr>
              <a:t>GAGANG DAN PENUTUP TOILET</a:t>
            </a:r>
            <a:endParaRPr sz="700" b="0" u="none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2316165" y="5161038"/>
            <a:ext cx="11595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</a:rPr>
              <a:t>TELEPON GENGGAM DAN </a:t>
            </a:r>
            <a:r>
              <a:rPr lang="en-US" sz="700" i="1">
                <a:solidFill>
                  <a:srgbClr val="07029D"/>
                </a:solidFill>
              </a:rPr>
              <a:t>REMOTE </a:t>
            </a:r>
            <a:r>
              <a:rPr lang="en-US" sz="700">
                <a:solidFill>
                  <a:srgbClr val="07029D"/>
                </a:solidFill>
              </a:rPr>
              <a:t>TV</a:t>
            </a:r>
            <a:endParaRPr sz="700" b="0" u="none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4646774" y="5058952"/>
            <a:ext cx="10523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DENGAN TISU ATAU SAPU TANGAN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5887619" y="5063963"/>
            <a:ext cx="11197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DENGAN LENGAN ATAU SIKU BAJU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4341997" y="2729077"/>
            <a:ext cx="1859805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KAPAN</a:t>
            </a: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DEMAM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BATUK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SESAK NAFAS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4398443" y="8745468"/>
            <a:ext cx="222435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BAGAIMANA: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SABUN DAN AIR ADALAH YANG TERBAIK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700" i="1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HAND SANITIZER</a:t>
            </a: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JUGA DAPAT DIGUNAKAN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CUCI KEDUA SISI TANGAN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SELA-SELA KUKU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SELA-SELA JARI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JANGAN LUPA IBU JARI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      KERINGKAN SEPENUHNYA</a:t>
            </a:r>
            <a:endParaRPr sz="700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3" name="Google Shape;113;p1"/>
          <p:cNvPicPr preferRelativeResize="0"/>
          <p:nvPr/>
        </p:nvPicPr>
        <p:blipFill rotWithShape="1"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702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@epiellie</a:t>
            </a:r>
            <a:endParaRPr sz="1100">
              <a:solidFill>
                <a:srgbClr val="07029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702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@benjaminlinas</a:t>
            </a:r>
            <a:endParaRPr sz="1100">
              <a:solidFill>
                <a:srgbClr val="07029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702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@the_BMC</a:t>
            </a:r>
            <a:endParaRPr sz="1100">
              <a:solidFill>
                <a:srgbClr val="07029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0" y="269575"/>
            <a:ext cx="77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lang="en-US" sz="2400">
                <a:solidFill>
                  <a:srgbClr val="07029D"/>
                </a:solidFill>
              </a:rPr>
              <a:t>LANGKAH PRAKTIS MENCEGAH CORONAVIRUS</a:t>
            </a:r>
            <a:endParaRPr sz="2400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437434" y="9673774"/>
            <a:ext cx="137696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Translated by: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@mikhaeldito313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@hadiastri_k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96876" y="6895095"/>
            <a:ext cx="3048000" cy="125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 txBox="1"/>
          <p:nvPr/>
        </p:nvSpPr>
        <p:spPr>
          <a:xfrm>
            <a:off x="4126852" y="7099690"/>
            <a:ext cx="927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  <a:t>A, B, C,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  <a:t>… X, Y, </a:t>
            </a:r>
            <a:r>
              <a:rPr lang="en-US" sz="700">
                <a:solidFill>
                  <a:srgbClr val="07029D"/>
                </a:solidFill>
              </a:rPr>
              <a:t>DAN </a:t>
            </a:r>
            <a:r>
              <a:rPr lang="en-US"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119" name="Google Shape;119;p1"/>
          <p:cNvSpPr txBox="1"/>
          <p:nvPr/>
        </p:nvSpPr>
        <p:spPr>
          <a:xfrm>
            <a:off x="4118748" y="7445977"/>
            <a:ext cx="12951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</a:rPr>
              <a:t>SAMBIL MENYANYIKAN LAGU ALFABET</a:t>
            </a:r>
            <a:endParaRPr sz="700" b="0" u="none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3198574" y="6916450"/>
            <a:ext cx="7692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u="none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20 </a:t>
            </a:r>
            <a:r>
              <a:rPr lang="en-US" sz="700">
                <a:solidFill>
                  <a:srgbClr val="020202"/>
                </a:solidFill>
              </a:rPr>
              <a:t>DETIK</a:t>
            </a:r>
            <a:endParaRPr sz="700" b="0" u="none">
              <a:solidFill>
                <a:srgbClr val="0202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1"/>
          <p:cNvGrpSpPr/>
          <p:nvPr/>
        </p:nvGrpSpPr>
        <p:grpSpPr>
          <a:xfrm>
            <a:off x="592217" y="2841892"/>
            <a:ext cx="118100" cy="340175"/>
            <a:chOff x="592217" y="2841892"/>
            <a:chExt cx="118100" cy="340175"/>
          </a:xfrm>
        </p:grpSpPr>
        <p:pic>
          <p:nvPicPr>
            <p:cNvPr id="122" name="Google Shape;122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2217" y="296189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2217" y="306396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2217" y="284189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" name="Google Shape;125;p1"/>
          <p:cNvGrpSpPr/>
          <p:nvPr/>
        </p:nvGrpSpPr>
        <p:grpSpPr>
          <a:xfrm>
            <a:off x="2267875" y="2705500"/>
            <a:ext cx="1983600" cy="954000"/>
            <a:chOff x="2267875" y="2705500"/>
            <a:chExt cx="1983600" cy="954000"/>
          </a:xfrm>
        </p:grpSpPr>
        <p:sp>
          <p:nvSpPr>
            <p:cNvPr id="126" name="Google Shape;126;p1"/>
            <p:cNvSpPr txBox="1"/>
            <p:nvPr/>
          </p:nvSpPr>
          <p:spPr>
            <a:xfrm>
              <a:off x="2267875" y="2705500"/>
              <a:ext cx="19836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BAGAIMANA: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`KERUMUNAN` ARTINYA TIAP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PERKUMPULAN ORANG BANYAK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`BANYAK` ARTINYA SAMPAI KAMU  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TIDAK BISA MENJAGA JARAK 2 M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HINDARI BERSALAMAN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PENTING MESKIPUN KAMU MERASA   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SEHAT!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7" name="Google Shape;127;p1"/>
            <p:cNvGrpSpPr/>
            <p:nvPr/>
          </p:nvGrpSpPr>
          <p:grpSpPr>
            <a:xfrm>
              <a:off x="2333805" y="2849542"/>
              <a:ext cx="118100" cy="644188"/>
              <a:chOff x="2333805" y="2849542"/>
              <a:chExt cx="118100" cy="644188"/>
            </a:xfrm>
          </p:grpSpPr>
          <p:pic>
            <p:nvPicPr>
              <p:cNvPr id="128" name="Google Shape;128;p1"/>
              <p:cNvPicPr preferRelativeResize="0"/>
              <p:nvPr/>
            </p:nvPicPr>
            <p:blipFill>
              <a:blip r:embed="rId9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33805" y="3278405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1"/>
              <p:cNvPicPr preferRelativeResize="0"/>
              <p:nvPr/>
            </p:nvPicPr>
            <p:blipFill>
              <a:blip r:embed="rId9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33805" y="3375630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1"/>
              <p:cNvPicPr preferRelativeResize="0"/>
              <p:nvPr/>
            </p:nvPicPr>
            <p:blipFill>
              <a:blip r:embed="rId9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33805" y="2849542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1"/>
              <p:cNvPicPr preferRelativeResize="0"/>
              <p:nvPr/>
            </p:nvPicPr>
            <p:blipFill>
              <a:blip r:embed="rId9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33805" y="3063967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1"/>
          <p:cNvGrpSpPr/>
          <p:nvPr/>
        </p:nvGrpSpPr>
        <p:grpSpPr>
          <a:xfrm>
            <a:off x="4440317" y="2862217"/>
            <a:ext cx="118100" cy="338900"/>
            <a:chOff x="4440317" y="2862217"/>
            <a:chExt cx="118100" cy="338900"/>
          </a:xfrm>
        </p:grpSpPr>
        <p:pic>
          <p:nvPicPr>
            <p:cNvPr id="133" name="Google Shape;133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40317" y="28622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40317" y="29726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40317" y="30830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1"/>
          <p:cNvGrpSpPr/>
          <p:nvPr/>
        </p:nvGrpSpPr>
        <p:grpSpPr>
          <a:xfrm>
            <a:off x="2330442" y="8905830"/>
            <a:ext cx="118100" cy="743825"/>
            <a:chOff x="2330442" y="8905830"/>
            <a:chExt cx="118100" cy="743825"/>
          </a:xfrm>
        </p:grpSpPr>
        <p:pic>
          <p:nvPicPr>
            <p:cNvPr id="137" name="Google Shape;137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0442" y="890583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0442" y="90101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0442" y="9114405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0442" y="921869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0442" y="932298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0442" y="942726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0442" y="9531555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1"/>
          <p:cNvGrpSpPr/>
          <p:nvPr/>
        </p:nvGrpSpPr>
        <p:grpSpPr>
          <a:xfrm>
            <a:off x="4507392" y="8905842"/>
            <a:ext cx="118100" cy="743825"/>
            <a:chOff x="4507392" y="8905842"/>
            <a:chExt cx="118100" cy="743825"/>
          </a:xfrm>
        </p:grpSpPr>
        <p:pic>
          <p:nvPicPr>
            <p:cNvPr id="145" name="Google Shape;145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07392" y="890584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07392" y="901013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07392" y="91144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07392" y="9218705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07392" y="932299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07392" y="942728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07392" y="953156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" name="Google Shape;152;p1"/>
          <p:cNvGrpSpPr/>
          <p:nvPr/>
        </p:nvGrpSpPr>
        <p:grpSpPr>
          <a:xfrm>
            <a:off x="4190513" y="5954200"/>
            <a:ext cx="1859700" cy="630900"/>
            <a:chOff x="4190513" y="5954200"/>
            <a:chExt cx="1859700" cy="630900"/>
          </a:xfrm>
        </p:grpSpPr>
        <p:sp>
          <p:nvSpPr>
            <p:cNvPr id="153" name="Google Shape;153;p1"/>
            <p:cNvSpPr txBox="1"/>
            <p:nvPr/>
          </p:nvSpPr>
          <p:spPr>
            <a:xfrm>
              <a:off x="4190513" y="5954200"/>
              <a:ext cx="18597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KAPAN: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JIKA KAMU SEDANG SAKIT</a:t>
              </a:r>
              <a:r>
                <a:rPr lang="en-US" sz="700" u="none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u="none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</a:t>
              </a: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JIKA KAMU SEDANG ALERGI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JIKA KAMU MEMASAK DENGAN  </a:t>
              </a:r>
              <a:b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MERICA YANG BERLEBIHAN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54" name="Google Shape;154;p1"/>
            <p:cNvGrpSpPr/>
            <p:nvPr/>
          </p:nvGrpSpPr>
          <p:grpSpPr>
            <a:xfrm>
              <a:off x="4304392" y="6107217"/>
              <a:ext cx="118100" cy="319688"/>
              <a:chOff x="4304392" y="6107217"/>
              <a:chExt cx="118100" cy="319688"/>
            </a:xfrm>
          </p:grpSpPr>
          <p:pic>
            <p:nvPicPr>
              <p:cNvPr id="155" name="Google Shape;155;p1"/>
              <p:cNvPicPr preferRelativeResize="0"/>
              <p:nvPr/>
            </p:nvPicPr>
            <p:blipFill>
              <a:blip r:embed="rId9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304392" y="6107217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6" name="Google Shape;156;p1"/>
              <p:cNvPicPr preferRelativeResize="0"/>
              <p:nvPr/>
            </p:nvPicPr>
            <p:blipFill>
              <a:blip r:embed="rId9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304392" y="6308805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7" name="Google Shape;157;p1"/>
              <p:cNvPicPr preferRelativeResize="0"/>
              <p:nvPr/>
            </p:nvPicPr>
            <p:blipFill>
              <a:blip r:embed="rId9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304392" y="6208011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8" name="Google Shape;158;p1"/>
          <p:cNvGrpSpPr/>
          <p:nvPr/>
        </p:nvGrpSpPr>
        <p:grpSpPr>
          <a:xfrm>
            <a:off x="5867326" y="5954200"/>
            <a:ext cx="1909200" cy="630900"/>
            <a:chOff x="5867326" y="5954200"/>
            <a:chExt cx="1909200" cy="630900"/>
          </a:xfrm>
        </p:grpSpPr>
        <p:sp>
          <p:nvSpPr>
            <p:cNvPr id="159" name="Google Shape;159;p1"/>
            <p:cNvSpPr txBox="1"/>
            <p:nvPr/>
          </p:nvSpPr>
          <p:spPr>
            <a:xfrm>
              <a:off x="5867326" y="5954200"/>
              <a:ext cx="1909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BAGAIMANA: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BUANG TISU BEKAS KE TEMPAT </a:t>
              </a:r>
              <a:b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SAMPAH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SEGERA CUCI TANGAN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60" name="Google Shape;160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32117" y="61072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32117" y="630879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1"/>
          <p:cNvGrpSpPr/>
          <p:nvPr/>
        </p:nvGrpSpPr>
        <p:grpSpPr>
          <a:xfrm>
            <a:off x="614425" y="5990725"/>
            <a:ext cx="1533600" cy="630900"/>
            <a:chOff x="614425" y="5990725"/>
            <a:chExt cx="1533600" cy="630900"/>
          </a:xfrm>
        </p:grpSpPr>
        <p:sp>
          <p:nvSpPr>
            <p:cNvPr id="163" name="Google Shape;163;p1"/>
            <p:cNvSpPr txBox="1"/>
            <p:nvPr/>
          </p:nvSpPr>
          <p:spPr>
            <a:xfrm>
              <a:off x="614425" y="5990725"/>
              <a:ext cx="15336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KAPAN</a:t>
              </a:r>
              <a:r>
                <a:rPr lang="en-US" sz="700" u="none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:</a:t>
              </a:r>
              <a:endParaRPr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u="none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</a:t>
              </a: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SEKALI SEHARI</a:t>
              </a:r>
              <a:endParaRPr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u="none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</a:t>
              </a: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SETELAH PENGGUNAAN  </a:t>
              </a:r>
              <a:b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BERULANG</a:t>
              </a:r>
              <a:endParaRPr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u="none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</a:t>
              </a: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SETELAH DIGUNAKAN </a:t>
              </a:r>
              <a:b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OLEH ORANG SAKIT</a:t>
              </a:r>
              <a:endParaRPr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64" name="Google Shape;164;p1"/>
            <p:cNvGrpSpPr/>
            <p:nvPr/>
          </p:nvGrpSpPr>
          <p:grpSpPr>
            <a:xfrm>
              <a:off x="727755" y="6136767"/>
              <a:ext cx="118100" cy="427363"/>
              <a:chOff x="727755" y="6136767"/>
              <a:chExt cx="118100" cy="427363"/>
            </a:xfrm>
          </p:grpSpPr>
          <p:pic>
            <p:nvPicPr>
              <p:cNvPr id="165" name="Google Shape;165;p1"/>
              <p:cNvPicPr preferRelativeResize="0"/>
              <p:nvPr/>
            </p:nvPicPr>
            <p:blipFill>
              <a:blip r:embed="rId9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27755" y="6136767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6" name="Google Shape;166;p1"/>
              <p:cNvPicPr preferRelativeResize="0"/>
              <p:nvPr/>
            </p:nvPicPr>
            <p:blipFill>
              <a:blip r:embed="rId9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27755" y="6446030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1"/>
              <p:cNvPicPr preferRelativeResize="0"/>
              <p:nvPr/>
            </p:nvPicPr>
            <p:blipFill>
              <a:blip r:embed="rId9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27755" y="6247117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8" name="Google Shape;168;p1"/>
          <p:cNvGrpSpPr/>
          <p:nvPr/>
        </p:nvGrpSpPr>
        <p:grpSpPr>
          <a:xfrm>
            <a:off x="2072950" y="5983875"/>
            <a:ext cx="1965600" cy="846300"/>
            <a:chOff x="2072950" y="5983875"/>
            <a:chExt cx="1965600" cy="846300"/>
          </a:xfrm>
        </p:grpSpPr>
        <p:sp>
          <p:nvSpPr>
            <p:cNvPr id="169" name="Google Shape;169;p1"/>
            <p:cNvSpPr txBox="1"/>
            <p:nvPr/>
          </p:nvSpPr>
          <p:spPr>
            <a:xfrm>
              <a:off x="2072950" y="5983875"/>
              <a:ext cx="19656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BAGAIMANA: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GUNAKAN AIR DAN SABUN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PAKAI ALKOHOL PEMBERSIH   </a:t>
              </a:r>
              <a:b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(SETIDAKNYA 70%)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PAKAI CAIRAN PEMUTIH (4   </a:t>
              </a:r>
              <a:b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SENDOK TEH) YANG DICAMPUR   </a:t>
              </a:r>
              <a:b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DENGAN 950 CC AIR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70" name="Google Shape;170;p1"/>
            <p:cNvGrpSpPr/>
            <p:nvPr/>
          </p:nvGrpSpPr>
          <p:grpSpPr>
            <a:xfrm>
              <a:off x="2198080" y="6136780"/>
              <a:ext cx="118100" cy="427350"/>
              <a:chOff x="2198080" y="6136780"/>
              <a:chExt cx="118100" cy="427350"/>
            </a:xfrm>
          </p:grpSpPr>
          <p:pic>
            <p:nvPicPr>
              <p:cNvPr id="171" name="Google Shape;171;p1"/>
              <p:cNvPicPr preferRelativeResize="0"/>
              <p:nvPr/>
            </p:nvPicPr>
            <p:blipFill>
              <a:blip r:embed="rId9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98080" y="6236217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2" name="Google Shape;172;p1"/>
              <p:cNvPicPr preferRelativeResize="0"/>
              <p:nvPr/>
            </p:nvPicPr>
            <p:blipFill>
              <a:blip r:embed="rId9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98080" y="6136780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3" name="Google Shape;173;p1"/>
              <p:cNvPicPr preferRelativeResize="0"/>
              <p:nvPr/>
            </p:nvPicPr>
            <p:blipFill>
              <a:blip r:embed="rId9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98080" y="6446030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4" name="Google Shape;174;p1"/>
          <p:cNvGrpSpPr/>
          <p:nvPr/>
        </p:nvGrpSpPr>
        <p:grpSpPr>
          <a:xfrm>
            <a:off x="5209750" y="2698775"/>
            <a:ext cx="2562600" cy="983580"/>
            <a:chOff x="5209750" y="2698775"/>
            <a:chExt cx="2562600" cy="983580"/>
          </a:xfrm>
        </p:grpSpPr>
        <p:sp>
          <p:nvSpPr>
            <p:cNvPr id="175" name="Google Shape;175;p1"/>
            <p:cNvSpPr txBox="1"/>
            <p:nvPr/>
          </p:nvSpPr>
          <p:spPr>
            <a:xfrm>
              <a:off x="5209750" y="2698775"/>
              <a:ext cx="25626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BAGAIMANA: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BERDIAM DI RUMAH SAMPAI DIPERBOLEHKAN    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DOKTER, BAHKAN SETELAH GEJALA REDA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HUBUNGI DOKTER TERLEBIH DAHULU SEBELUM     </a:t>
              </a:r>
              <a:b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BEROBAT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HINDARI RUANG PUBLIK, SEKOLAH, ATAU KANTOR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HINDARI KENDARAAN UMUM, TAKSI, ATAU LAYANAN </a:t>
              </a:r>
              <a:b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BERBAGI KENDARAAN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PAKAI MASKER BILA HARUS PERGI KE LUAR </a:t>
              </a:r>
              <a:b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700">
                  <a:solidFill>
                    <a:srgbClr val="07029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RUMAH</a:t>
              </a:r>
              <a:endParaRPr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76" name="Google Shape;176;p1"/>
            <p:cNvGrpSpPr/>
            <p:nvPr/>
          </p:nvGrpSpPr>
          <p:grpSpPr>
            <a:xfrm>
              <a:off x="5272492" y="2838230"/>
              <a:ext cx="118100" cy="844125"/>
              <a:chOff x="5272492" y="2838230"/>
              <a:chExt cx="118100" cy="844125"/>
            </a:xfrm>
          </p:grpSpPr>
          <p:pic>
            <p:nvPicPr>
              <p:cNvPr id="177" name="Google Shape;177;p1"/>
              <p:cNvPicPr preferRelativeResize="0"/>
              <p:nvPr/>
            </p:nvPicPr>
            <p:blipFill>
              <a:blip r:embed="rId9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272492" y="2838230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8" name="Google Shape;178;p1"/>
              <p:cNvPicPr preferRelativeResize="0"/>
              <p:nvPr/>
            </p:nvPicPr>
            <p:blipFill>
              <a:blip r:embed="rId9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272492" y="3039242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1"/>
              <p:cNvPicPr preferRelativeResize="0"/>
              <p:nvPr/>
            </p:nvPicPr>
            <p:blipFill>
              <a:blip r:embed="rId9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272492" y="3262080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1"/>
              <p:cNvPicPr preferRelativeResize="0"/>
              <p:nvPr/>
            </p:nvPicPr>
            <p:blipFill>
              <a:blip r:embed="rId9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272492" y="3352330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1" name="Google Shape;181;p1"/>
              <p:cNvPicPr preferRelativeResize="0"/>
              <p:nvPr/>
            </p:nvPicPr>
            <p:blipFill>
              <a:blip r:embed="rId9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272492" y="3564255"/>
                <a:ext cx="118100" cy="118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82" name="Google Shape;18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1781" y="3920176"/>
            <a:ext cx="3444517" cy="137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63225" y="947215"/>
            <a:ext cx="3250407" cy="88274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"/>
          <p:cNvSpPr txBox="1"/>
          <p:nvPr/>
        </p:nvSpPr>
        <p:spPr>
          <a:xfrm>
            <a:off x="4116313" y="1694219"/>
            <a:ext cx="11352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BOLEH: 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1"/>
          <p:cNvSpPr txBox="1"/>
          <p:nvPr/>
        </p:nvSpPr>
        <p:spPr>
          <a:xfrm>
            <a:off x="5063080" y="1680381"/>
            <a:ext cx="12057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</a:rPr>
              <a:t>BOLEH: </a:t>
            </a:r>
            <a:endParaRPr sz="700" b="0" u="none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 txBox="1"/>
          <p:nvPr/>
        </p:nvSpPr>
        <p:spPr>
          <a:xfrm>
            <a:off x="5973682" y="1687360"/>
            <a:ext cx="1448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60F4E"/>
                </a:solidFill>
                <a:latin typeface="Open Sans"/>
                <a:ea typeface="Open Sans"/>
                <a:cs typeface="Open Sans"/>
                <a:sym typeface="Open Sans"/>
              </a:rPr>
              <a:t>JANGAN</a:t>
            </a:r>
            <a:r>
              <a:rPr lang="en-US" sz="700" u="none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1"/>
          <p:cNvSpPr txBox="1"/>
          <p:nvPr/>
        </p:nvSpPr>
        <p:spPr>
          <a:xfrm>
            <a:off x="749921" y="4530037"/>
            <a:ext cx="8010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GAGANG PINTU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1"/>
          <p:cNvSpPr txBox="1"/>
          <p:nvPr/>
        </p:nvSpPr>
        <p:spPr>
          <a:xfrm>
            <a:off x="1543763" y="4573002"/>
            <a:ext cx="79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KERAN AIR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1"/>
          <p:cNvSpPr txBox="1"/>
          <p:nvPr/>
        </p:nvSpPr>
        <p:spPr>
          <a:xfrm>
            <a:off x="797113" y="5063963"/>
            <a:ext cx="76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SAKLAR</a:t>
            </a:r>
            <a:endParaRPr sz="700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LAMPU</a:t>
            </a:r>
            <a:endParaRPr sz="700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1"/>
          <p:cNvSpPr txBox="1"/>
          <p:nvPr/>
        </p:nvSpPr>
        <p:spPr>
          <a:xfrm>
            <a:off x="1360259" y="5087667"/>
            <a:ext cx="1065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PERMUKAAN MEJA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1"/>
          <p:cNvSpPr txBox="1"/>
          <p:nvPr/>
        </p:nvSpPr>
        <p:spPr>
          <a:xfrm>
            <a:off x="2290411" y="4584687"/>
            <a:ext cx="1148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GAGANG DAN PENUTUP TOILET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1"/>
          <p:cNvSpPr txBox="1"/>
          <p:nvPr/>
        </p:nvSpPr>
        <p:spPr>
          <a:xfrm>
            <a:off x="2314103" y="5161038"/>
            <a:ext cx="115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TELEPON GENGGAM 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3" name="Google Shape;193;p1"/>
          <p:cNvPicPr preferRelativeResize="0"/>
          <p:nvPr/>
        </p:nvPicPr>
        <p:blipFill rotWithShape="1"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3401" y="9630143"/>
            <a:ext cx="1162883" cy="41832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"/>
          <p:cNvSpPr/>
          <p:nvPr/>
        </p:nvSpPr>
        <p:spPr>
          <a:xfrm>
            <a:off x="6513882" y="9085658"/>
            <a:ext cx="1101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702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@epiellie</a:t>
            </a:r>
            <a:endParaRPr sz="1100">
              <a:solidFill>
                <a:srgbClr val="07029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702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@benjaminlinas</a:t>
            </a:r>
            <a:endParaRPr sz="1100">
              <a:solidFill>
                <a:srgbClr val="07029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702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@the_BMC</a:t>
            </a:r>
            <a:endParaRPr sz="1100">
              <a:solidFill>
                <a:srgbClr val="07029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"/>
          <p:cNvSpPr txBox="1"/>
          <p:nvPr/>
        </p:nvSpPr>
        <p:spPr>
          <a:xfrm>
            <a:off x="-2062" y="269575"/>
            <a:ext cx="77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lang="en-US" sz="2400">
                <a:solidFill>
                  <a:srgbClr val="07029D"/>
                </a:solidFill>
              </a:rPr>
              <a:t>LANGKAH PRAKTIS MENCEGAH CORONAVIRUS</a:t>
            </a:r>
            <a:endParaRPr sz="2400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435371" y="9673774"/>
            <a:ext cx="1377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Translated by: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@mikhaeldito313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@hadiastri_k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97" name="Google Shape;197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94814" y="6895095"/>
            <a:ext cx="3048000" cy="125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"/>
          <p:cNvSpPr txBox="1"/>
          <p:nvPr/>
        </p:nvSpPr>
        <p:spPr>
          <a:xfrm>
            <a:off x="4124789" y="7099690"/>
            <a:ext cx="927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  <a:t>A, B, C,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  <a:t>… X, Y, </a:t>
            </a:r>
            <a:r>
              <a:rPr lang="en-US" sz="700">
                <a:solidFill>
                  <a:srgbClr val="07029D"/>
                </a:solidFill>
              </a:rPr>
              <a:t>DAN </a:t>
            </a:r>
            <a:r>
              <a:rPr lang="en-US" sz="7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199" name="Google Shape;199;p1"/>
          <p:cNvSpPr txBox="1"/>
          <p:nvPr/>
        </p:nvSpPr>
        <p:spPr>
          <a:xfrm>
            <a:off x="4116685" y="7445977"/>
            <a:ext cx="12951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SAMBIL MENYANYIKAN LAGU ALFABET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1"/>
          <p:cNvSpPr txBox="1"/>
          <p:nvPr/>
        </p:nvSpPr>
        <p:spPr>
          <a:xfrm>
            <a:off x="3196512" y="6916450"/>
            <a:ext cx="7692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none">
                <a:solidFill>
                  <a:srgbClr val="020202"/>
                </a:solidFill>
                <a:latin typeface="Open Sans"/>
                <a:ea typeface="Open Sans"/>
                <a:cs typeface="Open Sans"/>
                <a:sym typeface="Open Sans"/>
              </a:rPr>
              <a:t>20 </a:t>
            </a:r>
            <a:r>
              <a:rPr lang="en-US" sz="700">
                <a:solidFill>
                  <a:srgbClr val="020202"/>
                </a:solidFill>
                <a:latin typeface="Open Sans"/>
                <a:ea typeface="Open Sans"/>
                <a:cs typeface="Open Sans"/>
                <a:sym typeface="Open Sans"/>
              </a:rPr>
              <a:t>DETIK</a:t>
            </a:r>
            <a:endParaRPr sz="700" u="none">
              <a:solidFill>
                <a:srgbClr val="02020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01" name="Google Shape;201;p1"/>
          <p:cNvGrpSpPr/>
          <p:nvPr/>
        </p:nvGrpSpPr>
        <p:grpSpPr>
          <a:xfrm>
            <a:off x="590155" y="2841892"/>
            <a:ext cx="118100" cy="340175"/>
            <a:chOff x="592217" y="2841892"/>
            <a:chExt cx="118100" cy="340175"/>
          </a:xfrm>
        </p:grpSpPr>
        <p:pic>
          <p:nvPicPr>
            <p:cNvPr id="202" name="Google Shape;202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2217" y="296189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2217" y="306396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2217" y="284189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5" name="Google Shape;205;p1"/>
          <p:cNvGrpSpPr/>
          <p:nvPr/>
        </p:nvGrpSpPr>
        <p:grpSpPr>
          <a:xfrm>
            <a:off x="2331742" y="2849542"/>
            <a:ext cx="118100" cy="644188"/>
            <a:chOff x="2333805" y="2849542"/>
            <a:chExt cx="118100" cy="644188"/>
          </a:xfrm>
        </p:grpSpPr>
        <p:pic>
          <p:nvPicPr>
            <p:cNvPr id="206" name="Google Shape;206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3805" y="3278405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3805" y="337563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3805" y="284954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3805" y="306396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0" name="Google Shape;210;p1"/>
          <p:cNvGrpSpPr/>
          <p:nvPr/>
        </p:nvGrpSpPr>
        <p:grpSpPr>
          <a:xfrm>
            <a:off x="4438255" y="2862217"/>
            <a:ext cx="118100" cy="338900"/>
            <a:chOff x="4440317" y="2862217"/>
            <a:chExt cx="118100" cy="338900"/>
          </a:xfrm>
        </p:grpSpPr>
        <p:pic>
          <p:nvPicPr>
            <p:cNvPr id="211" name="Google Shape;211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40317" y="28622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40317" y="29726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40317" y="30830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p1"/>
          <p:cNvGrpSpPr/>
          <p:nvPr/>
        </p:nvGrpSpPr>
        <p:grpSpPr>
          <a:xfrm>
            <a:off x="2328380" y="8905830"/>
            <a:ext cx="118100" cy="743825"/>
            <a:chOff x="2330442" y="8905830"/>
            <a:chExt cx="118100" cy="743825"/>
          </a:xfrm>
        </p:grpSpPr>
        <p:pic>
          <p:nvPicPr>
            <p:cNvPr id="215" name="Google Shape;215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0442" y="890583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0442" y="90101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0442" y="9114405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0442" y="921869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0442" y="932298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0442" y="942726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0442" y="9531555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2" name="Google Shape;222;p1"/>
          <p:cNvGrpSpPr/>
          <p:nvPr/>
        </p:nvGrpSpPr>
        <p:grpSpPr>
          <a:xfrm>
            <a:off x="4505330" y="8905842"/>
            <a:ext cx="118100" cy="743825"/>
            <a:chOff x="4507392" y="8905842"/>
            <a:chExt cx="118100" cy="743825"/>
          </a:xfrm>
        </p:grpSpPr>
        <p:pic>
          <p:nvPicPr>
            <p:cNvPr id="223" name="Google Shape;223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07392" y="890584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07392" y="901013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07392" y="91144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07392" y="9218705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07392" y="932299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07392" y="942728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07392" y="953156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0" name="Google Shape;230;p1"/>
          <p:cNvGrpSpPr/>
          <p:nvPr/>
        </p:nvGrpSpPr>
        <p:grpSpPr>
          <a:xfrm>
            <a:off x="4302330" y="6107217"/>
            <a:ext cx="118100" cy="319688"/>
            <a:chOff x="4304392" y="6107217"/>
            <a:chExt cx="118100" cy="319688"/>
          </a:xfrm>
        </p:grpSpPr>
        <p:pic>
          <p:nvPicPr>
            <p:cNvPr id="231" name="Google Shape;231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04392" y="61072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04392" y="6308805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04392" y="6208011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4" name="Google Shape;234;p1"/>
          <p:cNvGrpSpPr/>
          <p:nvPr/>
        </p:nvGrpSpPr>
        <p:grpSpPr>
          <a:xfrm>
            <a:off x="5930055" y="6107217"/>
            <a:ext cx="118100" cy="319675"/>
            <a:chOff x="5932117" y="6107217"/>
            <a:chExt cx="118100" cy="319675"/>
          </a:xfrm>
        </p:grpSpPr>
        <p:pic>
          <p:nvPicPr>
            <p:cNvPr id="235" name="Google Shape;235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32117" y="61072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32117" y="630879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7" name="Google Shape;237;p1"/>
          <p:cNvGrpSpPr/>
          <p:nvPr/>
        </p:nvGrpSpPr>
        <p:grpSpPr>
          <a:xfrm>
            <a:off x="725692" y="6136767"/>
            <a:ext cx="118100" cy="427363"/>
            <a:chOff x="727755" y="6136767"/>
            <a:chExt cx="118100" cy="427363"/>
          </a:xfrm>
        </p:grpSpPr>
        <p:pic>
          <p:nvPicPr>
            <p:cNvPr id="238" name="Google Shape;238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7755" y="613676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7755" y="644603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7755" y="62471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1" name="Google Shape;241;p1"/>
          <p:cNvGrpSpPr/>
          <p:nvPr/>
        </p:nvGrpSpPr>
        <p:grpSpPr>
          <a:xfrm>
            <a:off x="2196017" y="6136780"/>
            <a:ext cx="118100" cy="427350"/>
            <a:chOff x="2198080" y="6136780"/>
            <a:chExt cx="118100" cy="427350"/>
          </a:xfrm>
        </p:grpSpPr>
        <p:pic>
          <p:nvPicPr>
            <p:cNvPr id="242" name="Google Shape;242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98080" y="6236217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98080" y="613678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98080" y="644603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5" name="Google Shape;245;p1"/>
          <p:cNvGrpSpPr/>
          <p:nvPr/>
        </p:nvGrpSpPr>
        <p:grpSpPr>
          <a:xfrm>
            <a:off x="5270430" y="2838230"/>
            <a:ext cx="118100" cy="844125"/>
            <a:chOff x="5272492" y="2838230"/>
            <a:chExt cx="118100" cy="844125"/>
          </a:xfrm>
        </p:grpSpPr>
        <p:pic>
          <p:nvPicPr>
            <p:cNvPr id="246" name="Google Shape;246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72492" y="283823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72492" y="3039242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72492" y="326208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72492" y="3352330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1"/>
            <p:cNvPicPr preferRelativeResize="0"/>
            <p:nvPr/>
          </p:nvPicPr>
          <p:blipFill>
            <a:blip r:embed="rId9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72492" y="3564255"/>
              <a:ext cx="118100" cy="1181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1" name="Google Shape;25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2406" y="941751"/>
            <a:ext cx="3401602" cy="87448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"/>
          <p:cNvSpPr txBox="1"/>
          <p:nvPr/>
        </p:nvSpPr>
        <p:spPr>
          <a:xfrm>
            <a:off x="560992" y="1682022"/>
            <a:ext cx="76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BERDIAM  DI 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1"/>
          <p:cNvSpPr txBox="1"/>
          <p:nvPr/>
        </p:nvSpPr>
        <p:spPr>
          <a:xfrm>
            <a:off x="1123857" y="1676815"/>
            <a:ext cx="1205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NIKMATI RUANG 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1"/>
          <p:cNvSpPr txBox="1"/>
          <p:nvPr/>
        </p:nvSpPr>
        <p:spPr>
          <a:xfrm>
            <a:off x="2130032" y="1692826"/>
            <a:ext cx="861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JAGA JARAK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1"/>
          <p:cNvSpPr txBox="1"/>
          <p:nvPr/>
        </p:nvSpPr>
        <p:spPr>
          <a:xfrm>
            <a:off x="2306206" y="1210792"/>
            <a:ext cx="567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07029D"/>
                </a:solidFill>
              </a:rPr>
              <a:t>HALO</a:t>
            </a:r>
            <a:r>
              <a:rPr lang="en-US" sz="500" b="0" u="none">
                <a:solidFill>
                  <a:srgbClr val="07029D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500" b="0" u="none">
              <a:solidFill>
                <a:srgbClr val="07029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"/>
          <p:cNvSpPr txBox="1"/>
          <p:nvPr/>
        </p:nvSpPr>
        <p:spPr>
          <a:xfrm>
            <a:off x="2295114" y="1410981"/>
            <a:ext cx="55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7029D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7029D"/>
                </a:solidFill>
                <a:latin typeface="Calibri"/>
                <a:ea typeface="Calibri"/>
                <a:cs typeface="Calibri"/>
                <a:sym typeface="Calibri"/>
              </a:rPr>
              <a:t>meter</a:t>
            </a:r>
            <a:endParaRPr sz="800">
              <a:solidFill>
                <a:srgbClr val="07029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"/>
          <p:cNvSpPr txBox="1"/>
          <p:nvPr/>
        </p:nvSpPr>
        <p:spPr>
          <a:xfrm>
            <a:off x="3047635" y="1686127"/>
            <a:ext cx="861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7029D"/>
                </a:solidFill>
                <a:latin typeface="Open Sans"/>
                <a:ea typeface="Open Sans"/>
                <a:cs typeface="Open Sans"/>
                <a:sym typeface="Open Sans"/>
              </a:rPr>
              <a:t>JALAN-JALAN </a:t>
            </a:r>
            <a:endParaRPr sz="700" u="none">
              <a:solidFill>
                <a:srgbClr val="0702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90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42026" y="1369548"/>
            <a:ext cx="222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ONTWIJK GROTE GROEPEN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844" y="3256147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1005" y="3202399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33844" y="2041460"/>
            <a:ext cx="1931561" cy="630942"/>
            <a:chOff x="230455" y="1998622"/>
            <a:chExt cx="1748721" cy="630942"/>
          </a:xfrm>
        </p:grpSpPr>
        <p:sp>
          <p:nvSpPr>
            <p:cNvPr id="19" name="TextBox 18"/>
            <p:cNvSpPr txBox="1"/>
            <p:nvPr/>
          </p:nvSpPr>
          <p:spPr>
            <a:xfrm>
              <a:off x="230455" y="1998622"/>
              <a:ext cx="174872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WANNEER: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700" dirty="0">
                  <a:solidFill>
                    <a:srgbClr val="07029D"/>
                  </a:solidFill>
                  <a:latin typeface="ArialMT"/>
                  <a:cs typeface="Arial" panose="020B0604020202020204" pitchFamily="34" charset="0"/>
                </a:rPr>
                <a:t>JE JE ZIEK VOELT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700" dirty="0">
                  <a:solidFill>
                    <a:srgbClr val="07029D"/>
                  </a:solidFill>
                  <a:latin typeface="ArialMT"/>
                  <a:cs typeface="Arial" panose="020B0604020202020204" pitchFamily="34" charset="0"/>
                </a:rPr>
                <a:t>JE</a:t>
              </a:r>
              <a:r>
                <a:rPr lang="en-US" sz="700" dirty="0">
                  <a:solidFill>
                    <a:srgbClr val="07029D"/>
                  </a:solidFill>
                  <a:latin typeface="ArialMT"/>
                </a:rPr>
                <a:t> JE FIT VOELT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tabLst>
                  <a:tab pos="130175" algn="l"/>
                  <a:tab pos="173038" algn="l"/>
                  <a:tab pos="354013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700" dirty="0" smtClean="0">
                  <a:solidFill>
                    <a:srgbClr val="07029D"/>
                  </a:solidFill>
                  <a:latin typeface="ArialMT"/>
                  <a:cs typeface="Arial" panose="020B0604020202020204" pitchFamily="34" charset="0"/>
                </a:rPr>
                <a:t>TOTDAT </a:t>
              </a:r>
              <a:r>
                <a:rPr lang="en-US" sz="700" dirty="0">
                  <a:solidFill>
                    <a:srgbClr val="07029D"/>
                  </a:solidFill>
                  <a:latin typeface="ArialMT"/>
                  <a:cs typeface="Arial" panose="020B0604020202020204" pitchFamily="34" charset="0"/>
                </a:rPr>
                <a:t>DE EPIDEMIE</a:t>
              </a:r>
              <a:r>
                <a:rPr lang="en-US" sz="700" dirty="0">
                  <a:solidFill>
                    <a:srgbClr val="07029D"/>
                  </a:solidFill>
                  <a:latin typeface="ArialMT"/>
                </a:rPr>
                <a:t> IN JOUW 		OMGEVING VOORBIJ IS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F2B871B-257A-4647-BC44-78389CDE94AF}"/>
              </a:ext>
            </a:extLst>
          </p:cNvPr>
          <p:cNvGrpSpPr/>
          <p:nvPr/>
        </p:nvGrpSpPr>
        <p:grpSpPr>
          <a:xfrm>
            <a:off x="2148872" y="2045102"/>
            <a:ext cx="2109519" cy="954107"/>
            <a:chOff x="2148872" y="2045102"/>
            <a:chExt cx="2109519" cy="954107"/>
          </a:xfrm>
        </p:grpSpPr>
        <p:sp>
          <p:nvSpPr>
            <p:cNvPr id="30" name="TextBox 29"/>
            <p:cNvSpPr txBox="1"/>
            <p:nvPr/>
          </p:nvSpPr>
          <p:spPr>
            <a:xfrm>
              <a:off x="2148872" y="2045102"/>
              <a:ext cx="21095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HOE: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700" dirty="0">
                  <a:solidFill>
                    <a:srgbClr val="07029D"/>
                  </a:solidFill>
                  <a:latin typeface="ArialMT"/>
                  <a:cs typeface="Arial" panose="020B0604020202020204" pitchFamily="34" charset="0"/>
                </a:rPr>
                <a:t>‘</a:t>
              </a:r>
              <a:r>
                <a:rPr lang="en-US" sz="700" dirty="0">
                  <a:solidFill>
                    <a:srgbClr val="07029D"/>
                  </a:solidFill>
                  <a:latin typeface="ArialMT"/>
                </a:rPr>
                <a:t>GROEP’ BETEKENT MEERDERE </a:t>
              </a:r>
              <a:r>
                <a:rPr lang="en-US" sz="700" dirty="0" smtClean="0">
                  <a:solidFill>
                    <a:srgbClr val="07029D"/>
                  </a:solidFill>
                  <a:latin typeface="ArialMT"/>
                </a:rPr>
                <a:t>   </a:t>
              </a:r>
              <a:r>
                <a:rPr lang="en-US" sz="700" dirty="0">
                  <a:solidFill>
                    <a:srgbClr val="07029D"/>
                  </a:solidFill>
                  <a:latin typeface="ArialMT"/>
                </a:rPr>
                <a:t>	</a:t>
              </a:r>
              <a:r>
                <a:rPr lang="en-US" sz="700" dirty="0" smtClean="0">
                  <a:solidFill>
                    <a:srgbClr val="07029D"/>
                  </a:solidFill>
                  <a:latin typeface="ArialMT"/>
                </a:rPr>
                <a:t>   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MT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MT"/>
                </a:rPr>
                <a:t>         MENSEN </a:t>
              </a:r>
              <a:r>
                <a:rPr lang="en-US" sz="700" dirty="0">
                  <a:solidFill>
                    <a:srgbClr val="07029D"/>
                  </a:solidFill>
                  <a:latin typeface="ArialMT"/>
                </a:rPr>
                <a:t>BIJ ELKAAR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‘</a:t>
              </a:r>
              <a:r>
                <a:rPr lang="en-US" sz="700" dirty="0">
                  <a:solidFill>
                    <a:srgbClr val="07029D"/>
                  </a:solidFill>
                  <a:latin typeface="ArialMT"/>
                  <a:cs typeface="Arial" panose="020B0604020202020204" pitchFamily="34" charset="0"/>
                </a:rPr>
                <a:t>GROOT’ BETEKENT DAT 2 METER 	</a:t>
              </a:r>
              <a:endParaRPr lang="en-US" sz="700" dirty="0" smtClean="0">
                <a:solidFill>
                  <a:srgbClr val="07029D"/>
                </a:solidFill>
                <a:latin typeface="ArialMT"/>
                <a:cs typeface="Arial" panose="020B0604020202020204" pitchFamily="34" charset="0"/>
              </a:endParaRP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MT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MT"/>
                  <a:cs typeface="Arial" panose="020B0604020202020204" pitchFamily="34" charset="0"/>
                </a:rPr>
                <a:t>         AFSTAND HOUDEN </a:t>
              </a:r>
              <a:r>
                <a:rPr lang="en-US" sz="700" dirty="0">
                  <a:solidFill>
                    <a:srgbClr val="07029D"/>
                  </a:solidFill>
                  <a:latin typeface="ArialMT"/>
                  <a:cs typeface="Arial" panose="020B0604020202020204" pitchFamily="34" charset="0"/>
                </a:rPr>
                <a:t>NIET LUKT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MT"/>
                  <a:cs typeface="Arial" panose="020B0604020202020204" pitchFamily="34" charset="0"/>
                </a:rPr>
                <a:t>	</a:t>
              </a:r>
              <a:r>
                <a:rPr lang="en-US" sz="700" dirty="0">
                  <a:solidFill>
                    <a:srgbClr val="07029D"/>
                  </a:solidFill>
                  <a:latin typeface="ArialMT"/>
                </a:rPr>
                <a:t>SCHUD GEEN HANDEN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700" dirty="0">
                  <a:solidFill>
                    <a:srgbClr val="07029D"/>
                  </a:solidFill>
                  <a:latin typeface="ArialMT"/>
                </a:rPr>
                <a:t>OOK VAN BELANG ALS JE GEZOND 	</a:t>
              </a:r>
              <a:endParaRPr lang="en-US" sz="700" dirty="0" smtClean="0">
                <a:solidFill>
                  <a:srgbClr val="07029D"/>
                </a:solidFill>
                <a:latin typeface="ArialMT"/>
              </a:endParaRP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MT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MT"/>
                </a:rPr>
                <a:t>       BENT</a:t>
              </a:r>
              <a:r>
                <a:rPr lang="en-US" sz="700" dirty="0">
                  <a:solidFill>
                    <a:srgbClr val="07029D"/>
                  </a:solidFill>
                  <a:latin typeface="ArialMT"/>
                </a:rPr>
                <a:t>!!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48872" y="2110683"/>
              <a:ext cx="315534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48872" y="2341273"/>
              <a:ext cx="315534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48872" y="2521058"/>
              <a:ext cx="315534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48872" y="2647446"/>
              <a:ext cx="315534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277722"/>
            <a:ext cx="3446205" cy="1058852"/>
            <a:chOff x="464469" y="277722"/>
            <a:chExt cx="3446205" cy="105885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4469" y="277722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3"/>
              <a:ext cx="76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BLIJF BINNEN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9" y="1012786"/>
              <a:ext cx="1116000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GENIET VAN RUSTIGE BUITENPLEKKEN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32095" y="1028797"/>
              <a:ext cx="1042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HOUD MINIMAAL 2 METER AFSTAND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46763"/>
              <a:ext cx="5676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5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/>
                <a:t>HALLO</a:t>
              </a:r>
              <a:r>
                <a:rPr lang="en-US" dirty="0"/>
                <a:t>!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LAAT DE HOND UIT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97177" y="746952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2</a:t>
              </a:r>
            </a:p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meter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3437" y="348086"/>
            <a:ext cx="3359179" cy="1047922"/>
            <a:chOff x="4143437" y="348086"/>
            <a:chExt cx="3359179" cy="104792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196525" y="1095090"/>
              <a:ext cx="11350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WEL: </a:t>
              </a:r>
              <a:r>
                <a:rPr lang="en-US" sz="700" dirty="0">
                  <a:latin typeface="ArialMT"/>
                </a:rPr>
                <a:t>BLIJF IN BED</a:t>
              </a:r>
              <a:endParaRPr lang="en-US" sz="7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75652" y="1081252"/>
              <a:ext cx="12057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WEL: KIJK TV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53894" y="1088231"/>
              <a:ext cx="1448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>
                  <a:latin typeface="ArialMT"/>
                </a:rPr>
                <a:t>NIET: GEBRUIK OPENBAAR </a:t>
              </a:r>
              <a:r>
                <a:rPr lang="en-US" sz="700" dirty="0" smtClean="0">
                  <a:latin typeface="ArialMT"/>
                </a:rPr>
                <a:t>VERVOER</a:t>
              </a:r>
              <a:endParaRPr lang="en-US" sz="7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773830" y="1369548"/>
            <a:ext cx="222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0F4E"/>
                </a:solidFill>
                <a:latin typeface="ArialMT"/>
              </a:rPr>
              <a:t>BLIJF THUIS ALS JE ZIEK BENT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0817" y="4755481"/>
            <a:ext cx="312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MAAK VEELGEBRUIKTE OPPERVLAKTES SCHOON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88343" y="4730288"/>
            <a:ext cx="251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HOEST EN NIES NETJES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67632" y="7435108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WAS REGELMATIG JE HANDEN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51983" y="3942208"/>
            <a:ext cx="8700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DEURKNOPPEN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65658" y="3908973"/>
            <a:ext cx="7991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KRANEN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5052" y="4450038"/>
            <a:ext cx="893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 smtClean="0"/>
              <a:t>LICHTKNOPPEN</a:t>
            </a:r>
            <a:endParaRPr 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1362322" y="4473742"/>
            <a:ext cx="1065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WERKBLADEN EN TAFELS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92473" y="3920658"/>
            <a:ext cx="1148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WC BRIL EN SPOELKNOP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50639" y="4503242"/>
            <a:ext cx="1277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TELEFOONS EN </a:t>
            </a:r>
            <a:r>
              <a:rPr lang="en-US" sz="700" dirty="0" smtClean="0"/>
              <a:t>AFSTANDSBEDIENINGEN</a:t>
            </a:r>
            <a:endParaRPr 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4646774" y="4394923"/>
            <a:ext cx="1118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IN EEN TISSUE OF PAPIEREN ZAKDOEK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87619" y="4399934"/>
            <a:ext cx="11197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IN JE ELLEBOOG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2696876" y="6231066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309046" y="6970629"/>
              <a:ext cx="86932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>
                  <a:solidFill>
                    <a:srgbClr val="020202"/>
                  </a:solidFill>
                </a:rPr>
                <a:t>20 SECONDEN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66395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/>
                <a:t>A, B, C, …</a:t>
              </a:r>
            </a:p>
            <a:p>
              <a:r>
                <a:rPr lang="en-US" sz="700" dirty="0"/>
                <a:t>… X, Y, </a:t>
              </a:r>
              <a:r>
                <a:rPr lang="en-US" sz="700" dirty="0" smtClean="0"/>
                <a:t>EN </a:t>
              </a:r>
              <a:r>
                <a:rPr lang="en-US" sz="700" dirty="0"/>
                <a:t>Z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ZING HET ALFABET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10474" y="2065048"/>
            <a:ext cx="1859805" cy="546111"/>
            <a:chOff x="4341997" y="2065048"/>
            <a:chExt cx="1859805" cy="546111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/>
                <a:t>WANNEER:</a:t>
              </a:r>
            </a:p>
            <a:p>
              <a:r>
                <a:rPr lang="en-US" sz="700" dirty="0"/>
                <a:t>      KOORTS</a:t>
              </a:r>
            </a:p>
            <a:p>
              <a:r>
                <a:rPr lang="en-US" sz="700" dirty="0"/>
                <a:t>      HOESTEN</a:t>
              </a:r>
            </a:p>
            <a:p>
              <a:r>
                <a:rPr lang="en-US" sz="700" dirty="0"/>
                <a:t>      KORTADEMIGHEID</a:t>
              </a: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2377" y="2146143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4840" y="2254798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4730" y="2362910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4421" y="5326687"/>
            <a:ext cx="1484231" cy="630942"/>
            <a:chOff x="614421" y="5326687"/>
            <a:chExt cx="1484231" cy="630942"/>
          </a:xfrm>
        </p:grpSpPr>
        <p:sp>
          <p:nvSpPr>
            <p:cNvPr id="28" name="TextBox 27"/>
            <p:cNvSpPr txBox="1"/>
            <p:nvPr/>
          </p:nvSpPr>
          <p:spPr>
            <a:xfrm>
              <a:off x="614421" y="5326687"/>
              <a:ext cx="148423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/>
                <a:t>WANNEER:</a:t>
              </a:r>
            </a:p>
            <a:p>
              <a:r>
                <a:rPr lang="en-US" sz="700" dirty="0"/>
                <a:t>      </a:t>
              </a:r>
              <a:r>
                <a:rPr lang="en-US" sz="700" dirty="0" smtClean="0"/>
                <a:t>ÉÉN KEER PER </a:t>
              </a:r>
              <a:r>
                <a:rPr lang="en-US" sz="700" dirty="0"/>
                <a:t>DAG</a:t>
              </a:r>
            </a:p>
            <a:p>
              <a:r>
                <a:rPr lang="en-US" sz="700" dirty="0"/>
                <a:t>      NA VEELVULDIG GEBRUIK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/>
                <a:t>      ALS GEBRUIKT DOOR 	ZIEK PERSOON</a:t>
              </a: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7024" y="5635681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8" y="5319837"/>
            <a:ext cx="1799275" cy="738664"/>
            <a:chOff x="2072948" y="5319837"/>
            <a:chExt cx="1799275" cy="738664"/>
          </a:xfrm>
        </p:grpSpPr>
        <p:sp>
          <p:nvSpPr>
            <p:cNvPr id="57" name="TextBox 56"/>
            <p:cNvSpPr txBox="1"/>
            <p:nvPr/>
          </p:nvSpPr>
          <p:spPr>
            <a:xfrm>
              <a:off x="2072948" y="5319837"/>
              <a:ext cx="17992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HOE: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ZEEP EN WATER ZIJN GENOEG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SCHOONMAAKALCOHOL VAN 	TENMINSTE 70%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VERDUND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BLEEKMIDDEL, 20 mL 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IN 1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LITER WATER</a:t>
              </a: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21051" y="548506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21051" y="5707349"/>
              <a:ext cx="248249" cy="248249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F217395-385F-0D4F-978F-5A2529B77E73}"/>
              </a:ext>
            </a:extLst>
          </p:cNvPr>
          <p:cNvGrpSpPr/>
          <p:nvPr/>
        </p:nvGrpSpPr>
        <p:grpSpPr>
          <a:xfrm>
            <a:off x="4376250" y="5316991"/>
            <a:ext cx="1694029" cy="630942"/>
            <a:chOff x="4376250" y="5316991"/>
            <a:chExt cx="1694029" cy="630942"/>
          </a:xfrm>
        </p:grpSpPr>
        <p:sp>
          <p:nvSpPr>
            <p:cNvPr id="29" name="TextBox 28"/>
            <p:cNvSpPr txBox="1"/>
            <p:nvPr/>
          </p:nvSpPr>
          <p:spPr>
            <a:xfrm>
              <a:off x="4376250" y="5316991"/>
              <a:ext cx="1694029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/>
                <a:t>WANNEER:</a:t>
              </a:r>
            </a:p>
            <a:p>
              <a:r>
                <a:rPr lang="en-US" sz="700" dirty="0"/>
                <a:t>      ALS JE ZIEK BENT</a:t>
              </a:r>
            </a:p>
            <a:p>
              <a:r>
                <a:rPr lang="en-US" sz="700" dirty="0"/>
                <a:t>      ALS JE EEN ALLERGIE HEBT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/>
                <a:t>      ALS JE MET TEVEEL PEPER 	HEBT GEKOOKT</a:t>
              </a: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76250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76250" y="545870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76250" y="5587661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67318" y="5290162"/>
            <a:ext cx="1750211" cy="538948"/>
            <a:chOff x="5867318" y="5290162"/>
            <a:chExt cx="1750211" cy="538948"/>
          </a:xfrm>
        </p:grpSpPr>
        <p:sp>
          <p:nvSpPr>
            <p:cNvPr id="58" name="TextBox 57"/>
            <p:cNvSpPr txBox="1"/>
            <p:nvPr/>
          </p:nvSpPr>
          <p:spPr>
            <a:xfrm>
              <a:off x="5867318" y="5290162"/>
              <a:ext cx="17502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HOE: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GOOI GEBRUIKTE TISSUES EN 	ZAKDOEKEN WEG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WAS DIRECT JE HANDEN</a:t>
              </a: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3553" y="5580861"/>
              <a:ext cx="248249" cy="248249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2233790" y="8098732"/>
            <a:ext cx="20707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700" dirty="0"/>
              <a:t>WANNEER:</a:t>
            </a:r>
          </a:p>
          <a:p>
            <a:r>
              <a:rPr lang="en-US" sz="700" dirty="0"/>
              <a:t>      BIJ BINNENKOMST GEBOUWEN</a:t>
            </a:r>
          </a:p>
          <a:p>
            <a:r>
              <a:rPr lang="en-US" sz="700" dirty="0"/>
              <a:t>      BIJ THUISKOMST</a:t>
            </a:r>
          </a:p>
          <a:p>
            <a:r>
              <a:rPr lang="en-US" sz="700" dirty="0"/>
              <a:t>      NA TOILETGEBRUIK</a:t>
            </a:r>
          </a:p>
          <a:p>
            <a:r>
              <a:rPr lang="en-US" sz="700" dirty="0"/>
              <a:t>      NA CONTACT MET MENSEN</a:t>
            </a:r>
          </a:p>
          <a:p>
            <a:r>
              <a:rPr lang="en-US" sz="700" dirty="0"/>
              <a:t>      NA HOESTEN OF NIEZEN</a:t>
            </a:r>
          </a:p>
          <a:p>
            <a:r>
              <a:rPr lang="en-US" sz="700" dirty="0"/>
              <a:t>      NA REIZEN MET OPENBAARVEROER </a:t>
            </a:r>
            <a:r>
              <a:rPr lang="en-US" sz="700" dirty="0" smtClean="0"/>
              <a:t>OF </a:t>
            </a:r>
          </a:p>
          <a:p>
            <a:r>
              <a:rPr lang="en-US" sz="700" dirty="0"/>
              <a:t> </a:t>
            </a:r>
            <a:r>
              <a:rPr lang="en-US" sz="700" dirty="0" smtClean="0"/>
              <a:t>      TAXIDIENSTEN</a:t>
            </a:r>
            <a:endParaRPr lang="en-US" sz="700" dirty="0"/>
          </a:p>
          <a:p>
            <a:r>
              <a:rPr lang="en-US" sz="700" dirty="0"/>
              <a:t>      VOOR HET ETEN OF ETEN KOKEN</a:t>
            </a:r>
          </a:p>
          <a:p>
            <a:endParaRPr lang="en-US" sz="700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3790" y="8170256"/>
            <a:ext cx="248249" cy="248249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3790" y="8263664"/>
            <a:ext cx="248249" cy="248249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3790" y="8361984"/>
            <a:ext cx="248249" cy="24824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3790" y="8470138"/>
            <a:ext cx="248249" cy="24824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3790" y="8578296"/>
            <a:ext cx="248249" cy="24824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3790" y="8686450"/>
            <a:ext cx="248249" cy="24824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3790" y="8914107"/>
            <a:ext cx="248249" cy="248249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4398443" y="8081439"/>
            <a:ext cx="2224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HOE:</a:t>
            </a:r>
          </a:p>
          <a:p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ZEEP EN WATER WERKT HET BEST</a:t>
            </a:r>
          </a:p>
          <a:p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DESINFECTEERMIDDEL KAN OOK</a:t>
            </a:r>
          </a:p>
          <a:p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BEIDE KANTEN VAN JE HANDEN</a:t>
            </a:r>
          </a:p>
          <a:p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ONDER JE NAGELS</a:t>
            </a:r>
          </a:p>
          <a:p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TUSSEN JE VINGERS</a:t>
            </a:r>
          </a:p>
          <a:p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VERGEET JE DUIMEN NIET</a:t>
            </a:r>
          </a:p>
          <a:p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DROOG GOED AF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443" y="8139598"/>
            <a:ext cx="248249" cy="24824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443" y="8262502"/>
            <a:ext cx="248249" cy="248249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443" y="8341158"/>
            <a:ext cx="248249" cy="248249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443" y="8449312"/>
            <a:ext cx="248249" cy="248249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443" y="8557467"/>
            <a:ext cx="248249" cy="248249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443" y="8665621"/>
            <a:ext cx="248249" cy="248249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443" y="8793444"/>
            <a:ext cx="248249" cy="2482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99985" y="9354819"/>
            <a:ext cx="132204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defRPr>
            </a:lvl1pPr>
          </a:lstStyle>
          <a:p>
            <a:r>
              <a:rPr lang="en-US" dirty="0" err="1"/>
              <a:t>Vertaald</a:t>
            </a:r>
            <a:r>
              <a:rPr lang="en-US" dirty="0"/>
              <a:t> </a:t>
            </a:r>
            <a:r>
              <a:rPr lang="en-US" dirty="0" smtClean="0"/>
              <a:t>door: </a:t>
            </a:r>
            <a:r>
              <a:rPr lang="en-US" dirty="0"/>
              <a:t>@</a:t>
            </a:r>
            <a:r>
              <a:rPr lang="en-US" dirty="0" err="1" smtClean="0"/>
              <a:t>eKrijkamp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MarikendeWit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AF95D7-C349-A24B-98E5-5524C6AFDA7C}"/>
              </a:ext>
            </a:extLst>
          </p:cNvPr>
          <p:cNvGrpSpPr/>
          <p:nvPr/>
        </p:nvGrpSpPr>
        <p:grpSpPr>
          <a:xfrm>
            <a:off x="5209761" y="2034749"/>
            <a:ext cx="2451516" cy="1384995"/>
            <a:chOff x="5209761" y="2034749"/>
            <a:chExt cx="2451516" cy="1384995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HOE: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BLIJF THUIS, ZELFS NADAT DE SYMPTOMEN 	WEG ZIJN TODAT DE DOKTER JE 	TOESTEMMING GEEFT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BEL JE HUISARTS VOORDAT JE NAAR HET 	ZIEKENHUIS GAAT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ONTWIJK OPENBARE RUIMTES, SCHOOL OF 	WERK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GEBRUIK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GEEN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OPENBAAR VERVOER OF 	TAXIDIENSTEN 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DRAAG EEN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MONDKAPJE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ALS NAAR 	BUITENGAAN NOODZAKELIJK IS</a:t>
              </a: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74671" y="2453872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74671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74671" y="2662398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74671" y="2850894"/>
              <a:ext cx="248249" cy="248249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12B2232A-C0F7-AC40-8A02-AE1D646A5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74671" y="3090976"/>
              <a:ext cx="248249" cy="248249"/>
            </a:xfrm>
            <a:prstGeom prst="rect">
              <a:avLst/>
            </a:prstGeom>
          </p:spPr>
        </p:pic>
      </p:grpSp>
      <p:pic>
        <p:nvPicPr>
          <p:cNvPr id="101" name="Picture 100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/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/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3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42026" y="2033577"/>
            <a:ext cx="190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ÉVITER LES FOULES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844" y="3894636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1005" y="3866428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6685" y="2705489"/>
            <a:ext cx="1659683" cy="877163"/>
            <a:chOff x="230456" y="1998622"/>
            <a:chExt cx="1659683" cy="877163"/>
          </a:xfrm>
        </p:grpSpPr>
        <p:sp>
          <p:nvSpPr>
            <p:cNvPr id="19" name="TextBox 18"/>
            <p:cNvSpPr txBox="1"/>
            <p:nvPr/>
          </p:nvSpPr>
          <p:spPr>
            <a:xfrm>
              <a:off x="230456" y="1998622"/>
              <a:ext cx="1659683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QUAND:</a:t>
              </a:r>
            </a:p>
            <a:p>
              <a:pPr>
                <a:tabLst>
                  <a:tab pos="87313" algn="l"/>
                  <a:tab pos="174625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SI VOUS VOUS SENTEZ 			MALADE</a:t>
              </a:r>
            </a:p>
            <a:p>
              <a:pPr>
                <a:tabLst>
                  <a:tab pos="174625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SI VOUS VOUS SENTEZ BIEN</a:t>
              </a:r>
            </a:p>
            <a:p>
              <a:pPr>
                <a:tabLst>
                  <a:tab pos="174625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JUSQU’</a:t>
              </a:r>
              <a:r>
                <a:rPr lang="fr-FR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À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CE QUE L’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PID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MIE 	SOIT TERMIN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DANS VOTRE 	R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GION 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2473" y="2289729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2473" y="2404104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67869" y="2709131"/>
            <a:ext cx="1659683" cy="1061829"/>
            <a:chOff x="2267869" y="2045102"/>
            <a:chExt cx="1659683" cy="1061829"/>
          </a:xfrm>
        </p:grpSpPr>
        <p:sp>
          <p:nvSpPr>
            <p:cNvPr id="30" name="TextBox 29"/>
            <p:cNvSpPr txBox="1"/>
            <p:nvPr/>
          </p:nvSpPr>
          <p:spPr>
            <a:xfrm>
              <a:off x="2267869" y="2045102"/>
              <a:ext cx="1659683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COMMENT:</a:t>
              </a:r>
            </a:p>
            <a:p>
              <a:pPr>
                <a:tabLst>
                  <a:tab pos="171450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’FOULE’ SIGNIFIE UN GRAND 	GROUPE DE PERSONNES</a:t>
              </a:r>
            </a:p>
            <a:p>
              <a:pPr>
                <a:tabLst>
                  <a:tab pos="171450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‘GRAND’ SIGNIFIE QUE VOUS 	NE POUVEZ PAS GARDER 2M</a:t>
              </a:r>
            </a:p>
            <a:p>
              <a:pPr>
                <a:tabLst>
                  <a:tab pos="171450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VITER LES POIGN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 DE 	MAINS 	</a:t>
              </a:r>
            </a:p>
            <a:p>
              <a:pPr>
                <a:tabLst>
                  <a:tab pos="171450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IMPORTANT MÊME SI 	VOUS ÊTES SANTE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97177" y="2341273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21460" y="2539847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34758" y="2777273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941751"/>
            <a:ext cx="3446205" cy="1159874"/>
            <a:chOff x="464469" y="277722"/>
            <a:chExt cx="3446205" cy="115987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4469" y="277722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464469" y="1017993"/>
              <a:ext cx="8679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fr-FR" sz="700" dirty="0"/>
                <a:t>RESTER À L'INTÉRIEUR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9" y="1012786"/>
              <a:ext cx="120570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PROFITER D’ESPACES TRANQUILLES </a:t>
              </a:r>
              <a:r>
                <a:rPr lang="fr-FR" sz="700" dirty="0"/>
                <a:t>À</a:t>
              </a:r>
              <a:r>
                <a:rPr lang="en-US" sz="700" dirty="0"/>
                <a:t> L’EXT</a:t>
              </a:r>
              <a:r>
                <a:rPr lang="fr-FR" sz="700" dirty="0" err="1"/>
                <a:t>É</a:t>
              </a:r>
              <a:r>
                <a:rPr lang="en-US" sz="700" dirty="0"/>
                <a:t>RIEUR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32094" y="1028797"/>
              <a:ext cx="10626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>
                  <a:latin typeface="ArialMT"/>
                </a:rPr>
                <a:t>GARDER UNE DISTANCE DE 2M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46763"/>
              <a:ext cx="5676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500" dirty="0"/>
                <a:t>HELLO!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>
                  <a:latin typeface="ArialMT"/>
                </a:rPr>
                <a:t>PROMENER MENER VOTRE CHEN </a:t>
              </a:r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97177" y="746952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6</a:t>
              </a:r>
            </a:p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feet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3437" y="1012115"/>
            <a:ext cx="3359179" cy="1054781"/>
            <a:chOff x="4143437" y="348086"/>
            <a:chExt cx="3359179" cy="105478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196525" y="1095090"/>
              <a:ext cx="1135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err="1"/>
                <a:t>À</a:t>
              </a:r>
              <a:r>
                <a:rPr lang="en-US" sz="700" dirty="0"/>
                <a:t> FAIRE: RESTER AU LIT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19493" y="1081252"/>
              <a:ext cx="1205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err="1"/>
                <a:t>À</a:t>
              </a:r>
              <a:r>
                <a:rPr lang="en-US" sz="700" dirty="0"/>
                <a:t> FAIRE: REGARDER LA T</a:t>
              </a:r>
              <a:r>
                <a:rPr lang="fr-FR" sz="700" dirty="0" err="1"/>
                <a:t>É</a:t>
              </a:r>
              <a:r>
                <a:rPr lang="en-US" sz="700" dirty="0"/>
                <a:t>L</a:t>
              </a:r>
              <a:r>
                <a:rPr lang="fr-FR" sz="700" dirty="0" err="1"/>
                <a:t>É</a:t>
              </a:r>
              <a:endParaRPr lang="en-US" sz="7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53894" y="1088231"/>
              <a:ext cx="1448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err="1"/>
                <a:t>À</a:t>
              </a:r>
              <a:r>
                <a:rPr lang="en-US" sz="700" dirty="0"/>
                <a:t> NE PAS FAIRE: TRANSPORT COLLECTIF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143437" y="2096361"/>
            <a:ext cx="3160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RESTER </a:t>
            </a:r>
            <a:r>
              <a:rPr lang="fr-FR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MAISON SI VOUS </a:t>
            </a:r>
            <a:r>
              <a:rPr lang="fr-FR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ÊTES</a:t>
            </a:r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MALADE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3995" y="5413247"/>
            <a:ext cx="324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NETTOYER LES SURFACES UTILIS</a:t>
            </a:r>
            <a:r>
              <a:rPr lang="fr-FR" dirty="0" err="1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ES FR</a:t>
            </a:r>
            <a:r>
              <a:rPr lang="fr-FR" dirty="0" err="1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QUEMMENT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02648" y="5394317"/>
            <a:ext cx="288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COUVRIR LA TOUX ET LES </a:t>
            </a:r>
            <a:r>
              <a:rPr lang="fr-FR" dirty="0" err="1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TERNUEMENTS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67632" y="8078924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NETTOYER VOS MAINS SOUVENT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51983" y="4573002"/>
            <a:ext cx="801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POIGN</a:t>
            </a:r>
            <a:r>
              <a:rPr lang="fr-FR" sz="700" dirty="0" err="1"/>
              <a:t>É</a:t>
            </a:r>
            <a:r>
              <a:rPr lang="en-US" sz="700" dirty="0"/>
              <a:t>ES DE PORTE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68517" y="4573002"/>
            <a:ext cx="8526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ROBINETTERIE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4422" y="5140583"/>
            <a:ext cx="954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INTERRUPTEURS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362322" y="5140583"/>
            <a:ext cx="1065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COMPTOIRS ET TABLES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92473" y="4573002"/>
            <a:ext cx="11481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S</a:t>
            </a:r>
            <a:r>
              <a:rPr lang="fr-FR" sz="700" dirty="0"/>
              <a:t>IÈ</a:t>
            </a:r>
            <a:r>
              <a:rPr lang="en-US" sz="700" dirty="0"/>
              <a:t>GE DE TOLETTE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50640" y="5140583"/>
            <a:ext cx="1159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T</a:t>
            </a:r>
            <a:r>
              <a:rPr lang="fr-FR" sz="700" dirty="0" err="1"/>
              <a:t>É</a:t>
            </a:r>
            <a:r>
              <a:rPr lang="en-US" sz="700" dirty="0"/>
              <a:t>L</a:t>
            </a:r>
            <a:r>
              <a:rPr lang="fr-FR" sz="700" dirty="0" err="1"/>
              <a:t>É</a:t>
            </a:r>
            <a:r>
              <a:rPr lang="en-US" sz="700" dirty="0"/>
              <a:t>PHONES ET T</a:t>
            </a:r>
            <a:r>
              <a:rPr lang="fr-FR" sz="700" dirty="0" err="1"/>
              <a:t>É</a:t>
            </a:r>
            <a:r>
              <a:rPr lang="en-US" sz="700" dirty="0"/>
              <a:t>L</a:t>
            </a:r>
            <a:r>
              <a:rPr lang="fr-FR" sz="700" dirty="0" err="1"/>
              <a:t>É</a:t>
            </a:r>
            <a:r>
              <a:rPr lang="en-US" sz="700" dirty="0"/>
              <a:t>COMMANDES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46774" y="5058952"/>
            <a:ext cx="105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DANS UN MOUCHOIR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87619" y="5063963"/>
            <a:ext cx="1119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700" dirty="0"/>
              <a:t>DANS VOTRE MANCH OU COUDE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2696876" y="6895095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250810" y="6970629"/>
              <a:ext cx="92756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20 SECONDES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53869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/>
                <a:t>A, B, C, …</a:t>
              </a:r>
            </a:p>
            <a:p>
              <a:r>
                <a:rPr lang="en-US" sz="700" dirty="0"/>
                <a:t>… X, Y, et Z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CHANTER L’ALPHABET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1997" y="2729077"/>
            <a:ext cx="1036441" cy="646331"/>
            <a:chOff x="4341997" y="2065048"/>
            <a:chExt cx="1036441" cy="646331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03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/>
                <a:t>QUAND:</a:t>
              </a:r>
            </a:p>
            <a:p>
              <a:pPr>
                <a:tabLst>
                  <a:tab pos="174625" algn="l"/>
                </a:tabLst>
              </a:pPr>
              <a:r>
                <a:rPr lang="en-US" sz="700" dirty="0"/>
                <a:t>      	FI</a:t>
              </a:r>
              <a:r>
                <a:rPr lang="fr-FR" sz="700" dirty="0" err="1"/>
                <a:t>È</a:t>
              </a:r>
              <a:r>
                <a:rPr lang="en-US" sz="700" dirty="0"/>
                <a:t>VRE</a:t>
              </a:r>
            </a:p>
            <a:p>
              <a:pPr>
                <a:tabLst>
                  <a:tab pos="174625" algn="l"/>
                </a:tabLst>
              </a:pPr>
              <a:r>
                <a:rPr lang="en-US" sz="700" dirty="0"/>
                <a:t>      	TOUX</a:t>
              </a:r>
            </a:p>
            <a:p>
              <a:pPr>
                <a:tabLst>
                  <a:tab pos="174625" algn="l"/>
                </a:tabLst>
              </a:pPr>
              <a:r>
                <a:rPr lang="en-US" sz="700" dirty="0"/>
                <a:t>      	RESPIRATION 	DIFFICILE</a:t>
              </a: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2377" y="2171195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4840" y="2267324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4730" y="2381699"/>
              <a:ext cx="248249" cy="248249"/>
            </a:xfrm>
            <a:prstGeom prst="rect">
              <a:avLst/>
            </a:prstGeom>
          </p:spPr>
        </p:pic>
      </p:grpSp>
      <p:sp>
        <p:nvSpPr>
          <p:cNvPr id="56" name="TextBox 55"/>
          <p:cNvSpPr txBox="1"/>
          <p:nvPr/>
        </p:nvSpPr>
        <p:spPr>
          <a:xfrm>
            <a:off x="5209761" y="2698778"/>
            <a:ext cx="2451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COMMENT:</a:t>
            </a:r>
          </a:p>
          <a:p>
            <a:pPr>
              <a:tabLst>
                <a:tab pos="174625" algn="l"/>
              </a:tabLst>
            </a:pP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RESTER </a:t>
            </a:r>
            <a:r>
              <a:rPr lang="fr-FR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MAISON, M</a:t>
            </a:r>
            <a:r>
              <a:rPr lang="fr-FR" sz="700" dirty="0" err="1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Ê</a:t>
            </a: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 QUAND LES 	SYMPT</a:t>
            </a:r>
            <a:r>
              <a:rPr lang="fr-FR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Ô</a:t>
            </a: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 ONT DISPARU, JUSQU’</a:t>
            </a:r>
            <a:r>
              <a:rPr lang="fr-FR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</a:t>
            </a:r>
          </a:p>
          <a:p>
            <a:pPr>
              <a:tabLst>
                <a:tab pos="174625" algn="l"/>
              </a:tabLst>
            </a:pP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APPELER VOTRE M</a:t>
            </a:r>
            <a:r>
              <a:rPr lang="fr-FR" sz="700" dirty="0" err="1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</a:t>
            </a: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DECIN AVANT DE 	CHERCHER DES SOINS </a:t>
            </a:r>
          </a:p>
          <a:p>
            <a:pPr>
              <a:tabLst>
                <a:tab pos="174625" algn="l"/>
              </a:tabLst>
            </a:pP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ÈV</a:t>
            </a: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 LES ENDROITS PUBLICS </a:t>
            </a:r>
            <a:r>
              <a:rPr lang="fr-FR" sz="700" dirty="0" err="1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</a:t>
            </a: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COLE, OU 	TRAVAIL</a:t>
            </a:r>
          </a:p>
          <a:p>
            <a:pPr>
              <a:tabLst>
                <a:tab pos="174625" algn="l"/>
              </a:tabLst>
            </a:pP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NE PAS VOYAGER EN TRANSPORT 	COLLECTIF, TAXI, OR COVOITURAGE       </a:t>
            </a:r>
          </a:p>
          <a:p>
            <a:pPr>
              <a:tabLst>
                <a:tab pos="174625" algn="l"/>
              </a:tabLst>
            </a:pPr>
            <a:r>
              <a: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PORTER UN MASQUE SI VOUS DEVEZ SORTIR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3460" y="2993793"/>
            <a:ext cx="248249" cy="24824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3460" y="2797156"/>
            <a:ext cx="248249" cy="248249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3460" y="3393838"/>
            <a:ext cx="248249" cy="24824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3460" y="3611131"/>
            <a:ext cx="248249" cy="24824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14421" y="5990716"/>
            <a:ext cx="1446671" cy="630942"/>
            <a:chOff x="614421" y="5326687"/>
            <a:chExt cx="1446671" cy="630942"/>
          </a:xfrm>
        </p:grpSpPr>
        <p:sp>
          <p:nvSpPr>
            <p:cNvPr id="28" name="TextBox 27"/>
            <p:cNvSpPr txBox="1"/>
            <p:nvPr/>
          </p:nvSpPr>
          <p:spPr>
            <a:xfrm>
              <a:off x="614421" y="5326687"/>
              <a:ext cx="144667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/>
                <a:t>QUAND: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/>
                <a:t>      	UNE FOIS PAR JOUR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/>
                <a:t>      	APR</a:t>
              </a:r>
              <a:r>
                <a:rPr lang="fr-FR" sz="700" dirty="0" err="1"/>
                <a:t>È</a:t>
              </a:r>
              <a:r>
                <a:rPr lang="en-US" sz="700" dirty="0"/>
                <a:t>S USAGE INTENSIF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/>
                <a:t>      	QUAND UTILIS</a:t>
              </a:r>
              <a:r>
                <a:rPr lang="fr-FR" sz="700" dirty="0" err="1"/>
                <a:t>É</a:t>
              </a:r>
              <a:r>
                <a:rPr lang="en-US" sz="700" dirty="0"/>
                <a:t> PAR 	QUELQU’UN DE MALADE</a:t>
              </a: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7024" y="5635681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8" y="5983866"/>
            <a:ext cx="1799275" cy="754053"/>
            <a:chOff x="2072948" y="5319837"/>
            <a:chExt cx="1799275" cy="754053"/>
          </a:xfrm>
        </p:grpSpPr>
        <p:sp>
          <p:nvSpPr>
            <p:cNvPr id="57" name="TextBox 56"/>
            <p:cNvSpPr txBox="1"/>
            <p:nvPr/>
          </p:nvSpPr>
          <p:spPr>
            <a:xfrm>
              <a:off x="2072948" y="5319837"/>
              <a:ext cx="1799275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COMMENT: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SAVON ET EAU FONT L’AFFAIRE 	ALCOOL M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NAGER, SI </a:t>
              </a:r>
              <a:r>
                <a:rPr lang="fr-FR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À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PLUS 	DE 70%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EAU DE JAVEL DILU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20 mL 	PAR 950 mL D’EAU</a:t>
              </a: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21051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21051" y="548506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21051" y="5702241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376251" y="5981020"/>
            <a:ext cx="1626096" cy="738664"/>
            <a:chOff x="4376251" y="5316991"/>
            <a:chExt cx="1626096" cy="738664"/>
          </a:xfrm>
        </p:grpSpPr>
        <p:sp>
          <p:nvSpPr>
            <p:cNvPr id="29" name="TextBox 28"/>
            <p:cNvSpPr txBox="1"/>
            <p:nvPr/>
          </p:nvSpPr>
          <p:spPr>
            <a:xfrm>
              <a:off x="4376251" y="5316991"/>
              <a:ext cx="162609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>
                <a:tabLst>
                  <a:tab pos="173038" algn="l"/>
                </a:tabLst>
              </a:pPr>
              <a:r>
                <a:rPr lang="en-US" sz="700" dirty="0"/>
                <a:t>QUAND: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/>
                <a:t>      	SI VOUS ÊTES MALADE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/>
                <a:t>      	SO VOUS AVEZ DES 	ALLERGIES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/>
                <a:t>      	SI VOUS CUISINEZ AVEC 	TROP DE POIVRE</a:t>
              </a: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7656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3229" y="554554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3228" y="5715365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67318" y="5954191"/>
            <a:ext cx="1750211" cy="630942"/>
            <a:chOff x="5867318" y="5290162"/>
            <a:chExt cx="1750211" cy="630942"/>
          </a:xfrm>
        </p:grpSpPr>
        <p:sp>
          <p:nvSpPr>
            <p:cNvPr id="58" name="TextBox 57"/>
            <p:cNvSpPr txBox="1"/>
            <p:nvPr/>
          </p:nvSpPr>
          <p:spPr>
            <a:xfrm>
              <a:off x="5867318" y="5290162"/>
              <a:ext cx="175021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COMMENT: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METTRE VOTRE MOUCHOIR 	JETABLE AUX POUBELLES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LAVER VOS MAINS 	IMM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DIATEMENT</a:t>
              </a: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3553" y="5524494"/>
              <a:ext cx="248249" cy="248249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2233790" y="8762761"/>
            <a:ext cx="2070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700" dirty="0"/>
              <a:t>COMMENT:</a:t>
            </a:r>
          </a:p>
          <a:p>
            <a:pPr>
              <a:tabLst>
                <a:tab pos="173038" algn="l"/>
              </a:tabLst>
            </a:pPr>
            <a:r>
              <a:rPr lang="en-US" sz="700" dirty="0"/>
              <a:t>      	EN ENTRANT DANS UN </a:t>
            </a:r>
            <a:r>
              <a:rPr lang="fr-FR" sz="700" dirty="0" err="1"/>
              <a:t>É</a:t>
            </a:r>
            <a:r>
              <a:rPr lang="en-US" sz="700" dirty="0"/>
              <a:t>DIFICE</a:t>
            </a:r>
          </a:p>
          <a:p>
            <a:pPr>
              <a:tabLst>
                <a:tab pos="173038" algn="l"/>
              </a:tabLst>
            </a:pPr>
            <a:r>
              <a:rPr lang="en-US" sz="700" dirty="0"/>
              <a:t>	EN ARRIVANT </a:t>
            </a:r>
            <a:r>
              <a:rPr lang="fr-FR" sz="700" dirty="0"/>
              <a:t>À</a:t>
            </a:r>
            <a:r>
              <a:rPr lang="en-US" sz="700" dirty="0"/>
              <a:t> LA MAISON</a:t>
            </a:r>
          </a:p>
          <a:p>
            <a:pPr>
              <a:tabLst>
                <a:tab pos="173038" algn="l"/>
              </a:tabLst>
            </a:pPr>
            <a:r>
              <a:rPr lang="en-US" sz="700" dirty="0"/>
              <a:t>      	</a:t>
            </a:r>
            <a:r>
              <a:rPr lang="fr-FR" sz="700" dirty="0"/>
              <a:t>APRÈS LA SALLE DE BAIN</a:t>
            </a:r>
            <a:endParaRPr lang="en-US" sz="700" dirty="0"/>
          </a:p>
          <a:p>
            <a:pPr>
              <a:tabLst>
                <a:tab pos="173038" algn="l"/>
              </a:tabLst>
            </a:pPr>
            <a:r>
              <a:rPr lang="en-US" sz="700" dirty="0"/>
              <a:t>      	</a:t>
            </a:r>
            <a:r>
              <a:rPr lang="fr-FR" sz="700" dirty="0"/>
              <a:t>APRÈS AVOIR ÉTÉ DANS UNE FOULE</a:t>
            </a:r>
            <a:endParaRPr lang="en-US" sz="700" dirty="0"/>
          </a:p>
          <a:p>
            <a:pPr>
              <a:tabLst>
                <a:tab pos="173038" algn="l"/>
              </a:tabLst>
            </a:pPr>
            <a:r>
              <a:rPr lang="en-US" sz="700" dirty="0"/>
              <a:t>      	TOUX ET </a:t>
            </a:r>
            <a:r>
              <a:rPr lang="fr-FR" sz="700" dirty="0" err="1"/>
              <a:t>É</a:t>
            </a:r>
            <a:r>
              <a:rPr lang="en-US" sz="700" dirty="0">
                <a:ea typeface="Gungsuh" panose="02030600000101010101" pitchFamily="18" charset="-127"/>
              </a:rPr>
              <a:t>TERNUEMENT</a:t>
            </a:r>
            <a:endParaRPr lang="en-US" sz="700" dirty="0"/>
          </a:p>
          <a:p>
            <a:pPr>
              <a:tabLst>
                <a:tab pos="173038" algn="l"/>
              </a:tabLst>
            </a:pPr>
            <a:r>
              <a:rPr lang="en-US" sz="700" dirty="0"/>
              <a:t>      	EN PRENANT LE BUS, LE TRAIN, LE 	COVOITURAGE, OU LE M</a:t>
            </a:r>
            <a:r>
              <a:rPr lang="fr-FR" sz="700" dirty="0" err="1"/>
              <a:t>É</a:t>
            </a:r>
            <a:r>
              <a:rPr lang="en-US" sz="700" dirty="0"/>
              <a:t>TRO</a:t>
            </a:r>
          </a:p>
          <a:p>
            <a:pPr>
              <a:tabLst>
                <a:tab pos="173038" algn="l"/>
              </a:tabLst>
            </a:pPr>
            <a:r>
              <a:rPr lang="en-US" sz="700" dirty="0"/>
              <a:t>      	AVANT DE MANGER OU CUISINER </a:t>
            </a:r>
          </a:p>
          <a:p>
            <a:endParaRPr lang="en-US" sz="700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3790" y="8834285"/>
            <a:ext cx="248249" cy="248249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3790" y="8927693"/>
            <a:ext cx="248249" cy="248249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3790" y="9026013"/>
            <a:ext cx="248249" cy="24824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3790" y="9134167"/>
            <a:ext cx="248249" cy="24824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3790" y="9242325"/>
            <a:ext cx="248249" cy="24824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3790" y="9350479"/>
            <a:ext cx="248249" cy="24824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3790" y="9556958"/>
            <a:ext cx="248249" cy="248249"/>
          </a:xfrm>
          <a:prstGeom prst="rect">
            <a:avLst/>
          </a:prstGeom>
        </p:spPr>
      </p:pic>
      <p:grpSp>
        <p:nvGrpSpPr>
          <p:cNvPr id="102" name="Group 101"/>
          <p:cNvGrpSpPr/>
          <p:nvPr/>
        </p:nvGrpSpPr>
        <p:grpSpPr>
          <a:xfrm>
            <a:off x="4398443" y="8745468"/>
            <a:ext cx="2224350" cy="984885"/>
            <a:chOff x="4341997" y="8449685"/>
            <a:chExt cx="2224350" cy="984885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HOW: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	SAVON ET EAU SONT LES MEILLEURS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GEN D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SINFECTANT EST OK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LES DEUX C</a:t>
              </a:r>
              <a:r>
                <a:rPr lang="fr-FR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Ô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É</a:t>
              </a:r>
              <a:r>
                <a:rPr lang="fr-FR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 DE VOS MAINS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SOUS LES ONGLES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ENTRE VOS DOIGTS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NE PAS OUBLIER LES POUCES</a:t>
              </a:r>
            </a:p>
            <a:p>
              <a:pPr>
                <a:tabLst>
                  <a:tab pos="173038" algn="l"/>
                </a:tabLst>
              </a:pP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	S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È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CHER COMPL</a:t>
              </a:r>
              <a:r>
                <a:rPr lang="fr-FR" sz="700" dirty="0" err="1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È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TEMENT</a:t>
              </a: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2035" y="8507844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6950" y="8630748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6953" y="8709404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6787" y="8817558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36615" y="8925713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36613" y="9033867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36619" y="9161690"/>
              <a:ext cx="248249" cy="248249"/>
            </a:xfrm>
            <a:prstGeom prst="rect">
              <a:avLst/>
            </a:prstGeom>
          </p:spPr>
        </p:pic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3460" y="3197662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5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97971" y="2000920"/>
            <a:ext cx="1909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l-GR" dirty="0"/>
              <a:t>Απόφυγε τα πλήθη</a:t>
            </a:r>
            <a:endParaRPr lang="en-US" dirty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789" y="3887519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6950" y="3833771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44437" y="2731877"/>
            <a:ext cx="1793451" cy="707885"/>
            <a:chOff x="252473" y="2084757"/>
            <a:chExt cx="1793451" cy="495076"/>
          </a:xfrm>
        </p:grpSpPr>
        <p:sp>
          <p:nvSpPr>
            <p:cNvPr id="19" name="TextBox 18"/>
            <p:cNvSpPr txBox="1"/>
            <p:nvPr/>
          </p:nvSpPr>
          <p:spPr>
            <a:xfrm>
              <a:off x="332966" y="2084757"/>
              <a:ext cx="1712958" cy="495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sz="800" dirty="0"/>
                <a:t>Πότε:</a:t>
              </a:r>
              <a:endParaRPr lang="en-US" sz="800" dirty="0"/>
            </a:p>
            <a:p>
              <a:r>
                <a:rPr lang="el-GR" sz="800" dirty="0"/>
                <a:t>Όταν νιώθεις άρρωστος</a:t>
              </a:r>
              <a:endParaRPr lang="en-US" sz="800" dirty="0"/>
            </a:p>
            <a:p>
              <a:r>
                <a:rPr lang="el-GR" sz="800" dirty="0"/>
                <a:t>Ακόμη κι όταν νιώθεις υγιής</a:t>
              </a:r>
              <a:endParaRPr lang="en-US" sz="800" dirty="0"/>
            </a:p>
            <a:p>
              <a:r>
                <a:rPr lang="el-GR" sz="800" dirty="0"/>
                <a:t>Μέχρι η επιδημία να </a:t>
              </a:r>
              <a:endParaRPr lang="en-US" sz="800" dirty="0" smtClean="0"/>
            </a:p>
            <a:p>
              <a:r>
                <a:rPr lang="en-US" sz="800" dirty="0"/>
                <a:t> </a:t>
              </a:r>
              <a:r>
                <a:rPr lang="en-US" sz="800" dirty="0" smtClean="0"/>
                <a:t> </a:t>
              </a:r>
              <a:r>
                <a:rPr lang="el-GR" sz="800" dirty="0" smtClean="0"/>
                <a:t>ξεπεραστεί </a:t>
              </a:r>
              <a:r>
                <a:rPr lang="el-GR" sz="800" dirty="0"/>
                <a:t>στην περιοχή σου</a:t>
              </a:r>
              <a:endParaRPr lang="en-US" sz="8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23814" y="2676474"/>
            <a:ext cx="1875568" cy="1102887"/>
            <a:chOff x="2267869" y="2045102"/>
            <a:chExt cx="1875568" cy="1102887"/>
          </a:xfrm>
        </p:grpSpPr>
        <p:sp>
          <p:nvSpPr>
            <p:cNvPr id="30" name="TextBox 29"/>
            <p:cNvSpPr txBox="1"/>
            <p:nvPr/>
          </p:nvSpPr>
          <p:spPr>
            <a:xfrm>
              <a:off x="2267869" y="2045102"/>
              <a:ext cx="18755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Πώς</a:t>
              </a:r>
              <a:r>
                <a:rPr lang="en-US" dirty="0"/>
                <a:t>:</a:t>
              </a:r>
            </a:p>
            <a:p>
              <a:r>
                <a:rPr lang="en-US" dirty="0"/>
                <a:t>    </a:t>
              </a:r>
              <a:r>
                <a:rPr lang="el-GR" dirty="0" smtClean="0"/>
                <a:t>“</a:t>
              </a:r>
              <a:r>
                <a:rPr lang="el-GR" dirty="0"/>
                <a:t>Πλήθος” σημαίνει κάθε μεγάλη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</a:t>
              </a:r>
              <a:r>
                <a:rPr lang="el-GR" dirty="0" smtClean="0"/>
                <a:t>ομάδα </a:t>
              </a:r>
              <a:r>
                <a:rPr lang="el-GR" dirty="0"/>
                <a:t>ανθρώπων</a:t>
              </a:r>
              <a:r>
                <a:rPr lang="en-US" dirty="0"/>
                <a:t>     </a:t>
              </a:r>
            </a:p>
            <a:p>
              <a:r>
                <a:rPr lang="en-US" dirty="0" smtClean="0"/>
                <a:t>    </a:t>
              </a:r>
              <a:r>
                <a:rPr lang="el-GR" dirty="0" smtClean="0"/>
                <a:t>“</a:t>
              </a:r>
              <a:r>
                <a:rPr lang="el-GR" dirty="0"/>
                <a:t>Μεγάλη” είναι μια ομάδα όταν δε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</a:t>
              </a:r>
              <a:r>
                <a:rPr lang="el-GR" dirty="0" smtClean="0"/>
                <a:t>μπορείς </a:t>
              </a:r>
              <a:r>
                <a:rPr lang="el-GR" dirty="0"/>
                <a:t>να διατηρήσεις 2 μέτρα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</a:t>
              </a:r>
              <a:r>
                <a:rPr lang="el-GR" dirty="0" smtClean="0"/>
                <a:t>απόσταση</a:t>
              </a:r>
              <a:endParaRPr lang="en-US" dirty="0"/>
            </a:p>
            <a:p>
              <a:r>
                <a:rPr lang="en-US" dirty="0" smtClean="0"/>
                <a:t>     </a:t>
              </a:r>
              <a:r>
                <a:rPr lang="el-GR" dirty="0" smtClean="0"/>
                <a:t>Απόφυγε </a:t>
              </a:r>
              <a:r>
                <a:rPr lang="el-GR" dirty="0"/>
                <a:t>τις χειραψίες</a:t>
              </a:r>
              <a:endParaRPr lang="en-US" dirty="0"/>
            </a:p>
            <a:p>
              <a:r>
                <a:rPr lang="en-US" dirty="0" smtClean="0"/>
                <a:t>     </a:t>
              </a:r>
              <a:r>
                <a:rPr lang="el-GR" dirty="0" smtClean="0"/>
                <a:t>Ακόμη </a:t>
              </a:r>
              <a:r>
                <a:rPr lang="el-GR" dirty="0"/>
                <a:t>και αν αισθάνεσαι υγιής</a:t>
              </a:r>
              <a:endParaRPr lang="en-US" dirty="0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97177" y="2341273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03134" y="2756471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97020" y="2899740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20414" y="909094"/>
            <a:ext cx="3446205" cy="1213061"/>
            <a:chOff x="464469" y="277722"/>
            <a:chExt cx="3446205" cy="121306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4469" y="277722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2"/>
              <a:ext cx="578971" cy="342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sz="800" dirty="0"/>
                <a:t>Μείνε μέσα</a:t>
              </a:r>
              <a:endParaRPr 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5919" y="1012786"/>
              <a:ext cx="1205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sz="800" dirty="0"/>
                <a:t>Απόλαυσε ήσυχα υπαίθρια μέρη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82221" y="1029118"/>
              <a:ext cx="1042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sz="800" dirty="0"/>
                <a:t>Διατήρησε τουλάχιστον 2 μέτρα απόσταση</a:t>
              </a:r>
              <a:endParaRPr 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46763"/>
              <a:ext cx="5676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Γειά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sz="800" dirty="0"/>
                <a:t>Πήγαινε βόλτα το σκύλο σου</a:t>
              </a:r>
              <a:endParaRPr lang="en-US" sz="8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97208" y="766893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/>
                <a:t>2</a:t>
              </a:r>
            </a:p>
            <a:p>
              <a:endParaRPr lang="en-US" sz="200" dirty="0"/>
            </a:p>
            <a:p>
              <a:r>
                <a:rPr lang="el-GR" dirty="0"/>
                <a:t>μέτρα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99382" y="979458"/>
            <a:ext cx="3359179" cy="1085558"/>
            <a:chOff x="4143437" y="348086"/>
            <a:chExt cx="3359179" cy="108555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196525" y="1095090"/>
              <a:ext cx="1135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Ναι: Μείνε στο κρεβάτι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19493" y="1081252"/>
              <a:ext cx="834401" cy="33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Ναι: Δες τηλεόραση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53894" y="1088231"/>
              <a:ext cx="1448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Όχι: Χρήση Μέσων Μαζικής Μεταφοράς</a:t>
              </a:r>
              <a:endParaRPr 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729775" y="2063704"/>
            <a:ext cx="222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l-GR" dirty="0"/>
              <a:t>Μείνε σπίτι αν είσαι άρρωστος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6762" y="5380590"/>
            <a:ext cx="273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l-GR" dirty="0"/>
              <a:t>Καθάριζε τις επιφάνειες που ακουμπάς συχνά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44288" y="5361660"/>
            <a:ext cx="251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l-GR" dirty="0"/>
              <a:t>Κάλυψε βήχα και φτερνίσμα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23577" y="8066480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l-GR" dirty="0"/>
              <a:t>Καθάρισε τα χέρια σου συχνά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82130" y="4535014"/>
            <a:ext cx="79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l-GR" sz="800" dirty="0"/>
              <a:t>Πόμολα πόρτας</a:t>
            </a:r>
            <a:endParaRPr 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577970" y="4540345"/>
            <a:ext cx="79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l-GR" dirty="0"/>
              <a:t>Βρύσες και Μπαταρίες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121" y="5031306"/>
            <a:ext cx="769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l-GR" dirty="0"/>
              <a:t>Διακόπτες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284494" y="5054512"/>
            <a:ext cx="106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l-GR" dirty="0"/>
              <a:t>Πάγκους και τραπέζια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48418" y="4552030"/>
            <a:ext cx="1148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l-GR" dirty="0"/>
              <a:t>Καζανάκι, λεκάνη και κάθισμα </a:t>
            </a:r>
            <a:r>
              <a:rPr lang="el-GR" dirty="0" smtClean="0"/>
              <a:t>τουαλέτας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06585" y="5084510"/>
            <a:ext cx="1159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l-GR" dirty="0"/>
              <a:t>Κινητά τηλέφωνα και τηλεκοντρολ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602719" y="5026295"/>
            <a:ext cx="105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l-GR" dirty="0"/>
              <a:t>Με ένα χαρτομάντηλο ή μαντήλι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843564" y="5031306"/>
            <a:ext cx="11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l-GR" dirty="0"/>
              <a:t>Στο μανίκι ή στον αγκώνα σου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52821" y="6862438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000806" y="6977707"/>
              <a:ext cx="13332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l-GR" sz="800" dirty="0" smtClean="0">
                  <a:solidFill>
                    <a:srgbClr val="020202"/>
                  </a:solidFill>
                </a:rPr>
                <a:t>για </a:t>
              </a:r>
              <a:r>
                <a:rPr lang="el-GR" sz="800" dirty="0">
                  <a:solidFill>
                    <a:srgbClr val="020202"/>
                  </a:solidFill>
                </a:rPr>
                <a:t>20 </a:t>
              </a:r>
              <a:r>
                <a:rPr lang="el-GR" sz="800" dirty="0" smtClean="0">
                  <a:solidFill>
                    <a:srgbClr val="020202"/>
                  </a:solidFill>
                </a:rPr>
                <a:t>δευτερόλεπτα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24373"/>
              <a:ext cx="9275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Α, Β, Γ </a:t>
              </a:r>
              <a:r>
                <a:rPr lang="el-GR" dirty="0" smtClean="0"/>
                <a:t>… </a:t>
              </a:r>
              <a:endParaRPr lang="en-US" dirty="0" smtClean="0"/>
            </a:p>
            <a:p>
              <a:r>
                <a:rPr lang="en-US" dirty="0" smtClean="0"/>
                <a:t>…</a:t>
              </a:r>
              <a:r>
                <a:rPr lang="el-GR" dirty="0" smtClean="0"/>
                <a:t>Χ</a:t>
              </a:r>
              <a:r>
                <a:rPr lang="el-GR" dirty="0"/>
                <a:t>, Ψ, και Ω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l-GR" sz="800" dirty="0"/>
                <a:t>Τραγούδα την αλφαβήτα</a:t>
              </a:r>
              <a:endParaRPr lang="en-US" sz="1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97942" y="2696420"/>
            <a:ext cx="1859805" cy="707886"/>
            <a:chOff x="4341997" y="2065048"/>
            <a:chExt cx="1859805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sz="800" dirty="0" smtClean="0"/>
                <a:t>Πότε:</a:t>
              </a:r>
              <a:endParaRPr lang="en-US" sz="800" dirty="0"/>
            </a:p>
            <a:p>
              <a:r>
                <a:rPr lang="en-US" sz="800" dirty="0"/>
                <a:t>      </a:t>
              </a:r>
              <a:r>
                <a:rPr lang="el-GR" sz="800" dirty="0"/>
                <a:t>Αν έχεις </a:t>
              </a:r>
              <a:r>
                <a:rPr lang="el-GR" sz="800" dirty="0" smtClean="0"/>
                <a:t>πυρετό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/>
                <a:t>Αν έχεις </a:t>
              </a:r>
              <a:r>
                <a:rPr lang="el-GR" sz="800" dirty="0" smtClean="0"/>
                <a:t>βήχα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/>
                <a:t>Αν έχεις </a:t>
              </a:r>
              <a:endParaRPr lang="en-US" sz="800" dirty="0" smtClean="0"/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  </a:t>
              </a:r>
              <a:r>
                <a:rPr lang="el-GR" sz="800" dirty="0" smtClean="0"/>
                <a:t>δύσπνοια</a:t>
              </a:r>
              <a:endParaRPr lang="en-US" sz="8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2377" y="2171195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4840" y="2267324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4730" y="2381699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165706" y="2666121"/>
            <a:ext cx="2451516" cy="1569660"/>
            <a:chOff x="5209761" y="2034749"/>
            <a:chExt cx="2451516" cy="1569660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Πώς</a:t>
              </a:r>
              <a:r>
                <a:rPr lang="en-US" dirty="0"/>
                <a:t>:</a:t>
              </a:r>
            </a:p>
            <a:p>
              <a:r>
                <a:rPr lang="en-US" dirty="0"/>
                <a:t>       </a:t>
              </a:r>
              <a:r>
                <a:rPr lang="el-GR" dirty="0"/>
                <a:t>Μείνε σπίτι μεχρι τα συμπτώματα παρέλθουν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</a:t>
              </a:r>
              <a:r>
                <a:rPr lang="el-GR" dirty="0" smtClean="0"/>
                <a:t>και </a:t>
              </a:r>
              <a:r>
                <a:rPr lang="el-GR" dirty="0"/>
                <a:t>εφόσον ένας γιατρός σου πεί ότι είσαι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</a:t>
              </a:r>
              <a:r>
                <a:rPr lang="el-GR" dirty="0" smtClean="0"/>
                <a:t>εντάξει</a:t>
              </a:r>
              <a:endParaRPr lang="en-US" dirty="0"/>
            </a:p>
            <a:p>
              <a:r>
                <a:rPr lang="en-US" dirty="0" smtClean="0"/>
                <a:t>       </a:t>
              </a:r>
              <a:r>
                <a:rPr lang="el-GR" dirty="0" smtClean="0"/>
                <a:t>Τηλεφώνησε </a:t>
              </a:r>
              <a:r>
                <a:rPr lang="el-GR" dirty="0"/>
                <a:t>πρώτα στον γιατρό πριν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</a:t>
              </a:r>
              <a:r>
                <a:rPr lang="el-GR" dirty="0" smtClean="0"/>
                <a:t>αναζητήσεις </a:t>
              </a:r>
              <a:r>
                <a:rPr lang="el-GR" dirty="0"/>
                <a:t>ιατρική βοήθεια</a:t>
              </a:r>
              <a:endParaRPr lang="en-US" dirty="0"/>
            </a:p>
            <a:p>
              <a:r>
                <a:rPr lang="en-US" dirty="0" smtClean="0"/>
                <a:t>       </a:t>
              </a:r>
              <a:r>
                <a:rPr lang="el-GR" dirty="0" smtClean="0"/>
                <a:t>Απόφυγε </a:t>
              </a:r>
              <a:r>
                <a:rPr lang="el-GR" dirty="0"/>
                <a:t>δημόσια μέρη, σχολείο ή δουλειά</a:t>
              </a:r>
              <a:endParaRPr lang="en-US" dirty="0"/>
            </a:p>
            <a:p>
              <a:r>
                <a:rPr lang="en-US" dirty="0" smtClean="0"/>
                <a:t>       </a:t>
              </a:r>
              <a:r>
                <a:rPr lang="el-GR" dirty="0" smtClean="0"/>
                <a:t>Μη </a:t>
              </a:r>
              <a:r>
                <a:rPr lang="el-GR" dirty="0"/>
                <a:t>χρησιμοποιείς τα Μέσα Μαζικής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</a:t>
              </a:r>
              <a:r>
                <a:rPr lang="el-GR" dirty="0" smtClean="0"/>
                <a:t>Μεταφοράς</a:t>
              </a:r>
              <a:r>
                <a:rPr lang="el-GR" dirty="0"/>
                <a:t>, ταξί ή απόφυγε διαδρομές με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 </a:t>
              </a:r>
              <a:r>
                <a:rPr lang="el-GR" dirty="0" smtClean="0"/>
                <a:t>άλλους </a:t>
              </a:r>
              <a:r>
                <a:rPr lang="el-GR" dirty="0"/>
                <a:t>επιβάτες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l-GR" dirty="0" smtClean="0"/>
                <a:t>Φόρεσε </a:t>
              </a:r>
              <a:r>
                <a:rPr lang="el-GR" dirty="0"/>
                <a:t>μάσκα αν χρειαστεί να βγεις έξω</a:t>
              </a:r>
              <a:endParaRPr lang="en-US" dirty="0"/>
            </a:p>
            <a:p>
              <a:r>
                <a:rPr lang="en-US" dirty="0"/>
                <a:t>        </a:t>
              </a: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75394" y="2501810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93707" y="213312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2377" y="2721661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93460" y="3213040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570367" y="5958059"/>
            <a:ext cx="1619368" cy="707886"/>
            <a:chOff x="614422" y="5326687"/>
            <a:chExt cx="1619368" cy="707886"/>
          </a:xfrm>
        </p:grpSpPr>
        <p:sp>
          <p:nvSpPr>
            <p:cNvPr id="28" name="TextBox 27"/>
            <p:cNvSpPr txBox="1"/>
            <p:nvPr/>
          </p:nvSpPr>
          <p:spPr>
            <a:xfrm>
              <a:off x="614422" y="5326687"/>
              <a:ext cx="16193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sz="800" dirty="0"/>
                <a:t>Πότε:</a:t>
              </a:r>
              <a:endParaRPr lang="en-US" sz="800" dirty="0"/>
            </a:p>
            <a:p>
              <a:r>
                <a:rPr lang="en-US" sz="800" dirty="0"/>
                <a:t>      </a:t>
              </a:r>
              <a:r>
                <a:rPr lang="el-GR" sz="800" dirty="0"/>
                <a:t>Μια φορά την ημέρα</a:t>
              </a:r>
              <a:endParaRPr lang="en-US" sz="800" dirty="0"/>
            </a:p>
            <a:p>
              <a:r>
                <a:rPr lang="en-US" sz="800" dirty="0"/>
                <a:t>      </a:t>
              </a:r>
              <a:r>
                <a:rPr lang="el-GR" sz="800" dirty="0"/>
                <a:t>Μετά από ιδιαίτερη χρήση</a:t>
              </a:r>
              <a:endParaRPr lang="en-US" sz="800" dirty="0"/>
            </a:p>
            <a:p>
              <a:r>
                <a:rPr lang="en-US" sz="800" dirty="0" smtClean="0"/>
                <a:t>      </a:t>
              </a:r>
              <a:r>
                <a:rPr lang="el-GR" sz="800" dirty="0" smtClean="0"/>
                <a:t>Όταν </a:t>
              </a:r>
              <a:r>
                <a:rPr lang="el-GR" sz="800" dirty="0"/>
                <a:t>χρησιμοποιηθούν </a:t>
              </a:r>
              <a:endParaRPr lang="en-US" sz="800" dirty="0" smtClean="0"/>
            </a:p>
            <a:p>
              <a:r>
                <a:rPr lang="en-US" sz="800" dirty="0"/>
                <a:t> </a:t>
              </a:r>
              <a:r>
                <a:rPr lang="en-US" sz="800" dirty="0" smtClean="0"/>
                <a:t>       </a:t>
              </a:r>
              <a:r>
                <a:rPr lang="el-GR" sz="800" dirty="0" smtClean="0"/>
                <a:t>από </a:t>
              </a:r>
              <a:r>
                <a:rPr lang="el-GR" sz="800" dirty="0"/>
                <a:t>κάποιον ασθενή</a:t>
              </a:r>
              <a:endParaRPr lang="en-US" sz="8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7024" y="5635681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28893" y="5951209"/>
            <a:ext cx="1971167" cy="830997"/>
            <a:chOff x="2072948" y="5319837"/>
            <a:chExt cx="1971167" cy="830997"/>
          </a:xfrm>
        </p:grpSpPr>
        <p:sp>
          <p:nvSpPr>
            <p:cNvPr id="57" name="TextBox 56"/>
            <p:cNvSpPr txBox="1"/>
            <p:nvPr/>
          </p:nvSpPr>
          <p:spPr>
            <a:xfrm>
              <a:off x="2072948" y="5319837"/>
              <a:ext cx="19711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Πώς</a:t>
              </a:r>
              <a:r>
                <a:rPr lang="en-US" dirty="0"/>
                <a:t>:</a:t>
              </a:r>
            </a:p>
            <a:p>
              <a:r>
                <a:rPr lang="en-US" dirty="0"/>
                <a:t>     </a:t>
              </a:r>
              <a:r>
                <a:rPr lang="el-GR" dirty="0" smtClean="0"/>
                <a:t>Σαπούνι </a:t>
              </a:r>
              <a:r>
                <a:rPr lang="el-GR" dirty="0"/>
                <a:t>και νερό είναι ιδανικά</a:t>
              </a:r>
              <a:endParaRPr lang="en-US" dirty="0"/>
            </a:p>
            <a:p>
              <a:r>
                <a:rPr lang="en-US" dirty="0" smtClean="0"/>
                <a:t>     </a:t>
              </a:r>
              <a:r>
                <a:rPr lang="el-GR" dirty="0" smtClean="0"/>
                <a:t>Οινόπνευμα </a:t>
              </a:r>
              <a:r>
                <a:rPr lang="el-GR" dirty="0"/>
                <a:t>με τουλάχιστον 70%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</a:t>
              </a:r>
              <a:r>
                <a:rPr lang="el-GR" dirty="0" smtClean="0"/>
                <a:t>περιεκτικότητα </a:t>
              </a:r>
              <a:r>
                <a:rPr lang="el-GR" dirty="0"/>
                <a:t>αλκοόλ</a:t>
              </a:r>
              <a:endParaRPr lang="en-US" dirty="0"/>
            </a:p>
            <a:p>
              <a:r>
                <a:rPr lang="en-US" dirty="0" smtClean="0"/>
                <a:t>     </a:t>
              </a:r>
              <a:r>
                <a:rPr lang="el-GR" dirty="0" smtClean="0"/>
                <a:t>Χλωρίνη</a:t>
              </a:r>
              <a:r>
                <a:rPr lang="el-GR" dirty="0"/>
                <a:t>, 4 κουτάλια του καφέ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</a:t>
              </a:r>
              <a:r>
                <a:rPr lang="el-GR" dirty="0" smtClean="0"/>
                <a:t>(</a:t>
              </a:r>
              <a:r>
                <a:rPr lang="el-GR" dirty="0"/>
                <a:t>20ml) διαλυμένα σε 950ml νερό</a:t>
              </a:r>
              <a:endParaRPr lang="en-US" dirty="0"/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21051" y="553422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21051" y="5776173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332195" y="5948363"/>
            <a:ext cx="1859805" cy="707886"/>
            <a:chOff x="4376250" y="5316991"/>
            <a:chExt cx="1859805" cy="707886"/>
          </a:xfrm>
        </p:grpSpPr>
        <p:sp>
          <p:nvSpPr>
            <p:cNvPr id="29" name="TextBox 28"/>
            <p:cNvSpPr txBox="1"/>
            <p:nvPr/>
          </p:nvSpPr>
          <p:spPr>
            <a:xfrm>
              <a:off x="4376250" y="5316991"/>
              <a:ext cx="18598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Πότε: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l-GR" dirty="0" smtClean="0"/>
                <a:t>Όταν </a:t>
              </a:r>
              <a:r>
                <a:rPr lang="el-GR" dirty="0"/>
                <a:t>είσαι άρρωστος</a:t>
              </a:r>
              <a:r>
                <a:rPr lang="en-US" dirty="0"/>
                <a:t>  </a:t>
              </a:r>
            </a:p>
            <a:p>
              <a:r>
                <a:rPr lang="en-US" dirty="0" smtClean="0"/>
                <a:t>      </a:t>
              </a:r>
              <a:r>
                <a:rPr lang="el-GR" dirty="0" smtClean="0"/>
                <a:t>Αν </a:t>
              </a:r>
              <a:r>
                <a:rPr lang="el-GR" dirty="0"/>
                <a:t>έχεις αλλεργίες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l-GR" dirty="0" smtClean="0"/>
                <a:t>Αν </a:t>
              </a:r>
              <a:r>
                <a:rPr lang="el-GR" dirty="0"/>
                <a:t>έχεις μαγειρέψει με πολύ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 </a:t>
              </a:r>
              <a:r>
                <a:rPr lang="el-GR" dirty="0" smtClean="0"/>
                <a:t>πιπέρι</a:t>
              </a:r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7656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3229" y="550786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3228" y="5626989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51513" y="5902928"/>
            <a:ext cx="1750211" cy="589675"/>
            <a:chOff x="5895568" y="5271556"/>
            <a:chExt cx="1750211" cy="589675"/>
          </a:xfrm>
        </p:grpSpPr>
        <p:sp>
          <p:nvSpPr>
            <p:cNvPr id="58" name="TextBox 57"/>
            <p:cNvSpPr txBox="1"/>
            <p:nvPr/>
          </p:nvSpPr>
          <p:spPr>
            <a:xfrm>
              <a:off x="5895568" y="5271556"/>
              <a:ext cx="17502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Πώς</a:t>
              </a:r>
              <a:r>
                <a:rPr lang="en-US" dirty="0"/>
                <a:t>:</a:t>
              </a:r>
            </a:p>
            <a:p>
              <a:r>
                <a:rPr lang="en-US" dirty="0"/>
                <a:t>     </a:t>
              </a:r>
              <a:r>
                <a:rPr lang="el-GR" dirty="0" smtClean="0"/>
                <a:t>Πέτα </a:t>
              </a:r>
              <a:r>
                <a:rPr lang="el-GR" dirty="0"/>
                <a:t>χρησιμοποιημένα </a:t>
              </a:r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   </a:t>
              </a:r>
              <a:r>
                <a:rPr lang="el-GR" dirty="0" smtClean="0"/>
                <a:t>χαρτομάντηλα </a:t>
              </a:r>
              <a:r>
                <a:rPr lang="el-GR" dirty="0"/>
                <a:t>στα σκουπίδια</a:t>
              </a:r>
              <a:r>
                <a:rPr lang="en-US" dirty="0"/>
                <a:t>       </a:t>
              </a:r>
              <a:r>
                <a:rPr lang="en-US" dirty="0" smtClean="0"/>
                <a:t>     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</a:t>
              </a:r>
              <a:r>
                <a:rPr lang="el-GR" dirty="0" smtClean="0"/>
                <a:t>Πλύνε </a:t>
              </a:r>
              <a:r>
                <a:rPr lang="el-GR" dirty="0"/>
                <a:t>τα χέρια σου αμέσως</a:t>
              </a:r>
              <a:endParaRPr lang="en-US" dirty="0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3554" y="5395533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3553" y="5612982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1794577" y="8730104"/>
            <a:ext cx="2465887" cy="1200329"/>
            <a:chOff x="1985997" y="8470732"/>
            <a:chExt cx="2465887" cy="1200329"/>
          </a:xfrm>
        </p:grpSpPr>
        <p:sp>
          <p:nvSpPr>
            <p:cNvPr id="27" name="TextBox 26"/>
            <p:cNvSpPr txBox="1"/>
            <p:nvPr/>
          </p:nvSpPr>
          <p:spPr>
            <a:xfrm>
              <a:off x="1985997" y="8470732"/>
              <a:ext cx="24658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sz="800" dirty="0" smtClean="0"/>
                <a:t>Πότε: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 smtClean="0"/>
                <a:t>Όταν </a:t>
              </a:r>
              <a:r>
                <a:rPr lang="el-GR" sz="800" dirty="0"/>
                <a:t>μπαίνεις σε ένα </a:t>
              </a:r>
              <a:r>
                <a:rPr lang="el-GR" sz="800" dirty="0" smtClean="0"/>
                <a:t>κτήριο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 smtClean="0"/>
                <a:t>Όταν </a:t>
              </a:r>
              <a:r>
                <a:rPr lang="el-GR" sz="800" dirty="0"/>
                <a:t>γυρνάς </a:t>
              </a:r>
              <a:r>
                <a:rPr lang="el-GR" sz="800" dirty="0" smtClean="0"/>
                <a:t>σπίτι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 smtClean="0"/>
                <a:t>Όταν </a:t>
              </a:r>
              <a:r>
                <a:rPr lang="el-GR" sz="800" dirty="0"/>
                <a:t>χρησιμοποιείς το </a:t>
              </a:r>
              <a:r>
                <a:rPr lang="el-GR" sz="800" dirty="0" smtClean="0"/>
                <a:t>μπάνιο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 smtClean="0"/>
                <a:t>Όταν </a:t>
              </a:r>
              <a:r>
                <a:rPr lang="el-GR" sz="800" dirty="0"/>
                <a:t>βρίσκεσαι σε </a:t>
              </a:r>
              <a:r>
                <a:rPr lang="el-GR" sz="800" dirty="0" smtClean="0"/>
                <a:t>πλήθος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 smtClean="0"/>
                <a:t>Όταν </a:t>
              </a:r>
              <a:r>
                <a:rPr lang="el-GR" sz="800" dirty="0"/>
                <a:t>φτερνιστείς ή </a:t>
              </a:r>
              <a:r>
                <a:rPr lang="el-GR" sz="800" dirty="0" smtClean="0"/>
                <a:t>βήξεις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 smtClean="0"/>
                <a:t>Όταν </a:t>
              </a:r>
              <a:r>
                <a:rPr lang="el-GR" sz="800" dirty="0"/>
                <a:t>πάρεις το λεωφορείο, το τρένο, </a:t>
              </a:r>
              <a:endParaRPr lang="en-US" sz="800" dirty="0" smtClean="0"/>
            </a:p>
            <a:p>
              <a:r>
                <a:rPr lang="en-US" sz="800" dirty="0" smtClean="0"/>
                <a:t>         </a:t>
              </a:r>
              <a:r>
                <a:rPr lang="el-GR" sz="800" dirty="0" smtClean="0"/>
                <a:t>το </a:t>
              </a:r>
              <a:r>
                <a:rPr lang="el-GR" sz="800" dirty="0"/>
                <a:t>μετρό ή μπεις σε αυτοκίνητο </a:t>
              </a:r>
              <a:r>
                <a:rPr lang="el-GR" sz="800" dirty="0" smtClean="0"/>
                <a:t>κάποιου</a:t>
              </a:r>
              <a:endParaRPr lang="en-US" sz="800" dirty="0" smtClean="0"/>
            </a:p>
            <a:p>
              <a:r>
                <a:rPr lang="en-US" sz="800" dirty="0" smtClean="0"/>
                <a:t>      </a:t>
              </a:r>
              <a:r>
                <a:rPr lang="el-GR" sz="800" dirty="0" smtClean="0"/>
                <a:t>Πριν </a:t>
              </a:r>
              <a:r>
                <a:rPr lang="el-GR" sz="800" dirty="0"/>
                <a:t>φας ή μαγειρέψεις</a:t>
              </a:r>
              <a:endParaRPr lang="en-US" sz="8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37545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32632" y="8684824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2795" y="8792976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32628" y="8940458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32627" y="9058518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2795" y="9176434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2795" y="9413693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354387" y="8712811"/>
            <a:ext cx="2474305" cy="1077218"/>
            <a:chOff x="4341996" y="8449685"/>
            <a:chExt cx="2474305" cy="1077218"/>
          </a:xfrm>
        </p:grpSpPr>
        <p:sp>
          <p:nvSpPr>
            <p:cNvPr id="59" name="TextBox 58"/>
            <p:cNvSpPr txBox="1"/>
            <p:nvPr/>
          </p:nvSpPr>
          <p:spPr>
            <a:xfrm>
              <a:off x="4341996" y="8449685"/>
              <a:ext cx="247430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l-GR" dirty="0"/>
                <a:t>Πώς</a:t>
              </a:r>
              <a:r>
                <a:rPr lang="en-US" dirty="0"/>
                <a:t>:</a:t>
              </a:r>
            </a:p>
            <a:p>
              <a:r>
                <a:rPr lang="en-US" dirty="0"/>
                <a:t>      </a:t>
              </a:r>
              <a:r>
                <a:rPr lang="el-GR" dirty="0"/>
                <a:t>Σαπούνι και νερό είναι η καλύτερη επιλογή</a:t>
              </a:r>
              <a:r>
                <a:rPr lang="en-US" dirty="0"/>
                <a:t>      </a:t>
              </a:r>
            </a:p>
            <a:p>
              <a:r>
                <a:rPr lang="en-US" dirty="0" smtClean="0"/>
                <a:t>      </a:t>
              </a:r>
              <a:r>
                <a:rPr lang="el-GR" dirty="0" smtClean="0"/>
                <a:t>Αντισηπτικό </a:t>
              </a:r>
              <a:r>
                <a:rPr lang="el-GR" dirty="0"/>
                <a:t>χεριών είναι εντάξει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l-GR" dirty="0" smtClean="0"/>
                <a:t>Και </a:t>
              </a:r>
              <a:r>
                <a:rPr lang="el-GR" dirty="0"/>
                <a:t>τις δύο πλευρές των χεριών σου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l-GR" dirty="0" smtClean="0"/>
                <a:t>Κάτω </a:t>
              </a:r>
              <a:r>
                <a:rPr lang="el-GR" dirty="0"/>
                <a:t>από τα νύχια σου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l-GR" dirty="0" smtClean="0"/>
                <a:t>Ανάμεσα </a:t>
              </a:r>
              <a:r>
                <a:rPr lang="el-GR" dirty="0"/>
                <a:t>στα δάχτυλα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l-GR" dirty="0" smtClean="0"/>
                <a:t>Μην </a:t>
              </a:r>
              <a:r>
                <a:rPr lang="el-GR" dirty="0"/>
                <a:t>ξεχνάς τους αντίχειρες</a:t>
              </a:r>
              <a:endParaRPr lang="en-US" dirty="0"/>
            </a:p>
            <a:p>
              <a:r>
                <a:rPr lang="en-US" dirty="0" smtClean="0"/>
                <a:t>      </a:t>
              </a:r>
              <a:r>
                <a:rPr lang="el-GR" dirty="0" smtClean="0"/>
                <a:t>Στέγνωσε </a:t>
              </a:r>
              <a:r>
                <a:rPr lang="el-GR" dirty="0"/>
                <a:t>εντελώς</a:t>
              </a:r>
              <a:endParaRPr lang="en-US" dirty="0"/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2035" y="8547172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6950" y="8660244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6953" y="8788060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6787" y="9269846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36615" y="8925713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36613" y="9033867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36619" y="9161690"/>
              <a:ext cx="248249" cy="248249"/>
            </a:xfrm>
            <a:prstGeom prst="rect">
              <a:avLst/>
            </a:prstGeom>
          </p:spPr>
        </p:pic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9159" y="3514616"/>
            <a:ext cx="248249" cy="248249"/>
          </a:xfrm>
          <a:prstGeom prst="rect">
            <a:avLst/>
          </a:prstGeom>
        </p:spPr>
      </p:pic>
      <p:sp>
        <p:nvSpPr>
          <p:cNvPr id="108" name="Rectangle 2"/>
          <p:cNvSpPr>
            <a:spLocks noChangeArrowheads="1"/>
          </p:cNvSpPr>
          <p:nvPr/>
        </p:nvSpPr>
        <p:spPr bwMode="auto">
          <a:xfrm>
            <a:off x="206829" y="9472123"/>
            <a:ext cx="148045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μεταφράστηκε από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GkiniChristina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smtClean="0">
                <a:latin typeface="Arial Unicode MS" panose="020B0604020202020204" pitchFamily="34" charset="-128"/>
              </a:rPr>
              <a:t>@alexkara1989</a:t>
            </a:r>
            <a:r>
              <a:rPr kumimoji="0" lang="el-GR" altLang="en-US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l-G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10" name="Rectangle 109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3112" y="812961"/>
            <a:ext cx="6568674" cy="89266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07093" y="1486307"/>
          <a:ext cx="5633084" cy="407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3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7711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RETE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ANNDAN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PWOFITE ESPAS</a:t>
                      </a:r>
                      <a:r>
                        <a:rPr sz="500" b="1" spc="-3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PEZIB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171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DEYÒ</a:t>
                      </a:r>
                      <a:r>
                        <a:rPr sz="500" b="1" spc="-2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RETE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OMWEN</a:t>
                      </a:r>
                      <a:r>
                        <a:rPr sz="500" b="1" spc="-3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6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11048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PYE DISTANS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PWOMNEN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CHYEN</a:t>
                      </a:r>
                      <a:r>
                        <a:rPr sz="500" b="1" spc="-10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09880" marR="46990" indent="95885">
                        <a:lnSpc>
                          <a:spcPct val="134000"/>
                        </a:lnSpc>
                        <a:spcBef>
                          <a:spcPts val="645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SA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POU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FÈ:  RETE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NAN</a:t>
                      </a:r>
                      <a:r>
                        <a:rPr sz="500" b="1" spc="-5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KABANN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 marL="54610" marR="62230" indent="78740">
                        <a:lnSpc>
                          <a:spcPct val="134000"/>
                        </a:lnSpc>
                        <a:spcBef>
                          <a:spcPts val="645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SA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POU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FÈ:  GADE</a:t>
                      </a:r>
                      <a:r>
                        <a:rPr sz="500" b="1" spc="-4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TELEVIZYON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 marL="69850" marR="67310" algn="ctr">
                        <a:lnSpc>
                          <a:spcPct val="134000"/>
                        </a:lnSpc>
                        <a:spcBef>
                          <a:spcPts val="645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SA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POU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 PA</a:t>
                      </a:r>
                      <a:r>
                        <a:rPr sz="500" b="1" spc="-9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FÈ:  ITILIZE TRANSPÒ  PIBLIK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</a:txBody>
                  <a:tcPr marL="0" marR="0" marT="819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5861" y="1962306"/>
          <a:ext cx="5861685" cy="158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207">
                <a:tc gridSpan="2">
                  <a:txBody>
                    <a:bodyPr/>
                    <a:lstStyle/>
                    <a:p>
                      <a:pPr marL="7804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EVITE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FOUL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</a:txBody>
                  <a:tcPr marL="0" marR="0" marT="158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08279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RETE LAKAY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SI</a:t>
                      </a:r>
                      <a:r>
                        <a:rPr sz="1400" b="1" spc="-2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OU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  <a:p>
                      <a:pPr marL="208279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MALAD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</a:txBody>
                  <a:tcPr marL="0" marR="0" marT="158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093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LÈ: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SI OU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SANTI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</a:t>
                      </a:r>
                      <a:r>
                        <a:rPr sz="500" b="1" spc="-4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MALAD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indent="-139065">
                        <a:lnSpc>
                          <a:spcPct val="100000"/>
                        </a:lnSpc>
                        <a:spcBef>
                          <a:spcPts val="20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SI OU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SANTI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</a:t>
                      </a:r>
                      <a:r>
                        <a:rPr sz="500" b="1" spc="-5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ANSANTE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marR="71120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JOUK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EPIDEMI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FINI</a:t>
                      </a:r>
                      <a:r>
                        <a:rPr sz="500" b="1" spc="-7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NAN 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ZÒN OU</a:t>
                      </a:r>
                      <a:r>
                        <a:rPr sz="500" b="1" spc="-2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KIJAN: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80035" marR="266700" indent="-13843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8067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YON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FOUL SE NENPÒT</a:t>
                      </a:r>
                      <a:r>
                        <a:rPr sz="500" b="1" spc="-6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GWO  GWOUPMAN</a:t>
                      </a:r>
                      <a:r>
                        <a:rPr sz="500" b="1" spc="-2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MOUN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80035" marR="243840" indent="-13843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8067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KISA KI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“GWO”: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ÈSKE OU</a:t>
                      </a:r>
                      <a:r>
                        <a:rPr sz="500" b="1" spc="-10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KA 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RETE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6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PYE DISTANS?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80035" indent="-13843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8067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EVITE BAY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LAMEN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80035" marR="431165" indent="-138430">
                        <a:lnSpc>
                          <a:spcPct val="132000"/>
                        </a:lnSpc>
                        <a:spcBef>
                          <a:spcPts val="1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8067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ENPÒTAN MENM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SI</a:t>
                      </a:r>
                      <a:r>
                        <a:rPr sz="500" b="1" spc="-5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 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ANSANTE!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LÈ: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52755" indent="-13843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5339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LAFYÈV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52755" indent="-138430">
                        <a:lnSpc>
                          <a:spcPct val="100000"/>
                        </a:lnSpc>
                        <a:spcBef>
                          <a:spcPts val="20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5339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TOUS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52755" indent="-13843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5339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SOUF</a:t>
                      </a:r>
                      <a:r>
                        <a:rPr sz="500" b="1" spc="-1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KOUT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KIJAN: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532130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532765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RETE</a:t>
                      </a:r>
                      <a:r>
                        <a:rPr sz="500" b="1" spc="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LAKAY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532130" marR="145415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532765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RELE DOKTÈ DABÒ ANVAN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 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CHACHE</a:t>
                      </a:r>
                      <a:r>
                        <a:rPr sz="500" b="1" spc="-1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SWEN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532130" marR="259715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532765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EVITE ESPAS PIBLIK, LEKÒL 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OSWA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TRAVAY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532130" marR="133350" indent="-139065">
                        <a:lnSpc>
                          <a:spcPct val="133000"/>
                        </a:lnSpc>
                        <a:spcBef>
                          <a:spcPts val="5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532765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PA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ITILIZE TRANZIT PIBLIK,  TAKSI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OSWA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SÈVIS TRANSPÒ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KI 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PATAJE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532130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532765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METE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YON MASK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SI OU </a:t>
                      </a:r>
                      <a:r>
                        <a:rPr sz="500" b="1" spc="-1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DWE</a:t>
                      </a:r>
                      <a:r>
                        <a:rPr sz="500" b="1" spc="-4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SOTI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60433" y="4096919"/>
          <a:ext cx="5507990" cy="794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3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963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PWANYE</a:t>
                      </a:r>
                      <a:r>
                        <a:rPr sz="500" b="1" spc="-2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PÒT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TIYO AK</a:t>
                      </a:r>
                      <a:r>
                        <a:rPr sz="500" b="1" spc="-2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WOBINÈ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4210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MANCH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TWALÈT</a:t>
                      </a:r>
                      <a:r>
                        <a:rPr sz="500" b="1" spc="-3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AK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R="41910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KOUVÈTI</a:t>
                      </a:r>
                      <a:r>
                        <a:rPr sz="500" b="1" spc="-2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SYÈJ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11760" marR="114300" indent="89535">
                        <a:lnSpc>
                          <a:spcPct val="134000"/>
                        </a:lnSpc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LIMEN  </a:t>
                      </a:r>
                      <a:r>
                        <a:rPr sz="500" b="1" spc="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E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N</a:t>
                      </a:r>
                      <a:r>
                        <a:rPr sz="500" b="1" spc="-1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TE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R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I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</a:t>
                      </a:r>
                      <a:r>
                        <a:rPr sz="500" b="1" spc="-2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È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KONTWA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AK</a:t>
                      </a:r>
                      <a:r>
                        <a:rPr sz="500" b="1" spc="-2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1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TAB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 dirty="0">
                        <a:latin typeface="Times New Roman"/>
                        <a:cs typeface="Times New Roman"/>
                      </a:endParaRPr>
                    </a:p>
                    <a:p>
                      <a:pPr marL="149860">
                        <a:lnSpc>
                          <a:spcPct val="100000"/>
                        </a:lnSpc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BOUTON</a:t>
                      </a:r>
                      <a:r>
                        <a:rPr sz="500" b="1" spc="-1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ASANSÈ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3110" marR="120014" indent="-177165">
                        <a:lnSpc>
                          <a:spcPct val="134000"/>
                        </a:lnSpc>
                        <a:spcBef>
                          <a:spcPts val="650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NAN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YON MOUCHWA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</a:t>
                      </a:r>
                      <a:r>
                        <a:rPr sz="500" b="1" spc="-6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PAPYE 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OSWA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YON</a:t>
                      </a:r>
                      <a:r>
                        <a:rPr sz="500" b="1" spc="-2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MOUCHWA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marL="305435" marR="67310" indent="-178435">
                        <a:lnSpc>
                          <a:spcPct val="134000"/>
                        </a:lnSpc>
                        <a:spcBef>
                          <a:spcPts val="650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NAN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MANCH</a:t>
                      </a:r>
                      <a:r>
                        <a:rPr sz="500" b="1" spc="-8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OSWA  KOUD</a:t>
                      </a:r>
                      <a:r>
                        <a:rPr sz="500" b="1" spc="-2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</a:txBody>
                  <a:tcPr marL="0" marR="0" marT="825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55861" y="5028594"/>
          <a:ext cx="5648960" cy="1281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83">
                <a:tc gridSpan="2"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NETWAYE SIFAS KI</a:t>
                      </a:r>
                      <a:r>
                        <a:rPr sz="1400" b="1" spc="-2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SÈVI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  <a:p>
                      <a:pPr marR="13271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SOUVAN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</a:txBody>
                  <a:tcPr marL="0" marR="0" marT="158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2829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KOUVRI TOUS</a:t>
                      </a:r>
                      <a:r>
                        <a:rPr sz="1400" b="1" spc="-20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AK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  <a:p>
                      <a:pPr marL="32893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ETÈNYE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</a:txBody>
                  <a:tcPr marL="0" marR="0" marT="158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293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LÈ: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YON FWA PA</a:t>
                      </a:r>
                      <a:r>
                        <a:rPr sz="500" b="1" spc="-5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JOU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marR="139700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APRE ITILIZASYON  ENPÒTAN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marR="149225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LÈ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YON MOUN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KI 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MALAD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SÈVI AK</a:t>
                      </a:r>
                      <a:r>
                        <a:rPr sz="500" b="1" spc="-8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LI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KIJAN: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348615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4925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SAVON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AK DLO PRAL</a:t>
                      </a:r>
                      <a:r>
                        <a:rPr sz="500" b="1" spc="-1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MACHE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348615" marR="336550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4925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ALKÒL KI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POU NETWAYE,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SI</a:t>
                      </a:r>
                      <a:r>
                        <a:rPr sz="500" b="1" spc="-7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  OMWEN</a:t>
                      </a:r>
                      <a:r>
                        <a:rPr sz="500" b="1" spc="-1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70%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348615" marR="271780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4925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KLOWÒKS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POU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KAY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KI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DILYE 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NAN 4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TI KIYÈ (20ML)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POU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YON 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KA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(950ML)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LÈ: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80695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8133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SI OU</a:t>
                      </a:r>
                      <a:r>
                        <a:rPr sz="500" b="1" spc="-2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MALAD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80695" indent="-139065">
                        <a:lnSpc>
                          <a:spcPct val="100000"/>
                        </a:lnSpc>
                        <a:spcBef>
                          <a:spcPts val="20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8133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SI OU GEN</a:t>
                      </a:r>
                      <a:r>
                        <a:rPr sz="500" b="1" spc="-3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ALÈJI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480695" marR="168910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48133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SI OU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FÈ MANJE</a:t>
                      </a:r>
                      <a:r>
                        <a:rPr sz="500" b="1" spc="-6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AK  TWÒP PIMAN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KIJAN: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377825" marR="208279" indent="-13843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7846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JETE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SÈVYÈT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PAPYE</a:t>
                      </a:r>
                      <a:r>
                        <a:rPr sz="500" b="1" spc="-8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KI 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ITILIZE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NAN</a:t>
                      </a:r>
                      <a:r>
                        <a:rPr sz="500" b="1" spc="-4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POUBÈL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377825" marR="67310" indent="-138430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7846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LAVE MEN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MENM</a:t>
                      </a:r>
                      <a:r>
                        <a:rPr sz="500" b="1" spc="-6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KOTE  AN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16209" y="7741314"/>
          <a:ext cx="2994660" cy="1301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5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695">
                <a:tc gridSpan="2"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NETWAYE 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MEN OU</a:t>
                      </a:r>
                      <a:r>
                        <a:rPr sz="1400" b="1" spc="-4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Segoe Script"/>
                          <a:cs typeface="Segoe Script"/>
                        </a:rPr>
                        <a:t>SOUVAN</a:t>
                      </a:r>
                      <a:endParaRPr sz="1400">
                        <a:latin typeface="Segoe Script"/>
                        <a:cs typeface="Segoe Script"/>
                      </a:endParaRPr>
                    </a:p>
                  </a:txBody>
                  <a:tcPr marL="0" marR="0" marT="158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093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LÈ: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ANTRE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NAN YON</a:t>
                      </a:r>
                      <a:r>
                        <a:rPr sz="500" b="1" spc="-4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BATIMAN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indent="-139065">
                        <a:lnSpc>
                          <a:spcPct val="100000"/>
                        </a:lnSpc>
                        <a:spcBef>
                          <a:spcPts val="20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RANTRE</a:t>
                      </a:r>
                      <a:r>
                        <a:rPr sz="500" b="1" spc="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LAKAY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indent="-13843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ITILIZE SALDEBEN</a:t>
                      </a:r>
                      <a:r>
                        <a:rPr sz="500" b="1" spc="-5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indent="-13843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LÈ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 NAN YON</a:t>
                      </a:r>
                      <a:r>
                        <a:rPr sz="500" b="1" spc="-9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FOUL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indent="-138430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ETÈNYE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OSWA</a:t>
                      </a:r>
                      <a:r>
                        <a:rPr sz="500" b="1" spc="-4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1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TOUSE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marR="176530" indent="-138430">
                        <a:lnSpc>
                          <a:spcPct val="132000"/>
                        </a:lnSpc>
                        <a:spcBef>
                          <a:spcPts val="1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PRAN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BIS, TREN,</a:t>
                      </a:r>
                      <a:r>
                        <a:rPr sz="500" b="1" spc="-6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TRANSPÒ  PATAJE, OSWA</a:t>
                      </a:r>
                      <a:r>
                        <a:rPr sz="500" b="1" spc="-1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METWO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  <a:p>
                      <a:pPr marL="276225" marR="151765" indent="-139065">
                        <a:lnSpc>
                          <a:spcPct val="134000"/>
                        </a:lnSpc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276860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ANVAN OU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MANJE OSWA</a:t>
                      </a:r>
                      <a:r>
                        <a:rPr sz="500" b="1" spc="-6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1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FÈ 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MANJE</a:t>
                      </a:r>
                      <a:endParaRPr sz="500">
                        <a:latin typeface="Segoe Script"/>
                        <a:cs typeface="Segoe Script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KIJAN: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  <a:p>
                      <a:pPr marL="360680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61315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SAVON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AK DLO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PI</a:t>
                      </a:r>
                      <a:r>
                        <a:rPr sz="500" b="1" spc="-2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BON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  <a:p>
                      <a:pPr marL="360680" indent="-139065">
                        <a:lnSpc>
                          <a:spcPct val="100000"/>
                        </a:lnSpc>
                        <a:spcBef>
                          <a:spcPts val="20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61315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DEZENFEKTAN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POU MEN</a:t>
                      </a:r>
                      <a:r>
                        <a:rPr sz="500" b="1" spc="-4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BON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  <a:p>
                      <a:pPr marL="360680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61315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TOUDEBÒ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MEN</a:t>
                      </a:r>
                      <a:r>
                        <a:rPr sz="500" b="1" spc="-7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  <a:p>
                      <a:pPr marL="360680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61315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ANBA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ZONG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</a:t>
                      </a:r>
                      <a:r>
                        <a:rPr sz="500" b="1" spc="-9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  <a:p>
                      <a:pPr marL="360680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61315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ANT DWÈT 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OU</a:t>
                      </a:r>
                      <a:r>
                        <a:rPr sz="500" b="1" spc="-2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  <a:p>
                      <a:pPr marL="360680" indent="-139065">
                        <a:lnSpc>
                          <a:spcPct val="100000"/>
                        </a:lnSpc>
                        <a:spcBef>
                          <a:spcPts val="204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61315" algn="l"/>
                        </a:tabLst>
                      </a:pP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PA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BLIYE POUS</a:t>
                      </a:r>
                      <a:r>
                        <a:rPr sz="500" b="1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1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YO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  <a:p>
                      <a:pPr marL="360680" indent="-139065">
                        <a:lnSpc>
                          <a:spcPct val="100000"/>
                        </a:lnSpc>
                        <a:spcBef>
                          <a:spcPts val="190"/>
                        </a:spcBef>
                        <a:buClr>
                          <a:srgbClr val="FF0000"/>
                        </a:buClr>
                        <a:buFont typeface="Wingdings"/>
                        <a:buChar char=""/>
                        <a:tabLst>
                          <a:tab pos="361315" algn="l"/>
                        </a:tabLst>
                      </a:pP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SECHE</a:t>
                      </a:r>
                      <a:r>
                        <a:rPr sz="500" b="1" spc="-10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 </a:t>
                      </a:r>
                      <a:r>
                        <a:rPr sz="500" b="1" spc="-5" dirty="0">
                          <a:solidFill>
                            <a:srgbClr val="3D3C8A"/>
                          </a:solidFill>
                          <a:latin typeface="Segoe Script"/>
                          <a:cs typeface="Segoe Script"/>
                        </a:rPr>
                        <a:t>KONPLÈTMAN</a:t>
                      </a:r>
                      <a:endParaRPr sz="500" dirty="0">
                        <a:latin typeface="Segoe Script"/>
                        <a:cs typeface="Segoe Script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884423" y="6432295"/>
            <a:ext cx="368300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b="1" dirty="0">
                <a:latin typeface="Segoe Script"/>
                <a:cs typeface="Segoe Script"/>
              </a:rPr>
              <a:t>20</a:t>
            </a:r>
            <a:r>
              <a:rPr sz="500" b="1" spc="-55" dirty="0">
                <a:latin typeface="Segoe Script"/>
                <a:cs typeface="Segoe Script"/>
              </a:rPr>
              <a:t> </a:t>
            </a:r>
            <a:r>
              <a:rPr sz="500" b="1" spc="-5" dirty="0">
                <a:latin typeface="Segoe Script"/>
                <a:cs typeface="Segoe Script"/>
              </a:rPr>
              <a:t>segonn</a:t>
            </a:r>
            <a:endParaRPr sz="500">
              <a:latin typeface="Segoe Script"/>
              <a:cs typeface="Segoe Scrip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66820" y="6460337"/>
            <a:ext cx="447675" cy="2298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500" b="1" spc="-5" dirty="0">
                <a:solidFill>
                  <a:srgbClr val="3D3C8A"/>
                </a:solidFill>
                <a:latin typeface="Segoe Script"/>
                <a:cs typeface="Segoe Script"/>
              </a:rPr>
              <a:t>A, </a:t>
            </a:r>
            <a:r>
              <a:rPr sz="500" b="1" dirty="0">
                <a:solidFill>
                  <a:srgbClr val="3D3C8A"/>
                </a:solidFill>
                <a:latin typeface="Segoe Script"/>
                <a:cs typeface="Segoe Script"/>
              </a:rPr>
              <a:t>B,</a:t>
            </a:r>
            <a:r>
              <a:rPr sz="500" b="1" spc="-30" dirty="0">
                <a:solidFill>
                  <a:srgbClr val="3D3C8A"/>
                </a:solidFill>
                <a:latin typeface="Segoe Script"/>
                <a:cs typeface="Segoe Script"/>
              </a:rPr>
              <a:t> </a:t>
            </a:r>
            <a:r>
              <a:rPr sz="500" b="1" dirty="0">
                <a:solidFill>
                  <a:srgbClr val="3D3C8A"/>
                </a:solidFill>
                <a:latin typeface="Segoe Script"/>
                <a:cs typeface="Segoe Script"/>
              </a:rPr>
              <a:t>C,…</a:t>
            </a:r>
            <a:endParaRPr sz="500">
              <a:latin typeface="Segoe Script"/>
              <a:cs typeface="Segoe Scrip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500" b="1" spc="-5" dirty="0">
                <a:solidFill>
                  <a:srgbClr val="3D3C8A"/>
                </a:solidFill>
                <a:latin typeface="Segoe Script"/>
                <a:cs typeface="Segoe Script"/>
              </a:rPr>
              <a:t>…. </a:t>
            </a:r>
            <a:r>
              <a:rPr sz="500" b="1" dirty="0">
                <a:solidFill>
                  <a:srgbClr val="3D3C8A"/>
                </a:solidFill>
                <a:latin typeface="Segoe Script"/>
                <a:cs typeface="Segoe Script"/>
              </a:rPr>
              <a:t>X, Y </a:t>
            </a:r>
            <a:r>
              <a:rPr sz="500" b="1" spc="5" dirty="0">
                <a:solidFill>
                  <a:srgbClr val="3D3C8A"/>
                </a:solidFill>
                <a:latin typeface="Segoe Script"/>
                <a:cs typeface="Segoe Script"/>
              </a:rPr>
              <a:t>ak</a:t>
            </a:r>
            <a:r>
              <a:rPr sz="500" b="1" spc="-90" dirty="0">
                <a:solidFill>
                  <a:srgbClr val="3D3C8A"/>
                </a:solidFill>
                <a:latin typeface="Segoe Script"/>
                <a:cs typeface="Segoe Script"/>
              </a:rPr>
              <a:t> </a:t>
            </a:r>
            <a:r>
              <a:rPr sz="500" b="1" dirty="0">
                <a:solidFill>
                  <a:srgbClr val="3D3C8A"/>
                </a:solidFill>
                <a:latin typeface="Segoe Script"/>
                <a:cs typeface="Segoe Script"/>
              </a:rPr>
              <a:t>Z</a:t>
            </a:r>
            <a:endParaRPr sz="500">
              <a:latin typeface="Segoe Script"/>
              <a:cs typeface="Segoe Scrip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05859" y="6839204"/>
            <a:ext cx="763270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b="1" spc="-5" dirty="0">
                <a:solidFill>
                  <a:srgbClr val="3D3C8A"/>
                </a:solidFill>
                <a:latin typeface="Segoe Script"/>
                <a:cs typeface="Segoe Script"/>
              </a:rPr>
              <a:t>CHANTE ALFABÈ</a:t>
            </a:r>
            <a:r>
              <a:rPr sz="500" b="1" spc="-40" dirty="0">
                <a:solidFill>
                  <a:srgbClr val="3D3C8A"/>
                </a:solidFill>
                <a:latin typeface="Segoe Script"/>
                <a:cs typeface="Segoe Script"/>
              </a:rPr>
              <a:t> </a:t>
            </a:r>
            <a:r>
              <a:rPr sz="500" b="1" spc="-5" dirty="0">
                <a:solidFill>
                  <a:srgbClr val="3D3C8A"/>
                </a:solidFill>
                <a:latin typeface="Segoe Script"/>
                <a:cs typeface="Segoe Script"/>
              </a:rPr>
              <a:t>AN</a:t>
            </a:r>
            <a:endParaRPr sz="500">
              <a:latin typeface="Segoe Script"/>
              <a:cs typeface="Segoe Scrip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35783" y="916330"/>
            <a:ext cx="243840" cy="39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 marR="5080" indent="-7620">
              <a:lnSpc>
                <a:spcPct val="105000"/>
              </a:lnSpc>
              <a:spcBef>
                <a:spcPts val="100"/>
              </a:spcBef>
            </a:pPr>
            <a:r>
              <a:rPr sz="400" b="1" spc="-5" dirty="0">
                <a:solidFill>
                  <a:srgbClr val="3D3C8A"/>
                </a:solidFill>
                <a:latin typeface="Segoe Script"/>
                <a:cs typeface="Segoe Script"/>
              </a:rPr>
              <a:t>B</a:t>
            </a:r>
            <a:r>
              <a:rPr sz="400" b="1" spc="-10" dirty="0">
                <a:solidFill>
                  <a:srgbClr val="3D3C8A"/>
                </a:solidFill>
                <a:latin typeface="Segoe Script"/>
                <a:cs typeface="Segoe Script"/>
              </a:rPr>
              <a:t>onj</a:t>
            </a:r>
            <a:r>
              <a:rPr sz="400" b="1" spc="5" dirty="0">
                <a:solidFill>
                  <a:srgbClr val="3D3C8A"/>
                </a:solidFill>
                <a:latin typeface="Segoe Script"/>
                <a:cs typeface="Segoe Script"/>
              </a:rPr>
              <a:t>o</a:t>
            </a:r>
            <a:r>
              <a:rPr sz="400" b="1" spc="-10" dirty="0">
                <a:solidFill>
                  <a:srgbClr val="3D3C8A"/>
                </a:solidFill>
                <a:latin typeface="Segoe Script"/>
                <a:cs typeface="Segoe Script"/>
              </a:rPr>
              <a:t>u</a:t>
            </a:r>
            <a:r>
              <a:rPr sz="400" b="1" spc="-5" dirty="0">
                <a:solidFill>
                  <a:srgbClr val="3D3C8A"/>
                </a:solidFill>
                <a:latin typeface="Segoe Script"/>
                <a:cs typeface="Segoe Script"/>
              </a:rPr>
              <a:t>/  B</a:t>
            </a:r>
            <a:r>
              <a:rPr sz="400" b="1" spc="-10" dirty="0">
                <a:solidFill>
                  <a:srgbClr val="3D3C8A"/>
                </a:solidFill>
                <a:latin typeface="Segoe Script"/>
                <a:cs typeface="Segoe Script"/>
              </a:rPr>
              <a:t>on</a:t>
            </a:r>
            <a:r>
              <a:rPr sz="400" b="1" spc="-5" dirty="0">
                <a:solidFill>
                  <a:srgbClr val="3D3C8A"/>
                </a:solidFill>
                <a:latin typeface="Segoe Script"/>
                <a:cs typeface="Segoe Script"/>
              </a:rPr>
              <a:t>swa</a:t>
            </a:r>
            <a:endParaRPr sz="400">
              <a:latin typeface="Segoe Script"/>
              <a:cs typeface="Segoe Script"/>
            </a:endParaRPr>
          </a:p>
          <a:p>
            <a:pPr marL="70485">
              <a:lnSpc>
                <a:spcPct val="100000"/>
              </a:lnSpc>
              <a:spcBef>
                <a:spcPts val="525"/>
              </a:spcBef>
            </a:pPr>
            <a:r>
              <a:rPr sz="500" b="1" dirty="0">
                <a:solidFill>
                  <a:srgbClr val="3D3C8A"/>
                </a:solidFill>
                <a:latin typeface="Segoe Script"/>
                <a:cs typeface="Segoe Script"/>
              </a:rPr>
              <a:t>6</a:t>
            </a:r>
            <a:endParaRPr sz="500">
              <a:latin typeface="Segoe Script"/>
              <a:cs typeface="Segoe Script"/>
            </a:endParaRPr>
          </a:p>
          <a:p>
            <a:pPr marL="35560">
              <a:lnSpc>
                <a:spcPct val="100000"/>
              </a:lnSpc>
              <a:spcBef>
                <a:spcPts val="200"/>
              </a:spcBef>
            </a:pPr>
            <a:r>
              <a:rPr sz="500" b="1" spc="-10" dirty="0">
                <a:solidFill>
                  <a:srgbClr val="3D3C8A"/>
                </a:solidFill>
                <a:latin typeface="Segoe Script"/>
                <a:cs typeface="Segoe Script"/>
              </a:rPr>
              <a:t>pye</a:t>
            </a:r>
            <a:endParaRPr sz="500">
              <a:latin typeface="Segoe Script"/>
              <a:cs typeface="Segoe Scrip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329084" y="6672681"/>
            <a:ext cx="2399261" cy="3385719"/>
            <a:chOff x="5329084" y="6672681"/>
            <a:chExt cx="2399261" cy="3385719"/>
          </a:xfrm>
        </p:grpSpPr>
        <p:sp>
          <p:nvSpPr>
            <p:cNvPr id="15" name="Rectangle 14"/>
            <p:cNvSpPr/>
            <p:nvPr/>
          </p:nvSpPr>
          <p:spPr>
            <a:xfrm>
              <a:off x="5329084" y="6672681"/>
              <a:ext cx="2399261" cy="338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65463" y="9630143"/>
              <a:ext cx="1162882" cy="418328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6515945" y="9085658"/>
              <a:ext cx="1101584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@</a:t>
              </a:r>
              <a:r>
                <a:rPr lang="en-US" sz="1100" dirty="0" err="1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epiellie</a:t>
              </a:r>
              <a:endPara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sz="1100" dirty="0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@</a:t>
              </a:r>
              <a:r>
                <a:rPr lang="en-US" sz="1100" dirty="0" err="1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benjaminlinas</a:t>
              </a:r>
              <a:endPara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sz="1100" dirty="0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@</a:t>
              </a:r>
              <a:r>
                <a:rPr lang="en-US" sz="1100" dirty="0" err="1" smtClean="0">
                  <a:solidFill>
                    <a:srgbClr val="07029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the_BMC</a:t>
              </a:r>
              <a:endPara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98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40606" y="1516330"/>
            <a:ext cx="19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भीड़ से बचें 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844" y="3256147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1005" y="3202399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16685" y="2041460"/>
            <a:ext cx="1556263" cy="630942"/>
            <a:chOff x="230456" y="1998622"/>
            <a:chExt cx="1556263" cy="630942"/>
          </a:xfrm>
        </p:grpSpPr>
        <p:sp>
          <p:nvSpPr>
            <p:cNvPr id="19" name="TextBox 18"/>
            <p:cNvSpPr txBox="1"/>
            <p:nvPr/>
          </p:nvSpPr>
          <p:spPr>
            <a:xfrm>
              <a:off x="230456" y="1998622"/>
              <a:ext cx="155626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कब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अगर आप बीमार महसूस कर रहे हैं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अगर आप स्वस्थ महसूस कर रहे हैं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जब तक महामारी आपके क्षेत्र में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   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ख़तम न हो जाये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2473" y="2094751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4936" y="2190880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4826" y="2305255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67869" y="2045102"/>
            <a:ext cx="1659683" cy="846386"/>
            <a:chOff x="2267869" y="2045102"/>
            <a:chExt cx="1659683" cy="846386"/>
          </a:xfrm>
        </p:grpSpPr>
        <p:sp>
          <p:nvSpPr>
            <p:cNvPr id="30" name="TextBox 29"/>
            <p:cNvSpPr txBox="1"/>
            <p:nvPr/>
          </p:nvSpPr>
          <p:spPr>
            <a:xfrm>
              <a:off x="2267869" y="2045102"/>
              <a:ext cx="1659683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कैसे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भीड़ का मतलब है लोगों का बड़ा समूह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बड़े का मतलब है आप ६ (6) फ़ीट </a:t>
              </a:r>
              <a:endParaRPr lang="en-US" sz="7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यानि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hi-IN" sz="70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२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(2) मीटर दूर नहीं रह पा रहे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हाथ मिलाने से बचें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भले ही आप स्वस्थ हो, तब भी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महत्वपूर्ण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15388" y="2110683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03134" y="2241101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15388" y="2421995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97020" y="2570264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277722"/>
            <a:ext cx="3446205" cy="1083294"/>
            <a:chOff x="464469" y="277722"/>
            <a:chExt cx="3446205" cy="108329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4469" y="277722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57537" y="1082657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/>
                <a:t>घर के भीतर रहे 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72445" y="1053239"/>
              <a:ext cx="9615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/>
                <a:t>शांत बाहरी स्थानों का आनंद लें </a:t>
              </a:r>
              <a:endParaRPr 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32095" y="1028797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/>
                <a:t>कम से कम ६ (6) फ़ीट दूर रहें 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46763"/>
              <a:ext cx="5676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500" dirty="0"/>
                <a:t>नमस्ते</a:t>
              </a:r>
              <a:r>
                <a:rPr lang="en-US" sz="500" dirty="0"/>
                <a:t>!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/>
                <a:t>कुत्ते को टहलाने ले जायें </a:t>
              </a:r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97177" y="746952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6</a:t>
              </a:r>
            </a:p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feet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3437" y="348086"/>
            <a:ext cx="3359179" cy="1047922"/>
            <a:chOff x="4143437" y="348086"/>
            <a:chExt cx="3359179" cy="104792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196525" y="1095090"/>
              <a:ext cx="11350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/>
                <a:t>करें: बिस्तर पर आराम करें </a:t>
              </a:r>
              <a:endParaRPr lang="en-US" sz="7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19493" y="1081252"/>
              <a:ext cx="12057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/>
                <a:t>करें: टीवी देखें </a:t>
              </a:r>
              <a:endParaRPr lang="en-US" sz="7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53894" y="1088231"/>
              <a:ext cx="1448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>
                  <a:solidFill>
                    <a:srgbClr val="F60F4E"/>
                  </a:solidFill>
                </a:rPr>
                <a:t>ना करें: </a:t>
              </a:r>
              <a:r>
                <a:rPr lang="hi-IN" sz="700" dirty="0"/>
                <a:t>सार्वजनिक परिवाहन का उपयोग </a:t>
              </a:r>
              <a:endParaRPr lang="en-US" sz="7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773830" y="1432332"/>
            <a:ext cx="222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अगर आप अस्वस्थ हैं तो घर पर रहें 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0817" y="4749218"/>
            <a:ext cx="273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अक्सर इस्तेमाल होने वाली सतहों को साफ़ करें 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12107" y="4849192"/>
            <a:ext cx="251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खांसी और छींक को ढकें 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38712" y="7524481"/>
            <a:ext cx="241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अक्सर हाँथ साफ़ करें 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1983" y="3942208"/>
            <a:ext cx="801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hi-IN" sz="700" dirty="0"/>
              <a:t>दरवाजे की कुंडी (डोर नॉब)</a:t>
            </a:r>
            <a:endParaRPr 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1558644" y="3944543"/>
            <a:ext cx="7991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hi-IN" sz="700" dirty="0"/>
              <a:t>नल और नलके </a:t>
            </a:r>
            <a:endParaRPr 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799175" y="4470748"/>
            <a:ext cx="7693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hi-IN" sz="700" dirty="0"/>
              <a:t>लाइट का  स्विच </a:t>
            </a:r>
            <a:endParaRPr 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1418054" y="4429414"/>
            <a:ext cx="1065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hi-IN" sz="700" dirty="0"/>
              <a:t>काउंटर टॉप (जैसे किचन स्लैब) और टेबल </a:t>
            </a:r>
            <a:endParaRPr 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2301811" y="3949681"/>
            <a:ext cx="11481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hi-IN" sz="700" dirty="0"/>
              <a:t>फ्लश हैंडल और कमोड सीट </a:t>
            </a:r>
            <a:endParaRPr lang="en-US" sz="700" dirty="0"/>
          </a:p>
        </p:txBody>
      </p:sp>
      <p:sp>
        <p:nvSpPr>
          <p:cNvPr id="50" name="TextBox 49"/>
          <p:cNvSpPr txBox="1"/>
          <p:nvPr/>
        </p:nvSpPr>
        <p:spPr>
          <a:xfrm>
            <a:off x="2352328" y="4482076"/>
            <a:ext cx="1159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hi-IN" sz="700" dirty="0"/>
              <a:t>मोबाइल फ़ोन और टीवी का रिमोट </a:t>
            </a:r>
            <a:endParaRPr 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4646774" y="4394923"/>
            <a:ext cx="10523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hi-IN" sz="700" dirty="0"/>
              <a:t>टिशू या रुमाल से </a:t>
            </a:r>
            <a:endParaRPr lang="en-US" sz="700" dirty="0"/>
          </a:p>
        </p:txBody>
      </p:sp>
      <p:sp>
        <p:nvSpPr>
          <p:cNvPr id="52" name="TextBox 51"/>
          <p:cNvSpPr txBox="1"/>
          <p:nvPr/>
        </p:nvSpPr>
        <p:spPr>
          <a:xfrm>
            <a:off x="5887619" y="4399934"/>
            <a:ext cx="11197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hi-IN" sz="700" dirty="0"/>
              <a:t>आस्तीन या कोहनी में </a:t>
            </a:r>
            <a:endParaRPr lang="en-US" sz="7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231066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409030" y="6970629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>
                  <a:solidFill>
                    <a:srgbClr val="020202"/>
                  </a:solidFill>
                </a:rPr>
                <a:t>२० (20) सेकंड 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1108" y="7153869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hi-IN" sz="700" dirty="0"/>
                <a:t>क ख ग घ</a:t>
              </a:r>
              <a:r>
                <a:rPr lang="en-US" sz="700" dirty="0"/>
                <a:t> …</a:t>
              </a:r>
            </a:p>
            <a:p>
              <a:r>
                <a:rPr lang="en-US" sz="700" dirty="0"/>
                <a:t>… </a:t>
              </a:r>
              <a:r>
                <a:rPr lang="hi-IN" sz="700" dirty="0"/>
                <a:t>श ष स ह </a:t>
              </a:r>
              <a:endParaRPr lang="en-US" sz="7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hi-IN" sz="700" dirty="0"/>
                <a:t>वर्णमाला गायें </a:t>
              </a:r>
              <a:endParaRPr lang="en-US" sz="7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4339" y="2058611"/>
            <a:ext cx="867764" cy="564900"/>
            <a:chOff x="4341997" y="2065048"/>
            <a:chExt cx="1859805" cy="564900"/>
          </a:xfrm>
        </p:grpSpPr>
        <p:sp>
          <p:nvSpPr>
            <p:cNvPr id="26" name="TextBox 25"/>
            <p:cNvSpPr txBox="1"/>
            <p:nvPr/>
          </p:nvSpPr>
          <p:spPr>
            <a:xfrm>
              <a:off x="4341997" y="2065048"/>
              <a:ext cx="18598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hi-IN" sz="700" dirty="0"/>
                <a:t>कब</a:t>
              </a:r>
              <a:r>
                <a:rPr lang="en-US" sz="700" dirty="0"/>
                <a:t>:</a:t>
              </a:r>
              <a:r>
                <a:rPr lang="hi-IN" sz="700" dirty="0"/>
                <a:t>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बुख़ार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खाँसी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साँस फूलना </a:t>
              </a:r>
              <a:endParaRPr lang="en-US" sz="7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2377" y="2171195"/>
              <a:ext cx="248249" cy="248249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4840" y="2267324"/>
              <a:ext cx="248249" cy="248249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4730" y="2381699"/>
              <a:ext cx="248249" cy="2482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209761" y="2034749"/>
            <a:ext cx="2451516" cy="976712"/>
            <a:chOff x="5209761" y="2034749"/>
            <a:chExt cx="2451516" cy="976712"/>
          </a:xfrm>
        </p:grpSpPr>
        <p:sp>
          <p:nvSpPr>
            <p:cNvPr id="56" name="TextBox 55"/>
            <p:cNvSpPr txBox="1"/>
            <p:nvPr/>
          </p:nvSpPr>
          <p:spPr>
            <a:xfrm>
              <a:off x="5209761" y="2034749"/>
              <a:ext cx="24515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कैसे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लक्षण जाने के बाद भी घर पर ही रहें जब तक डॉक्टर अनुमति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न दे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उपचार मांगने से पहले चिकित्सक को कॉल कर लें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सार्वजनिक क्षेत्रों, स्कूल, और दफ़्तरों में जाने से बचें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सार्वजनिक परिवाहन, ट्रेन , मैट्रो, टैक्सी, और राइड शेयर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(जैसे ओला और उबर) का उपयोग न करें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मास्क पहन कर ही बाहर जायें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80590" y="2318910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84193" y="2105367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79560" y="2440775"/>
              <a:ext cx="248249" cy="24824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2252" y="2763212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14422" y="5326687"/>
            <a:ext cx="1391360" cy="630942"/>
            <a:chOff x="614422" y="5326687"/>
            <a:chExt cx="1391360" cy="630942"/>
          </a:xfrm>
        </p:grpSpPr>
        <p:sp>
          <p:nvSpPr>
            <p:cNvPr id="28" name="TextBox 27"/>
            <p:cNvSpPr txBox="1"/>
            <p:nvPr/>
          </p:nvSpPr>
          <p:spPr>
            <a:xfrm>
              <a:off x="614422" y="5326687"/>
              <a:ext cx="139136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hi-IN" sz="700" dirty="0"/>
                <a:t>कब</a:t>
              </a:r>
              <a:r>
                <a:rPr lang="en-US" sz="700" dirty="0"/>
                <a:t>:</a:t>
              </a:r>
            </a:p>
            <a:p>
              <a:r>
                <a:rPr lang="en-US" sz="700" dirty="0"/>
                <a:t>      </a:t>
              </a:r>
              <a:r>
                <a:rPr lang="hi-IN" sz="700" dirty="0"/>
                <a:t>हर रोज़ एक बार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भारी उपयोग के बाद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जब किसी बीमार द्वारा</a:t>
              </a:r>
              <a:endParaRPr lang="en-US" sz="700" dirty="0"/>
            </a:p>
            <a:p>
              <a:r>
                <a:rPr lang="en-US" sz="700" dirty="0"/>
                <a:t>     </a:t>
              </a:r>
              <a:r>
                <a:rPr lang="hi-IN" sz="700" dirty="0"/>
                <a:t> उपयोग किया गया हो </a:t>
              </a:r>
              <a:endParaRPr lang="en-US" sz="7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5051" y="5400777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3196" y="5501628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7024" y="5635681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072948" y="5319837"/>
            <a:ext cx="1799275" cy="846386"/>
            <a:chOff x="2072948" y="5319837"/>
            <a:chExt cx="1799275" cy="846386"/>
          </a:xfrm>
        </p:grpSpPr>
        <p:sp>
          <p:nvSpPr>
            <p:cNvPr id="57" name="TextBox 56"/>
            <p:cNvSpPr txBox="1"/>
            <p:nvPr/>
          </p:nvSpPr>
          <p:spPr>
            <a:xfrm>
              <a:off x="2072948" y="5319837"/>
              <a:ext cx="1799275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कैसे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साबुन और पानी से काम चलेगा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७०% (70%) मात्रा वाला सफाई का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अल्कोहल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४ (4) चम्मच (२० मिली लीटर) (20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ml)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घर की सफाई वाली ब्लीच, ९५० मिली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लीटर (950 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ml)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पानी में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2906" y="5384213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21051" y="5485064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21051" y="5707349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376250" y="5316991"/>
            <a:ext cx="1859805" cy="630942"/>
            <a:chOff x="4376250" y="5316991"/>
            <a:chExt cx="1859805" cy="630942"/>
          </a:xfrm>
        </p:grpSpPr>
        <p:sp>
          <p:nvSpPr>
            <p:cNvPr id="29" name="TextBox 28"/>
            <p:cNvSpPr txBox="1"/>
            <p:nvPr/>
          </p:nvSpPr>
          <p:spPr>
            <a:xfrm>
              <a:off x="4376250" y="5316991"/>
              <a:ext cx="185980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hi-IN" sz="700" dirty="0"/>
                <a:t>कब</a:t>
              </a:r>
              <a:r>
                <a:rPr lang="en-US" sz="700" dirty="0"/>
                <a:t>:</a:t>
              </a:r>
            </a:p>
            <a:p>
              <a:r>
                <a:rPr lang="en-US" sz="700" dirty="0"/>
                <a:t>      </a:t>
              </a:r>
              <a:r>
                <a:rPr lang="hi-IN" sz="700" dirty="0"/>
                <a:t>अगर आप बीमार हैं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अगर आपको कोई इलर्जी है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अगर आपने ज्यादा मिर्ची डाल के खाना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बनाया है </a:t>
              </a:r>
              <a:endParaRPr lang="en-US" sz="7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7656" y="5376619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3229" y="5458700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3228" y="5587661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887619" y="5326687"/>
            <a:ext cx="1695655" cy="555057"/>
            <a:chOff x="5867318" y="5290162"/>
            <a:chExt cx="1750211" cy="555057"/>
          </a:xfrm>
        </p:grpSpPr>
        <p:sp>
          <p:nvSpPr>
            <p:cNvPr id="58" name="TextBox 57"/>
            <p:cNvSpPr txBox="1"/>
            <p:nvPr/>
          </p:nvSpPr>
          <p:spPr>
            <a:xfrm>
              <a:off x="5867318" y="5290162"/>
              <a:ext cx="17502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कैसे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इस्तेमाल के बाद टिशू को कूड़ेदान में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डालें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तुरंत हाँथ धो लें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43053" y="5383578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35772" y="5596970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2233790" y="8098732"/>
            <a:ext cx="2070729" cy="1169551"/>
            <a:chOff x="2381155" y="8470732"/>
            <a:chExt cx="2070729" cy="1169551"/>
          </a:xfrm>
        </p:grpSpPr>
        <p:sp>
          <p:nvSpPr>
            <p:cNvPr id="27" name="TextBox 26"/>
            <p:cNvSpPr txBox="1"/>
            <p:nvPr/>
          </p:nvSpPr>
          <p:spPr>
            <a:xfrm>
              <a:off x="2381155" y="8470732"/>
              <a:ext cx="207072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hi-IN" sz="700" dirty="0"/>
                <a:t>कब</a:t>
              </a:r>
              <a:r>
                <a:rPr lang="en-US" sz="700" dirty="0"/>
                <a:t>:</a:t>
              </a:r>
            </a:p>
            <a:p>
              <a:r>
                <a:rPr lang="en-US" sz="700" dirty="0"/>
                <a:t>      </a:t>
              </a:r>
              <a:r>
                <a:rPr lang="hi-IN" sz="700" dirty="0"/>
                <a:t>बिल्डिँग में प्रवेश के बाद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घर आने के बाद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बाथरूम या शौचालय के उपयोग के बाद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भीड़ में रहने  के बाद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खांसने या छींकने के बाद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सार्वजनिक परिवाहन जैसे बस, मैट्रो, ट्रेन, टैक्सी,</a:t>
              </a:r>
              <a:endParaRPr lang="en-US" sz="700" dirty="0"/>
            </a:p>
            <a:p>
              <a:r>
                <a:rPr lang="en-US" sz="700" dirty="0"/>
                <a:t>     </a:t>
              </a:r>
              <a:r>
                <a:rPr lang="hi-IN" sz="700" dirty="0"/>
                <a:t> और राइड शेयर (जैसे ओला और उबर) के बाद </a:t>
              </a:r>
              <a:endParaRPr lang="en-US" sz="700" dirty="0"/>
            </a:p>
            <a:p>
              <a:r>
                <a:rPr lang="en-US" sz="700" dirty="0"/>
                <a:t>      </a:t>
              </a:r>
              <a:r>
                <a:rPr lang="hi-IN" sz="700" dirty="0"/>
                <a:t>खाना बनाने और खाने से पहले </a:t>
              </a:r>
              <a:endParaRPr lang="en-US" sz="700" dirty="0"/>
            </a:p>
            <a:p>
              <a:endParaRPr lang="en-US" sz="7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50499" y="8542256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55417" y="8635664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5246" y="8733984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5248" y="8842138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75078" y="8950296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75079" y="9058450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75080" y="9264929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398443" y="8081439"/>
            <a:ext cx="2224350" cy="960254"/>
            <a:chOff x="4341997" y="8449685"/>
            <a:chExt cx="2224350" cy="960254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कैसे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साबुन और पानी सबसे उचित है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हैंड सैनिटाइज़र भी ठीक है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हांथो के दोनों तरफ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नाखूनों के नीचे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उँगलियों के बीच में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अंगूठों को ना भूलें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hi-IN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पूरी तरह से सुखाएं 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2035" y="8507844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6950" y="8630748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6953" y="8709404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6787" y="8817558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36615" y="8925713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36613" y="9033867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36619" y="9161690"/>
              <a:ext cx="248249" cy="248249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98944" y="9720528"/>
            <a:ext cx="335673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defRPr>
            </a:lvl1pPr>
          </a:lstStyle>
          <a:p>
            <a:r>
              <a:rPr lang="hi-IN" dirty="0"/>
              <a:t>अनुवाद किया है </a:t>
            </a:r>
            <a:r>
              <a:rPr lang="en-US" dirty="0"/>
              <a:t> @</a:t>
            </a:r>
            <a:r>
              <a:rPr lang="en-US" dirty="0" err="1"/>
              <a:t>TheShubhanshu</a:t>
            </a:r>
            <a:r>
              <a:rPr lang="en-US" dirty="0"/>
              <a:t> and @</a:t>
            </a:r>
            <a:r>
              <a:rPr lang="en-US" dirty="0" err="1"/>
              <a:t>shivangiphy</a:t>
            </a:r>
            <a:endParaRPr lang="en-US" dirty="0"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6A57DC55-7433-8D43-93D8-BDC984A2512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5957" y="2552170"/>
            <a:ext cx="248249" cy="24824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52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40606" y="1554960"/>
            <a:ext cx="19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</a:rPr>
              <a:t>از تجمعات پرهیز کنید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844" y="3256147"/>
            <a:ext cx="3444518" cy="137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1005" y="3202399"/>
            <a:ext cx="3871395" cy="1295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18270" y="2129372"/>
            <a:ext cx="1729245" cy="523220"/>
            <a:chOff x="34890" y="1998622"/>
            <a:chExt cx="1729245" cy="523220"/>
          </a:xfrm>
        </p:grpSpPr>
        <p:sp>
          <p:nvSpPr>
            <p:cNvPr id="19" name="TextBox 18"/>
            <p:cNvSpPr txBox="1"/>
            <p:nvPr/>
          </p:nvSpPr>
          <p:spPr>
            <a:xfrm>
              <a:off x="34890" y="1998622"/>
              <a:ext cx="15905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کی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اگر احساس مریض بودن می کنید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اگر احساس میکنید سالم هستید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تا زمانی که در منطقه شما اپیدمی به پایان برسد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04623" y="2146405"/>
              <a:ext cx="248249" cy="2482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15886" y="2265992"/>
              <a:ext cx="248249" cy="24824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94150" y="2029767"/>
              <a:ext cx="248249" cy="248249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1892469" y="2140604"/>
            <a:ext cx="1790845" cy="630942"/>
            <a:chOff x="2267869" y="2045102"/>
            <a:chExt cx="1790845" cy="630942"/>
          </a:xfrm>
        </p:grpSpPr>
        <p:sp>
          <p:nvSpPr>
            <p:cNvPr id="30" name="TextBox 29"/>
            <p:cNvSpPr txBox="1"/>
            <p:nvPr/>
          </p:nvSpPr>
          <p:spPr>
            <a:xfrm>
              <a:off x="2267869" y="2045102"/>
              <a:ext cx="165968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 چگونه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جمعیت یعنی تعداد زیاد مردم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</a:p>
            <a:p>
              <a:pPr algn="r"/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زیاد یعنی نمیتونید ۲ متر از دیگران فاصله بگیرد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</a:p>
            <a:p>
              <a:pPr algn="r"/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از دست دادن خودداری کنید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</a:p>
            <a:p>
              <a:pPr algn="r"/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مهم حتی اگر سالم هستید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03551" y="2108001"/>
              <a:ext cx="248249" cy="24824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01984" y="2229782"/>
              <a:ext cx="248249" cy="2482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10341" y="2419915"/>
              <a:ext cx="248249" cy="2482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10465" y="2332149"/>
              <a:ext cx="248249" cy="24824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64469" y="277722"/>
            <a:ext cx="3446205" cy="1101416"/>
            <a:chOff x="464469" y="277722"/>
            <a:chExt cx="3446205" cy="110141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4469" y="277722"/>
              <a:ext cx="3401602" cy="8744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3055" y="1017993"/>
              <a:ext cx="76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700" dirty="0"/>
                <a:t>از خانه بیرون نروید</a:t>
              </a:r>
              <a:endParaRPr lang="en-US" sz="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68221" y="1071361"/>
              <a:ext cx="976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700" dirty="0"/>
                <a:t>از فضاهای باز خلوت لذت ببرید</a:t>
              </a:r>
              <a:endParaRPr 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32095" y="1028797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700" dirty="0"/>
                <a:t>حداقل ۲ متراز دیگران فاصله بگیرید</a:t>
              </a:r>
              <a:endParaRPr lang="en-US" sz="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08269" y="546763"/>
              <a:ext cx="5676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600" dirty="0"/>
                <a:t>سلام</a:t>
              </a:r>
              <a:endParaRPr lang="en-US" sz="5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9697" y="1022098"/>
              <a:ext cx="86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700" dirty="0"/>
                <a:t>با سگتان پیاده روی کنید</a:t>
              </a:r>
              <a:endParaRPr lang="en-US" sz="7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97177" y="746952"/>
              <a:ext cx="557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6</a:t>
              </a:r>
            </a:p>
            <a:p>
              <a:pPr algn="ctr"/>
              <a:r>
                <a:rPr lang="en-US" sz="800" dirty="0">
                  <a:solidFill>
                    <a:srgbClr val="07029D"/>
                  </a:solidFill>
                </a:rPr>
                <a:t>feet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43437" y="348086"/>
            <a:ext cx="3359178" cy="1047922"/>
            <a:chOff x="4143437" y="348086"/>
            <a:chExt cx="3359178" cy="104792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43437" y="348086"/>
              <a:ext cx="3250407" cy="8827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196525" y="1095090"/>
              <a:ext cx="11350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700" dirty="0"/>
                <a:t>انجام دهید: در رختخواب بمانید</a:t>
              </a:r>
              <a:endParaRPr lang="en-US" sz="7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19493" y="1081252"/>
              <a:ext cx="12057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700" dirty="0"/>
                <a:t>انجام دهید: تلویزیون تماشا کنید</a:t>
              </a:r>
              <a:endParaRPr lang="en-US" sz="7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36054" y="1088231"/>
              <a:ext cx="1266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700" dirty="0">
                  <a:solidFill>
                    <a:srgbClr val="F60F4E"/>
                  </a:solidFill>
                </a:rPr>
                <a:t>انجام ندهید: استفاده از ترابری عمومی</a:t>
              </a:r>
              <a:endParaRPr lang="en-US" sz="7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773830" y="1432332"/>
            <a:ext cx="222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</a:rPr>
              <a:t>اگر بیمار هستید در خانه بمانید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0817" y="4749218"/>
            <a:ext cx="273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</a:rPr>
              <a:t>سطوحی که مرتب استفاده میشود را تمیز کنید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72109" y="4701295"/>
            <a:ext cx="312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</a:rPr>
              <a:t>هنگام سرفه یا عطسه کردن جلوی دهان و بینی خود را بگیرید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67632" y="7435108"/>
            <a:ext cx="241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</a:rPr>
              <a:t>دست های خود را مرتب تمیز کنید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1983" y="3942208"/>
            <a:ext cx="801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700" dirty="0"/>
              <a:t>دستگیره در</a:t>
            </a:r>
            <a:endParaRPr 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1622025" y="3908973"/>
            <a:ext cx="7991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700" dirty="0"/>
              <a:t>شیر آب</a:t>
            </a:r>
            <a:endParaRPr 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799176" y="4399934"/>
            <a:ext cx="7693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700" dirty="0"/>
              <a:t>کلید برق</a:t>
            </a:r>
            <a:endParaRPr 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1362322" y="4423638"/>
            <a:ext cx="1065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700" dirty="0"/>
              <a:t>روی میزها و کابینت ها</a:t>
            </a:r>
            <a:endParaRPr 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2292473" y="3920658"/>
            <a:ext cx="11481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700" dirty="0"/>
              <a:t>دستگیره و نشیمنگاه توالت</a:t>
            </a:r>
            <a:endParaRPr lang="en-US" sz="700" dirty="0"/>
          </a:p>
        </p:txBody>
      </p:sp>
      <p:sp>
        <p:nvSpPr>
          <p:cNvPr id="50" name="TextBox 49"/>
          <p:cNvSpPr txBox="1"/>
          <p:nvPr/>
        </p:nvSpPr>
        <p:spPr>
          <a:xfrm>
            <a:off x="2350640" y="4453138"/>
            <a:ext cx="1159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700" dirty="0"/>
              <a:t>تلفن های همراه و کنترل از راه دور تلویزیون</a:t>
            </a:r>
            <a:endParaRPr 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4646774" y="4394923"/>
            <a:ext cx="10523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700" dirty="0"/>
              <a:t>با یک دستمال</a:t>
            </a:r>
            <a:endParaRPr lang="en-US" sz="700" dirty="0"/>
          </a:p>
        </p:txBody>
      </p:sp>
      <p:sp>
        <p:nvSpPr>
          <p:cNvPr id="52" name="TextBox 51"/>
          <p:cNvSpPr txBox="1"/>
          <p:nvPr/>
        </p:nvSpPr>
        <p:spPr>
          <a:xfrm>
            <a:off x="5887619" y="4399934"/>
            <a:ext cx="11197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ar-AE" sz="700" dirty="0"/>
              <a:t>با آستین یا آرنج خود</a:t>
            </a:r>
            <a:endParaRPr lang="en-US" sz="7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96876" y="6231066"/>
            <a:ext cx="3048000" cy="1255776"/>
            <a:chOff x="2831132" y="6949274"/>
            <a:chExt cx="3048000" cy="12557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1132" y="6949274"/>
              <a:ext cx="3048000" cy="125577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409030" y="6970629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700" dirty="0">
                  <a:solidFill>
                    <a:srgbClr val="020202"/>
                  </a:solidFill>
                </a:rPr>
                <a:t>۲۰ ثانیه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77693" y="7108254"/>
              <a:ext cx="597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r"/>
              <a:r>
                <a:rPr lang="en-US" sz="700" dirty="0"/>
                <a:t>… </a:t>
              </a:r>
              <a:r>
                <a:rPr lang="ar-AE" sz="700" dirty="0"/>
                <a:t>ا, ب , پ</a:t>
              </a:r>
              <a:endParaRPr lang="en-US" sz="700" dirty="0"/>
            </a:p>
            <a:p>
              <a:r>
                <a:rPr lang="en-US" sz="700" dirty="0"/>
                <a:t> </a:t>
              </a:r>
              <a:r>
                <a:rPr lang="ar-AE" sz="700" dirty="0"/>
                <a:t>و, ه,ی</a:t>
              </a:r>
              <a:r>
                <a:rPr lang="en-US" sz="700" dirty="0"/>
                <a:t>…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53004" y="7500156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ar-AE" sz="700" dirty="0"/>
                <a:t>آواز الفبا را بخانید</a:t>
              </a:r>
              <a:endParaRPr lang="en-US" sz="7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47478" y="2033441"/>
            <a:ext cx="2107485" cy="1169551"/>
            <a:chOff x="5699115" y="2034749"/>
            <a:chExt cx="2107485" cy="1169551"/>
          </a:xfrm>
        </p:grpSpPr>
        <p:sp>
          <p:nvSpPr>
            <p:cNvPr id="56" name="TextBox 55"/>
            <p:cNvSpPr txBox="1"/>
            <p:nvPr/>
          </p:nvSpPr>
          <p:spPr>
            <a:xfrm>
              <a:off x="5699115" y="2034749"/>
              <a:ext cx="196216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 چگونه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حتی پس از از بین رفتن علائم در خانه بمانید، تا زمانی که پزشکتان گفته است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قبل از مراجعه به مراکز بهداشتی، ابتدا با پزشک تماس تلفنی بگیرد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از حضور در مکان های عمومی ، مدرسه یا محل کار خودداری نماید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از ترابری عمومی, تاکسی یا سرویس های هم‌سفری استفاده نکنید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اگر مجبور هستید بیرون بروید از ماسک استفاده کنید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24151" y="2304714"/>
              <a:ext cx="248249" cy="24824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37909" y="2074663"/>
              <a:ext cx="248249" cy="24824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61642" y="2498944"/>
              <a:ext cx="244958" cy="244958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58351" y="2733804"/>
              <a:ext cx="248249" cy="2482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95127" y="5371172"/>
            <a:ext cx="1539533" cy="630942"/>
            <a:chOff x="614422" y="5326687"/>
            <a:chExt cx="1539533" cy="630942"/>
          </a:xfrm>
        </p:grpSpPr>
        <p:sp>
          <p:nvSpPr>
            <p:cNvPr id="28" name="TextBox 27"/>
            <p:cNvSpPr txBox="1"/>
            <p:nvPr/>
          </p:nvSpPr>
          <p:spPr>
            <a:xfrm>
              <a:off x="614422" y="5326687"/>
              <a:ext cx="139136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r"/>
              <a:r>
                <a:rPr lang="en-US" sz="700" dirty="0"/>
                <a:t>:</a:t>
              </a:r>
              <a:r>
                <a:rPr lang="ar-AE" sz="700" dirty="0"/>
                <a:t>کی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روزی یک بار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بعد از استفاده زیاد</a:t>
              </a:r>
              <a:r>
                <a:rPr lang="en-US" sz="700" dirty="0"/>
                <a:t>      </a:t>
              </a:r>
            </a:p>
            <a:p>
              <a:pPr algn="r"/>
              <a:r>
                <a:rPr lang="ar-AE" sz="700" dirty="0"/>
                <a:t>هنگامی که یک شخص بیمار ان را استفاده کرده است</a:t>
              </a:r>
              <a:endParaRPr lang="en-US" sz="7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92919" y="5384213"/>
              <a:ext cx="248249" cy="24824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94909" y="5607546"/>
              <a:ext cx="248249" cy="24824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05706" y="5485064"/>
              <a:ext cx="248249" cy="248249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1934660" y="5379083"/>
            <a:ext cx="1770982" cy="630942"/>
            <a:chOff x="1904346" y="5305820"/>
            <a:chExt cx="1946040" cy="630942"/>
          </a:xfrm>
        </p:grpSpPr>
        <p:sp>
          <p:nvSpPr>
            <p:cNvPr id="57" name="TextBox 56"/>
            <p:cNvSpPr txBox="1"/>
            <p:nvPr/>
          </p:nvSpPr>
          <p:spPr>
            <a:xfrm>
              <a:off x="1904346" y="5305820"/>
              <a:ext cx="179927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 چگونه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صابون و آب مؤثر است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حداقل ۷۰ درصد الکل برای ضد عفونی</a:t>
              </a:r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 algn="r"/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آب ژاول رقیق شده 20 میلی لیتر در هر 950 میلی لیتر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93470" y="5579091"/>
              <a:ext cx="248249" cy="2482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7884" y="5469669"/>
              <a:ext cx="248249" cy="248249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02137" y="5357202"/>
              <a:ext cx="248249" cy="248249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196525" y="5346528"/>
            <a:ext cx="1831871" cy="541727"/>
            <a:chOff x="4196526" y="5316991"/>
            <a:chExt cx="1831871" cy="541727"/>
          </a:xfrm>
        </p:grpSpPr>
        <p:sp>
          <p:nvSpPr>
            <p:cNvPr id="29" name="TextBox 28"/>
            <p:cNvSpPr txBox="1"/>
            <p:nvPr/>
          </p:nvSpPr>
          <p:spPr>
            <a:xfrm>
              <a:off x="4196526" y="5316991"/>
              <a:ext cx="1691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r"/>
              <a:r>
                <a:rPr lang="en-US" sz="700" dirty="0"/>
                <a:t>:</a:t>
              </a:r>
              <a:r>
                <a:rPr lang="ar-AE" sz="700" dirty="0"/>
                <a:t>کی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اگر مریض هستید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اگر آلرژی دارید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حتا اگر با مقدار زیادی فلفل غذا پخته اید</a:t>
              </a:r>
              <a:endParaRPr lang="en-US" sz="700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74597" y="5481508"/>
              <a:ext cx="248249" cy="24824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63494" y="5370016"/>
              <a:ext cx="248249" cy="248249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80148" y="5610469"/>
              <a:ext cx="248249" cy="248249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5786642" y="5340381"/>
            <a:ext cx="1687900" cy="526293"/>
            <a:chOff x="6071816" y="5290162"/>
            <a:chExt cx="1687900" cy="526293"/>
          </a:xfrm>
        </p:grpSpPr>
        <p:sp>
          <p:nvSpPr>
            <p:cNvPr id="58" name="TextBox 57"/>
            <p:cNvSpPr txBox="1"/>
            <p:nvPr/>
          </p:nvSpPr>
          <p:spPr>
            <a:xfrm>
              <a:off x="6071816" y="5290162"/>
              <a:ext cx="15457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 چگونه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دستمال استفاده شده را در سطل زباله بندازید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دست های خود را فوراً بشویید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94813" y="5336701"/>
              <a:ext cx="248249" cy="24824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11467" y="5568206"/>
              <a:ext cx="248249" cy="248249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1979060" y="8090701"/>
            <a:ext cx="2206314" cy="1169551"/>
            <a:chOff x="2381155" y="8470732"/>
            <a:chExt cx="2206314" cy="1169551"/>
          </a:xfrm>
        </p:grpSpPr>
        <p:sp>
          <p:nvSpPr>
            <p:cNvPr id="27" name="TextBox 26"/>
            <p:cNvSpPr txBox="1"/>
            <p:nvPr/>
          </p:nvSpPr>
          <p:spPr>
            <a:xfrm>
              <a:off x="2381155" y="8470732"/>
              <a:ext cx="207072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r"/>
              <a:r>
                <a:rPr lang="en-US" sz="700" dirty="0"/>
                <a:t>:</a:t>
              </a:r>
              <a:r>
                <a:rPr lang="ar-AE" sz="700" dirty="0"/>
                <a:t>کی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ورود به ساختمان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ورود به منزل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استفاده از دستشویی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هنگامی که در یک جمع هستید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عطسه یا سرفه کردن</a:t>
              </a:r>
              <a:endParaRPr lang="en-US" sz="700" dirty="0"/>
            </a:p>
            <a:p>
              <a:pPr algn="r"/>
              <a:r>
                <a:rPr lang="en-US" sz="700" dirty="0"/>
                <a:t>      </a:t>
              </a:r>
              <a:r>
                <a:rPr lang="ar-AE" sz="700" dirty="0"/>
                <a:t>استفاده از اتوبوس, تاکسی, قطار, مترو یا سرویس های هم‌سفری</a:t>
              </a:r>
              <a:endParaRPr lang="en-US" sz="700" dirty="0"/>
            </a:p>
            <a:p>
              <a:pPr algn="r"/>
              <a:r>
                <a:rPr lang="ar-AE" sz="700" dirty="0"/>
                <a:t>قبل از خوردن یا درست کردن غذا</a:t>
              </a:r>
              <a:endParaRPr lang="en-US" sz="700" dirty="0"/>
            </a:p>
            <a:p>
              <a:pPr algn="r"/>
              <a:endParaRPr lang="en-US" sz="700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36209" y="9065708"/>
              <a:ext cx="248249" cy="248249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36369" y="8550575"/>
              <a:ext cx="248249" cy="248249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16557" y="8837282"/>
              <a:ext cx="248249" cy="24824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27761" y="8736124"/>
              <a:ext cx="248249" cy="24824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26463" y="8662279"/>
              <a:ext cx="248249" cy="24824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26383" y="8954961"/>
              <a:ext cx="248249" cy="24824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39220" y="9251233"/>
              <a:ext cx="248249" cy="24824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4058238" y="8081439"/>
            <a:ext cx="1870101" cy="956220"/>
            <a:chOff x="4341997" y="8449685"/>
            <a:chExt cx="2369060" cy="956220"/>
          </a:xfrm>
        </p:grpSpPr>
        <p:sp>
          <p:nvSpPr>
            <p:cNvPr id="59" name="TextBox 58"/>
            <p:cNvSpPr txBox="1"/>
            <p:nvPr/>
          </p:nvSpPr>
          <p:spPr>
            <a:xfrm>
              <a:off x="4341997" y="8449685"/>
              <a:ext cx="22243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 چگونه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صابون و آب برای پیشگیری بهترین انتخاب است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ضدعفونی کننده دست همچنین خوب است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هر دو طرف دست ها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زیر ناخن ها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بین انگشت ها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انگشت شست را فراموش نکنید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ar-AE" sz="700" dirty="0">
                  <a:solidFill>
                    <a:srgbClr val="07029D"/>
                  </a:solidFill>
                  <a:latin typeface="Arial" panose="020B0604020202020204" pitchFamily="34" charset="0"/>
                </a:rPr>
                <a:t>کاملاً خشک کنید</a:t>
              </a:r>
              <a:endParaRPr lang="en-US" sz="7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55161" y="8839383"/>
              <a:ext cx="248249" cy="24824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62808" y="8624505"/>
              <a:ext cx="248249" cy="248249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55162" y="8506623"/>
              <a:ext cx="248249" cy="24824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47078" y="9157656"/>
              <a:ext cx="248249" cy="24824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58113" y="8724339"/>
              <a:ext cx="248249" cy="24824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36596" y="9064064"/>
              <a:ext cx="248249" cy="24824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55162" y="8939940"/>
              <a:ext cx="248249" cy="248249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339536" y="9633952"/>
            <a:ext cx="166624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marziehg</a:t>
            </a:r>
            <a:r>
              <a:rPr lang="en-US" dirty="0"/>
              <a:t> </a:t>
            </a:r>
            <a:r>
              <a:rPr lang="ar-AE" dirty="0"/>
              <a:t>ترجمه توسط:</a:t>
            </a:r>
            <a:r>
              <a:rPr lang="en-US" dirty="0"/>
              <a:t>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D9B80C-969B-BC4E-B1B5-6B128E68A59C}"/>
              </a:ext>
            </a:extLst>
          </p:cNvPr>
          <p:cNvGrpSpPr/>
          <p:nvPr/>
        </p:nvGrpSpPr>
        <p:grpSpPr>
          <a:xfrm>
            <a:off x="3990206" y="2042149"/>
            <a:ext cx="1273785" cy="523220"/>
            <a:chOff x="3963068" y="2263794"/>
            <a:chExt cx="1273785" cy="523220"/>
          </a:xfrm>
        </p:grpSpPr>
        <p:grpSp>
          <p:nvGrpSpPr>
            <p:cNvPr id="9" name="Group 8"/>
            <p:cNvGrpSpPr/>
            <p:nvPr/>
          </p:nvGrpSpPr>
          <p:grpSpPr>
            <a:xfrm>
              <a:off x="3963068" y="2263794"/>
              <a:ext cx="1267020" cy="523220"/>
              <a:chOff x="4341997" y="2065048"/>
              <a:chExt cx="1991354" cy="52322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4341997" y="2065048"/>
                <a:ext cx="18598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>
                    <a:solidFill>
                      <a:srgbClr val="07029D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algn="r"/>
                <a:r>
                  <a:rPr lang="en-US" sz="700" dirty="0"/>
                  <a:t>:</a:t>
                </a:r>
                <a:r>
                  <a:rPr lang="ar-AE" sz="700" dirty="0"/>
                  <a:t>کی</a:t>
                </a:r>
                <a:endParaRPr lang="en-US" sz="700" dirty="0"/>
              </a:p>
              <a:p>
                <a:pPr algn="r"/>
                <a:r>
                  <a:rPr lang="en-US" sz="700" dirty="0"/>
                  <a:t> </a:t>
                </a:r>
                <a:r>
                  <a:rPr lang="ar-AE" sz="700" dirty="0"/>
                  <a:t>تب</a:t>
                </a:r>
                <a:endParaRPr lang="en-US" sz="700" dirty="0"/>
              </a:p>
              <a:p>
                <a:pPr algn="r"/>
                <a:r>
                  <a:rPr lang="en-US" sz="700" dirty="0"/>
                  <a:t> </a:t>
                </a:r>
                <a:r>
                  <a:rPr lang="ar-AE" sz="700" dirty="0"/>
                  <a:t>سرفه</a:t>
                </a:r>
                <a:endParaRPr lang="en-US" sz="700" dirty="0"/>
              </a:p>
              <a:p>
                <a:pPr algn="r"/>
                <a:r>
                  <a:rPr lang="en-US" sz="700" dirty="0"/>
                  <a:t> </a:t>
                </a:r>
                <a:r>
                  <a:rPr lang="ar-AE" sz="700" dirty="0"/>
                  <a:t>تنگی نفس</a:t>
                </a:r>
                <a:endParaRPr lang="en-US" sz="700" dirty="0"/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033373" y="2345811"/>
                <a:ext cx="299978" cy="233398"/>
              </a:xfrm>
              <a:prstGeom prst="rect">
                <a:avLst/>
              </a:prstGeom>
            </p:spPr>
          </p:pic>
        </p:grp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FDF33954-48ED-7943-B9EF-0E0939B13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38977" y="2443480"/>
              <a:ext cx="190864" cy="233398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CAA986CE-3295-9F4E-8104-94E3E4140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45989" y="2312643"/>
              <a:ext cx="190864" cy="233398"/>
            </a:xfrm>
            <a:prstGeom prst="rect">
              <a:avLst/>
            </a:prstGeom>
          </p:spPr>
        </p:pic>
      </p:grpSp>
      <p:pic>
        <p:nvPicPr>
          <p:cNvPr id="104" name="Picture 103">
            <a:extLst>
              <a:ext uri="{FF2B5EF4-FFF2-40B4-BE49-F238E27FC236}">
                <a16:creationId xmlns:a16="http://schemas.microsoft.com/office/drawing/2014/main" id="{9105F6FB-A65A-2B47-86EC-C0E5376E98F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4354" y="2967356"/>
            <a:ext cx="248249" cy="248249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2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2005</TotalTime>
  <Words>7676</Words>
  <Application>Microsoft Office PowerPoint</Application>
  <PresentationFormat>Custom</PresentationFormat>
  <Paragraphs>1810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Malgun Gothic Semilight</vt:lpstr>
      <vt:lpstr>Arial</vt:lpstr>
      <vt:lpstr>Arial Unicode MS</vt:lpstr>
      <vt:lpstr>ArialMT</vt:lpstr>
      <vt:lpstr>Arimo</vt:lpstr>
      <vt:lpstr>Bree Serif</vt:lpstr>
      <vt:lpstr>Calibri</vt:lpstr>
      <vt:lpstr>Calibri Light</vt:lpstr>
      <vt:lpstr>Gungsuh</vt:lpstr>
      <vt:lpstr>Mangal</vt:lpstr>
      <vt:lpstr>Open Sans</vt:lpstr>
      <vt:lpstr>Segoe Script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Aleksandra L</cp:lastModifiedBy>
  <cp:revision>60</cp:revision>
  <dcterms:created xsi:type="dcterms:W3CDTF">2020-03-13T22:56:18Z</dcterms:created>
  <dcterms:modified xsi:type="dcterms:W3CDTF">2020-03-20T04:36:42Z</dcterms:modified>
</cp:coreProperties>
</file>