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9" r:id="rId2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CEC0013-B83E-4238-A1A0-EAF2C3476CC6}">
          <p14:sldIdLst>
            <p14:sldId id="259"/>
          </p14:sldIdLst>
        </p14:section>
        <p14:section name="Untitled Section" id="{26776FF4-A073-4535-9314-206D7B23E467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029D"/>
    <a:srgbClr val="F60F4E"/>
    <a:srgbClr val="0202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43" autoAdjust="0"/>
    <p:restoredTop sz="94686"/>
  </p:normalViewPr>
  <p:slideViewPr>
    <p:cSldViewPr snapToGrid="0">
      <p:cViewPr>
        <p:scale>
          <a:sx n="180" d="100"/>
          <a:sy n="180" d="100"/>
        </p:scale>
        <p:origin x="248" y="-1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47FC23-CBEA-4471-AD32-DA65A98938BD}" type="datetimeFigureOut">
              <a:rPr lang="en-US" smtClean="0"/>
              <a:t>3/22/20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36788" y="1143000"/>
            <a:ext cx="23844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7F5D0F-C129-479A-A47B-56B162105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749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English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7F5D0F-C129-479A-A47B-56B16210558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917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3/22/20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952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3/22/20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632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3/22/20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549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3/22/20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79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3/22/20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323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3/22/20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360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3/22/20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272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8475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3/22/20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663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3/22/20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542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3/22/20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610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A968B-4E26-4D02-9FB9-DF6E8F29BEFB}" type="datetimeFigureOut">
              <a:rPr lang="en-US" smtClean="0"/>
              <a:t>3/22/20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980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7" r:id="rId6"/>
    <p:sldLayoutId id="2147483666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Relationship Id="rId9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125919" y="2097954"/>
            <a:ext cx="1909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i-IN" dirty="0">
                <a:solidFill>
                  <a:srgbClr val="FF0000"/>
                </a:solidFill>
              </a:rPr>
              <a:t>भिडबाट टाढा बस्नुस्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44" y="3920176"/>
            <a:ext cx="3444518" cy="137780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005" y="3866428"/>
            <a:ext cx="3871395" cy="1295400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516685" y="2705489"/>
            <a:ext cx="1390124" cy="630942"/>
            <a:chOff x="230456" y="1998622"/>
            <a:chExt cx="1390124" cy="630942"/>
          </a:xfrm>
        </p:grpSpPr>
        <p:sp>
          <p:nvSpPr>
            <p:cNvPr id="19" name="TextBox 18"/>
            <p:cNvSpPr txBox="1"/>
            <p:nvPr/>
          </p:nvSpPr>
          <p:spPr>
            <a:xfrm>
              <a:off x="230456" y="1998622"/>
              <a:ext cx="1390124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i-IN" sz="700" dirty="0">
                  <a:solidFill>
                    <a:srgbClr val="07029D"/>
                  </a:solidFill>
                </a:rPr>
                <a:t>कहिले</a:t>
              </a:r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</a:p>
            <a:p>
              <a:r>
                <a:rPr lang="en-GB" sz="700" dirty="0">
                  <a:solidFill>
                    <a:srgbClr val="07029D"/>
                  </a:solidFill>
                </a:rPr>
                <a:t>       </a:t>
              </a:r>
              <a:r>
                <a:rPr lang="hi-IN" sz="700" dirty="0">
                  <a:solidFill>
                    <a:srgbClr val="07029D"/>
                  </a:solidFill>
                </a:rPr>
                <a:t>बिरामी हुनुभयो भने</a:t>
              </a:r>
              <a:endParaRPr lang="en-GB" sz="700" dirty="0">
                <a:solidFill>
                  <a:srgbClr val="07029D"/>
                </a:solidFill>
              </a:endParaRPr>
            </a:p>
            <a:p>
              <a:r>
                <a:rPr lang="en-GB" sz="700" dirty="0">
                  <a:solidFill>
                    <a:srgbClr val="07029D"/>
                  </a:solidFill>
                </a:rPr>
                <a:t>       </a:t>
              </a:r>
              <a:r>
                <a:rPr lang="hi-IN" sz="700" dirty="0">
                  <a:solidFill>
                    <a:srgbClr val="07029D"/>
                  </a:solidFill>
                </a:rPr>
                <a:t>स्वस्थ्य हुनुहुन्छ भने</a:t>
              </a:r>
              <a:endParaRPr lang="en-GB" sz="700" dirty="0">
                <a:solidFill>
                  <a:srgbClr val="07029D"/>
                </a:solidFill>
              </a:endParaRPr>
            </a:p>
            <a:p>
              <a:r>
                <a:rPr lang="en-GB" sz="700" dirty="0">
                  <a:solidFill>
                    <a:srgbClr val="07029D"/>
                  </a:solidFill>
                </a:rPr>
                <a:t>       </a:t>
              </a:r>
              <a:r>
                <a:rPr lang="hi-IN" sz="700" dirty="0">
                  <a:solidFill>
                    <a:srgbClr val="07029D"/>
                  </a:solidFill>
                </a:rPr>
                <a:t>तपाईको क्षत्रफलमा महामारी </a:t>
              </a:r>
              <a:endParaRPr lang="en-GB" sz="700" dirty="0">
                <a:solidFill>
                  <a:srgbClr val="07029D"/>
                </a:solidFill>
              </a:endParaRPr>
            </a:p>
            <a:p>
              <a:r>
                <a:rPr lang="en-GB" sz="700" dirty="0">
                  <a:solidFill>
                    <a:srgbClr val="07029D"/>
                  </a:solidFill>
                </a:rPr>
                <a:t>       </a:t>
              </a:r>
              <a:r>
                <a:rPr lang="hi-IN" sz="700" dirty="0">
                  <a:solidFill>
                    <a:srgbClr val="07029D"/>
                  </a:solidFill>
                </a:rPr>
                <a:t>समाप्त नभए सम्म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473" y="2094751"/>
              <a:ext cx="248249" cy="248249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936" y="2190880"/>
              <a:ext cx="248249" cy="248249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826" y="2305255"/>
              <a:ext cx="248249" cy="248249"/>
            </a:xfrm>
            <a:prstGeom prst="rect">
              <a:avLst/>
            </a:prstGeom>
          </p:spPr>
        </p:pic>
      </p:grpSp>
      <p:grpSp>
        <p:nvGrpSpPr>
          <p:cNvPr id="5" name="Group 4"/>
          <p:cNvGrpSpPr/>
          <p:nvPr/>
        </p:nvGrpSpPr>
        <p:grpSpPr>
          <a:xfrm>
            <a:off x="2239437" y="2709131"/>
            <a:ext cx="1688115" cy="1061829"/>
            <a:chOff x="2239437" y="2045102"/>
            <a:chExt cx="1688115" cy="1061829"/>
          </a:xfrm>
        </p:grpSpPr>
        <p:sp>
          <p:nvSpPr>
            <p:cNvPr id="30" name="TextBox 29"/>
            <p:cNvSpPr txBox="1"/>
            <p:nvPr/>
          </p:nvSpPr>
          <p:spPr>
            <a:xfrm>
              <a:off x="2267869" y="2045102"/>
              <a:ext cx="1659683" cy="1061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i-IN" sz="700" dirty="0">
                  <a:solidFill>
                    <a:srgbClr val="07029D"/>
                  </a:solidFill>
                </a:rPr>
                <a:t>कसरी </a:t>
              </a:r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</a:p>
            <a:p>
              <a:pPr marL="90488" indent="-90488"/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en-GB" sz="700" dirty="0">
                  <a:solidFill>
                    <a:srgbClr val="07029D"/>
                  </a:solidFill>
                </a:rPr>
                <a:t>“</a:t>
              </a:r>
              <a:r>
                <a:rPr lang="hi-IN" sz="700" dirty="0">
                  <a:solidFill>
                    <a:srgbClr val="07029D"/>
                  </a:solidFill>
                </a:rPr>
                <a:t>भीड</a:t>
              </a:r>
              <a:r>
                <a:rPr lang="en-GB" sz="700" dirty="0">
                  <a:solidFill>
                    <a:srgbClr val="07029D"/>
                  </a:solidFill>
                </a:rPr>
                <a:t>”</a:t>
              </a:r>
              <a:r>
                <a:rPr lang="hi-IN" sz="700" dirty="0">
                  <a:solidFill>
                    <a:srgbClr val="07029D"/>
                  </a:solidFill>
                </a:rPr>
                <a:t> भनेको मान्छेहरूको ठूलो </a:t>
              </a:r>
              <a:r>
                <a:rPr lang="en-GB" sz="700" dirty="0">
                  <a:solidFill>
                    <a:srgbClr val="07029D"/>
                  </a:solidFill>
                </a:rPr>
                <a:t>                   </a:t>
              </a:r>
              <a:r>
                <a:rPr lang="hi-IN" sz="700" dirty="0">
                  <a:solidFill>
                    <a:srgbClr val="07029D"/>
                  </a:solidFill>
                </a:rPr>
                <a:t>समूह हो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90488" indent="-90488"/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en-GB" sz="700" dirty="0">
                  <a:solidFill>
                    <a:srgbClr val="07029D"/>
                  </a:solidFill>
                </a:rPr>
                <a:t>“</a:t>
              </a:r>
              <a:r>
                <a:rPr lang="hi-IN" sz="700" dirty="0">
                  <a:solidFill>
                    <a:srgbClr val="07029D"/>
                  </a:solidFill>
                </a:rPr>
                <a:t>ठुलो</a:t>
              </a:r>
              <a:r>
                <a:rPr lang="en-GB" sz="700" dirty="0">
                  <a:solidFill>
                    <a:srgbClr val="07029D"/>
                  </a:solidFill>
                </a:rPr>
                <a:t>”</a:t>
              </a:r>
              <a:r>
                <a:rPr lang="hi-IN" sz="700" dirty="0">
                  <a:solidFill>
                    <a:srgbClr val="07029D"/>
                  </a:solidFill>
                </a:rPr>
                <a:t> भनेको तपाई एक अर्का बाट ६ फिट (२ मिटर) टाढा बस्न सक्नुहुन्न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90488" indent="-90488"/>
              <a:r>
                <a:rPr lang="en-GB" sz="700" dirty="0">
                  <a:solidFill>
                    <a:srgbClr val="07029D"/>
                  </a:solidFill>
                </a:rPr>
                <a:t>     </a:t>
              </a:r>
              <a:r>
                <a:rPr lang="hi-IN" sz="700" dirty="0">
                  <a:solidFill>
                    <a:srgbClr val="07029D"/>
                  </a:solidFill>
                </a:rPr>
                <a:t>अभिवादनको लागि नमस्कार मात्रै गर्नु होला। हात नामिलाउनु होला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90488" indent="-90488"/>
              <a:r>
                <a:rPr lang="en-GB" sz="700" dirty="0">
                  <a:solidFill>
                    <a:srgbClr val="07029D"/>
                  </a:solidFill>
                </a:rPr>
                <a:t>     </a:t>
              </a:r>
              <a:r>
                <a:rPr lang="hi-IN" sz="700" dirty="0">
                  <a:solidFill>
                    <a:srgbClr val="07029D"/>
                  </a:solidFill>
                </a:rPr>
                <a:t>यदि तपाईं स्वस्थ हुनुहुन्छ भने पनि यो महत्त्वपूर्ण छ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8696" y="2117069"/>
              <a:ext cx="248249" cy="248249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39437" y="2322293"/>
              <a:ext cx="248249" cy="248249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39438" y="2524319"/>
              <a:ext cx="248249" cy="248249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54638" y="2756245"/>
              <a:ext cx="248249" cy="248249"/>
            </a:xfrm>
            <a:prstGeom prst="rect">
              <a:avLst/>
            </a:prstGeom>
          </p:spPr>
        </p:pic>
      </p:grpSp>
      <p:grpSp>
        <p:nvGrpSpPr>
          <p:cNvPr id="6" name="Group 5"/>
          <p:cNvGrpSpPr/>
          <p:nvPr/>
        </p:nvGrpSpPr>
        <p:grpSpPr>
          <a:xfrm>
            <a:off x="464469" y="941751"/>
            <a:ext cx="3446205" cy="1489739"/>
            <a:chOff x="464469" y="277722"/>
            <a:chExt cx="3446205" cy="148973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469" y="277722"/>
              <a:ext cx="3401602" cy="874486"/>
            </a:xfrm>
            <a:prstGeom prst="rect">
              <a:avLst/>
            </a:prstGeom>
          </p:spPr>
        </p:pic>
        <p:sp>
          <p:nvSpPr>
            <p:cNvPr id="2" name="TextBox 1"/>
            <p:cNvSpPr txBox="1"/>
            <p:nvPr/>
          </p:nvSpPr>
          <p:spPr>
            <a:xfrm>
              <a:off x="563055" y="1017993"/>
              <a:ext cx="76934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hi-IN" sz="700" dirty="0"/>
                <a:t>घर भित्रै बस्नुस्</a:t>
              </a:r>
              <a:endParaRPr lang="en-US" sz="7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25919" y="1012786"/>
              <a:ext cx="12057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hi-IN" sz="700" dirty="0"/>
                <a:t>घर बाहिर शान्त स्थानमा रमाउनु</a:t>
              </a:r>
              <a:endParaRPr lang="en-US" sz="7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132095" y="1028797"/>
              <a:ext cx="104269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hi-IN" sz="700" dirty="0"/>
                <a:t>अरुहरु बाट ६ फीट (१८० सेन्टिमिटर) टाडा</a:t>
              </a:r>
              <a:br>
                <a:rPr lang="hi-IN" sz="700" dirty="0"/>
              </a:br>
              <a:r>
                <a:rPr lang="hi-IN" sz="700" dirty="0"/>
                <a:t>रहनुस्, लगभग एक गाई को लम्बाई</a:t>
              </a:r>
              <a:br>
                <a:rPr lang="hi-IN" sz="700" dirty="0"/>
              </a:br>
              <a:br>
                <a:rPr lang="hi-IN" sz="700" dirty="0"/>
              </a:br>
              <a:endParaRPr lang="en-US" sz="7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308269" y="546763"/>
              <a:ext cx="56762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hi-IN" sz="500" dirty="0"/>
                <a:t>नमस्ते</a:t>
              </a:r>
              <a:r>
                <a:rPr lang="en-US" sz="500" dirty="0"/>
                <a:t>!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049697" y="1022098"/>
              <a:ext cx="860977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hi-IN" sz="700" dirty="0"/>
                <a:t>बाहिर ताजा हावामा व्यायाम गर्नुहोस्</a:t>
              </a:r>
              <a:endParaRPr lang="en-GB" sz="700" dirty="0"/>
            </a:p>
            <a:p>
              <a:pPr algn="ctr"/>
              <a:endParaRPr lang="en-GB" sz="700" dirty="0"/>
            </a:p>
            <a:p>
              <a:pPr algn="ctr"/>
              <a:endParaRPr lang="en-GB" sz="700" dirty="0"/>
            </a:p>
            <a:p>
              <a:pPr algn="ctr"/>
              <a:endParaRPr lang="en-US" sz="700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297208" y="726986"/>
              <a:ext cx="55750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i-IN" sz="800" dirty="0">
                  <a:solidFill>
                    <a:srgbClr val="07029D"/>
                  </a:solidFill>
                </a:rPr>
                <a:t>६</a:t>
              </a:r>
              <a:r>
                <a:rPr lang="en-GB" sz="800" dirty="0">
                  <a:solidFill>
                    <a:srgbClr val="07029D"/>
                  </a:solidFill>
                </a:rPr>
                <a:t> </a:t>
              </a:r>
              <a:r>
                <a:rPr lang="hi-IN" sz="800" dirty="0">
                  <a:solidFill>
                    <a:srgbClr val="07029D"/>
                  </a:solidFill>
                </a:rPr>
                <a:t>फीट</a:t>
              </a:r>
              <a:endParaRPr lang="en-GB" sz="800" dirty="0">
                <a:solidFill>
                  <a:srgbClr val="07029D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143437" y="1012115"/>
            <a:ext cx="3359179" cy="1471830"/>
            <a:chOff x="4143437" y="348086"/>
            <a:chExt cx="3359179" cy="1471830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3437" y="348086"/>
              <a:ext cx="3250407" cy="882742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4196525" y="1095090"/>
              <a:ext cx="113507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hi-IN" sz="700" dirty="0"/>
                <a:t>तपाई गर्नु पर्छ: बिस्तरमा बसेर आराम</a:t>
              </a:r>
              <a:br>
                <a:rPr lang="hi-IN" sz="700" dirty="0"/>
              </a:br>
              <a:endParaRPr lang="en-US" sz="7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219494" y="1081252"/>
              <a:ext cx="101656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hi-IN" sz="700" dirty="0"/>
                <a:t>तपाईं सक्नुहुन्छ: टिभी हेर्न</a:t>
              </a:r>
              <a:br>
                <a:rPr lang="hi-IN" sz="700" dirty="0"/>
              </a:br>
              <a:br>
                <a:rPr lang="hi-IN" sz="700" dirty="0"/>
              </a:br>
              <a:br>
                <a:rPr lang="hi-IN" sz="700" dirty="0"/>
              </a:br>
              <a:br>
                <a:rPr lang="hi-IN" sz="700" dirty="0"/>
              </a:br>
              <a:endParaRPr lang="en-US" sz="7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053894" y="1088231"/>
              <a:ext cx="14487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hi-IN" sz="700" dirty="0"/>
                <a:t>नगर्नुहोस्: सार्वजनिक यातायात प्रयोग</a:t>
              </a:r>
              <a:endParaRPr lang="en-US" sz="700" dirty="0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4423228" y="2096361"/>
            <a:ext cx="2578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i-IN" dirty="0">
                <a:solidFill>
                  <a:srgbClr val="F60F4E"/>
                </a:solidFill>
              </a:rPr>
              <a:t>यदि तपाईं बिरामी हुनुहुन्छ घरमै बस्नु होला</a:t>
            </a:r>
            <a:endParaRPr lang="en-US" dirty="0">
              <a:solidFill>
                <a:srgbClr val="F60F4E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40817" y="5413247"/>
            <a:ext cx="2739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i-IN" dirty="0">
                <a:solidFill>
                  <a:srgbClr val="FF0000"/>
                </a:solidFill>
              </a:rPr>
              <a:t>अक्सर प्रयोग हुने सतहहरू सफा गर्नुहोस्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488343" y="5394317"/>
            <a:ext cx="2513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i-IN" dirty="0">
                <a:solidFill>
                  <a:srgbClr val="FF0000"/>
                </a:solidFill>
              </a:rPr>
              <a:t>खोक्दा र हाछ्यु गर्दा मुख ढाक्नुहोस्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967632" y="8099137"/>
            <a:ext cx="2410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i-IN" dirty="0">
                <a:solidFill>
                  <a:srgbClr val="F60F4E"/>
                </a:solidFill>
              </a:rPr>
              <a:t>बारम्बार आफ्ना हातहरू धुनुहोस्</a:t>
            </a:r>
            <a:endParaRPr lang="en-US" dirty="0">
              <a:solidFill>
                <a:srgbClr val="F60F4E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51983" y="4606237"/>
            <a:ext cx="80109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hi-IN" sz="700" dirty="0"/>
              <a:t>ढोकाको ह्यान्डल</a:t>
            </a:r>
            <a:endParaRPr lang="en-US" sz="700" dirty="0"/>
          </a:p>
        </p:txBody>
      </p:sp>
      <p:sp>
        <p:nvSpPr>
          <p:cNvPr id="46" name="TextBox 45"/>
          <p:cNvSpPr txBox="1"/>
          <p:nvPr/>
        </p:nvSpPr>
        <p:spPr>
          <a:xfrm>
            <a:off x="1549463" y="4601890"/>
            <a:ext cx="799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hi-IN" sz="700" dirty="0"/>
              <a:t>पानीको धाराको टूटी/ नल </a:t>
            </a:r>
            <a:endParaRPr lang="en-US" sz="700" dirty="0"/>
          </a:p>
        </p:txBody>
      </p:sp>
      <p:sp>
        <p:nvSpPr>
          <p:cNvPr id="47" name="TextBox 46"/>
          <p:cNvSpPr txBox="1"/>
          <p:nvPr/>
        </p:nvSpPr>
        <p:spPr>
          <a:xfrm>
            <a:off x="753274" y="5160730"/>
            <a:ext cx="76934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hi-IN" sz="700" dirty="0"/>
              <a:t>बिजुलिको स्विच</a:t>
            </a:r>
            <a:endParaRPr lang="en-US" sz="700" dirty="0"/>
          </a:p>
        </p:txBody>
      </p:sp>
      <p:sp>
        <p:nvSpPr>
          <p:cNvPr id="48" name="TextBox 47"/>
          <p:cNvSpPr txBox="1"/>
          <p:nvPr/>
        </p:nvSpPr>
        <p:spPr>
          <a:xfrm>
            <a:off x="1430948" y="5131952"/>
            <a:ext cx="10659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hi-IN" sz="700" dirty="0"/>
              <a:t>सतह जहाँ तपाईं खाना पकाउने, खान खाने</a:t>
            </a:r>
            <a:endParaRPr lang="en-US" sz="700" dirty="0"/>
          </a:p>
        </p:txBody>
      </p:sp>
      <p:sp>
        <p:nvSpPr>
          <p:cNvPr id="49" name="TextBox 48"/>
          <p:cNvSpPr txBox="1"/>
          <p:nvPr/>
        </p:nvSpPr>
        <p:spPr>
          <a:xfrm>
            <a:off x="2292473" y="4584687"/>
            <a:ext cx="1292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hi-IN" sz="700" dirty="0"/>
              <a:t>शौचालयका सबै क्षेत्रहरु, फ्लश हैंडल र कमोड सीट सहित</a:t>
            </a:r>
            <a:endParaRPr lang="en-US" sz="700" dirty="0"/>
          </a:p>
        </p:txBody>
      </p:sp>
      <p:sp>
        <p:nvSpPr>
          <p:cNvPr id="50" name="TextBox 49"/>
          <p:cNvSpPr txBox="1"/>
          <p:nvPr/>
        </p:nvSpPr>
        <p:spPr>
          <a:xfrm>
            <a:off x="2316165" y="5161038"/>
            <a:ext cx="115951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hi-IN" sz="700" dirty="0"/>
              <a:t>मोबाइल फोन र टिभीका रिमोटहरू</a:t>
            </a:r>
            <a:br>
              <a:rPr lang="hi-IN" sz="700" dirty="0"/>
            </a:br>
            <a:endParaRPr lang="en-US" sz="700" dirty="0"/>
          </a:p>
        </p:txBody>
      </p:sp>
      <p:sp>
        <p:nvSpPr>
          <p:cNvPr id="51" name="TextBox 50"/>
          <p:cNvSpPr txBox="1"/>
          <p:nvPr/>
        </p:nvSpPr>
        <p:spPr>
          <a:xfrm>
            <a:off x="4646774" y="5058952"/>
            <a:ext cx="10523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hi-IN" sz="700" dirty="0"/>
              <a:t>टिश्यु वा रुमालमा</a:t>
            </a:r>
            <a:br>
              <a:rPr lang="hi-IN" sz="700" dirty="0"/>
            </a:br>
            <a:endParaRPr lang="en-US" sz="700" dirty="0"/>
          </a:p>
        </p:txBody>
      </p:sp>
      <p:sp>
        <p:nvSpPr>
          <p:cNvPr id="52" name="TextBox 51"/>
          <p:cNvSpPr txBox="1"/>
          <p:nvPr/>
        </p:nvSpPr>
        <p:spPr>
          <a:xfrm>
            <a:off x="5887618" y="5063963"/>
            <a:ext cx="12722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hi-IN" sz="700" dirty="0"/>
              <a:t>आफ्नो लुगाको बाहुला वा कुहिनो मा</a:t>
            </a:r>
            <a:endParaRPr lang="en-US" sz="700" dirty="0"/>
          </a:p>
        </p:txBody>
      </p:sp>
      <p:grpSp>
        <p:nvGrpSpPr>
          <p:cNvPr id="85" name="Group 84"/>
          <p:cNvGrpSpPr/>
          <p:nvPr/>
        </p:nvGrpSpPr>
        <p:grpSpPr>
          <a:xfrm>
            <a:off x="2696876" y="6895095"/>
            <a:ext cx="3048000" cy="1255776"/>
            <a:chOff x="2831132" y="6949274"/>
            <a:chExt cx="3048000" cy="1255776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1132" y="6949274"/>
              <a:ext cx="3048000" cy="1255776"/>
            </a:xfrm>
            <a:prstGeom prst="rect">
              <a:avLst/>
            </a:prstGeom>
          </p:spPr>
        </p:pic>
        <p:sp>
          <p:nvSpPr>
            <p:cNvPr id="53" name="TextBox 52"/>
            <p:cNvSpPr txBox="1"/>
            <p:nvPr/>
          </p:nvSpPr>
          <p:spPr>
            <a:xfrm>
              <a:off x="3309045" y="7007447"/>
              <a:ext cx="76934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hi-IN" sz="700" dirty="0"/>
                <a:t>२० सेकेन्ड</a:t>
              </a:r>
              <a:endParaRPr lang="en-US" sz="700" dirty="0">
                <a:solidFill>
                  <a:srgbClr val="020202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315371" y="7138301"/>
              <a:ext cx="6144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hi-IN" sz="700" dirty="0"/>
                <a:t>१, २, ३ ... १८, १९, २०</a:t>
              </a:r>
              <a:endParaRPr lang="en-US" sz="7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253004" y="7500156"/>
              <a:ext cx="12950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hi-IN" sz="700" dirty="0"/>
                <a:t>अङ्कहरु वा गीत</a:t>
              </a:r>
              <a:br>
                <a:rPr lang="hi-IN" sz="700" dirty="0"/>
              </a:br>
              <a:r>
                <a:rPr lang="hi-IN" sz="700" dirty="0"/>
                <a:t>गाउनुस्</a:t>
              </a:r>
              <a:endParaRPr lang="en-US" sz="7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135349" y="2743282"/>
            <a:ext cx="1859805" cy="550592"/>
            <a:chOff x="4135349" y="2079253"/>
            <a:chExt cx="1859805" cy="550592"/>
          </a:xfrm>
        </p:grpSpPr>
        <p:sp>
          <p:nvSpPr>
            <p:cNvPr id="26" name="TextBox 25"/>
            <p:cNvSpPr txBox="1"/>
            <p:nvPr/>
          </p:nvSpPr>
          <p:spPr>
            <a:xfrm>
              <a:off x="4135349" y="2079253"/>
              <a:ext cx="18598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hi-IN" sz="700" dirty="0"/>
                <a:t>कहिले</a:t>
              </a:r>
              <a:r>
                <a:rPr lang="en-US" sz="700" dirty="0"/>
                <a:t>:</a:t>
              </a:r>
            </a:p>
            <a:p>
              <a:r>
                <a:rPr lang="en-US" sz="700" dirty="0"/>
                <a:t>        </a:t>
              </a:r>
              <a:r>
                <a:rPr lang="hi-IN" sz="700" dirty="0"/>
                <a:t>ज्वरो</a:t>
              </a:r>
              <a:endParaRPr lang="en-US" sz="700" dirty="0"/>
            </a:p>
            <a:p>
              <a:r>
                <a:rPr lang="en-US" sz="700" dirty="0"/>
                <a:t>        </a:t>
              </a:r>
              <a:r>
                <a:rPr lang="hi-IN" sz="700" dirty="0"/>
                <a:t>खोकी</a:t>
              </a:r>
              <a:endParaRPr lang="en-US" sz="700" dirty="0"/>
            </a:p>
            <a:p>
              <a:r>
                <a:rPr lang="en-GB" sz="700" dirty="0"/>
                <a:t>        </a:t>
              </a:r>
              <a:r>
                <a:rPr lang="hi-IN" sz="700" dirty="0"/>
                <a:t>श्वास फेर्न गाह्रो हुनु</a:t>
              </a:r>
              <a:endParaRPr lang="en-US" sz="700" dirty="0"/>
            </a:p>
          </p:txBody>
        </p:sp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33740" y="2141348"/>
              <a:ext cx="248249" cy="248249"/>
            </a:xfrm>
            <a:prstGeom prst="rect">
              <a:avLst/>
            </a:prstGeom>
          </p:spPr>
        </p:pic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34984" y="2260545"/>
              <a:ext cx="248249" cy="248249"/>
            </a:xfrm>
            <a:prstGeom prst="rect">
              <a:avLst/>
            </a:prstGeom>
          </p:spPr>
        </p:pic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34984" y="2381596"/>
              <a:ext cx="248249" cy="248249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/>
        </p:nvGrpSpPr>
        <p:grpSpPr>
          <a:xfrm>
            <a:off x="5209761" y="2698778"/>
            <a:ext cx="2451516" cy="859463"/>
            <a:chOff x="5209761" y="2034749"/>
            <a:chExt cx="2451516" cy="859463"/>
          </a:xfrm>
        </p:grpSpPr>
        <p:sp>
          <p:nvSpPr>
            <p:cNvPr id="56" name="TextBox 55"/>
            <p:cNvSpPr txBox="1"/>
            <p:nvPr/>
          </p:nvSpPr>
          <p:spPr>
            <a:xfrm>
              <a:off x="5209761" y="2034749"/>
              <a:ext cx="2451516" cy="846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i-IN" sz="700" dirty="0">
                  <a:solidFill>
                    <a:srgbClr val="07029D"/>
                  </a:solidFill>
                </a:rPr>
                <a:t>कसरी </a:t>
              </a:r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</a:p>
            <a:p>
              <a:pPr marL="222250" indent="-222250"/>
              <a:r>
                <a:rPr lang="en-GB" sz="700" dirty="0">
                  <a:solidFill>
                    <a:srgbClr val="07029D"/>
                  </a:solidFill>
                </a:rPr>
                <a:t>          </a:t>
              </a:r>
              <a:r>
                <a:rPr lang="hi-IN" sz="700" dirty="0">
                  <a:solidFill>
                    <a:srgbClr val="07029D"/>
                  </a:solidFill>
                </a:rPr>
                <a:t>लक्षणहरू सकिए पछि पनि डाक्टरले ठीक नभए सम्म घरमै बस्नुहोस्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</a:t>
              </a:r>
              <a:r>
                <a:rPr lang="hi-IN" sz="700" dirty="0">
                  <a:solidFill>
                    <a:srgbClr val="07029D"/>
                  </a:solidFill>
                </a:rPr>
                <a:t>डाक्टरकोमा जानु भन्दा पहिले फोन गर्नुहोस्</a:t>
              </a:r>
              <a:r>
                <a:rPr lang="en-GB" sz="700" dirty="0">
                  <a:solidFill>
                    <a:srgbClr val="07029D"/>
                  </a:solidFill>
                </a:rPr>
                <a:t> 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</a:t>
              </a:r>
              <a:r>
                <a:rPr lang="hi-IN" sz="700" dirty="0">
                  <a:solidFill>
                    <a:srgbClr val="07029D"/>
                  </a:solidFill>
                </a:rPr>
                <a:t>सार्वजनिक क्षेत्र,कार्यालय अथवा स्कूल नजानुहोस्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</a:t>
              </a:r>
              <a:r>
                <a:rPr lang="hi-IN" sz="700" dirty="0">
                  <a:solidFill>
                    <a:srgbClr val="07029D"/>
                  </a:solidFill>
                </a:rPr>
                <a:t>सार्वजनिक यातायात अथवा ट्याक्सी प्रयोग नगर्नुहोस्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</a:t>
              </a:r>
              <a:r>
                <a:rPr lang="hi-IN" sz="700" dirty="0">
                  <a:solidFill>
                    <a:srgbClr val="07029D"/>
                  </a:solidFill>
                </a:rPr>
                <a:t>यदि तपाईं बाहिर जानु छ भने मास्क लगाउनुहोस् 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84764" y="2307467"/>
              <a:ext cx="248249" cy="248249"/>
            </a:xfrm>
            <a:prstGeom prst="rect">
              <a:avLst/>
            </a:prstGeom>
          </p:spPr>
        </p:pic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3707" y="2133127"/>
              <a:ext cx="248249" cy="248249"/>
            </a:xfrm>
            <a:prstGeom prst="rect">
              <a:avLst/>
            </a:prstGeom>
          </p:spPr>
        </p:pic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5820" y="2533888"/>
              <a:ext cx="248249" cy="248249"/>
            </a:xfrm>
            <a:prstGeom prst="rect">
              <a:avLst/>
            </a:prstGeom>
          </p:spPr>
        </p:pic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5819" y="2645963"/>
              <a:ext cx="248249" cy="248249"/>
            </a:xfrm>
            <a:prstGeom prst="rect">
              <a:avLst/>
            </a:prstGeom>
          </p:spPr>
        </p:pic>
      </p:grpSp>
      <p:grpSp>
        <p:nvGrpSpPr>
          <p:cNvPr id="10" name="Group 9"/>
          <p:cNvGrpSpPr/>
          <p:nvPr/>
        </p:nvGrpSpPr>
        <p:grpSpPr>
          <a:xfrm>
            <a:off x="614422" y="5990716"/>
            <a:ext cx="1391360" cy="630942"/>
            <a:chOff x="614422" y="5326687"/>
            <a:chExt cx="1391360" cy="630942"/>
          </a:xfrm>
        </p:grpSpPr>
        <p:sp>
          <p:nvSpPr>
            <p:cNvPr id="28" name="TextBox 27"/>
            <p:cNvSpPr txBox="1"/>
            <p:nvPr/>
          </p:nvSpPr>
          <p:spPr>
            <a:xfrm>
              <a:off x="614422" y="5326687"/>
              <a:ext cx="1391360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hi-IN" sz="700" dirty="0"/>
                <a:t>कहिले </a:t>
              </a:r>
              <a:r>
                <a:rPr lang="en-US" sz="700" dirty="0"/>
                <a:t>:</a:t>
              </a:r>
            </a:p>
            <a:p>
              <a:r>
                <a:rPr lang="en-US" sz="700" dirty="0"/>
                <a:t>      </a:t>
              </a:r>
              <a:r>
                <a:rPr lang="hi-IN" sz="700" dirty="0"/>
                <a:t>दिनमा एकपटक</a:t>
              </a:r>
              <a:endParaRPr lang="en-US" sz="700" dirty="0"/>
            </a:p>
            <a:p>
              <a:pPr marL="179388" indent="-179388"/>
              <a:r>
                <a:rPr lang="en-US" sz="700" dirty="0"/>
                <a:t>      </a:t>
              </a:r>
              <a:r>
                <a:rPr lang="hi-IN" sz="700" dirty="0"/>
                <a:t>धेरै प्रयोग पछि</a:t>
              </a:r>
              <a:endParaRPr lang="en-GB" sz="700" dirty="0"/>
            </a:p>
            <a:p>
              <a:pPr marL="179388" indent="-179388"/>
              <a:r>
                <a:rPr lang="en-GB" sz="700" dirty="0"/>
                <a:t>      </a:t>
              </a:r>
              <a:r>
                <a:rPr lang="hi-IN" sz="700" dirty="0"/>
                <a:t>जब बिरामी कसैले प्रयोग गर्नुहुन्छ </a:t>
              </a:r>
              <a:endParaRPr lang="en-US" sz="700" dirty="0"/>
            </a:p>
          </p:txBody>
        </p:sp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5051" y="5400777"/>
              <a:ext cx="248249" cy="248249"/>
            </a:xfrm>
            <a:prstGeom prst="rect">
              <a:avLst/>
            </a:prstGeom>
          </p:spPr>
        </p:pic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3196" y="5501628"/>
              <a:ext cx="248249" cy="248249"/>
            </a:xfrm>
            <a:prstGeom prst="rect">
              <a:avLst/>
            </a:prstGeom>
          </p:spPr>
        </p:pic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7024" y="5635681"/>
              <a:ext cx="248249" cy="248249"/>
            </a:xfrm>
            <a:prstGeom prst="rect">
              <a:avLst/>
            </a:prstGeom>
          </p:spPr>
        </p:pic>
      </p:grpSp>
      <p:grpSp>
        <p:nvGrpSpPr>
          <p:cNvPr id="78" name="Group 77"/>
          <p:cNvGrpSpPr/>
          <p:nvPr/>
        </p:nvGrpSpPr>
        <p:grpSpPr>
          <a:xfrm>
            <a:off x="2122051" y="6005250"/>
            <a:ext cx="1799275" cy="738664"/>
            <a:chOff x="2122051" y="5341221"/>
            <a:chExt cx="1799275" cy="738664"/>
          </a:xfrm>
        </p:grpSpPr>
        <p:sp>
          <p:nvSpPr>
            <p:cNvPr id="57" name="TextBox 56"/>
            <p:cNvSpPr txBox="1"/>
            <p:nvPr/>
          </p:nvSpPr>
          <p:spPr>
            <a:xfrm>
              <a:off x="2122051" y="5341221"/>
              <a:ext cx="179927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i-IN" sz="700" dirty="0">
                  <a:solidFill>
                    <a:srgbClr val="07029D"/>
                  </a:solidFill>
                </a:rPr>
                <a:t>कसरी </a:t>
              </a:r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</a:t>
              </a:r>
              <a:r>
                <a:rPr lang="hi-IN" sz="700" dirty="0">
                  <a:solidFill>
                    <a:srgbClr val="07029D"/>
                  </a:solidFill>
                </a:rPr>
                <a:t>साबुन र पानीले काम गर्दछ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79388" indent="-179388"/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</a:t>
              </a:r>
              <a:r>
                <a:rPr lang="hi-IN" sz="700" dirty="0">
                  <a:solidFill>
                    <a:srgbClr val="07029D"/>
                  </a:solidFill>
                </a:rPr>
                <a:t>सफा सफा गर्ने कम्तिमा ७० प्रतिशत मदिरा सफाई को उद्देश्य को लागी</a:t>
              </a:r>
              <a:br>
                <a:rPr lang="hi-IN" sz="700" dirty="0">
                  <a:solidFill>
                    <a:srgbClr val="07029D"/>
                  </a:solidFill>
                </a:rPr>
              </a:br>
              <a:r>
                <a:rPr lang="hi-IN" sz="700" dirty="0">
                  <a:solidFill>
                    <a:srgbClr val="07029D"/>
                  </a:solidFill>
                </a:rPr>
                <a:t>भएको केमिकल पदार्थ 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</a:t>
              </a:r>
            </a:p>
          </p:txBody>
        </p:sp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6559" y="5412842"/>
              <a:ext cx="248249" cy="248249"/>
            </a:xfrm>
            <a:prstGeom prst="rect">
              <a:avLst/>
            </a:prstGeom>
          </p:spPr>
        </p:pic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4305" y="5536625"/>
              <a:ext cx="248249" cy="248249"/>
            </a:xfrm>
            <a:prstGeom prst="rect">
              <a:avLst/>
            </a:prstGeom>
          </p:spPr>
        </p:pic>
      </p:grpSp>
      <p:grpSp>
        <p:nvGrpSpPr>
          <p:cNvPr id="83" name="Group 82"/>
          <p:cNvGrpSpPr/>
          <p:nvPr/>
        </p:nvGrpSpPr>
        <p:grpSpPr>
          <a:xfrm>
            <a:off x="4376250" y="5981020"/>
            <a:ext cx="1859805" cy="630942"/>
            <a:chOff x="4376250" y="5316991"/>
            <a:chExt cx="1859805" cy="630942"/>
          </a:xfrm>
        </p:grpSpPr>
        <p:sp>
          <p:nvSpPr>
            <p:cNvPr id="29" name="TextBox 28"/>
            <p:cNvSpPr txBox="1"/>
            <p:nvPr/>
          </p:nvSpPr>
          <p:spPr>
            <a:xfrm>
              <a:off x="4376250" y="5316991"/>
              <a:ext cx="1859805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hi-IN" sz="700" dirty="0"/>
                <a:t>कहिले </a:t>
              </a:r>
              <a:r>
                <a:rPr lang="en-US" sz="700" dirty="0"/>
                <a:t>:</a:t>
              </a:r>
            </a:p>
            <a:p>
              <a:r>
                <a:rPr lang="en-US" sz="700" dirty="0"/>
                <a:t>      </a:t>
              </a:r>
              <a:r>
                <a:rPr lang="hi-IN" sz="700" dirty="0"/>
                <a:t>यदि तपाईं बिरामी हुनुहुन्छ भने</a:t>
              </a:r>
              <a:br>
                <a:rPr lang="hi-IN" sz="700" dirty="0"/>
              </a:br>
              <a:r>
                <a:rPr lang="en-US" sz="700" dirty="0"/>
                <a:t>      </a:t>
              </a:r>
              <a:r>
                <a:rPr lang="hi-IN" sz="700" dirty="0"/>
                <a:t>यदि तपाईंलाइ केहिको एलर्जी छ भने </a:t>
              </a:r>
              <a:endParaRPr lang="en-US" sz="700" dirty="0"/>
            </a:p>
            <a:p>
              <a:pPr marL="179388" indent="-179388"/>
              <a:r>
                <a:rPr lang="en-US" sz="700" dirty="0"/>
                <a:t>      </a:t>
              </a:r>
              <a:r>
                <a:rPr lang="hi-IN" sz="700" dirty="0"/>
                <a:t>यदि तपाई धेरै धेरै खुर्सानी राखेर पकाउनुहुन्छ भने</a:t>
              </a:r>
              <a:endParaRPr lang="en-US" sz="700" dirty="0"/>
            </a:p>
          </p:txBody>
        </p:sp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27656" y="5376619"/>
              <a:ext cx="248249" cy="248249"/>
            </a:xfrm>
            <a:prstGeom prst="rect">
              <a:avLst/>
            </a:prstGeom>
          </p:spPr>
        </p:pic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23229" y="5458700"/>
              <a:ext cx="248249" cy="248249"/>
            </a:xfrm>
            <a:prstGeom prst="rect">
              <a:avLst/>
            </a:prstGeom>
          </p:spPr>
        </p:pic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23228" y="5587661"/>
              <a:ext cx="248249" cy="248249"/>
            </a:xfrm>
            <a:prstGeom prst="rect">
              <a:avLst/>
            </a:prstGeom>
          </p:spPr>
        </p:pic>
      </p:grpSp>
      <p:grpSp>
        <p:nvGrpSpPr>
          <p:cNvPr id="84" name="Group 83"/>
          <p:cNvGrpSpPr/>
          <p:nvPr/>
        </p:nvGrpSpPr>
        <p:grpSpPr>
          <a:xfrm>
            <a:off x="5881696" y="6011527"/>
            <a:ext cx="1750211" cy="533213"/>
            <a:chOff x="5881696" y="5347498"/>
            <a:chExt cx="1750211" cy="533213"/>
          </a:xfrm>
        </p:grpSpPr>
        <p:sp>
          <p:nvSpPr>
            <p:cNvPr id="58" name="TextBox 57"/>
            <p:cNvSpPr txBox="1"/>
            <p:nvPr/>
          </p:nvSpPr>
          <p:spPr>
            <a:xfrm>
              <a:off x="5881696" y="5347498"/>
              <a:ext cx="175021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i-IN" sz="700" dirty="0">
                  <a:solidFill>
                    <a:srgbClr val="07029D"/>
                  </a:solidFill>
                </a:rPr>
                <a:t>कसरी </a:t>
              </a:r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</a:p>
            <a:p>
              <a:pPr marL="179388" indent="-179388"/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</a:t>
              </a:r>
              <a:r>
                <a:rPr lang="hi-IN" sz="700" dirty="0">
                  <a:solidFill>
                    <a:srgbClr val="07029D"/>
                  </a:solidFill>
                </a:rPr>
                <a:t>प्रयोग गरिएको टिश्यु फोहोर फाल्ने भाडा मा फाल्नुहोस 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533400" indent="-368300"/>
              <a:r>
                <a:rPr lang="hi-IN" sz="700" dirty="0">
                  <a:solidFill>
                    <a:srgbClr val="07029D"/>
                  </a:solidFill>
                </a:rPr>
                <a:t>तुरुन्तै आफ्नो हात धुनुहोस्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3554" y="5395533"/>
              <a:ext cx="248249" cy="248249"/>
            </a:xfrm>
            <a:prstGeom prst="rect">
              <a:avLst/>
            </a:prstGeom>
          </p:spPr>
        </p:pic>
        <p:pic>
          <p:nvPicPr>
            <p:cNvPr id="82" name="Picture 81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0705" y="5632462"/>
              <a:ext cx="248249" cy="248249"/>
            </a:xfrm>
            <a:prstGeom prst="rect">
              <a:avLst/>
            </a:prstGeom>
          </p:spPr>
        </p:pic>
      </p:grpSp>
      <p:grpSp>
        <p:nvGrpSpPr>
          <p:cNvPr id="101" name="Group 100"/>
          <p:cNvGrpSpPr/>
          <p:nvPr/>
        </p:nvGrpSpPr>
        <p:grpSpPr>
          <a:xfrm>
            <a:off x="2233790" y="8762761"/>
            <a:ext cx="2070729" cy="1061829"/>
            <a:chOff x="2381155" y="8470732"/>
            <a:chExt cx="2070729" cy="1061829"/>
          </a:xfrm>
        </p:grpSpPr>
        <p:sp>
          <p:nvSpPr>
            <p:cNvPr id="27" name="TextBox 26"/>
            <p:cNvSpPr txBox="1"/>
            <p:nvPr/>
          </p:nvSpPr>
          <p:spPr>
            <a:xfrm>
              <a:off x="2381155" y="8470732"/>
              <a:ext cx="2070729" cy="1061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hi-IN" sz="700" dirty="0"/>
                <a:t>कहिले </a:t>
              </a:r>
              <a:r>
                <a:rPr lang="en-US" sz="700" dirty="0"/>
                <a:t>:</a:t>
              </a:r>
            </a:p>
            <a:p>
              <a:r>
                <a:rPr lang="en-US" sz="700" dirty="0"/>
                <a:t>      </a:t>
              </a:r>
              <a:r>
                <a:rPr lang="hi-IN" sz="700" dirty="0"/>
                <a:t>भवनमा प्रवेश गर्दा</a:t>
              </a:r>
              <a:endParaRPr lang="en-US" sz="700" dirty="0"/>
            </a:p>
            <a:p>
              <a:r>
                <a:rPr lang="en-US" sz="700" dirty="0"/>
                <a:t>       </a:t>
              </a:r>
              <a:r>
                <a:rPr lang="hi-IN" sz="700" dirty="0"/>
                <a:t>घर पुग्दा </a:t>
              </a:r>
              <a:endParaRPr lang="en-US" sz="700" dirty="0"/>
            </a:p>
            <a:p>
              <a:r>
                <a:rPr lang="en-US" sz="700" dirty="0"/>
                <a:t>       </a:t>
              </a:r>
              <a:r>
                <a:rPr lang="hi-IN" sz="700" dirty="0"/>
                <a:t>शौचालय प्रयोग गर्दा</a:t>
              </a:r>
              <a:endParaRPr lang="en-US" sz="700" dirty="0"/>
            </a:p>
            <a:p>
              <a:r>
                <a:rPr lang="en-US" sz="700" dirty="0"/>
                <a:t>       </a:t>
              </a:r>
              <a:r>
                <a:rPr lang="hi-IN" sz="700" dirty="0"/>
                <a:t>भीडमा हुँदा</a:t>
              </a:r>
              <a:endParaRPr lang="en-US" sz="700" dirty="0"/>
            </a:p>
            <a:p>
              <a:r>
                <a:rPr lang="en-US" sz="700" dirty="0"/>
                <a:t>       </a:t>
              </a:r>
              <a:r>
                <a:rPr lang="hi-IN" sz="700" dirty="0"/>
                <a:t>हाछ्यु गर्दा वा खोक्दा </a:t>
              </a:r>
              <a:endParaRPr lang="en-US" sz="700" dirty="0"/>
            </a:p>
            <a:p>
              <a:r>
                <a:rPr lang="en-US" sz="700" dirty="0"/>
                <a:t>       </a:t>
              </a:r>
              <a:r>
                <a:rPr lang="hi-IN" sz="700" dirty="0"/>
                <a:t>सार्वजनिक यातायात प्रयोग गर्दा</a:t>
              </a:r>
              <a:endParaRPr lang="en-US" sz="700" dirty="0"/>
            </a:p>
            <a:p>
              <a:r>
                <a:rPr lang="en-US" sz="700" dirty="0"/>
                <a:t>       </a:t>
              </a:r>
              <a:r>
                <a:rPr lang="hi-IN" sz="700" dirty="0"/>
                <a:t>खाना खानु अथवा बनाउनु भन्दा पहिले</a:t>
              </a:r>
              <a:endParaRPr lang="en-US" sz="700" dirty="0"/>
            </a:p>
            <a:p>
              <a:endParaRPr lang="en-US" sz="700" dirty="0"/>
            </a:p>
          </p:txBody>
        </p:sp>
        <p:pic>
          <p:nvPicPr>
            <p:cNvPr id="86" name="Picture 85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0499" y="8542256"/>
              <a:ext cx="248249" cy="248249"/>
            </a:xfrm>
            <a:prstGeom prst="rect">
              <a:avLst/>
            </a:prstGeom>
          </p:spPr>
        </p:pic>
        <p:pic>
          <p:nvPicPr>
            <p:cNvPr id="87" name="Picture 86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5417" y="8635664"/>
              <a:ext cx="248249" cy="248249"/>
            </a:xfrm>
            <a:prstGeom prst="rect">
              <a:avLst/>
            </a:prstGeom>
          </p:spPr>
        </p:pic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5246" y="8733984"/>
              <a:ext cx="248249" cy="248249"/>
            </a:xfrm>
            <a:prstGeom prst="rect">
              <a:avLst/>
            </a:prstGeom>
          </p:spPr>
        </p:pic>
        <p:pic>
          <p:nvPicPr>
            <p:cNvPr id="89" name="Picture 88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5248" y="8842138"/>
              <a:ext cx="248249" cy="248249"/>
            </a:xfrm>
            <a:prstGeom prst="rect">
              <a:avLst/>
            </a:prstGeom>
          </p:spPr>
        </p:pic>
        <p:pic>
          <p:nvPicPr>
            <p:cNvPr id="90" name="Picture 89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5078" y="8950296"/>
              <a:ext cx="248249" cy="248249"/>
            </a:xfrm>
            <a:prstGeom prst="rect">
              <a:avLst/>
            </a:prstGeom>
          </p:spPr>
        </p:pic>
        <p:pic>
          <p:nvPicPr>
            <p:cNvPr id="91" name="Picture 90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5079" y="9058450"/>
              <a:ext cx="248249" cy="248249"/>
            </a:xfrm>
            <a:prstGeom prst="rect">
              <a:avLst/>
            </a:prstGeom>
          </p:spPr>
        </p:pic>
        <p:pic>
          <p:nvPicPr>
            <p:cNvPr id="92" name="Picture 91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0509" y="9192142"/>
              <a:ext cx="248249" cy="248249"/>
            </a:xfrm>
            <a:prstGeom prst="rect">
              <a:avLst/>
            </a:prstGeom>
          </p:spPr>
        </p:pic>
      </p:grpSp>
      <p:grpSp>
        <p:nvGrpSpPr>
          <p:cNvPr id="102" name="Group 101"/>
          <p:cNvGrpSpPr/>
          <p:nvPr/>
        </p:nvGrpSpPr>
        <p:grpSpPr>
          <a:xfrm>
            <a:off x="4398443" y="8745467"/>
            <a:ext cx="2224350" cy="961200"/>
            <a:chOff x="4341997" y="8449685"/>
            <a:chExt cx="2224350" cy="960254"/>
          </a:xfrm>
        </p:grpSpPr>
        <p:sp>
          <p:nvSpPr>
            <p:cNvPr id="59" name="TextBox 58"/>
            <p:cNvSpPr txBox="1"/>
            <p:nvPr/>
          </p:nvSpPr>
          <p:spPr>
            <a:xfrm>
              <a:off x="4341997" y="8449685"/>
              <a:ext cx="2224350" cy="9531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i-IN" sz="700" dirty="0">
                  <a:solidFill>
                    <a:srgbClr val="07029D"/>
                  </a:solidFill>
                </a:rPr>
                <a:t>कसरी</a:t>
              </a:r>
              <a:r>
                <a:rPr lang="en-GB" sz="700" dirty="0">
                  <a:solidFill>
                    <a:srgbClr val="07029D"/>
                  </a:solidFill>
                </a:rPr>
                <a:t> </a:t>
              </a:r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</a:t>
              </a:r>
              <a:r>
                <a:rPr lang="hi-IN" sz="700" dirty="0">
                  <a:solidFill>
                    <a:srgbClr val="07029D"/>
                  </a:solidFill>
                </a:rPr>
                <a:t>साबुन र पानी सबैभन्दा उत्तम हुन्छ 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</a:t>
              </a:r>
              <a:r>
                <a:rPr lang="hi-IN" sz="700" dirty="0">
                  <a:solidFill>
                    <a:srgbClr val="07029D"/>
                  </a:solidFill>
                </a:rPr>
                <a:t>हात सेनिटाइजर ठीक छ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</a:t>
              </a:r>
              <a:r>
                <a:rPr lang="hi-IN" sz="700" dirty="0">
                  <a:solidFill>
                    <a:srgbClr val="07029D"/>
                  </a:solidFill>
                </a:rPr>
                <a:t>हातका दुबै पट्टि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</a:t>
              </a:r>
              <a:r>
                <a:rPr lang="hi-IN" sz="700" dirty="0">
                  <a:solidFill>
                    <a:srgbClr val="07029D"/>
                  </a:solidFill>
                </a:rPr>
                <a:t>नंगहरु मुनि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</a:t>
              </a:r>
              <a:r>
                <a:rPr lang="hi-IN" sz="700" dirty="0">
                  <a:solidFill>
                    <a:srgbClr val="07029D"/>
                  </a:solidFill>
                </a:rPr>
                <a:t>औंलाहरु बीच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</a:t>
              </a:r>
              <a:r>
                <a:rPr lang="hi-IN" sz="700" dirty="0">
                  <a:solidFill>
                    <a:srgbClr val="07029D"/>
                  </a:solidFill>
                </a:rPr>
                <a:t>बुढीऔला नबिर्सनुहोस्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</a:t>
              </a:r>
              <a:r>
                <a:rPr lang="hi-IN" sz="700" dirty="0">
                  <a:solidFill>
                    <a:srgbClr val="07029D"/>
                  </a:solidFill>
                </a:rPr>
                <a:t>पूर्ण रूपमा सुकाउनु होस् 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93" name="Picture 92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2035" y="8507844"/>
              <a:ext cx="248249" cy="248249"/>
            </a:xfrm>
            <a:prstGeom prst="rect">
              <a:avLst/>
            </a:prstGeom>
          </p:spPr>
        </p:pic>
        <p:pic>
          <p:nvPicPr>
            <p:cNvPr id="94" name="Picture 93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6950" y="8630748"/>
              <a:ext cx="248249" cy="248249"/>
            </a:xfrm>
            <a:prstGeom prst="rect">
              <a:avLst/>
            </a:prstGeom>
          </p:spPr>
        </p:pic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6953" y="8709404"/>
              <a:ext cx="248249" cy="248249"/>
            </a:xfrm>
            <a:prstGeom prst="rect">
              <a:avLst/>
            </a:prstGeom>
          </p:spPr>
        </p:pic>
        <p:pic>
          <p:nvPicPr>
            <p:cNvPr id="96" name="Picture 95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26787" y="8817558"/>
              <a:ext cx="248249" cy="248249"/>
            </a:xfrm>
            <a:prstGeom prst="rect">
              <a:avLst/>
            </a:prstGeom>
          </p:spPr>
        </p:pic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36615" y="8925713"/>
              <a:ext cx="248249" cy="248249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36613" y="9033867"/>
              <a:ext cx="248249" cy="248249"/>
            </a:xfrm>
            <a:prstGeom prst="rect">
              <a:avLst/>
            </a:prstGeom>
          </p:spPr>
        </p:pic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36619" y="9161690"/>
              <a:ext cx="248249" cy="248249"/>
            </a:xfrm>
            <a:prstGeom prst="rect">
              <a:avLst/>
            </a:prstGeom>
          </p:spPr>
        </p:pic>
      </p:grpSp>
      <p:pic>
        <p:nvPicPr>
          <p:cNvPr id="100" name="Picture 99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5821" y="3083523"/>
            <a:ext cx="248249" cy="248249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56" t="51421" r="29702" b="38599"/>
          <a:stretch/>
        </p:blipFill>
        <p:spPr>
          <a:xfrm>
            <a:off x="6565463" y="9630143"/>
            <a:ext cx="1162882" cy="418328"/>
          </a:xfrm>
          <a:prstGeom prst="rect">
            <a:avLst/>
          </a:prstGeom>
        </p:spPr>
      </p:pic>
      <p:sp>
        <p:nvSpPr>
          <p:cNvPr id="104" name="Rectangle 103"/>
          <p:cNvSpPr/>
          <p:nvPr/>
        </p:nvSpPr>
        <p:spPr>
          <a:xfrm>
            <a:off x="6515945" y="9085658"/>
            <a:ext cx="1101584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@</a:t>
            </a:r>
            <a:r>
              <a:rPr lang="en-US" sz="1100" dirty="0" err="1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epiellie</a:t>
            </a:r>
            <a:endParaRPr lang="en-US" sz="1100" dirty="0">
              <a:solidFill>
                <a:srgbClr val="07029D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100" dirty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@</a:t>
            </a:r>
            <a:r>
              <a:rPr lang="en-US" sz="1100" dirty="0" err="1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benjaminlinas</a:t>
            </a:r>
            <a:endParaRPr lang="en-US" sz="1100" dirty="0">
              <a:solidFill>
                <a:srgbClr val="07029D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100" dirty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@</a:t>
            </a:r>
            <a:r>
              <a:rPr lang="en-US" sz="1100" dirty="0" err="1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the_BMC</a:t>
            </a:r>
            <a:endParaRPr lang="en-US" sz="1100" dirty="0">
              <a:solidFill>
                <a:srgbClr val="07029D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203200" y="269584"/>
            <a:ext cx="7569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i-IN" sz="2800" dirty="0">
                <a:solidFill>
                  <a:srgbClr val="07029D"/>
                </a:solidFill>
              </a:rPr>
              <a:t>कोवीड-१९ सुरक्षाको लागि पांच (५) उपयोगी जानकारी</a:t>
            </a:r>
            <a:endParaRPr lang="en-US" sz="2800" dirty="0">
              <a:solidFill>
                <a:srgbClr val="07029D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1D86E92-8575-0E4F-9989-F8A20A991D3A}"/>
              </a:ext>
            </a:extLst>
          </p:cNvPr>
          <p:cNvSpPr/>
          <p:nvPr/>
        </p:nvSpPr>
        <p:spPr>
          <a:xfrm>
            <a:off x="314055" y="9080918"/>
            <a:ext cx="1109599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i-IN" sz="1100" dirty="0">
                <a:solidFill>
                  <a:srgbClr val="07029D"/>
                </a:solidFill>
              </a:rPr>
              <a:t>अनुवादित द्वारा</a:t>
            </a:r>
            <a:endParaRPr lang="en-GB" sz="1100" dirty="0">
              <a:solidFill>
                <a:srgbClr val="07029D"/>
              </a:solidFill>
            </a:endParaRPr>
          </a:p>
          <a:p>
            <a:r>
              <a:rPr lang="en-GB" sz="1100" dirty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Usha Adhikari</a:t>
            </a:r>
          </a:p>
          <a:p>
            <a:r>
              <a:rPr lang="en-GB" sz="1100" dirty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@DugaldFoster</a:t>
            </a:r>
            <a:endParaRPr lang="en-US" sz="1100" dirty="0">
              <a:solidFill>
                <a:srgbClr val="07029D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5038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2178</TotalTime>
  <Words>439</Words>
  <Application>Microsoft Macintosh PowerPoint</Application>
  <PresentationFormat>Custom</PresentationFormat>
  <Paragraphs>85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>Boston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Murray, Eleanor J</dc:creator>
  <cp:lastModifiedBy>Foster, Dugald</cp:lastModifiedBy>
  <cp:revision>68</cp:revision>
  <dcterms:created xsi:type="dcterms:W3CDTF">2020-03-13T22:56:18Z</dcterms:created>
  <dcterms:modified xsi:type="dcterms:W3CDTF">2020-03-22T21:58:46Z</dcterms:modified>
</cp:coreProperties>
</file>