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0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66" r:id="rId3"/>
    <p:sldId id="282" r:id="rId4"/>
    <p:sldId id="265" r:id="rId5"/>
    <p:sldId id="283" r:id="rId6"/>
    <p:sldId id="262" r:id="rId7"/>
    <p:sldId id="279" r:id="rId8"/>
    <p:sldId id="284" r:id="rId9"/>
    <p:sldId id="281" r:id="rId10"/>
    <p:sldId id="280" r:id="rId11"/>
    <p:sldId id="264" r:id="rId12"/>
    <p:sldId id="271" r:id="rId13"/>
    <p:sldId id="272" r:id="rId14"/>
    <p:sldId id="269" r:id="rId15"/>
    <p:sldId id="270" r:id="rId16"/>
    <p:sldId id="267" r:id="rId17"/>
    <p:sldId id="268" r:id="rId1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</p14:sldIdLst>
        </p14:section>
        <p14:section name="Untitled Section" id="{26776FF4-A073-4535-9314-206D7B23E467}">
          <p14:sldIdLst>
            <p14:sldId id="266"/>
            <p14:sldId id="282"/>
            <p14:sldId id="265"/>
            <p14:sldId id="283"/>
            <p14:sldId id="262"/>
            <p14:sldId id="279"/>
            <p14:sldId id="284"/>
            <p14:sldId id="281"/>
            <p14:sldId id="280"/>
            <p14:sldId id="264"/>
            <p14:sldId id="271"/>
            <p14:sldId id="272"/>
            <p14:sldId id="269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C23-CBEA-4471-AD32-DA65A98938BD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D0F-C129-479A-A47B-56B16210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Portuguese - Brazil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-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 </a:t>
            </a:r>
            <a:r>
              <a:rPr lang="en-US" dirty="0" err="1" smtClean="0"/>
              <a:t>latin</a:t>
            </a:r>
            <a:r>
              <a:rPr lang="en-US" dirty="0" smtClean="0"/>
              <a:t> America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Spanish- </a:t>
            </a:r>
            <a:r>
              <a:rPr lang="en-US" dirty="0" err="1" smtClean="0"/>
              <a:t>latin</a:t>
            </a:r>
            <a:r>
              <a:rPr lang="en-US" dirty="0" smtClean="0"/>
              <a:t> America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9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Vietnamese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Arabic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indonesian</a:t>
            </a:r>
            <a:endParaRPr dirty="0"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38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Haitian Creole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94D7-7167-4C22-9875-2A4F4F6F0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Dunkin Donut (MRN: 9210153) (CSN: 1000101736) </a:t>
            </a:r>
            <a:r>
              <a:rPr dirty="0"/>
              <a:t>• </a:t>
            </a:r>
            <a:r>
              <a:rPr spc="-5" dirty="0"/>
              <a:t>Enprime </a:t>
            </a:r>
            <a:r>
              <a:rPr dirty="0"/>
              <a:t>nan </a:t>
            </a:r>
            <a:r>
              <a:rPr spc="-5" dirty="0"/>
              <a:t>dat 13/3/20 </a:t>
            </a:r>
            <a:r>
              <a:rPr dirty="0"/>
              <a:t>7:19</a:t>
            </a:r>
            <a:r>
              <a:rPr spc="105"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Paj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10" dirty="0"/>
              <a:t>sou</a:t>
            </a:r>
            <a:r>
              <a:rPr spc="-70" dirty="0"/>
              <a:t> </a:t>
            </a:r>
            <a:r>
              <a:rPr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77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AVOID CROWDS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394934" cy="630942"/>
            <a:chOff x="230456" y="1998622"/>
            <a:chExt cx="1394934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39493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SICK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HEALTHY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UNTIL THE EPIDEMIC IS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OVER IN YOUR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954107"/>
            <a:chOff x="2267869" y="2045102"/>
            <a:chExt cx="1659683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’CROWD’ MEANS ANY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BIG GROUP OF PEOPLE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‘BIG’ MEANS YOU CAN’T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KEEP 6 FEET (2M) APART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AVOID SHAKING HANDS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IMPORTANT EVEN IF YOU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ARE HEALTHY!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758" y="265370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INDOORS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ENJOY QUIET OUTDOOR SPACES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AT LEAST 6 FEET APART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HELLO!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WALK YOUR DOG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feet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STAY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WATCH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700" dirty="0" smtClean="0"/>
                <a:t>: USE PUBLIC TRANSPORT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2096361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STAY HOME IF YOU’RE SICK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5413247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FREQUENTLY USED SURFACES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COVER COUGHS AND SNEEZES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HANDS OFTEN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DOOR KNOBS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4573002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TAPS AND FAUCETS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LIGHT SWITCHES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COUNTERTOPS AND TABLES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TOILET </a:t>
            </a:r>
            <a:r>
              <a:rPr lang="en-US" sz="700" dirty="0" err="1" smtClean="0"/>
              <a:t>HANDlES</a:t>
            </a:r>
            <a:r>
              <a:rPr lang="en-US" sz="700" dirty="0" smtClean="0"/>
              <a:t> AND SEAT COVERS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PHONES AND TV REMOTES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A TISSUE OR HANDKERCHIEF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YOUR SLEEVE OR ELBOW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FEVER</a:t>
              </a:r>
            </a:p>
            <a:p>
              <a:r>
                <a:rPr lang="en-US" sz="700" dirty="0" smtClean="0"/>
                <a:t>      COUGH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SHORTNESS OF </a:t>
              </a:r>
            </a:p>
            <a:p>
              <a:r>
                <a:rPr lang="en-US" sz="700" dirty="0" smtClean="0"/>
                <a:t>         BREATH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98778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STAY AT HOME, EVEN AFTER SYMPTOMS ARE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GONE UNTIL A DOCTOR SAYS IT’S OK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CALL DOCTOR FIRST BEFORE SEEKING CARE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AVOID PUBLIC AREAS, SCHOOL, OR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DON’T USE PUBLIC TRANSIT, TAXIS, OR RIDE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SHARE SERVICES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WEAR A MASK IF YOU HAVE TO GO OUT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2334875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990716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ONCE A DAY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AFTER HEAVY USE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WHEN USED BY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SOMEONE SICK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WILL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CLEANING ALCOHOL, IF AT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LEAST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HOUSEHOLD BLEACH DILUTED 4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TEASPOONS (20ML) PER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QUART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81020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IF YOU’RE SICK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HAVE ALLERGIES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COOKED WITH TOO</a:t>
              </a:r>
            </a:p>
            <a:p>
              <a:r>
                <a:rPr lang="en-US" sz="700" dirty="0" smtClean="0"/>
                <a:t>       MUCH PEPPER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PUT USED TISSUES IN THE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TRASH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WASH YOUR HANDS RIGHT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AWAY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762761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ENTERING A BUILDING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GETTING HOME</a:t>
              </a:r>
            </a:p>
            <a:p>
              <a:r>
                <a:rPr lang="en-US" sz="700" dirty="0" smtClean="0"/>
                <a:t>      USING THE BATHROOM</a:t>
              </a:r>
            </a:p>
            <a:p>
              <a:r>
                <a:rPr lang="en-US" sz="700" dirty="0" smtClean="0"/>
                <a:t>      BEING IN A CROWD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SNEEZING OR COUGHING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TAKING THE BUS, TRAIN, RIDE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SHARE, OR SUBWAY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BEFORE EATING OR MAKING FOOD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745468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IS BEST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HAND SANITIZER IS OK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BOTH SIDES OF YOUR HANDS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UNDER YOUR NAILS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BETWEEN YOUR FINGERS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DON’T FORGET THUMBS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DRY COMPLETELY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9" y="30750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8702" y="269584"/>
            <a:ext cx="7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TIPS FOR CORONAVIRUS SAFETY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315" y="804353"/>
            <a:ext cx="6577871" cy="893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5562" y="1485037"/>
          <a:ext cx="5941059" cy="200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07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DENTRO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APRECIE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ESPAÇOS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QUIETOS AO AR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LIVRE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9220" marR="55244" algn="ctr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MENOS 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</a:t>
                      </a:r>
                      <a:r>
                        <a:rPr sz="500" b="1" spc="-9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PASSEIE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SEU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CACHORRO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9900" marR="163195" indent="-5651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FICAR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CAMA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324485" marR="68580" indent="-19367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ASSISTIR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À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76200" marR="214629" indent="6540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 USAR  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TRANSPORTE</a:t>
                      </a:r>
                      <a:r>
                        <a:rPr sz="500" b="1" spc="-10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PÚBLICO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895" marR="118745" indent="287655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U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TI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Õ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2460" marR="492759" indent="83820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FIQUE EM CASA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2"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SAUDÁVEL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14732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ATÉ 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EPIDEMIA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ENCERRE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ÁREA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29273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MULTIDÃO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QUALQUER  GRUPO GRANDE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PESSOAS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7510" indent="-2006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"GRANDE": VOCÊ  PODE SE MANTER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indent="-2006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APERTOS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687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IMPORTANTE, MESMO QUE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ESTEJA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SAUDÁVEL!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FEBRE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TOSSE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FALTA DE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indent="-1371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 </a:t>
                      </a: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0025" indent="-1371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LIGUE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PARA 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MÉDICO  PRIMEIRO ANTES DE BUSCAR  ATENDIMENTO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8826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ÁREAS PÚBLICAS,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ESCOLA  OU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TRABALHO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67310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SERVIÇOS PÚBLICOS DE  TRÂNSITO, TÁXIS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CARONA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129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UMA MÁSCARA SE TIVER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SAIR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6438" y="4835681"/>
          <a:ext cx="5528308" cy="145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481">
                <a:tc gridSpan="2">
                  <a:txBody>
                    <a:bodyPr/>
                    <a:lstStyle/>
                    <a:p>
                      <a:pPr marL="313690" marR="478790" algn="ctr">
                        <a:lnSpc>
                          <a:spcPct val="101099"/>
                        </a:lnSpc>
                        <a:spcBef>
                          <a:spcPts val="11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SUPERFÍCIES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LIMPAS  UTILIZADAS  FREQUENTEMENTE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6630" marR="269875" indent="-184785">
                        <a:lnSpc>
                          <a:spcPct val="101499"/>
                        </a:lnSpc>
                        <a:spcBef>
                          <a:spcPts val="179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COBRIR</a:t>
                      </a:r>
                      <a:r>
                        <a:rPr sz="1400" b="1" spc="-7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TOSSES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ESPIRROS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2279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00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VEZ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APÓS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USO</a:t>
                      </a:r>
                      <a:r>
                        <a:rPr sz="500" b="1" spc="-6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PESADO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marR="92075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 USADO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ALGUÉM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SABÃO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FUNCIONAM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BEM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0607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ÁLCOOL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LIMPEZA, SE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  MENOS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48615" indent="-139065" algn="just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SANITÁRIA DOMÉSTICA  DILUÍDA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4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COLHERES DE CHÁ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(20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ml) POR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TEM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ALERGIAS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marR="7429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COZINHOU COM  MUITA PIMENTA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67310" indent="-138430">
                        <a:lnSpc>
                          <a:spcPts val="800"/>
                        </a:lnSpc>
                        <a:spcBef>
                          <a:spcPts val="5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JOGUE LENÇOS USADOS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LIXO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294005" indent="-138430">
                        <a:lnSpc>
                          <a:spcPts val="8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LAVE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SUAS</a:t>
                      </a:r>
                      <a:r>
                        <a:rPr sz="500" b="1" spc="-7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  IMEDIATAMENTE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14370" y="7419593"/>
            <a:ext cx="187769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 marR="5080" indent="-17145">
              <a:lnSpc>
                <a:spcPct val="100699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LIMPE SUAS</a:t>
            </a:r>
            <a:r>
              <a:rPr sz="1400" b="1" spc="-7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dirty="0">
                <a:solidFill>
                  <a:srgbClr val="FF0000"/>
                </a:solidFill>
                <a:latin typeface="Segoe Script"/>
                <a:cs typeface="Segoe Script"/>
              </a:rPr>
              <a:t>MÃOS  COM</a:t>
            </a:r>
            <a:r>
              <a:rPr sz="1400" b="1" spc="-5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FREQUÊNCIA</a:t>
            </a:r>
            <a:endParaRPr sz="1400">
              <a:latin typeface="Segoe Script"/>
              <a:cs typeface="Segoe Scrip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066" y="7861554"/>
            <a:ext cx="3600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QUANDO: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1550" y="7938363"/>
            <a:ext cx="1286510" cy="1045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EDIFÍCIO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CHEGAR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9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CASA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USAR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6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BANHEIRO</a:t>
            </a:r>
            <a:endParaRPr sz="500">
              <a:latin typeface="Segoe Script"/>
              <a:cs typeface="Segoe Script"/>
            </a:endParaRPr>
          </a:p>
          <a:p>
            <a:pPr marL="151130" marR="14287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DEPOIS 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DE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ESTAR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7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UMA  MULTIDÃO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ESPIRRAR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TOSSIR</a:t>
            </a:r>
            <a:endParaRPr sz="500">
              <a:latin typeface="Segoe Script"/>
              <a:cs typeface="Segoe Script"/>
            </a:endParaRPr>
          </a:p>
          <a:p>
            <a:pPr marL="151130" marR="5080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TOMAR ÔNIBUS, TREM, METRÔ 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COMPARTILHAR</a:t>
            </a:r>
            <a:r>
              <a:rPr sz="500" b="1" spc="-2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CARONA</a:t>
            </a:r>
            <a:endParaRPr sz="500">
              <a:latin typeface="Segoe Script"/>
              <a:cs typeface="Segoe Script"/>
            </a:endParaRPr>
          </a:p>
          <a:p>
            <a:pPr marL="151130" marR="34480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ANTES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 COMER</a:t>
            </a:r>
            <a:r>
              <a:rPr sz="500" b="1" spc="-8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 PREPARAR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COMIDA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542" y="7836255"/>
            <a:ext cx="1268095" cy="9429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COMO: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ÁGUA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SABÃO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É O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MELHOR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ÁLCOOL GEL ESTÁ</a:t>
            </a:r>
            <a:r>
              <a:rPr sz="500" b="1" spc="-6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OK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AMBOS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LADOS DAS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MÃOS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EMBAIXO DAS UNHAS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DEDOS</a:t>
            </a:r>
            <a:endParaRPr sz="500">
              <a:latin typeface="Segoe Script"/>
              <a:cs typeface="Segoe Script"/>
            </a:endParaRPr>
          </a:p>
          <a:p>
            <a:pPr marL="213360" marR="243840" indent="-138430">
              <a:lnSpc>
                <a:spcPts val="8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NÃO SE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ESQUEÇA</a:t>
            </a:r>
            <a:r>
              <a:rPr sz="500" b="1" spc="-7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DOS  POLEGARES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SEQUE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COMPLETAMENTE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1447" y="6396609"/>
            <a:ext cx="5219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Segoe Script"/>
                <a:cs typeface="Segoe Script"/>
              </a:rPr>
              <a:t>20</a:t>
            </a:r>
            <a:r>
              <a:rPr sz="600" b="1" spc="-55" dirty="0">
                <a:latin typeface="Segoe Script"/>
                <a:cs typeface="Segoe Script"/>
              </a:rPr>
              <a:t> </a:t>
            </a:r>
            <a:r>
              <a:rPr sz="600" b="1" spc="-5" dirty="0">
                <a:latin typeface="Segoe Script"/>
                <a:cs typeface="Segoe Script"/>
              </a:rPr>
              <a:t>segundos</a:t>
            </a:r>
            <a:endParaRPr sz="6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734" y="6808089"/>
            <a:ext cx="7505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CANTE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5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ALFABETO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422" y="927861"/>
            <a:ext cx="1727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l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</a:t>
            </a:r>
            <a:endParaRPr sz="500">
              <a:latin typeface="Segoe Script"/>
              <a:cs typeface="Segoe Scrip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1,8</a:t>
            </a:r>
            <a:endParaRPr sz="500">
              <a:latin typeface="Segoe Script"/>
              <a:cs typeface="Segoe Script"/>
            </a:endParaRPr>
          </a:p>
          <a:p>
            <a:pPr marL="36830">
              <a:lnSpc>
                <a:spcPct val="100000"/>
              </a:lnSpc>
              <a:spcBef>
                <a:spcPts val="204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m</a:t>
            </a:r>
            <a:endParaRPr sz="500">
              <a:latin typeface="Segoe Script"/>
              <a:cs typeface="Segoe Scrip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6438" y="4059454"/>
          <a:ext cx="5484495" cy="669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585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MAÇANETAS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TORNEIRAS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2550" marR="691515" indent="-17145">
                        <a:lnSpc>
                          <a:spcPct val="142000"/>
                        </a:lnSpc>
                        <a:spcBef>
                          <a:spcPts val="12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TAMPAS  DE VASOS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SANITÁRIOS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INTERRUPTORES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50" b="1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PIAS E </a:t>
                      </a:r>
                      <a:r>
                        <a:rPr sz="750" b="1" spc="-7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MESAS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BOTÕES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ELEVADOR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0" marR="248920" indent="-228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 LENÇO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PANO OU</a:t>
                      </a:r>
                      <a:r>
                        <a:rPr sz="500" b="1" spc="-8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PAPEL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91465" marR="67310" indent="-355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8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MANGA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COTOVELO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14115" y="6445986"/>
            <a:ext cx="393700" cy="2266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B,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…. X, Y e</a:t>
            </a:r>
            <a:r>
              <a:rPr sz="500" b="1" spc="-10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6" name="Rectangle 15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6" t="51421" r="29702" b="38599"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1413810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LOS CONGLOMERADOS DE GENTE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238410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CUANDO: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042968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’MULTITUD’ 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GRUPO GRANDE DE GENTE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‘GRANDE’ SIGNIFICA QUE NO PUEDE  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MANTENERSE A 2 METROS DE  DISTANCIA  DE LOS DEMÁS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ES IMPORTANTE AUNQUE YA SE SIENTA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BIEN DE SALUD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77787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244250"/>
            <a:chOff x="464469" y="277722"/>
            <a:chExt cx="3446205" cy="12442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DENTRO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3622" y="963954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DE DISTANCIA 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SAQUE A CAMINAR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49677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60810"/>
            <a:chOff x="4143437" y="348086"/>
            <a:chExt cx="3359179" cy="10608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4519" y="1095091"/>
              <a:ext cx="124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/>
                <a:t>DEBE HACER: quedarse en cama</a:t>
              </a:r>
              <a:endParaRPr lang="en-US" sz="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8438" y="1101119"/>
              <a:ext cx="100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DEBE HACER: MIRAR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 smtClean="0">
                  <a:solidFill>
                    <a:srgbClr val="F60F4E"/>
                  </a:solidFill>
                </a:rPr>
                <a:t>NO DEBE HACER</a:t>
              </a:r>
              <a:r>
                <a:rPr lang="es-ES" sz="700" dirty="0" smtClean="0"/>
                <a:t>: USAR TRANSPORTE PÚBLICO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04519" y="1432332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4754446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FRECUENTEMENTE LAS SUPERFICIES QUE ESTÁN EN USO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56769" y="4681506"/>
            <a:ext cx="353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LA BOCA Y LA NARIZ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3893513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LAS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3906446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6686" y="4422794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81637" y="4453794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3905090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39" y="445313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CELULARES Y CONTROLES REMOTO DEL TV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65224" y="4394923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CON </a:t>
            </a:r>
            <a:r>
              <a:rPr lang="en-US" dirty="0" err="1" smtClean="0"/>
              <a:t>CON</a:t>
            </a:r>
            <a:r>
              <a:rPr lang="en-US" dirty="0" smtClean="0"/>
              <a:t>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4399934"/>
            <a:ext cx="1587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SU MANGA O EN EL DOBLES DE SU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065048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DIFICULTAD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97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1409752"/>
            <a:chOff x="5209761" y="2034749"/>
            <a:chExt cx="2451516" cy="140975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COMO: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DESAPARECIDO,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YA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PRIMERO AL DOCTOR ANTES DE IR A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HACERSE ATENDER</a:t>
              </a:r>
            </a:p>
            <a:p>
              <a:pPr marL="174625" indent="-174625"/>
              <a:r>
                <a:rPr lang="en-US" dirty="0" smtClean="0"/>
                <a:t>       EVITE ÁREAS PÚBLICAS, ESCUELAS O EL </a:t>
              </a:r>
            </a:p>
            <a:p>
              <a:pPr marL="174625" indent="-174625"/>
              <a:r>
                <a:rPr lang="en-US" dirty="0"/>
                <a:t> </a:t>
              </a:r>
              <a:r>
                <a:rPr lang="en-US" dirty="0" smtClean="0"/>
                <a:t>         LUGAR  DE TRABAJO        </a:t>
              </a:r>
            </a:p>
            <a:p>
              <a:pPr marL="174625" indent="-174625"/>
              <a:r>
                <a:rPr lang="es-ES" dirty="0" smtClean="0"/>
                <a:t>       NO UTILICE EL TRANSPORTE PÚBLICO, LOS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TAXIS O LOS SERVICIOS DE TRANSPORTE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 UTILICE UNA MASCARA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853389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899" y="319625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514057" cy="738664"/>
            <a:chOff x="614421" y="5326687"/>
            <a:chExt cx="1514057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CUANDO: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MUY FRECUENTE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 ALGUIEN  ENFERMO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340533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AGUA Y EL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ALCOHOL DE LIMPIEZA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EN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448535" y="5555548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 CON DEMASIADA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97742" y="555597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071101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ESTÉ ENTRE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AL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ANTES 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PREPARAR ALGUNA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6" y="9382916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JABÓN Y EL AGUA ES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EL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519886"/>
            <a:ext cx="13769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788" y="259463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8953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84344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QUEDARSE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 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855522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QUEDARTE</a:t>
            </a:r>
            <a:r>
              <a:rPr lang="es-AR" sz="700" dirty="0" smtClean="0"/>
              <a:t>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</a:t>
            </a:r>
            <a:r>
              <a:rPr lang="es-AR" sz="700" dirty="0"/>
              <a:t>E</a:t>
            </a:r>
            <a:r>
              <a:rPr lang="es-AR" sz="700" dirty="0" smtClean="0"/>
              <a:t>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</a:t>
            </a:r>
            <a:r>
              <a:rPr lang="es-AR" sz="700" dirty="0"/>
              <a:t>E</a:t>
            </a:r>
            <a:r>
              <a:rPr lang="es-AR" sz="700" dirty="0" smtClean="0"/>
              <a:t>DARTE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7" y="1688131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906449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2" y="3738313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739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4" y="2578361"/>
            <a:ext cx="1771549" cy="707886"/>
            <a:chOff x="230455" y="1998622"/>
            <a:chExt cx="1771549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71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</a:t>
              </a:r>
              <a:r>
                <a:rPr lang="en-US" sz="800" dirty="0" smtClean="0"/>
                <a:t>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Nếu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 smtClean="0"/>
                <a:t>    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</a:t>
              </a:r>
              <a:r>
                <a:rPr lang="en-US" sz="800" dirty="0" err="1" smtClean="0"/>
                <a:t>Nếu</a:t>
              </a:r>
              <a:r>
                <a:rPr lang="en-US" sz="800" dirty="0" smtClean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mạnh</a:t>
              </a:r>
              <a:r>
                <a:rPr lang="en-US" sz="800" dirty="0"/>
                <a:t> </a:t>
              </a:r>
              <a:r>
                <a:rPr lang="en-US" sz="800" dirty="0" err="1" smtClean="0"/>
                <a:t>khoẻ</a:t>
              </a:r>
              <a:r>
                <a:rPr lang="en-US" sz="800" dirty="0" smtClean="0"/>
                <a:t>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Cho </a:t>
              </a:r>
              <a:r>
                <a:rPr lang="en-US" sz="800" dirty="0" err="1"/>
                <a:t>đến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dịch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/>
                <a:t> </a:t>
              </a:r>
              <a:r>
                <a:rPr lang="en-US" sz="800" dirty="0" err="1"/>
                <a:t>kết</a:t>
              </a:r>
              <a:r>
                <a:rPr lang="en-US" sz="800" dirty="0"/>
                <a:t> </a:t>
              </a:r>
              <a:r>
                <a:rPr lang="en-US" sz="800" dirty="0" err="1"/>
                <a:t>thúc</a:t>
              </a:r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ở </a:t>
              </a:r>
              <a:r>
                <a:rPr lang="en-US" sz="800" dirty="0" err="1"/>
                <a:t>khu</a:t>
              </a:r>
              <a:r>
                <a:rPr lang="en-US" sz="800" dirty="0"/>
                <a:t> </a:t>
              </a:r>
              <a:r>
                <a:rPr lang="en-US" sz="800" dirty="0" err="1"/>
                <a:t>vực</a:t>
              </a:r>
              <a:r>
                <a:rPr lang="en-US" sz="800" dirty="0"/>
                <a:t> </a:t>
              </a:r>
              <a:r>
                <a:rPr lang="en-US" sz="800" dirty="0" err="1"/>
                <a:t>của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582003"/>
            <a:ext cx="1855444" cy="1077218"/>
            <a:chOff x="2267869" y="2045102"/>
            <a:chExt cx="1855444" cy="1077218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554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LÀM </a:t>
              </a:r>
              <a:r>
                <a:rPr lang="en-US" sz="800" dirty="0" smtClean="0"/>
                <a:t>NHƯ </a:t>
              </a:r>
              <a:r>
                <a:rPr lang="en-US" sz="800" dirty="0"/>
                <a:t>THẾ NÀO:</a:t>
              </a:r>
            </a:p>
            <a:p>
              <a:r>
                <a:rPr lang="en-US" sz="800" dirty="0"/>
                <a:t>      </a:t>
              </a:r>
              <a:r>
                <a:rPr lang="en-US" sz="800" dirty="0" smtClean="0"/>
                <a:t>“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/>
                <a:t>đám</a:t>
              </a:r>
              <a:r>
                <a:rPr lang="en-US" sz="800" dirty="0"/>
                <a:t> </a:t>
              </a:r>
              <a:r>
                <a:rPr lang="en-US" sz="800" dirty="0" err="1" smtClean="0"/>
                <a:t>đông</a:t>
              </a:r>
              <a:r>
                <a:rPr lang="en-US" sz="800" dirty="0" smtClean="0"/>
                <a:t>”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nhóm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bất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</a:t>
              </a:r>
              <a:r>
                <a:rPr lang="en-US" sz="800" dirty="0" err="1" smtClean="0"/>
                <a:t>kì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gồm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tụ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tập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smtClean="0"/>
                <a:t>”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"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khi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bạn</a:t>
              </a:r>
              <a:r>
                <a:rPr lang="en-US" sz="800" dirty="0" smtClean="0"/>
                <a:t> </a:t>
              </a:r>
              <a:r>
                <a:rPr lang="en-US" sz="800" dirty="0" err="1"/>
                <a:t>có</a:t>
              </a:r>
              <a:r>
                <a:rPr lang="en-US" sz="800" dirty="0"/>
                <a:t> </a:t>
              </a:r>
              <a:r>
                <a:rPr lang="en-US" sz="800" dirty="0" err="1"/>
                <a:t>thể</a:t>
              </a:r>
              <a:r>
                <a:rPr lang="en-US" sz="800" dirty="0"/>
                <a:t> </a:t>
              </a:r>
              <a:r>
                <a:rPr lang="en-US" sz="800" dirty="0" err="1"/>
                <a:t>giữ</a:t>
              </a:r>
              <a:r>
                <a:rPr lang="en-US" sz="800" dirty="0"/>
                <a:t>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</a:t>
              </a:r>
              <a:r>
                <a:rPr lang="en-US" sz="800" dirty="0" err="1" smtClean="0"/>
                <a:t>cách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nhau</a:t>
              </a:r>
              <a:r>
                <a:rPr lang="en-US" sz="800" dirty="0" smtClean="0"/>
                <a:t> </a:t>
              </a:r>
              <a:r>
                <a:rPr lang="en-US" sz="800" dirty="0" smtClean="0"/>
                <a:t>2 </a:t>
              </a:r>
              <a:r>
                <a:rPr lang="en-US" sz="800" dirty="0" err="1" smtClean="0"/>
                <a:t>mét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Tránh</a:t>
              </a:r>
              <a:r>
                <a:rPr lang="en-US" sz="800" dirty="0" smtClean="0"/>
                <a:t> </a:t>
              </a:r>
              <a:r>
                <a:rPr lang="en-US" sz="800" dirty="0" err="1"/>
                <a:t>bắt</a:t>
              </a:r>
              <a:r>
                <a:rPr lang="en-US" sz="800" dirty="0"/>
                <a:t> </a:t>
              </a:r>
              <a:r>
                <a:rPr lang="en-US" sz="800" dirty="0" err="1" smtClean="0"/>
                <a:t>tay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/>
                <a:t>Quan</a:t>
              </a:r>
              <a:r>
                <a:rPr lang="en-US" sz="800" dirty="0"/>
                <a:t> </a:t>
              </a:r>
              <a:r>
                <a:rPr lang="en-US" sz="800" dirty="0" err="1"/>
                <a:t>trọng</a:t>
              </a:r>
              <a:r>
                <a:rPr lang="en-US" sz="800" dirty="0"/>
                <a:t> </a:t>
              </a:r>
              <a:r>
                <a:rPr lang="en-US" sz="800" dirty="0" err="1"/>
                <a:t>ngay</a:t>
              </a:r>
              <a:r>
                <a:rPr lang="en-US" sz="800" dirty="0"/>
                <a:t> </a:t>
              </a:r>
              <a:r>
                <a:rPr lang="en-US" sz="800" dirty="0" err="1"/>
                <a:t>cả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 </a:t>
              </a:r>
              <a:r>
                <a:rPr lang="en-US" sz="800" dirty="0" err="1" smtClean="0"/>
                <a:t>mạnh</a:t>
              </a:r>
              <a:r>
                <a:rPr lang="en-US" sz="800" dirty="0" smtClean="0"/>
                <a:t> </a:t>
              </a:r>
              <a:r>
                <a:rPr lang="en-US" sz="800" dirty="0" err="1"/>
                <a:t>khỏe</a:t>
              </a:r>
              <a:endParaRPr lang="en-US" sz="8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637818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72" y="274079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14623"/>
            <a:ext cx="3446205" cy="1242895"/>
            <a:chOff x="464469" y="277722"/>
            <a:chExt cx="3446205" cy="1242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Ở </a:t>
              </a:r>
              <a:r>
                <a:rPr lang="en-US" sz="900" dirty="0" err="1"/>
                <a:t>trong</a:t>
              </a:r>
              <a:r>
                <a:rPr lang="en-US" sz="900" dirty="0"/>
                <a:t> </a:t>
              </a:r>
              <a:r>
                <a:rPr lang="en-US" sz="900" dirty="0" err="1" smtClean="0"/>
                <a:t>nh</a:t>
              </a:r>
              <a:r>
                <a:rPr lang="en-US" sz="900" dirty="0" err="1"/>
                <a:t>à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Tận</a:t>
              </a:r>
              <a:r>
                <a:rPr lang="en-US" sz="900" dirty="0"/>
                <a:t> </a:t>
              </a:r>
              <a:r>
                <a:rPr lang="en-US" sz="900" dirty="0" err="1"/>
                <a:t>hưởng</a:t>
              </a:r>
              <a:r>
                <a:rPr lang="en-US" sz="900" dirty="0"/>
                <a:t> </a:t>
              </a:r>
              <a:r>
                <a:rPr lang="en-US" sz="900" dirty="0" err="1"/>
                <a:t>không</a:t>
              </a:r>
              <a:r>
                <a:rPr lang="en-US" sz="900" dirty="0"/>
                <a:t> </a:t>
              </a:r>
              <a:r>
                <a:rPr lang="en-US" sz="900" dirty="0" err="1"/>
                <a:t>gian</a:t>
              </a:r>
              <a:r>
                <a:rPr lang="en-US" sz="900" dirty="0"/>
                <a:t> </a:t>
              </a:r>
              <a:r>
                <a:rPr lang="en-US" sz="900" dirty="0" err="1"/>
                <a:t>ngoài</a:t>
              </a:r>
              <a:r>
                <a:rPr lang="en-US" sz="900" dirty="0"/>
                <a:t> </a:t>
              </a:r>
              <a:r>
                <a:rPr lang="en-US" sz="900" dirty="0" err="1"/>
                <a:t>trời</a:t>
              </a:r>
              <a:r>
                <a:rPr lang="en-US" sz="900" dirty="0"/>
                <a:t> </a:t>
              </a:r>
              <a:r>
                <a:rPr lang="en-US" sz="900" dirty="0" err="1"/>
                <a:t>yên</a:t>
              </a:r>
              <a:r>
                <a:rPr lang="en-US" sz="900" dirty="0"/>
                <a:t> </a:t>
              </a:r>
              <a:r>
                <a:rPr lang="en-US" sz="900" dirty="0" err="1"/>
                <a:t>tĩnh</a:t>
              </a:r>
              <a:r>
                <a:rPr lang="en-US" sz="9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6356" y="1028940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Cách</a:t>
              </a:r>
              <a:r>
                <a:rPr lang="en-US" sz="900" dirty="0"/>
                <a:t> </a:t>
              </a:r>
              <a:r>
                <a:rPr lang="en-US" sz="900" dirty="0" err="1"/>
                <a:t>nhau</a:t>
              </a:r>
              <a:r>
                <a:rPr lang="en-US" sz="900" dirty="0"/>
                <a:t> </a:t>
              </a:r>
              <a:r>
                <a:rPr lang="en-US" sz="900" dirty="0" err="1"/>
                <a:t>ít</a:t>
              </a:r>
              <a:r>
                <a:rPr lang="en-US" sz="900" dirty="0"/>
                <a:t> </a:t>
              </a:r>
              <a:r>
                <a:rPr lang="en-US" sz="900" dirty="0" err="1"/>
                <a:t>nhất</a:t>
              </a:r>
              <a:r>
                <a:rPr lang="en-US" sz="900" dirty="0"/>
                <a:t> 2 </a:t>
              </a:r>
              <a:r>
                <a:rPr lang="en-US" sz="900" dirty="0" err="1"/>
                <a:t>mét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9300" y="493037"/>
              <a:ext cx="4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600" dirty="0"/>
                <a:t>Xin </a:t>
              </a:r>
              <a:r>
                <a:rPr lang="en-US" sz="600" dirty="0" err="1"/>
                <a:t>chào</a:t>
              </a:r>
              <a:endParaRPr lang="en-US" sz="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Dắt</a:t>
              </a:r>
              <a:r>
                <a:rPr lang="en-US" dirty="0"/>
                <a:t> </a:t>
              </a:r>
              <a:r>
                <a:rPr lang="en-US" dirty="0" err="1"/>
                <a:t>chó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dạo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 err="1" smtClean="0">
                  <a:solidFill>
                    <a:srgbClr val="07029D"/>
                  </a:solidFill>
                </a:rPr>
                <a:t>mét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884987"/>
            <a:ext cx="3359179" cy="1247976"/>
            <a:chOff x="4143437" y="348086"/>
            <a:chExt cx="3359179" cy="1247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 smtClean="0"/>
                <a:t>Nghi</a:t>
              </a:r>
              <a:r>
                <a:rPr lang="en-US" dirty="0" smtClean="0"/>
                <a:t>̉ </a:t>
              </a:r>
              <a:r>
                <a:rPr lang="en-US" dirty="0" err="1" smtClean="0"/>
                <a:t>ngơi</a:t>
              </a:r>
              <a:r>
                <a:rPr lang="en-US" dirty="0" smtClean="0"/>
                <a:t> </a:t>
              </a:r>
              <a:r>
                <a:rPr lang="en-US" dirty="0"/>
                <a:t>ở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giường</a:t>
              </a:r>
              <a:r>
                <a:rPr lang="en-US" dirty="0"/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Xem</a:t>
              </a:r>
              <a:r>
                <a:rPr lang="en-US" dirty="0"/>
                <a:t> </a:t>
              </a:r>
              <a:r>
                <a:rPr lang="en-US" dirty="0" err="1"/>
                <a:t>tivi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Không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phương</a:t>
              </a:r>
              <a:r>
                <a:rPr lang="en-US" dirty="0"/>
                <a:t> </a:t>
              </a:r>
              <a:r>
                <a:rPr lang="en-US" dirty="0" err="1"/>
                <a:t>tiện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969233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Ở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0817" y="5286119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5267189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/>
              <a:t>miệng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8955" y="7893346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Rửa</a:t>
            </a:r>
            <a:r>
              <a:rPr lang="en-US" dirty="0" smtClean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7171" y="4369434"/>
            <a:ext cx="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89991" y="4433672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Vòi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936835"/>
            <a:ext cx="7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đèn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85567" y="4960539"/>
            <a:ext cx="84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80833" y="4369434"/>
            <a:ext cx="15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bồn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990039"/>
            <a:ext cx="125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TV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4931824"/>
            <a:ext cx="10523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936835"/>
            <a:ext cx="11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khuỷu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528199" y="6689304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</a:t>
              </a:r>
              <a:r>
                <a:rPr lang="en-US" sz="700" dirty="0" err="1">
                  <a:solidFill>
                    <a:srgbClr val="020202"/>
                  </a:solidFill>
                </a:rPr>
                <a:t>giây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</a:t>
              </a:r>
              <a:r>
                <a:rPr lang="en-US" sz="700" dirty="0" err="1"/>
                <a:t>và</a:t>
              </a:r>
              <a:r>
                <a:rPr lang="en-US" sz="700" dirty="0"/>
                <a:t>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800" dirty="0" err="1"/>
                <a:t>Hát</a:t>
              </a:r>
              <a:r>
                <a:rPr lang="en-US" sz="800" dirty="0"/>
                <a:t> </a:t>
              </a:r>
              <a:r>
                <a:rPr lang="en-US" sz="800" dirty="0" err="1"/>
                <a:t>bài</a:t>
              </a:r>
              <a:r>
                <a:rPr lang="en-US" sz="800" dirty="0"/>
                <a:t> </a:t>
              </a:r>
              <a:r>
                <a:rPr lang="en-US" sz="800" dirty="0" err="1"/>
                <a:t>bảng</a:t>
              </a:r>
              <a:r>
                <a:rPr lang="en-US" sz="800" dirty="0"/>
                <a:t> </a:t>
              </a:r>
              <a:r>
                <a:rPr lang="en-US" sz="800" dirty="0" err="1"/>
                <a:t>chữ</a:t>
              </a:r>
              <a:r>
                <a:rPr lang="en-US" sz="800" dirty="0"/>
                <a:t> </a:t>
              </a:r>
              <a:r>
                <a:rPr lang="en-US" sz="800" dirty="0" err="1"/>
                <a:t>cái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01949"/>
            <a:ext cx="1859805" cy="584775"/>
            <a:chOff x="4341997" y="2065048"/>
            <a:chExt cx="185980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 smtClean="0"/>
                <a:t>KHI NÀO: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Sốt</a:t>
              </a:r>
              <a:r>
                <a:rPr lang="en-US" sz="800" dirty="0"/>
                <a:t>	</a:t>
              </a:r>
              <a:endParaRPr lang="en-US" sz="800" dirty="0" smtClean="0"/>
            </a:p>
            <a:p>
              <a:r>
                <a:rPr lang="en-US" sz="800" dirty="0" smtClean="0"/>
                <a:t>      Ho </a:t>
              </a:r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Khó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thở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571650"/>
            <a:ext cx="2451516" cy="1200329"/>
            <a:chOff x="5209761" y="2034749"/>
            <a:chExt cx="2451516" cy="1200329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Ở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r>
                <a:rPr lang="en-US" dirty="0"/>
                <a:t> </a:t>
              </a:r>
              <a:r>
                <a:rPr lang="en-US" dirty="0" err="1"/>
                <a:t>cả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hết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triệu</a:t>
              </a:r>
              <a:r>
                <a:rPr lang="en-US" dirty="0"/>
                <a:t> </a:t>
              </a:r>
              <a:r>
                <a:rPr lang="en-US" dirty="0" err="1"/>
                <a:t>chứng</a:t>
              </a:r>
              <a:r>
                <a:rPr lang="en-US" dirty="0"/>
                <a:t> </a:t>
              </a:r>
              <a:r>
                <a:rPr lang="en-US" dirty="0" smtClean="0"/>
                <a:t>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</a:t>
              </a:r>
              <a:r>
                <a:rPr lang="en-US" dirty="0" err="1" smtClean="0"/>
                <a:t>cho</a:t>
              </a:r>
              <a:r>
                <a:rPr lang="en-US" dirty="0" smtClean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Gọi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trước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r>
                <a:rPr lang="en-US" dirty="0"/>
                <a:t> </a:t>
              </a:r>
              <a:r>
                <a:rPr lang="en-US" dirty="0" err="1"/>
                <a:t>viện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Tránh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khu</a:t>
              </a:r>
              <a:r>
                <a:rPr lang="en-US" dirty="0"/>
                <a:t> </a:t>
              </a:r>
              <a:r>
                <a:rPr lang="en-US" dirty="0" err="1"/>
                <a:t>vực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r>
                <a:rPr lang="en-US" dirty="0"/>
                <a:t>, </a:t>
              </a:r>
              <a:r>
                <a:rPr lang="en-US" dirty="0" err="1"/>
                <a:t>trường</a:t>
              </a:r>
              <a:r>
                <a:rPr lang="en-US" dirty="0"/>
                <a:t> </a:t>
              </a:r>
              <a:r>
                <a:rPr lang="en-US" dirty="0" err="1"/>
                <a:t>học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hoặc</a:t>
              </a:r>
              <a:r>
                <a:rPr lang="en-US" dirty="0" smtClean="0"/>
                <a:t>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việc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vận</a:t>
              </a:r>
              <a:r>
                <a:rPr lang="en-US" dirty="0"/>
                <a:t> </a:t>
              </a:r>
              <a:r>
                <a:rPr lang="en-US" dirty="0" err="1"/>
                <a:t>chuyển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cộng</a:t>
              </a:r>
              <a:r>
                <a:rPr lang="en-US" dirty="0"/>
                <a:t>, taxi,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endParaRPr lang="en-US" dirty="0"/>
            </a:p>
            <a:p>
              <a:r>
                <a:rPr lang="en-US" dirty="0" smtClean="0"/>
                <a:t>        </a:t>
              </a:r>
              <a:r>
                <a:rPr lang="en-US" dirty="0" err="1" smtClean="0"/>
                <a:t>Đeo</a:t>
              </a:r>
              <a:r>
                <a:rPr lang="en-US" dirty="0" smtClean="0"/>
                <a:t> </a:t>
              </a:r>
              <a:r>
                <a:rPr lang="en-US" dirty="0" err="1"/>
                <a:t>khẩu</a:t>
              </a:r>
              <a:r>
                <a:rPr lang="en-US" dirty="0"/>
                <a:t> </a:t>
              </a:r>
              <a:r>
                <a:rPr lang="en-US" dirty="0" err="1"/>
                <a:t>trang</a:t>
              </a:r>
              <a:r>
                <a:rPr lang="en-US" dirty="0"/>
                <a:t>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phải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389569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979" y="2981537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863588"/>
            <a:ext cx="1391360" cy="707886"/>
            <a:chOff x="614422" y="5326687"/>
            <a:chExt cx="1391360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NÀO:</a:t>
              </a:r>
            </a:p>
            <a:p>
              <a:r>
                <a:rPr lang="en-US" sz="800" dirty="0"/>
                <a:t>     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lần</a:t>
              </a:r>
              <a:r>
                <a:rPr lang="en-US" sz="800" dirty="0"/>
                <a:t>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ngày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Sau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/>
                <a:t>nhiều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Đã</a:t>
              </a:r>
              <a:r>
                <a:rPr lang="en-US" sz="800" dirty="0"/>
                <a:t> </a:t>
              </a:r>
              <a:r>
                <a:rPr lang="en-US" sz="800" dirty="0" err="1"/>
                <a:t>đươc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 smtClean="0"/>
                <a:t>bởi</a:t>
              </a:r>
              <a:r>
                <a:rPr lang="en-US" sz="800" dirty="0" smtClean="0"/>
                <a:t>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 smtClean="0"/>
                <a:t>bệnh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856738"/>
            <a:ext cx="2123577" cy="707886"/>
            <a:chOff x="2072948" y="5319837"/>
            <a:chExt cx="1938394" cy="7078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38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đủ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sạch</a:t>
              </a:r>
              <a:r>
                <a:rPr lang="en-US" dirty="0"/>
                <a:t>  </a:t>
              </a:r>
              <a:r>
                <a:rPr lang="en-US" dirty="0" err="1"/>
                <a:t>bằng</a:t>
              </a:r>
              <a:r>
                <a:rPr lang="en-US" dirty="0"/>
                <a:t> </a:t>
              </a:r>
              <a:r>
                <a:rPr lang="en-US" dirty="0" err="1"/>
                <a:t>cồn</a:t>
              </a:r>
              <a:r>
                <a:rPr lang="en-US" dirty="0"/>
                <a:t>, </a:t>
              </a:r>
              <a:r>
                <a:rPr lang="en-US" dirty="0" err="1"/>
                <a:t>ít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r>
                <a:rPr lang="en-US" dirty="0"/>
                <a:t> 70% </a:t>
              </a:r>
              <a:endParaRPr lang="en-US" dirty="0" smtClean="0"/>
            </a:p>
            <a:p>
              <a:r>
                <a:rPr lang="en-US" dirty="0" smtClean="0"/>
                <a:t>     </a:t>
              </a:r>
              <a:r>
                <a:rPr lang="en-US" dirty="0" err="1"/>
                <a:t>Thuốc</a:t>
              </a:r>
              <a:r>
                <a:rPr lang="en-US" dirty="0"/>
                <a:t> </a:t>
              </a:r>
              <a:r>
                <a:rPr lang="en-US" dirty="0" err="1"/>
                <a:t>tẩy</a:t>
              </a:r>
              <a:r>
                <a:rPr lang="en-US" dirty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4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muỗng</a:t>
              </a:r>
              <a:r>
                <a:rPr lang="en-US" dirty="0" smtClean="0"/>
                <a:t> </a:t>
              </a:r>
              <a:r>
                <a:rPr lang="en-US" dirty="0" err="1"/>
                <a:t>cà</a:t>
              </a:r>
              <a:r>
                <a:rPr lang="en-US" dirty="0"/>
                <a:t> </a:t>
              </a:r>
              <a:r>
                <a:rPr lang="en-US" dirty="0" err="1"/>
                <a:t>phê</a:t>
              </a:r>
              <a:r>
                <a:rPr lang="en-US" dirty="0"/>
                <a:t> (20ml) </a:t>
              </a:r>
              <a:r>
                <a:rPr lang="en-US" dirty="0" err="1"/>
                <a:t>mỗi</a:t>
              </a:r>
              <a:r>
                <a:rPr lang="en-US" dirty="0"/>
                <a:t> </a:t>
              </a:r>
              <a:r>
                <a:rPr lang="en-US" dirty="0" err="1"/>
                <a:t>lít</a:t>
              </a:r>
              <a:r>
                <a:rPr lang="en-US" dirty="0"/>
                <a:t> (950ml)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853892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dị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nấu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quá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hạt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tiêu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349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65297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6053894" y="5847745"/>
            <a:ext cx="1750211" cy="584775"/>
            <a:chOff x="5867318" y="5290162"/>
            <a:chExt cx="1750211" cy="584775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Vứt</a:t>
              </a:r>
              <a:r>
                <a:rPr lang="en-US" dirty="0"/>
                <a:t> </a:t>
              </a:r>
              <a:r>
                <a:rPr lang="en-US" dirty="0" err="1"/>
                <a:t>khăn</a:t>
              </a:r>
              <a:r>
                <a:rPr lang="en-US" dirty="0"/>
                <a:t> </a:t>
              </a:r>
              <a:r>
                <a:rPr lang="en-US" dirty="0" err="1"/>
                <a:t>giấy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/>
                <a:t>thùng</a:t>
              </a:r>
              <a:r>
                <a:rPr lang="en-US" dirty="0"/>
                <a:t> </a:t>
              </a:r>
              <a:r>
                <a:rPr lang="en-US" dirty="0" err="1"/>
                <a:t>rác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Rửa</a:t>
              </a:r>
              <a:r>
                <a:rPr lang="en-US" dirty="0" smtClean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622468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262017"/>
            <a:ext cx="2070729" cy="1216622"/>
            <a:chOff x="2381155" y="8470732"/>
            <a:chExt cx="2070729" cy="1216622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vào</a:t>
              </a:r>
              <a:r>
                <a:rPr lang="en-US" dirty="0"/>
                <a:t> </a:t>
              </a:r>
              <a:r>
                <a:rPr lang="en-US" dirty="0" err="1"/>
                <a:t>một</a:t>
              </a:r>
              <a:r>
                <a:rPr lang="en-US" dirty="0"/>
                <a:t> </a:t>
              </a:r>
              <a:r>
                <a:rPr lang="en-US" dirty="0" err="1"/>
                <a:t>tòa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Khi</a:t>
              </a:r>
              <a:r>
                <a:rPr lang="en-US" dirty="0" smtClean="0"/>
                <a:t> </a:t>
              </a:r>
              <a:r>
                <a:rPr lang="en-US" dirty="0" err="1"/>
                <a:t>về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vệ</a:t>
              </a:r>
              <a:r>
                <a:rPr lang="en-US" dirty="0"/>
                <a:t> </a:t>
              </a:r>
              <a:r>
                <a:rPr lang="en-US" dirty="0" err="1"/>
                <a:t>sinh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Ở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đông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Hắt</a:t>
              </a:r>
              <a:r>
                <a:rPr lang="en-US" dirty="0" smtClean="0"/>
                <a:t> </a:t>
              </a:r>
              <a:r>
                <a:rPr lang="en-US" dirty="0" err="1"/>
                <a:t>hơi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ho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Đi</a:t>
              </a:r>
              <a:r>
                <a:rPr lang="en-US" dirty="0" smtClean="0"/>
                <a:t>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buýt</a:t>
              </a:r>
              <a:r>
                <a:rPr lang="en-US" dirty="0"/>
                <a:t>,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lửa</a:t>
              </a:r>
              <a:r>
                <a:rPr lang="en-US" dirty="0"/>
                <a:t>,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người</a:t>
              </a:r>
              <a:r>
                <a:rPr lang="en-US" dirty="0"/>
                <a:t>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tàu</a:t>
              </a:r>
              <a:r>
                <a:rPr lang="en-US" dirty="0"/>
                <a:t> </a:t>
              </a:r>
              <a:r>
                <a:rPr lang="en-US" dirty="0" err="1"/>
                <a:t>điện</a:t>
              </a:r>
              <a:r>
                <a:rPr lang="en-US" dirty="0"/>
                <a:t> </a:t>
              </a:r>
              <a:r>
                <a:rPr lang="en-US" dirty="0" err="1"/>
                <a:t>ngầm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Trước</a:t>
              </a:r>
              <a:r>
                <a:rPr lang="en-US" dirty="0" smtClean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	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645" y="86683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702" y="881018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704" y="8907453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763" y="902649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650" y="9167307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536" y="9439105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244724"/>
            <a:ext cx="2224350" cy="1077218"/>
            <a:chOff x="4341997" y="8449685"/>
            <a:chExt cx="2224350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tốt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Nước</a:t>
              </a:r>
              <a:r>
                <a:rPr lang="en-US" dirty="0" smtClean="0"/>
                <a:t> </a:t>
              </a:r>
              <a:r>
                <a:rPr lang="en-US" dirty="0" err="1"/>
                <a:t>rửa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khử</a:t>
              </a:r>
              <a:r>
                <a:rPr lang="en-US" dirty="0"/>
                <a:t> </a:t>
              </a:r>
              <a:r>
                <a:rPr lang="en-US" dirty="0" err="1"/>
                <a:t>trùng</a:t>
              </a:r>
              <a:r>
                <a:rPr lang="en-US" dirty="0"/>
                <a:t> </a:t>
              </a:r>
              <a:r>
                <a:rPr lang="en-US" dirty="0" err="1"/>
                <a:t>khô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được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Cả</a:t>
              </a:r>
              <a:r>
                <a:rPr lang="en-US" dirty="0" smtClean="0"/>
                <a:t> </a:t>
              </a:r>
              <a:r>
                <a:rPr lang="en-US" dirty="0" err="1"/>
                <a:t>hai</a:t>
              </a:r>
              <a:r>
                <a:rPr lang="en-US" dirty="0"/>
                <a:t> </a:t>
              </a:r>
              <a:r>
                <a:rPr lang="en-US" dirty="0" err="1"/>
                <a:t>mặt</a:t>
              </a:r>
              <a:r>
                <a:rPr lang="en-US" dirty="0"/>
                <a:t> </a:t>
              </a:r>
              <a:r>
                <a:rPr lang="en-US" dirty="0" err="1"/>
                <a:t>bàn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Dưới</a:t>
              </a:r>
              <a:r>
                <a:rPr lang="en-US" dirty="0" smtClean="0"/>
                <a:t> </a:t>
              </a:r>
              <a:r>
                <a:rPr lang="en-US" dirty="0" err="1"/>
                <a:t>móng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Giữa</a:t>
              </a:r>
              <a:r>
                <a:rPr lang="en-US" dirty="0" smtClean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Đừng</a:t>
              </a:r>
              <a:r>
                <a:rPr lang="en-US" dirty="0" smtClean="0"/>
                <a:t> </a:t>
              </a:r>
              <a:r>
                <a:rPr lang="en-US" dirty="0" err="1"/>
                <a:t>quên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cái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Khô</a:t>
              </a:r>
              <a:r>
                <a:rPr lang="en-US" dirty="0" smtClean="0"/>
                <a:t> </a:t>
              </a:r>
              <a:r>
                <a:rPr lang="en-US" dirty="0" err="1"/>
                <a:t>hoàn</a:t>
              </a:r>
              <a:r>
                <a:rPr lang="en-US" dirty="0"/>
                <a:t> </a:t>
              </a:r>
              <a:r>
                <a:rPr lang="en-US" dirty="0" err="1"/>
                <a:t>toàn</a:t>
              </a:r>
              <a:r>
                <a:rPr lang="en-US" dirty="0"/>
                <a:t>	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51388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63406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81826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926415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3" y="903457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1" y="914272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47" y="927055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4" y="326404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9985" y="9354819"/>
            <a:ext cx="9925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vi-VN" dirty="0" smtClean="0"/>
              <a:t>Được </a:t>
            </a:r>
            <a:r>
              <a:rPr lang="vi-VN" dirty="0"/>
              <a:t>dịch </a:t>
            </a:r>
            <a:r>
              <a:rPr lang="vi-VN" dirty="0" smtClean="0"/>
              <a:t>bởi</a:t>
            </a:r>
            <a:endParaRPr lang="en-US" dirty="0" smtClean="0"/>
          </a:p>
          <a:p>
            <a:r>
              <a:rPr lang="en-US" dirty="0" smtClean="0"/>
              <a:t>@THE_BMC</a:t>
            </a:r>
          </a:p>
          <a:p>
            <a:r>
              <a:rPr lang="en-US" dirty="0" smtClean="0"/>
              <a:t>@</a:t>
            </a:r>
            <a:r>
              <a:rPr lang="en-US" dirty="0" smtClean="0"/>
              <a:t>JDao16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8958" y="86034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lời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khuyên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tránh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COVID-19</a:t>
            </a:r>
          </a:p>
        </p:txBody>
      </p:sp>
    </p:spTree>
    <p:extLst>
      <p:ext uri="{BB962C8B-B14F-4D97-AF65-F5344CB8AC3E}">
        <p14:creationId xmlns:p14="http://schemas.microsoft.com/office/powerpoint/2010/main" val="19693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54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9813" y="1439736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عدم الخروج لأي مكان مزدحم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1155" y="2041460"/>
            <a:ext cx="132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متي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شعرت بأعراض المرض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</a:rPr>
              <a:t>       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كنت لا تشعر باي أعراض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حتي ينسحب الوباء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5" y="2132310"/>
            <a:ext cx="190346" cy="1903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29" y="2424416"/>
            <a:ext cx="190346" cy="1903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5" y="2272950"/>
            <a:ext cx="190346" cy="1903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6485" y="1949873"/>
            <a:ext cx="191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مكان مزدحم به تجمعات لاعداد كبيرة من الأشخاص في مكان مغلق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مزدحم بمعني انك لا تستطيع ترك مسافة ٢ متر او ٦ اقدام بين شخص واخر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الامتناع عن السلام بالايدي او العناق او التقبيل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في منتهي الاهمية حتي ان كنت لا تشتكي من اي اعراض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12" y="2049217"/>
            <a:ext cx="292769" cy="248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4" y="2325917"/>
            <a:ext cx="292769" cy="2482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3" y="2752978"/>
            <a:ext cx="292769" cy="2482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50" y="2602171"/>
            <a:ext cx="292769" cy="2482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1155" y="302227"/>
            <a:ext cx="3449219" cy="1234401"/>
            <a:chOff x="481155" y="302227"/>
            <a:chExt cx="3449219" cy="12344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5" y="302227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3049" y="1067896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لا تغادر المنزل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58952"/>
              <a:ext cx="116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في الأماكن الهادئة المفتوحة غير المزدحمة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حافظ علي مسافة ٢ متر أو ٦ اقدام ما بين شخص والآخر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96549" y="514397"/>
              <a:ext cx="458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كيف حالك</a:t>
              </a:r>
              <a:endParaRPr lang="en-US" sz="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9397" y="1065077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بالمشي في الهواء الطلق</a:t>
              </a:r>
              <a:endParaRPr lang="en-US" sz="9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82962" cy="1150517"/>
            <a:chOff x="4143437" y="348086"/>
            <a:chExt cx="3382962" cy="11505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143085"/>
              <a:ext cx="1135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التزم بالراحة في الفراش</a:t>
              </a:r>
              <a:endParaRPr 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8949" y="1129271"/>
              <a:ext cx="120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تمتع بمتابعة برامجك المفضلة</a:t>
              </a:r>
              <a:endParaRPr 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77677" y="1129270"/>
              <a:ext cx="14487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F60F4E"/>
                  </a:solidFill>
                </a:rPr>
                <a:t>لا تستخدم المواصلات العامة</a:t>
              </a:r>
              <a:endParaRPr lang="en-US" sz="9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لا تغادر المنزل اذا كنت مريضا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حافظ علي نظافة المنزل والأسطح بشكل مستمر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قم بتغطية الوجه عند العطس أو الكحة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غسيل الأيدي بصفة مستمرة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يد الباب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حنفيات المياه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مفاتيح الإضاءة 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اسطح الطاولات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890178"/>
            <a:ext cx="114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جميع الاماكن في المرحاض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75998"/>
            <a:ext cx="115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الموبايل وجهاز تحكم التلفزيون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منديل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الكوع بدل من اليد</a:t>
            </a:r>
            <a:endParaRPr lang="en-US" sz="9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657336" cy="1255776"/>
            <a:chOff x="2831132" y="6949274"/>
            <a:chExt cx="3657336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020202"/>
                  </a:solidFill>
                </a:rPr>
                <a:t>٢٠ ثانية</a:t>
              </a:r>
              <a:endParaRPr lang="en-US" sz="9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048319"/>
              <a:ext cx="6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ا،ب،ت،</a:t>
              </a:r>
              <a:r>
                <a:rPr lang="en-US" sz="900" dirty="0"/>
                <a:t>    </a:t>
              </a:r>
            </a:p>
            <a:p>
              <a:r>
                <a:rPr lang="en-US" sz="900" dirty="0"/>
                <a:t> </a:t>
              </a:r>
              <a:r>
                <a:rPr lang="ar-AE" sz="900" dirty="0"/>
                <a:t>..،هـ،و،ى</a:t>
              </a:r>
              <a:endParaRPr lang="en-US" sz="9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93417" y="7485718"/>
              <a:ext cx="1295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endParaRPr lang="en-US" sz="9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18750" y="2009614"/>
            <a:ext cx="13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 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درجة حرارة مرتفعه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كحة</a:t>
            </a:r>
            <a:endParaRPr lang="en-US" sz="900" dirty="0"/>
          </a:p>
          <a:p>
            <a:pPr algn="r"/>
            <a:r>
              <a:rPr lang="ar-AE" sz="900" dirty="0"/>
              <a:t>صعوبة في التنفس</a:t>
            </a:r>
            <a:endParaRPr lang="en-US" sz="9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5" y="2246925"/>
            <a:ext cx="246566" cy="2482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98" y="2116426"/>
            <a:ext cx="246566" cy="2482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8" y="2408811"/>
            <a:ext cx="246566" cy="2482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503567" y="2017824"/>
            <a:ext cx="20257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بعد انحصار الأعراض، لا تغادر المنزل حتي تستشير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ان أمكن استشر بالتليفون أولًا قبل زيارة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تفادي الأماكن العامة، المدارس، أو العمل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تستخدم المواصلات العامة أو التاكسي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بإرتداء ماسك إذا خرجت للضرورة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24" y="2175477"/>
            <a:ext cx="234353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66" y="2375385"/>
            <a:ext cx="234353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95" y="2656215"/>
            <a:ext cx="234353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25" y="2495877"/>
            <a:ext cx="234353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7801" y="5329283"/>
            <a:ext cx="1331397" cy="646331"/>
            <a:chOff x="614422" y="5326687"/>
            <a:chExt cx="1331397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188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</a:t>
              </a:r>
              <a:endParaRPr lang="en-US" sz="900" dirty="0"/>
            </a:p>
            <a:p>
              <a:pPr algn="r"/>
              <a:r>
                <a:rPr lang="ar-AE" sz="900" dirty="0"/>
                <a:t>مرة يوميا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بعد استخدام مكثف</a:t>
              </a:r>
              <a:endParaRPr lang="en-US" sz="900" dirty="0"/>
            </a:p>
            <a:p>
              <a:pPr algn="r"/>
              <a:r>
                <a:rPr lang="ar-AE" sz="900" dirty="0"/>
                <a:t>اذا استخدمه شخص مريض</a:t>
              </a:r>
              <a:endParaRPr lang="en-US" sz="9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43" y="5431838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76" y="5567233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570" y="569251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682135" y="5317944"/>
            <a:ext cx="2092078" cy="784830"/>
            <a:chOff x="1645910" y="5319837"/>
            <a:chExt cx="2368702" cy="784830"/>
          </a:xfrm>
        </p:grpSpPr>
        <p:sp>
          <p:nvSpPr>
            <p:cNvPr id="57" name="TextBox 56"/>
            <p:cNvSpPr txBox="1"/>
            <p:nvPr/>
          </p:nvSpPr>
          <p:spPr>
            <a:xfrm>
              <a:off x="1645910" y="5319837"/>
              <a:ext cx="22263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بالماء والصابون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منظف منزلي به نسبة كحول لا تقل عن ٧٠٪؜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مبيض منزلي مخفف: ٤ ملاعق مبيض لكل لتر ماء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91" y="542595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100" y="5544852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363" y="56987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090497" y="5316991"/>
            <a:ext cx="1900708" cy="646331"/>
            <a:chOff x="4023506" y="5316991"/>
            <a:chExt cx="2346294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4023506" y="5316991"/>
              <a:ext cx="2212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 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مريضا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تعاني من الحساسية</a:t>
              </a:r>
              <a:endParaRPr lang="en-US" sz="900" dirty="0"/>
            </a:p>
            <a:p>
              <a:pPr algn="r"/>
              <a:r>
                <a:rPr lang="ar-AE" sz="900" dirty="0"/>
                <a:t>اذا استخدمت الكثير من الفلفل عند الطبخ </a:t>
              </a:r>
              <a:endParaRPr lang="en-US" sz="9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438" y="5389365"/>
              <a:ext cx="246888" cy="246888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057" y="5539028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551" y="568354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06687" y="5334381"/>
            <a:ext cx="1768603" cy="507831"/>
            <a:chOff x="4877759" y="5224218"/>
            <a:chExt cx="2877043" cy="503861"/>
          </a:xfrm>
        </p:grpSpPr>
        <p:sp>
          <p:nvSpPr>
            <p:cNvPr id="58" name="TextBox 57"/>
            <p:cNvSpPr txBox="1"/>
            <p:nvPr/>
          </p:nvSpPr>
          <p:spPr>
            <a:xfrm>
              <a:off x="4877759" y="5224218"/>
              <a:ext cx="2800199" cy="50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تخلص من المناديل في صفيحة القمامة</a:t>
              </a:r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قم بغسيل يديك فورا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932" y="5343455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553" y="5471238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931275" y="8098732"/>
            <a:ext cx="17506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دخول أي مبني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العودة للمنزل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استخدام الحمام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اذا ذهبت لمكان مزدحم</a:t>
            </a:r>
            <a:endParaRPr lang="en-US" sz="900" dirty="0"/>
          </a:p>
          <a:p>
            <a:pPr algn="r"/>
            <a:r>
              <a:rPr lang="ar-AE" sz="900" dirty="0"/>
              <a:t>اذا قمت بالعطس أو الكح</a:t>
            </a:r>
            <a:endParaRPr lang="en-US" sz="900" dirty="0"/>
          </a:p>
          <a:p>
            <a:pPr algn="r"/>
            <a:r>
              <a:rPr lang="ar-AE" sz="900" dirty="0"/>
              <a:t>اذا استخدمت المواصلات العامة</a:t>
            </a:r>
            <a:endParaRPr lang="en-US" sz="900" dirty="0"/>
          </a:p>
          <a:p>
            <a:pPr algn="r"/>
            <a:r>
              <a:rPr lang="ar-AE" sz="900" dirty="0"/>
              <a:t>قبل الأكل أو اعداد الطعام </a:t>
            </a:r>
            <a:endParaRPr lang="en-US" sz="900" dirty="0"/>
          </a:p>
          <a:p>
            <a:pPr algn="r"/>
            <a:endParaRPr lang="en-US" sz="9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67" y="8348113"/>
            <a:ext cx="173607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6" y="8223989"/>
            <a:ext cx="173607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20" y="8607019"/>
            <a:ext cx="173607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04" y="8468041"/>
            <a:ext cx="173607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21" y="8727264"/>
            <a:ext cx="173607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3" y="8879347"/>
            <a:ext cx="173607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3" y="9007736"/>
            <a:ext cx="173607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648453" y="8098732"/>
            <a:ext cx="197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أفضل طريقة استخدام الماء والصابون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يليها استخدام مطهر الأيدي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بغسيل ظهر وبطن الأيدي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تحت الأظافر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ما بين الأصابع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تنسي الإبهام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بتجفيف الأيدي جيداً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86" y="8319537"/>
            <a:ext cx="150871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1" y="8160458"/>
            <a:ext cx="150871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16" y="8457892"/>
            <a:ext cx="150871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51" y="8593062"/>
            <a:ext cx="150871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86" y="8899955"/>
            <a:ext cx="150871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06" y="9030384"/>
            <a:ext cx="150871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34" y="8734949"/>
            <a:ext cx="150871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7192" y="9534457"/>
            <a:ext cx="16871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pPr algn="r"/>
            <a:r>
              <a:rPr lang="ar-AE" dirty="0" smtClean="0"/>
              <a:t>الترجمة </a:t>
            </a:r>
            <a:r>
              <a:rPr lang="ar-AE" dirty="0"/>
              <a:t>بمؤلف نهى شرف الدين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41543DD-C355-7044-90CF-3ED4A176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82" y="2787765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A043C-1245-45BA-822B-6C5EA7FCF6E6}"/>
              </a:ext>
            </a:extLst>
          </p:cNvPr>
          <p:cNvSpPr/>
          <p:nvPr/>
        </p:nvSpPr>
        <p:spPr>
          <a:xfrm>
            <a:off x="4043016" y="6736355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قم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بغناء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الحروف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الابجدية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609" y="9654641"/>
            <a:ext cx="24341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NohaSharafeldin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aynumazi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5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943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2233790" y="8762761"/>
            <a:ext cx="2070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MEMASUKI GEDUNG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BARU TIBA DI RUMAH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MENGGUNAKAN KAMAR MANDI/TOILET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SETELAH DARI KERUMUNAN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BERSIN ATAU 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NAIK KENDARAAN UMUM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SEBELUM MAKAN ATAU MEMASAK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16674" y="2705500"/>
            <a:ext cx="15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i="0" u="none" strike="noStrike" cap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KURANG FIT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SEHAT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SAMPAI WABAH DI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LINGKUNGANMU BERAKHIR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14425" y="2081200"/>
            <a:ext cx="3446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HINDARI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KERUMUNAN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844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005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4469" y="277722"/>
              <a:ext cx="3401602" cy="874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BERDIAM  DI RUMAH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NIKMATI RUANG TERBUKA HIJAU YANG SEPI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JAGA JARAK SETIDAKNYA 2 METER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7029D"/>
                  </a:solidFill>
                </a:rPr>
                <a:t>HALO</a:t>
              </a:r>
              <a:r>
                <a:rPr lang="en-US" sz="500" b="0" u="none">
                  <a:solidFill>
                    <a:srgbClr val="07029D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JALAN-JALAN DENGAN HEWAN PELIHARAAN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meter</a:t>
              </a:r>
              <a:endParaRPr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5287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118375" y="1694219"/>
            <a:ext cx="113507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BERISTIRAHAT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65143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b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MENONTON TV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975744" y="1687360"/>
            <a:ext cx="1448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</a:rPr>
              <a:t>JANGAN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00">
                <a:solidFill>
                  <a:srgbClr val="07029D"/>
                </a:solidFill>
              </a:rPr>
              <a:t>NAIK KENDARAAN UMUM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488350" y="2033577"/>
            <a:ext cx="288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TETAP BERDIAM DI RUMAH KETIKA SAKIT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68300" y="5403788"/>
            <a:ext cx="370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BERSIHKAN PERMUKAAN YANG SERING DISENTUH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115700" y="5350039"/>
            <a:ext cx="344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TUTUP HIDUNG DAN MULUT KETIKA BATUK ATAU BERSIN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30449" y="8099125"/>
            <a:ext cx="3557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CUCI TANGAN </a:t>
            </a:r>
            <a:b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SESERING MUNGKIN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51983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PINTU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545825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KERAN AIR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SAKLAR</a:t>
            </a:r>
            <a:endParaRPr sz="700">
              <a:solidFill>
                <a:srgbClr val="07029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LAMPU</a:t>
            </a:r>
            <a:endParaRPr sz="700">
              <a:solidFill>
                <a:srgbClr val="07029D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PERMUKAAN MEJA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DAN PENUTUP TOILET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TELEPON GENGGAM DAN </a:t>
            </a:r>
            <a:r>
              <a:rPr lang="en-US" sz="700" i="1">
                <a:solidFill>
                  <a:srgbClr val="07029D"/>
                </a:solidFill>
              </a:rPr>
              <a:t>REMOTE </a:t>
            </a:r>
            <a:r>
              <a:rPr lang="en-US" sz="700">
                <a:solidFill>
                  <a:srgbClr val="07029D"/>
                </a:solidFill>
              </a:rPr>
              <a:t>TV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TISU ATAU SAPU TANGAN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LENGAN ATAU SIKU BAJU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341997" y="2729077"/>
            <a:ext cx="185980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DEMAM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SESAK NAFAS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398443" y="8745468"/>
            <a:ext cx="22243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BAGAIMANA: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SABUN DAN AIR ADALAH YANG TERBAIK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 i="1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HAND SANITIZER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JUGA DAPAT DIGUNAKAN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CUCI KEDUA SISI TANGAN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KUKU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JANGAN LUPA IBU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KERINGKAN SEPENUHNYA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7">
            <a:alphaModFix/>
          </a:blip>
          <a:srcRect l="42556" t="51420" r="29701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0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37434" y="9673774"/>
            <a:ext cx="13769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6876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4126852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4118748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SAMBIL MENYANYIKAN LAGU ALFABET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198574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700">
                <a:solidFill>
                  <a:srgbClr val="020202"/>
                </a:solidFill>
              </a:rPr>
              <a:t>DETIK</a:t>
            </a:r>
            <a:endParaRPr sz="700" b="0" u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592217" y="2841892"/>
            <a:ext cx="118100" cy="340175"/>
            <a:chOff x="592217" y="2841892"/>
            <a:chExt cx="118100" cy="340175"/>
          </a:xfrm>
        </p:grpSpPr>
        <p:pic>
          <p:nvPicPr>
            <p:cNvPr id="122" name="Google Shape;12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"/>
          <p:cNvGrpSpPr/>
          <p:nvPr/>
        </p:nvGrpSpPr>
        <p:grpSpPr>
          <a:xfrm>
            <a:off x="2267875" y="2705500"/>
            <a:ext cx="1983600" cy="954000"/>
            <a:chOff x="2267875" y="2705500"/>
            <a:chExt cx="1983600" cy="954000"/>
          </a:xfrm>
        </p:grpSpPr>
        <p:sp>
          <p:nvSpPr>
            <p:cNvPr id="126" name="Google Shape;126;p1"/>
            <p:cNvSpPr txBox="1"/>
            <p:nvPr/>
          </p:nvSpPr>
          <p:spPr>
            <a:xfrm>
              <a:off x="2267875" y="2705500"/>
              <a:ext cx="1983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`KERUMUNAN` ARTINYA TIAP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PERKUMPULAN ORANG BANYAK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`BANYAK` ARTINYA SAMPAI KAMU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TIDAK BISA MENJAGA JARAK 2 M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HINDARI BERSALAMAN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PENTING MESKIPUN KAMU MERASA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SEHAT!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7" name="Google Shape;127;p1"/>
            <p:cNvGrpSpPr/>
            <p:nvPr/>
          </p:nvGrpSpPr>
          <p:grpSpPr>
            <a:xfrm>
              <a:off x="2333805" y="2849542"/>
              <a:ext cx="118100" cy="644188"/>
              <a:chOff x="2333805" y="2849542"/>
              <a:chExt cx="118100" cy="644188"/>
            </a:xfrm>
          </p:grpSpPr>
          <p:pic>
            <p:nvPicPr>
              <p:cNvPr id="128" name="Google Shape;128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2784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3756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28495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33805" y="30639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1"/>
          <p:cNvGrpSpPr/>
          <p:nvPr/>
        </p:nvGrpSpPr>
        <p:grpSpPr>
          <a:xfrm>
            <a:off x="4440317" y="2862217"/>
            <a:ext cx="118100" cy="338900"/>
            <a:chOff x="4440317" y="2862217"/>
            <a:chExt cx="118100" cy="338900"/>
          </a:xfrm>
        </p:grpSpPr>
        <p:pic>
          <p:nvPicPr>
            <p:cNvPr id="133" name="Google Shape;13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2330442" y="8905830"/>
            <a:ext cx="118100" cy="743825"/>
            <a:chOff x="2330442" y="8905830"/>
            <a:chExt cx="118100" cy="743825"/>
          </a:xfrm>
        </p:grpSpPr>
        <p:pic>
          <p:nvPicPr>
            <p:cNvPr id="137" name="Google Shape;13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"/>
          <p:cNvGrpSpPr/>
          <p:nvPr/>
        </p:nvGrpSpPr>
        <p:grpSpPr>
          <a:xfrm>
            <a:off x="4507392" y="8905842"/>
            <a:ext cx="118100" cy="743825"/>
            <a:chOff x="4507392" y="8905842"/>
            <a:chExt cx="118100" cy="743825"/>
          </a:xfrm>
        </p:grpSpPr>
        <p:pic>
          <p:nvPicPr>
            <p:cNvPr id="145" name="Google Shape;14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"/>
          <p:cNvGrpSpPr/>
          <p:nvPr/>
        </p:nvGrpSpPr>
        <p:grpSpPr>
          <a:xfrm>
            <a:off x="4190513" y="5954200"/>
            <a:ext cx="1859700" cy="630900"/>
            <a:chOff x="4190513" y="5954200"/>
            <a:chExt cx="1859700" cy="630900"/>
          </a:xfrm>
        </p:grpSpPr>
        <p:sp>
          <p:nvSpPr>
            <p:cNvPr id="153" name="Google Shape;153;p1"/>
            <p:cNvSpPr txBox="1"/>
            <p:nvPr/>
          </p:nvSpPr>
          <p:spPr>
            <a:xfrm>
              <a:off x="4190513" y="5954200"/>
              <a:ext cx="18597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KAPAN: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SEDANG SAKIT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JIKA KAMU SEDANG ALERGI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MEMASAK DENGAN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MERICA YANG BERLEBIHAN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"/>
            <p:cNvGrpSpPr/>
            <p:nvPr/>
          </p:nvGrpSpPr>
          <p:grpSpPr>
            <a:xfrm>
              <a:off x="4304392" y="6107217"/>
              <a:ext cx="118100" cy="319688"/>
              <a:chOff x="4304392" y="6107217"/>
              <a:chExt cx="118100" cy="319688"/>
            </a:xfrm>
          </p:grpSpPr>
          <p:pic>
            <p:nvPicPr>
              <p:cNvPr id="155" name="Google Shape;155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107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3088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04392" y="6208011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" name="Google Shape;158;p1"/>
          <p:cNvGrpSpPr/>
          <p:nvPr/>
        </p:nvGrpSpPr>
        <p:grpSpPr>
          <a:xfrm>
            <a:off x="5867326" y="5954200"/>
            <a:ext cx="1909200" cy="630900"/>
            <a:chOff x="5867326" y="5954200"/>
            <a:chExt cx="1909200" cy="630900"/>
          </a:xfrm>
        </p:grpSpPr>
        <p:sp>
          <p:nvSpPr>
            <p:cNvPr id="159" name="Google Shape;159;p1"/>
            <p:cNvSpPr txBox="1"/>
            <p:nvPr/>
          </p:nvSpPr>
          <p:spPr>
            <a:xfrm>
              <a:off x="5867326" y="5954200"/>
              <a:ext cx="1909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BUANG TISU BEKAS KE TEMPAT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SAMPAH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SEGERA CUCI TANGAN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60" name="Google Shape;16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"/>
          <p:cNvGrpSpPr/>
          <p:nvPr/>
        </p:nvGrpSpPr>
        <p:grpSpPr>
          <a:xfrm>
            <a:off x="614425" y="5990725"/>
            <a:ext cx="1533600" cy="630900"/>
            <a:chOff x="614425" y="5990725"/>
            <a:chExt cx="1533600" cy="630900"/>
          </a:xfrm>
        </p:grpSpPr>
        <p:sp>
          <p:nvSpPr>
            <p:cNvPr id="163" name="Google Shape;163;p1"/>
            <p:cNvSpPr txBox="1"/>
            <p:nvPr/>
          </p:nvSpPr>
          <p:spPr>
            <a:xfrm>
              <a:off x="614425" y="5990725"/>
              <a:ext cx="15336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SEKALI SEHARI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PENGGUNAAN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BERULANG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DIGUNAKAN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OLEH ORANG SAKIT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4" name="Google Shape;164;p1"/>
            <p:cNvGrpSpPr/>
            <p:nvPr/>
          </p:nvGrpSpPr>
          <p:grpSpPr>
            <a:xfrm>
              <a:off x="727755" y="6136767"/>
              <a:ext cx="118100" cy="427363"/>
              <a:chOff x="727755" y="6136767"/>
              <a:chExt cx="118100" cy="427363"/>
            </a:xfrm>
          </p:grpSpPr>
          <p:pic>
            <p:nvPicPr>
              <p:cNvPr id="165" name="Google Shape;165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1367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27755" y="62471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8" name="Google Shape;168;p1"/>
          <p:cNvGrpSpPr/>
          <p:nvPr/>
        </p:nvGrpSpPr>
        <p:grpSpPr>
          <a:xfrm>
            <a:off x="2072950" y="5983875"/>
            <a:ext cx="1965600" cy="846300"/>
            <a:chOff x="2072950" y="5983875"/>
            <a:chExt cx="1965600" cy="846300"/>
          </a:xfrm>
        </p:grpSpPr>
        <p:sp>
          <p:nvSpPr>
            <p:cNvPr id="169" name="Google Shape;169;p1"/>
            <p:cNvSpPr txBox="1"/>
            <p:nvPr/>
          </p:nvSpPr>
          <p:spPr>
            <a:xfrm>
              <a:off x="2072950" y="5983875"/>
              <a:ext cx="19656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GUNAKAN AIR DAN SABUN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ALKOHOL PEMBERSIH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(SETIDAKNYA 70%)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CAIRAN PEMUTIH (4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SENDOK TEH) YANG DICAMPUR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DENGAN 950 CC AIR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0" name="Google Shape;170;p1"/>
            <p:cNvGrpSpPr/>
            <p:nvPr/>
          </p:nvGrpSpPr>
          <p:grpSpPr>
            <a:xfrm>
              <a:off x="2198080" y="6136780"/>
              <a:ext cx="118100" cy="427350"/>
              <a:chOff x="2198080" y="6136780"/>
              <a:chExt cx="118100" cy="427350"/>
            </a:xfrm>
          </p:grpSpPr>
          <p:pic>
            <p:nvPicPr>
              <p:cNvPr id="171" name="Google Shape;17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236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1367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98080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" name="Google Shape;174;p1"/>
          <p:cNvGrpSpPr/>
          <p:nvPr/>
        </p:nvGrpSpPr>
        <p:grpSpPr>
          <a:xfrm>
            <a:off x="5209750" y="2698775"/>
            <a:ext cx="2562600" cy="983580"/>
            <a:chOff x="5209750" y="2698775"/>
            <a:chExt cx="2562600" cy="983580"/>
          </a:xfrm>
        </p:grpSpPr>
        <p:sp>
          <p:nvSpPr>
            <p:cNvPr id="175" name="Google Shape;175;p1"/>
            <p:cNvSpPr txBox="1"/>
            <p:nvPr/>
          </p:nvSpPr>
          <p:spPr>
            <a:xfrm>
              <a:off x="5209750" y="2698775"/>
              <a:ext cx="2562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BERDIAM DI RUMAH SAMPAI DIPERBOLEHKAN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DOKTER, BAHKAN SETELAH GEJALA REDA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HUBUNGI DOKTER TERLEBIH DAHULU SEBELUM  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BEROBAT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RUANG PUBLIK, SEKOLAH, ATAU KANTOR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KENDARAAN UMUM, TAKSI, ATAU LAYANAN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BERBAGI KENDARAAN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PAKAI MASKER BILA HARUS PERGI KE LUAR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RUMAH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6" name="Google Shape;176;p1"/>
            <p:cNvGrpSpPr/>
            <p:nvPr/>
          </p:nvGrpSpPr>
          <p:grpSpPr>
            <a:xfrm>
              <a:off x="5272492" y="2838230"/>
              <a:ext cx="118100" cy="844125"/>
              <a:chOff x="5272492" y="2838230"/>
              <a:chExt cx="118100" cy="844125"/>
            </a:xfrm>
          </p:grpSpPr>
          <p:pic>
            <p:nvPicPr>
              <p:cNvPr id="177" name="Google Shape;177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28382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0392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2620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3523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272492" y="356425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2" name="Google Shape;1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781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3225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4116313" y="1694219"/>
            <a:ext cx="1135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5063080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5973682" y="1687360"/>
            <a:ext cx="144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  <a:latin typeface="Open Sans"/>
                <a:ea typeface="Open Sans"/>
                <a:cs typeface="Open Sans"/>
                <a:sym typeface="Open Sans"/>
              </a:rPr>
              <a:t>JANGAN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749921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PINTU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1543763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KERAN AIR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797113" y="5063963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SAKLAR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LAMPU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360259" y="5087667"/>
            <a:ext cx="106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PERMUKAAN MEJA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290411" y="4584687"/>
            <a:ext cx="11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DAN PENUTUP TOILET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2314103" y="5161038"/>
            <a:ext cx="115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TELEPON GENGGAM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7">
            <a:alphaModFix/>
          </a:blip>
          <a:srcRect l="42556" t="51421" r="29700" b="38598"/>
          <a:stretch/>
        </p:blipFill>
        <p:spPr>
          <a:xfrm>
            <a:off x="6563401" y="9630143"/>
            <a:ext cx="1162883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/>
          <p:nvPr/>
        </p:nvSpPr>
        <p:spPr>
          <a:xfrm>
            <a:off x="6513882" y="9085658"/>
            <a:ext cx="110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-2062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35371" y="9673774"/>
            <a:ext cx="1377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4814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/>
        </p:nvSpPr>
        <p:spPr>
          <a:xfrm>
            <a:off x="4124789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99" name="Google Shape;199;p1"/>
          <p:cNvSpPr txBox="1"/>
          <p:nvPr/>
        </p:nvSpPr>
        <p:spPr>
          <a:xfrm>
            <a:off x="4116685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SAMBIL MENYANYIKAN LAGU ALFABET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3196512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20 </a:t>
            </a:r>
            <a:r>
              <a:rPr lang="en-US" sz="7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DETIK</a:t>
            </a:r>
            <a:endParaRPr sz="700" u="none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1" name="Google Shape;201;p1"/>
          <p:cNvGrpSpPr/>
          <p:nvPr/>
        </p:nvGrpSpPr>
        <p:grpSpPr>
          <a:xfrm>
            <a:off x="590155" y="2841892"/>
            <a:ext cx="118100" cy="340175"/>
            <a:chOff x="592217" y="2841892"/>
            <a:chExt cx="118100" cy="340175"/>
          </a:xfrm>
        </p:grpSpPr>
        <p:pic>
          <p:nvPicPr>
            <p:cNvPr id="202" name="Google Shape;20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1"/>
          <p:cNvGrpSpPr/>
          <p:nvPr/>
        </p:nvGrpSpPr>
        <p:grpSpPr>
          <a:xfrm>
            <a:off x="2331742" y="2849542"/>
            <a:ext cx="118100" cy="644188"/>
            <a:chOff x="2333805" y="2849542"/>
            <a:chExt cx="118100" cy="644188"/>
          </a:xfrm>
        </p:grpSpPr>
        <p:pic>
          <p:nvPicPr>
            <p:cNvPr id="206" name="Google Shape;20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278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3756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28495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3805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"/>
          <p:cNvGrpSpPr/>
          <p:nvPr/>
        </p:nvGrpSpPr>
        <p:grpSpPr>
          <a:xfrm>
            <a:off x="4438255" y="2862217"/>
            <a:ext cx="118100" cy="338900"/>
            <a:chOff x="4440317" y="2862217"/>
            <a:chExt cx="118100" cy="338900"/>
          </a:xfrm>
        </p:grpSpPr>
        <p:pic>
          <p:nvPicPr>
            <p:cNvPr id="211" name="Google Shape;21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"/>
          <p:cNvGrpSpPr/>
          <p:nvPr/>
        </p:nvGrpSpPr>
        <p:grpSpPr>
          <a:xfrm>
            <a:off x="2328380" y="8905830"/>
            <a:ext cx="118100" cy="743825"/>
            <a:chOff x="2330442" y="8905830"/>
            <a:chExt cx="118100" cy="743825"/>
          </a:xfrm>
        </p:grpSpPr>
        <p:pic>
          <p:nvPicPr>
            <p:cNvPr id="215" name="Google Shape;21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"/>
          <p:cNvGrpSpPr/>
          <p:nvPr/>
        </p:nvGrpSpPr>
        <p:grpSpPr>
          <a:xfrm>
            <a:off x="4505330" y="8905842"/>
            <a:ext cx="118100" cy="743825"/>
            <a:chOff x="4507392" y="8905842"/>
            <a:chExt cx="118100" cy="743825"/>
          </a:xfrm>
        </p:grpSpPr>
        <p:pic>
          <p:nvPicPr>
            <p:cNvPr id="223" name="Google Shape;22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"/>
          <p:cNvGrpSpPr/>
          <p:nvPr/>
        </p:nvGrpSpPr>
        <p:grpSpPr>
          <a:xfrm>
            <a:off x="4302330" y="6107217"/>
            <a:ext cx="118100" cy="319688"/>
            <a:chOff x="4304392" y="6107217"/>
            <a:chExt cx="118100" cy="319688"/>
          </a:xfrm>
        </p:grpSpPr>
        <p:pic>
          <p:nvPicPr>
            <p:cNvPr id="231" name="Google Shape;231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3088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304392" y="6208011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"/>
          <p:cNvGrpSpPr/>
          <p:nvPr/>
        </p:nvGrpSpPr>
        <p:grpSpPr>
          <a:xfrm>
            <a:off x="5930055" y="6107217"/>
            <a:ext cx="118100" cy="319675"/>
            <a:chOff x="5932117" y="6107217"/>
            <a:chExt cx="118100" cy="319675"/>
          </a:xfrm>
        </p:grpSpPr>
        <p:pic>
          <p:nvPicPr>
            <p:cNvPr id="235" name="Google Shape;235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"/>
          <p:cNvGrpSpPr/>
          <p:nvPr/>
        </p:nvGrpSpPr>
        <p:grpSpPr>
          <a:xfrm>
            <a:off x="725692" y="6136767"/>
            <a:ext cx="118100" cy="427363"/>
            <a:chOff x="727755" y="6136767"/>
            <a:chExt cx="118100" cy="427363"/>
          </a:xfrm>
        </p:grpSpPr>
        <p:pic>
          <p:nvPicPr>
            <p:cNvPr id="238" name="Google Shape;23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1367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7755" y="6247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1"/>
          <p:cNvGrpSpPr/>
          <p:nvPr/>
        </p:nvGrpSpPr>
        <p:grpSpPr>
          <a:xfrm>
            <a:off x="2196017" y="6136780"/>
            <a:ext cx="118100" cy="427350"/>
            <a:chOff x="2198080" y="6136780"/>
            <a:chExt cx="118100" cy="427350"/>
          </a:xfrm>
        </p:grpSpPr>
        <p:pic>
          <p:nvPicPr>
            <p:cNvPr id="242" name="Google Shape;242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236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1367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198080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"/>
          <p:cNvGrpSpPr/>
          <p:nvPr/>
        </p:nvGrpSpPr>
        <p:grpSpPr>
          <a:xfrm>
            <a:off x="5270430" y="2838230"/>
            <a:ext cx="118100" cy="844125"/>
            <a:chOff x="5272492" y="2838230"/>
            <a:chExt cx="118100" cy="844125"/>
          </a:xfrm>
        </p:grpSpPr>
        <p:pic>
          <p:nvPicPr>
            <p:cNvPr id="246" name="Google Shape;246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28382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0392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2620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3523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272492" y="35642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406" y="941751"/>
            <a:ext cx="3401602" cy="87448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"/>
          <p:cNvSpPr txBox="1"/>
          <p:nvPr/>
        </p:nvSpPr>
        <p:spPr>
          <a:xfrm>
            <a:off x="560992" y="1682022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BERDIAM  DI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"/>
          <p:cNvSpPr txBox="1"/>
          <p:nvPr/>
        </p:nvSpPr>
        <p:spPr>
          <a:xfrm>
            <a:off x="1123857" y="1676815"/>
            <a:ext cx="120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NIKMATI RUANG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2130032" y="1692826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JAGA JARAK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2306206" y="1210792"/>
            <a:ext cx="567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7029D"/>
                </a:solidFill>
              </a:rPr>
              <a:t>HALO</a:t>
            </a:r>
            <a:r>
              <a:rPr lang="en-US"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5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2295114" y="1410981"/>
            <a:ext cx="55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meter</a:t>
            </a:r>
            <a:endParaRPr sz="800">
              <a:solidFill>
                <a:srgbClr val="0702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 txBox="1"/>
          <p:nvPr/>
        </p:nvSpPr>
        <p:spPr>
          <a:xfrm>
            <a:off x="3047635" y="1686127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JALAN-JALAN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ONTWIJK GROTE GROEPEN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3844" y="2041460"/>
            <a:ext cx="1931561" cy="630942"/>
            <a:chOff x="230455" y="1998622"/>
            <a:chExt cx="1748721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4872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WANNEER: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 JE ZIEK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JE FIT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30175" algn="l"/>
                  <a:tab pos="173038" algn="l"/>
                  <a:tab pos="354013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TOTDAT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DE EPIDEMIE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IN JOUW 		OMGEVING VOORBIJ IS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2B871B-257A-4647-BC44-78389CDE94AF}"/>
              </a:ext>
            </a:extLst>
          </p:cNvPr>
          <p:cNvGrpSpPr/>
          <p:nvPr/>
        </p:nvGrpSpPr>
        <p:grpSpPr>
          <a:xfrm>
            <a:off x="2148872" y="2045102"/>
            <a:ext cx="2109519" cy="954107"/>
            <a:chOff x="2148872" y="2045102"/>
            <a:chExt cx="2109519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148872" y="2045102"/>
              <a:ext cx="21095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GROEP’ BETEKENT MEERDERE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	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  MENSEN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BIJ ELKAAR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GROOT’ BETEKENT DAT 2 METER 	</a:t>
              </a:r>
              <a:endParaRPr lang="en-US" sz="700" dirty="0" smtClean="0">
                <a:solidFill>
                  <a:srgbClr val="07029D"/>
                </a:solidFill>
                <a:latin typeface="ArialMT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        AFSTAND HOUDEN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NIET LUKT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	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SCHUD GEEN HANDEN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OOK VAN BELANG ALS JE GEZOND 	</a:t>
              </a:r>
              <a:endParaRPr lang="en-US" sz="700" dirty="0" smtClean="0">
                <a:solidFill>
                  <a:srgbClr val="07029D"/>
                </a:solidFill>
                <a:latin typeface="ArialMT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BENT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!!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110683"/>
              <a:ext cx="315534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341273"/>
              <a:ext cx="315534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521058"/>
              <a:ext cx="315534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872" y="2647446"/>
              <a:ext cx="315534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BLIJF BINNEN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116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GENIET VAN RUSTIGE BUITENPLEKKEN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HOUD MINIMAAL 2 METER AFSTAND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5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HALLO</a:t>
              </a:r>
              <a:r>
                <a:rPr lang="en-US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LAAT DE HOND UIT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meter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</a:t>
              </a:r>
              <a:r>
                <a:rPr lang="en-US" sz="700" dirty="0">
                  <a:latin typeface="ArialMT"/>
                </a:rPr>
                <a:t>BLIJF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5652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KIJK TV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NIET: GEBRUIK OPENBAAR </a:t>
              </a:r>
              <a:r>
                <a:rPr lang="en-US" sz="700" dirty="0" smtClean="0">
                  <a:latin typeface="ArialMT"/>
                </a:rPr>
                <a:t>VERVOER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MT"/>
              </a:rPr>
              <a:t>BLIJF THUIS ALS JE ZIEK BENT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55481"/>
            <a:ext cx="31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MAAK VEELGEBRUIKTE OPPERVLAKTES SCHOON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HOEST EN NIES NETJES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WAS REGELMATIG JE HANDEN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70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DEURKNOPPEN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5658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KRANEN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052" y="4450038"/>
            <a:ext cx="893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LICHTKNOPPEN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73742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WERKBLADEN EN TAFELS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WC BRIL EN SPOELKNOP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39" y="4503242"/>
            <a:ext cx="12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TELEFOONS EN </a:t>
            </a:r>
            <a:r>
              <a:rPr lang="en-US" sz="700" dirty="0" smtClean="0"/>
              <a:t>AFSTANDSBEDIENINGEN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11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EEN TISSUE OF PAPIEREN ZAKDOEK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JE ELLEBOOG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09046" y="6970629"/>
              <a:ext cx="8693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66395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</a:t>
              </a:r>
              <a:r>
                <a:rPr lang="en-US" sz="700" dirty="0" smtClean="0"/>
                <a:t>EN </a:t>
              </a:r>
              <a:r>
                <a:rPr lang="en-US" sz="700" dirty="0"/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ZING HET ALFABET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0474" y="2065048"/>
            <a:ext cx="1859805" cy="546111"/>
            <a:chOff x="4341997" y="2065048"/>
            <a:chExt cx="1859805" cy="54611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KOORTS</a:t>
              </a:r>
            </a:p>
            <a:p>
              <a:r>
                <a:rPr lang="en-US" sz="700" dirty="0"/>
                <a:t>      HOESTEN</a:t>
              </a:r>
            </a:p>
            <a:p>
              <a:r>
                <a:rPr lang="en-US" sz="700" dirty="0"/>
                <a:t>      KORTADEMIGHEID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46143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5479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6291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484231" cy="630942"/>
            <a:chOff x="614421" y="5326687"/>
            <a:chExt cx="148423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8423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ÉÉN KEER PER </a:t>
              </a:r>
              <a:r>
                <a:rPr lang="en-US" sz="700" dirty="0"/>
                <a:t>DAG</a:t>
              </a:r>
            </a:p>
            <a:p>
              <a:r>
                <a:rPr lang="en-US" sz="700" dirty="0"/>
                <a:t>      NA VEELVULDIG GEBRUIK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GEBRUIKT DOOR 	ZIEK PERSOON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738664"/>
            <a:chOff x="2072948" y="5319837"/>
            <a:chExt cx="1799275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ZEEP EN WATER ZIJN GENOEG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SCHOONMAAKALCOHOL VAN 	TENMINSTE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VERDUND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BLEEKMIDDEL, 20 mL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IN 1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LITER WATER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217395-385F-0D4F-978F-5A2529B77E73}"/>
              </a:ext>
            </a:extLst>
          </p:cNvPr>
          <p:cNvGrpSpPr/>
          <p:nvPr/>
        </p:nvGrpSpPr>
        <p:grpSpPr>
          <a:xfrm>
            <a:off x="4376250" y="5316991"/>
            <a:ext cx="1694029" cy="630942"/>
            <a:chOff x="4376250" y="5316991"/>
            <a:chExt cx="1694029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694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ALS JE ZIEK BENT</a:t>
              </a:r>
            </a:p>
            <a:p>
              <a:r>
                <a:rPr lang="en-US" sz="700" dirty="0"/>
                <a:t>      ALS JE EEN ALLERGIE HEBT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JE MET TEVEEL PEPER 	HEBT GEKOOKT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250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290162"/>
            <a:ext cx="1750211" cy="538948"/>
            <a:chOff x="5867318" y="5290162"/>
            <a:chExt cx="1750211" cy="538948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GOOI GEBRUIKTE TISSUES EN 	ZAKDOEKEN WEG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WAS DIRECT JE HANDEN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80861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098732"/>
            <a:ext cx="2070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WANNEER:</a:t>
            </a:r>
          </a:p>
          <a:p>
            <a:r>
              <a:rPr lang="en-US" sz="700" dirty="0"/>
              <a:t>      BIJ BINNENKOMST GEBOUWEN</a:t>
            </a:r>
          </a:p>
          <a:p>
            <a:r>
              <a:rPr lang="en-US" sz="700" dirty="0"/>
              <a:t>      BIJ THUISKOMST</a:t>
            </a:r>
          </a:p>
          <a:p>
            <a:r>
              <a:rPr lang="en-US" sz="700" dirty="0"/>
              <a:t>      NA TOILETGEBRUIK</a:t>
            </a:r>
          </a:p>
          <a:p>
            <a:r>
              <a:rPr lang="en-US" sz="700" dirty="0"/>
              <a:t>      NA CONTACT MET MENSEN</a:t>
            </a:r>
          </a:p>
          <a:p>
            <a:r>
              <a:rPr lang="en-US" sz="700" dirty="0"/>
              <a:t>      NA HOESTEN OF NIEZEN</a:t>
            </a:r>
          </a:p>
          <a:p>
            <a:r>
              <a:rPr lang="en-US" sz="700" dirty="0"/>
              <a:t>      NA REIZEN MET OPENBAARVEROER </a:t>
            </a:r>
            <a:r>
              <a:rPr lang="en-US" sz="700" dirty="0" smtClean="0"/>
              <a:t>OF 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    TAXIDIENSTEN</a:t>
            </a:r>
            <a:endParaRPr lang="en-US" sz="700" dirty="0"/>
          </a:p>
          <a:p>
            <a:r>
              <a:rPr lang="en-US" sz="700" dirty="0"/>
              <a:t>      VOOR HET ETEN OF ETEN KOKEN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170256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263664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361984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470138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578296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686450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914107"/>
            <a:ext cx="248249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98443" y="8081439"/>
            <a:ext cx="222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HOE: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ZEEP EN WATER WERKT HET BEST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DESINFECTEERMIDDEL KAN OOK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BEIDE KANTEN VAN JE HANDEN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ONDER JE NAGELS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TUSSEN JE VINGERS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VERGEET JE DUIMEN NIET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DROOG GOED AF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139598"/>
            <a:ext cx="248249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262502"/>
            <a:ext cx="248249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341158"/>
            <a:ext cx="248249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449312"/>
            <a:ext cx="248249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557467"/>
            <a:ext cx="248249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665621"/>
            <a:ext cx="248249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3" y="8793444"/>
            <a:ext cx="248249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9985" y="9354819"/>
            <a:ext cx="13220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 err="1"/>
              <a:t>Vertaald</a:t>
            </a:r>
            <a:r>
              <a:rPr lang="en-US" dirty="0"/>
              <a:t> </a:t>
            </a:r>
            <a:r>
              <a:rPr lang="en-US" dirty="0" smtClean="0"/>
              <a:t>door: </a:t>
            </a:r>
            <a:r>
              <a:rPr lang="en-US" dirty="0"/>
              <a:t>@</a:t>
            </a:r>
            <a:r>
              <a:rPr lang="en-US" dirty="0" err="1" smtClean="0"/>
              <a:t>eKrijkamp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MarikendeWit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F95D7-C349-A24B-98E5-5524C6AFDA7C}"/>
              </a:ext>
            </a:extLst>
          </p:cNvPr>
          <p:cNvGrpSpPr/>
          <p:nvPr/>
        </p:nvGrpSpPr>
        <p:grpSpPr>
          <a:xfrm>
            <a:off x="5209761" y="2034749"/>
            <a:ext cx="2451516" cy="1384995"/>
            <a:chOff x="5209761" y="2034749"/>
            <a:chExt cx="2451516" cy="1384995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BLIJF THUIS, ZELFS NADAT DE SYMPTOMEN 	WEG ZIJN TODAT DE DOKTER JE 	TOESTEMMING GEEFT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BEL JE HUISARTS VOORDAT JE NAAR HET 	ZIEKENHUIS GAAT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ONTWIJK OPENBARE RUIMTES, SCHOOL OF 	WERK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GEBRUIK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GEEN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OPENBAAR VERVOER OF 	TAXIDIENSTEN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DRAAG EEN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MONDKAPJE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 NAAR 	BUITENGAAN NOODZAKELIJK 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453872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662398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2850894"/>
              <a:ext cx="248249" cy="24824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B2232A-C0F7-AC40-8A02-AE1D646A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71" y="3090976"/>
              <a:ext cx="248249" cy="248249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ÉVITER LES FOULES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89463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659683" cy="877163"/>
            <a:chOff x="230456" y="1998622"/>
            <a:chExt cx="1659683" cy="877163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65968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QUAND:</a:t>
              </a:r>
            </a:p>
            <a:p>
              <a:pPr>
                <a:tabLst>
                  <a:tab pos="87313" algn="l"/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			MALADE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BIEN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JUSQU’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CE QUE L’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MIE 	SOIT TERMIN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DANS VOTRE 	R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GION 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289729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404104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1061829"/>
            <a:chOff x="2267869" y="2045102"/>
            <a:chExt cx="1659683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’FOULE’ SIGNIFIE UN GRAND 	GROUPE DE PERSONNES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‘GRAND’ SIGNIFIE QUE VOUS 	NE POUVEZ PAS GARDER 2M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VITER LES POIGN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DE 	MAINS 	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IMPORTANT MÊME SI 	VOUS ÊTES SANTE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758" y="2777273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159874"/>
            <a:chOff x="464469" y="277722"/>
            <a:chExt cx="3446205" cy="11598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64469" y="1017993"/>
              <a:ext cx="867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fr-FR" sz="700" dirty="0"/>
                <a:t>RESTER À L'INTÉRIEUR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PROFITER D’ESPACES TRANQUILLES </a:t>
              </a:r>
              <a:r>
                <a:rPr lang="fr-FR" sz="700" dirty="0"/>
                <a:t>À</a:t>
              </a:r>
              <a:r>
                <a:rPr lang="en-US" sz="700" dirty="0"/>
                <a:t> L’EXT</a:t>
              </a:r>
              <a:r>
                <a:rPr lang="fr-FR" sz="700" dirty="0" err="1"/>
                <a:t>É</a:t>
              </a:r>
              <a:r>
                <a:rPr lang="en-US" sz="700" dirty="0"/>
                <a:t>RIEUR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4" y="1028797"/>
              <a:ext cx="1062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GARDER UNE DISTANCE DE 2M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/>
                <a:t>HELLO!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PROMENER MENER VOTRE CHEN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54781"/>
            <a:chOff x="4143437" y="348086"/>
            <a:chExt cx="3359179" cy="1054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RESTER AU LIT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REGARDER LA T</a:t>
              </a:r>
              <a:r>
                <a:rPr lang="fr-FR" sz="700" dirty="0" err="1"/>
                <a:t>É</a:t>
              </a:r>
              <a:r>
                <a:rPr lang="en-US" sz="700" dirty="0"/>
                <a:t>L</a:t>
              </a:r>
              <a:r>
                <a:rPr lang="fr-FR" sz="700" dirty="0" err="1"/>
                <a:t>É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NE PAS FAIRE: TRANSPORT COLLECTIF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43437" y="2096361"/>
            <a:ext cx="316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RESTER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 SI VOUS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ÊTES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MALADE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3995" y="5413247"/>
            <a:ext cx="32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LES SURFACES UTILIS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 FR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QUEMMENT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2648" y="5394317"/>
            <a:ext cx="288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COUVRIR LA TOUX ET LES 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TERNUEMENTS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8078924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VOS MAINS SOUVENT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4573002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POIGN</a:t>
            </a:r>
            <a:r>
              <a:rPr lang="fr-FR" sz="700" dirty="0" err="1"/>
              <a:t>É</a:t>
            </a:r>
            <a:r>
              <a:rPr lang="en-US" sz="700" dirty="0"/>
              <a:t>ES DE PORTE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8517" y="4573002"/>
            <a:ext cx="852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ROBINETTERIE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422" y="5140583"/>
            <a:ext cx="954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INTERRUPTEURS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62322" y="5140583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COMPTOIRS ET TABLES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4573002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S</a:t>
            </a:r>
            <a:r>
              <a:rPr lang="fr-FR" sz="700" dirty="0"/>
              <a:t>IÈ</a:t>
            </a:r>
            <a:r>
              <a:rPr lang="en-US" sz="700" dirty="0"/>
              <a:t>GE DE TOLETTE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40" y="5140583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PHONES ET 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COMMANDES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UN MOUCHOIR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VOTRE MANCH OU COUDE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250810" y="6970629"/>
              <a:ext cx="9275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 SECONDES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et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CHANTER L’ALPHABET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036441" cy="646331"/>
            <a:chOff x="4341997" y="2065048"/>
            <a:chExt cx="103644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03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FI</a:t>
              </a:r>
              <a:r>
                <a:rPr lang="fr-FR" sz="700" dirty="0" err="1"/>
                <a:t>È</a:t>
              </a:r>
              <a:r>
                <a:rPr lang="en-US" sz="700" dirty="0"/>
                <a:t>VRE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TOUX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RESPIRATION 	DIFFICILE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5209761" y="2698778"/>
            <a:ext cx="245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RESTER 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MAISON,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QUAND LES 	SYMPT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ONT DISPARU, JUSQU’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APPELER VOTRE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DECIN AVANT DE 	CHERCHER DES SOINS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ÈV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 LES ENDROITS PUBLICS 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COLE, OU 	TRAVAIL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NE PAS VOYAGER EN TRANSPORT 	COLLECTIF, TAXI, OR COVOITURAGE      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PORTER UN MASQUE SI VOUS DEVEZ SORTIR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2993793"/>
            <a:ext cx="248249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2797156"/>
            <a:ext cx="248249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393838"/>
            <a:ext cx="248249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611131"/>
            <a:ext cx="248249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421" y="5990716"/>
            <a:ext cx="1446671" cy="630942"/>
            <a:chOff x="614421" y="5326687"/>
            <a:chExt cx="144667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466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UNE FOIS PAR JOUR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APR</a:t>
              </a:r>
              <a:r>
                <a:rPr lang="fr-FR" sz="700" dirty="0" err="1"/>
                <a:t>È</a:t>
              </a:r>
              <a:r>
                <a:rPr lang="en-US" sz="700" dirty="0"/>
                <a:t>S USAGE INTENSIF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QUAND UTILIS</a:t>
              </a:r>
              <a:r>
                <a:rPr lang="fr-FR" sz="700" dirty="0" err="1"/>
                <a:t>É</a:t>
              </a:r>
              <a:r>
                <a:rPr lang="en-US" sz="700" dirty="0"/>
                <a:t> PAR 	QUELQU’UN DE MALADE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754053"/>
            <a:chOff x="2072948" y="5319837"/>
            <a:chExt cx="1799275" cy="754053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SAVON ET EAU FONT L’AFFAIRE 	ALCOOL 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NAGER, SI 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PLUS 	DE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EAU DE JAVEL DILU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20 mL 	PAR 950 mL D’EAU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2241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1" y="5981020"/>
            <a:ext cx="1626096" cy="738664"/>
            <a:chOff x="4376251" y="5316991"/>
            <a:chExt cx="1626096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4376251" y="5316991"/>
              <a:ext cx="16260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tabLst>
                  <a:tab pos="173038" algn="l"/>
                </a:tabLst>
              </a:pPr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ÊTES MALADE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SO VOUS AVEZ DES 	ALLERGIES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CUISINEZ AVEC 	TROP DE POIVRE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4554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715365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METTRE VOTRE MOUCHOIR 	JETABLE AUX POUBELLES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LAVER VOS MAINS 	IMM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DIATEMENT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762761"/>
            <a:ext cx="207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COMMENT: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EN ENTRANT DANS UN </a:t>
            </a:r>
            <a:r>
              <a:rPr lang="fr-FR" sz="700" dirty="0" err="1"/>
              <a:t>É</a:t>
            </a:r>
            <a:r>
              <a:rPr lang="en-US" sz="700" dirty="0"/>
              <a:t>DIFICE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	EN ARRIVANT </a:t>
            </a:r>
            <a:r>
              <a:rPr lang="fr-FR" sz="700" dirty="0"/>
              <a:t>À</a:t>
            </a:r>
            <a:r>
              <a:rPr lang="en-US" sz="700" dirty="0"/>
              <a:t> LA MAISON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LA SALLE DE BAIN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AVOIR ÉTÉ DANS UNE FOULE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TOUX ET </a:t>
            </a:r>
            <a:r>
              <a:rPr lang="fr-FR" sz="700" dirty="0" err="1"/>
              <a:t>É</a:t>
            </a:r>
            <a:r>
              <a:rPr lang="en-US" sz="700" dirty="0">
                <a:ea typeface="Gungsuh" panose="02030600000101010101" pitchFamily="18" charset="-127"/>
              </a:rPr>
              <a:t>TERNUEMENT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EN PRENANT LE BUS, LE TRAIN, LE 	COVOITURAGE, OU LE M</a:t>
            </a:r>
            <a:r>
              <a:rPr lang="fr-FR" sz="700" dirty="0" err="1"/>
              <a:t>É</a:t>
            </a:r>
            <a:r>
              <a:rPr lang="en-US" sz="700" dirty="0"/>
              <a:t>TRO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AVANT DE MANGER OU CUISINER 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834285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8927693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026013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134167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242325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350479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0" y="9556958"/>
            <a:ext cx="248249" cy="24824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4398443" y="8745468"/>
            <a:ext cx="2224350" cy="984885"/>
            <a:chOff x="4341997" y="8449685"/>
            <a:chExt cx="2224350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SAVON ET EAU SONT LES MEILLEURS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GEN 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SINFECTANT EST OK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LES DEUX C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DE VOS MAINS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SOUS LES ONGLES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ENTRE VOS DOIGTS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NE PAS OUBLIER LES POUCES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 COMPL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TEMENT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60" y="319766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5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7971" y="200092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Απόφυγε τα πλήθη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9" y="3887519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50" y="3833771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4437" y="2731877"/>
            <a:ext cx="1793451" cy="707885"/>
            <a:chOff x="252473" y="2084757"/>
            <a:chExt cx="1793451" cy="495076"/>
          </a:xfrm>
        </p:grpSpPr>
        <p:sp>
          <p:nvSpPr>
            <p:cNvPr id="19" name="TextBox 18"/>
            <p:cNvSpPr txBox="1"/>
            <p:nvPr/>
          </p:nvSpPr>
          <p:spPr>
            <a:xfrm>
              <a:off x="332966" y="2084757"/>
              <a:ext cx="1712958" cy="49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l-GR" sz="800" dirty="0"/>
                <a:t>Όταν νιώθεις άρρωστος</a:t>
              </a:r>
              <a:endParaRPr lang="en-US" sz="800" dirty="0"/>
            </a:p>
            <a:p>
              <a:r>
                <a:rPr lang="el-GR" sz="800" dirty="0"/>
                <a:t>Ακόμη κι όταν νιώθεις υγιής</a:t>
              </a:r>
              <a:endParaRPr lang="en-US" sz="800" dirty="0"/>
            </a:p>
            <a:p>
              <a:r>
                <a:rPr lang="el-GR" sz="800" dirty="0"/>
                <a:t>Μέχρι η επιδημία να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  <a:r>
                <a:rPr lang="el-GR" sz="800" dirty="0" smtClean="0"/>
                <a:t>ξεπεραστεί </a:t>
              </a:r>
              <a:r>
                <a:rPr lang="el-GR" sz="800" dirty="0"/>
                <a:t>στην περιοχή σου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23814" y="2676474"/>
            <a:ext cx="1875568" cy="1102887"/>
            <a:chOff x="2267869" y="2045102"/>
            <a:chExt cx="1875568" cy="110288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755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Πλήθος” σημαίνει κάθε μεγάλη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ομάδα </a:t>
              </a:r>
              <a:r>
                <a:rPr lang="el-GR" dirty="0"/>
                <a:t>ανθρώπων</a:t>
              </a:r>
              <a:r>
                <a:rPr lang="en-US" dirty="0"/>
                <a:t>     </a:t>
              </a:r>
            </a:p>
            <a:p>
              <a:r>
                <a:rPr lang="en-US" dirty="0" smtClean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Μεγάλη” είναι μια ομάδα όταν δε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μπορείς </a:t>
              </a:r>
              <a:r>
                <a:rPr lang="el-GR" dirty="0"/>
                <a:t>να διατηρήσεις 2 μέτρα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απόσταση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Απόφυγε </a:t>
              </a:r>
              <a:r>
                <a:rPr lang="el-GR" dirty="0"/>
                <a:t>τις χειραψίες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Ακόμη </a:t>
              </a:r>
              <a:r>
                <a:rPr lang="el-GR" dirty="0"/>
                <a:t>και αν αισθάνεσαι υγιής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134" y="2756471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20" y="2899740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0414" y="909094"/>
            <a:ext cx="3446205" cy="1213061"/>
            <a:chOff x="464469" y="277722"/>
            <a:chExt cx="3446205" cy="1213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2"/>
              <a:ext cx="578971" cy="34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Μείνε μέσα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Απόλαυσε ήσυχα υπαίθρια μέρη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2221" y="1029118"/>
              <a:ext cx="104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Διατήρησε τουλάχιστον 2 μέτρα απόσταση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Γειά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Πήγαινε βόλτα το σκύλο σου</a:t>
              </a:r>
              <a:endParaRPr lang="en-US" sz="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208" y="766893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2</a:t>
              </a:r>
            </a:p>
            <a:p>
              <a:endParaRPr lang="en-US" sz="200" dirty="0"/>
            </a:p>
            <a:p>
              <a:r>
                <a:rPr lang="el-GR" dirty="0"/>
                <a:t>μέτρα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9382" y="979458"/>
            <a:ext cx="3359179" cy="1085558"/>
            <a:chOff x="4143437" y="348086"/>
            <a:chExt cx="3359179" cy="10855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Μείνε στο κρεβάτι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834401" cy="33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Δες τηλεόραση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Όχι: Χρήση Μέσων Μαζικής Μεταφοράς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29775" y="2063704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Μείνε σπίτι αν είσαι άρρωστος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762" y="5380590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Καθάριζε τις επιφάνειες που ακουμπάς συχνά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4288" y="5361660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Κάλυψε βήχα και φτερνίσμα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3577" y="8066480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Καθάρισε τα χέρια σου συχνά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2130" y="4535014"/>
            <a:ext cx="7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l-GR" sz="800" dirty="0"/>
              <a:t>Πόμολα πόρτας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7970" y="4540345"/>
            <a:ext cx="79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Βρύσες και Μπαταρίες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121" y="5031306"/>
            <a:ext cx="76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Διακόπτες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84494" y="5054512"/>
            <a:ext cx="106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Πάγκους και τραπέζια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8418" y="4552030"/>
            <a:ext cx="114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Καζανάκι, λεκάνη και κάθισμα </a:t>
            </a:r>
            <a:r>
              <a:rPr lang="el-GR" dirty="0" smtClean="0"/>
              <a:t>τουαλέτας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6585" y="5084510"/>
            <a:ext cx="115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Κινητά τηλέφωνα και τηλεκοντρολ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02719" y="5026295"/>
            <a:ext cx="105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 ένα χαρτομάντηλο ή μαντήλι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43564" y="5031306"/>
            <a:ext cx="11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Στο μανίκι ή στον αγκώνα σου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52821" y="6862438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000806" y="6977707"/>
              <a:ext cx="1333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 smtClean="0">
                  <a:solidFill>
                    <a:srgbClr val="020202"/>
                  </a:solidFill>
                </a:rPr>
                <a:t>για </a:t>
              </a:r>
              <a:r>
                <a:rPr lang="el-GR" sz="800" dirty="0">
                  <a:solidFill>
                    <a:srgbClr val="020202"/>
                  </a:solidFill>
                </a:rPr>
                <a:t>20 </a:t>
              </a:r>
              <a:r>
                <a:rPr lang="el-GR" sz="800" dirty="0" smtClean="0">
                  <a:solidFill>
                    <a:srgbClr val="020202"/>
                  </a:solidFill>
                </a:rPr>
                <a:t>δευτερόλεπτα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24373"/>
              <a:ext cx="927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Α, Β, Γ </a:t>
              </a:r>
              <a:r>
                <a:rPr lang="el-GR" dirty="0" smtClean="0"/>
                <a:t>… </a:t>
              </a:r>
              <a:endParaRPr lang="en-US" dirty="0" smtClean="0"/>
            </a:p>
            <a:p>
              <a:r>
                <a:rPr lang="en-US" dirty="0" smtClean="0"/>
                <a:t>…</a:t>
              </a:r>
              <a:r>
                <a:rPr lang="el-GR" dirty="0" smtClean="0"/>
                <a:t>Χ</a:t>
              </a:r>
              <a:r>
                <a:rPr lang="el-GR" dirty="0"/>
                <a:t>, Ψ, και Ω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/>
                <a:t>Τραγούδα την αλφαβήτα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97942" y="2696420"/>
            <a:ext cx="1859805" cy="707886"/>
            <a:chOff x="4341997" y="2065048"/>
            <a:chExt cx="1859805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πυρετό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βήχα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δύσπνοια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165706" y="2666121"/>
            <a:ext cx="2451516" cy="1569660"/>
            <a:chOff x="5209761" y="2034749"/>
            <a:chExt cx="2451516" cy="1569660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l-GR" dirty="0"/>
                <a:t>Μείνε σπίτι μεχρι τα συμπτώματα παρέλθουν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και </a:t>
              </a:r>
              <a:r>
                <a:rPr lang="el-GR" dirty="0"/>
                <a:t>εφόσον ένας γιατρός σου πεί ότι είσαι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εντάξει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Τηλεφώνησε </a:t>
              </a:r>
              <a:r>
                <a:rPr lang="el-GR" dirty="0"/>
                <a:t>πρώτα στον γιατρό πριν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αναζητήσεις </a:t>
              </a:r>
              <a:r>
                <a:rPr lang="el-GR" dirty="0"/>
                <a:t>ιατρική βοήθεια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Απόφυγε </a:t>
              </a:r>
              <a:r>
                <a:rPr lang="el-GR" dirty="0"/>
                <a:t>δημόσια μέρη, σχολείο ή δουλειά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Μη </a:t>
              </a:r>
              <a:r>
                <a:rPr lang="el-GR" dirty="0"/>
                <a:t>χρησιμοποιείς τα Μέσα Μαζικής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Μεταφοράς</a:t>
              </a:r>
              <a:r>
                <a:rPr lang="el-GR" dirty="0"/>
                <a:t>, ταξί ή απόφυγε διαδρομές με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άλλους </a:t>
              </a:r>
              <a:r>
                <a:rPr lang="el-GR" dirty="0"/>
                <a:t>επιβάτες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Φόρεσε </a:t>
              </a:r>
              <a:r>
                <a:rPr lang="el-GR" dirty="0"/>
                <a:t>μάσκα αν χρειαστεί να βγεις έξω</a:t>
              </a:r>
              <a:endParaRPr lang="en-US" dirty="0"/>
            </a:p>
            <a:p>
              <a:r>
                <a:rPr lang="en-US" dirty="0"/>
                <a:t>        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394" y="25018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77" y="2721661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460" y="321304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0367" y="5958059"/>
            <a:ext cx="1619368" cy="707886"/>
            <a:chOff x="614422" y="5326687"/>
            <a:chExt cx="1619368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619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Μια φορά την ημέρα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Μετά από ιδιαίτερη χρήση</a:t>
              </a:r>
              <a:endParaRPr lang="en-US" sz="800" dirty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χρησιμοποιηθούν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από </a:t>
              </a:r>
              <a:r>
                <a:rPr lang="el-GR" sz="800" dirty="0"/>
                <a:t>κάποιον ασθενή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28893" y="5951209"/>
            <a:ext cx="1971167" cy="830997"/>
            <a:chOff x="2072948" y="5319837"/>
            <a:chExt cx="1971167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71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Σαπούνι </a:t>
              </a:r>
              <a:r>
                <a:rPr lang="el-GR" dirty="0"/>
                <a:t>και νερό είναι ιδανικά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Οινόπνευμα </a:t>
              </a:r>
              <a:r>
                <a:rPr lang="el-GR" dirty="0"/>
                <a:t>με τουλάχιστον 70%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περιεκτικότητα </a:t>
              </a:r>
              <a:r>
                <a:rPr lang="el-GR" dirty="0"/>
                <a:t>αλκοόλ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Χλωρίνη</a:t>
              </a:r>
              <a:r>
                <a:rPr lang="el-GR" dirty="0"/>
                <a:t>, 4 κουτάλια του καφέ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(</a:t>
              </a:r>
              <a:r>
                <a:rPr lang="el-GR" dirty="0"/>
                <a:t>20ml) διαλυμένα σε 950ml νερό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53422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76173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32195" y="5948363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Πότε: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Όταν </a:t>
              </a:r>
              <a:r>
                <a:rPr lang="el-GR" dirty="0"/>
                <a:t>είσαι άρρωστος</a:t>
              </a:r>
              <a:r>
                <a:rPr lang="en-US" dirty="0"/>
                <a:t>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αλλεργίες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μαγειρέψει με πολύ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πιπέρι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50786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62698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51513" y="5902928"/>
            <a:ext cx="1750211" cy="589675"/>
            <a:chOff x="5895568" y="5271556"/>
            <a:chExt cx="1750211" cy="589675"/>
          </a:xfrm>
        </p:grpSpPr>
        <p:sp>
          <p:nvSpPr>
            <p:cNvPr id="58" name="TextBox 57"/>
            <p:cNvSpPr txBox="1"/>
            <p:nvPr/>
          </p:nvSpPr>
          <p:spPr>
            <a:xfrm>
              <a:off x="5895568" y="5271556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Πέτα </a:t>
              </a:r>
              <a:r>
                <a:rPr lang="el-GR" dirty="0"/>
                <a:t>χρησιμοποιημένα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χαρτομάντηλα </a:t>
              </a:r>
              <a:r>
                <a:rPr lang="el-GR" dirty="0"/>
                <a:t>στα σκουπίδια</a:t>
              </a:r>
              <a:r>
                <a:rPr lang="en-US" dirty="0"/>
                <a:t>       </a:t>
              </a:r>
              <a:r>
                <a:rPr lang="en-US" dirty="0" smtClean="0"/>
                <a:t>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</a:t>
              </a:r>
              <a:r>
                <a:rPr lang="el-GR" dirty="0" smtClean="0"/>
                <a:t>Πλύνε </a:t>
              </a:r>
              <a:r>
                <a:rPr lang="el-GR" dirty="0"/>
                <a:t>τα χέρια σου αμέσως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53" y="561298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794577" y="8730104"/>
            <a:ext cx="2465887" cy="1200329"/>
            <a:chOff x="1985997" y="8470732"/>
            <a:chExt cx="2465887" cy="1200329"/>
          </a:xfrm>
        </p:grpSpPr>
        <p:sp>
          <p:nvSpPr>
            <p:cNvPr id="27" name="TextBox 26"/>
            <p:cNvSpPr txBox="1"/>
            <p:nvPr/>
          </p:nvSpPr>
          <p:spPr>
            <a:xfrm>
              <a:off x="1985997" y="8470732"/>
              <a:ext cx="246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μπαίνεις σε ένα </a:t>
              </a:r>
              <a:r>
                <a:rPr lang="el-GR" sz="800" dirty="0" smtClean="0"/>
                <a:t>κτήριο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γυρνάς </a:t>
              </a:r>
              <a:r>
                <a:rPr lang="el-GR" sz="800" dirty="0" smtClean="0"/>
                <a:t>σπίτι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χρησιμοποιείς το </a:t>
              </a:r>
              <a:r>
                <a:rPr lang="el-GR" sz="800" dirty="0" smtClean="0"/>
                <a:t>μπάνιο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βρίσκεσαι σε </a:t>
              </a:r>
              <a:r>
                <a:rPr lang="el-GR" sz="800" dirty="0" smtClean="0"/>
                <a:t>πλήθος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φτερνιστείς ή </a:t>
              </a:r>
              <a:r>
                <a:rPr lang="el-GR" sz="800" dirty="0" smtClean="0"/>
                <a:t>βήξεις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πάρεις το λεωφορείο, το τρένο, </a:t>
              </a:r>
              <a:endParaRPr lang="en-US" sz="800" dirty="0" smtClean="0"/>
            </a:p>
            <a:p>
              <a:r>
                <a:rPr lang="en-US" sz="800" dirty="0" smtClean="0"/>
                <a:t>         </a:t>
              </a:r>
              <a:r>
                <a:rPr lang="el-GR" sz="800" dirty="0" smtClean="0"/>
                <a:t>το </a:t>
              </a:r>
              <a:r>
                <a:rPr lang="el-GR" sz="800" dirty="0"/>
                <a:t>μετρό ή μπεις σε αυτοκίνητο </a:t>
              </a:r>
              <a:r>
                <a:rPr lang="el-GR" sz="800" dirty="0" smtClean="0"/>
                <a:t>κάποιου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Πριν </a:t>
              </a:r>
              <a:r>
                <a:rPr lang="el-GR" sz="800" dirty="0"/>
                <a:t>φας ή μαγειρέψεις</a:t>
              </a:r>
              <a:endParaRPr lang="en-US" sz="8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545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32" y="868482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879297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8" y="894045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27" y="90585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176434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95" y="941369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54387" y="8712811"/>
            <a:ext cx="2474305" cy="1077218"/>
            <a:chOff x="4341996" y="8449685"/>
            <a:chExt cx="2474305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6" y="8449685"/>
              <a:ext cx="2474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l-GR" dirty="0"/>
                <a:t>Σαπούνι και νερό είναι η καλύτερη επιλογή</a:t>
              </a:r>
              <a:r>
                <a:rPr lang="en-US" dirty="0"/>
                <a:t>    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Αντισηπτικό </a:t>
              </a:r>
              <a:r>
                <a:rPr lang="el-GR" dirty="0"/>
                <a:t>χεριών είναι εντάξει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Και </a:t>
              </a:r>
              <a:r>
                <a:rPr lang="el-GR" dirty="0"/>
                <a:t>τις δύο πλευρές των χεριών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Κάτω </a:t>
              </a:r>
              <a:r>
                <a:rPr lang="el-GR" dirty="0"/>
                <a:t>από τα νύχια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Ανάμεσα </a:t>
              </a:r>
              <a:r>
                <a:rPr lang="el-GR" dirty="0"/>
                <a:t>στα δάχτυλα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Μην </a:t>
              </a:r>
              <a:r>
                <a:rPr lang="el-GR" dirty="0"/>
                <a:t>ξεχνάς τους αντίχειρες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Στέγνωσε </a:t>
              </a:r>
              <a:r>
                <a:rPr lang="el-GR" dirty="0"/>
                <a:t>εντελώς</a:t>
              </a:r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47172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60244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88060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926984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59" y="3514616"/>
            <a:ext cx="248249" cy="248249"/>
          </a:xfrm>
          <a:prstGeom prst="rect">
            <a:avLst/>
          </a:prstGeom>
        </p:spPr>
      </p:pic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06829" y="9472123"/>
            <a:ext cx="1480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μεταφράστηκε από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GkiniChristina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8"/>
              </a:rPr>
              <a:t>@alexkara1989</a:t>
            </a:r>
            <a:r>
              <a:rPr kumimoji="0" lang="el-GR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112" y="812961"/>
            <a:ext cx="6568674" cy="8926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093" y="1486307"/>
          <a:ext cx="5633084" cy="407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711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ANNDAN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PWOFITE ESPAS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PEZIB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DEYÒ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OMWEN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PWOMNEN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CHYEN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9880" marR="46990" indent="9588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KABANN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54610" marR="62230" indent="78740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GADE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TELEVIZYON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69850" marR="67310" algn="ctr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PA</a:t>
                      </a:r>
                      <a:r>
                        <a:rPr sz="500" b="1" spc="-9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ITILIZE TRANSPÒ  PIBLIK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5861" y="1962306"/>
          <a:ext cx="5861685" cy="158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07">
                <a:tc gridSpan="2"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RETE LAKAY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20827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7112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JOUK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EPIDEMI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FINI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ZÒN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6670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 SE NENPÒT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GWO  GWOUPMAN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4384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KISA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“GWO”: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ÈSKE OU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BAY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LAMEN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431165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ENPÒTAN MENM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LAFYÈV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SOUF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1454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RELE DOKTÈ DABÒ ANVAN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CHACHE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SWEN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2597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ESPAS PIBLIK, LEKÒL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TRAVAY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133350" indent="-139065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TRANZIT PIBLIK,  TAKSI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SÈVIS TRANSPÒ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PATAJE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METE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MASK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DWE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SOTI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0433" y="4096919"/>
          <a:ext cx="5507990" cy="79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6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PWANYE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PÒT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TIYO 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WOBINÈ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210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TWALÈT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R="4191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KOUVÈTI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SYÈJ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1760" marR="114300" indent="89535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LIMEN  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KONTWA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TAB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BOUTON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ASANSÈ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3110" marR="120014" indent="-17716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MOUCHWA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MOUCHWA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305435" marR="67310" indent="-17843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 KOUD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5861" y="5028594"/>
          <a:ext cx="5648960" cy="128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83">
                <a:tc gridSpan="2"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SIFAS KI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SÈVI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R="132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82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KOUVRI TOUS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3289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ETÈNYE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FWA PA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3970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APRE ITILIZASYON  ENPÒTAN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4922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 AK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PRAL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MACHE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33655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ALKÒL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NETWAYE,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7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  OMWEN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27178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KLOWÒKS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KAY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DILYE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4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 KIYÈ (20ML)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(950ML)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GEN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ALÈJI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marR="16891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MANJE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 TWÒP PIMAN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208279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SÈVYÈT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POUBÈL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6731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LAVE MEN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MENM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KOTE  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16209" y="7741314"/>
          <a:ext cx="2994660" cy="1301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95"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MEN OU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ANTRE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YON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BATIMAN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RANTRE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SALDEBEN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NAN YON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ETÈNYE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7653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PRAN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BIS, TREN,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TRANSPÒ  PATAJE, OSWA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METWO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5176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ANVAN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 OSWA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DEZENFEKTAN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MEN</a:t>
                      </a:r>
                      <a:r>
                        <a:rPr sz="500" b="1" spc="-4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TOUDEBÒ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ANBA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ZONG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 DWÈT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BLIYE POUS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SECHE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KONPLÈTMAN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84423" y="6432295"/>
            <a:ext cx="36830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Segoe Script"/>
                <a:cs typeface="Segoe Script"/>
              </a:rPr>
              <a:t>20</a:t>
            </a:r>
            <a:r>
              <a:rPr sz="500" b="1" spc="-55" dirty="0">
                <a:latin typeface="Segoe Script"/>
                <a:cs typeface="Segoe Script"/>
              </a:rPr>
              <a:t> </a:t>
            </a:r>
            <a:r>
              <a:rPr sz="500" b="1" spc="-5" dirty="0">
                <a:latin typeface="Segoe Script"/>
                <a:cs typeface="Segoe Script"/>
              </a:rPr>
              <a:t>segonn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6820" y="6460337"/>
            <a:ext cx="447675" cy="229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B,</a:t>
            </a:r>
            <a:r>
              <a:rPr sz="500" b="1" spc="-3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….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X, Y </a:t>
            </a:r>
            <a:r>
              <a:rPr sz="500" b="1" spc="5" dirty="0">
                <a:solidFill>
                  <a:srgbClr val="3D3C8A"/>
                </a:solidFill>
                <a:latin typeface="Segoe Script"/>
                <a:cs typeface="Segoe Script"/>
              </a:rPr>
              <a:t>ak</a:t>
            </a:r>
            <a:r>
              <a:rPr sz="500" b="1" spc="-9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6839204"/>
            <a:ext cx="7632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CHANTE ALFABÈ</a:t>
            </a:r>
            <a:r>
              <a:rPr sz="500" b="1" spc="-4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5783" y="916330"/>
            <a:ext cx="24384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05000"/>
              </a:lnSpc>
              <a:spcBef>
                <a:spcPts val="100"/>
              </a:spcBef>
            </a:pP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onj</a:t>
            </a:r>
            <a:r>
              <a:rPr sz="400" b="1" spc="5" dirty="0">
                <a:solidFill>
                  <a:srgbClr val="3D3C8A"/>
                </a:solidFill>
                <a:latin typeface="Segoe Script"/>
                <a:cs typeface="Segoe Script"/>
              </a:rPr>
              <a:t>o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u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/  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swa</a:t>
            </a:r>
            <a:endParaRPr sz="400">
              <a:latin typeface="Segoe Script"/>
              <a:cs typeface="Segoe Script"/>
            </a:endParaRPr>
          </a:p>
          <a:p>
            <a:pPr marL="70485">
              <a:lnSpc>
                <a:spcPct val="100000"/>
              </a:lnSpc>
              <a:spcBef>
                <a:spcPts val="525"/>
              </a:spcBef>
            </a:pP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6</a:t>
            </a:r>
            <a:endParaRPr sz="500">
              <a:latin typeface="Segoe Script"/>
              <a:cs typeface="Segoe Script"/>
            </a:endParaRPr>
          </a:p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500" b="1" spc="-10" dirty="0">
                <a:solidFill>
                  <a:srgbClr val="3D3C8A"/>
                </a:solidFill>
                <a:latin typeface="Segoe Script"/>
                <a:cs typeface="Segoe Script"/>
              </a:rPr>
              <a:t>pye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5" name="Rectangle 14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56" t="51421" r="29702" b="38599"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8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1633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भीड़ से बचें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556263" cy="630942"/>
            <a:chOff x="230456" y="1998622"/>
            <a:chExt cx="1556263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55626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कब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बीमार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स्वस्थ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जब तक महामारी आपके क्षेत्र में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ख़तम न हो जाये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045102"/>
            <a:ext cx="1659683" cy="846386"/>
            <a:chOff x="2267869" y="2045102"/>
            <a:chExt cx="1659683" cy="846386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भीड़ का मतलब है लोगों का बड़ा समूह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बड़े का मतलब है आप ६ (6) फ़ीट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यानि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२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मीटर दूर नहीं रह पा रहे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हाथ मिलाने से बचें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भले ही आप स्वस्थ हो, तब भी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महत्वपूर्ण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134" y="2241101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88" y="242199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20" y="2570264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83294"/>
            <a:chOff x="464469" y="277722"/>
            <a:chExt cx="3446205" cy="10832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57537" y="1082657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घर के भीतर रहे 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2445" y="1053239"/>
              <a:ext cx="961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शांत बाहरी स्थानों का आनंद लें 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कम से कम ६ (6) फ़ीट दूर रहें 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500" dirty="0"/>
                <a:t>नमस्ते</a:t>
              </a:r>
              <a:r>
                <a:rPr lang="en-US" sz="500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कुत्ते को टहलाने ले जायें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बिस्तर पर आराम करें 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टीवी देखें 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F60F4E"/>
                  </a:solidFill>
                </a:rPr>
                <a:t>ना करें: </a:t>
              </a:r>
              <a:r>
                <a:rPr lang="hi-IN" sz="700" dirty="0"/>
                <a:t>सार्वजनिक परिवाहन का उपयोग 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अगर आप अस्वस्थ हैं तो घर पर रहें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इस्तेमाल होने वाली सतहों को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2107" y="4849192"/>
            <a:ext cx="251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खांसी और छींक को ढकें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8712" y="7524481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हाँथ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दरवाजे की कुंडी (डोर नॉब)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558644" y="394454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नल और नलके 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5" y="4470748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लाइट का  स्विच 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418054" y="4429414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काउंटर टॉप (जैसे किचन स्लैब) और टेबल 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01811" y="3949681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फ्लश हैंडल और कमोड सीट 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2328" y="4482076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मोबाइल फ़ोन और टीवी का रिमोट 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टिशू या रुमाल से 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आस्तीन या कोहनी में 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020202"/>
                  </a:solidFill>
                </a:rPr>
                <a:t>२० (20) सेकंड 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 ख ग घ</a:t>
              </a:r>
              <a:r>
                <a:rPr lang="en-US" sz="700" dirty="0"/>
                <a:t> …</a:t>
              </a:r>
            </a:p>
            <a:p>
              <a:r>
                <a:rPr lang="en-US" sz="700" dirty="0"/>
                <a:t>… </a:t>
              </a:r>
              <a:r>
                <a:rPr lang="hi-IN" sz="700" dirty="0"/>
                <a:t>श ष स ह 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वर्णमाला गायें 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4339" y="2058611"/>
            <a:ext cx="867764" cy="564900"/>
            <a:chOff x="4341997" y="2065048"/>
            <a:chExt cx="1859805" cy="564900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  <a:r>
                <a:rPr lang="hi-IN" sz="700" dirty="0"/>
                <a:t>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बुख़ार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खाँसी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साँस फूलना 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लक्षण जाने के बाद भी घर पर ही रहें जब तक डॉक्टर अनुमति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 दे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उपचार मांगने से पहले चिकित्सक को कॉल कर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क्षेत्रों, स्कूल, और दफ़्तरों में जाने से बचें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परिवाहन, ट्रेन , मैट्रो, टैक्सी, और राइड शेयर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(जैसे ओला और उबर) का उपयोग न करें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मास्क पहन कर ही बाहर जायें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0590" y="23189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93" y="210536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560" y="2440775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326687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हर रोज़ एक बार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भारी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जब किसी बीमार द्वारा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उपयोग किया गया हो 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से काम चलेगा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७०% (70%) मात्रा वाला सफाई का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अल्कोहल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४ (4) चम्मच (२० मिली लीटर) (20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घर की सफाई वाली ब्लीच, ९५० मिली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लीटर (950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पानी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316991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 बीमार हैं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आपको कोई इलर्जी है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आपने ज्यादा मिर्ची डाल के खाना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बनाया है 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7619" y="5326687"/>
            <a:ext cx="1695655" cy="555057"/>
            <a:chOff x="5867318" y="5290162"/>
            <a:chExt cx="1750211" cy="555057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इस्तेमाल के बाद टिशू को कूड़ेदान में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डालें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तुरंत हाँथ धो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053" y="5383578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772" y="559697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098732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बिल्डिँग में प्रवेश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घर आने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बाथरूम या शौचालय के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भीड़ में रहने 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खांसने या छींकने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सार्वजनिक परिवाहन जैसे बस, मैट्रो, ट्रेन, टैक्सी,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और राइड शेयर (जैसे ओला और उबर)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खाना बनाने और खाने से पहले </a:t>
              </a:r>
              <a:endParaRPr lang="en-US" sz="700" dirty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सबसे उचित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हैंड सैनिटाइज़र भी ठीक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हांथो के दोनों तरफ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नाखूनों के नीचे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उँगलियों के बीच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अंगूठों को ना भूलें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पूरी तरह से सुखाएं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98944" y="9720528"/>
            <a:ext cx="33567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hi-IN" dirty="0"/>
              <a:t>अनुवाद किया है </a:t>
            </a:r>
            <a:r>
              <a:rPr lang="en-US" dirty="0"/>
              <a:t> @</a:t>
            </a:r>
            <a:r>
              <a:rPr lang="en-US" dirty="0" err="1"/>
              <a:t>TheShubhanshu</a:t>
            </a:r>
            <a:r>
              <a:rPr lang="en-US" dirty="0"/>
              <a:t> and @</a:t>
            </a:r>
            <a:r>
              <a:rPr lang="en-US" dirty="0" err="1"/>
              <a:t>shivangiphy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A57DC55-7433-8D43-93D8-BDC984A251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57" y="25521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2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5496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از تجمعات پرهیز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8270" y="2129372"/>
            <a:ext cx="1729245" cy="523220"/>
            <a:chOff x="34890" y="1998622"/>
            <a:chExt cx="1729245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34890" y="1998622"/>
              <a:ext cx="1590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کی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مریض بودن می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میکنید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تا زمانی که در منطقه شما اپیدمی به پایان برسد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623" y="2146405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86" y="2265992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150" y="2029767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892469" y="2140604"/>
            <a:ext cx="1790845" cy="630942"/>
            <a:chOff x="2267869" y="2045102"/>
            <a:chExt cx="1790845" cy="630942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جمعیت یعنی تعداد زیاد مردم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زیاد یعنی نمیتونید ۲ متر از دیگران فاصله بگیرد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دست دادن خودداری کنید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مهم حتی اگر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3551" y="2108001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1984" y="2229782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341" y="241991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465" y="233214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101416"/>
            <a:chOff x="464469" y="277722"/>
            <a:chExt cx="3446205" cy="11014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خانه بیرون نروید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8221" y="1071361"/>
              <a:ext cx="976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فضاهای باز خلوت لذت ببرید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حداقل ۲ متراز دیگران فاصله بگیرید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600" dirty="0"/>
                <a:t>سلام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با سگتان پیاده روی کنید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8" cy="1047922"/>
            <a:chOff x="4143437" y="348086"/>
            <a:chExt cx="3359178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در رختخواب بمانید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تلویزیون تماشا کنید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054" y="1088231"/>
              <a:ext cx="126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F60F4E"/>
                  </a:solidFill>
                </a:rPr>
                <a:t>انجام ندهید: استفاده از ترابری عمومی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اگر بیمار هستید در خانه بمانید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سطوحی که مرتب استفاده میشود را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2109" y="4701295"/>
            <a:ext cx="31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هنگام سرفه یا عطسه کردن جلوی دهان و بینی خود را بگیرید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دست های خود را مرتب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در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شیر آب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کلید برق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روی میزها و کابینت ها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و نشیمنگاه توالت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531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تلفن های همراه و کنترل از راه دور تلویزیون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یک دستمال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آستین یا آرنج خود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020202"/>
                  </a:solidFill>
                </a:rPr>
                <a:t>۲۰ ثانیه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108254"/>
              <a:ext cx="59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… </a:t>
              </a:r>
              <a:r>
                <a:rPr lang="ar-AE" sz="700" dirty="0"/>
                <a:t>ا, ب , پ</a:t>
              </a:r>
              <a:endParaRPr lang="en-US" sz="700" dirty="0"/>
            </a:p>
            <a:p>
              <a:r>
                <a:rPr lang="en-US" sz="700" dirty="0"/>
                <a:t> </a:t>
              </a:r>
              <a:r>
                <a:rPr lang="ar-AE" sz="700" dirty="0"/>
                <a:t>و, ه,ی</a:t>
              </a:r>
              <a:r>
                <a:rPr lang="en-US" sz="700" dirty="0"/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آواز الفبا را بخانید</a:t>
              </a:r>
              <a:endParaRPr lang="en-US" sz="7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47478" y="2033441"/>
            <a:ext cx="2107485" cy="1169551"/>
            <a:chOff x="5699115" y="2034749"/>
            <a:chExt cx="2107485" cy="1169551"/>
          </a:xfrm>
        </p:grpSpPr>
        <p:sp>
          <p:nvSpPr>
            <p:cNvPr id="56" name="TextBox 55"/>
            <p:cNvSpPr txBox="1"/>
            <p:nvPr/>
          </p:nvSpPr>
          <p:spPr>
            <a:xfrm>
              <a:off x="5699115" y="2034749"/>
              <a:ext cx="19621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حتی پس از از بین رفتن علائم در خانه بمانید، تا زمانی که پزشکتان گفته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قبل از مراجعه به مراکز بهداشتی، ابتدا با پزشک تماس تلفنی بگیرد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حضور در مکان های عمومی ، مدرسه یا محل کار خودداری نماید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ترابری عمومی, تاکسی یا سرویس های هم‌سفری استفاده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مجبور هستید بیرون بروید از ماسک استفاده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151" y="230471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09" y="2074663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642" y="2498944"/>
              <a:ext cx="244958" cy="244958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351" y="2733804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5127" y="5371172"/>
            <a:ext cx="1539533" cy="630942"/>
            <a:chOff x="614422" y="5326687"/>
            <a:chExt cx="1539533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روزی یک بار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بعد از استفاده زیاد</a:t>
              </a:r>
              <a:r>
                <a:rPr lang="en-US" sz="700" dirty="0"/>
                <a:t>      </a:t>
              </a:r>
            </a:p>
            <a:p>
              <a:pPr algn="r"/>
              <a:r>
                <a:rPr lang="ar-AE" sz="700" dirty="0"/>
                <a:t>هنگامی که یک شخص بیمار ان را استفاده کرده است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919" y="5384213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909" y="5607546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706" y="5485064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934660" y="5379083"/>
            <a:ext cx="1770982" cy="630942"/>
            <a:chOff x="1904346" y="5305820"/>
            <a:chExt cx="1946040" cy="630942"/>
          </a:xfrm>
        </p:grpSpPr>
        <p:sp>
          <p:nvSpPr>
            <p:cNvPr id="57" name="TextBox 56"/>
            <p:cNvSpPr txBox="1"/>
            <p:nvPr/>
          </p:nvSpPr>
          <p:spPr>
            <a:xfrm>
              <a:off x="1904346" y="5305820"/>
              <a:ext cx="179927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مؤثر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حداقل ۷۰ درصد الکل برای ضد عفونی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آب ژاول رقیق شده 20 میلی لیتر در هر 950 میلی لیتر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470" y="557909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884" y="5469669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137" y="5357202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196525" y="5346528"/>
            <a:ext cx="1831871" cy="541727"/>
            <a:chOff x="4196526" y="5316991"/>
            <a:chExt cx="1831871" cy="541727"/>
          </a:xfrm>
        </p:grpSpPr>
        <p:sp>
          <p:nvSpPr>
            <p:cNvPr id="29" name="TextBox 28"/>
            <p:cNvSpPr txBox="1"/>
            <p:nvPr/>
          </p:nvSpPr>
          <p:spPr>
            <a:xfrm>
              <a:off x="4196526" y="5316991"/>
              <a:ext cx="169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مریض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آلرژی دارید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حتا اگر با مقدار زیادی فلفل غذا پخته اید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597" y="5481508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494" y="5370016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48" y="561046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86642" y="5340381"/>
            <a:ext cx="1687900" cy="526293"/>
            <a:chOff x="6071816" y="5290162"/>
            <a:chExt cx="1687900" cy="526293"/>
          </a:xfrm>
        </p:grpSpPr>
        <p:sp>
          <p:nvSpPr>
            <p:cNvPr id="58" name="TextBox 57"/>
            <p:cNvSpPr txBox="1"/>
            <p:nvPr/>
          </p:nvSpPr>
          <p:spPr>
            <a:xfrm>
              <a:off x="6071816" y="5290162"/>
              <a:ext cx="1545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دستمال استفاده شده را در سطل زباله بندازید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 های خود را فوراً بشویید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813" y="5336701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467" y="5568206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979060" y="8090701"/>
            <a:ext cx="2206314" cy="1169551"/>
            <a:chOff x="2381155" y="8470732"/>
            <a:chExt cx="2206314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ساختمان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منزل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دستشویی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هنگامی که در یک جمع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عطسه یا سرفه کردن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اتوبوس, تاکسی, قطار, مترو یا سرویس های هم‌سفری</a:t>
              </a:r>
              <a:endParaRPr lang="en-US" sz="700" dirty="0"/>
            </a:p>
            <a:p>
              <a:pPr algn="r"/>
              <a:r>
                <a:rPr lang="ar-AE" sz="700" dirty="0"/>
                <a:t>قبل از خوردن یا درست کردن غذا</a:t>
              </a:r>
              <a:endParaRPr lang="en-US" sz="700" dirty="0"/>
            </a:p>
            <a:p>
              <a:pPr algn="r"/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209" y="9065708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369" y="8550575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557" y="8837282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761" y="8736124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463" y="8662279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83" y="895496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20" y="925123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058238" y="8081439"/>
            <a:ext cx="1870101" cy="956220"/>
            <a:chOff x="4341997" y="8449685"/>
            <a:chExt cx="2369060" cy="956220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برای پیشگیری بهترین انتخاب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ضدعفونی کننده دست همچنین خوب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هر دو طرف دست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زیر ناخن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بین انگشت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انگشت شست را فراموش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کاملاً خشک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1" y="8839383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808" y="8624505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2" y="8506623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078" y="915765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113" y="8724339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96" y="906406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62" y="893994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39536" y="9633952"/>
            <a:ext cx="16662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marziehg</a:t>
            </a:r>
            <a:r>
              <a:rPr lang="en-US" dirty="0"/>
              <a:t> </a:t>
            </a:r>
            <a:r>
              <a:rPr lang="ar-AE" dirty="0"/>
              <a:t>ترجمه توسط:</a:t>
            </a:r>
            <a:r>
              <a:rPr lang="en-US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D9B80C-969B-BC4E-B1B5-6B128E68A59C}"/>
              </a:ext>
            </a:extLst>
          </p:cNvPr>
          <p:cNvGrpSpPr/>
          <p:nvPr/>
        </p:nvGrpSpPr>
        <p:grpSpPr>
          <a:xfrm>
            <a:off x="3990206" y="2042149"/>
            <a:ext cx="1273785" cy="523220"/>
            <a:chOff x="3963068" y="2263794"/>
            <a:chExt cx="1273785" cy="523220"/>
          </a:xfrm>
        </p:grpSpPr>
        <p:grpSp>
          <p:nvGrpSpPr>
            <p:cNvPr id="9" name="Group 8"/>
            <p:cNvGrpSpPr/>
            <p:nvPr/>
          </p:nvGrpSpPr>
          <p:grpSpPr>
            <a:xfrm>
              <a:off x="3963068" y="2263794"/>
              <a:ext cx="1267020" cy="523220"/>
              <a:chOff x="4341997" y="2065048"/>
              <a:chExt cx="1991354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341997" y="2065048"/>
                <a:ext cx="1859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r"/>
                <a:r>
                  <a:rPr lang="en-US" sz="700" dirty="0"/>
                  <a:t>:</a:t>
                </a:r>
                <a:r>
                  <a:rPr lang="ar-AE" sz="700" dirty="0"/>
                  <a:t>کی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تب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سرفه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تنگی نفس</a:t>
                </a:r>
                <a:endParaRPr lang="en-US" sz="700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3373" y="2345811"/>
                <a:ext cx="299978" cy="233398"/>
              </a:xfrm>
              <a:prstGeom prst="rect">
                <a:avLst/>
              </a:prstGeom>
            </p:spPr>
          </p:pic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DF33954-48ED-7943-B9EF-0E0939B1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77" y="2443480"/>
              <a:ext cx="190864" cy="23339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AA986CE-3295-9F4E-8104-94E3E414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89" y="2312643"/>
              <a:ext cx="190864" cy="233398"/>
            </a:xfrm>
            <a:prstGeom prst="rect">
              <a:avLst/>
            </a:prstGeom>
          </p:spPr>
        </p:pic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105F6FB-A65A-2B47-86EC-C0E5376E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54" y="2967356"/>
            <a:ext cx="248249" cy="24824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7401</Words>
  <Application>Microsoft Office PowerPoint</Application>
  <PresentationFormat>Custom</PresentationFormat>
  <Paragraphs>1596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 Unicode MS</vt:lpstr>
      <vt:lpstr>Gungsuh</vt:lpstr>
      <vt:lpstr>Malgun Gothic Semilight</vt:lpstr>
      <vt:lpstr>Arial</vt:lpstr>
      <vt:lpstr>ArialMT</vt:lpstr>
      <vt:lpstr>Arimo</vt:lpstr>
      <vt:lpstr>Bree Serif</vt:lpstr>
      <vt:lpstr>Calibri</vt:lpstr>
      <vt:lpstr>Calibri Light</vt:lpstr>
      <vt:lpstr>Mangal</vt:lpstr>
      <vt:lpstr>Open Sans</vt:lpstr>
      <vt:lpstr>Segoe Script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57</cp:revision>
  <dcterms:created xsi:type="dcterms:W3CDTF">2020-03-13T22:56:18Z</dcterms:created>
  <dcterms:modified xsi:type="dcterms:W3CDTF">2020-03-18T02:58:43Z</dcterms:modified>
</cp:coreProperties>
</file>