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60" r:id="rId1"/>
  </p:sldMasterIdLst>
  <p:notesMasterIdLst>
    <p:notesMasterId r:id="rId99"/>
  </p:notesMasterIdLst>
  <p:handoutMasterIdLst>
    <p:handoutMasterId r:id="rId100"/>
  </p:handoutMasterIdLst>
  <p:sldIdLst>
    <p:sldId id="500" r:id="rId2"/>
    <p:sldId id="541" r:id="rId3"/>
    <p:sldId id="813" r:id="rId4"/>
    <p:sldId id="847" r:id="rId5"/>
    <p:sldId id="692" r:id="rId6"/>
    <p:sldId id="819" r:id="rId7"/>
    <p:sldId id="820" r:id="rId8"/>
    <p:sldId id="821" r:id="rId9"/>
    <p:sldId id="822" r:id="rId10"/>
    <p:sldId id="814" r:id="rId11"/>
    <p:sldId id="823" r:id="rId12"/>
    <p:sldId id="824" r:id="rId13"/>
    <p:sldId id="825" r:id="rId14"/>
    <p:sldId id="826" r:id="rId15"/>
    <p:sldId id="827" r:id="rId16"/>
    <p:sldId id="765" r:id="rId17"/>
    <p:sldId id="828" r:id="rId18"/>
    <p:sldId id="849" r:id="rId19"/>
    <p:sldId id="829" r:id="rId20"/>
    <p:sldId id="848" r:id="rId21"/>
    <p:sldId id="830" r:id="rId22"/>
    <p:sldId id="831" r:id="rId23"/>
    <p:sldId id="832" r:id="rId24"/>
    <p:sldId id="833" r:id="rId25"/>
    <p:sldId id="834" r:id="rId26"/>
    <p:sldId id="835" r:id="rId27"/>
    <p:sldId id="836" r:id="rId28"/>
    <p:sldId id="850" r:id="rId29"/>
    <p:sldId id="851" r:id="rId30"/>
    <p:sldId id="852" r:id="rId31"/>
    <p:sldId id="853" r:id="rId32"/>
    <p:sldId id="854" r:id="rId33"/>
    <p:sldId id="855" r:id="rId34"/>
    <p:sldId id="859" r:id="rId35"/>
    <p:sldId id="860" r:id="rId36"/>
    <p:sldId id="856" r:id="rId37"/>
    <p:sldId id="857" r:id="rId38"/>
    <p:sldId id="861" r:id="rId39"/>
    <p:sldId id="858" r:id="rId40"/>
    <p:sldId id="862" r:id="rId41"/>
    <p:sldId id="863" r:id="rId42"/>
    <p:sldId id="815" r:id="rId43"/>
    <p:sldId id="779" r:id="rId44"/>
    <p:sldId id="837" r:id="rId45"/>
    <p:sldId id="838" r:id="rId46"/>
    <p:sldId id="839" r:id="rId47"/>
    <p:sldId id="840" r:id="rId48"/>
    <p:sldId id="841" r:id="rId49"/>
    <p:sldId id="842" r:id="rId50"/>
    <p:sldId id="843" r:id="rId51"/>
    <p:sldId id="864" r:id="rId52"/>
    <p:sldId id="844" r:id="rId53"/>
    <p:sldId id="845" r:id="rId54"/>
    <p:sldId id="846" r:id="rId55"/>
    <p:sldId id="865" r:id="rId56"/>
    <p:sldId id="866" r:id="rId57"/>
    <p:sldId id="867" r:id="rId58"/>
    <p:sldId id="868" r:id="rId59"/>
    <p:sldId id="869" r:id="rId60"/>
    <p:sldId id="870" r:id="rId61"/>
    <p:sldId id="871" r:id="rId62"/>
    <p:sldId id="872" r:id="rId63"/>
    <p:sldId id="873" r:id="rId64"/>
    <p:sldId id="874" r:id="rId65"/>
    <p:sldId id="875" r:id="rId66"/>
    <p:sldId id="877" r:id="rId67"/>
    <p:sldId id="878" r:id="rId68"/>
    <p:sldId id="876" r:id="rId69"/>
    <p:sldId id="879" r:id="rId70"/>
    <p:sldId id="880" r:id="rId71"/>
    <p:sldId id="884" r:id="rId72"/>
    <p:sldId id="881" r:id="rId73"/>
    <p:sldId id="882" r:id="rId74"/>
    <p:sldId id="883" r:id="rId75"/>
    <p:sldId id="890" r:id="rId76"/>
    <p:sldId id="885" r:id="rId77"/>
    <p:sldId id="889" r:id="rId78"/>
    <p:sldId id="886" r:id="rId79"/>
    <p:sldId id="887" r:id="rId80"/>
    <p:sldId id="888" r:id="rId81"/>
    <p:sldId id="891" r:id="rId82"/>
    <p:sldId id="892" r:id="rId83"/>
    <p:sldId id="893" r:id="rId84"/>
    <p:sldId id="894" r:id="rId85"/>
    <p:sldId id="896" r:id="rId86"/>
    <p:sldId id="895" r:id="rId87"/>
    <p:sldId id="897" r:id="rId88"/>
    <p:sldId id="898" r:id="rId89"/>
    <p:sldId id="899" r:id="rId90"/>
    <p:sldId id="900" r:id="rId91"/>
    <p:sldId id="901" r:id="rId92"/>
    <p:sldId id="902" r:id="rId93"/>
    <p:sldId id="903" r:id="rId94"/>
    <p:sldId id="904" r:id="rId95"/>
    <p:sldId id="817" r:id="rId96"/>
    <p:sldId id="681" r:id="rId97"/>
    <p:sldId id="905" r:id="rId9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17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566"/>
    <a:srgbClr val="9EC5E6"/>
    <a:srgbClr val="678DC5"/>
    <a:srgbClr val="FFFF99"/>
    <a:srgbClr val="C0C0C4"/>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74307" autoAdjust="0"/>
  </p:normalViewPr>
  <p:slideViewPr>
    <p:cSldViewPr snapToGrid="0" showGuides="1">
      <p:cViewPr varScale="1">
        <p:scale>
          <a:sx n="79" d="100"/>
          <a:sy n="79" d="100"/>
        </p:scale>
        <p:origin x="456" y="84"/>
      </p:cViewPr>
      <p:guideLst>
        <p:guide orient="horz" pos="2169"/>
        <p:guide pos="176"/>
      </p:guideLst>
    </p:cSldViewPr>
  </p:slideViewPr>
  <p:notesTextViewPr>
    <p:cViewPr>
      <p:scale>
        <a:sx n="100" d="100"/>
        <a:sy n="100" d="100"/>
      </p:scale>
      <p:origin x="0" y="0"/>
    </p:cViewPr>
  </p:notesTextViewPr>
  <p:sorterViewPr>
    <p:cViewPr>
      <p:scale>
        <a:sx n="66" d="100"/>
        <a:sy n="66" d="100"/>
      </p:scale>
      <p:origin x="0" y="5190"/>
    </p:cViewPr>
  </p:sorterViewPr>
  <p:notesViewPr>
    <p:cSldViewPr snapToGrid="0" showGuides="1">
      <p:cViewPr>
        <p:scale>
          <a:sx n="100" d="100"/>
          <a:sy n="100" d="100"/>
        </p:scale>
        <p:origin x="2544" y="-85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2010, 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3243420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224461"/>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a:t>
            </a:r>
            <a:r>
              <a:rPr lang="en-US" sz="800"/>
              <a:t>reserved.</a:t>
            </a:r>
            <a:endParaRPr lang="en-US" sz="800" dirty="0"/>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361963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endParaRPr lang="en-GB" b="1" dirty="0"/>
          </a:p>
        </p:txBody>
      </p:sp>
    </p:spTree>
    <p:extLst>
      <p:ext uri="{BB962C8B-B14F-4D97-AF65-F5344CB8AC3E}">
        <p14:creationId xmlns:p14="http://schemas.microsoft.com/office/powerpoint/2010/main" val="881838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OSPFv2 routes into the EIGRP routing domain</a:t>
            </a:r>
          </a:p>
          <a:p>
            <a:r>
              <a:rPr lang="en-US" dirty="0"/>
              <a:t>OSPFv3 routes into the EIGRP for IPv6 routing domain</a:t>
            </a:r>
          </a:p>
          <a:p>
            <a:r>
              <a:rPr lang="en-US" dirty="0"/>
              <a:t>EIGRP routes into the OSPFv2 routing domain</a:t>
            </a:r>
          </a:p>
          <a:p>
            <a:r>
              <a:rPr lang="en-US" dirty="0"/>
              <a:t>EIGRP for IPv6 routes into the OSPFv3 routing domain</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24</a:t>
            </a:fld>
            <a:endParaRPr lang="en-US" dirty="0"/>
          </a:p>
        </p:txBody>
      </p:sp>
    </p:spTree>
    <p:extLst>
      <p:ext uri="{BB962C8B-B14F-4D97-AF65-F5344CB8AC3E}">
        <p14:creationId xmlns:p14="http://schemas.microsoft.com/office/powerpoint/2010/main" val="3705694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28</a:t>
            </a:fld>
            <a:endParaRPr lang="en-US" dirty="0"/>
          </a:p>
        </p:txBody>
      </p:sp>
    </p:spTree>
    <p:extLst>
      <p:ext uri="{BB962C8B-B14F-4D97-AF65-F5344CB8AC3E}">
        <p14:creationId xmlns:p14="http://schemas.microsoft.com/office/powerpoint/2010/main" val="1193370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Multipoint redistribution is likely to introduce potential routing loops. Multipoint one-way redistribution is problematic, and multipoint two-way redistribution is highly dangerous. Typical problems with multipoint redistribution involve the difference in the administrative distances of the protocols and their incompatible metrics, </a:t>
            </a:r>
            <a:r>
              <a:rPr lang="en-US" sz="1200" b="0" i="0" u="none" strike="noStrike" kern="1200" baseline="0">
                <a:solidFill>
                  <a:schemeClr val="tx1"/>
                </a:solidFill>
                <a:latin typeface="Arial" charset="0"/>
                <a:ea typeface="+mn-ea"/>
                <a:cs typeface="+mn-cs"/>
              </a:rPr>
              <a:t>especially when statically </a:t>
            </a:r>
            <a:r>
              <a:rPr lang="en-US" sz="1200" b="0" i="0" u="none" strike="noStrike" kern="1200" baseline="0" dirty="0">
                <a:solidFill>
                  <a:schemeClr val="tx1"/>
                </a:solidFill>
                <a:latin typeface="Arial" charset="0"/>
                <a:ea typeface="+mn-ea"/>
                <a:cs typeface="+mn-cs"/>
              </a:rPr>
              <a:t>assigned seed metrics are used in redistribution points.</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35</a:t>
            </a:fld>
            <a:endParaRPr lang="en-US" dirty="0"/>
          </a:p>
        </p:txBody>
      </p:sp>
    </p:spTree>
    <p:extLst>
      <p:ext uri="{BB962C8B-B14F-4D97-AF65-F5344CB8AC3E}">
        <p14:creationId xmlns:p14="http://schemas.microsoft.com/office/powerpoint/2010/main" val="2149435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a:t>Figure 4-11 illustrates a two-way multipoint redistribution issue where the cost of the internal links in AS1 (that is, 10 Mbps) differs from the cost of the internal links in AS2 (that is, 100 Mbps). In the figure, it is obvious that the best path between R1 and R4 is via R3, but during redistribution from AS2 to AS1, the metric is lost, and R1 is sending the packets toward R4 via R2, resulting in suboptimal routing.</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36</a:t>
            </a:fld>
            <a:endParaRPr lang="en-US" dirty="0"/>
          </a:p>
        </p:txBody>
      </p:sp>
    </p:spTree>
    <p:extLst>
      <p:ext uri="{BB962C8B-B14F-4D97-AF65-F5344CB8AC3E}">
        <p14:creationId xmlns:p14="http://schemas.microsoft.com/office/powerpoint/2010/main" val="201636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42</a:t>
            </a:fld>
            <a:endParaRPr lang="en-US" dirty="0"/>
          </a:p>
        </p:txBody>
      </p:sp>
    </p:spTree>
    <p:extLst>
      <p:ext uri="{BB962C8B-B14F-4D97-AF65-F5344CB8AC3E}">
        <p14:creationId xmlns:p14="http://schemas.microsoft.com/office/powerpoint/2010/main" val="2327787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43</a:t>
            </a:fld>
            <a:endParaRPr lang="en-US" dirty="0"/>
          </a:p>
        </p:txBody>
      </p:sp>
    </p:spTree>
    <p:extLst>
      <p:ext uri="{BB962C8B-B14F-4D97-AF65-F5344CB8AC3E}">
        <p14:creationId xmlns:p14="http://schemas.microsoft.com/office/powerpoint/2010/main" val="1465806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you can</a:t>
            </a:r>
          </a:p>
          <a:p>
            <a:endParaRPr lang="en-US" dirty="0"/>
          </a:p>
          <a:p>
            <a:r>
              <a:rPr lang="en-US" dirty="0"/>
              <a:t>In the example in Figure 4-13 , only a portion of routes from the EIGRP domain is distributed into OSPF on the boundary router R3. Specifically, the 10.0.1.0/24 and 10.0.2.0/24 should be permitted, and the 10.0.101.0/24 and 10.0.102.0/24 should be denied.</a:t>
            </a:r>
          </a:p>
          <a:p>
            <a:r>
              <a:rPr lang="en-US" dirty="0"/>
              <a:t>Cisco IOS allows manipulation of redistributed route information by using route filtering features. For example, a route filter option such as a route map could</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44</a:t>
            </a:fld>
            <a:endParaRPr lang="en-US" dirty="0"/>
          </a:p>
        </p:txBody>
      </p:sp>
    </p:spTree>
    <p:extLst>
      <p:ext uri="{BB962C8B-B14F-4D97-AF65-F5344CB8AC3E}">
        <p14:creationId xmlns:p14="http://schemas.microsoft.com/office/powerpoint/2010/main" val="3320696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No one type of route filter is appropriate for every situation. Therefore, it is important to understand the various techniques available to help make better route filtering decisions.</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45</a:t>
            </a:fld>
            <a:endParaRPr lang="en-US" dirty="0"/>
          </a:p>
        </p:txBody>
      </p:sp>
    </p:spTree>
    <p:extLst>
      <p:ext uri="{BB962C8B-B14F-4D97-AF65-F5344CB8AC3E}">
        <p14:creationId xmlns:p14="http://schemas.microsoft.com/office/powerpoint/2010/main" val="3635786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46</a:t>
            </a:fld>
            <a:endParaRPr lang="en-US" dirty="0"/>
          </a:p>
        </p:txBody>
      </p:sp>
    </p:spTree>
    <p:extLst>
      <p:ext uri="{BB962C8B-B14F-4D97-AF65-F5344CB8AC3E}">
        <p14:creationId xmlns:p14="http://schemas.microsoft.com/office/powerpoint/2010/main" val="3931217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In this example, R3 must redistribute EIGRP routes into the OSPF domain with a metric of 40. However, the administrator only wants to allow the 10.10.11.0/24 and 10.10.12.0/24 routes to be propagated. All other routes should not be permitted.</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50</a:t>
            </a:fld>
            <a:endParaRPr lang="en-US" dirty="0"/>
          </a:p>
        </p:txBody>
      </p:sp>
    </p:spTree>
    <p:extLst>
      <p:ext uri="{BB962C8B-B14F-4D97-AF65-F5344CB8AC3E}">
        <p14:creationId xmlns:p14="http://schemas.microsoft.com/office/powerpoint/2010/main" val="1562356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2</a:t>
            </a:fld>
            <a:endParaRPr lang="en-US"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buFontTx/>
              <a:buNone/>
            </a:pPr>
            <a:r>
              <a:rPr lang="en-US" b="1" dirty="0"/>
              <a:t>Chapter 1 Objectives</a:t>
            </a:r>
          </a:p>
        </p:txBody>
      </p:sp>
    </p:spTree>
    <p:extLst>
      <p:ext uri="{BB962C8B-B14F-4D97-AF65-F5344CB8AC3E}">
        <p14:creationId xmlns:p14="http://schemas.microsoft.com/office/powerpoint/2010/main" val="2066330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In this example, R3 must redistribute EIGRP routes into the OSPF domain with a metric of 40. However, the administrator only wants to allow the 10.10.11.0/24 and 10.10.12.0/24 routes to be propagated. All other routes should not be permitted.</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51</a:t>
            </a:fld>
            <a:endParaRPr lang="en-US" dirty="0"/>
          </a:p>
        </p:txBody>
      </p:sp>
    </p:spTree>
    <p:extLst>
      <p:ext uri="{BB962C8B-B14F-4D97-AF65-F5344CB8AC3E}">
        <p14:creationId xmlns:p14="http://schemas.microsoft.com/office/powerpoint/2010/main" val="4076925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a:t>Using the </a:t>
            </a:r>
            <a:r>
              <a:rPr lang="en-US" b="1" dirty="0" err="1"/>
              <a:t>ip</a:t>
            </a:r>
            <a:r>
              <a:rPr lang="en-US" b="1" dirty="0"/>
              <a:t> prefix-list </a:t>
            </a:r>
            <a:r>
              <a:rPr lang="en-US" dirty="0"/>
              <a:t>command has several benefits in comparison with using the </a:t>
            </a:r>
            <a:r>
              <a:rPr lang="en-US" b="1" dirty="0"/>
              <a:t>access-list </a:t>
            </a:r>
            <a:r>
              <a:rPr lang="en-US" dirty="0"/>
              <a:t>command. The intended use of prefix lists is limited to route filtering, where access lists were originally intended to be used for packet filtering and were then extended to route filtering.</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53</a:t>
            </a:fld>
            <a:endParaRPr lang="en-US" dirty="0"/>
          </a:p>
        </p:txBody>
      </p:sp>
    </p:spTree>
    <p:extLst>
      <p:ext uri="{BB962C8B-B14F-4D97-AF65-F5344CB8AC3E}">
        <p14:creationId xmlns:p14="http://schemas.microsoft.com/office/powerpoint/2010/main" val="1314951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Friendlier command-line interface </a:t>
            </a:r>
            <a:endParaRPr lang="en-US" dirty="0"/>
          </a:p>
          <a:p>
            <a:pPr lvl="1"/>
            <a:r>
              <a:rPr lang="en-US" dirty="0"/>
              <a:t>The CLI is easier to understand and use compared to using extended access lists to filter updates.</a:t>
            </a:r>
          </a:p>
          <a:p>
            <a:r>
              <a:rPr lang="en-US" b="1" dirty="0"/>
              <a:t>Faster processing</a:t>
            </a:r>
          </a:p>
          <a:p>
            <a:pPr lvl="1"/>
            <a:r>
              <a:rPr lang="en-US" dirty="0"/>
              <a:t>A significant performance improvement over access lists in loading and route lookup of large lists. A router transforms a prefix list into a tree structure, with each branch of the tree serving as a test. Cisco IOS Software determines a verdict of either permit or deny much faster this way than when sequentially interpreting access lists.</a:t>
            </a:r>
          </a:p>
          <a:p>
            <a:r>
              <a:rPr lang="en-US" b="1" dirty="0"/>
              <a:t>Support for incremental modifications</a:t>
            </a:r>
          </a:p>
          <a:p>
            <a:pPr lvl="1"/>
            <a:r>
              <a:rPr lang="en-US" dirty="0"/>
              <a:t>Sequence numbers are assigned to </a:t>
            </a:r>
            <a:r>
              <a:rPr lang="en-US" b="1" dirty="0" err="1"/>
              <a:t>ip</a:t>
            </a:r>
            <a:r>
              <a:rPr lang="en-US" b="1" dirty="0"/>
              <a:t> prefix-list </a:t>
            </a:r>
            <a:r>
              <a:rPr lang="en-US" dirty="0"/>
              <a:t>statements, making it easier to edit. Statements can be added in between sequence numbers or specific statements can be deleted. If no sequence number is specified, a default one is applied.</a:t>
            </a:r>
          </a:p>
          <a:p>
            <a:pPr lvl="0"/>
            <a:endParaRPr lang="en-US" dirty="0"/>
          </a:p>
          <a:p>
            <a:pPr lvl="0"/>
            <a:endParaRPr lang="en-US" dirty="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54</a:t>
            </a:fld>
            <a:endParaRPr lang="en-US" dirty="0"/>
          </a:p>
        </p:txBody>
      </p:sp>
    </p:spTree>
    <p:extLst>
      <p:ext uri="{BB962C8B-B14F-4D97-AF65-F5344CB8AC3E}">
        <p14:creationId xmlns:p14="http://schemas.microsoft.com/office/powerpoint/2010/main" val="2226423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68</a:t>
            </a:fld>
            <a:endParaRPr lang="en-US" dirty="0"/>
          </a:p>
        </p:txBody>
      </p:sp>
    </p:spTree>
    <p:extLst>
      <p:ext uri="{BB962C8B-B14F-4D97-AF65-F5344CB8AC3E}">
        <p14:creationId xmlns:p14="http://schemas.microsoft.com/office/powerpoint/2010/main" val="1433986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Notice the redistributed EIGRP network as OSPF routes in the routing table. An example of two redistributed loopback routes is highlighted. Also notice how the link networks like 172.16.20.0/24 and 172.16.21.0/24 were redistributed.</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74</a:t>
            </a:fld>
            <a:endParaRPr lang="en-US" dirty="0"/>
          </a:p>
        </p:txBody>
      </p:sp>
    </p:spTree>
    <p:extLst>
      <p:ext uri="{BB962C8B-B14F-4D97-AF65-F5344CB8AC3E}">
        <p14:creationId xmlns:p14="http://schemas.microsoft.com/office/powerpoint/2010/main" val="210244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highlighted route 10.1.4.0/24 describes the loopback interface on R4. Notice how R1 prefers the path learned via OSPF to reach this network, even though it crosses a slow serial link. The alternative EIGRP path has faster links, but it also has a higher administrative distance. The reason is because it is an external EIGRP route and is therefore assigned an administrative value of 170, which is higher than the OSPF administrative distance of 110.</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80</a:t>
            </a:fld>
            <a:endParaRPr lang="en-US" dirty="0"/>
          </a:p>
        </p:txBody>
      </p:sp>
    </p:spTree>
    <p:extLst>
      <p:ext uri="{BB962C8B-B14F-4D97-AF65-F5344CB8AC3E}">
        <p14:creationId xmlns:p14="http://schemas.microsoft.com/office/powerpoint/2010/main" val="2033498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85</a:t>
            </a:fld>
            <a:endParaRPr lang="en-US" dirty="0"/>
          </a:p>
        </p:txBody>
      </p:sp>
    </p:spTree>
    <p:extLst>
      <p:ext uri="{BB962C8B-B14F-4D97-AF65-F5344CB8AC3E}">
        <p14:creationId xmlns:p14="http://schemas.microsoft.com/office/powerpoint/2010/main" val="679967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86</a:t>
            </a:fld>
            <a:endParaRPr lang="en-US" dirty="0"/>
          </a:p>
        </p:txBody>
      </p:sp>
    </p:spTree>
    <p:extLst>
      <p:ext uri="{BB962C8B-B14F-4D97-AF65-F5344CB8AC3E}">
        <p14:creationId xmlns:p14="http://schemas.microsoft.com/office/powerpoint/2010/main" val="1174691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87</a:t>
            </a:fld>
            <a:endParaRPr lang="en-US" dirty="0"/>
          </a:p>
        </p:txBody>
      </p:sp>
    </p:spTree>
    <p:extLst>
      <p:ext uri="{BB962C8B-B14F-4D97-AF65-F5344CB8AC3E}">
        <p14:creationId xmlns:p14="http://schemas.microsoft.com/office/powerpoint/2010/main" val="1790384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88</a:t>
            </a:fld>
            <a:endParaRPr lang="en-US" dirty="0"/>
          </a:p>
        </p:txBody>
      </p:sp>
    </p:spTree>
    <p:extLst>
      <p:ext uri="{BB962C8B-B14F-4D97-AF65-F5344CB8AC3E}">
        <p14:creationId xmlns:p14="http://schemas.microsoft.com/office/powerpoint/2010/main" val="1804570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sldNum" sz="quarter" idx="5"/>
          </p:nvPr>
        </p:nvSpPr>
        <p:spPr>
          <a:noFill/>
        </p:spPr>
        <p:txBody>
          <a:bodyPr/>
          <a:lstStyle/>
          <a:p>
            <a:fld id="{37549710-DC87-43B2-91FF-5F30F857836B}" type="slidenum">
              <a:rPr lang="en-US" smtClean="0"/>
              <a:pPr/>
              <a:t>5</a:t>
            </a:fld>
            <a:endParaRPr 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marL="236538" indent="-244475">
              <a:lnSpc>
                <a:spcPct val="100000"/>
              </a:lnSpc>
              <a:spcBef>
                <a:spcPts val="0"/>
              </a:spcBef>
              <a:spcAft>
                <a:spcPts val="600"/>
              </a:spcAft>
            </a:pPr>
            <a:endParaRPr lang="en-US" sz="1100" kern="1200" dirty="0">
              <a:solidFill>
                <a:schemeClr val="tx1"/>
              </a:solidFill>
              <a:latin typeface="Arial" charset="0"/>
              <a:ea typeface="+mn-ea"/>
              <a:cs typeface="+mn-cs"/>
            </a:endParaRPr>
          </a:p>
        </p:txBody>
      </p:sp>
    </p:spTree>
    <p:extLst>
      <p:ext uri="{BB962C8B-B14F-4D97-AF65-F5344CB8AC3E}">
        <p14:creationId xmlns:p14="http://schemas.microsoft.com/office/powerpoint/2010/main" val="27651455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89</a:t>
            </a:fld>
            <a:endParaRPr lang="en-US" dirty="0"/>
          </a:p>
        </p:txBody>
      </p:sp>
    </p:spTree>
    <p:extLst>
      <p:ext uri="{BB962C8B-B14F-4D97-AF65-F5344CB8AC3E}">
        <p14:creationId xmlns:p14="http://schemas.microsoft.com/office/powerpoint/2010/main" val="1670155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90</a:t>
            </a:fld>
            <a:endParaRPr lang="en-US" dirty="0"/>
          </a:p>
        </p:txBody>
      </p:sp>
    </p:spTree>
    <p:extLst>
      <p:ext uri="{BB962C8B-B14F-4D97-AF65-F5344CB8AC3E}">
        <p14:creationId xmlns:p14="http://schemas.microsoft.com/office/powerpoint/2010/main" val="3323763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91</a:t>
            </a:fld>
            <a:endParaRPr lang="en-US" dirty="0"/>
          </a:p>
        </p:txBody>
      </p:sp>
    </p:spTree>
    <p:extLst>
      <p:ext uri="{BB962C8B-B14F-4D97-AF65-F5344CB8AC3E}">
        <p14:creationId xmlns:p14="http://schemas.microsoft.com/office/powerpoint/2010/main" val="24530387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92</a:t>
            </a:fld>
            <a:endParaRPr lang="en-US" dirty="0"/>
          </a:p>
        </p:txBody>
      </p:sp>
    </p:spTree>
    <p:extLst>
      <p:ext uri="{BB962C8B-B14F-4D97-AF65-F5344CB8AC3E}">
        <p14:creationId xmlns:p14="http://schemas.microsoft.com/office/powerpoint/2010/main" val="3487353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93</a:t>
            </a:fld>
            <a:endParaRPr lang="en-US" dirty="0"/>
          </a:p>
        </p:txBody>
      </p:sp>
    </p:spTree>
    <p:extLst>
      <p:ext uri="{BB962C8B-B14F-4D97-AF65-F5344CB8AC3E}">
        <p14:creationId xmlns:p14="http://schemas.microsoft.com/office/powerpoint/2010/main" val="650583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94</a:t>
            </a:fld>
            <a:endParaRPr lang="en-US" dirty="0"/>
          </a:p>
        </p:txBody>
      </p:sp>
    </p:spTree>
    <p:extLst>
      <p:ext uri="{BB962C8B-B14F-4D97-AF65-F5344CB8AC3E}">
        <p14:creationId xmlns:p14="http://schemas.microsoft.com/office/powerpoint/2010/main" val="30092781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a:buFontTx/>
              <a:buNone/>
            </a:pPr>
            <a:endParaRPr lang="en-US" dirty="0"/>
          </a:p>
        </p:txBody>
      </p:sp>
      <p:sp>
        <p:nvSpPr>
          <p:cNvPr id="24580" name="Slide Number Placeholder 3"/>
          <p:cNvSpPr>
            <a:spLocks noGrp="1"/>
          </p:cNvSpPr>
          <p:nvPr>
            <p:ph type="sldNum" sz="quarter" idx="5"/>
          </p:nvPr>
        </p:nvSpPr>
        <p:spPr>
          <a:noFill/>
        </p:spPr>
        <p:txBody>
          <a:bodyPr/>
          <a:lstStyle/>
          <a:p>
            <a:fld id="{7757FC66-78E3-4B4F-8568-92AC8FAA902C}" type="slidenum">
              <a:rPr lang="en-US" smtClean="0"/>
              <a:pPr/>
              <a:t>96</a:t>
            </a:fld>
            <a:endParaRPr lang="en-US" dirty="0"/>
          </a:p>
        </p:txBody>
      </p:sp>
    </p:spTree>
    <p:extLst>
      <p:ext uri="{BB962C8B-B14F-4D97-AF65-F5344CB8AC3E}">
        <p14:creationId xmlns:p14="http://schemas.microsoft.com/office/powerpoint/2010/main" val="1855270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a:t>
            </a:fld>
            <a:endParaRPr lang="en-US" dirty="0"/>
          </a:p>
        </p:txBody>
      </p:sp>
    </p:spTree>
    <p:extLst>
      <p:ext uri="{BB962C8B-B14F-4D97-AF65-F5344CB8AC3E}">
        <p14:creationId xmlns:p14="http://schemas.microsoft.com/office/powerpoint/2010/main" val="366186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each autonomous system, internal routers typically have complete knowledge of their network. Boundary routers running multiple protocols are usually configured to redistribute routes between routing domains. To have a scalable solution and limit the amount of routing update traffic, the redistribution process must selectively insert the routes that are learned.</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13</a:t>
            </a:fld>
            <a:endParaRPr lang="en-US" dirty="0"/>
          </a:p>
        </p:txBody>
      </p:sp>
    </p:spTree>
    <p:extLst>
      <p:ext uri="{BB962C8B-B14F-4D97-AF65-F5344CB8AC3E}">
        <p14:creationId xmlns:p14="http://schemas.microsoft.com/office/powerpoint/2010/main" val="3800474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For instance, Figure 4-2 illustrates two routing domains interconnected by the boundary router R1. The routing table of R2 contains directly connected and OSPF networks, and the R3 routing table contains directly connected and EIGRP routes. R1 has active OSPF and EIGRP processes and its routing table contains directly connected routes, OSPF domain routes, and EIGRP domain routes. Without redistribution, routers in the OSPF domain are not aware of EIGRP routes, and routers in the EIGRP domain are not aware of OSPF routes.</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14</a:t>
            </a:fld>
            <a:endParaRPr lang="en-US" dirty="0"/>
          </a:p>
        </p:txBody>
      </p:sp>
    </p:spTree>
    <p:extLst>
      <p:ext uri="{BB962C8B-B14F-4D97-AF65-F5344CB8AC3E}">
        <p14:creationId xmlns:p14="http://schemas.microsoft.com/office/powerpoint/2010/main" val="2904987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15</a:t>
            </a:fld>
            <a:endParaRPr lang="en-US" dirty="0"/>
          </a:p>
        </p:txBody>
      </p:sp>
    </p:spTree>
    <p:extLst>
      <p:ext uri="{BB962C8B-B14F-4D97-AF65-F5344CB8AC3E}">
        <p14:creationId xmlns:p14="http://schemas.microsoft.com/office/powerpoint/2010/main" val="547680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a:t>Because redistributed routes are learned from other sources (such as other routing protocols), a boundary router must be capable of translating the metric of the received route from the source routing protocol into the receiving routing protocol. For example, if a boundary router receives a RIP route, the route has hop count as a metric. To redistribute the route into OSPF, the router must translate the hop count into a cost metric that the other OSPF routers will understand.</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endParaRPr lang="en-US" dirty="0"/>
          </a:p>
          <a:p>
            <a:r>
              <a:rPr lang="en-US" sz="1200" b="0" i="0" u="none" strike="noStrike" kern="1200" baseline="0" dirty="0">
                <a:solidFill>
                  <a:schemeClr val="tx1"/>
                </a:solidFill>
                <a:latin typeface="Arial" charset="0"/>
                <a:ea typeface="+mn-ea"/>
                <a:cs typeface="+mn-cs"/>
              </a:rPr>
              <a:t>To help prevent suboptimal routing and routing loops, always set the initial </a:t>
            </a:r>
            <a:r>
              <a:rPr lang="en-US" sz="1200" b="0" i="0" u="none" strike="noStrike" kern="1200" baseline="0">
                <a:solidFill>
                  <a:schemeClr val="tx1"/>
                </a:solidFill>
                <a:latin typeface="Arial" charset="0"/>
                <a:ea typeface="+mn-ea"/>
                <a:cs typeface="+mn-cs"/>
              </a:rPr>
              <a:t>seed metric to </a:t>
            </a:r>
            <a:r>
              <a:rPr lang="en-US" sz="1200" b="0" i="0" u="none" strike="noStrike" kern="1200" baseline="0" dirty="0">
                <a:solidFill>
                  <a:schemeClr val="tx1"/>
                </a:solidFill>
                <a:latin typeface="Arial" charset="0"/>
                <a:ea typeface="+mn-ea"/>
                <a:cs typeface="+mn-cs"/>
              </a:rPr>
              <a:t>a value that is larger than the largest metric within the receiving autonomous system.</a:t>
            </a:r>
          </a:p>
          <a:p>
            <a:r>
              <a:rPr lang="en-US" sz="1200" b="0" i="0" u="none" strike="noStrike" kern="1200" baseline="0" dirty="0">
                <a:solidFill>
                  <a:schemeClr val="tx1"/>
                </a:solidFill>
                <a:latin typeface="Arial" charset="0"/>
                <a:ea typeface="+mn-ea"/>
                <a:cs typeface="+mn-cs"/>
              </a:rPr>
              <a:t>For example, when RIP routes are redistributed into OSPF and the highest OSPF metric is 50, the redistributed RIP routes should be assigned an OSPF metric higher than 50.</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16</a:t>
            </a:fld>
            <a:endParaRPr lang="en-US" dirty="0"/>
          </a:p>
        </p:txBody>
      </p:sp>
    </p:spTree>
    <p:extLst>
      <p:ext uri="{BB962C8B-B14F-4D97-AF65-F5344CB8AC3E}">
        <p14:creationId xmlns:p14="http://schemas.microsoft.com/office/powerpoint/2010/main" val="3711095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a:t>Routes redistributed into EIGRP and RIP are assigned a metric of infinity. This informs the router that the route is unreachable and should not be advertised. Therefore, a seed metric </a:t>
            </a:r>
            <a:r>
              <a:rPr lang="en-US" i="1" dirty="0"/>
              <a:t>must </a:t>
            </a:r>
            <a:r>
              <a:rPr lang="en-US" dirty="0"/>
              <a:t>be specified when redistributing routes into RIP and EIGRP; otherwise, the routes will not be redistributed. Exceptions to this rule are redistributed connected or static routes and routes that are being redistributed between two EIGRP autonomous systems.</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17</a:t>
            </a:fld>
            <a:endParaRPr lang="en-US" dirty="0"/>
          </a:p>
        </p:txBody>
      </p:sp>
    </p:spTree>
    <p:extLst>
      <p:ext uri="{BB962C8B-B14F-4D97-AF65-F5344CB8AC3E}">
        <p14:creationId xmlns:p14="http://schemas.microsoft.com/office/powerpoint/2010/main" val="3790931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2016,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dirty="0">
                <a:solidFill>
                  <a:schemeClr val="tx1"/>
                </a:solidFill>
              </a:rPr>
              <a:t>ROUTE v7 Chapter 4</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a:t>Command Example</a:t>
            </a:r>
          </a:p>
        </p:txBody>
      </p:sp>
      <p:sp>
        <p:nvSpPr>
          <p:cNvPr id="7" name="Content Placeholder 2"/>
          <p:cNvSpPr>
            <a:spLocks noGrp="1"/>
          </p:cNvSpPr>
          <p:nvPr>
            <p:ph idx="1"/>
          </p:nvPr>
        </p:nvSpPr>
        <p:spPr>
          <a:xfrm>
            <a:off x="279400" y="1193356"/>
            <a:ext cx="8316913" cy="491994"/>
          </a:xfrm>
        </p:spPr>
        <p:txBody>
          <a:bodyPr/>
          <a:lstStyle/>
          <a:p>
            <a:pPr lvl="0"/>
            <a:r>
              <a:rPr lang="en-US"/>
              <a:t>Click to edit Master text styles</a:t>
            </a:r>
          </a:p>
        </p:txBody>
      </p:sp>
      <p:sp>
        <p:nvSpPr>
          <p:cNvPr id="10" name="Text Placeholder 9"/>
          <p:cNvSpPr>
            <a:spLocks noGrp="1"/>
          </p:cNvSpPr>
          <p:nvPr>
            <p:ph type="body" sz="quarter" idx="10" hasCustomPrompt="1"/>
          </p:nvPr>
        </p:nvSpPr>
        <p:spPr>
          <a:xfrm>
            <a:off x="613533" y="173139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a:t>Router(config)#</a:t>
            </a:r>
          </a:p>
        </p:txBody>
      </p:sp>
      <p:sp>
        <p:nvSpPr>
          <p:cNvPr id="11" name="Text Placeholder 9"/>
          <p:cNvSpPr>
            <a:spLocks noGrp="1"/>
          </p:cNvSpPr>
          <p:nvPr>
            <p:ph type="body" sz="quarter" idx="11" hasCustomPrompt="1"/>
          </p:nvPr>
        </p:nvSpPr>
        <p:spPr>
          <a:xfrm>
            <a:off x="615326" y="219128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a:t>Command parameters</a:t>
            </a:r>
          </a:p>
        </p:txBody>
      </p:sp>
      <p:sp>
        <p:nvSpPr>
          <p:cNvPr id="6" name="Content Placeholder 2"/>
          <p:cNvSpPr>
            <a:spLocks noGrp="1"/>
          </p:cNvSpPr>
          <p:nvPr>
            <p:ph idx="12"/>
          </p:nvPr>
        </p:nvSpPr>
        <p:spPr>
          <a:xfrm>
            <a:off x="279400" y="2852057"/>
            <a:ext cx="8316913" cy="3320143"/>
          </a:xfrm>
        </p:spPr>
        <p:txBody>
          <a:body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a:t>2 Rows</a:t>
            </a:r>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a:t>2 Rows Graphic Top</a:t>
            </a:r>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a:t>2 Rows Graphic Bottom</a:t>
            </a:r>
          </a:p>
        </p:txBody>
      </p:sp>
      <p:sp>
        <p:nvSpPr>
          <p:cNvPr id="4" name="Content Placeholder 2"/>
          <p:cNvSpPr>
            <a:spLocks noGrp="1"/>
          </p:cNvSpPr>
          <p:nvPr>
            <p:ph idx="10"/>
          </p:nvPr>
        </p:nvSpPr>
        <p:spPr>
          <a:xfrm>
            <a:off x="279400" y="1174380"/>
            <a:ext cx="8520354" cy="21604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11"/>
          </p:nvPr>
        </p:nvSpPr>
        <p:spPr>
          <a:xfrm>
            <a:off x="279400" y="3443288"/>
            <a:ext cx="8520113" cy="3097212"/>
          </a:xfrm>
        </p:spPr>
        <p:txBody>
          <a:bodyPr>
            <a:normAutofit/>
          </a:bodyPr>
          <a:lstStyle>
            <a:lvl1pPr>
              <a:buNone/>
              <a:defRPr/>
            </a:lvl1pPr>
            <a:lvl2pPr>
              <a:buNone/>
              <a:defRPr/>
            </a:lvl2pPr>
            <a:lvl3pPr>
              <a:buNone/>
              <a:defRPr/>
            </a:lvl3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a:t>Config Example 2 Rows</a:t>
            </a:r>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a:t>Config example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a:t>Config Example 2 column</a:t>
            </a:r>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a:latin typeface="Courier New" pitchFamily="49" charset="0"/>
              </a:rPr>
              <a:t>RTB(config-if)# </a:t>
            </a:r>
            <a:r>
              <a:rPr lang="en-US" sz="1800" b="1">
                <a:latin typeface="Courier New" pitchFamily="49" charset="0"/>
              </a:rPr>
              <a:t>ip ospf network non-broadcast</a:t>
            </a:r>
          </a:p>
          <a:p>
            <a:pPr algn="l" defTabSz="814388">
              <a:defRPr/>
            </a:pPr>
            <a:r>
              <a:rPr lang="en-US" sz="1800" b="0">
                <a:latin typeface="Courier New" pitchFamily="49" charset="0"/>
              </a:rPr>
              <a:t>RTB(config-router)# </a:t>
            </a:r>
            <a:r>
              <a:rPr lang="en-US" sz="1800" b="1">
                <a:latin typeface="Courier New" pitchFamily="49" charset="0"/>
              </a:rPr>
              <a:t>network 3.1.1.0 0.0.0.255 area 0</a:t>
            </a:r>
          </a:p>
          <a:p>
            <a:pPr algn="l" defTabSz="814388">
              <a:defRPr/>
            </a:pPr>
            <a:r>
              <a:rPr lang="en-US" sz="1800" b="0">
                <a:latin typeface="Courier New" pitchFamily="49" charset="0"/>
              </a:rPr>
              <a:t>RTB(config-router)# </a:t>
            </a:r>
            <a:r>
              <a:rPr lang="en-US" sz="1800" b="1">
                <a:latin typeface="Courier New" pitchFamily="49" charset="0"/>
              </a:rPr>
              <a:t>neighbor 3.1.1.1</a:t>
            </a:r>
          </a:p>
          <a:p>
            <a:pPr algn="l" defTabSz="814388">
              <a:defRPr/>
            </a:pPr>
            <a:r>
              <a:rPr lang="en-US" sz="1800" b="0">
                <a:latin typeface="Courier New" pitchFamily="49" charset="0"/>
              </a:rPr>
              <a:t>RTB(config-router)# </a:t>
            </a:r>
            <a:r>
              <a:rPr lang="en-US" sz="1800" b="1">
                <a:latin typeface="Courier New" pitchFamily="49" charset="0"/>
              </a:rPr>
              <a:t>neighbor 3.1.1.3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a:t>Output</a:t>
            </a:r>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a:t>Router# show command</a:t>
            </a:r>
          </a:p>
          <a:p>
            <a:pPr lvl="0"/>
            <a:r>
              <a:rPr lang="en-US"/>
              <a:t>Output output output output output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a:t>Output with Explanation</a:t>
            </a:r>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lstStyle>
            <a:lvl1pPr marL="0" indent="0">
              <a:lnSpc>
                <a:spcPct val="100000"/>
              </a:lnSpc>
              <a:spcBef>
                <a:spcPts val="0"/>
              </a:spcBef>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a:t>Router# show command</a:t>
            </a:r>
          </a:p>
          <a:p>
            <a:pPr lvl="0"/>
            <a:r>
              <a:rPr lang="en-US"/>
              <a:t>Output output output output output</a:t>
            </a:r>
          </a:p>
        </p:txBody>
      </p:sp>
      <p:sp>
        <p:nvSpPr>
          <p:cNvPr id="6" name="Content Placeholder 5"/>
          <p:cNvSpPr>
            <a:spLocks noGrp="1"/>
          </p:cNvSpPr>
          <p:nvPr>
            <p:ph sz="quarter" idx="11" hasCustomPrompt="1"/>
          </p:nvPr>
        </p:nvSpPr>
        <p:spPr>
          <a:xfrm>
            <a:off x="279400" y="1215615"/>
            <a:ext cx="8520113" cy="687798"/>
          </a:xfrm>
        </p:spPr>
        <p:txBody>
          <a:bodyPr>
            <a:normAutofit/>
          </a:bodyPr>
          <a:lstStyle>
            <a:lvl1pPr marL="11113" indent="-11113">
              <a:buNone/>
              <a:defRPr sz="2000" b="0"/>
            </a:lvl1pPr>
          </a:lstStyle>
          <a:p>
            <a:pPr lvl="0"/>
            <a:r>
              <a:rPr lang="en-US"/>
              <a:t>Brief explanation of the command.</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a:t>Click to edit Master title style</a:t>
            </a:r>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0797" y="695512"/>
            <a:ext cx="7772400" cy="1362075"/>
          </a:xfrm>
          <a:prstGeom prst="rect">
            <a:avLst/>
          </a:prstGeom>
        </p:spPr>
        <p:txBody>
          <a:bodyPr anchor="t"/>
          <a:lstStyle>
            <a:lvl1pPr algn="l">
              <a:defRPr sz="4000" b="1" cap="all"/>
            </a:lvl1p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ommand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a:t>Click to edit Master title style</a:t>
            </a:r>
          </a:p>
        </p:txBody>
      </p:sp>
      <p:sp>
        <p:nvSpPr>
          <p:cNvPr id="7" name="Content Placeholder 2"/>
          <p:cNvSpPr>
            <a:spLocks noGrp="1"/>
          </p:cNvSpPr>
          <p:nvPr>
            <p:ph idx="1"/>
          </p:nvPr>
        </p:nvSpPr>
        <p:spPr>
          <a:xfrm>
            <a:off x="279400" y="1139566"/>
            <a:ext cx="8316913" cy="491994"/>
          </a:xfrm>
        </p:spPr>
        <p:txBody>
          <a:bodyPr/>
          <a:lstStyle/>
          <a:p>
            <a:pPr lvl="0"/>
            <a:r>
              <a:rPr lang="en-US"/>
              <a:t>Click to edit Master text styles</a:t>
            </a:r>
          </a:p>
        </p:txBody>
      </p:sp>
      <p:sp>
        <p:nvSpPr>
          <p:cNvPr id="10" name="Text Placeholder 9"/>
          <p:cNvSpPr>
            <a:spLocks noGrp="1"/>
          </p:cNvSpPr>
          <p:nvPr>
            <p:ph type="body" sz="quarter" idx="10" hasCustomPrompt="1"/>
          </p:nvPr>
        </p:nvSpPr>
        <p:spPr>
          <a:xfrm>
            <a:off x="613533" y="1677605"/>
            <a:ext cx="7745412" cy="377078"/>
          </a:xfrm>
        </p:spPr>
        <p:txBody>
          <a:bodyPr/>
          <a:lstStyle>
            <a:lvl1pPr>
              <a:buNone/>
              <a:defRPr sz="16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a:t>Router(config)#</a:t>
            </a:r>
          </a:p>
        </p:txBody>
      </p:sp>
      <p:sp>
        <p:nvSpPr>
          <p:cNvPr id="11" name="Text Placeholder 9"/>
          <p:cNvSpPr>
            <a:spLocks noGrp="1"/>
          </p:cNvSpPr>
          <p:nvPr>
            <p:ph type="body" sz="quarter" idx="11" hasCustomPrompt="1"/>
          </p:nvPr>
        </p:nvSpPr>
        <p:spPr>
          <a:xfrm>
            <a:off x="615326" y="2137492"/>
            <a:ext cx="7745412" cy="377078"/>
          </a:xfrm>
          <a:ln w="28575">
            <a:solidFill>
              <a:schemeClr val="tx1"/>
            </a:solidFill>
          </a:ln>
        </p:spPr>
        <p:txBody>
          <a:bodyPr/>
          <a:lstStyle>
            <a:lvl1pPr>
              <a:buNone/>
              <a:defRPr sz="16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a:t>Command parameters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a:t>Click to edit Master title style</a:t>
            </a:r>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a:t>Click to edit Master title style</a:t>
            </a:r>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a:latin typeface="Courier New" pitchFamily="49" charset="0"/>
              </a:rPr>
              <a:t>RTB(config-if)# </a:t>
            </a:r>
            <a:r>
              <a:rPr lang="en-US" sz="1800" b="1">
                <a:latin typeface="Courier New" pitchFamily="49" charset="0"/>
              </a:rPr>
              <a:t>ip ospf network non-broadcast</a:t>
            </a:r>
          </a:p>
          <a:p>
            <a:pPr algn="l" defTabSz="814388">
              <a:defRPr/>
            </a:pPr>
            <a:r>
              <a:rPr lang="en-US" sz="1800" b="0">
                <a:latin typeface="Courier New" pitchFamily="49" charset="0"/>
              </a:rPr>
              <a:t>RTB(config-router)# </a:t>
            </a:r>
            <a:r>
              <a:rPr lang="en-US" sz="1800" b="1">
                <a:latin typeface="Courier New" pitchFamily="49" charset="0"/>
              </a:rPr>
              <a:t>network 3.1.1.0 0.0.0.255 area 0</a:t>
            </a:r>
          </a:p>
          <a:p>
            <a:pPr algn="l" defTabSz="814388">
              <a:defRPr/>
            </a:pPr>
            <a:r>
              <a:rPr lang="en-US" sz="1800" b="0">
                <a:latin typeface="Courier New" pitchFamily="49" charset="0"/>
              </a:rPr>
              <a:t>RTB(config-router)# </a:t>
            </a:r>
            <a:r>
              <a:rPr lang="en-US" sz="1800" b="1">
                <a:latin typeface="Courier New" pitchFamily="49" charset="0"/>
              </a:rPr>
              <a:t>neighbor 3.1.1.1</a:t>
            </a:r>
          </a:p>
          <a:p>
            <a:pPr algn="l" defTabSz="814388">
              <a:defRPr/>
            </a:pPr>
            <a:r>
              <a:rPr lang="en-US" sz="1800" b="0">
                <a:latin typeface="Courier New" pitchFamily="49" charset="0"/>
              </a:rPr>
              <a:t>RTB(config-router)# </a:t>
            </a:r>
            <a:r>
              <a:rPr lang="en-US" sz="1800" b="1">
                <a:latin typeface="Courier New" pitchFamily="49" charset="0"/>
              </a:rPr>
              <a:t>neighbor 3.1.1.3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a:t>Click to edit Master title style</a:t>
            </a:r>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a:solidFill>
                  <a:srgbClr val="000000"/>
                </a:solidFill>
                <a:latin typeface="Courier New" pitchFamily="49" charset="0"/>
                <a:cs typeface="Times New Roman" pitchFamily="18" charset="0"/>
              </a:rPr>
              <a:t>RouterA# </a:t>
            </a:r>
            <a:r>
              <a:rPr lang="en-US" sz="1000" b="1">
                <a:solidFill>
                  <a:schemeClr val="tx1"/>
                </a:solidFill>
                <a:latin typeface="Courier New" pitchFamily="49" charset="0"/>
                <a:cs typeface="Times New Roman" pitchFamily="18" charset="0"/>
              </a:rPr>
              <a:t>show command</a:t>
            </a:r>
          </a:p>
          <a:p>
            <a:pPr algn="l">
              <a:lnSpc>
                <a:spcPct val="100000"/>
              </a:lnSpc>
              <a:defRPr/>
            </a:pPr>
            <a:r>
              <a:rPr lang="en-US" sz="1000" b="1">
                <a:solidFill>
                  <a:srgbClr val="000000"/>
                </a:solidFill>
                <a:latin typeface="Courier New" pitchFamily="49" charset="0"/>
                <a:cs typeface="Times New Roman" pitchFamily="18" charset="0"/>
              </a:rPr>
              <a:t>    </a:t>
            </a:r>
            <a:r>
              <a:rPr lang="en-US" sz="1000" b="1">
                <a:solidFill>
                  <a:schemeClr val="accent2"/>
                </a:solidFill>
                <a:latin typeface="Courier New" pitchFamily="49" charset="0"/>
              </a:rPr>
              <a:t> </a:t>
            </a:r>
            <a:r>
              <a:rPr lang="en-US" sz="1000" b="1">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a:solidFill>
                  <a:srgbClr val="000000"/>
                </a:solidFill>
                <a:latin typeface="Courier New" pitchFamily="49" charset="0"/>
                <a:cs typeface="Times New Roman" pitchFamily="18" charset="0"/>
              </a:rPr>
              <a:t>                Router Link States (Area 0)</a:t>
            </a:r>
          </a:p>
          <a:p>
            <a:pPr algn="l">
              <a:lnSpc>
                <a:spcPct val="100000"/>
              </a:lnSpc>
              <a:defRPr/>
            </a:pPr>
            <a:r>
              <a:rPr lang="en-US" sz="1000" b="1">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a:solidFill>
                  <a:srgbClr val="000000"/>
                </a:solidFill>
                <a:latin typeface="Courier New" pitchFamily="49" charset="0"/>
                <a:cs typeface="Times New Roman" pitchFamily="18" charset="0"/>
              </a:rPr>
              <a:t>                Net Link States (Area 0)</a:t>
            </a:r>
          </a:p>
          <a:p>
            <a:pPr algn="l">
              <a:lnSpc>
                <a:spcPct val="100000"/>
              </a:lnSpc>
              <a:defRPr/>
            </a:pPr>
            <a:r>
              <a:rPr lang="en-US" sz="1000" b="1">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a:solidFill>
                  <a:srgbClr val="000000"/>
                </a:solidFill>
                <a:latin typeface="Courier New" pitchFamily="49" charset="0"/>
                <a:cs typeface="Times New Roman" pitchFamily="18" charset="0"/>
              </a:rPr>
              <a:t>                Summary Net Link States (Area 0)</a:t>
            </a:r>
          </a:p>
          <a:p>
            <a:pPr algn="l">
              <a:lnSpc>
                <a:spcPct val="100000"/>
              </a:lnSpc>
              <a:defRPr/>
            </a:pPr>
            <a:r>
              <a:rPr lang="en-US" sz="1000" b="1">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a:solidFill>
                  <a:srgbClr val="000000"/>
                </a:solidFill>
                <a:latin typeface="Courier New" pitchFamily="49" charset="0"/>
                <a:cs typeface="Times New Roman" pitchFamily="18" charset="0"/>
              </a:rPr>
              <a:t>&lt;output omitted&gt;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740664"/>
          </a:xfrm>
          <a:prstGeom prst="rect">
            <a:avLst/>
          </a:prstGeom>
        </p:spPr>
        <p:txBody>
          <a:bodyPr>
            <a:normAutofit/>
          </a:bodyPr>
          <a:lstStyle>
            <a:lvl1pPr>
              <a:defRPr/>
            </a:lvl1pPr>
          </a:lstStyle>
          <a:p>
            <a:r>
              <a:rPr lang="en-US"/>
              <a:t>Title Only</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8"/>
            <a:ext cx="8521700" cy="742659"/>
          </a:xfrm>
          <a:prstGeom prst="rect">
            <a:avLst/>
          </a:prstGeom>
        </p:spPr>
        <p:txBody>
          <a:bodyPr>
            <a:normAutofit/>
          </a:bodyPr>
          <a:lstStyle>
            <a:lvl1pPr>
              <a:defRPr/>
            </a:lvl1pPr>
          </a:lstStyle>
          <a:p>
            <a:r>
              <a:rPr lang="en-US"/>
              <a:t>Title and Content</a:t>
            </a:r>
          </a:p>
        </p:txBody>
      </p:sp>
      <p:sp>
        <p:nvSpPr>
          <p:cNvPr id="3" name="Content Placeholder 2"/>
          <p:cNvSpPr>
            <a:spLocks noGrp="1"/>
          </p:cNvSpPr>
          <p:nvPr>
            <p:ph idx="1"/>
          </p:nvPr>
        </p:nvSpPr>
        <p:spPr>
          <a:xfrm>
            <a:off x="279401" y="1183340"/>
            <a:ext cx="8520354" cy="513139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sub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0"/>
            <a:ext cx="8522208" cy="740664"/>
          </a:xfrm>
          <a:prstGeom prst="rect">
            <a:avLst/>
          </a:prstGeom>
        </p:spPr>
        <p:txBody>
          <a:bodyPr>
            <a:normAutofit/>
          </a:bodyPr>
          <a:lstStyle>
            <a:lvl1pPr>
              <a:defRPr/>
            </a:lvl1pPr>
          </a:lstStyle>
          <a:p>
            <a:r>
              <a:rPr lang="en-US"/>
              <a:t>Title with Subtext</a:t>
            </a:r>
          </a:p>
        </p:txBody>
      </p:sp>
      <p:sp>
        <p:nvSpPr>
          <p:cNvPr id="4" name="Content Placeholder 3"/>
          <p:cNvSpPr>
            <a:spLocks noGrp="1"/>
          </p:cNvSpPr>
          <p:nvPr>
            <p:ph sz="quarter" idx="10" hasCustomPrompt="1"/>
          </p:nvPr>
        </p:nvSpPr>
        <p:spPr>
          <a:xfrm>
            <a:off x="279400" y="1161826"/>
            <a:ext cx="8423275" cy="774924"/>
          </a:xfrm>
        </p:spPr>
        <p:txBody>
          <a:bodyPr>
            <a:normAutofit/>
          </a:bodyPr>
          <a:lstStyle>
            <a:lvl1pPr marL="11113" indent="-11113">
              <a:buNone/>
              <a:defRPr sz="2000" b="0" baseline="0"/>
            </a:lvl1pPr>
          </a:lstStyle>
          <a:p>
            <a:pPr lvl="0"/>
            <a:r>
              <a:rPr lang="en-US"/>
              <a:t>Subtext here to describe graphic below</a:t>
            </a:r>
          </a:p>
        </p:txBody>
      </p:sp>
      <p:sp>
        <p:nvSpPr>
          <p:cNvPr id="7" name="Content Placeholder 6"/>
          <p:cNvSpPr>
            <a:spLocks noGrp="1"/>
          </p:cNvSpPr>
          <p:nvPr>
            <p:ph sz="quarter" idx="11"/>
          </p:nvPr>
        </p:nvSpPr>
        <p:spPr>
          <a:xfrm>
            <a:off x="279400" y="2033588"/>
            <a:ext cx="8445500" cy="4495800"/>
          </a:xfrm>
        </p:spPr>
        <p:txBody>
          <a:bodyPr>
            <a:normAutofit/>
          </a:body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a:t>Title and Graphic</a:t>
            </a:r>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740664"/>
          </a:xfrm>
          <a:prstGeom prst="rect">
            <a:avLst/>
          </a:prstGeom>
        </p:spPr>
        <p:txBody>
          <a:bodyPr>
            <a:normAutofit/>
          </a:bodyPr>
          <a:lstStyle>
            <a:lvl1pPr>
              <a:defRPr/>
            </a:lvl1pPr>
          </a:lstStyle>
          <a:p>
            <a:r>
              <a:rPr lang="en-US"/>
              <a:t>2 Column Content</a:t>
            </a:r>
          </a:p>
        </p:txBody>
      </p:sp>
      <p:sp>
        <p:nvSpPr>
          <p:cNvPr id="6" name="Content Placeholder 2"/>
          <p:cNvSpPr>
            <a:spLocks noGrp="1"/>
          </p:cNvSpPr>
          <p:nvPr>
            <p:ph idx="1"/>
          </p:nvPr>
        </p:nvSpPr>
        <p:spPr>
          <a:xfrm>
            <a:off x="279401"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7" name="Content Placeholder 2"/>
          <p:cNvSpPr>
            <a:spLocks noGrp="1"/>
          </p:cNvSpPr>
          <p:nvPr>
            <p:ph idx="10"/>
          </p:nvPr>
        </p:nvSpPr>
        <p:spPr>
          <a:xfrm>
            <a:off x="4702589" y="1198254"/>
            <a:ext cx="4066688" cy="519179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a:t>Table</a:t>
            </a:r>
          </a:p>
        </p:txBody>
      </p:sp>
      <p:sp>
        <p:nvSpPr>
          <p:cNvPr id="3" name="Table Placeholder 2"/>
          <p:cNvSpPr>
            <a:spLocks noGrp="1"/>
          </p:cNvSpPr>
          <p:nvPr>
            <p:ph type="tbl" idx="1"/>
          </p:nvPr>
        </p:nvSpPr>
        <p:spPr>
          <a:xfrm>
            <a:off x="279400" y="2592592"/>
            <a:ext cx="8488082" cy="3711389"/>
          </a:xfrm>
        </p:spPr>
        <p:txBody>
          <a:bodyPr/>
          <a:lstStyle/>
          <a:p>
            <a:pPr lvl="0"/>
            <a:r>
              <a:rPr lang="en-US" noProof="0"/>
              <a:t>Click icon to add table</a:t>
            </a:r>
          </a:p>
        </p:txBody>
      </p:sp>
      <p:sp>
        <p:nvSpPr>
          <p:cNvPr id="7" name="Text Placeholder 6"/>
          <p:cNvSpPr>
            <a:spLocks noGrp="1"/>
          </p:cNvSpPr>
          <p:nvPr>
            <p:ph type="body" sz="quarter" idx="10" hasCustomPrompt="1"/>
          </p:nvPr>
        </p:nvSpPr>
        <p:spPr>
          <a:xfrm>
            <a:off x="279400" y="1516063"/>
            <a:ext cx="8499475" cy="1001712"/>
          </a:xfrm>
          <a:ln w="19050">
            <a:solidFill>
              <a:schemeClr val="tx1"/>
            </a:solidFill>
          </a:ln>
        </p:spPr>
        <p:txBody>
          <a:bodyPr>
            <a:noAutofit/>
          </a:bodyPr>
          <a:lstStyle>
            <a:lvl1pPr marL="0" indent="0">
              <a:lnSpc>
                <a:spcPct val="100000"/>
              </a:lnSpc>
              <a:spcBef>
                <a:spcPts val="0"/>
              </a:spcBef>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a:t>Command keywords and parameters. Keywords in bold, parameters italic, not bold.</a:t>
            </a:r>
          </a:p>
        </p:txBody>
      </p:sp>
      <p:sp>
        <p:nvSpPr>
          <p:cNvPr id="9" name="Text Placeholder 8"/>
          <p:cNvSpPr>
            <a:spLocks noGrp="1"/>
          </p:cNvSpPr>
          <p:nvPr>
            <p:ph type="body" sz="quarter" idx="11" hasCustomPrompt="1"/>
          </p:nvPr>
        </p:nvSpPr>
        <p:spPr>
          <a:xfrm>
            <a:off x="279400" y="11303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a:latin typeface="Courier New" pitchFamily="49" charset="0"/>
                <a:cs typeface="Courier New" pitchFamily="49" charset="0"/>
              </a:rPr>
              <a:t>Router(config)#</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a:t>Table</a:t>
            </a:r>
          </a:p>
        </p:txBody>
      </p:sp>
      <p:sp>
        <p:nvSpPr>
          <p:cNvPr id="3" name="Table Placeholder 2"/>
          <p:cNvSpPr>
            <a:spLocks noGrp="1"/>
          </p:cNvSpPr>
          <p:nvPr>
            <p:ph type="tbl" idx="1"/>
          </p:nvPr>
        </p:nvSpPr>
        <p:spPr>
          <a:xfrm>
            <a:off x="279400" y="1204856"/>
            <a:ext cx="8316913" cy="5099125"/>
          </a:xfrm>
        </p:spPr>
        <p:txBody>
          <a:bodyPr/>
          <a:lstStyle/>
          <a:p>
            <a:pPr lvl="0"/>
            <a:r>
              <a:rPr lang="en-US" noProof="0"/>
              <a:t>Click icon to add table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dirty="0">
                <a:solidFill>
                  <a:schemeClr val="tx1"/>
                </a:solidFill>
              </a:rPr>
              <a:t>Chapter 4</a:t>
            </a: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a:t>
            </a:fld>
            <a:endParaRPr lang="en-US" sz="1000">
              <a:solidFill>
                <a:schemeClr val="tx1"/>
              </a:solidFill>
            </a:endParaRPr>
          </a:p>
        </p:txBody>
      </p:sp>
      <p:sp>
        <p:nvSpPr>
          <p:cNvPr id="1029" name="Rectangle 6"/>
          <p:cNvSpPr>
            <a:spLocks noGrp="1" noChangeArrowheads="1"/>
          </p:cNvSpPr>
          <p:nvPr>
            <p:ph type="body" idx="1"/>
          </p:nvPr>
        </p:nvSpPr>
        <p:spPr bwMode="auto">
          <a:xfrm>
            <a:off x="279400" y="1106906"/>
            <a:ext cx="8316914" cy="520817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dirty="0"/>
              <a:t>Body Text</a:t>
            </a:r>
          </a:p>
          <a:p>
            <a:pPr lvl="1"/>
            <a:r>
              <a:rPr lang="en-US" dirty="0"/>
              <a:t>Second Level</a:t>
            </a:r>
          </a:p>
          <a:p>
            <a:pPr lvl="2"/>
            <a:r>
              <a:rPr lang="en-US" dirty="0"/>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2016,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5"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58" r:id="rId19"/>
    <p:sldLayoutId id="2147483959" r:id="rId20"/>
    <p:sldLayoutId id="2147483879" r:id="rId21"/>
    <p:sldLayoutId id="2147483886" r:id="rId22"/>
    <p:sldLayoutId id="2147483888" r:id="rId23"/>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4.emf"/></Relationships>
</file>

<file path=ppt/slides/_rels/slide5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5.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slideLayout" Target="../slideLayouts/slideLayout4.xml"/><Relationship Id="rId4" Type="http://schemas.openxmlformats.org/officeDocument/2006/relationships/image" Target="../media/image57.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1.emf"/></Relationships>
</file>

<file path=ppt/slides/_rels/slide69.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70.emf"/></Relationships>
</file>

<file path=ppt/slides/_rels/slide75.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en-US" sz="2800" dirty="0"/>
              <a:t>Chapter 4: </a:t>
            </a:r>
            <a:br>
              <a:rPr lang="en-US" sz="2800" dirty="0"/>
            </a:br>
            <a:r>
              <a:rPr lang="en-US" sz="2800" dirty="0"/>
              <a:t>Manipulating Routing Updates</a:t>
            </a:r>
            <a:endParaRPr lang="en-US" sz="2800" dirty="0">
              <a:solidFill>
                <a:schemeClr val="folHlink"/>
              </a:solidFill>
            </a:endParaRPr>
          </a:p>
        </p:txBody>
      </p:sp>
      <p:sp>
        <p:nvSpPr>
          <p:cNvPr id="6147" name="Rectangle 3"/>
          <p:cNvSpPr>
            <a:spLocks noGrp="1" noChangeArrowheads="1"/>
          </p:cNvSpPr>
          <p:nvPr>
            <p:ph type="subTitle" idx="1"/>
          </p:nvPr>
        </p:nvSpPr>
        <p:spPr>
          <a:xfrm>
            <a:off x="311150" y="4672013"/>
            <a:ext cx="6788150" cy="658812"/>
          </a:xfrm>
        </p:spPr>
        <p:txBody>
          <a:bodyPr/>
          <a:lstStyle/>
          <a:p>
            <a:r>
              <a:rPr lang="en-US" sz="2400" dirty="0"/>
              <a:t>CCNP  ROUTE: Implementing IP Routing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a:solidFill>
                  <a:schemeClr val="bg1"/>
                </a:solidFill>
                <a:latin typeface="+mj-lt"/>
                <a:ea typeface="+mj-ea"/>
                <a:cs typeface="+mj-cs"/>
              </a:rPr>
              <a:t>Implementing Route Redistribution</a:t>
            </a:r>
            <a:endParaRPr kumimoji="0" lang="en-US" sz="3000" b="0"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Route Redistribution</a:t>
            </a:r>
          </a:p>
        </p:txBody>
      </p:sp>
      <p:sp>
        <p:nvSpPr>
          <p:cNvPr id="3" name="Content Placeholder 2"/>
          <p:cNvSpPr>
            <a:spLocks noGrp="1"/>
          </p:cNvSpPr>
          <p:nvPr>
            <p:ph idx="1"/>
          </p:nvPr>
        </p:nvSpPr>
        <p:spPr/>
        <p:txBody>
          <a:bodyPr/>
          <a:lstStyle/>
          <a:p>
            <a:r>
              <a:rPr lang="en-US" dirty="0"/>
              <a:t>Describe the need for route redistribution</a:t>
            </a:r>
          </a:p>
          <a:p>
            <a:r>
              <a:rPr lang="en-US" dirty="0"/>
              <a:t>Identify some considerations for route redistribution</a:t>
            </a:r>
          </a:p>
          <a:p>
            <a:r>
              <a:rPr lang="en-US" dirty="0"/>
              <a:t>Describe how to configure and verify route redistribution</a:t>
            </a:r>
          </a:p>
          <a:p>
            <a:r>
              <a:rPr lang="en-US" dirty="0"/>
              <a:t>Identify the different types of route redistribution</a:t>
            </a:r>
          </a:p>
        </p:txBody>
      </p:sp>
    </p:spTree>
    <p:extLst>
      <p:ext uri="{BB962C8B-B14F-4D97-AF65-F5344CB8AC3E}">
        <p14:creationId xmlns:p14="http://schemas.microsoft.com/office/powerpoint/2010/main" val="366703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Route Redistribution</a:t>
            </a:r>
          </a:p>
        </p:txBody>
      </p:sp>
      <p:sp>
        <p:nvSpPr>
          <p:cNvPr id="3" name="Content Placeholder 2"/>
          <p:cNvSpPr>
            <a:spLocks noGrp="1"/>
          </p:cNvSpPr>
          <p:nvPr>
            <p:ph idx="1"/>
          </p:nvPr>
        </p:nvSpPr>
        <p:spPr/>
        <p:txBody>
          <a:bodyPr/>
          <a:lstStyle/>
          <a:p>
            <a:r>
              <a:rPr lang="en-US" dirty="0"/>
              <a:t>Cisco routers allow internetworks using multiple routing protocols to exchange routing information using the </a:t>
            </a:r>
            <a:r>
              <a:rPr lang="en-US" i="1" dirty="0"/>
              <a:t>route redistribution </a:t>
            </a:r>
            <a:r>
              <a:rPr lang="en-US" dirty="0"/>
              <a:t>feature.</a:t>
            </a:r>
          </a:p>
          <a:p>
            <a:r>
              <a:rPr lang="en-US" dirty="0"/>
              <a:t>Route redistribution is defined as the capability of boundary routers connecting different routing domains to exchange and advertise routing information between those routing domains (autonomous systems). </a:t>
            </a:r>
          </a:p>
          <a:p>
            <a:r>
              <a:rPr lang="en-US" dirty="0"/>
              <a:t>Redistribution shares routing information about routes that the router has learned with other routing protocols.</a:t>
            </a:r>
          </a:p>
        </p:txBody>
      </p:sp>
    </p:spTree>
    <p:extLst>
      <p:ext uri="{BB962C8B-B14F-4D97-AF65-F5344CB8AC3E}">
        <p14:creationId xmlns:p14="http://schemas.microsoft.com/office/powerpoint/2010/main" val="69633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to Redistribute Routes</a:t>
            </a:r>
          </a:p>
        </p:txBody>
      </p:sp>
      <p:sp>
        <p:nvSpPr>
          <p:cNvPr id="3" name="Content Placeholder 2"/>
          <p:cNvSpPr>
            <a:spLocks noGrp="1"/>
          </p:cNvSpPr>
          <p:nvPr>
            <p:ph idx="1"/>
          </p:nvPr>
        </p:nvSpPr>
        <p:spPr/>
        <p:txBody>
          <a:bodyPr>
            <a:normAutofit fontScale="92500" lnSpcReduction="10000"/>
          </a:bodyPr>
          <a:lstStyle/>
          <a:p>
            <a:r>
              <a:rPr lang="en-US" dirty="0"/>
              <a:t>Network administrators must manage redistribution carefully because it  can lead to routing loops, which negatively affect an internetwork.</a:t>
            </a:r>
          </a:p>
          <a:p>
            <a:r>
              <a:rPr lang="en-US" dirty="0"/>
              <a:t>Different routing protocols have different requirements and capabilities, so it is important for network administrators to create a detailed plan before making any routing protocol changes. </a:t>
            </a:r>
          </a:p>
          <a:p>
            <a:r>
              <a:rPr lang="en-US" dirty="0"/>
              <a:t>An accurate topology map of the network and an inventory of all network devices are critical for success.</a:t>
            </a:r>
          </a:p>
          <a:p>
            <a:r>
              <a:rPr lang="en-US" dirty="0"/>
              <a:t>To have a scalable solution and limit the amount of routing update traffic, the redistribution process must selectively insert the routes that are learned.</a:t>
            </a:r>
          </a:p>
          <a:p>
            <a:r>
              <a:rPr lang="en-US" dirty="0"/>
              <a:t>When a router redistributes routes, it only propagates routes that are in the routing table. Therefore, a router can redistribute dynamically learned routes, static routes, and direct connected routes.</a:t>
            </a:r>
          </a:p>
        </p:txBody>
      </p:sp>
    </p:spTree>
    <p:extLst>
      <p:ext uri="{BB962C8B-B14F-4D97-AF65-F5344CB8AC3E}">
        <p14:creationId xmlns:p14="http://schemas.microsoft.com/office/powerpoint/2010/main" val="367247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Redistributing Routes</a:t>
            </a:r>
          </a:p>
        </p:txBody>
      </p:sp>
      <p:sp>
        <p:nvSpPr>
          <p:cNvPr id="3" name="Content Placeholder 2"/>
          <p:cNvSpPr>
            <a:spLocks noGrp="1"/>
          </p:cNvSpPr>
          <p:nvPr>
            <p:ph idx="1"/>
          </p:nvPr>
        </p:nvSpPr>
        <p:spPr>
          <a:xfrm>
            <a:off x="279401" y="4121624"/>
            <a:ext cx="8520354" cy="2193115"/>
          </a:xfrm>
        </p:spPr>
        <p:txBody>
          <a:bodyPr/>
          <a:lstStyle/>
          <a:p>
            <a:r>
              <a:rPr lang="en-US" dirty="0"/>
              <a:t>Redistribution is always performed </a:t>
            </a:r>
            <a:r>
              <a:rPr lang="en-US" i="1" dirty="0"/>
              <a:t>outbound </a:t>
            </a:r>
            <a:r>
              <a:rPr lang="en-US" dirty="0"/>
              <a:t>. </a:t>
            </a:r>
          </a:p>
          <a:p>
            <a:r>
              <a:rPr lang="en-US" dirty="0"/>
              <a:t>This means that the router doing redistribution does not change its own routing table. </a:t>
            </a:r>
          </a:p>
          <a:p>
            <a:r>
              <a:rPr lang="en-US" dirty="0"/>
              <a:t>Only downstream routers receiving the redistributed routes could add them to their respective routing tables.</a:t>
            </a:r>
          </a:p>
        </p:txBody>
      </p:sp>
      <p:pic>
        <p:nvPicPr>
          <p:cNvPr id="4" name="Picture 3"/>
          <p:cNvPicPr>
            <a:picLocks noChangeAspect="1"/>
          </p:cNvPicPr>
          <p:nvPr/>
        </p:nvPicPr>
        <p:blipFill>
          <a:blip r:embed="rId3"/>
          <a:stretch>
            <a:fillRect/>
          </a:stretch>
        </p:blipFill>
        <p:spPr>
          <a:xfrm>
            <a:off x="884857" y="1183340"/>
            <a:ext cx="7309441" cy="2136960"/>
          </a:xfrm>
          <a:prstGeom prst="rect">
            <a:avLst/>
          </a:prstGeom>
        </p:spPr>
      </p:pic>
    </p:spTree>
    <p:extLst>
      <p:ext uri="{BB962C8B-B14F-4D97-AF65-F5344CB8AC3E}">
        <p14:creationId xmlns:p14="http://schemas.microsoft.com/office/powerpoint/2010/main" val="3353504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Redistributing Routes</a:t>
            </a:r>
          </a:p>
        </p:txBody>
      </p:sp>
      <p:sp>
        <p:nvSpPr>
          <p:cNvPr id="3" name="Content Placeholder 2"/>
          <p:cNvSpPr>
            <a:spLocks noGrp="1"/>
          </p:cNvSpPr>
          <p:nvPr>
            <p:ph idx="1"/>
          </p:nvPr>
        </p:nvSpPr>
        <p:spPr>
          <a:xfrm>
            <a:off x="280746" y="4955126"/>
            <a:ext cx="8520354" cy="1377435"/>
          </a:xfrm>
        </p:spPr>
        <p:txBody>
          <a:bodyPr/>
          <a:lstStyle/>
          <a:p>
            <a:r>
              <a:rPr lang="en-US" kern="1200" dirty="0">
                <a:latin typeface="Arial" charset="0"/>
              </a:rPr>
              <a:t>Without redistribution, routers in the OSPF domain are not aware of EIGRP routes, and routers in the EIGRP domain are not aware of OSPF routes.</a:t>
            </a:r>
            <a:endParaRPr lang="en-US" dirty="0"/>
          </a:p>
          <a:p>
            <a:endParaRPr lang="en-US" dirty="0"/>
          </a:p>
        </p:txBody>
      </p:sp>
      <p:pic>
        <p:nvPicPr>
          <p:cNvPr id="5" name="Picture 4"/>
          <p:cNvPicPr>
            <a:picLocks noChangeAspect="1"/>
          </p:cNvPicPr>
          <p:nvPr/>
        </p:nvPicPr>
        <p:blipFill>
          <a:blip r:embed="rId3"/>
          <a:stretch>
            <a:fillRect/>
          </a:stretch>
        </p:blipFill>
        <p:spPr>
          <a:xfrm>
            <a:off x="843710" y="1183340"/>
            <a:ext cx="7391735" cy="3771786"/>
          </a:xfrm>
          <a:prstGeom prst="rect">
            <a:avLst/>
          </a:prstGeom>
        </p:spPr>
      </p:pic>
    </p:spTree>
    <p:extLst>
      <p:ext uri="{BB962C8B-B14F-4D97-AF65-F5344CB8AC3E}">
        <p14:creationId xmlns:p14="http://schemas.microsoft.com/office/powerpoint/2010/main" val="70152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Seed Metrics</a:t>
            </a:r>
          </a:p>
        </p:txBody>
      </p:sp>
      <p:sp>
        <p:nvSpPr>
          <p:cNvPr id="4" name="Content Placeholder 3"/>
          <p:cNvSpPr>
            <a:spLocks noGrp="1"/>
          </p:cNvSpPr>
          <p:nvPr>
            <p:ph idx="1"/>
          </p:nvPr>
        </p:nvSpPr>
        <p:spPr/>
        <p:txBody>
          <a:bodyPr>
            <a:normAutofit fontScale="92500" lnSpcReduction="20000"/>
          </a:bodyPr>
          <a:lstStyle/>
          <a:p>
            <a:r>
              <a:rPr lang="en-US" dirty="0"/>
              <a:t>When a router is redistributing, the redistributed route must have a metric appropriate for the receiving protocol.</a:t>
            </a:r>
          </a:p>
          <a:p>
            <a:r>
              <a:rPr lang="en-US" dirty="0"/>
              <a:t>The seed or default metric is defined during redistribution configuration. After the seed metric for a redistributed route is established, the metric increments normally within the autonomous system.</a:t>
            </a:r>
          </a:p>
          <a:p>
            <a:pPr marL="0" indent="0">
              <a:buNone/>
            </a:pPr>
            <a:r>
              <a:rPr lang="en-US" dirty="0"/>
              <a:t>The seed metric can be configured using either of the following:</a:t>
            </a:r>
          </a:p>
          <a:p>
            <a:r>
              <a:rPr lang="en-US" dirty="0"/>
              <a:t>The </a:t>
            </a:r>
            <a:r>
              <a:rPr lang="en-US" b="1" dirty="0"/>
              <a:t>default-metric </a:t>
            </a:r>
            <a:r>
              <a:rPr lang="en-US" dirty="0"/>
              <a:t>router configuration command, which establishes the seed metric for all redistributed routes. The default metric specified applies to all protocols being redistributed into this protocol.</a:t>
            </a:r>
          </a:p>
          <a:p>
            <a:r>
              <a:rPr lang="en-US" dirty="0"/>
              <a:t>The </a:t>
            </a:r>
            <a:r>
              <a:rPr lang="en-US" b="1" dirty="0"/>
              <a:t>redistribute </a:t>
            </a:r>
            <a:r>
              <a:rPr lang="en-US" dirty="0"/>
              <a:t>router configuration command using either the </a:t>
            </a:r>
            <a:r>
              <a:rPr lang="en-US" b="1" dirty="0"/>
              <a:t>metric </a:t>
            </a:r>
            <a:r>
              <a:rPr lang="en-US" dirty="0"/>
              <a:t>option or a route map. Using the </a:t>
            </a:r>
            <a:r>
              <a:rPr lang="en-US" b="1" dirty="0"/>
              <a:t>metric </a:t>
            </a:r>
            <a:r>
              <a:rPr lang="en-US" dirty="0"/>
              <a:t>parameter in the </a:t>
            </a:r>
            <a:r>
              <a:rPr lang="en-US" b="1" dirty="0"/>
              <a:t>redistribute </a:t>
            </a:r>
            <a:r>
              <a:rPr lang="en-US" dirty="0"/>
              <a:t>command, set a specific metric for the protocol being redistributed. </a:t>
            </a:r>
          </a:p>
          <a:p>
            <a:r>
              <a:rPr lang="en-US" dirty="0"/>
              <a:t>A metric configured in a </a:t>
            </a:r>
            <a:r>
              <a:rPr lang="en-US" b="1" dirty="0"/>
              <a:t>redistribute </a:t>
            </a:r>
            <a:r>
              <a:rPr lang="en-US" dirty="0"/>
              <a:t>command overrides the value in the </a:t>
            </a:r>
            <a:r>
              <a:rPr lang="en-US" b="1" dirty="0"/>
              <a:t>default-metric </a:t>
            </a:r>
            <a:r>
              <a:rPr lang="en-US" dirty="0"/>
              <a:t>command for that one protocol.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Seed Metrics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Default seed metric value for redistributed routes for each IP routing protocol is as follows:</a:t>
            </a:r>
          </a:p>
          <a:p>
            <a:r>
              <a:rPr lang="en-US" dirty="0"/>
              <a:t>Routes redistributed into EIGRP and RIP are assigned a metric of infinity. This informs the router that the route is unreachable and should not be advertised. Therefore, a seed metric </a:t>
            </a:r>
            <a:r>
              <a:rPr lang="en-US" i="1" dirty="0"/>
              <a:t>must </a:t>
            </a:r>
            <a:r>
              <a:rPr lang="en-US" dirty="0"/>
              <a:t>be specified. Exceptions to this rule are redistributed connected or static routes and routes that are being redistributed between two EIGRP autonomous systems.</a:t>
            </a:r>
          </a:p>
          <a:p>
            <a:r>
              <a:rPr lang="en-US" dirty="0"/>
              <a:t>Routes redistributed into OSPF are assigned a default type 2 (E2) metric of 20. However, redistributed BGP routes are assigned a default type 2 metric of 1. </a:t>
            </a:r>
          </a:p>
          <a:p>
            <a:r>
              <a:rPr lang="en-US" dirty="0"/>
              <a:t>Routes redistributed into for BGP maintain their IGP routing metrics.</a:t>
            </a:r>
          </a:p>
          <a:p>
            <a:r>
              <a:rPr lang="en-US" dirty="0"/>
              <a:t>Routes redistributed into Intermediate System-to-Intermediate System (IS-IS) Protocol are assigned a default metric of 0. But unlike RIP or EIGRP, a seed metric of 0 is not treated as unreachable by IS-IS. </a:t>
            </a:r>
          </a:p>
        </p:txBody>
      </p:sp>
    </p:spTree>
    <p:extLst>
      <p:ext uri="{BB962C8B-B14F-4D97-AF65-F5344CB8AC3E}">
        <p14:creationId xmlns:p14="http://schemas.microsoft.com/office/powerpoint/2010/main" val="217774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Seed Metrics</a:t>
            </a:r>
          </a:p>
        </p:txBody>
      </p:sp>
      <p:pic>
        <p:nvPicPr>
          <p:cNvPr id="4" name="Content Placeholder 3"/>
          <p:cNvPicPr>
            <a:picLocks noGrp="1" noChangeAspect="1"/>
          </p:cNvPicPr>
          <p:nvPr>
            <p:ph idx="1"/>
          </p:nvPr>
        </p:nvPicPr>
        <p:blipFill>
          <a:blip r:embed="rId2"/>
          <a:stretch>
            <a:fillRect/>
          </a:stretch>
        </p:blipFill>
        <p:spPr>
          <a:xfrm>
            <a:off x="808596" y="2654961"/>
            <a:ext cx="7461721" cy="2187840"/>
          </a:xfrm>
          <a:prstGeom prst="rect">
            <a:avLst/>
          </a:prstGeom>
        </p:spPr>
      </p:pic>
    </p:spTree>
    <p:extLst>
      <p:ext uri="{BB962C8B-B14F-4D97-AF65-F5344CB8AC3E}">
        <p14:creationId xmlns:p14="http://schemas.microsoft.com/office/powerpoint/2010/main" val="340086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Redistributing RIP Routes into OSPF</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4097" y="2006398"/>
            <a:ext cx="7410961" cy="3485281"/>
          </a:xfrm>
          <a:prstGeom prst="rect">
            <a:avLst/>
          </a:prstGeom>
        </p:spPr>
      </p:pic>
    </p:spTree>
    <p:extLst>
      <p:ext uri="{BB962C8B-B14F-4D97-AF65-F5344CB8AC3E}">
        <p14:creationId xmlns:p14="http://schemas.microsoft.com/office/powerpoint/2010/main" val="217806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t>Chapter 4 Objectives</a:t>
            </a:r>
          </a:p>
        </p:txBody>
      </p:sp>
      <p:sp>
        <p:nvSpPr>
          <p:cNvPr id="7" name="Content Placeholder 6"/>
          <p:cNvSpPr>
            <a:spLocks noGrp="1"/>
          </p:cNvSpPr>
          <p:nvPr>
            <p:ph idx="1"/>
          </p:nvPr>
        </p:nvSpPr>
        <p:spPr/>
        <p:txBody>
          <a:bodyPr/>
          <a:lstStyle/>
          <a:p>
            <a:r>
              <a:rPr lang="en-US" dirty="0"/>
              <a:t>This chapter covers the following topics:</a:t>
            </a:r>
          </a:p>
          <a:p>
            <a:r>
              <a:rPr lang="en-US" dirty="0"/>
              <a:t>Using Multiple IP Routing Protocols on a Network</a:t>
            </a:r>
          </a:p>
          <a:p>
            <a:r>
              <a:rPr lang="en-US" dirty="0"/>
              <a:t>Implementing Route Redistribution</a:t>
            </a:r>
          </a:p>
          <a:p>
            <a:r>
              <a:rPr lang="en-US" dirty="0"/>
              <a:t>Controlling Routing Update Traffic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Redistributing RIP Routes into OSPF</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90379" y="1508279"/>
            <a:ext cx="7563241" cy="3841441"/>
          </a:xfrm>
          <a:prstGeom prst="rect">
            <a:avLst/>
          </a:prstGeom>
        </p:spPr>
      </p:pic>
    </p:spTree>
    <p:extLst>
      <p:ext uri="{BB962C8B-B14F-4D97-AF65-F5344CB8AC3E}">
        <p14:creationId xmlns:p14="http://schemas.microsoft.com/office/powerpoint/2010/main" val="1682310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Configuring and Verifying Basic Redistribution in IPv4 and IPv6</a:t>
            </a:r>
          </a:p>
        </p:txBody>
      </p:sp>
      <p:pic>
        <p:nvPicPr>
          <p:cNvPr id="4" name="Content Placeholder 3"/>
          <p:cNvPicPr>
            <a:picLocks noGrp="1" noChangeAspect="1"/>
          </p:cNvPicPr>
          <p:nvPr>
            <p:ph idx="1"/>
          </p:nvPr>
        </p:nvPicPr>
        <p:blipFill>
          <a:blip r:embed="rId2"/>
          <a:stretch>
            <a:fillRect/>
          </a:stretch>
        </p:blipFill>
        <p:spPr>
          <a:xfrm>
            <a:off x="543540" y="2060812"/>
            <a:ext cx="7993420" cy="3185453"/>
          </a:xfrm>
          <a:prstGeom prst="rect">
            <a:avLst/>
          </a:prstGeom>
        </p:spPr>
      </p:pic>
    </p:spTree>
    <p:extLst>
      <p:ext uri="{BB962C8B-B14F-4D97-AF65-F5344CB8AC3E}">
        <p14:creationId xmlns:p14="http://schemas.microsoft.com/office/powerpoint/2010/main" val="2485468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Redistributing OSPFv2 Routes into the EIGRP Routing Domain</a:t>
            </a:r>
          </a:p>
        </p:txBody>
      </p:sp>
      <p:sp>
        <p:nvSpPr>
          <p:cNvPr id="3" name="Content Placeholder 2"/>
          <p:cNvSpPr>
            <a:spLocks noGrp="1"/>
          </p:cNvSpPr>
          <p:nvPr>
            <p:ph idx="1"/>
          </p:nvPr>
        </p:nvSpPr>
        <p:spPr/>
        <p:txBody>
          <a:bodyPr>
            <a:normAutofit/>
          </a:bodyPr>
          <a:lstStyle/>
          <a:p>
            <a:r>
              <a:rPr lang="en-US" sz="1800" dirty="0">
                <a:latin typeface="Consolas" panose="020B0609020204030204" pitchFamily="49" charset="0"/>
                <a:cs typeface="Consolas" panose="020B0609020204030204" pitchFamily="49" charset="0"/>
              </a:rPr>
              <a:t>Router(</a:t>
            </a:r>
            <a:r>
              <a:rPr lang="en-US" sz="1800" dirty="0" err="1">
                <a:latin typeface="Consolas" panose="020B0609020204030204" pitchFamily="49" charset="0"/>
                <a:cs typeface="Consolas" panose="020B0609020204030204" pitchFamily="49" charset="0"/>
              </a:rPr>
              <a:t>config</a:t>
            </a:r>
            <a:r>
              <a:rPr lang="en-US" sz="1800" dirty="0">
                <a:latin typeface="Consolas" panose="020B0609020204030204" pitchFamily="49" charset="0"/>
                <a:cs typeface="Consolas" panose="020B0609020204030204" pitchFamily="49" charset="0"/>
              </a:rPr>
              <a:t>-router)# </a:t>
            </a:r>
            <a:r>
              <a:rPr lang="en-US" sz="1800" b="1" dirty="0">
                <a:latin typeface="Consolas" panose="020B0609020204030204" pitchFamily="49" charset="0"/>
                <a:cs typeface="Consolas" panose="020B0609020204030204" pitchFamily="49" charset="0"/>
              </a:rPr>
              <a:t>redistribute </a:t>
            </a:r>
            <a:r>
              <a:rPr lang="en-US" sz="1800" i="1" dirty="0">
                <a:latin typeface="Consolas" panose="020B0609020204030204" pitchFamily="49" charset="0"/>
                <a:cs typeface="Consolas" panose="020B0609020204030204" pitchFamily="49" charset="0"/>
              </a:rPr>
              <a:t>protocol process-id </a:t>
            </a:r>
            <a:r>
              <a:rPr lang="en-US" sz="1800" dirty="0">
                <a:latin typeface="Consolas" panose="020B0609020204030204" pitchFamily="49" charset="0"/>
                <a:cs typeface="Consolas" panose="020B0609020204030204" pitchFamily="49" charset="0"/>
              </a:rPr>
              <a:t>[ </a:t>
            </a:r>
            <a:r>
              <a:rPr lang="en-US" sz="1800" b="1" dirty="0">
                <a:latin typeface="Consolas" panose="020B0609020204030204" pitchFamily="49" charset="0"/>
                <a:cs typeface="Consolas" panose="020B0609020204030204" pitchFamily="49" charset="0"/>
              </a:rPr>
              <a:t>metric </a:t>
            </a:r>
            <a:r>
              <a:rPr lang="en-US" sz="1800" i="1" dirty="0">
                <a:latin typeface="Consolas" panose="020B0609020204030204" pitchFamily="49" charset="0"/>
                <a:cs typeface="Consolas" panose="020B0609020204030204" pitchFamily="49" charset="0"/>
              </a:rPr>
              <a:t>bandwidth-metric delay-metric reliability-metric effective-bandwidth-metric </a:t>
            </a:r>
            <a:r>
              <a:rPr lang="en-US" sz="1800" i="1" dirty="0" err="1">
                <a:latin typeface="Consolas" panose="020B0609020204030204" pitchFamily="49" charset="0"/>
                <a:cs typeface="Consolas" panose="020B0609020204030204" pitchFamily="49" charset="0"/>
              </a:rPr>
              <a:t>mtu</a:t>
            </a:r>
            <a:r>
              <a:rPr lang="en-US" sz="1800" i="1" dirty="0">
                <a:latin typeface="Consolas" panose="020B0609020204030204" pitchFamily="49" charset="0"/>
                <a:cs typeface="Consolas" panose="020B0609020204030204" pitchFamily="49" charset="0"/>
              </a:rPr>
              <a:t>-bytes </a:t>
            </a:r>
            <a:r>
              <a:rPr lang="en-US" sz="1800" dirty="0">
                <a:latin typeface="Consolas" panose="020B0609020204030204" pitchFamily="49" charset="0"/>
                <a:cs typeface="Consolas" panose="020B0609020204030204" pitchFamily="49" charset="0"/>
              </a:rPr>
              <a:t>] [ </a:t>
            </a:r>
            <a:r>
              <a:rPr lang="en-US" sz="1800" b="1" dirty="0">
                <a:latin typeface="Consolas" panose="020B0609020204030204" pitchFamily="49" charset="0"/>
                <a:cs typeface="Consolas" panose="020B0609020204030204" pitchFamily="49" charset="0"/>
              </a:rPr>
              <a:t>route-map </a:t>
            </a:r>
            <a:r>
              <a:rPr lang="en-US" sz="1800" i="1" dirty="0">
                <a:latin typeface="Consolas" panose="020B0609020204030204" pitchFamily="49" charset="0"/>
                <a:cs typeface="Consolas" panose="020B0609020204030204" pitchFamily="49" charset="0"/>
              </a:rPr>
              <a:t>map-tag </a:t>
            </a:r>
            <a:r>
              <a:rPr lang="en-US" sz="1800" dirty="0">
                <a:latin typeface="Consolas" panose="020B0609020204030204" pitchFamily="49" charset="0"/>
                <a:cs typeface="Consolas" panose="020B0609020204030204" pitchFamily="49" charset="0"/>
              </a:rPr>
              <a:t>]</a:t>
            </a:r>
          </a:p>
        </p:txBody>
      </p:sp>
      <p:grpSp>
        <p:nvGrpSpPr>
          <p:cNvPr id="6" name="Group 5"/>
          <p:cNvGrpSpPr/>
          <p:nvPr/>
        </p:nvGrpSpPr>
        <p:grpSpPr>
          <a:xfrm>
            <a:off x="1995968" y="2156346"/>
            <a:ext cx="5087220" cy="4374696"/>
            <a:chOff x="884857" y="2131560"/>
            <a:chExt cx="7367243" cy="5711281"/>
          </a:xfrm>
        </p:grpSpPr>
        <p:pic>
          <p:nvPicPr>
            <p:cNvPr id="4" name="Picture 3"/>
            <p:cNvPicPr>
              <a:picLocks noChangeAspect="1"/>
            </p:cNvPicPr>
            <p:nvPr/>
          </p:nvPicPr>
          <p:blipFill>
            <a:blip r:embed="rId2"/>
            <a:stretch>
              <a:fillRect/>
            </a:stretch>
          </p:blipFill>
          <p:spPr>
            <a:xfrm>
              <a:off x="891899" y="2131560"/>
              <a:ext cx="7360201" cy="2594880"/>
            </a:xfrm>
            <a:prstGeom prst="rect">
              <a:avLst/>
            </a:prstGeom>
          </p:spPr>
        </p:pic>
        <p:pic>
          <p:nvPicPr>
            <p:cNvPr id="5" name="Picture 4"/>
            <p:cNvPicPr>
              <a:picLocks noChangeAspect="1"/>
            </p:cNvPicPr>
            <p:nvPr/>
          </p:nvPicPr>
          <p:blipFill>
            <a:blip r:embed="rId3"/>
            <a:stretch>
              <a:fillRect/>
            </a:stretch>
          </p:blipFill>
          <p:spPr>
            <a:xfrm>
              <a:off x="884857" y="4726440"/>
              <a:ext cx="7309441" cy="3116401"/>
            </a:xfrm>
            <a:prstGeom prst="rect">
              <a:avLst/>
            </a:prstGeom>
          </p:spPr>
        </p:pic>
      </p:grpSp>
    </p:spTree>
    <p:extLst>
      <p:ext uri="{BB962C8B-B14F-4D97-AF65-F5344CB8AC3E}">
        <p14:creationId xmlns:p14="http://schemas.microsoft.com/office/powerpoint/2010/main" val="2151202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Redistributing OSPFv2 Routes into the EIGRP Routing Domain</a:t>
            </a:r>
          </a:p>
        </p:txBody>
      </p:sp>
      <p:sp>
        <p:nvSpPr>
          <p:cNvPr id="3" name="Content Placeholder 2"/>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477671" y="1972442"/>
            <a:ext cx="8212831" cy="774425"/>
          </a:xfrm>
          <a:prstGeom prst="rect">
            <a:avLst/>
          </a:prstGeom>
        </p:spPr>
      </p:pic>
      <p:pic>
        <p:nvPicPr>
          <p:cNvPr id="8" name="Picture 7"/>
          <p:cNvPicPr>
            <a:picLocks noChangeAspect="1"/>
          </p:cNvPicPr>
          <p:nvPr/>
        </p:nvPicPr>
        <p:blipFill>
          <a:blip r:embed="rId3"/>
          <a:stretch>
            <a:fillRect/>
          </a:stretch>
        </p:blipFill>
        <p:spPr>
          <a:xfrm>
            <a:off x="428295" y="3025695"/>
            <a:ext cx="8255165" cy="1039639"/>
          </a:xfrm>
          <a:prstGeom prst="rect">
            <a:avLst/>
          </a:prstGeom>
        </p:spPr>
      </p:pic>
    </p:spTree>
    <p:extLst>
      <p:ext uri="{BB962C8B-B14F-4D97-AF65-F5344CB8AC3E}">
        <p14:creationId xmlns:p14="http://schemas.microsoft.com/office/powerpoint/2010/main" val="2003735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Verifying Redistributed OSPF Routes on R2</a:t>
            </a:r>
          </a:p>
        </p:txBody>
      </p:sp>
      <p:sp>
        <p:nvSpPr>
          <p:cNvPr id="3" name="Content Placeholder 2"/>
          <p:cNvSpPr>
            <a:spLocks noGrp="1"/>
          </p:cNvSpPr>
          <p:nvPr>
            <p:ph idx="1"/>
          </p:nvPr>
        </p:nvSpPr>
        <p:spPr/>
        <p:txBody>
          <a:bodyPr/>
          <a:lstStyle/>
          <a:p>
            <a:endParaRPr lang="en-US" dirty="0"/>
          </a:p>
        </p:txBody>
      </p:sp>
      <p:grpSp>
        <p:nvGrpSpPr>
          <p:cNvPr id="8" name="Group 7"/>
          <p:cNvGrpSpPr/>
          <p:nvPr/>
        </p:nvGrpSpPr>
        <p:grpSpPr>
          <a:xfrm>
            <a:off x="2088108" y="1207753"/>
            <a:ext cx="4809846" cy="5093338"/>
            <a:chOff x="2088108" y="1207753"/>
            <a:chExt cx="4809846" cy="5093338"/>
          </a:xfrm>
        </p:grpSpPr>
        <p:pic>
          <p:nvPicPr>
            <p:cNvPr id="5" name="Picture 4"/>
            <p:cNvPicPr>
              <a:picLocks noChangeAspect="1"/>
            </p:cNvPicPr>
            <p:nvPr/>
          </p:nvPicPr>
          <p:blipFill>
            <a:blip r:embed="rId3"/>
            <a:stretch>
              <a:fillRect/>
            </a:stretch>
          </p:blipFill>
          <p:spPr>
            <a:xfrm>
              <a:off x="2088108" y="1207753"/>
              <a:ext cx="4789560" cy="3017231"/>
            </a:xfrm>
            <a:prstGeom prst="rect">
              <a:avLst/>
            </a:prstGeom>
          </p:spPr>
        </p:pic>
        <p:pic>
          <p:nvPicPr>
            <p:cNvPr id="6" name="Picture 5"/>
            <p:cNvPicPr>
              <a:picLocks noChangeAspect="1"/>
            </p:cNvPicPr>
            <p:nvPr/>
          </p:nvPicPr>
          <p:blipFill>
            <a:blip r:embed="rId4"/>
            <a:stretch>
              <a:fillRect/>
            </a:stretch>
          </p:blipFill>
          <p:spPr>
            <a:xfrm>
              <a:off x="2108394" y="4211336"/>
              <a:ext cx="4789560" cy="2089755"/>
            </a:xfrm>
            <a:prstGeom prst="rect">
              <a:avLst/>
            </a:prstGeom>
          </p:spPr>
        </p:pic>
      </p:grpSp>
    </p:spTree>
    <p:extLst>
      <p:ext uri="{BB962C8B-B14F-4D97-AF65-F5344CB8AC3E}">
        <p14:creationId xmlns:p14="http://schemas.microsoft.com/office/powerpoint/2010/main" val="782052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Redistributing OSPFv3 Routes into the EIGRP for IPv6 Routing Domain</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76846" y="1703458"/>
            <a:ext cx="8125463" cy="789534"/>
          </a:xfrm>
          <a:prstGeom prst="rect">
            <a:avLst/>
          </a:prstGeom>
        </p:spPr>
      </p:pic>
      <p:grpSp>
        <p:nvGrpSpPr>
          <p:cNvPr id="7" name="Group 6"/>
          <p:cNvGrpSpPr/>
          <p:nvPr/>
        </p:nvGrpSpPr>
        <p:grpSpPr>
          <a:xfrm>
            <a:off x="1903925" y="2492992"/>
            <a:ext cx="5271435" cy="4016436"/>
            <a:chOff x="-377101" y="2023440"/>
            <a:chExt cx="9898448" cy="7541871"/>
          </a:xfrm>
        </p:grpSpPr>
        <p:pic>
          <p:nvPicPr>
            <p:cNvPr id="5" name="Picture 4"/>
            <p:cNvPicPr>
              <a:picLocks noChangeAspect="1"/>
            </p:cNvPicPr>
            <p:nvPr/>
          </p:nvPicPr>
          <p:blipFill>
            <a:blip r:embed="rId3"/>
            <a:stretch>
              <a:fillRect/>
            </a:stretch>
          </p:blipFill>
          <p:spPr>
            <a:xfrm>
              <a:off x="-377101" y="2023440"/>
              <a:ext cx="9898202" cy="2811120"/>
            </a:xfrm>
            <a:prstGeom prst="rect">
              <a:avLst/>
            </a:prstGeom>
          </p:spPr>
        </p:pic>
        <p:pic>
          <p:nvPicPr>
            <p:cNvPr id="6" name="Picture 5"/>
            <p:cNvPicPr>
              <a:picLocks noChangeAspect="1"/>
            </p:cNvPicPr>
            <p:nvPr/>
          </p:nvPicPr>
          <p:blipFill>
            <a:blip r:embed="rId4"/>
            <a:stretch>
              <a:fillRect/>
            </a:stretch>
          </p:blipFill>
          <p:spPr>
            <a:xfrm>
              <a:off x="-326096" y="4668109"/>
              <a:ext cx="9847443" cy="4897202"/>
            </a:xfrm>
            <a:prstGeom prst="rect">
              <a:avLst/>
            </a:prstGeom>
          </p:spPr>
        </p:pic>
      </p:grpSp>
    </p:spTree>
    <p:extLst>
      <p:ext uri="{BB962C8B-B14F-4D97-AF65-F5344CB8AC3E}">
        <p14:creationId xmlns:p14="http://schemas.microsoft.com/office/powerpoint/2010/main" val="2261597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Redistributing Connected Routes into EIGRP for IPv6</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02433" y="1357545"/>
            <a:ext cx="8018236" cy="714647"/>
          </a:xfrm>
          <a:prstGeom prst="rect">
            <a:avLst/>
          </a:prstGeom>
        </p:spPr>
      </p:pic>
      <p:pic>
        <p:nvPicPr>
          <p:cNvPr id="5" name="Picture 4"/>
          <p:cNvPicPr>
            <a:picLocks noChangeAspect="1"/>
          </p:cNvPicPr>
          <p:nvPr/>
        </p:nvPicPr>
        <p:blipFill>
          <a:blip r:embed="rId3"/>
          <a:stretch>
            <a:fillRect/>
          </a:stretch>
        </p:blipFill>
        <p:spPr>
          <a:xfrm>
            <a:off x="2418977" y="2072192"/>
            <a:ext cx="5387542" cy="4314655"/>
          </a:xfrm>
          <a:prstGeom prst="rect">
            <a:avLst/>
          </a:prstGeom>
        </p:spPr>
      </p:pic>
    </p:spTree>
    <p:extLst>
      <p:ext uri="{BB962C8B-B14F-4D97-AF65-F5344CB8AC3E}">
        <p14:creationId xmlns:p14="http://schemas.microsoft.com/office/powerpoint/2010/main" val="2709889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Redistributing EIGRP Routes into the OSPFv2 Routing Domain</a:t>
            </a:r>
          </a:p>
        </p:txBody>
      </p:sp>
      <p:sp>
        <p:nvSpPr>
          <p:cNvPr id="3" name="Content Placeholder 2"/>
          <p:cNvSpPr>
            <a:spLocks noGrp="1"/>
          </p:cNvSpPr>
          <p:nvPr>
            <p:ph idx="1"/>
          </p:nvPr>
        </p:nvSpPr>
        <p:spPr/>
        <p:txBody>
          <a:bodyPr>
            <a:normAutofit/>
          </a:bodyPr>
          <a:lstStyle/>
          <a:p>
            <a:r>
              <a:rPr lang="en-US" sz="2000" dirty="0">
                <a:latin typeface="Consolas" panose="020B0609020204030204" pitchFamily="49" charset="0"/>
                <a:cs typeface="Consolas" panose="020B0609020204030204" pitchFamily="49" charset="0"/>
              </a:rPr>
              <a:t>Router(</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-router)# </a:t>
            </a:r>
            <a:r>
              <a:rPr lang="en-US" sz="2000" b="1" dirty="0">
                <a:latin typeface="Consolas" panose="020B0609020204030204" pitchFamily="49" charset="0"/>
                <a:cs typeface="Consolas" panose="020B0609020204030204" pitchFamily="49" charset="0"/>
              </a:rPr>
              <a:t>redistribute </a:t>
            </a:r>
            <a:r>
              <a:rPr lang="en-US" sz="2000" i="1" dirty="0">
                <a:latin typeface="Consolas" panose="020B0609020204030204" pitchFamily="49" charset="0"/>
                <a:cs typeface="Consolas" panose="020B0609020204030204" pitchFamily="49" charset="0"/>
              </a:rPr>
              <a:t>protocol process-id </a:t>
            </a:r>
            <a:r>
              <a:rPr lang="en-US" sz="2000" dirty="0">
                <a:latin typeface="Consolas" panose="020B0609020204030204" pitchFamily="49" charset="0"/>
                <a:cs typeface="Consolas" panose="020B0609020204030204" pitchFamily="49" charset="0"/>
              </a:rPr>
              <a:t>[ </a:t>
            </a:r>
            <a:r>
              <a:rPr lang="en-US" sz="2000" b="1" dirty="0">
                <a:latin typeface="Consolas" panose="020B0609020204030204" pitchFamily="49" charset="0"/>
                <a:cs typeface="Consolas" panose="020B0609020204030204" pitchFamily="49" charset="0"/>
              </a:rPr>
              <a:t>metric </a:t>
            </a:r>
            <a:r>
              <a:rPr lang="en-US" sz="2000" i="1" dirty="0">
                <a:latin typeface="Consolas" panose="020B0609020204030204" pitchFamily="49" charset="0"/>
                <a:cs typeface="Consolas" panose="020B0609020204030204" pitchFamily="49" charset="0"/>
              </a:rPr>
              <a:t>metric-value </a:t>
            </a:r>
            <a:r>
              <a:rPr lang="en-US" sz="2000" dirty="0">
                <a:latin typeface="Consolas" panose="020B0609020204030204" pitchFamily="49" charset="0"/>
                <a:cs typeface="Consolas" panose="020B0609020204030204" pitchFamily="49" charset="0"/>
              </a:rPr>
              <a:t>] [ </a:t>
            </a:r>
            <a:r>
              <a:rPr lang="en-US" sz="2000" b="1" dirty="0">
                <a:latin typeface="Consolas" panose="020B0609020204030204" pitchFamily="49" charset="0"/>
                <a:cs typeface="Consolas" panose="020B0609020204030204" pitchFamily="49" charset="0"/>
              </a:rPr>
              <a:t>metric-type </a:t>
            </a:r>
            <a:r>
              <a:rPr lang="en-US" sz="2000" i="1" dirty="0">
                <a:latin typeface="Consolas" panose="020B0609020204030204" pitchFamily="49" charset="0"/>
                <a:cs typeface="Consolas" panose="020B0609020204030204" pitchFamily="49" charset="0"/>
              </a:rPr>
              <a:t>type-value </a:t>
            </a:r>
            <a:r>
              <a:rPr lang="en-US" sz="2000" dirty="0">
                <a:latin typeface="Consolas" panose="020B0609020204030204" pitchFamily="49" charset="0"/>
                <a:cs typeface="Consolas" panose="020B0609020204030204" pitchFamily="49" charset="0"/>
              </a:rPr>
              <a:t>] [ </a:t>
            </a:r>
            <a:r>
              <a:rPr lang="en-US" sz="2000" b="1" dirty="0">
                <a:latin typeface="Consolas" panose="020B0609020204030204" pitchFamily="49" charset="0"/>
                <a:cs typeface="Consolas" panose="020B0609020204030204" pitchFamily="49" charset="0"/>
              </a:rPr>
              <a:t>route-map </a:t>
            </a:r>
            <a:r>
              <a:rPr lang="en-US" sz="2000" i="1" dirty="0">
                <a:latin typeface="Consolas" panose="020B0609020204030204" pitchFamily="49" charset="0"/>
                <a:cs typeface="Consolas" panose="020B0609020204030204" pitchFamily="49" charset="0"/>
              </a:rPr>
              <a:t>map-tag </a:t>
            </a:r>
            <a:r>
              <a:rPr lang="en-US" sz="2000" dirty="0">
                <a:latin typeface="Consolas" panose="020B0609020204030204" pitchFamily="49" charset="0"/>
                <a:cs typeface="Consolas" panose="020B0609020204030204" pitchFamily="49" charset="0"/>
              </a:rPr>
              <a:t>] [ </a:t>
            </a:r>
            <a:r>
              <a:rPr lang="en-US" sz="2000" b="1" dirty="0">
                <a:latin typeface="Consolas" panose="020B0609020204030204" pitchFamily="49" charset="0"/>
                <a:cs typeface="Consolas" panose="020B0609020204030204" pitchFamily="49" charset="0"/>
              </a:rPr>
              <a:t>subnets </a:t>
            </a:r>
            <a:r>
              <a:rPr lang="en-US" sz="2000" dirty="0">
                <a:latin typeface="Consolas" panose="020B0609020204030204" pitchFamily="49" charset="0"/>
                <a:cs typeface="Consolas" panose="020B0609020204030204" pitchFamily="49" charset="0"/>
              </a:rPr>
              <a:t>]</a:t>
            </a:r>
          </a:p>
        </p:txBody>
      </p:sp>
      <p:pic>
        <p:nvPicPr>
          <p:cNvPr id="4" name="Picture 3"/>
          <p:cNvPicPr>
            <a:picLocks noChangeAspect="1"/>
          </p:cNvPicPr>
          <p:nvPr/>
        </p:nvPicPr>
        <p:blipFill>
          <a:blip r:embed="rId2"/>
          <a:stretch>
            <a:fillRect/>
          </a:stretch>
        </p:blipFill>
        <p:spPr>
          <a:xfrm>
            <a:off x="1239338" y="2189622"/>
            <a:ext cx="6600480" cy="4571884"/>
          </a:xfrm>
          <a:prstGeom prst="rect">
            <a:avLst/>
          </a:prstGeom>
        </p:spPr>
      </p:pic>
    </p:spTree>
    <p:extLst>
      <p:ext uri="{BB962C8B-B14F-4D97-AF65-F5344CB8AC3E}">
        <p14:creationId xmlns:p14="http://schemas.microsoft.com/office/powerpoint/2010/main" val="1506359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Redistributing EIGRP Routes into OSPF</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317156" y="881491"/>
            <a:ext cx="8444843" cy="807211"/>
          </a:xfrm>
          <a:prstGeom prst="rect">
            <a:avLst/>
          </a:prstGeom>
        </p:spPr>
      </p:pic>
      <p:pic>
        <p:nvPicPr>
          <p:cNvPr id="5" name="Picture 4"/>
          <p:cNvPicPr>
            <a:picLocks noChangeAspect="1"/>
          </p:cNvPicPr>
          <p:nvPr/>
        </p:nvPicPr>
        <p:blipFill>
          <a:blip r:embed="rId4"/>
          <a:stretch>
            <a:fillRect/>
          </a:stretch>
        </p:blipFill>
        <p:spPr>
          <a:xfrm>
            <a:off x="1719619" y="1764005"/>
            <a:ext cx="5428687" cy="4361631"/>
          </a:xfrm>
          <a:prstGeom prst="rect">
            <a:avLst/>
          </a:prstGeom>
        </p:spPr>
      </p:pic>
    </p:spTree>
    <p:extLst>
      <p:ext uri="{BB962C8B-B14F-4D97-AF65-F5344CB8AC3E}">
        <p14:creationId xmlns:p14="http://schemas.microsoft.com/office/powerpoint/2010/main" val="1775130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OSPF Metric-Type</a:t>
            </a:r>
          </a:p>
        </p:txBody>
      </p:sp>
      <p:sp>
        <p:nvSpPr>
          <p:cNvPr id="3" name="Content Placeholder 2"/>
          <p:cNvSpPr>
            <a:spLocks noGrp="1"/>
          </p:cNvSpPr>
          <p:nvPr>
            <p:ph idx="1"/>
          </p:nvPr>
        </p:nvSpPr>
        <p:spPr/>
        <p:txBody>
          <a:bodyPr>
            <a:normAutofit/>
          </a:bodyPr>
          <a:lstStyle/>
          <a:p>
            <a:pPr marL="0" indent="0">
              <a:buNone/>
            </a:pPr>
            <a:r>
              <a:rPr lang="en-US" dirty="0"/>
              <a:t>The following external packet types can be configured:</a:t>
            </a:r>
          </a:p>
          <a:p>
            <a:r>
              <a:rPr lang="en-US" b="1" dirty="0"/>
              <a:t>E1: </a:t>
            </a:r>
            <a:r>
              <a:rPr lang="en-US" dirty="0"/>
              <a:t>Type O E1 external routes calculate the cost by adding the external cost to the internal cost of each link that the packet crosses. Use this type when there are multiple ASBRs advertising an external route to the same autonomous system to avoid suboptimal routing.</a:t>
            </a:r>
          </a:p>
          <a:p>
            <a:r>
              <a:rPr lang="en-US" b="1" dirty="0"/>
              <a:t>E2 (default): </a:t>
            </a:r>
            <a:r>
              <a:rPr lang="en-US" dirty="0"/>
              <a:t>The external cost of O E2 routes is fixed and does not change across OSPF domain. Use this type if only one ASBR is advertising an external route to the autonomous system</a:t>
            </a:r>
          </a:p>
        </p:txBody>
      </p:sp>
    </p:spTree>
    <p:extLst>
      <p:ext uri="{BB962C8B-B14F-4D97-AF65-F5344CB8AC3E}">
        <p14:creationId xmlns:p14="http://schemas.microsoft.com/office/powerpoint/2010/main" val="12544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Using Multiple IP Routing Protocols on a Network</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Redistributing EIGRP Routes into OSPF as External Type 1 Routes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33367" y="1183340"/>
            <a:ext cx="8412421" cy="814978"/>
          </a:xfrm>
          <a:prstGeom prst="rect">
            <a:avLst/>
          </a:prstGeom>
        </p:spPr>
      </p:pic>
      <p:pic>
        <p:nvPicPr>
          <p:cNvPr id="5" name="Picture 4"/>
          <p:cNvPicPr>
            <a:picLocks noChangeAspect="1"/>
          </p:cNvPicPr>
          <p:nvPr/>
        </p:nvPicPr>
        <p:blipFill>
          <a:blip r:embed="rId3"/>
          <a:stretch>
            <a:fillRect/>
          </a:stretch>
        </p:blipFill>
        <p:spPr>
          <a:xfrm>
            <a:off x="1736522" y="2073621"/>
            <a:ext cx="5606109" cy="4670732"/>
          </a:xfrm>
          <a:prstGeom prst="rect">
            <a:avLst/>
          </a:prstGeom>
        </p:spPr>
      </p:pic>
    </p:spTree>
    <p:extLst>
      <p:ext uri="{BB962C8B-B14F-4D97-AF65-F5344CB8AC3E}">
        <p14:creationId xmlns:p14="http://schemas.microsoft.com/office/powerpoint/2010/main" val="1277828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Redistributing EIGRP for IPv6 Routes into OSPFv3</a:t>
            </a:r>
          </a:p>
        </p:txBody>
      </p:sp>
      <p:pic>
        <p:nvPicPr>
          <p:cNvPr id="6" name="Content Placeholder 5"/>
          <p:cNvPicPr>
            <a:picLocks noGrp="1" noChangeAspect="1"/>
          </p:cNvPicPr>
          <p:nvPr>
            <p:ph idx="1"/>
          </p:nvPr>
        </p:nvPicPr>
        <p:blipFill>
          <a:blip r:embed="rId2"/>
          <a:stretch>
            <a:fillRect/>
          </a:stretch>
        </p:blipFill>
        <p:spPr>
          <a:xfrm>
            <a:off x="1926359" y="2331080"/>
            <a:ext cx="5226438" cy="4361160"/>
          </a:xfrm>
          <a:prstGeom prst="rect">
            <a:avLst/>
          </a:prstGeom>
        </p:spPr>
      </p:pic>
      <p:pic>
        <p:nvPicPr>
          <p:cNvPr id="4" name="Picture 3"/>
          <p:cNvPicPr>
            <a:picLocks noChangeAspect="1"/>
          </p:cNvPicPr>
          <p:nvPr/>
        </p:nvPicPr>
        <p:blipFill>
          <a:blip r:embed="rId3"/>
          <a:stretch>
            <a:fillRect/>
          </a:stretch>
        </p:blipFill>
        <p:spPr>
          <a:xfrm>
            <a:off x="214798" y="1306169"/>
            <a:ext cx="8649560" cy="826779"/>
          </a:xfrm>
          <a:prstGeom prst="rect">
            <a:avLst/>
          </a:prstGeom>
        </p:spPr>
      </p:pic>
    </p:spTree>
    <p:extLst>
      <p:ext uri="{BB962C8B-B14F-4D97-AF65-F5344CB8AC3E}">
        <p14:creationId xmlns:p14="http://schemas.microsoft.com/office/powerpoint/2010/main" val="1936706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Redistribution Techniques</a:t>
            </a:r>
          </a:p>
        </p:txBody>
      </p:sp>
      <p:sp>
        <p:nvSpPr>
          <p:cNvPr id="3" name="Content Placeholder 2"/>
          <p:cNvSpPr>
            <a:spLocks noGrp="1"/>
          </p:cNvSpPr>
          <p:nvPr>
            <p:ph idx="1"/>
          </p:nvPr>
        </p:nvSpPr>
        <p:spPr/>
        <p:txBody>
          <a:bodyPr>
            <a:normAutofit/>
          </a:bodyPr>
          <a:lstStyle/>
          <a:p>
            <a:pPr marL="0" indent="0">
              <a:buNone/>
            </a:pPr>
            <a:r>
              <a:rPr lang="en-US" sz="2000" b="1" dirty="0"/>
              <a:t>One-Point Redistribution</a:t>
            </a:r>
          </a:p>
          <a:p>
            <a:r>
              <a:rPr lang="en-US" sz="2000" b="1" dirty="0"/>
              <a:t>One-way redistribution - </a:t>
            </a:r>
            <a:r>
              <a:rPr lang="en-US" sz="2000" dirty="0"/>
              <a:t>This method only redistributes the networks learned from one routing protocol into the other routing protocol. </a:t>
            </a:r>
          </a:p>
          <a:p>
            <a:r>
              <a:rPr lang="en-US" sz="2000" dirty="0"/>
              <a:t>With this method, R1 performs one-way redistribution because it only redistributes AS1 routes into the AS2 routing domain. </a:t>
            </a:r>
          </a:p>
          <a:p>
            <a:r>
              <a:rPr lang="en-US" sz="2000" dirty="0"/>
              <a:t>AS2 routes are not being redistributed in AS1. </a:t>
            </a:r>
          </a:p>
          <a:p>
            <a:r>
              <a:rPr lang="en-US" sz="2000" dirty="0"/>
              <a:t>Typically, AS1 routers would require the use of a default route or one or more static routes to reach AS2 routes.</a:t>
            </a:r>
          </a:p>
        </p:txBody>
      </p:sp>
      <p:pic>
        <p:nvPicPr>
          <p:cNvPr id="4" name="Picture 3"/>
          <p:cNvPicPr>
            <a:picLocks noChangeAspect="1"/>
          </p:cNvPicPr>
          <p:nvPr/>
        </p:nvPicPr>
        <p:blipFill>
          <a:blip r:embed="rId2"/>
          <a:stretch>
            <a:fillRect/>
          </a:stretch>
        </p:blipFill>
        <p:spPr>
          <a:xfrm>
            <a:off x="2001577" y="3998682"/>
            <a:ext cx="5076001" cy="2391360"/>
          </a:xfrm>
          <a:prstGeom prst="rect">
            <a:avLst/>
          </a:prstGeom>
        </p:spPr>
      </p:pic>
    </p:spTree>
    <p:extLst>
      <p:ext uri="{BB962C8B-B14F-4D97-AF65-F5344CB8AC3E}">
        <p14:creationId xmlns:p14="http://schemas.microsoft.com/office/powerpoint/2010/main" val="65582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Redistribution Techniques</a:t>
            </a:r>
            <a:endParaRPr lang="en-US" b="0" dirty="0"/>
          </a:p>
        </p:txBody>
      </p:sp>
      <p:sp>
        <p:nvSpPr>
          <p:cNvPr id="3" name="Content Placeholder 2"/>
          <p:cNvSpPr>
            <a:spLocks noGrp="1"/>
          </p:cNvSpPr>
          <p:nvPr>
            <p:ph idx="1"/>
          </p:nvPr>
        </p:nvSpPr>
        <p:spPr/>
        <p:txBody>
          <a:bodyPr/>
          <a:lstStyle/>
          <a:p>
            <a:pPr marL="0" indent="0">
              <a:buNone/>
            </a:pPr>
            <a:r>
              <a:rPr lang="en-US" b="1" dirty="0"/>
              <a:t>One-Point Redistribution</a:t>
            </a:r>
          </a:p>
          <a:p>
            <a:r>
              <a:rPr lang="en-US" b="1" dirty="0"/>
              <a:t>Two-way redistribution: </a:t>
            </a:r>
            <a:r>
              <a:rPr lang="en-US" dirty="0"/>
              <a:t>This method redistributes routes between the two routing processes in both directions. </a:t>
            </a:r>
          </a:p>
          <a:p>
            <a:r>
              <a:rPr lang="en-US" dirty="0"/>
              <a:t>R1 is the one-point of redistribution between AS1 and AS2. </a:t>
            </a:r>
          </a:p>
          <a:p>
            <a:r>
              <a:rPr lang="en-US" dirty="0"/>
              <a:t>R1 provides two-way redistribution because it redistributes AS1 routes into AS2 and AS2 routes into AS1.</a:t>
            </a:r>
          </a:p>
        </p:txBody>
      </p:sp>
      <p:pic>
        <p:nvPicPr>
          <p:cNvPr id="4" name="Picture 3"/>
          <p:cNvPicPr>
            <a:picLocks noChangeAspect="1"/>
          </p:cNvPicPr>
          <p:nvPr/>
        </p:nvPicPr>
        <p:blipFill>
          <a:blip r:embed="rId2"/>
          <a:stretch>
            <a:fillRect/>
          </a:stretch>
        </p:blipFill>
        <p:spPr>
          <a:xfrm>
            <a:off x="1925437" y="3871482"/>
            <a:ext cx="5228281" cy="2518560"/>
          </a:xfrm>
          <a:prstGeom prst="rect">
            <a:avLst/>
          </a:prstGeom>
        </p:spPr>
      </p:pic>
    </p:spTree>
    <p:extLst>
      <p:ext uri="{BB962C8B-B14F-4D97-AF65-F5344CB8AC3E}">
        <p14:creationId xmlns:p14="http://schemas.microsoft.com/office/powerpoint/2010/main" val="561711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Redistribution Techniques</a:t>
            </a:r>
            <a:endParaRPr lang="en-US" b="0" dirty="0"/>
          </a:p>
        </p:txBody>
      </p:sp>
      <p:sp>
        <p:nvSpPr>
          <p:cNvPr id="3" name="Content Placeholder 2"/>
          <p:cNvSpPr>
            <a:spLocks noGrp="1"/>
          </p:cNvSpPr>
          <p:nvPr>
            <p:ph idx="1"/>
          </p:nvPr>
        </p:nvSpPr>
        <p:spPr/>
        <p:txBody>
          <a:bodyPr>
            <a:normAutofit/>
          </a:bodyPr>
          <a:lstStyle/>
          <a:p>
            <a:pPr marL="0" indent="0">
              <a:buNone/>
            </a:pPr>
            <a:r>
              <a:rPr lang="en-US" sz="2000" b="1" dirty="0"/>
              <a:t>Multipoint Redistribution </a:t>
            </a:r>
          </a:p>
          <a:p>
            <a:r>
              <a:rPr lang="en-US" sz="2000" b="1" dirty="0"/>
              <a:t>One-way redistribution: </a:t>
            </a:r>
            <a:r>
              <a:rPr lang="en-US" sz="2000" dirty="0"/>
              <a:t>This method consists of two or more boundary routers only redistributing networks learned from one routing protocol into the other routing protocol. </a:t>
            </a:r>
          </a:p>
          <a:p>
            <a:r>
              <a:rPr lang="en-US" sz="2000" dirty="0"/>
              <a:t>The boundary routers R3 and R4 are both redistributing AS1 routes into the AS2 routing domain. </a:t>
            </a:r>
          </a:p>
          <a:p>
            <a:r>
              <a:rPr lang="en-US" sz="2000" dirty="0"/>
              <a:t>Again, AS1 routers would require the use of a default route or one or more static routes to reach AS2 routes.</a:t>
            </a:r>
          </a:p>
        </p:txBody>
      </p:sp>
      <p:pic>
        <p:nvPicPr>
          <p:cNvPr id="5" name="Picture 4"/>
          <p:cNvPicPr>
            <a:picLocks noChangeAspect="1"/>
          </p:cNvPicPr>
          <p:nvPr/>
        </p:nvPicPr>
        <p:blipFill>
          <a:blip r:embed="rId2"/>
          <a:stretch>
            <a:fillRect/>
          </a:stretch>
        </p:blipFill>
        <p:spPr>
          <a:xfrm>
            <a:off x="2676900" y="3929163"/>
            <a:ext cx="3725355" cy="2669926"/>
          </a:xfrm>
          <a:prstGeom prst="rect">
            <a:avLst/>
          </a:prstGeom>
        </p:spPr>
      </p:pic>
    </p:spTree>
    <p:extLst>
      <p:ext uri="{BB962C8B-B14F-4D97-AF65-F5344CB8AC3E}">
        <p14:creationId xmlns:p14="http://schemas.microsoft.com/office/powerpoint/2010/main" val="1971283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Redistribution Techniques</a:t>
            </a:r>
            <a:endParaRPr lang="en-US" b="0" dirty="0"/>
          </a:p>
        </p:txBody>
      </p:sp>
      <p:sp>
        <p:nvSpPr>
          <p:cNvPr id="3" name="Content Placeholder 2"/>
          <p:cNvSpPr>
            <a:spLocks noGrp="1"/>
          </p:cNvSpPr>
          <p:nvPr>
            <p:ph idx="1"/>
          </p:nvPr>
        </p:nvSpPr>
        <p:spPr/>
        <p:txBody>
          <a:bodyPr>
            <a:normAutofit/>
          </a:bodyPr>
          <a:lstStyle/>
          <a:p>
            <a:pPr marL="0" indent="0">
              <a:buNone/>
            </a:pPr>
            <a:r>
              <a:rPr lang="en-US" sz="2000" b="1" dirty="0"/>
              <a:t>Multipoint Redistribution </a:t>
            </a:r>
          </a:p>
          <a:p>
            <a:r>
              <a:rPr lang="en-US" sz="2000" b="1" dirty="0"/>
              <a:t>Two-way redistribution </a:t>
            </a:r>
            <a:r>
              <a:rPr lang="en-US" sz="2000" dirty="0"/>
              <a:t>: Also referred to as </a:t>
            </a:r>
            <a:r>
              <a:rPr lang="en-US" sz="2000" i="1" dirty="0"/>
              <a:t>mutual redistribution </a:t>
            </a:r>
            <a:r>
              <a:rPr lang="en-US" sz="2000" dirty="0"/>
              <a:t>, this method consists of two or more boundary routers redistributing routes in both directions. </a:t>
            </a:r>
          </a:p>
          <a:p>
            <a:r>
              <a:rPr lang="en-US" sz="2000" dirty="0"/>
              <a:t>The boundary routers R3 and R4 provide two-way redistribution because they redistribute AS1 routes into AS2 and AS2 routes into AS1.</a:t>
            </a:r>
          </a:p>
        </p:txBody>
      </p:sp>
      <p:pic>
        <p:nvPicPr>
          <p:cNvPr id="4" name="Picture 3"/>
          <p:cNvPicPr>
            <a:picLocks noChangeAspect="1"/>
          </p:cNvPicPr>
          <p:nvPr/>
        </p:nvPicPr>
        <p:blipFill>
          <a:blip r:embed="rId3"/>
          <a:stretch>
            <a:fillRect/>
          </a:stretch>
        </p:blipFill>
        <p:spPr>
          <a:xfrm>
            <a:off x="2320120" y="3339149"/>
            <a:ext cx="3974846" cy="3303263"/>
          </a:xfrm>
          <a:prstGeom prst="rect">
            <a:avLst/>
          </a:prstGeom>
        </p:spPr>
      </p:pic>
    </p:spTree>
    <p:extLst>
      <p:ext uri="{BB962C8B-B14F-4D97-AF65-F5344CB8AC3E}">
        <p14:creationId xmlns:p14="http://schemas.microsoft.com/office/powerpoint/2010/main" val="2847103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Redistribution Problems</a:t>
            </a:r>
          </a:p>
        </p:txBody>
      </p:sp>
      <p:sp>
        <p:nvSpPr>
          <p:cNvPr id="3" name="Content Placeholder 2"/>
          <p:cNvSpPr>
            <a:spLocks noGrp="1"/>
          </p:cNvSpPr>
          <p:nvPr>
            <p:ph idx="1"/>
          </p:nvPr>
        </p:nvSpPr>
        <p:spPr/>
        <p:txBody>
          <a:bodyPr>
            <a:normAutofit/>
          </a:bodyPr>
          <a:lstStyle/>
          <a:p>
            <a:r>
              <a:rPr lang="en-US" dirty="0"/>
              <a:t>Generic multipoint two-way redistribution requires careful design and configuration.</a:t>
            </a:r>
          </a:p>
          <a:p>
            <a:r>
              <a:rPr lang="en-US" dirty="0"/>
              <a:t>Problems that can occur during multipoint two-way redistribution include the following:</a:t>
            </a:r>
          </a:p>
          <a:p>
            <a:pPr lvl="1"/>
            <a:r>
              <a:rPr lang="en-US" dirty="0"/>
              <a:t>Suboptimal routing. (Only part of the total cost is considered in routing decisions.)</a:t>
            </a:r>
          </a:p>
          <a:p>
            <a:pPr lvl="1"/>
            <a:r>
              <a:rPr lang="en-US" dirty="0"/>
              <a:t>Self-sustained routing loops upon route loss.</a:t>
            </a:r>
          </a:p>
        </p:txBody>
      </p:sp>
    </p:spTree>
    <p:extLst>
      <p:ext uri="{BB962C8B-B14F-4D97-AF65-F5344CB8AC3E}">
        <p14:creationId xmlns:p14="http://schemas.microsoft.com/office/powerpoint/2010/main" val="2249975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Multipoint Redistribution Issue</a:t>
            </a:r>
          </a:p>
        </p:txBody>
      </p:sp>
      <p:sp>
        <p:nvSpPr>
          <p:cNvPr id="3" name="Content Placeholder 2"/>
          <p:cNvSpPr>
            <a:spLocks noGrp="1"/>
          </p:cNvSpPr>
          <p:nvPr>
            <p:ph idx="1"/>
          </p:nvPr>
        </p:nvSpPr>
        <p:spPr>
          <a:xfrm>
            <a:off x="279401" y="3993569"/>
            <a:ext cx="8520354" cy="2321169"/>
          </a:xfrm>
        </p:spPr>
        <p:txBody>
          <a:bodyPr>
            <a:normAutofit lnSpcReduction="10000"/>
          </a:bodyPr>
          <a:lstStyle/>
          <a:p>
            <a:r>
              <a:rPr lang="en-US" dirty="0"/>
              <a:t>The cost of the internal links in AS1 (that is, 10 Mbps) differs from the cost of the internal links in AS2 (that is, 100 Mbps). In the figure, it is obvious that the best path between R1 and R4 is via R3, but during redistribution from AS2 to AS1, the metric is lost, and R1 is sending the packets toward R4 via R2, resulting in suboptimal routing.</a:t>
            </a:r>
          </a:p>
          <a:p>
            <a:endParaRPr lang="en-US" dirty="0"/>
          </a:p>
        </p:txBody>
      </p:sp>
      <p:pic>
        <p:nvPicPr>
          <p:cNvPr id="4" name="Picture 3"/>
          <p:cNvPicPr>
            <a:picLocks noChangeAspect="1"/>
          </p:cNvPicPr>
          <p:nvPr/>
        </p:nvPicPr>
        <p:blipFill>
          <a:blip r:embed="rId2"/>
          <a:stretch>
            <a:fillRect/>
          </a:stretch>
        </p:blipFill>
        <p:spPr>
          <a:xfrm>
            <a:off x="1748068" y="928049"/>
            <a:ext cx="5329801" cy="3065521"/>
          </a:xfrm>
          <a:prstGeom prst="rect">
            <a:avLst/>
          </a:prstGeom>
        </p:spPr>
      </p:pic>
    </p:spTree>
    <p:extLst>
      <p:ext uri="{BB962C8B-B14F-4D97-AF65-F5344CB8AC3E}">
        <p14:creationId xmlns:p14="http://schemas.microsoft.com/office/powerpoint/2010/main" val="4247039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Multipoint Redistribution Issue</a:t>
            </a:r>
          </a:p>
        </p:txBody>
      </p:sp>
      <p:pic>
        <p:nvPicPr>
          <p:cNvPr id="4" name="Content Placeholder 3"/>
          <p:cNvPicPr>
            <a:picLocks noGrp="1" noChangeAspect="1"/>
          </p:cNvPicPr>
          <p:nvPr>
            <p:ph idx="1"/>
          </p:nvPr>
        </p:nvPicPr>
        <p:blipFill>
          <a:blip r:embed="rId2"/>
          <a:stretch>
            <a:fillRect/>
          </a:stretch>
        </p:blipFill>
        <p:spPr>
          <a:xfrm>
            <a:off x="981036" y="1350782"/>
            <a:ext cx="6751081" cy="4655521"/>
          </a:xfrm>
          <a:prstGeom prst="rect">
            <a:avLst/>
          </a:prstGeom>
        </p:spPr>
      </p:pic>
    </p:spTree>
    <p:extLst>
      <p:ext uri="{BB962C8B-B14F-4D97-AF65-F5344CB8AC3E}">
        <p14:creationId xmlns:p14="http://schemas.microsoft.com/office/powerpoint/2010/main" val="811018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Two-Way Multipoint Redistribution Issue</a:t>
            </a:r>
          </a:p>
        </p:txBody>
      </p:sp>
      <p:sp>
        <p:nvSpPr>
          <p:cNvPr id="3" name="Content Placeholder 2"/>
          <p:cNvSpPr>
            <a:spLocks noGrp="1"/>
          </p:cNvSpPr>
          <p:nvPr>
            <p:ph idx="1"/>
          </p:nvPr>
        </p:nvSpPr>
        <p:spPr/>
        <p:txBody>
          <a:bodyPr>
            <a:normAutofit fontScale="70000" lnSpcReduction="20000"/>
          </a:bodyPr>
          <a:lstStyle/>
          <a:p>
            <a:r>
              <a:rPr lang="en-US" dirty="0"/>
              <a:t>The 10.2.0.0/24 network is learned natively within the RIP part of the network, R4 first sees it with a hop count of 5. </a:t>
            </a:r>
          </a:p>
          <a:p>
            <a:r>
              <a:rPr lang="en-US" dirty="0"/>
              <a:t>R4 then propagates this route to R3 and R2 with a hop count of 6. </a:t>
            </a:r>
          </a:p>
          <a:p>
            <a:r>
              <a:rPr lang="en-US" dirty="0"/>
              <a:t>R3 propagates the route to R1 with a hop count of 7, and R2 redistributes it into OSPF. </a:t>
            </a:r>
          </a:p>
          <a:p>
            <a:r>
              <a:rPr lang="en-US" dirty="0"/>
              <a:t>Now R1 has a choice to make. It has a route to the 10.2.0.0.0/24 network from RIP with an AD of 120 (RIP) and the same network with an AD of 110 (OSPF). </a:t>
            </a:r>
          </a:p>
          <a:p>
            <a:r>
              <a:rPr lang="en-US" dirty="0"/>
              <a:t>Because OSPF has a better (lower) AD, R1 redistributes the network back to RIP with the  metric that is set in the </a:t>
            </a:r>
            <a:r>
              <a:rPr lang="en-US" b="1" dirty="0"/>
              <a:t>redistribute </a:t>
            </a:r>
            <a:r>
              <a:rPr lang="en-US" dirty="0"/>
              <a:t>command.</a:t>
            </a:r>
          </a:p>
          <a:p>
            <a:r>
              <a:rPr lang="en-US" dirty="0"/>
              <a:t>If the </a:t>
            </a:r>
            <a:r>
              <a:rPr lang="en-US" b="1" dirty="0"/>
              <a:t>redistribute </a:t>
            </a:r>
            <a:r>
              <a:rPr lang="en-US" dirty="0"/>
              <a:t>command is configured to assign a static metric of 3 hops (or lower); however, R3 starts preferring the path R1-R2-R4 to reach 10.2.0.0.0/24, because the hop count advertised by R1 is 3, and the hop count advertised by R4 is 6.</a:t>
            </a:r>
          </a:p>
          <a:p>
            <a:r>
              <a:rPr lang="en-US" dirty="0"/>
              <a:t>This results in suboptimal routing. </a:t>
            </a:r>
          </a:p>
          <a:p>
            <a:r>
              <a:rPr lang="en-US" dirty="0"/>
              <a:t>Worse, because R3 now prefers the path to R1, it will advertise this to R4 with a hop count of 4. R4 now has the choice of the route from R3 with a hop count of 4 or the true path to the 10.2.0.0/24 network with a hop count of 5. </a:t>
            </a:r>
          </a:p>
          <a:p>
            <a:r>
              <a:rPr lang="en-US" dirty="0"/>
              <a:t>R4 will select the path to R3 and advertise this to R2. There is now a routing loop (R4, R2, R1, R3, and R4). Packets destined for the 10.2.0.0/24 network that enter this loop will bounce around the loop and never reach the destination. Network 10.2.0.0/24 becomes unreachable.</a:t>
            </a:r>
          </a:p>
        </p:txBody>
      </p:sp>
    </p:spTree>
    <p:extLst>
      <p:ext uri="{BB962C8B-B14F-4D97-AF65-F5344CB8AC3E}">
        <p14:creationId xmlns:p14="http://schemas.microsoft.com/office/powerpoint/2010/main" val="219554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Multiple IP Routing Protocols on a Network</a:t>
            </a:r>
          </a:p>
        </p:txBody>
      </p:sp>
      <p:sp>
        <p:nvSpPr>
          <p:cNvPr id="3" name="Content Placeholder 2"/>
          <p:cNvSpPr>
            <a:spLocks noGrp="1"/>
          </p:cNvSpPr>
          <p:nvPr>
            <p:ph idx="1"/>
          </p:nvPr>
        </p:nvSpPr>
        <p:spPr>
          <a:xfrm>
            <a:off x="280746" y="1388056"/>
            <a:ext cx="8520354" cy="5131399"/>
          </a:xfrm>
        </p:spPr>
        <p:txBody>
          <a:bodyPr/>
          <a:lstStyle/>
          <a:p>
            <a:r>
              <a:rPr lang="en-US" dirty="0"/>
              <a:t>Describe the need for using more than one protocol in a network</a:t>
            </a:r>
          </a:p>
          <a:p>
            <a:r>
              <a:rPr lang="en-US" dirty="0"/>
              <a:t>Describe how routing protocols interact</a:t>
            </a:r>
          </a:p>
          <a:p>
            <a:r>
              <a:rPr lang="en-US" dirty="0"/>
              <a:t>Describe solutions for operating in a multiple routing protocol environment</a:t>
            </a:r>
          </a:p>
        </p:txBody>
      </p:sp>
    </p:spTree>
    <p:extLst>
      <p:ext uri="{BB962C8B-B14F-4D97-AF65-F5344CB8AC3E}">
        <p14:creationId xmlns:p14="http://schemas.microsoft.com/office/powerpoint/2010/main" val="3667420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Preventing Routing Loops in a Redistribution Environment</a:t>
            </a:r>
          </a:p>
        </p:txBody>
      </p:sp>
      <p:sp>
        <p:nvSpPr>
          <p:cNvPr id="3" name="Content Placeholder 2"/>
          <p:cNvSpPr>
            <a:spLocks noGrp="1"/>
          </p:cNvSpPr>
          <p:nvPr>
            <p:ph idx="1"/>
          </p:nvPr>
        </p:nvSpPr>
        <p:spPr/>
        <p:txBody>
          <a:bodyPr>
            <a:normAutofit lnSpcReduction="10000"/>
          </a:bodyPr>
          <a:lstStyle/>
          <a:p>
            <a:r>
              <a:rPr lang="en-US" dirty="0"/>
              <a:t>Redistribute routes in only one direction, on only one boundary router within the network. </a:t>
            </a:r>
          </a:p>
          <a:p>
            <a:r>
              <a:rPr lang="en-US" dirty="0"/>
              <a:t>If redistribution must be done in both directions or on multiple boundary routers, the redistribution should be tuned.</a:t>
            </a:r>
          </a:p>
          <a:p>
            <a:r>
              <a:rPr lang="en-US" dirty="0"/>
              <a:t>To prevent routing loops in a multipoint redistribution scenario:</a:t>
            </a:r>
          </a:p>
          <a:p>
            <a:pPr lvl="1"/>
            <a:r>
              <a:rPr lang="en-US" dirty="0"/>
              <a:t>Only redistribute internal routes from one autonomous system to another (and vice versa).</a:t>
            </a:r>
          </a:p>
          <a:p>
            <a:pPr lvl="1"/>
            <a:r>
              <a:rPr lang="en-US" dirty="0"/>
              <a:t>Tag routes in redistribution points and filter based on these tags when configuring redistribution in the other direction.</a:t>
            </a:r>
          </a:p>
          <a:p>
            <a:pPr lvl="1"/>
            <a:r>
              <a:rPr lang="en-US" dirty="0"/>
              <a:t>Propagate metrics from one autonomous system to another autonomous system properly. (Even though this is not sufficient to prevent loops.)</a:t>
            </a:r>
          </a:p>
          <a:p>
            <a:pPr lvl="1"/>
            <a:r>
              <a:rPr lang="en-US" dirty="0"/>
              <a:t>Use default routes to avoid having to do two-way redistribution.</a:t>
            </a:r>
          </a:p>
        </p:txBody>
      </p:sp>
    </p:spTree>
    <p:extLst>
      <p:ext uri="{BB962C8B-B14F-4D97-AF65-F5344CB8AC3E}">
        <p14:creationId xmlns:p14="http://schemas.microsoft.com/office/powerpoint/2010/main" val="616171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Redistribution Operation</a:t>
            </a:r>
          </a:p>
        </p:txBody>
      </p:sp>
      <p:sp>
        <p:nvSpPr>
          <p:cNvPr id="3" name="Content Placeholder 2"/>
          <p:cNvSpPr>
            <a:spLocks noGrp="1"/>
          </p:cNvSpPr>
          <p:nvPr>
            <p:ph idx="1"/>
          </p:nvPr>
        </p:nvSpPr>
        <p:spPr/>
        <p:txBody>
          <a:bodyPr>
            <a:normAutofit/>
          </a:bodyPr>
          <a:lstStyle/>
          <a:p>
            <a:r>
              <a:rPr lang="en-US" dirty="0"/>
              <a:t>Know your network topology, particularly where redundant routes exist.</a:t>
            </a:r>
          </a:p>
          <a:p>
            <a:r>
              <a:rPr lang="en-US" dirty="0"/>
              <a:t>Examine the topology table of each configured routing protocol to ensure that all appropriate prefixes are being learned.</a:t>
            </a:r>
          </a:p>
          <a:p>
            <a:r>
              <a:rPr lang="en-US" dirty="0"/>
              <a:t>Perform a trace using the </a:t>
            </a:r>
            <a:r>
              <a:rPr lang="en-US" b="1" dirty="0"/>
              <a:t>traceroute </a:t>
            </a:r>
            <a:r>
              <a:rPr lang="en-US" dirty="0"/>
              <a:t>[ </a:t>
            </a:r>
            <a:r>
              <a:rPr lang="en-US" i="1" dirty="0" err="1"/>
              <a:t>ip</a:t>
            </a:r>
            <a:r>
              <a:rPr lang="en-US" i="1" dirty="0"/>
              <a:t>-address </a:t>
            </a:r>
            <a:r>
              <a:rPr lang="en-US" dirty="0"/>
              <a:t>] EXEC command on some of the routes that go across the autonomous systems to verify that the shortest path is being used for routing. </a:t>
            </a:r>
          </a:p>
          <a:p>
            <a:r>
              <a:rPr lang="en-US" dirty="0"/>
              <a:t>If you encounter routing problems, use the </a:t>
            </a:r>
            <a:r>
              <a:rPr lang="en-US" b="1" dirty="0"/>
              <a:t>traceroute </a:t>
            </a:r>
            <a:r>
              <a:rPr lang="en-US" dirty="0"/>
              <a:t>and </a:t>
            </a:r>
            <a:r>
              <a:rPr lang="en-US" b="1" dirty="0"/>
              <a:t>debug </a:t>
            </a:r>
            <a:r>
              <a:rPr lang="en-US" dirty="0"/>
              <a:t>commands to observe the routing update traffic on the boundary routers and on the internal routers. </a:t>
            </a:r>
          </a:p>
          <a:p>
            <a:endParaRPr lang="en-US" dirty="0"/>
          </a:p>
        </p:txBody>
      </p:sp>
    </p:spTree>
    <p:extLst>
      <p:ext uri="{BB962C8B-B14F-4D97-AF65-F5344CB8AC3E}">
        <p14:creationId xmlns:p14="http://schemas.microsoft.com/office/powerpoint/2010/main" val="3260242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Controlling Routing Update Traffic</a:t>
            </a:r>
            <a:endParaRPr kumimoji="0" lang="en-US" sz="3000" b="0"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Controlling Routing Update Traffic</a:t>
            </a:r>
          </a:p>
        </p:txBody>
      </p:sp>
      <p:sp>
        <p:nvSpPr>
          <p:cNvPr id="3" name="Content Placeholder 2"/>
          <p:cNvSpPr>
            <a:spLocks noGrp="1"/>
          </p:cNvSpPr>
          <p:nvPr>
            <p:ph idx="1"/>
          </p:nvPr>
        </p:nvSpPr>
        <p:spPr/>
        <p:txBody>
          <a:bodyPr/>
          <a:lstStyle/>
          <a:p>
            <a:r>
              <a:rPr lang="en-US" dirty="0"/>
              <a:t>Describe the general mechanics and need for route filtering</a:t>
            </a:r>
          </a:p>
          <a:p>
            <a:r>
              <a:rPr lang="en-US" dirty="0"/>
              <a:t>Identify how to use and configure distribute lists</a:t>
            </a:r>
          </a:p>
          <a:p>
            <a:r>
              <a:rPr lang="en-US" dirty="0"/>
              <a:t>Identify how to use and configure prefix lists</a:t>
            </a:r>
          </a:p>
          <a:p>
            <a:r>
              <a:rPr lang="en-US" dirty="0"/>
              <a:t>Identify how to use and configure route maps</a:t>
            </a:r>
          </a:p>
          <a:p>
            <a:r>
              <a:rPr lang="en-US" dirty="0"/>
              <a:t>Describe how to modify administrative distance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Filter Routes?</a:t>
            </a:r>
          </a:p>
        </p:txBody>
      </p:sp>
      <p:sp>
        <p:nvSpPr>
          <p:cNvPr id="3" name="Content Placeholder 2"/>
          <p:cNvSpPr>
            <a:spLocks noGrp="1"/>
          </p:cNvSpPr>
          <p:nvPr>
            <p:ph idx="1"/>
          </p:nvPr>
        </p:nvSpPr>
        <p:spPr>
          <a:xfrm>
            <a:off x="279401" y="3749039"/>
            <a:ext cx="8520354" cy="2565700"/>
          </a:xfrm>
        </p:spPr>
        <p:txBody>
          <a:bodyPr>
            <a:normAutofit/>
          </a:bodyPr>
          <a:lstStyle/>
          <a:p>
            <a:endParaRPr lang="en-US" dirty="0"/>
          </a:p>
        </p:txBody>
      </p:sp>
      <p:pic>
        <p:nvPicPr>
          <p:cNvPr id="4" name="Picture 3"/>
          <p:cNvPicPr>
            <a:picLocks noChangeAspect="1"/>
          </p:cNvPicPr>
          <p:nvPr/>
        </p:nvPicPr>
        <p:blipFill>
          <a:blip r:embed="rId3"/>
          <a:stretch>
            <a:fillRect/>
          </a:stretch>
        </p:blipFill>
        <p:spPr>
          <a:xfrm>
            <a:off x="1011757" y="2394645"/>
            <a:ext cx="7055641" cy="2353200"/>
          </a:xfrm>
          <a:prstGeom prst="rect">
            <a:avLst/>
          </a:prstGeom>
        </p:spPr>
      </p:pic>
    </p:spTree>
    <p:extLst>
      <p:ext uri="{BB962C8B-B14F-4D97-AF65-F5344CB8AC3E}">
        <p14:creationId xmlns:p14="http://schemas.microsoft.com/office/powerpoint/2010/main" val="163138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Filtering Methods</a:t>
            </a:r>
          </a:p>
        </p:txBody>
      </p:sp>
      <p:sp>
        <p:nvSpPr>
          <p:cNvPr id="3" name="Content Placeholder 2"/>
          <p:cNvSpPr>
            <a:spLocks noGrp="1"/>
          </p:cNvSpPr>
          <p:nvPr>
            <p:ph idx="1"/>
          </p:nvPr>
        </p:nvSpPr>
        <p:spPr/>
        <p:txBody>
          <a:bodyPr/>
          <a:lstStyle/>
          <a:p>
            <a:r>
              <a:rPr lang="en-US" b="1" dirty="0"/>
              <a:t>Distribute lists</a:t>
            </a:r>
          </a:p>
          <a:p>
            <a:pPr lvl="1"/>
            <a:r>
              <a:rPr lang="en-US" dirty="0"/>
              <a:t>A distribute list allows an access control lists (ACLs) to be applied to routing updates.</a:t>
            </a:r>
          </a:p>
          <a:p>
            <a:r>
              <a:rPr lang="en-US" b="1" dirty="0"/>
              <a:t>Prefix lists</a:t>
            </a:r>
          </a:p>
          <a:p>
            <a:pPr lvl="1"/>
            <a:r>
              <a:rPr lang="en-US" dirty="0"/>
              <a:t>A prefix list is an alternative to ACLs designed to filter routes. It can be used with distribute lists, route maps, and other commands.</a:t>
            </a:r>
          </a:p>
          <a:p>
            <a:r>
              <a:rPr lang="en-US" b="1" dirty="0"/>
              <a:t>Route maps</a:t>
            </a:r>
          </a:p>
          <a:p>
            <a:pPr lvl="1"/>
            <a:r>
              <a:rPr lang="en-US" dirty="0"/>
              <a:t>Route maps are complex access lists that allow conditions to be tested against a packet or route, and then actions taken to modify attributes of the packet or route.</a:t>
            </a:r>
          </a:p>
        </p:txBody>
      </p:sp>
    </p:spTree>
    <p:extLst>
      <p:ext uri="{BB962C8B-B14F-4D97-AF65-F5344CB8AC3E}">
        <p14:creationId xmlns:p14="http://schemas.microsoft.com/office/powerpoint/2010/main" val="10979012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Distribute Lists</a:t>
            </a:r>
          </a:p>
        </p:txBody>
      </p:sp>
      <p:sp>
        <p:nvSpPr>
          <p:cNvPr id="3" name="Content Placeholder 2"/>
          <p:cNvSpPr>
            <a:spLocks noGrp="1"/>
          </p:cNvSpPr>
          <p:nvPr>
            <p:ph idx="1"/>
          </p:nvPr>
        </p:nvSpPr>
        <p:spPr/>
        <p:txBody>
          <a:bodyPr>
            <a:normAutofit lnSpcReduction="10000"/>
          </a:bodyPr>
          <a:lstStyle/>
          <a:p>
            <a:r>
              <a:rPr lang="en-US" dirty="0"/>
              <a:t>A distribute list allows an ACL to be applied to routing updates.</a:t>
            </a:r>
          </a:p>
          <a:p>
            <a:r>
              <a:rPr lang="en-US" dirty="0"/>
              <a:t>Classic ACLs do not affect traffic that is originated by the router, so applying one to an interface has no effect on the outgoing routing advertisements. </a:t>
            </a:r>
          </a:p>
          <a:p>
            <a:r>
              <a:rPr lang="en-US" dirty="0"/>
              <a:t>When you link an ACL to a distribute list, routing updates can be controlled no matter what their source is.</a:t>
            </a:r>
          </a:p>
          <a:p>
            <a:r>
              <a:rPr lang="en-US" dirty="0"/>
              <a:t>ACLs are configured in the global configuration mode and are then associated with a distribute list under the routing protocol. </a:t>
            </a:r>
          </a:p>
          <a:p>
            <a:r>
              <a:rPr lang="en-US" dirty="0"/>
              <a:t>The ACL should permit the networks that should be advertised or redistributed and deny the networks that should be filtered.</a:t>
            </a:r>
          </a:p>
        </p:txBody>
      </p:sp>
    </p:spTree>
    <p:extLst>
      <p:ext uri="{BB962C8B-B14F-4D97-AF65-F5344CB8AC3E}">
        <p14:creationId xmlns:p14="http://schemas.microsoft.com/office/powerpoint/2010/main" val="1670731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Distribute Lists</a:t>
            </a:r>
          </a:p>
        </p:txBody>
      </p:sp>
      <p:sp>
        <p:nvSpPr>
          <p:cNvPr id="3" name="Content Placeholder 2"/>
          <p:cNvSpPr>
            <a:spLocks noGrp="1"/>
          </p:cNvSpPr>
          <p:nvPr>
            <p:ph idx="1"/>
          </p:nvPr>
        </p:nvSpPr>
        <p:spPr/>
        <p:txBody>
          <a:bodyPr/>
          <a:lstStyle/>
          <a:p>
            <a:r>
              <a:rPr lang="en-US" dirty="0"/>
              <a:t>The router then applies the ACL to the routing updates for that protocol. Options in the </a:t>
            </a:r>
            <a:r>
              <a:rPr lang="en-US" b="1" dirty="0"/>
              <a:t>distribute-list </a:t>
            </a:r>
            <a:r>
              <a:rPr lang="en-US" dirty="0"/>
              <a:t>command allow updates to be filtered based on three factors:</a:t>
            </a:r>
          </a:p>
          <a:p>
            <a:pPr lvl="1"/>
            <a:r>
              <a:rPr lang="en-US" dirty="0"/>
              <a:t>Incoming interface</a:t>
            </a:r>
          </a:p>
          <a:p>
            <a:pPr lvl="1"/>
            <a:r>
              <a:rPr lang="en-US" dirty="0"/>
              <a:t>Outgoing interface</a:t>
            </a:r>
          </a:p>
          <a:p>
            <a:pPr lvl="1"/>
            <a:r>
              <a:rPr lang="en-US" dirty="0"/>
              <a:t>Redistribution from another routing protocol</a:t>
            </a:r>
          </a:p>
          <a:p>
            <a:r>
              <a:rPr lang="en-US" dirty="0"/>
              <a:t>Using a distribute list gives the administrator great flexibility in determining just which routes will be permitted and which will be denied.</a:t>
            </a:r>
          </a:p>
          <a:p>
            <a:endParaRPr lang="en-US" dirty="0"/>
          </a:p>
        </p:txBody>
      </p:sp>
    </p:spTree>
    <p:extLst>
      <p:ext uri="{BB962C8B-B14F-4D97-AF65-F5344CB8AC3E}">
        <p14:creationId xmlns:p14="http://schemas.microsoft.com/office/powerpoint/2010/main" val="630015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Distribute Lists [out]</a:t>
            </a:r>
          </a:p>
        </p:txBody>
      </p:sp>
      <p:sp>
        <p:nvSpPr>
          <p:cNvPr id="3" name="Content Placeholder 2"/>
          <p:cNvSpPr>
            <a:spLocks noGrp="1"/>
          </p:cNvSpPr>
          <p:nvPr>
            <p:ph idx="1"/>
          </p:nvPr>
        </p:nvSpPr>
        <p:spPr/>
        <p:txBody>
          <a:bodyPr>
            <a:normAutofit lnSpcReduction="10000"/>
          </a:bodyPr>
          <a:lstStyle/>
          <a:p>
            <a:r>
              <a:rPr lang="en-US" sz="2000" b="1" dirty="0">
                <a:latin typeface="Consolas" panose="020B0609020204030204" pitchFamily="49" charset="0"/>
                <a:cs typeface="Consolas" panose="020B0609020204030204" pitchFamily="49" charset="0"/>
              </a:rPr>
              <a:t>distribute-list </a:t>
            </a:r>
            <a:r>
              <a:rPr lang="en-US" sz="2000" dirty="0">
                <a:latin typeface="Consolas" panose="020B0609020204030204" pitchFamily="49" charset="0"/>
                <a:cs typeface="Consolas" panose="020B0609020204030204" pitchFamily="49" charset="0"/>
              </a:rPr>
              <a:t>[ </a:t>
            </a:r>
            <a:r>
              <a:rPr lang="en-US" sz="2000" i="1" dirty="0">
                <a:latin typeface="Consolas" panose="020B0609020204030204" pitchFamily="49" charset="0"/>
                <a:cs typeface="Consolas" panose="020B0609020204030204" pitchFamily="49" charset="0"/>
              </a:rPr>
              <a:t>access-list-number </a:t>
            </a:r>
            <a:r>
              <a:rPr lang="en-US" sz="2000" dirty="0">
                <a:latin typeface="Consolas" panose="020B0609020204030204" pitchFamily="49" charset="0"/>
                <a:cs typeface="Consolas" panose="020B0609020204030204" pitchFamily="49" charset="0"/>
              </a:rPr>
              <a:t>| </a:t>
            </a:r>
            <a:r>
              <a:rPr lang="en-US" sz="2000" i="1" dirty="0">
                <a:latin typeface="Consolas" panose="020B0609020204030204" pitchFamily="49" charset="0"/>
                <a:cs typeface="Consolas" panose="020B0609020204030204" pitchFamily="49" charset="0"/>
              </a:rPr>
              <a:t>name </a:t>
            </a:r>
            <a:r>
              <a:rPr lang="en-US" sz="2000" dirty="0">
                <a:latin typeface="Consolas" panose="020B0609020204030204" pitchFamily="49" charset="0"/>
                <a:cs typeface="Consolas" panose="020B0609020204030204" pitchFamily="49" charset="0"/>
              </a:rPr>
              <a:t>] </a:t>
            </a:r>
            <a:r>
              <a:rPr lang="en-US" sz="2000" b="1" dirty="0">
                <a:latin typeface="Consolas" panose="020B0609020204030204" pitchFamily="49" charset="0"/>
                <a:cs typeface="Consolas" panose="020B0609020204030204" pitchFamily="49" charset="0"/>
              </a:rPr>
              <a:t>out </a:t>
            </a:r>
            <a:r>
              <a:rPr lang="en-US" sz="2000" dirty="0">
                <a:latin typeface="Consolas" panose="020B0609020204030204" pitchFamily="49" charset="0"/>
                <a:cs typeface="Consolas" panose="020B0609020204030204" pitchFamily="49" charset="0"/>
              </a:rPr>
              <a:t>[ </a:t>
            </a:r>
            <a:r>
              <a:rPr lang="en-US" sz="2000" i="1" dirty="0">
                <a:latin typeface="Consolas" panose="020B0609020204030204" pitchFamily="49" charset="0"/>
                <a:cs typeface="Consolas" panose="020B0609020204030204" pitchFamily="49" charset="0"/>
              </a:rPr>
              <a:t>interface-type interface-number </a:t>
            </a:r>
            <a:r>
              <a:rPr lang="en-US" sz="2000" dirty="0">
                <a:latin typeface="Consolas" panose="020B0609020204030204" pitchFamily="49" charset="0"/>
                <a:cs typeface="Consolas" panose="020B0609020204030204" pitchFamily="49" charset="0"/>
              </a:rPr>
              <a:t>| </a:t>
            </a:r>
            <a:r>
              <a:rPr lang="en-US" sz="2000" i="1" dirty="0">
                <a:latin typeface="Consolas" panose="020B0609020204030204" pitchFamily="49" charset="0"/>
                <a:cs typeface="Consolas" panose="020B0609020204030204" pitchFamily="49" charset="0"/>
              </a:rPr>
              <a:t>routing process </a:t>
            </a:r>
            <a:r>
              <a:rPr lang="en-US" sz="2000" dirty="0">
                <a:latin typeface="Consolas" panose="020B0609020204030204" pitchFamily="49" charset="0"/>
                <a:cs typeface="Consolas" panose="020B0609020204030204" pitchFamily="49" charset="0"/>
              </a:rPr>
              <a:t>| </a:t>
            </a:r>
            <a:r>
              <a:rPr lang="en-US" sz="2000" i="1" dirty="0">
                <a:latin typeface="Consolas" panose="020B0609020204030204" pitchFamily="49" charset="0"/>
                <a:cs typeface="Consolas" panose="020B0609020204030204" pitchFamily="49" charset="0"/>
              </a:rPr>
              <a:t>autonomous-system-number </a:t>
            </a:r>
            <a:r>
              <a:rPr lang="en-US" sz="2000" dirty="0">
                <a:latin typeface="Consolas" panose="020B0609020204030204" pitchFamily="49" charset="0"/>
                <a:cs typeface="Consolas" panose="020B0609020204030204" pitchFamily="49" charset="0"/>
              </a:rPr>
              <a:t>] command.</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r>
              <a:rPr lang="en-US" dirty="0"/>
              <a:t>The </a:t>
            </a:r>
            <a:r>
              <a:rPr lang="en-US" b="1" dirty="0"/>
              <a:t>distribute-list out </a:t>
            </a:r>
            <a:r>
              <a:rPr lang="en-US" dirty="0"/>
              <a:t>command filters updates going </a:t>
            </a:r>
            <a:r>
              <a:rPr lang="en-US" i="1" dirty="0"/>
              <a:t>out </a:t>
            </a:r>
            <a:r>
              <a:rPr lang="en-US" dirty="0"/>
              <a:t>of the interface or routing protocol specified in the command, </a:t>
            </a:r>
            <a:r>
              <a:rPr lang="en-US" i="1" dirty="0"/>
              <a:t>into </a:t>
            </a:r>
            <a:r>
              <a:rPr lang="en-US" dirty="0"/>
              <a:t>the routing process under which it is configured.</a:t>
            </a:r>
            <a:endParaRPr lang="en-US"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834097" y="2296476"/>
            <a:ext cx="7410961" cy="2454960"/>
          </a:xfrm>
          <a:prstGeom prst="rect">
            <a:avLst/>
          </a:prstGeom>
        </p:spPr>
      </p:pic>
    </p:spTree>
    <p:extLst>
      <p:ext uri="{BB962C8B-B14F-4D97-AF65-F5344CB8AC3E}">
        <p14:creationId xmlns:p14="http://schemas.microsoft.com/office/powerpoint/2010/main" val="4007258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Distribute Lists [in]</a:t>
            </a:r>
          </a:p>
        </p:txBody>
      </p:sp>
      <p:sp>
        <p:nvSpPr>
          <p:cNvPr id="3" name="Content Placeholder 2"/>
          <p:cNvSpPr>
            <a:spLocks noGrp="1"/>
          </p:cNvSpPr>
          <p:nvPr>
            <p:ph idx="1"/>
          </p:nvPr>
        </p:nvSpPr>
        <p:spPr/>
        <p:txBody>
          <a:bodyPr>
            <a:normAutofit/>
          </a:bodyPr>
          <a:lstStyle/>
          <a:p>
            <a:r>
              <a:rPr lang="en-US" sz="2000" b="1" dirty="0">
                <a:latin typeface="Consolas" panose="020B0609020204030204" pitchFamily="49" charset="0"/>
                <a:cs typeface="Consolas" panose="020B0609020204030204" pitchFamily="49" charset="0"/>
              </a:rPr>
              <a:t>distribute-list </a:t>
            </a:r>
            <a:r>
              <a:rPr lang="en-US" sz="2000" dirty="0">
                <a:latin typeface="Consolas" panose="020B0609020204030204" pitchFamily="49" charset="0"/>
                <a:cs typeface="Consolas" panose="020B0609020204030204" pitchFamily="49" charset="0"/>
              </a:rPr>
              <a:t>[ </a:t>
            </a:r>
            <a:r>
              <a:rPr lang="en-US" sz="2000" i="1" dirty="0">
                <a:latin typeface="Consolas" panose="020B0609020204030204" pitchFamily="49" charset="0"/>
                <a:cs typeface="Consolas" panose="020B0609020204030204" pitchFamily="49" charset="0"/>
              </a:rPr>
              <a:t>access-list-number </a:t>
            </a:r>
            <a:r>
              <a:rPr lang="en-US" sz="2000" dirty="0">
                <a:latin typeface="Consolas" panose="020B0609020204030204" pitchFamily="49" charset="0"/>
                <a:cs typeface="Consolas" panose="020B0609020204030204" pitchFamily="49" charset="0"/>
              </a:rPr>
              <a:t>| </a:t>
            </a:r>
            <a:r>
              <a:rPr lang="en-US" sz="2000" i="1" dirty="0">
                <a:latin typeface="Consolas" panose="020B0609020204030204" pitchFamily="49" charset="0"/>
                <a:cs typeface="Consolas" panose="020B0609020204030204" pitchFamily="49" charset="0"/>
              </a:rPr>
              <a:t>name </a:t>
            </a:r>
            <a:r>
              <a:rPr lang="en-US" sz="2000" dirty="0">
                <a:latin typeface="Consolas" panose="020B0609020204030204" pitchFamily="49" charset="0"/>
                <a:cs typeface="Consolas" panose="020B0609020204030204" pitchFamily="49" charset="0"/>
              </a:rPr>
              <a:t>] </a:t>
            </a:r>
            <a:r>
              <a:rPr lang="en-US" sz="2000" b="1" dirty="0">
                <a:latin typeface="Consolas" panose="020B0609020204030204" pitchFamily="49" charset="0"/>
                <a:cs typeface="Consolas" panose="020B0609020204030204" pitchFamily="49" charset="0"/>
              </a:rPr>
              <a:t>in [ </a:t>
            </a:r>
            <a:r>
              <a:rPr lang="en-US" sz="2000" i="1" dirty="0">
                <a:latin typeface="Consolas" panose="020B0609020204030204" pitchFamily="49" charset="0"/>
                <a:cs typeface="Consolas" panose="020B0609020204030204" pitchFamily="49" charset="0"/>
              </a:rPr>
              <a:t>interface-type interface-number </a:t>
            </a:r>
            <a:r>
              <a:rPr lang="en-US" sz="2000" b="1" dirty="0">
                <a:latin typeface="Consolas" panose="020B0609020204030204" pitchFamily="49" charset="0"/>
                <a:cs typeface="Consolas" panose="020B0609020204030204" pitchFamily="49" charset="0"/>
              </a:rPr>
              <a:t>]</a:t>
            </a:r>
          </a:p>
          <a:p>
            <a:endParaRPr lang="en-US" sz="2000" b="1" dirty="0">
              <a:latin typeface="Consolas" panose="020B0609020204030204" pitchFamily="49" charset="0"/>
              <a:cs typeface="Consolas" panose="020B0609020204030204" pitchFamily="49" charset="0"/>
            </a:endParaRPr>
          </a:p>
          <a:p>
            <a:endParaRPr lang="en-US" sz="2000" b="1" dirty="0">
              <a:latin typeface="Consolas" panose="020B0609020204030204" pitchFamily="49" charset="0"/>
              <a:cs typeface="Consolas" panose="020B0609020204030204" pitchFamily="49" charset="0"/>
            </a:endParaRPr>
          </a:p>
          <a:p>
            <a:endParaRPr lang="en-US" sz="2000" b="1" dirty="0">
              <a:latin typeface="Consolas" panose="020B0609020204030204" pitchFamily="49" charset="0"/>
              <a:cs typeface="Consolas" panose="020B0609020204030204" pitchFamily="49" charset="0"/>
            </a:endParaRPr>
          </a:p>
          <a:p>
            <a:endParaRPr lang="en-US" sz="2000" b="1" dirty="0">
              <a:latin typeface="Consolas" panose="020B0609020204030204" pitchFamily="49" charset="0"/>
              <a:cs typeface="Consolas" panose="020B0609020204030204" pitchFamily="49" charset="0"/>
            </a:endParaRPr>
          </a:p>
          <a:p>
            <a:endParaRPr lang="en-US" sz="2000" b="1" dirty="0">
              <a:latin typeface="Consolas" panose="020B0609020204030204" pitchFamily="49" charset="0"/>
              <a:cs typeface="Consolas" panose="020B0609020204030204" pitchFamily="49" charset="0"/>
            </a:endParaRPr>
          </a:p>
          <a:p>
            <a:endParaRPr lang="en-US" sz="2000" b="1" dirty="0">
              <a:latin typeface="Consolas" panose="020B0609020204030204" pitchFamily="49" charset="0"/>
              <a:cs typeface="Consolas" panose="020B0609020204030204" pitchFamily="49" charset="0"/>
            </a:endParaRPr>
          </a:p>
          <a:p>
            <a:endParaRPr lang="en-US" sz="2000" b="1" dirty="0">
              <a:latin typeface="Consolas" panose="020B0609020204030204" pitchFamily="49" charset="0"/>
              <a:cs typeface="Consolas" panose="020B0609020204030204" pitchFamily="49" charset="0"/>
            </a:endParaRPr>
          </a:p>
          <a:p>
            <a:r>
              <a:rPr lang="en-US" dirty="0"/>
              <a:t>The </a:t>
            </a:r>
            <a:r>
              <a:rPr lang="en-US" b="1" dirty="0"/>
              <a:t>distribute-list in </a:t>
            </a:r>
            <a:r>
              <a:rPr lang="en-US" dirty="0"/>
              <a:t>command filters updates going </a:t>
            </a:r>
            <a:r>
              <a:rPr lang="en-US" i="1" dirty="0"/>
              <a:t>into </a:t>
            </a:r>
            <a:r>
              <a:rPr lang="en-US" dirty="0"/>
              <a:t>the interface specified in the command, </a:t>
            </a:r>
            <a:r>
              <a:rPr lang="en-US" i="1" dirty="0"/>
              <a:t>into </a:t>
            </a:r>
            <a:r>
              <a:rPr lang="en-US" dirty="0"/>
              <a:t>the routing process under which it is configured.</a:t>
            </a:r>
            <a:endParaRPr lang="en-US"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884857" y="2403313"/>
            <a:ext cx="7309441" cy="1882560"/>
          </a:xfrm>
          <a:prstGeom prst="rect">
            <a:avLst/>
          </a:prstGeom>
        </p:spPr>
      </p:pic>
    </p:spTree>
    <p:extLst>
      <p:ext uri="{BB962C8B-B14F-4D97-AF65-F5344CB8AC3E}">
        <p14:creationId xmlns:p14="http://schemas.microsoft.com/office/powerpoint/2010/main" val="116210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dirty="0"/>
              <a:t>Using Multiple IP Routing Protocols on a Network</a:t>
            </a:r>
          </a:p>
        </p:txBody>
      </p:sp>
      <p:sp>
        <p:nvSpPr>
          <p:cNvPr id="6" name="Content Placeholder 5"/>
          <p:cNvSpPr>
            <a:spLocks noGrp="1"/>
          </p:cNvSpPr>
          <p:nvPr>
            <p:ph idx="1"/>
          </p:nvPr>
        </p:nvSpPr>
        <p:spPr>
          <a:xfrm>
            <a:off x="279401" y="1183341"/>
            <a:ext cx="8520354" cy="2275432"/>
          </a:xfrm>
        </p:spPr>
        <p:txBody>
          <a:bodyPr>
            <a:normAutofit lnSpcReduction="10000"/>
          </a:bodyPr>
          <a:lstStyle/>
          <a:p>
            <a:r>
              <a:rPr lang="en-US" dirty="0"/>
              <a:t>Simple routing protocols work well for simple networks, but as networks grow and become more complex, it may be necessary to change the routing protocols. </a:t>
            </a:r>
          </a:p>
          <a:p>
            <a:r>
              <a:rPr lang="en-US" dirty="0"/>
              <a:t>Often, the transition between routing protocols takes place gradually, so there are multiple routing protocols that are operating in the network for variable lengths of time.</a:t>
            </a:r>
          </a:p>
        </p:txBody>
      </p:sp>
      <p:pic>
        <p:nvPicPr>
          <p:cNvPr id="2" name="Picture 1"/>
          <p:cNvPicPr>
            <a:picLocks noChangeAspect="1"/>
          </p:cNvPicPr>
          <p:nvPr/>
        </p:nvPicPr>
        <p:blipFill>
          <a:blip r:embed="rId3"/>
          <a:stretch>
            <a:fillRect/>
          </a:stretch>
        </p:blipFill>
        <p:spPr>
          <a:xfrm>
            <a:off x="2716948" y="3534077"/>
            <a:ext cx="4417781" cy="3204226"/>
          </a:xfrm>
          <a:prstGeom prst="rect">
            <a:avLst/>
          </a:prstGeom>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 List and ACL Example [out]</a:t>
            </a:r>
          </a:p>
        </p:txBody>
      </p:sp>
      <p:pic>
        <p:nvPicPr>
          <p:cNvPr id="4" name="Content Placeholder 3"/>
          <p:cNvPicPr>
            <a:picLocks noGrp="1" noChangeAspect="1"/>
          </p:cNvPicPr>
          <p:nvPr>
            <p:ph idx="1"/>
          </p:nvPr>
        </p:nvPicPr>
        <p:blipFill>
          <a:blip r:embed="rId3"/>
          <a:stretch>
            <a:fillRect/>
          </a:stretch>
        </p:blipFill>
        <p:spPr>
          <a:xfrm>
            <a:off x="1088567" y="1402809"/>
            <a:ext cx="6903361" cy="2022480"/>
          </a:xfrm>
          <a:prstGeom prst="rect">
            <a:avLst/>
          </a:prstGeom>
        </p:spPr>
      </p:pic>
      <p:pic>
        <p:nvPicPr>
          <p:cNvPr id="5" name="Picture 4"/>
          <p:cNvPicPr>
            <a:picLocks noChangeAspect="1"/>
          </p:cNvPicPr>
          <p:nvPr/>
        </p:nvPicPr>
        <p:blipFill>
          <a:blip r:embed="rId4"/>
          <a:stretch>
            <a:fillRect/>
          </a:stretch>
        </p:blipFill>
        <p:spPr>
          <a:xfrm>
            <a:off x="885528" y="3720061"/>
            <a:ext cx="7309441" cy="2353200"/>
          </a:xfrm>
          <a:prstGeom prst="rect">
            <a:avLst/>
          </a:prstGeom>
        </p:spPr>
      </p:pic>
    </p:spTree>
    <p:extLst>
      <p:ext uri="{BB962C8B-B14F-4D97-AF65-F5344CB8AC3E}">
        <p14:creationId xmlns:p14="http://schemas.microsoft.com/office/powerpoint/2010/main" val="4232822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 List and ACL Example [in]</a:t>
            </a:r>
          </a:p>
        </p:txBody>
      </p:sp>
      <p:pic>
        <p:nvPicPr>
          <p:cNvPr id="4" name="Content Placeholder 3"/>
          <p:cNvPicPr>
            <a:picLocks noGrp="1" noChangeAspect="1"/>
          </p:cNvPicPr>
          <p:nvPr>
            <p:ph idx="1"/>
          </p:nvPr>
        </p:nvPicPr>
        <p:blipFill>
          <a:blip r:embed="rId3"/>
          <a:stretch>
            <a:fillRect/>
          </a:stretch>
        </p:blipFill>
        <p:spPr>
          <a:xfrm>
            <a:off x="1088567" y="1383655"/>
            <a:ext cx="6903361" cy="2022480"/>
          </a:xfrm>
          <a:prstGeom prst="rect">
            <a:avLst/>
          </a:prstGeom>
        </p:spPr>
      </p:pic>
      <p:pic>
        <p:nvPicPr>
          <p:cNvPr id="6" name="Picture 5"/>
          <p:cNvPicPr>
            <a:picLocks noChangeAspect="1"/>
          </p:cNvPicPr>
          <p:nvPr/>
        </p:nvPicPr>
        <p:blipFill>
          <a:blip r:embed="rId4"/>
          <a:stretch>
            <a:fillRect/>
          </a:stretch>
        </p:blipFill>
        <p:spPr>
          <a:xfrm>
            <a:off x="910908" y="3681753"/>
            <a:ext cx="7258681" cy="2073360"/>
          </a:xfrm>
          <a:prstGeom prst="rect">
            <a:avLst/>
          </a:prstGeom>
        </p:spPr>
      </p:pic>
    </p:spTree>
    <p:extLst>
      <p:ext uri="{BB962C8B-B14F-4D97-AF65-F5344CB8AC3E}">
        <p14:creationId xmlns:p14="http://schemas.microsoft.com/office/powerpoint/2010/main" val="299180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 List Issues</a:t>
            </a:r>
          </a:p>
        </p:txBody>
      </p:sp>
      <p:sp>
        <p:nvSpPr>
          <p:cNvPr id="3" name="Content Placeholder 2"/>
          <p:cNvSpPr>
            <a:spLocks noGrp="1"/>
          </p:cNvSpPr>
          <p:nvPr>
            <p:ph idx="1"/>
          </p:nvPr>
        </p:nvSpPr>
        <p:spPr/>
        <p:txBody>
          <a:bodyPr>
            <a:normAutofit/>
          </a:bodyPr>
          <a:lstStyle/>
          <a:p>
            <a:r>
              <a:rPr lang="en-US" dirty="0"/>
              <a:t>Traditionally, route filtering was accomplished using ACLs with the </a:t>
            </a:r>
            <a:r>
              <a:rPr lang="en-US" b="1" dirty="0"/>
              <a:t>distribute-list </a:t>
            </a:r>
            <a:r>
              <a:rPr lang="en-US" dirty="0"/>
              <a:t>command; however, using ACLs as route filters for distribute lists has several drawbacks, including the following:</a:t>
            </a:r>
          </a:p>
          <a:p>
            <a:pPr lvl="1"/>
            <a:r>
              <a:rPr lang="en-US" dirty="0"/>
              <a:t>A subnet mask cannot be easily matched.</a:t>
            </a:r>
          </a:p>
          <a:p>
            <a:pPr lvl="1"/>
            <a:r>
              <a:rPr lang="en-US" dirty="0"/>
              <a:t>Access lists are evaluated sequentially for every IP prefix in the routing update.</a:t>
            </a:r>
          </a:p>
          <a:p>
            <a:pPr lvl="1"/>
            <a:r>
              <a:rPr lang="en-US" dirty="0"/>
              <a:t>Extended access lists can be cumbersome to configure.</a:t>
            </a:r>
          </a:p>
        </p:txBody>
      </p:sp>
    </p:spTree>
    <p:extLst>
      <p:ext uri="{BB962C8B-B14F-4D97-AF65-F5344CB8AC3E}">
        <p14:creationId xmlns:p14="http://schemas.microsoft.com/office/powerpoint/2010/main" val="1362457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List Characteristics</a:t>
            </a:r>
          </a:p>
        </p:txBody>
      </p:sp>
      <p:sp>
        <p:nvSpPr>
          <p:cNvPr id="3" name="Content Placeholder 2"/>
          <p:cNvSpPr>
            <a:spLocks noGrp="1"/>
          </p:cNvSpPr>
          <p:nvPr>
            <p:ph idx="1"/>
          </p:nvPr>
        </p:nvSpPr>
        <p:spPr/>
        <p:txBody>
          <a:bodyPr/>
          <a:lstStyle/>
          <a:p>
            <a:r>
              <a:rPr lang="en-US" dirty="0"/>
              <a:t>Prefix lists are similar to access lists in many ways. </a:t>
            </a:r>
          </a:p>
          <a:p>
            <a:r>
              <a:rPr lang="en-US" dirty="0"/>
              <a:t>A prefix list can consist of any number of lines, each of which indicates a test and a result. </a:t>
            </a:r>
          </a:p>
          <a:p>
            <a:r>
              <a:rPr lang="en-US" dirty="0"/>
              <a:t>The router can interpret the lines in the specified order, although Cisco IOS Software optimizes prefix lists for processing in a tree structure. </a:t>
            </a:r>
          </a:p>
          <a:p>
            <a:r>
              <a:rPr lang="en-US" dirty="0"/>
              <a:t>When a router evaluates a route against the prefix list, the first line that matches will result in either a “permit” or “deny.” </a:t>
            </a:r>
          </a:p>
          <a:p>
            <a:r>
              <a:rPr lang="en-US" dirty="0"/>
              <a:t>If none of the lines in the list match, the result is “implicitly deny.”</a:t>
            </a:r>
          </a:p>
        </p:txBody>
      </p:sp>
    </p:spTree>
    <p:extLst>
      <p:ext uri="{BB962C8B-B14F-4D97-AF65-F5344CB8AC3E}">
        <p14:creationId xmlns:p14="http://schemas.microsoft.com/office/powerpoint/2010/main" val="2165927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Advantages of Using Prefix Lists</a:t>
            </a:r>
          </a:p>
        </p:txBody>
      </p:sp>
      <p:sp>
        <p:nvSpPr>
          <p:cNvPr id="3" name="Content Placeholder 2"/>
          <p:cNvSpPr>
            <a:spLocks noGrp="1"/>
          </p:cNvSpPr>
          <p:nvPr>
            <p:ph idx="1"/>
          </p:nvPr>
        </p:nvSpPr>
        <p:spPr/>
        <p:txBody>
          <a:bodyPr>
            <a:normAutofit/>
          </a:bodyPr>
          <a:lstStyle/>
          <a:p>
            <a:r>
              <a:rPr lang="en-US" b="1" dirty="0"/>
              <a:t>Friendlier command-line interface </a:t>
            </a:r>
            <a:endParaRPr lang="en-US" dirty="0"/>
          </a:p>
          <a:p>
            <a:r>
              <a:rPr lang="en-US" b="1" dirty="0"/>
              <a:t>Faster processing</a:t>
            </a:r>
          </a:p>
          <a:p>
            <a:pPr lvl="1"/>
            <a:r>
              <a:rPr lang="en-US" dirty="0"/>
              <a:t>A significant performance improvement over access lists in loading and route lookup of large lists. </a:t>
            </a:r>
          </a:p>
          <a:p>
            <a:r>
              <a:rPr lang="en-US" b="1" dirty="0"/>
              <a:t>Support for incremental modifications</a:t>
            </a:r>
          </a:p>
          <a:p>
            <a:pPr lvl="1"/>
            <a:r>
              <a:rPr lang="en-US" dirty="0"/>
              <a:t>Sequence numbers are assigned to </a:t>
            </a:r>
            <a:r>
              <a:rPr lang="en-US" b="1" dirty="0" err="1"/>
              <a:t>ip</a:t>
            </a:r>
            <a:r>
              <a:rPr lang="en-US" b="1" dirty="0"/>
              <a:t> prefix-list </a:t>
            </a:r>
            <a:r>
              <a:rPr lang="en-US" dirty="0"/>
              <a:t>statements, making it easier to edit. </a:t>
            </a:r>
          </a:p>
          <a:p>
            <a:r>
              <a:rPr lang="en-US" b="1" dirty="0"/>
              <a:t>Greater flexibility</a:t>
            </a:r>
          </a:p>
          <a:p>
            <a:pPr lvl="1"/>
            <a:r>
              <a:rPr lang="en-US" dirty="0"/>
              <a:t>Routers match networks in a routing update against the prefix list using as many bits as indicated. A prefix list can specify the exact size of the subnet mask, or it can indicate that the subnet mask must be in a specified range.</a:t>
            </a:r>
          </a:p>
        </p:txBody>
      </p:sp>
    </p:spTree>
    <p:extLst>
      <p:ext uri="{BB962C8B-B14F-4D97-AF65-F5344CB8AC3E}">
        <p14:creationId xmlns:p14="http://schemas.microsoft.com/office/powerpoint/2010/main" val="3359418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Prefix Lists</a:t>
            </a:r>
          </a:p>
        </p:txBody>
      </p:sp>
      <p:sp>
        <p:nvSpPr>
          <p:cNvPr id="3" name="Content Placeholder 2"/>
          <p:cNvSpPr>
            <a:spLocks noGrp="1"/>
          </p:cNvSpPr>
          <p:nvPr>
            <p:ph idx="1"/>
          </p:nvPr>
        </p:nvSpPr>
        <p:spPr/>
        <p:txBody>
          <a:bodyPr>
            <a:normAutofit/>
          </a:bodyPr>
          <a:lstStyle/>
          <a:p>
            <a:r>
              <a:rPr lang="en-US" sz="2000" b="1" dirty="0" err="1">
                <a:latin typeface="Consolas" panose="020B0609020204030204" pitchFamily="49" charset="0"/>
                <a:cs typeface="Consolas" panose="020B0609020204030204" pitchFamily="49" charset="0"/>
              </a:rPr>
              <a:t>ip</a:t>
            </a:r>
            <a:r>
              <a:rPr lang="en-US" sz="2000" b="1" dirty="0">
                <a:latin typeface="Consolas" panose="020B0609020204030204" pitchFamily="49" charset="0"/>
                <a:cs typeface="Consolas" panose="020B0609020204030204" pitchFamily="49" charset="0"/>
              </a:rPr>
              <a:t> prefix-list </a:t>
            </a:r>
            <a:r>
              <a:rPr lang="en-US" sz="2000" dirty="0">
                <a:latin typeface="Consolas" panose="020B0609020204030204" pitchFamily="49" charset="0"/>
                <a:cs typeface="Consolas" panose="020B0609020204030204" pitchFamily="49" charset="0"/>
              </a:rPr>
              <a:t>{ </a:t>
            </a:r>
            <a:r>
              <a:rPr lang="en-US" sz="2000" i="1" dirty="0">
                <a:latin typeface="Consolas" panose="020B0609020204030204" pitchFamily="49" charset="0"/>
                <a:cs typeface="Consolas" panose="020B0609020204030204" pitchFamily="49" charset="0"/>
              </a:rPr>
              <a:t>list-name </a:t>
            </a:r>
            <a:r>
              <a:rPr lang="en-US" sz="2000" dirty="0">
                <a:latin typeface="Consolas" panose="020B0609020204030204" pitchFamily="49" charset="0"/>
                <a:cs typeface="Consolas" panose="020B0609020204030204" pitchFamily="49" charset="0"/>
              </a:rPr>
              <a:t>| </a:t>
            </a:r>
            <a:r>
              <a:rPr lang="en-US" sz="2000" i="1" dirty="0">
                <a:latin typeface="Consolas" panose="020B0609020204030204" pitchFamily="49" charset="0"/>
                <a:cs typeface="Consolas" panose="020B0609020204030204" pitchFamily="49" charset="0"/>
              </a:rPr>
              <a:t>list-number </a:t>
            </a:r>
            <a:r>
              <a:rPr lang="en-US" sz="2000" dirty="0">
                <a:latin typeface="Consolas" panose="020B0609020204030204" pitchFamily="49" charset="0"/>
                <a:cs typeface="Consolas" panose="020B0609020204030204" pitchFamily="49" charset="0"/>
              </a:rPr>
              <a:t>} [ </a:t>
            </a:r>
            <a:r>
              <a:rPr lang="en-US" sz="2000" b="1" dirty="0" err="1">
                <a:latin typeface="Consolas" panose="020B0609020204030204" pitchFamily="49" charset="0"/>
                <a:cs typeface="Consolas" panose="020B0609020204030204" pitchFamily="49" charset="0"/>
              </a:rPr>
              <a:t>seq</a:t>
            </a:r>
            <a:r>
              <a:rPr lang="en-US" sz="2000" b="1" dirty="0">
                <a:latin typeface="Consolas" panose="020B0609020204030204" pitchFamily="49" charset="0"/>
                <a:cs typeface="Consolas" panose="020B0609020204030204" pitchFamily="49" charset="0"/>
              </a:rPr>
              <a:t> </a:t>
            </a:r>
            <a:r>
              <a:rPr lang="en-US" sz="2000" i="1" dirty="0" err="1">
                <a:latin typeface="Consolas" panose="020B0609020204030204" pitchFamily="49" charset="0"/>
                <a:cs typeface="Consolas" panose="020B0609020204030204" pitchFamily="49" charset="0"/>
              </a:rPr>
              <a:t>seq</a:t>
            </a:r>
            <a:r>
              <a:rPr lang="en-US" sz="2000" i="1" dirty="0">
                <a:latin typeface="Consolas" panose="020B0609020204030204" pitchFamily="49" charset="0"/>
                <a:cs typeface="Consolas" panose="020B0609020204030204" pitchFamily="49" charset="0"/>
              </a:rPr>
              <a:t>-value </a:t>
            </a:r>
            <a:r>
              <a:rPr lang="en-US" sz="2000" dirty="0">
                <a:latin typeface="Consolas" panose="020B0609020204030204" pitchFamily="49" charset="0"/>
                <a:cs typeface="Consolas" panose="020B0609020204030204" pitchFamily="49" charset="0"/>
              </a:rPr>
              <a:t>] { </a:t>
            </a:r>
            <a:r>
              <a:rPr lang="en-US" sz="2000" b="1" dirty="0">
                <a:latin typeface="Consolas" panose="020B0609020204030204" pitchFamily="49" charset="0"/>
                <a:cs typeface="Consolas" panose="020B0609020204030204" pitchFamily="49" charset="0"/>
              </a:rPr>
              <a:t>deny </a:t>
            </a:r>
            <a:r>
              <a:rPr lang="en-US" sz="2000" dirty="0">
                <a:latin typeface="Consolas" panose="020B0609020204030204" pitchFamily="49" charset="0"/>
                <a:cs typeface="Consolas" panose="020B0609020204030204" pitchFamily="49" charset="0"/>
              </a:rPr>
              <a:t>| </a:t>
            </a:r>
            <a:r>
              <a:rPr lang="en-US" sz="2000" b="1" dirty="0">
                <a:latin typeface="Consolas" panose="020B0609020204030204" pitchFamily="49" charset="0"/>
                <a:cs typeface="Consolas" panose="020B0609020204030204" pitchFamily="49" charset="0"/>
              </a:rPr>
              <a:t>permit </a:t>
            </a:r>
            <a:r>
              <a:rPr lang="en-US" sz="2000" dirty="0">
                <a:latin typeface="Consolas" panose="020B0609020204030204" pitchFamily="49" charset="0"/>
                <a:cs typeface="Consolas" panose="020B0609020204030204" pitchFamily="49" charset="0"/>
              </a:rPr>
              <a:t>} </a:t>
            </a:r>
            <a:r>
              <a:rPr lang="en-US" sz="2000" i="1" dirty="0">
                <a:latin typeface="Consolas" panose="020B0609020204030204" pitchFamily="49" charset="0"/>
                <a:cs typeface="Consolas" panose="020B0609020204030204" pitchFamily="49" charset="0"/>
              </a:rPr>
              <a:t>network/ length </a:t>
            </a:r>
            <a:r>
              <a:rPr lang="en-US" sz="2000" dirty="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ge</a:t>
            </a:r>
            <a:r>
              <a:rPr lang="en-US" sz="2000" b="1" dirty="0">
                <a:latin typeface="Consolas" panose="020B0609020204030204" pitchFamily="49" charset="0"/>
                <a:cs typeface="Consolas" panose="020B0609020204030204" pitchFamily="49" charset="0"/>
              </a:rPr>
              <a:t> </a:t>
            </a:r>
            <a:r>
              <a:rPr lang="en-US" sz="2000" i="1" dirty="0" err="1">
                <a:latin typeface="Consolas" panose="020B0609020204030204" pitchFamily="49" charset="0"/>
                <a:cs typeface="Consolas" panose="020B0609020204030204" pitchFamily="49" charset="0"/>
              </a:rPr>
              <a:t>ge</a:t>
            </a:r>
            <a:r>
              <a:rPr lang="en-US" sz="2000" i="1" dirty="0">
                <a:latin typeface="Consolas" panose="020B0609020204030204" pitchFamily="49" charset="0"/>
                <a:cs typeface="Consolas" panose="020B0609020204030204" pitchFamily="49" charset="0"/>
              </a:rPr>
              <a:t>-value </a:t>
            </a:r>
            <a:r>
              <a:rPr lang="en-US" sz="2000" dirty="0">
                <a:latin typeface="Consolas" panose="020B0609020204030204" pitchFamily="49" charset="0"/>
                <a:cs typeface="Consolas" panose="020B0609020204030204" pitchFamily="49" charset="0"/>
              </a:rPr>
              <a:t>] [ </a:t>
            </a:r>
            <a:r>
              <a:rPr lang="en-US" sz="2000" b="1" dirty="0">
                <a:latin typeface="Consolas" panose="020B0609020204030204" pitchFamily="49" charset="0"/>
                <a:cs typeface="Consolas" panose="020B0609020204030204" pitchFamily="49" charset="0"/>
              </a:rPr>
              <a:t>le </a:t>
            </a:r>
            <a:r>
              <a:rPr lang="en-US" sz="2000" i="1" dirty="0">
                <a:latin typeface="Consolas" panose="020B0609020204030204" pitchFamily="49" charset="0"/>
                <a:cs typeface="Consolas" panose="020B0609020204030204" pitchFamily="49" charset="0"/>
              </a:rPr>
              <a:t>le-value </a:t>
            </a:r>
            <a:r>
              <a:rPr lang="en-US" sz="2000" dirty="0">
                <a:latin typeface="Consolas" panose="020B0609020204030204" pitchFamily="49" charset="0"/>
                <a:cs typeface="Consolas" panose="020B0609020204030204" pitchFamily="49" charset="0"/>
              </a:rPr>
              <a:t>]</a:t>
            </a:r>
          </a:p>
        </p:txBody>
      </p:sp>
      <p:pic>
        <p:nvPicPr>
          <p:cNvPr id="4" name="Picture 3"/>
          <p:cNvPicPr>
            <a:picLocks noChangeAspect="1"/>
          </p:cNvPicPr>
          <p:nvPr/>
        </p:nvPicPr>
        <p:blipFill>
          <a:blip r:embed="rId2"/>
          <a:stretch>
            <a:fillRect/>
          </a:stretch>
        </p:blipFill>
        <p:spPr>
          <a:xfrm>
            <a:off x="1405300" y="2251681"/>
            <a:ext cx="6268555" cy="4138361"/>
          </a:xfrm>
          <a:prstGeom prst="rect">
            <a:avLst/>
          </a:prstGeom>
        </p:spPr>
      </p:pic>
    </p:spTree>
    <p:extLst>
      <p:ext uri="{BB962C8B-B14F-4D97-AF65-F5344CB8AC3E}">
        <p14:creationId xmlns:p14="http://schemas.microsoft.com/office/powerpoint/2010/main" val="3107725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 List and Prefix List Example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3277" y="1806910"/>
            <a:ext cx="6852601" cy="1997040"/>
          </a:xfrm>
          <a:prstGeom prst="rect">
            <a:avLst/>
          </a:prstGeom>
        </p:spPr>
      </p:pic>
      <p:pic>
        <p:nvPicPr>
          <p:cNvPr id="5" name="Picture 4"/>
          <p:cNvPicPr>
            <a:picLocks noChangeAspect="1"/>
          </p:cNvPicPr>
          <p:nvPr/>
        </p:nvPicPr>
        <p:blipFill>
          <a:blip r:embed="rId3"/>
          <a:stretch>
            <a:fillRect/>
          </a:stretch>
        </p:blipFill>
        <p:spPr>
          <a:xfrm>
            <a:off x="917278" y="4427520"/>
            <a:ext cx="7309441" cy="1653600"/>
          </a:xfrm>
          <a:prstGeom prst="rect">
            <a:avLst/>
          </a:prstGeom>
        </p:spPr>
      </p:pic>
    </p:spTree>
    <p:extLst>
      <p:ext uri="{BB962C8B-B14F-4D97-AF65-F5344CB8AC3E}">
        <p14:creationId xmlns:p14="http://schemas.microsoft.com/office/powerpoint/2010/main" val="3642118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List Examples</a:t>
            </a:r>
          </a:p>
        </p:txBody>
      </p:sp>
      <p:pic>
        <p:nvPicPr>
          <p:cNvPr id="4" name="Content Placeholder 3"/>
          <p:cNvPicPr>
            <a:picLocks noGrp="1" noChangeAspect="1"/>
          </p:cNvPicPr>
          <p:nvPr>
            <p:ph idx="1"/>
          </p:nvPr>
        </p:nvPicPr>
        <p:blipFill>
          <a:blip r:embed="rId2"/>
          <a:stretch>
            <a:fillRect/>
          </a:stretch>
        </p:blipFill>
        <p:spPr>
          <a:xfrm>
            <a:off x="1897739" y="2840567"/>
            <a:ext cx="5283434" cy="3981074"/>
          </a:xfrm>
          <a:prstGeom prst="rect">
            <a:avLst/>
          </a:prstGeom>
        </p:spPr>
      </p:pic>
      <p:pic>
        <p:nvPicPr>
          <p:cNvPr id="5" name="Picture 4"/>
          <p:cNvPicPr>
            <a:picLocks noChangeAspect="1"/>
          </p:cNvPicPr>
          <p:nvPr/>
        </p:nvPicPr>
        <p:blipFill>
          <a:blip r:embed="rId3"/>
          <a:stretch>
            <a:fillRect/>
          </a:stretch>
        </p:blipFill>
        <p:spPr>
          <a:xfrm>
            <a:off x="1087775" y="894407"/>
            <a:ext cx="6903361" cy="1946160"/>
          </a:xfrm>
          <a:prstGeom prst="rect">
            <a:avLst/>
          </a:prstGeom>
        </p:spPr>
      </p:pic>
    </p:spTree>
    <p:extLst>
      <p:ext uri="{BB962C8B-B14F-4D97-AF65-F5344CB8AC3E}">
        <p14:creationId xmlns:p14="http://schemas.microsoft.com/office/powerpoint/2010/main" val="3053091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Prefix Lists</a:t>
            </a:r>
          </a:p>
        </p:txBody>
      </p:sp>
      <p:pic>
        <p:nvPicPr>
          <p:cNvPr id="4" name="Content Placeholder 3"/>
          <p:cNvPicPr>
            <a:picLocks noGrp="1" noChangeAspect="1"/>
          </p:cNvPicPr>
          <p:nvPr>
            <p:ph idx="1"/>
          </p:nvPr>
        </p:nvPicPr>
        <p:blipFill>
          <a:blip r:embed="rId2"/>
          <a:stretch>
            <a:fillRect/>
          </a:stretch>
        </p:blipFill>
        <p:spPr>
          <a:xfrm>
            <a:off x="884736" y="1306641"/>
            <a:ext cx="7309441" cy="4884481"/>
          </a:xfrm>
          <a:prstGeom prst="rect">
            <a:avLst/>
          </a:prstGeom>
        </p:spPr>
      </p:pic>
    </p:spTree>
    <p:extLst>
      <p:ext uri="{BB962C8B-B14F-4D97-AF65-F5344CB8AC3E}">
        <p14:creationId xmlns:p14="http://schemas.microsoft.com/office/powerpoint/2010/main" val="35496673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Manipulating Redistribution Using ACLs, Prefix Lists, and Distribute Lists</a:t>
            </a:r>
          </a:p>
        </p:txBody>
      </p:sp>
      <p:pic>
        <p:nvPicPr>
          <p:cNvPr id="4" name="Content Placeholder 3"/>
          <p:cNvPicPr>
            <a:picLocks noGrp="1" noChangeAspect="1"/>
          </p:cNvPicPr>
          <p:nvPr>
            <p:ph idx="1"/>
          </p:nvPr>
        </p:nvPicPr>
        <p:blipFill>
          <a:blip r:embed="rId2"/>
          <a:stretch>
            <a:fillRect/>
          </a:stretch>
        </p:blipFill>
        <p:spPr>
          <a:xfrm>
            <a:off x="859356" y="1844789"/>
            <a:ext cx="7360201" cy="3892321"/>
          </a:xfrm>
          <a:prstGeom prst="rect">
            <a:avLst/>
          </a:prstGeom>
        </p:spPr>
      </p:pic>
    </p:spTree>
    <p:extLst>
      <p:ext uri="{BB962C8B-B14F-4D97-AF65-F5344CB8AC3E}">
        <p14:creationId xmlns:p14="http://schemas.microsoft.com/office/powerpoint/2010/main" val="62591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Run Multiple Routing Protocols?</a:t>
            </a:r>
          </a:p>
        </p:txBody>
      </p:sp>
      <p:sp>
        <p:nvSpPr>
          <p:cNvPr id="3" name="Content Placeholder 2"/>
          <p:cNvSpPr>
            <a:spLocks noGrp="1"/>
          </p:cNvSpPr>
          <p:nvPr>
            <p:ph idx="1"/>
          </p:nvPr>
        </p:nvSpPr>
        <p:spPr/>
        <p:txBody>
          <a:bodyPr>
            <a:normAutofit/>
          </a:bodyPr>
          <a:lstStyle/>
          <a:p>
            <a:r>
              <a:rPr lang="en-US" dirty="0"/>
              <a:t>When migrating from an older Interior Gateway Protocol (IGP) to a new IGP. </a:t>
            </a:r>
          </a:p>
          <a:p>
            <a:r>
              <a:rPr lang="en-US" dirty="0"/>
              <a:t>The same applies to company mergers between companies that are each using a different routing protocol.</a:t>
            </a:r>
          </a:p>
          <a:p>
            <a:r>
              <a:rPr lang="en-US" dirty="0"/>
              <a:t>In mixed-router vendor environments. </a:t>
            </a:r>
          </a:p>
          <a:p>
            <a:r>
              <a:rPr lang="en-US" dirty="0"/>
              <a:t>When the use of a new protocol is desired, but the old routing protocol is needed for host systems</a:t>
            </a:r>
          </a:p>
          <a:p>
            <a:r>
              <a:rPr lang="en-US" dirty="0"/>
              <a:t>When some departments do not want to upgrade their routers to support a new routing protocol.</a:t>
            </a:r>
          </a:p>
        </p:txBody>
      </p:sp>
    </p:spTree>
    <p:extLst>
      <p:ext uri="{BB962C8B-B14F-4D97-AF65-F5344CB8AC3E}">
        <p14:creationId xmlns:p14="http://schemas.microsoft.com/office/powerpoint/2010/main" val="22959767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Redistributing OSPFv2 Routes into the EIGRP Routing Domain Using an ACL and Distribute List</a:t>
            </a:r>
          </a:p>
        </p:txBody>
      </p:sp>
      <p:pic>
        <p:nvPicPr>
          <p:cNvPr id="4" name="Content Placeholder 3"/>
          <p:cNvPicPr>
            <a:picLocks noGrp="1" noChangeAspect="1"/>
          </p:cNvPicPr>
          <p:nvPr>
            <p:ph idx="1"/>
          </p:nvPr>
        </p:nvPicPr>
        <p:blipFill>
          <a:blip r:embed="rId2"/>
          <a:stretch>
            <a:fillRect/>
          </a:stretch>
        </p:blipFill>
        <p:spPr>
          <a:xfrm>
            <a:off x="885529" y="1852504"/>
            <a:ext cx="7309441" cy="2086080"/>
          </a:xfrm>
          <a:prstGeom prst="rect">
            <a:avLst/>
          </a:prstGeom>
        </p:spPr>
      </p:pic>
      <p:pic>
        <p:nvPicPr>
          <p:cNvPr id="5" name="Picture 4"/>
          <p:cNvPicPr>
            <a:picLocks noChangeAspect="1"/>
          </p:cNvPicPr>
          <p:nvPr/>
        </p:nvPicPr>
        <p:blipFill>
          <a:blip r:embed="rId3"/>
          <a:stretch>
            <a:fillRect/>
          </a:stretch>
        </p:blipFill>
        <p:spPr>
          <a:xfrm>
            <a:off x="885529" y="3938584"/>
            <a:ext cx="7309441" cy="2582160"/>
          </a:xfrm>
          <a:prstGeom prst="rect">
            <a:avLst/>
          </a:prstGeom>
        </p:spPr>
      </p:pic>
    </p:spTree>
    <p:extLst>
      <p:ext uri="{BB962C8B-B14F-4D97-AF65-F5344CB8AC3E}">
        <p14:creationId xmlns:p14="http://schemas.microsoft.com/office/powerpoint/2010/main" val="1712315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Redistributing EIGRP Routes into the OSPF Routing Domain Using a Prefix List and Distribute List</a:t>
            </a:r>
          </a:p>
        </p:txBody>
      </p:sp>
      <p:sp>
        <p:nvSpPr>
          <p:cNvPr id="3" name="Content Placeholder 2"/>
          <p:cNvSpPr>
            <a:spLocks noGrp="1"/>
          </p:cNvSpPr>
          <p:nvPr>
            <p:ph idx="1"/>
          </p:nvPr>
        </p:nvSpPr>
        <p:spPr>
          <a:xfrm>
            <a:off x="279401" y="1645920"/>
            <a:ext cx="8520354" cy="4668819"/>
          </a:xfrm>
        </p:spPr>
        <p:txBody>
          <a:bodyPr/>
          <a:lstStyle/>
          <a:p>
            <a:endParaRPr lang="en-US" dirty="0"/>
          </a:p>
        </p:txBody>
      </p:sp>
      <p:pic>
        <p:nvPicPr>
          <p:cNvPr id="6" name="Picture 5"/>
          <p:cNvPicPr>
            <a:picLocks noChangeAspect="1"/>
          </p:cNvPicPr>
          <p:nvPr/>
        </p:nvPicPr>
        <p:blipFill>
          <a:blip r:embed="rId2"/>
          <a:stretch>
            <a:fillRect/>
          </a:stretch>
        </p:blipFill>
        <p:spPr>
          <a:xfrm>
            <a:off x="884857" y="1645920"/>
            <a:ext cx="7309441" cy="1132080"/>
          </a:xfrm>
          <a:prstGeom prst="rect">
            <a:avLst/>
          </a:prstGeom>
        </p:spPr>
      </p:pic>
      <p:pic>
        <p:nvPicPr>
          <p:cNvPr id="7" name="Picture 6"/>
          <p:cNvPicPr>
            <a:picLocks noChangeAspect="1"/>
          </p:cNvPicPr>
          <p:nvPr/>
        </p:nvPicPr>
        <p:blipFill>
          <a:blip r:embed="rId3"/>
          <a:stretch>
            <a:fillRect/>
          </a:stretch>
        </p:blipFill>
        <p:spPr>
          <a:xfrm>
            <a:off x="889143" y="2723040"/>
            <a:ext cx="7309441" cy="1411920"/>
          </a:xfrm>
          <a:prstGeom prst="rect">
            <a:avLst/>
          </a:prstGeom>
        </p:spPr>
      </p:pic>
      <p:pic>
        <p:nvPicPr>
          <p:cNvPr id="8" name="Picture 7"/>
          <p:cNvPicPr>
            <a:picLocks noChangeAspect="1"/>
          </p:cNvPicPr>
          <p:nvPr/>
        </p:nvPicPr>
        <p:blipFill>
          <a:blip r:embed="rId4"/>
          <a:stretch>
            <a:fillRect/>
          </a:stretch>
        </p:blipFill>
        <p:spPr>
          <a:xfrm>
            <a:off x="925835" y="4120892"/>
            <a:ext cx="7258681" cy="2264160"/>
          </a:xfrm>
          <a:prstGeom prst="rect">
            <a:avLst/>
          </a:prstGeom>
        </p:spPr>
      </p:pic>
    </p:spTree>
    <p:extLst>
      <p:ext uri="{BB962C8B-B14F-4D97-AF65-F5344CB8AC3E}">
        <p14:creationId xmlns:p14="http://schemas.microsoft.com/office/powerpoint/2010/main" val="391359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Route Maps</a:t>
            </a:r>
          </a:p>
        </p:txBody>
      </p:sp>
      <p:sp>
        <p:nvSpPr>
          <p:cNvPr id="3" name="Content Placeholder 2"/>
          <p:cNvSpPr>
            <a:spLocks noGrp="1"/>
          </p:cNvSpPr>
          <p:nvPr>
            <p:ph idx="1"/>
          </p:nvPr>
        </p:nvSpPr>
        <p:spPr/>
        <p:txBody>
          <a:bodyPr>
            <a:normAutofit/>
          </a:bodyPr>
          <a:lstStyle/>
          <a:p>
            <a:r>
              <a:rPr lang="en-US" dirty="0"/>
              <a:t>Route maps are complex access lists that allow some conditions to be tested against the packet or route in question using </a:t>
            </a:r>
            <a:r>
              <a:rPr lang="en-US" b="1" dirty="0"/>
              <a:t>match </a:t>
            </a:r>
            <a:r>
              <a:rPr lang="en-US" dirty="0"/>
              <a:t>commands. </a:t>
            </a:r>
          </a:p>
          <a:p>
            <a:r>
              <a:rPr lang="en-US" dirty="0"/>
              <a:t>If the conditions match, some actions can be taken to modify attributes of the packet or route. </a:t>
            </a:r>
          </a:p>
          <a:p>
            <a:r>
              <a:rPr lang="en-US" dirty="0"/>
              <a:t>These actions are specified by </a:t>
            </a:r>
            <a:r>
              <a:rPr lang="en-US" b="1" dirty="0"/>
              <a:t>set </a:t>
            </a:r>
            <a:r>
              <a:rPr lang="en-US" dirty="0"/>
              <a:t>commands.</a:t>
            </a:r>
          </a:p>
          <a:p>
            <a:r>
              <a:rPr lang="en-US" dirty="0"/>
              <a:t>A collection of </a:t>
            </a:r>
            <a:r>
              <a:rPr lang="en-US" b="1" dirty="0"/>
              <a:t>route-map </a:t>
            </a:r>
            <a:r>
              <a:rPr lang="en-US" dirty="0"/>
              <a:t>statements that have the same route map </a:t>
            </a:r>
            <a:r>
              <a:rPr lang="en-US" u="sng" dirty="0"/>
              <a:t>name</a:t>
            </a:r>
            <a:r>
              <a:rPr lang="en-US" dirty="0"/>
              <a:t> is considered one route map. </a:t>
            </a:r>
          </a:p>
          <a:p>
            <a:r>
              <a:rPr lang="en-US" dirty="0"/>
              <a:t>Within a route map, each </a:t>
            </a:r>
            <a:r>
              <a:rPr lang="en-US" b="1" dirty="0"/>
              <a:t>route-map </a:t>
            </a:r>
            <a:r>
              <a:rPr lang="en-US" dirty="0"/>
              <a:t>statement is numbered and therefore can be edited individually.</a:t>
            </a:r>
          </a:p>
          <a:p>
            <a:r>
              <a:rPr lang="en-US" dirty="0"/>
              <a:t>The statements in a route map correspond to the lines of an access list. </a:t>
            </a:r>
          </a:p>
        </p:txBody>
      </p:sp>
    </p:spTree>
    <p:extLst>
      <p:ext uri="{BB962C8B-B14F-4D97-AF65-F5344CB8AC3E}">
        <p14:creationId xmlns:p14="http://schemas.microsoft.com/office/powerpoint/2010/main" val="27729802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Map Applications</a:t>
            </a:r>
          </a:p>
        </p:txBody>
      </p:sp>
      <p:sp>
        <p:nvSpPr>
          <p:cNvPr id="3" name="Content Placeholder 2"/>
          <p:cNvSpPr>
            <a:spLocks noGrp="1"/>
          </p:cNvSpPr>
          <p:nvPr>
            <p:ph idx="1"/>
          </p:nvPr>
        </p:nvSpPr>
        <p:spPr/>
        <p:txBody>
          <a:bodyPr>
            <a:normAutofit lnSpcReduction="10000"/>
          </a:bodyPr>
          <a:lstStyle/>
          <a:p>
            <a:r>
              <a:rPr lang="en-US" b="1" dirty="0"/>
              <a:t>Route filtering during redistribution</a:t>
            </a:r>
          </a:p>
          <a:p>
            <a:pPr lvl="1"/>
            <a:r>
              <a:rPr lang="en-US" dirty="0"/>
              <a:t>Route maps offer the benefit of manipulating routing metrics through the use of </a:t>
            </a:r>
            <a:r>
              <a:rPr lang="en-US" b="1" dirty="0"/>
              <a:t>set </a:t>
            </a:r>
            <a:r>
              <a:rPr lang="en-US" dirty="0"/>
              <a:t>commands. </a:t>
            </a:r>
          </a:p>
          <a:p>
            <a:pPr lvl="1"/>
            <a:r>
              <a:rPr lang="en-US" dirty="0"/>
              <a:t>The route map is applied using the </a:t>
            </a:r>
            <a:r>
              <a:rPr lang="en-US" b="1" dirty="0"/>
              <a:t>redistribute </a:t>
            </a:r>
            <a:r>
              <a:rPr lang="en-US" dirty="0"/>
              <a:t>command.</a:t>
            </a:r>
          </a:p>
          <a:p>
            <a:r>
              <a:rPr lang="en-US" b="1" dirty="0"/>
              <a:t>Policy-based routing (PBR)</a:t>
            </a:r>
          </a:p>
          <a:p>
            <a:pPr lvl="1"/>
            <a:r>
              <a:rPr lang="en-US" dirty="0"/>
              <a:t>Route maps can be used to match source and destination addresses, protocol types, and end-user applications. When a match occurs, a </a:t>
            </a:r>
            <a:r>
              <a:rPr lang="en-US" b="1" dirty="0"/>
              <a:t>set </a:t>
            </a:r>
            <a:r>
              <a:rPr lang="en-US" dirty="0"/>
              <a:t>command can be used to define the interface or next-hop address to which the packet should be sent. </a:t>
            </a:r>
          </a:p>
          <a:p>
            <a:pPr lvl="1"/>
            <a:r>
              <a:rPr lang="en-US" dirty="0"/>
              <a:t>The route map is applied to an interface using the </a:t>
            </a:r>
            <a:r>
              <a:rPr lang="en-US" b="1" dirty="0" err="1"/>
              <a:t>ip</a:t>
            </a:r>
            <a:r>
              <a:rPr lang="en-US" b="1" dirty="0"/>
              <a:t> policy route-map </a:t>
            </a:r>
            <a:r>
              <a:rPr lang="en-US" dirty="0"/>
              <a:t>interface configuration command.</a:t>
            </a:r>
          </a:p>
          <a:p>
            <a:r>
              <a:rPr lang="en-US" b="1" dirty="0"/>
              <a:t>BGP</a:t>
            </a:r>
          </a:p>
          <a:p>
            <a:pPr lvl="1"/>
            <a:r>
              <a:rPr lang="en-US" dirty="0"/>
              <a:t>In addition to filtering, route maps provide sophisticated manipulation of BGP path attributes. The route map is applied using the BGP </a:t>
            </a:r>
            <a:r>
              <a:rPr lang="en-US" b="1" dirty="0"/>
              <a:t>neighbor </a:t>
            </a:r>
            <a:r>
              <a:rPr lang="en-US" dirty="0"/>
              <a:t>router configuration command.</a:t>
            </a:r>
          </a:p>
        </p:txBody>
      </p:sp>
    </p:spTree>
    <p:extLst>
      <p:ext uri="{BB962C8B-B14F-4D97-AF65-F5344CB8AC3E}">
        <p14:creationId xmlns:p14="http://schemas.microsoft.com/office/powerpoint/2010/main" val="489882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Route Maps</a:t>
            </a:r>
          </a:p>
        </p:txBody>
      </p:sp>
      <p:sp>
        <p:nvSpPr>
          <p:cNvPr id="3" name="Content Placeholder 2"/>
          <p:cNvSpPr>
            <a:spLocks noGrp="1"/>
          </p:cNvSpPr>
          <p:nvPr>
            <p:ph idx="1"/>
          </p:nvPr>
        </p:nvSpPr>
        <p:spPr/>
        <p:txBody>
          <a:bodyPr/>
          <a:lstStyle/>
          <a:p>
            <a:pPr marL="0" indent="0">
              <a:buNone/>
            </a:pPr>
            <a:r>
              <a:rPr lang="en-US" b="1" dirty="0"/>
              <a:t>Step 1. </a:t>
            </a:r>
            <a:r>
              <a:rPr lang="en-US" dirty="0"/>
              <a:t>Define the route map using the </a:t>
            </a:r>
            <a:r>
              <a:rPr lang="en-US" b="1" dirty="0"/>
              <a:t>route-map </a:t>
            </a:r>
            <a:r>
              <a:rPr lang="en-US" dirty="0"/>
              <a:t>global configuration command.</a:t>
            </a:r>
          </a:p>
          <a:p>
            <a:pPr marL="0" indent="0">
              <a:buNone/>
            </a:pPr>
            <a:endParaRPr lang="en-US" dirty="0"/>
          </a:p>
          <a:p>
            <a:pPr marL="0" indent="0">
              <a:buNone/>
            </a:pPr>
            <a:r>
              <a:rPr lang="en-US" b="1" dirty="0"/>
              <a:t>Step 2. </a:t>
            </a:r>
            <a:r>
              <a:rPr lang="en-US" dirty="0"/>
              <a:t>Define the matching conditions using the </a:t>
            </a:r>
            <a:r>
              <a:rPr lang="en-US" b="1" dirty="0"/>
              <a:t>match </a:t>
            </a:r>
            <a:r>
              <a:rPr lang="en-US" dirty="0"/>
              <a:t>command and optionally the action to be taken when each condition is matched using the </a:t>
            </a:r>
            <a:r>
              <a:rPr lang="en-US" b="1" dirty="0"/>
              <a:t>set </a:t>
            </a:r>
            <a:r>
              <a:rPr lang="en-US" dirty="0"/>
              <a:t>command.</a:t>
            </a:r>
          </a:p>
          <a:p>
            <a:pPr marL="0" indent="0">
              <a:buNone/>
            </a:pPr>
            <a:endParaRPr lang="en-US" b="1" dirty="0"/>
          </a:p>
          <a:p>
            <a:pPr marL="0" indent="0">
              <a:buNone/>
            </a:pPr>
            <a:r>
              <a:rPr lang="en-US" b="1" dirty="0"/>
              <a:t>Step 3. </a:t>
            </a:r>
            <a:r>
              <a:rPr lang="en-US" dirty="0"/>
              <a:t>Apply the route map.</a:t>
            </a:r>
          </a:p>
        </p:txBody>
      </p:sp>
    </p:spTree>
    <p:extLst>
      <p:ext uri="{BB962C8B-B14F-4D97-AF65-F5344CB8AC3E}">
        <p14:creationId xmlns:p14="http://schemas.microsoft.com/office/powerpoint/2010/main" val="12431946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the Route Map</a:t>
            </a:r>
          </a:p>
        </p:txBody>
      </p:sp>
      <p:sp>
        <p:nvSpPr>
          <p:cNvPr id="3" name="Content Placeholder 2"/>
          <p:cNvSpPr>
            <a:spLocks noGrp="1"/>
          </p:cNvSpPr>
          <p:nvPr>
            <p:ph idx="1"/>
          </p:nvPr>
        </p:nvSpPr>
        <p:spPr/>
        <p:txBody>
          <a:bodyPr>
            <a:normAutofit/>
          </a:bodyPr>
          <a:lstStyle/>
          <a:p>
            <a:r>
              <a:rPr lang="en-US" sz="2000" b="1" dirty="0">
                <a:latin typeface="Consolas" panose="020B0609020204030204" pitchFamily="49" charset="0"/>
                <a:cs typeface="Consolas" panose="020B0609020204030204" pitchFamily="49" charset="0"/>
              </a:rPr>
              <a:t>route-map </a:t>
            </a:r>
            <a:r>
              <a:rPr lang="en-US" sz="2000" i="1" dirty="0">
                <a:latin typeface="Consolas" panose="020B0609020204030204" pitchFamily="49" charset="0"/>
                <a:cs typeface="Consolas" panose="020B0609020204030204" pitchFamily="49" charset="0"/>
              </a:rPr>
              <a:t>map-tag </a:t>
            </a:r>
            <a:r>
              <a:rPr lang="en-US" sz="2000" dirty="0">
                <a:latin typeface="Consolas" panose="020B0609020204030204" pitchFamily="49" charset="0"/>
                <a:cs typeface="Consolas" panose="020B0609020204030204" pitchFamily="49" charset="0"/>
              </a:rPr>
              <a:t>[ </a:t>
            </a:r>
            <a:r>
              <a:rPr lang="en-US" sz="2000" b="1" dirty="0">
                <a:latin typeface="Consolas" panose="020B0609020204030204" pitchFamily="49" charset="0"/>
                <a:cs typeface="Consolas" panose="020B0609020204030204" pitchFamily="49" charset="0"/>
              </a:rPr>
              <a:t>permit </a:t>
            </a:r>
            <a:r>
              <a:rPr lang="en-US" sz="2000" dirty="0">
                <a:latin typeface="Consolas" panose="020B0609020204030204" pitchFamily="49" charset="0"/>
                <a:cs typeface="Consolas" panose="020B0609020204030204" pitchFamily="49" charset="0"/>
              </a:rPr>
              <a:t>| </a:t>
            </a:r>
            <a:r>
              <a:rPr lang="en-US" sz="2000" b="1" dirty="0">
                <a:latin typeface="Consolas" panose="020B0609020204030204" pitchFamily="49" charset="0"/>
                <a:cs typeface="Consolas" panose="020B0609020204030204" pitchFamily="49" charset="0"/>
              </a:rPr>
              <a:t>deny </a:t>
            </a:r>
            <a:r>
              <a:rPr lang="en-US" sz="2000" dirty="0">
                <a:latin typeface="Consolas" panose="020B0609020204030204" pitchFamily="49" charset="0"/>
                <a:cs typeface="Consolas" panose="020B0609020204030204" pitchFamily="49" charset="0"/>
              </a:rPr>
              <a:t>] [ </a:t>
            </a:r>
            <a:r>
              <a:rPr lang="en-US" sz="2000" i="1" dirty="0">
                <a:latin typeface="Consolas" panose="020B0609020204030204" pitchFamily="49" charset="0"/>
                <a:cs typeface="Consolas" panose="020B0609020204030204" pitchFamily="49" charset="0"/>
              </a:rPr>
              <a:t>sequence-number </a:t>
            </a:r>
            <a:r>
              <a:rPr lang="en-US" sz="2000" dirty="0">
                <a:latin typeface="Consolas" panose="020B0609020204030204" pitchFamily="49" charset="0"/>
                <a:cs typeface="Consolas" panose="020B0609020204030204" pitchFamily="49" charset="0"/>
              </a:rPr>
              <a:t>]</a:t>
            </a:r>
          </a:p>
        </p:txBody>
      </p:sp>
      <p:pic>
        <p:nvPicPr>
          <p:cNvPr id="4" name="Picture 3"/>
          <p:cNvPicPr>
            <a:picLocks noChangeAspect="1"/>
          </p:cNvPicPr>
          <p:nvPr/>
        </p:nvPicPr>
        <p:blipFill>
          <a:blip r:embed="rId2"/>
          <a:stretch>
            <a:fillRect/>
          </a:stretch>
        </p:blipFill>
        <p:spPr>
          <a:xfrm>
            <a:off x="866519" y="2093400"/>
            <a:ext cx="7410961" cy="2671200"/>
          </a:xfrm>
          <a:prstGeom prst="rect">
            <a:avLst/>
          </a:prstGeom>
        </p:spPr>
      </p:pic>
    </p:spTree>
    <p:extLst>
      <p:ext uri="{BB962C8B-B14F-4D97-AF65-F5344CB8AC3E}">
        <p14:creationId xmlns:p14="http://schemas.microsoft.com/office/powerpoint/2010/main" val="36396159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Route Map Rules</a:t>
            </a:r>
          </a:p>
        </p:txBody>
      </p:sp>
      <p:sp>
        <p:nvSpPr>
          <p:cNvPr id="3" name="Content Placeholder 2"/>
          <p:cNvSpPr>
            <a:spLocks noGrp="1"/>
          </p:cNvSpPr>
          <p:nvPr>
            <p:ph idx="1"/>
          </p:nvPr>
        </p:nvSpPr>
        <p:spPr/>
        <p:txBody>
          <a:bodyPr>
            <a:noAutofit/>
          </a:bodyPr>
          <a:lstStyle/>
          <a:p>
            <a:r>
              <a:rPr lang="en-US" sz="1800" dirty="0"/>
              <a:t>Route map sequence numbers do not automatically increment. When the sequence-number parameter of the route-map command is not used, the following occurs:</a:t>
            </a:r>
          </a:p>
          <a:p>
            <a:pPr lvl="1"/>
            <a:r>
              <a:rPr lang="en-US" sz="1400" dirty="0"/>
              <a:t>If no other entry is already defined with the supplied route-map map-tag , an entry is created, with the sequence-number set to 10.</a:t>
            </a:r>
          </a:p>
          <a:p>
            <a:pPr lvl="1"/>
            <a:r>
              <a:rPr lang="en-US" sz="1400" dirty="0"/>
              <a:t>If only one entry is already defined with the supplied route-map tag, that entry is the default entry for the route-map command, and the sequence-number of the entry is unchanged. </a:t>
            </a:r>
          </a:p>
          <a:p>
            <a:pPr lvl="1"/>
            <a:r>
              <a:rPr lang="en-US" sz="1400" dirty="0"/>
              <a:t>If more than one entry is already defined with the supplied route-map tag, an error message is displayed, indicating that the sequence-number is required.</a:t>
            </a:r>
          </a:p>
          <a:p>
            <a:pPr lvl="1"/>
            <a:r>
              <a:rPr lang="en-US" sz="1400" dirty="0"/>
              <a:t>If the no route-map map-tag command is specified (without the sequence-number parameter), the whole route map is deleted.</a:t>
            </a:r>
          </a:p>
          <a:p>
            <a:r>
              <a:rPr lang="en-US" sz="1800" dirty="0"/>
              <a:t>Like an access list, an implicit deny any appears at the end of a route map. The consequences of this deny depend on how the route map is being used.</a:t>
            </a:r>
          </a:p>
          <a:p>
            <a:r>
              <a:rPr lang="en-US" sz="1800" dirty="0"/>
              <a:t>The match condition route map configuration commands are used to define the conditions to be checked. The set condition route map configuration commands are used to define the actions to be followed if there is a match and the action to be taken is permit.</a:t>
            </a:r>
          </a:p>
          <a:p>
            <a:r>
              <a:rPr lang="en-US" sz="1800" dirty="0"/>
              <a:t>A route-map statement without any match statements will be considered matched.</a:t>
            </a:r>
          </a:p>
        </p:txBody>
      </p:sp>
    </p:spTree>
    <p:extLst>
      <p:ext uri="{BB962C8B-B14F-4D97-AF65-F5344CB8AC3E}">
        <p14:creationId xmlns:p14="http://schemas.microsoft.com/office/powerpoint/2010/main" val="22370414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of the route-map Command</a:t>
            </a:r>
          </a:p>
        </p:txBody>
      </p:sp>
      <p:pic>
        <p:nvPicPr>
          <p:cNvPr id="5" name="Content Placeholder 4"/>
          <p:cNvPicPr>
            <a:picLocks noGrp="1" noChangeAspect="1"/>
          </p:cNvPicPr>
          <p:nvPr>
            <p:ph idx="1"/>
          </p:nvPr>
        </p:nvPicPr>
        <p:blipFill>
          <a:blip r:embed="rId2"/>
          <a:stretch>
            <a:fillRect/>
          </a:stretch>
        </p:blipFill>
        <p:spPr>
          <a:xfrm>
            <a:off x="833976" y="1548321"/>
            <a:ext cx="7410961" cy="4401121"/>
          </a:xfrm>
          <a:prstGeom prst="rect">
            <a:avLst/>
          </a:prstGeom>
        </p:spPr>
      </p:pic>
    </p:spTree>
    <p:extLst>
      <p:ext uri="{BB962C8B-B14F-4D97-AF65-F5344CB8AC3E}">
        <p14:creationId xmlns:p14="http://schemas.microsoft.com/office/powerpoint/2010/main" val="4181417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the Matching Conditions</a:t>
            </a:r>
          </a:p>
        </p:txBody>
      </p:sp>
      <p:pic>
        <p:nvPicPr>
          <p:cNvPr id="4" name="Content Placeholder 3"/>
          <p:cNvPicPr>
            <a:picLocks noGrp="1" noChangeAspect="1"/>
          </p:cNvPicPr>
          <p:nvPr>
            <p:ph idx="1"/>
          </p:nvPr>
        </p:nvPicPr>
        <p:blipFill>
          <a:blip r:embed="rId3"/>
          <a:stretch>
            <a:fillRect/>
          </a:stretch>
        </p:blipFill>
        <p:spPr>
          <a:xfrm>
            <a:off x="1223890" y="1108037"/>
            <a:ext cx="6774133" cy="2393055"/>
          </a:xfrm>
          <a:prstGeom prst="rect">
            <a:avLst/>
          </a:prstGeom>
        </p:spPr>
      </p:pic>
      <p:pic>
        <p:nvPicPr>
          <p:cNvPr id="5" name="Picture 4"/>
          <p:cNvPicPr>
            <a:picLocks noChangeAspect="1"/>
          </p:cNvPicPr>
          <p:nvPr/>
        </p:nvPicPr>
        <p:blipFill>
          <a:blip r:embed="rId4"/>
          <a:stretch>
            <a:fillRect/>
          </a:stretch>
        </p:blipFill>
        <p:spPr>
          <a:xfrm>
            <a:off x="1223890" y="3501092"/>
            <a:ext cx="6774133" cy="3017843"/>
          </a:xfrm>
          <a:prstGeom prst="rect">
            <a:avLst/>
          </a:prstGeom>
        </p:spPr>
      </p:pic>
    </p:spTree>
    <p:extLst>
      <p:ext uri="{BB962C8B-B14F-4D97-AF65-F5344CB8AC3E}">
        <p14:creationId xmlns:p14="http://schemas.microsoft.com/office/powerpoint/2010/main" val="27812326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the Set Actions</a:t>
            </a:r>
          </a:p>
        </p:txBody>
      </p:sp>
      <p:pic>
        <p:nvPicPr>
          <p:cNvPr id="5" name="Content Placeholder 4"/>
          <p:cNvPicPr>
            <a:picLocks noGrp="1" noChangeAspect="1"/>
          </p:cNvPicPr>
          <p:nvPr>
            <p:ph idx="1"/>
          </p:nvPr>
        </p:nvPicPr>
        <p:blipFill>
          <a:blip r:embed="rId2"/>
          <a:stretch>
            <a:fillRect/>
          </a:stretch>
        </p:blipFill>
        <p:spPr>
          <a:xfrm>
            <a:off x="986104" y="1182688"/>
            <a:ext cx="7106704" cy="5132387"/>
          </a:xfrm>
          <a:prstGeom prst="rect">
            <a:avLst/>
          </a:prstGeom>
        </p:spPr>
      </p:pic>
    </p:spTree>
    <p:extLst>
      <p:ext uri="{BB962C8B-B14F-4D97-AF65-F5344CB8AC3E}">
        <p14:creationId xmlns:p14="http://schemas.microsoft.com/office/powerpoint/2010/main" val="1392771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Multiple Routing Protocols</a:t>
            </a:r>
          </a:p>
        </p:txBody>
      </p:sp>
      <p:sp>
        <p:nvSpPr>
          <p:cNvPr id="3" name="Content Placeholder 2"/>
          <p:cNvSpPr>
            <a:spLocks noGrp="1"/>
          </p:cNvSpPr>
          <p:nvPr>
            <p:ph idx="1"/>
          </p:nvPr>
        </p:nvSpPr>
        <p:spPr/>
        <p:txBody>
          <a:bodyPr/>
          <a:lstStyle/>
          <a:p>
            <a:r>
              <a:rPr lang="en-US" dirty="0"/>
              <a:t>When running multiple routing protocols, a router may learn of a route from different routing sources. If a router learns of a specific destination from two different routing domains, the route with the lowest administrative distance would get installed in routing table.</a:t>
            </a:r>
          </a:p>
        </p:txBody>
      </p:sp>
    </p:spTree>
    <p:extLst>
      <p:ext uri="{BB962C8B-B14F-4D97-AF65-F5344CB8AC3E}">
        <p14:creationId xmlns:p14="http://schemas.microsoft.com/office/powerpoint/2010/main" val="39677006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the Set Actions</a:t>
            </a:r>
          </a:p>
        </p:txBody>
      </p:sp>
      <p:pic>
        <p:nvPicPr>
          <p:cNvPr id="6" name="Content Placeholder 5"/>
          <p:cNvPicPr>
            <a:picLocks noGrp="1" noChangeAspect="1"/>
          </p:cNvPicPr>
          <p:nvPr>
            <p:ph idx="1"/>
          </p:nvPr>
        </p:nvPicPr>
        <p:blipFill>
          <a:blip r:embed="rId2"/>
          <a:stretch>
            <a:fillRect/>
          </a:stretch>
        </p:blipFill>
        <p:spPr>
          <a:xfrm>
            <a:off x="1458789" y="1182688"/>
            <a:ext cx="6161335" cy="5132387"/>
          </a:xfrm>
          <a:prstGeom prst="rect">
            <a:avLst/>
          </a:prstGeom>
        </p:spPr>
      </p:pic>
    </p:spTree>
    <p:extLst>
      <p:ext uri="{BB962C8B-B14F-4D97-AF65-F5344CB8AC3E}">
        <p14:creationId xmlns:p14="http://schemas.microsoft.com/office/powerpoint/2010/main" val="24448031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Route Maps with Redistribution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87897" y="1454950"/>
            <a:ext cx="6903361" cy="2022480"/>
          </a:xfrm>
          <a:prstGeom prst="rect">
            <a:avLst/>
          </a:prstGeom>
        </p:spPr>
      </p:pic>
      <p:pic>
        <p:nvPicPr>
          <p:cNvPr id="5" name="Picture 4"/>
          <p:cNvPicPr>
            <a:picLocks noChangeAspect="1"/>
          </p:cNvPicPr>
          <p:nvPr/>
        </p:nvPicPr>
        <p:blipFill>
          <a:blip r:embed="rId3"/>
          <a:stretch>
            <a:fillRect/>
          </a:stretch>
        </p:blipFill>
        <p:spPr>
          <a:xfrm>
            <a:off x="1087897" y="3749039"/>
            <a:ext cx="7309441" cy="2365920"/>
          </a:xfrm>
          <a:prstGeom prst="rect">
            <a:avLst/>
          </a:prstGeom>
        </p:spPr>
      </p:pic>
    </p:spTree>
    <p:extLst>
      <p:ext uri="{BB962C8B-B14F-4D97-AF65-F5344CB8AC3E}">
        <p14:creationId xmlns:p14="http://schemas.microsoft.com/office/powerpoint/2010/main" val="41206577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Manipulating Redistribution Using Route Maps</a:t>
            </a:r>
          </a:p>
        </p:txBody>
      </p:sp>
      <p:sp>
        <p:nvSpPr>
          <p:cNvPr id="3" name="Content Placeholder 2"/>
          <p:cNvSpPr>
            <a:spLocks noGrp="1"/>
          </p:cNvSpPr>
          <p:nvPr>
            <p:ph idx="1"/>
          </p:nvPr>
        </p:nvSpPr>
        <p:spPr>
          <a:xfrm>
            <a:off x="279401" y="4019900"/>
            <a:ext cx="8520354" cy="2294839"/>
          </a:xfrm>
        </p:spPr>
        <p:txBody>
          <a:bodyPr>
            <a:normAutofit lnSpcReduction="10000"/>
          </a:bodyPr>
          <a:lstStyle/>
          <a:p>
            <a:r>
              <a:rPr lang="en-US" dirty="0"/>
              <a:t>R1 and R4 will be configured to support mutual redistribution without any filtering mechanism.</a:t>
            </a:r>
          </a:p>
          <a:p>
            <a:r>
              <a:rPr lang="en-US" dirty="0">
                <a:solidFill>
                  <a:schemeClr val="bg1">
                    <a:lumMod val="50000"/>
                  </a:schemeClr>
                </a:solidFill>
              </a:rPr>
              <a:t>R1 and R4 will be configured to support mutual redistribution using route maps.</a:t>
            </a:r>
          </a:p>
          <a:p>
            <a:r>
              <a:rPr lang="en-US" dirty="0">
                <a:solidFill>
                  <a:schemeClr val="bg1">
                    <a:lumMod val="50000"/>
                  </a:schemeClr>
                </a:solidFill>
              </a:rPr>
              <a:t>Change administrative distance for certain routes to enable optimal routing.</a:t>
            </a:r>
          </a:p>
        </p:txBody>
      </p:sp>
      <p:pic>
        <p:nvPicPr>
          <p:cNvPr id="4" name="Picture 3"/>
          <p:cNvPicPr>
            <a:picLocks noChangeAspect="1"/>
          </p:cNvPicPr>
          <p:nvPr/>
        </p:nvPicPr>
        <p:blipFill>
          <a:blip r:embed="rId2"/>
          <a:stretch>
            <a:fillRect/>
          </a:stretch>
        </p:blipFill>
        <p:spPr>
          <a:xfrm>
            <a:off x="859477" y="1183340"/>
            <a:ext cx="7360201" cy="2836560"/>
          </a:xfrm>
          <a:prstGeom prst="rect">
            <a:avLst/>
          </a:prstGeom>
        </p:spPr>
      </p:pic>
    </p:spTree>
    <p:extLst>
      <p:ext uri="{BB962C8B-B14F-4D97-AF65-F5344CB8AC3E}">
        <p14:creationId xmlns:p14="http://schemas.microsoft.com/office/powerpoint/2010/main" val="39165748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Mutual Redistribution Without Filters</a:t>
            </a:r>
          </a:p>
        </p:txBody>
      </p:sp>
      <p:pic>
        <p:nvPicPr>
          <p:cNvPr id="6" name="Content Placeholder 5"/>
          <p:cNvPicPr>
            <a:picLocks noGrp="1" noChangeAspect="1"/>
          </p:cNvPicPr>
          <p:nvPr>
            <p:ph idx="1"/>
          </p:nvPr>
        </p:nvPicPr>
        <p:blipFill>
          <a:blip r:embed="rId2"/>
          <a:stretch>
            <a:fillRect/>
          </a:stretch>
        </p:blipFill>
        <p:spPr>
          <a:xfrm>
            <a:off x="279400" y="1750363"/>
            <a:ext cx="8520113" cy="1664254"/>
          </a:xfrm>
          <a:prstGeom prst="rect">
            <a:avLst/>
          </a:prstGeom>
        </p:spPr>
      </p:pic>
      <p:pic>
        <p:nvPicPr>
          <p:cNvPr id="8" name="Picture 7"/>
          <p:cNvPicPr>
            <a:picLocks noChangeAspect="1"/>
          </p:cNvPicPr>
          <p:nvPr/>
        </p:nvPicPr>
        <p:blipFill>
          <a:blip r:embed="rId3"/>
          <a:stretch>
            <a:fillRect/>
          </a:stretch>
        </p:blipFill>
        <p:spPr>
          <a:xfrm>
            <a:off x="279400" y="4056943"/>
            <a:ext cx="8521700" cy="1640122"/>
          </a:xfrm>
          <a:prstGeom prst="rect">
            <a:avLst/>
          </a:prstGeom>
        </p:spPr>
      </p:pic>
    </p:spTree>
    <p:extLst>
      <p:ext uri="{BB962C8B-B14F-4D97-AF65-F5344CB8AC3E}">
        <p14:creationId xmlns:p14="http://schemas.microsoft.com/office/powerpoint/2010/main" val="16773003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Redistributed Routes</a:t>
            </a:r>
          </a:p>
        </p:txBody>
      </p:sp>
      <p:sp>
        <p:nvSpPr>
          <p:cNvPr id="3" name="Content Placeholder 2"/>
          <p:cNvSpPr>
            <a:spLocks noGrp="1"/>
          </p:cNvSpPr>
          <p:nvPr>
            <p:ph idx="1"/>
          </p:nvPr>
        </p:nvSpPr>
        <p:spPr/>
        <p:txBody>
          <a:bodyPr/>
          <a:lstStyle/>
          <a:p>
            <a:endParaRPr lang="en-US"/>
          </a:p>
        </p:txBody>
      </p:sp>
      <p:grpSp>
        <p:nvGrpSpPr>
          <p:cNvPr id="6" name="Group 5"/>
          <p:cNvGrpSpPr/>
          <p:nvPr/>
        </p:nvGrpSpPr>
        <p:grpSpPr>
          <a:xfrm>
            <a:off x="1161939" y="1183340"/>
            <a:ext cx="6755277" cy="5287433"/>
            <a:chOff x="-363033" y="309106"/>
            <a:chExt cx="9847442" cy="7707706"/>
          </a:xfrm>
        </p:grpSpPr>
        <p:pic>
          <p:nvPicPr>
            <p:cNvPr id="4" name="Picture 3"/>
            <p:cNvPicPr>
              <a:picLocks noChangeAspect="1"/>
            </p:cNvPicPr>
            <p:nvPr/>
          </p:nvPicPr>
          <p:blipFill>
            <a:blip r:embed="rId3"/>
            <a:stretch>
              <a:fillRect/>
            </a:stretch>
          </p:blipFill>
          <p:spPr>
            <a:xfrm>
              <a:off x="-363033" y="309106"/>
              <a:ext cx="9847442" cy="3637921"/>
            </a:xfrm>
            <a:prstGeom prst="rect">
              <a:avLst/>
            </a:prstGeom>
          </p:spPr>
        </p:pic>
        <p:pic>
          <p:nvPicPr>
            <p:cNvPr id="5" name="Picture 4"/>
            <p:cNvPicPr>
              <a:picLocks noChangeAspect="1"/>
            </p:cNvPicPr>
            <p:nvPr/>
          </p:nvPicPr>
          <p:blipFill>
            <a:blip r:embed="rId4"/>
            <a:stretch>
              <a:fillRect/>
            </a:stretch>
          </p:blipFill>
          <p:spPr>
            <a:xfrm>
              <a:off x="-351721" y="3933691"/>
              <a:ext cx="9796682" cy="4083121"/>
            </a:xfrm>
            <a:prstGeom prst="rect">
              <a:avLst/>
            </a:prstGeom>
          </p:spPr>
        </p:pic>
      </p:grpSp>
    </p:spTree>
    <p:extLst>
      <p:ext uri="{BB962C8B-B14F-4D97-AF65-F5344CB8AC3E}">
        <p14:creationId xmlns:p14="http://schemas.microsoft.com/office/powerpoint/2010/main" val="1105660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Manipulating Redistribution Using Route Maps</a:t>
            </a:r>
          </a:p>
        </p:txBody>
      </p:sp>
      <p:sp>
        <p:nvSpPr>
          <p:cNvPr id="3" name="Content Placeholder 2"/>
          <p:cNvSpPr>
            <a:spLocks noGrp="1"/>
          </p:cNvSpPr>
          <p:nvPr>
            <p:ph idx="1"/>
          </p:nvPr>
        </p:nvSpPr>
        <p:spPr>
          <a:xfrm>
            <a:off x="279401" y="4019900"/>
            <a:ext cx="8520354" cy="2294839"/>
          </a:xfrm>
        </p:spPr>
        <p:txBody>
          <a:bodyPr>
            <a:normAutofit lnSpcReduction="10000"/>
          </a:bodyPr>
          <a:lstStyle/>
          <a:p>
            <a:r>
              <a:rPr lang="en-US" dirty="0">
                <a:solidFill>
                  <a:schemeClr val="bg1">
                    <a:lumMod val="50000"/>
                  </a:schemeClr>
                </a:solidFill>
              </a:rPr>
              <a:t>R1 and R4 will be configured to support mutual redistribution without any filtering mechanism.</a:t>
            </a:r>
          </a:p>
          <a:p>
            <a:r>
              <a:rPr lang="en-US" dirty="0">
                <a:solidFill>
                  <a:schemeClr val="tx1">
                    <a:lumMod val="95000"/>
                    <a:lumOff val="5000"/>
                  </a:schemeClr>
                </a:solidFill>
              </a:rPr>
              <a:t>R1 and R4 will be configured to support mutual redistribution using route maps.</a:t>
            </a:r>
          </a:p>
          <a:p>
            <a:r>
              <a:rPr lang="en-US" dirty="0">
                <a:solidFill>
                  <a:schemeClr val="bg1">
                    <a:lumMod val="50000"/>
                  </a:schemeClr>
                </a:solidFill>
              </a:rPr>
              <a:t>Change administrative distance for certain routes to enable optimal routing.</a:t>
            </a:r>
          </a:p>
        </p:txBody>
      </p:sp>
      <p:pic>
        <p:nvPicPr>
          <p:cNvPr id="4" name="Picture 3"/>
          <p:cNvPicPr>
            <a:picLocks noChangeAspect="1"/>
          </p:cNvPicPr>
          <p:nvPr/>
        </p:nvPicPr>
        <p:blipFill>
          <a:blip r:embed="rId2"/>
          <a:stretch>
            <a:fillRect/>
          </a:stretch>
        </p:blipFill>
        <p:spPr>
          <a:xfrm>
            <a:off x="859477" y="1183340"/>
            <a:ext cx="7360201" cy="2836560"/>
          </a:xfrm>
          <a:prstGeom prst="rect">
            <a:avLst/>
          </a:prstGeom>
        </p:spPr>
      </p:pic>
    </p:spTree>
    <p:extLst>
      <p:ext uri="{BB962C8B-B14F-4D97-AF65-F5344CB8AC3E}">
        <p14:creationId xmlns:p14="http://schemas.microsoft.com/office/powerpoint/2010/main" val="41449010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Redistribution with Route Maps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69422" y="1164982"/>
            <a:ext cx="8079572" cy="2296015"/>
          </a:xfrm>
          <a:prstGeom prst="rect">
            <a:avLst/>
          </a:prstGeom>
        </p:spPr>
      </p:pic>
      <p:pic>
        <p:nvPicPr>
          <p:cNvPr id="5" name="Picture 4"/>
          <p:cNvPicPr>
            <a:picLocks noChangeAspect="1"/>
          </p:cNvPicPr>
          <p:nvPr/>
        </p:nvPicPr>
        <p:blipFill>
          <a:blip r:embed="rId3"/>
          <a:stretch>
            <a:fillRect/>
          </a:stretch>
        </p:blipFill>
        <p:spPr>
          <a:xfrm>
            <a:off x="669422" y="3573829"/>
            <a:ext cx="8079572" cy="2316888"/>
          </a:xfrm>
          <a:prstGeom prst="rect">
            <a:avLst/>
          </a:prstGeom>
        </p:spPr>
      </p:pic>
    </p:spTree>
    <p:extLst>
      <p:ext uri="{BB962C8B-B14F-4D97-AF65-F5344CB8AC3E}">
        <p14:creationId xmlns:p14="http://schemas.microsoft.com/office/powerpoint/2010/main" val="40044957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Redistribution with Route Maps</a:t>
            </a:r>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520615" y="1723291"/>
            <a:ext cx="8037925" cy="1575901"/>
          </a:xfrm>
          <a:prstGeom prst="rect">
            <a:avLst/>
          </a:prstGeom>
        </p:spPr>
      </p:pic>
      <p:pic>
        <p:nvPicPr>
          <p:cNvPr id="7" name="Picture 6"/>
          <p:cNvPicPr>
            <a:picLocks noChangeAspect="1"/>
          </p:cNvPicPr>
          <p:nvPr/>
        </p:nvPicPr>
        <p:blipFill>
          <a:blip r:embed="rId3"/>
          <a:stretch>
            <a:fillRect/>
          </a:stretch>
        </p:blipFill>
        <p:spPr>
          <a:xfrm>
            <a:off x="520615" y="4154344"/>
            <a:ext cx="8037923" cy="1513282"/>
          </a:xfrm>
          <a:prstGeom prst="rect">
            <a:avLst/>
          </a:prstGeom>
        </p:spPr>
      </p:pic>
    </p:spTree>
    <p:extLst>
      <p:ext uri="{BB962C8B-B14F-4D97-AF65-F5344CB8AC3E}">
        <p14:creationId xmlns:p14="http://schemas.microsoft.com/office/powerpoint/2010/main" val="11326693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Redistributed Routes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5526" y="1769666"/>
            <a:ext cx="8328103" cy="3958746"/>
          </a:xfrm>
          <a:prstGeom prst="rect">
            <a:avLst/>
          </a:prstGeom>
        </p:spPr>
      </p:pic>
    </p:spTree>
    <p:extLst>
      <p:ext uri="{BB962C8B-B14F-4D97-AF65-F5344CB8AC3E}">
        <p14:creationId xmlns:p14="http://schemas.microsoft.com/office/powerpoint/2010/main" val="8947596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 Administrative Distance to Enable Optimal Routing</a:t>
            </a:r>
          </a:p>
        </p:txBody>
      </p:sp>
      <p:sp>
        <p:nvSpPr>
          <p:cNvPr id="3" name="Content Placeholder 2"/>
          <p:cNvSpPr>
            <a:spLocks noGrp="1"/>
          </p:cNvSpPr>
          <p:nvPr>
            <p:ph idx="1"/>
          </p:nvPr>
        </p:nvSpPr>
        <p:spPr/>
        <p:txBody>
          <a:bodyPr/>
          <a:lstStyle/>
          <a:p>
            <a:endParaRPr lang="en-US"/>
          </a:p>
        </p:txBody>
      </p:sp>
      <p:sp>
        <p:nvSpPr>
          <p:cNvPr id="4" name="Content Placeholder 2"/>
          <p:cNvSpPr txBox="1">
            <a:spLocks/>
          </p:cNvSpPr>
          <p:nvPr/>
        </p:nvSpPr>
        <p:spPr bwMode="auto">
          <a:xfrm>
            <a:off x="279401" y="4019900"/>
            <a:ext cx="8520354" cy="2294839"/>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lnSpcReduction="10000"/>
          </a:bodyPr>
          <a:lst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565150" indent="176213" algn="l" defTabSz="814388" rtl="0" eaLnBrk="1" fontAlgn="base" hangingPunct="1">
              <a:lnSpc>
                <a:spcPct val="95000"/>
              </a:lnSpc>
              <a:spcBef>
                <a:spcPct val="35000"/>
              </a:spcBef>
              <a:spcAft>
                <a:spcPct val="0"/>
              </a:spcAft>
              <a:buClr>
                <a:srgbClr val="708CA1"/>
              </a:buClr>
              <a:buFont typeface="Arial" pitchFamily="34" charset="0"/>
              <a:buChar char="•"/>
              <a:defRPr sz="2000">
                <a:solidFill>
                  <a:schemeClr val="tx1"/>
                </a:solidFill>
                <a:latin typeface="+mn-lt"/>
              </a:defRPr>
            </a:lvl4pPr>
            <a:lvl5pPr marL="744538" indent="169863" algn="l" defTabSz="814388" rtl="0" eaLnBrk="1" fontAlgn="base" hangingPunct="1">
              <a:lnSpc>
                <a:spcPct val="95000"/>
              </a:lnSpc>
              <a:spcBef>
                <a:spcPct val="35000"/>
              </a:spcBef>
              <a:spcAft>
                <a:spcPct val="0"/>
              </a:spcAft>
              <a:buClr>
                <a:srgbClr val="708CA1"/>
              </a:buClr>
              <a:buFont typeface="Arial" pitchFamily="34" charset="0"/>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kern="0" dirty="0">
                <a:solidFill>
                  <a:schemeClr val="bg1">
                    <a:lumMod val="50000"/>
                  </a:schemeClr>
                </a:solidFill>
              </a:rPr>
              <a:t>R1 and R4 will be configured to support mutual redistribution without any filtering mechanism.</a:t>
            </a:r>
          </a:p>
          <a:p>
            <a:r>
              <a:rPr lang="en-US" kern="0" dirty="0">
                <a:solidFill>
                  <a:schemeClr val="bg1">
                    <a:lumMod val="50000"/>
                  </a:schemeClr>
                </a:solidFill>
              </a:rPr>
              <a:t>R1 and R4 will be configured to support mutual redistribution using route maps.</a:t>
            </a:r>
          </a:p>
          <a:p>
            <a:r>
              <a:rPr lang="en-US" kern="0" dirty="0">
                <a:solidFill>
                  <a:schemeClr val="tx1">
                    <a:lumMod val="95000"/>
                    <a:lumOff val="5000"/>
                  </a:schemeClr>
                </a:solidFill>
              </a:rPr>
              <a:t>Change administrative distance for certain routes to enable optimal routing.</a:t>
            </a:r>
          </a:p>
        </p:txBody>
      </p:sp>
      <p:pic>
        <p:nvPicPr>
          <p:cNvPr id="5" name="Picture 4"/>
          <p:cNvPicPr>
            <a:picLocks noChangeAspect="1"/>
          </p:cNvPicPr>
          <p:nvPr/>
        </p:nvPicPr>
        <p:blipFill>
          <a:blip r:embed="rId2"/>
          <a:stretch>
            <a:fillRect/>
          </a:stretch>
        </p:blipFill>
        <p:spPr>
          <a:xfrm>
            <a:off x="859477" y="1183340"/>
            <a:ext cx="7360201" cy="2836560"/>
          </a:xfrm>
          <a:prstGeom prst="rect">
            <a:avLst/>
          </a:prstGeom>
        </p:spPr>
      </p:pic>
    </p:spTree>
    <p:extLst>
      <p:ext uri="{BB962C8B-B14F-4D97-AF65-F5344CB8AC3E}">
        <p14:creationId xmlns:p14="http://schemas.microsoft.com/office/powerpoint/2010/main" val="326907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Distance</a:t>
            </a:r>
          </a:p>
        </p:txBody>
      </p:sp>
      <p:sp>
        <p:nvSpPr>
          <p:cNvPr id="3" name="Content Placeholder 2"/>
          <p:cNvSpPr>
            <a:spLocks noGrp="1"/>
          </p:cNvSpPr>
          <p:nvPr>
            <p:ph idx="1"/>
          </p:nvPr>
        </p:nvSpPr>
        <p:spPr/>
        <p:txBody>
          <a:bodyPr/>
          <a:lstStyle/>
          <a:p>
            <a:r>
              <a:rPr lang="en-US" dirty="0"/>
              <a:t>The administrative distance is used to rate a routing protocol’s believability (also called its trustworthiness). Each routing protocol is prioritized in order from most to least believable using an assigned value called the </a:t>
            </a:r>
            <a:r>
              <a:rPr lang="en-US" i="1" dirty="0"/>
              <a:t>administrative distance</a:t>
            </a:r>
            <a:r>
              <a:rPr lang="en-US" dirty="0"/>
              <a:t>.</a:t>
            </a:r>
          </a:p>
        </p:txBody>
      </p:sp>
      <p:pic>
        <p:nvPicPr>
          <p:cNvPr id="4" name="Picture 3"/>
          <p:cNvPicPr>
            <a:picLocks noChangeAspect="1"/>
          </p:cNvPicPr>
          <p:nvPr/>
        </p:nvPicPr>
        <p:blipFill>
          <a:blip r:embed="rId2"/>
          <a:stretch>
            <a:fillRect/>
          </a:stretch>
        </p:blipFill>
        <p:spPr>
          <a:xfrm>
            <a:off x="866519" y="3443454"/>
            <a:ext cx="7410961" cy="1144800"/>
          </a:xfrm>
          <a:prstGeom prst="rect">
            <a:avLst/>
          </a:prstGeom>
        </p:spPr>
      </p:pic>
      <p:pic>
        <p:nvPicPr>
          <p:cNvPr id="5" name="Picture 4"/>
          <p:cNvPicPr>
            <a:picLocks noChangeAspect="1"/>
          </p:cNvPicPr>
          <p:nvPr/>
        </p:nvPicPr>
        <p:blipFill>
          <a:blip r:embed="rId3"/>
          <a:stretch>
            <a:fillRect/>
          </a:stretch>
        </p:blipFill>
        <p:spPr>
          <a:xfrm>
            <a:off x="917278" y="4547310"/>
            <a:ext cx="7309441" cy="1717200"/>
          </a:xfrm>
          <a:prstGeom prst="rect">
            <a:avLst/>
          </a:prstGeom>
        </p:spPr>
      </p:pic>
    </p:spTree>
    <p:extLst>
      <p:ext uri="{BB962C8B-B14F-4D97-AF65-F5344CB8AC3E}">
        <p14:creationId xmlns:p14="http://schemas.microsoft.com/office/powerpoint/2010/main" val="13676451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R1 Routing Table</a:t>
            </a:r>
          </a:p>
        </p:txBody>
      </p:sp>
      <p:pic>
        <p:nvPicPr>
          <p:cNvPr id="5" name="Content Placeholder 4"/>
          <p:cNvPicPr>
            <a:picLocks noGrp="1" noChangeAspect="1"/>
          </p:cNvPicPr>
          <p:nvPr>
            <p:ph idx="1"/>
          </p:nvPr>
        </p:nvPicPr>
        <p:blipFill>
          <a:blip r:embed="rId3"/>
          <a:stretch>
            <a:fillRect/>
          </a:stretch>
        </p:blipFill>
        <p:spPr>
          <a:xfrm>
            <a:off x="2130903" y="1182688"/>
            <a:ext cx="4817107" cy="5132387"/>
          </a:xfrm>
          <a:prstGeom prst="rect">
            <a:avLst/>
          </a:prstGeom>
        </p:spPr>
      </p:pic>
    </p:spTree>
    <p:extLst>
      <p:ext uri="{BB962C8B-B14F-4D97-AF65-F5344CB8AC3E}">
        <p14:creationId xmlns:p14="http://schemas.microsoft.com/office/powerpoint/2010/main" val="22685315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Changing External Route Administrative Distance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45588" y="1183340"/>
            <a:ext cx="7444551" cy="2458683"/>
          </a:xfrm>
          <a:prstGeom prst="rect">
            <a:avLst/>
          </a:prstGeom>
        </p:spPr>
      </p:pic>
      <p:pic>
        <p:nvPicPr>
          <p:cNvPr id="7" name="Picture 6"/>
          <p:cNvPicPr>
            <a:picLocks noChangeAspect="1"/>
          </p:cNvPicPr>
          <p:nvPr/>
        </p:nvPicPr>
        <p:blipFill>
          <a:blip r:embed="rId3"/>
          <a:stretch>
            <a:fillRect/>
          </a:stretch>
        </p:blipFill>
        <p:spPr>
          <a:xfrm>
            <a:off x="745588" y="3675944"/>
            <a:ext cx="7444551" cy="2856004"/>
          </a:xfrm>
          <a:prstGeom prst="rect">
            <a:avLst/>
          </a:prstGeom>
        </p:spPr>
      </p:pic>
    </p:spTree>
    <p:extLst>
      <p:ext uri="{BB962C8B-B14F-4D97-AF65-F5344CB8AC3E}">
        <p14:creationId xmlns:p14="http://schemas.microsoft.com/office/powerpoint/2010/main" val="26871937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Manipulating Redistribution Using Route Tagging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2637" y="1582898"/>
            <a:ext cx="8273881" cy="4731841"/>
          </a:xfrm>
          <a:prstGeom prst="rect">
            <a:avLst/>
          </a:prstGeom>
        </p:spPr>
      </p:pic>
    </p:spTree>
    <p:extLst>
      <p:ext uri="{BB962C8B-B14F-4D97-AF65-F5344CB8AC3E}">
        <p14:creationId xmlns:p14="http://schemas.microsoft.com/office/powerpoint/2010/main" val="1444333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Manipulating Redistribution Using Route Tagging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79400" y="1632880"/>
            <a:ext cx="8623495" cy="1640121"/>
          </a:xfrm>
          <a:prstGeom prst="rect">
            <a:avLst/>
          </a:prstGeom>
        </p:spPr>
      </p:pic>
      <p:pic>
        <p:nvPicPr>
          <p:cNvPr id="6" name="Picture 5"/>
          <p:cNvPicPr>
            <a:picLocks noChangeAspect="1"/>
          </p:cNvPicPr>
          <p:nvPr/>
        </p:nvPicPr>
        <p:blipFill>
          <a:blip r:embed="rId3"/>
          <a:stretch>
            <a:fillRect/>
          </a:stretch>
        </p:blipFill>
        <p:spPr>
          <a:xfrm>
            <a:off x="279400" y="3427119"/>
            <a:ext cx="8579271" cy="2393690"/>
          </a:xfrm>
          <a:prstGeom prst="rect">
            <a:avLst/>
          </a:prstGeom>
        </p:spPr>
      </p:pic>
    </p:spTree>
    <p:extLst>
      <p:ext uri="{BB962C8B-B14F-4D97-AF65-F5344CB8AC3E}">
        <p14:creationId xmlns:p14="http://schemas.microsoft.com/office/powerpoint/2010/main" val="22824075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Caveats of Redistribution</a:t>
            </a:r>
          </a:p>
        </p:txBody>
      </p:sp>
      <p:sp>
        <p:nvSpPr>
          <p:cNvPr id="3" name="Content Placeholder 2"/>
          <p:cNvSpPr>
            <a:spLocks noGrp="1"/>
          </p:cNvSpPr>
          <p:nvPr>
            <p:ph idx="1"/>
          </p:nvPr>
        </p:nvSpPr>
        <p:spPr/>
        <p:txBody>
          <a:bodyPr>
            <a:normAutofit/>
          </a:bodyPr>
          <a:lstStyle/>
          <a:p>
            <a:r>
              <a:rPr lang="en-US" dirty="0"/>
              <a:t>Redistribution of routing information adds to the complexity of a network and increases the potential for routing confusion, so you should use it only when necessary.</a:t>
            </a:r>
          </a:p>
          <a:p>
            <a:r>
              <a:rPr lang="en-US" dirty="0"/>
              <a:t>The key issues that arise when you are using redistribution are as follows:</a:t>
            </a:r>
          </a:p>
          <a:p>
            <a:pPr lvl="1"/>
            <a:r>
              <a:rPr lang="en-US" b="1" dirty="0"/>
              <a:t>Routing loops</a:t>
            </a:r>
          </a:p>
          <a:p>
            <a:pPr lvl="1"/>
            <a:r>
              <a:rPr lang="en-US" b="1" dirty="0"/>
              <a:t>Incompatible routing information</a:t>
            </a:r>
          </a:p>
          <a:p>
            <a:pPr lvl="1"/>
            <a:r>
              <a:rPr lang="en-US" b="1" dirty="0"/>
              <a:t>Inconsistent convergence time</a:t>
            </a:r>
            <a:endParaRPr lang="en-US" dirty="0"/>
          </a:p>
        </p:txBody>
      </p:sp>
    </p:spTree>
    <p:extLst>
      <p:ext uri="{BB962C8B-B14F-4D97-AF65-F5344CB8AC3E}">
        <p14:creationId xmlns:p14="http://schemas.microsoft.com/office/powerpoint/2010/main" val="9859371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Summary</a:t>
            </a:r>
          </a:p>
        </p:txBody>
      </p:sp>
      <p:sp>
        <p:nvSpPr>
          <p:cNvPr id="3" name="Content Placeholder 2"/>
          <p:cNvSpPr>
            <a:spLocks noGrp="1"/>
          </p:cNvSpPr>
          <p:nvPr>
            <p:ph idx="1"/>
          </p:nvPr>
        </p:nvSpPr>
        <p:spPr/>
        <p:txBody>
          <a:bodyPr>
            <a:noAutofit/>
          </a:bodyPr>
          <a:lstStyle/>
          <a:p>
            <a:pPr marL="0" indent="0">
              <a:buNone/>
            </a:pPr>
            <a:r>
              <a:rPr lang="en-US" dirty="0"/>
              <a:t>This chapter covered how to support multiple routing protocols by using redistribution and route filtering techniques, through discussion of the following topics:</a:t>
            </a:r>
          </a:p>
          <a:p>
            <a:r>
              <a:rPr lang="en-US" dirty="0"/>
              <a:t>Reasons for using more than one routing protocol (migration, host system needs, mixed-vendor environment, political and geographic borders, Multiprotocol Label Switching [MPLS] virtual private networks [VPNs]).</a:t>
            </a:r>
          </a:p>
          <a:p>
            <a:r>
              <a:rPr lang="en-US" dirty="0"/>
              <a:t>Routing information can be exchanged between them (referred to as redistribution), and how Cisco routers operate in a multiple routing protocol environment.</a:t>
            </a:r>
          </a:p>
          <a:p>
            <a:r>
              <a:rPr lang="en-US" dirty="0"/>
              <a:t>Route redistribution is always performed </a:t>
            </a:r>
            <a:r>
              <a:rPr lang="en-US" i="1" dirty="0"/>
              <a:t>outbound </a:t>
            </a:r>
            <a:r>
              <a:rPr lang="en-US" dirty="0"/>
              <a:t>. The router doing redistribution does not change its routing table.</a:t>
            </a:r>
          </a:p>
          <a:p>
            <a:endParaRPr lang="en-US" dirty="0"/>
          </a:p>
        </p:txBody>
      </p:sp>
    </p:spTree>
    <p:extLst>
      <p:ext uri="{BB962C8B-B14F-4D97-AF65-F5344CB8AC3E}">
        <p14:creationId xmlns:p14="http://schemas.microsoft.com/office/powerpoint/2010/main" val="2065322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Summary</a:t>
            </a:r>
          </a:p>
        </p:txBody>
      </p:sp>
      <p:sp>
        <p:nvSpPr>
          <p:cNvPr id="3" name="Content Placeholder 2"/>
          <p:cNvSpPr>
            <a:spLocks noGrp="1"/>
          </p:cNvSpPr>
          <p:nvPr>
            <p:ph idx="1"/>
          </p:nvPr>
        </p:nvSpPr>
        <p:spPr/>
        <p:txBody>
          <a:bodyPr>
            <a:noAutofit/>
          </a:bodyPr>
          <a:lstStyle/>
          <a:p>
            <a:r>
              <a:rPr lang="en-US" dirty="0"/>
              <a:t>A router assigns a seed metric to redistributed routes using the </a:t>
            </a:r>
            <a:r>
              <a:rPr lang="en-US" b="1" dirty="0"/>
              <a:t>default-metric </a:t>
            </a:r>
            <a:r>
              <a:rPr lang="en-US" dirty="0" err="1"/>
              <a:t>routercconfiguration</a:t>
            </a:r>
            <a:r>
              <a:rPr lang="en-US" dirty="0"/>
              <a:t> command or the </a:t>
            </a:r>
            <a:r>
              <a:rPr lang="en-US" b="1" dirty="0"/>
              <a:t>redistribute </a:t>
            </a:r>
            <a:r>
              <a:rPr lang="en-US" dirty="0"/>
              <a:t>command with the </a:t>
            </a:r>
            <a:r>
              <a:rPr lang="en-US" b="1" dirty="0"/>
              <a:t>metric </a:t>
            </a:r>
            <a:r>
              <a:rPr lang="en-US" dirty="0"/>
              <a:t>parameter.</a:t>
            </a:r>
          </a:p>
          <a:p>
            <a:r>
              <a:rPr lang="en-US" dirty="0"/>
              <a:t>The redistribution techniques, one-point and multipoint:</a:t>
            </a:r>
          </a:p>
          <a:p>
            <a:pPr lvl="1"/>
            <a:r>
              <a:rPr lang="en-US" dirty="0"/>
              <a:t>The two methods of one-point route redistribution are one-way and two-way. Suboptimal routing is a possible issue with these techniques.</a:t>
            </a:r>
          </a:p>
          <a:p>
            <a:pPr lvl="1"/>
            <a:r>
              <a:rPr lang="en-US" dirty="0"/>
              <a:t>The two methods of multipoint route redistribution are one-way and two-way. Multipoint redistribution is likely to introduce potential routing loops.</a:t>
            </a:r>
          </a:p>
        </p:txBody>
      </p:sp>
    </p:spTree>
    <p:extLst>
      <p:ext uri="{BB962C8B-B14F-4D97-AF65-F5344CB8AC3E}">
        <p14:creationId xmlns:p14="http://schemas.microsoft.com/office/powerpoint/2010/main" val="7441063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Summary</a:t>
            </a:r>
          </a:p>
        </p:txBody>
      </p:sp>
      <p:sp>
        <p:nvSpPr>
          <p:cNvPr id="3" name="Content Placeholder 2"/>
          <p:cNvSpPr>
            <a:spLocks noGrp="1"/>
          </p:cNvSpPr>
          <p:nvPr>
            <p:ph idx="1"/>
          </p:nvPr>
        </p:nvSpPr>
        <p:spPr/>
        <p:txBody>
          <a:bodyPr>
            <a:noAutofit/>
          </a:bodyPr>
          <a:lstStyle/>
          <a:p>
            <a:r>
              <a:rPr lang="en-US" dirty="0"/>
              <a:t>To prevent routing issues, use one of the following options:</a:t>
            </a:r>
          </a:p>
          <a:p>
            <a:pPr lvl="1"/>
            <a:r>
              <a:rPr lang="en-US" dirty="0"/>
              <a:t>Redistribute a default route from the core autonomous system into the edge autonomous system, and redistribute routes from the edge routing protocols into the core routing protocol.</a:t>
            </a:r>
          </a:p>
          <a:p>
            <a:pPr lvl="1"/>
            <a:r>
              <a:rPr lang="en-US" dirty="0"/>
              <a:t>Redistribute multiple static routes about the core autonomous system networks into the edge autonomous system, and redistribute routes from the edge routing protocols into the core routing protocol.</a:t>
            </a:r>
          </a:p>
          <a:p>
            <a:pPr lvl="1"/>
            <a:r>
              <a:rPr lang="en-US" dirty="0"/>
              <a:t>Redistribute routes from the core autonomous system into the edge autonomous system with filtering to block out inappropriate routes.</a:t>
            </a:r>
          </a:p>
          <a:p>
            <a:pPr lvl="1"/>
            <a:r>
              <a:rPr lang="en-US" dirty="0"/>
              <a:t>Redistribute all routes from the core autonomous system into the edge autonomous system, and from the edge autonomous system into the core autonomous system, and then modify the administrative distance associated with redistributed routes so that they are not the selected routes when multiple routes exist for the same destination.</a:t>
            </a:r>
          </a:p>
          <a:p>
            <a:pPr lvl="1"/>
            <a:endParaRPr lang="en-US" dirty="0"/>
          </a:p>
        </p:txBody>
      </p:sp>
    </p:spTree>
    <p:extLst>
      <p:ext uri="{BB962C8B-B14F-4D97-AF65-F5344CB8AC3E}">
        <p14:creationId xmlns:p14="http://schemas.microsoft.com/office/powerpoint/2010/main" val="34369513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Summary</a:t>
            </a:r>
          </a:p>
        </p:txBody>
      </p:sp>
      <p:sp>
        <p:nvSpPr>
          <p:cNvPr id="3" name="Content Placeholder 2"/>
          <p:cNvSpPr>
            <a:spLocks noGrp="1"/>
          </p:cNvSpPr>
          <p:nvPr>
            <p:ph idx="1"/>
          </p:nvPr>
        </p:nvSpPr>
        <p:spPr/>
        <p:txBody>
          <a:bodyPr>
            <a:noAutofit/>
          </a:bodyPr>
          <a:lstStyle/>
          <a:p>
            <a:r>
              <a:rPr lang="en-US" dirty="0"/>
              <a:t>Configuration of redistribution between various IP routing protocols:</a:t>
            </a:r>
          </a:p>
          <a:p>
            <a:pPr lvl="1"/>
            <a:r>
              <a:rPr lang="en-US" dirty="0"/>
              <a:t>To redistribute into EIGRP, use the </a:t>
            </a:r>
            <a:r>
              <a:rPr lang="en-US" b="1" dirty="0" err="1"/>
              <a:t>redistribu</a:t>
            </a:r>
            <a:r>
              <a:rPr lang="en-US" b="1" dirty="0"/>
              <a:t> </a:t>
            </a:r>
            <a:r>
              <a:rPr lang="en-US" b="1" dirty="0" err="1"/>
              <a:t>te</a:t>
            </a:r>
            <a:r>
              <a:rPr lang="en-US" b="1" dirty="0"/>
              <a:t> </a:t>
            </a:r>
            <a:r>
              <a:rPr lang="en-US" i="1" dirty="0"/>
              <a:t>protocol </a:t>
            </a:r>
            <a:r>
              <a:rPr lang="en-US" dirty="0"/>
              <a:t>[ </a:t>
            </a:r>
            <a:r>
              <a:rPr lang="en-US" i="1" dirty="0"/>
              <a:t>process-id </a:t>
            </a:r>
            <a:r>
              <a:rPr lang="en-US" dirty="0"/>
              <a:t>] [ </a:t>
            </a:r>
            <a:r>
              <a:rPr lang="en-US" b="1" dirty="0"/>
              <a:t>match </a:t>
            </a:r>
            <a:r>
              <a:rPr lang="en-US" i="1" dirty="0"/>
              <a:t>route-type </a:t>
            </a:r>
            <a:r>
              <a:rPr lang="en-US" dirty="0"/>
              <a:t>] [ </a:t>
            </a:r>
            <a:r>
              <a:rPr lang="en-US" b="1" dirty="0"/>
              <a:t>metric </a:t>
            </a:r>
            <a:r>
              <a:rPr lang="en-US" i="1" dirty="0"/>
              <a:t>metric-value </a:t>
            </a:r>
            <a:r>
              <a:rPr lang="en-US" dirty="0"/>
              <a:t>] [ </a:t>
            </a:r>
            <a:r>
              <a:rPr lang="en-US" b="1" dirty="0"/>
              <a:t>route-map </a:t>
            </a:r>
            <a:r>
              <a:rPr lang="en-US" i="1" dirty="0"/>
              <a:t>map-tag </a:t>
            </a:r>
            <a:r>
              <a:rPr lang="en-US" dirty="0"/>
              <a:t>] router configuration command.</a:t>
            </a:r>
          </a:p>
          <a:p>
            <a:pPr lvl="1"/>
            <a:r>
              <a:rPr lang="en-US" dirty="0"/>
              <a:t>To redistribute into OSPF, use the </a:t>
            </a:r>
            <a:r>
              <a:rPr lang="en-US" b="1" dirty="0"/>
              <a:t>redistribute </a:t>
            </a:r>
            <a:r>
              <a:rPr lang="en-US" i="1" dirty="0"/>
              <a:t>protocol </a:t>
            </a:r>
            <a:r>
              <a:rPr lang="en-US" dirty="0"/>
              <a:t>[ </a:t>
            </a:r>
            <a:r>
              <a:rPr lang="en-US" i="1" dirty="0"/>
              <a:t>process-id </a:t>
            </a:r>
            <a:r>
              <a:rPr lang="en-US" dirty="0"/>
              <a:t>] [ </a:t>
            </a:r>
            <a:r>
              <a:rPr lang="en-US" b="1" dirty="0"/>
              <a:t>metric	</a:t>
            </a:r>
            <a:r>
              <a:rPr lang="en-US" i="1" dirty="0"/>
              <a:t>metric-value </a:t>
            </a:r>
            <a:r>
              <a:rPr lang="en-US" dirty="0"/>
              <a:t>] [ </a:t>
            </a:r>
            <a:r>
              <a:rPr lang="en-US" b="1" dirty="0"/>
              <a:t>metric-type </a:t>
            </a:r>
            <a:r>
              <a:rPr lang="en-US" i="1" dirty="0"/>
              <a:t>type-value </a:t>
            </a:r>
            <a:r>
              <a:rPr lang="en-US" dirty="0"/>
              <a:t>] [ </a:t>
            </a:r>
            <a:r>
              <a:rPr lang="en-US" b="1" dirty="0"/>
              <a:t>route-map </a:t>
            </a:r>
            <a:r>
              <a:rPr lang="en-US" i="1" dirty="0"/>
              <a:t>map-tag </a:t>
            </a:r>
            <a:r>
              <a:rPr lang="en-US" dirty="0"/>
              <a:t>] [ </a:t>
            </a:r>
            <a:r>
              <a:rPr lang="en-US" b="1" dirty="0"/>
              <a:t>subnets </a:t>
            </a:r>
            <a:r>
              <a:rPr lang="en-US" dirty="0"/>
              <a:t>] [ </a:t>
            </a:r>
            <a:r>
              <a:rPr lang="en-US" b="1" dirty="0"/>
              <a:t>tag </a:t>
            </a:r>
            <a:r>
              <a:rPr lang="en-US" i="1" dirty="0" err="1"/>
              <a:t>tagvalue</a:t>
            </a:r>
            <a:r>
              <a:rPr lang="en-US" i="1" dirty="0"/>
              <a:t>	</a:t>
            </a:r>
            <a:r>
              <a:rPr lang="en-US" dirty="0"/>
              <a:t>] router configuration command.</a:t>
            </a:r>
          </a:p>
          <a:p>
            <a:r>
              <a:rPr lang="en-US" dirty="0"/>
              <a:t>Using the </a:t>
            </a:r>
            <a:r>
              <a:rPr lang="en-US" b="1" dirty="0"/>
              <a:t>show </a:t>
            </a:r>
            <a:r>
              <a:rPr lang="en-US" b="1" dirty="0" err="1"/>
              <a:t>ip</a:t>
            </a:r>
            <a:r>
              <a:rPr lang="en-US" b="1" dirty="0"/>
              <a:t> route </a:t>
            </a:r>
            <a:r>
              <a:rPr lang="en-US" dirty="0"/>
              <a:t>[ </a:t>
            </a:r>
            <a:r>
              <a:rPr lang="en-US" i="1" dirty="0" err="1"/>
              <a:t>ip</a:t>
            </a:r>
            <a:r>
              <a:rPr lang="en-US" i="1" dirty="0"/>
              <a:t>-address </a:t>
            </a:r>
            <a:r>
              <a:rPr lang="en-US" dirty="0"/>
              <a:t>] and </a:t>
            </a:r>
            <a:r>
              <a:rPr lang="en-US" b="1" dirty="0"/>
              <a:t>traceroute </a:t>
            </a:r>
            <a:r>
              <a:rPr lang="en-US" dirty="0"/>
              <a:t>[ </a:t>
            </a:r>
            <a:r>
              <a:rPr lang="en-US" i="1" dirty="0" err="1"/>
              <a:t>ip</a:t>
            </a:r>
            <a:r>
              <a:rPr lang="en-US" i="1" dirty="0"/>
              <a:t>-address </a:t>
            </a:r>
            <a:r>
              <a:rPr lang="en-US" dirty="0"/>
              <a:t>] commands to verify route redistribution.</a:t>
            </a:r>
          </a:p>
        </p:txBody>
      </p:sp>
    </p:spTree>
    <p:extLst>
      <p:ext uri="{BB962C8B-B14F-4D97-AF65-F5344CB8AC3E}">
        <p14:creationId xmlns:p14="http://schemas.microsoft.com/office/powerpoint/2010/main" val="13951319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Summary</a:t>
            </a:r>
          </a:p>
        </p:txBody>
      </p:sp>
      <p:sp>
        <p:nvSpPr>
          <p:cNvPr id="3" name="Content Placeholder 2"/>
          <p:cNvSpPr>
            <a:spLocks noGrp="1"/>
          </p:cNvSpPr>
          <p:nvPr>
            <p:ph idx="1"/>
          </p:nvPr>
        </p:nvSpPr>
        <p:spPr/>
        <p:txBody>
          <a:bodyPr>
            <a:noAutofit/>
          </a:bodyPr>
          <a:lstStyle/>
          <a:p>
            <a:r>
              <a:rPr lang="en-US" dirty="0"/>
              <a:t>Distribute lists, allowing an access list to be applied to routing updates:</a:t>
            </a:r>
          </a:p>
          <a:p>
            <a:pPr lvl="1"/>
            <a:r>
              <a:rPr lang="en-US" dirty="0"/>
              <a:t>The </a:t>
            </a:r>
            <a:r>
              <a:rPr lang="en-US" b="1" dirty="0"/>
              <a:t>distribute-list </a:t>
            </a:r>
            <a:r>
              <a:rPr lang="en-US" dirty="0"/>
              <a:t>{ </a:t>
            </a:r>
            <a:r>
              <a:rPr lang="en-US" i="1" dirty="0"/>
              <a:t>access-list-number </a:t>
            </a:r>
            <a:r>
              <a:rPr lang="en-US" dirty="0"/>
              <a:t>| </a:t>
            </a:r>
            <a:r>
              <a:rPr lang="en-US" i="1" dirty="0"/>
              <a:t>name </a:t>
            </a:r>
            <a:r>
              <a:rPr lang="en-US" dirty="0"/>
              <a:t>} </a:t>
            </a:r>
            <a:r>
              <a:rPr lang="en-US" b="1" dirty="0"/>
              <a:t>out </a:t>
            </a:r>
            <a:r>
              <a:rPr lang="en-US" dirty="0"/>
              <a:t>[ </a:t>
            </a:r>
            <a:r>
              <a:rPr lang="en-US" i="1" dirty="0"/>
              <a:t>interface-name </a:t>
            </a:r>
            <a:r>
              <a:rPr lang="en-US" dirty="0"/>
              <a:t>] router configuration command assigns the access list to filter outgoing routing updates. This command filters updates going out of the interface or routing protocol specified in the command, into the routing process under which it is configured.</a:t>
            </a:r>
          </a:p>
          <a:p>
            <a:pPr lvl="1"/>
            <a:r>
              <a:rPr lang="en-US" dirty="0"/>
              <a:t>The </a:t>
            </a:r>
            <a:r>
              <a:rPr lang="en-US" b="1" dirty="0"/>
              <a:t>distribute-list </a:t>
            </a:r>
            <a:r>
              <a:rPr lang="en-US" dirty="0"/>
              <a:t>{ </a:t>
            </a:r>
            <a:r>
              <a:rPr lang="en-US" i="1" dirty="0"/>
              <a:t>access-list-number </a:t>
            </a:r>
            <a:r>
              <a:rPr lang="en-US" dirty="0"/>
              <a:t>| </a:t>
            </a:r>
            <a:r>
              <a:rPr lang="en-US" i="1" dirty="0"/>
              <a:t>name </a:t>
            </a:r>
            <a:r>
              <a:rPr lang="en-US" dirty="0"/>
              <a:t>} [ </a:t>
            </a:r>
            <a:r>
              <a:rPr lang="en-US" b="1" dirty="0"/>
              <a:t>route-map </a:t>
            </a:r>
            <a:r>
              <a:rPr lang="en-US" i="1" dirty="0"/>
              <a:t>map-tag </a:t>
            </a:r>
            <a:r>
              <a:rPr lang="en-US" dirty="0"/>
              <a:t>] </a:t>
            </a:r>
            <a:r>
              <a:rPr lang="en-US" b="1" dirty="0"/>
              <a:t>in </a:t>
            </a:r>
            <a:r>
              <a:rPr lang="en-US" dirty="0"/>
              <a:t>[ </a:t>
            </a:r>
            <a:r>
              <a:rPr lang="en-US" i="1" dirty="0"/>
              <a:t>interface-type interface-number </a:t>
            </a:r>
            <a:r>
              <a:rPr lang="en-US" dirty="0"/>
              <a:t>] router configuration command assigns the access list to filter routing updates coming in through an interface. This command filters updates going into the interface specified in the command, into the routing process under which it is configured.</a:t>
            </a:r>
          </a:p>
        </p:txBody>
      </p:sp>
    </p:spTree>
    <p:extLst>
      <p:ext uri="{BB962C8B-B14F-4D97-AF65-F5344CB8AC3E}">
        <p14:creationId xmlns:p14="http://schemas.microsoft.com/office/powerpoint/2010/main" val="3223667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Routing Protocols Solutions</a:t>
            </a:r>
          </a:p>
        </p:txBody>
      </p:sp>
      <p:sp>
        <p:nvSpPr>
          <p:cNvPr id="3" name="Content Placeholder 2"/>
          <p:cNvSpPr>
            <a:spLocks noGrp="1"/>
          </p:cNvSpPr>
          <p:nvPr>
            <p:ph idx="1"/>
          </p:nvPr>
        </p:nvSpPr>
        <p:spPr/>
        <p:txBody>
          <a:bodyPr/>
          <a:lstStyle/>
          <a:p>
            <a:r>
              <a:rPr lang="en-US" dirty="0"/>
              <a:t>Careful routing protocol design and traffic optimization solutions should be implemented when supporting complex multiprotocol networks. </a:t>
            </a:r>
          </a:p>
          <a:p>
            <a:r>
              <a:rPr lang="en-US" dirty="0"/>
              <a:t>These solutions include the following:</a:t>
            </a:r>
          </a:p>
          <a:p>
            <a:pPr lvl="1"/>
            <a:r>
              <a:rPr lang="en-US" dirty="0"/>
              <a:t>Summarization (Chapter 2 &amp; 3)</a:t>
            </a:r>
          </a:p>
          <a:p>
            <a:pPr lvl="1"/>
            <a:r>
              <a:rPr lang="en-US" dirty="0"/>
              <a:t>Redistribution between routing protocols</a:t>
            </a:r>
          </a:p>
          <a:p>
            <a:pPr lvl="1"/>
            <a:r>
              <a:rPr lang="en-US" dirty="0"/>
              <a:t>Route filtering</a:t>
            </a:r>
          </a:p>
        </p:txBody>
      </p:sp>
    </p:spTree>
    <p:extLst>
      <p:ext uri="{BB962C8B-B14F-4D97-AF65-F5344CB8AC3E}">
        <p14:creationId xmlns:p14="http://schemas.microsoft.com/office/powerpoint/2010/main" val="30740542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Summary</a:t>
            </a:r>
          </a:p>
        </p:txBody>
      </p:sp>
      <p:sp>
        <p:nvSpPr>
          <p:cNvPr id="3" name="Content Placeholder 2"/>
          <p:cNvSpPr>
            <a:spLocks noGrp="1"/>
          </p:cNvSpPr>
          <p:nvPr>
            <p:ph idx="1"/>
          </p:nvPr>
        </p:nvSpPr>
        <p:spPr/>
        <p:txBody>
          <a:bodyPr>
            <a:noAutofit/>
          </a:bodyPr>
          <a:lstStyle/>
          <a:p>
            <a:r>
              <a:rPr lang="en-US" dirty="0"/>
              <a:t>Prefix lists can be used with distribute lists as an alternative to ACLs, with improvements in performance, support for incremental modifications, a more </a:t>
            </a:r>
            <a:r>
              <a:rPr lang="en-US" dirty="0" err="1"/>
              <a:t>userfriendly</a:t>
            </a:r>
            <a:r>
              <a:rPr lang="en-US" dirty="0"/>
              <a:t> command-line interface, and greater flexibility. Prefix lists are configured with the </a:t>
            </a:r>
            <a:r>
              <a:rPr lang="en-US" b="1" dirty="0" err="1"/>
              <a:t>ip</a:t>
            </a:r>
            <a:r>
              <a:rPr lang="en-US" b="1" dirty="0"/>
              <a:t> prefix-list </a:t>
            </a:r>
            <a:r>
              <a:rPr lang="en-US" dirty="0"/>
              <a:t>{ </a:t>
            </a:r>
            <a:r>
              <a:rPr lang="en-US" i="1" dirty="0"/>
              <a:t>list-name </a:t>
            </a:r>
            <a:r>
              <a:rPr lang="en-US" dirty="0"/>
              <a:t>| </a:t>
            </a:r>
            <a:r>
              <a:rPr lang="en-US" i="1" dirty="0"/>
              <a:t>list-number </a:t>
            </a:r>
            <a:r>
              <a:rPr lang="en-US" dirty="0"/>
              <a:t>} [ </a:t>
            </a:r>
            <a:r>
              <a:rPr lang="en-US" b="1" dirty="0" err="1"/>
              <a:t>seq</a:t>
            </a:r>
            <a:r>
              <a:rPr lang="en-US" b="1" dirty="0"/>
              <a:t> </a:t>
            </a:r>
            <a:r>
              <a:rPr lang="en-US" i="1" dirty="0" err="1"/>
              <a:t>seq</a:t>
            </a:r>
            <a:r>
              <a:rPr lang="en-US" i="1" dirty="0"/>
              <a:t>-value </a:t>
            </a:r>
            <a:r>
              <a:rPr lang="en-US" dirty="0"/>
              <a:t>] { </a:t>
            </a:r>
            <a:r>
              <a:rPr lang="en-US" b="1" dirty="0"/>
              <a:t>deny </a:t>
            </a:r>
            <a:r>
              <a:rPr lang="en-US" dirty="0"/>
              <a:t>| </a:t>
            </a:r>
            <a:r>
              <a:rPr lang="en-US" b="1" dirty="0"/>
              <a:t>permit </a:t>
            </a:r>
            <a:r>
              <a:rPr lang="en-US" dirty="0"/>
              <a:t>} </a:t>
            </a:r>
            <a:r>
              <a:rPr lang="en-US" i="1" dirty="0"/>
              <a:t>network </a:t>
            </a:r>
            <a:r>
              <a:rPr lang="en-US" dirty="0"/>
              <a:t>/ </a:t>
            </a:r>
            <a:r>
              <a:rPr lang="en-US" i="1" dirty="0"/>
              <a:t>length </a:t>
            </a:r>
            <a:r>
              <a:rPr lang="en-US" dirty="0"/>
              <a:t>[ </a:t>
            </a:r>
            <a:r>
              <a:rPr lang="en-US" b="1" dirty="0" err="1"/>
              <a:t>ge</a:t>
            </a:r>
            <a:r>
              <a:rPr lang="en-US" b="1" dirty="0"/>
              <a:t> </a:t>
            </a:r>
            <a:r>
              <a:rPr lang="en-US" i="1" dirty="0" err="1"/>
              <a:t>ge</a:t>
            </a:r>
            <a:r>
              <a:rPr lang="en-US" i="1" dirty="0"/>
              <a:t>-value </a:t>
            </a:r>
            <a:r>
              <a:rPr lang="en-US" dirty="0"/>
              <a:t>] [ </a:t>
            </a:r>
            <a:r>
              <a:rPr lang="en-US" b="1" dirty="0"/>
              <a:t>le </a:t>
            </a:r>
            <a:r>
              <a:rPr lang="en-US" i="1" dirty="0"/>
              <a:t>le-value </a:t>
            </a:r>
            <a:r>
              <a:rPr lang="en-US" dirty="0"/>
              <a:t>] global configuration command.</a:t>
            </a:r>
          </a:p>
          <a:p>
            <a:r>
              <a:rPr lang="en-US" dirty="0"/>
              <a:t>Whether a prefix in a prefix list is permitted or denied is based on the following rules:</a:t>
            </a:r>
          </a:p>
          <a:p>
            <a:pPr lvl="1"/>
            <a:r>
              <a:rPr lang="en-US" dirty="0"/>
              <a:t>An empty prefix list permits all prefixes.</a:t>
            </a:r>
          </a:p>
          <a:p>
            <a:pPr lvl="1"/>
            <a:r>
              <a:rPr lang="en-US" dirty="0"/>
              <a:t>If a prefix is permitted, the route is used. If a prefix is denied, the route is not used.</a:t>
            </a:r>
          </a:p>
          <a:p>
            <a:pPr lvl="1"/>
            <a:r>
              <a:rPr lang="en-US" dirty="0"/>
              <a:t>Prefix lists consist of statements with sequence numbers. The router begins the search for a match at the top of the prefix list, which is the statement with the lowest sequence number.</a:t>
            </a:r>
          </a:p>
        </p:txBody>
      </p:sp>
    </p:spTree>
    <p:extLst>
      <p:ext uri="{BB962C8B-B14F-4D97-AF65-F5344CB8AC3E}">
        <p14:creationId xmlns:p14="http://schemas.microsoft.com/office/powerpoint/2010/main" val="9520595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Summary</a:t>
            </a:r>
          </a:p>
        </p:txBody>
      </p:sp>
      <p:sp>
        <p:nvSpPr>
          <p:cNvPr id="3" name="Content Placeholder 2"/>
          <p:cNvSpPr>
            <a:spLocks noGrp="1"/>
          </p:cNvSpPr>
          <p:nvPr>
            <p:ph idx="1"/>
          </p:nvPr>
        </p:nvSpPr>
        <p:spPr/>
        <p:txBody>
          <a:bodyPr>
            <a:noAutofit/>
          </a:bodyPr>
          <a:lstStyle/>
          <a:p>
            <a:pPr lvl="1"/>
            <a:r>
              <a:rPr lang="en-US" dirty="0"/>
              <a:t>When a match occurs, the router does not need to go through the rest of the prefix list. For efficiency, you might want to put the most common matches (permits or denies) near the top of the list by specifying a lower sequence number.</a:t>
            </a:r>
          </a:p>
          <a:p>
            <a:pPr lvl="1"/>
            <a:r>
              <a:rPr lang="en-US" dirty="0"/>
              <a:t>An implicit </a:t>
            </a:r>
            <a:r>
              <a:rPr lang="en-US" b="1" dirty="0"/>
              <a:t>deny </a:t>
            </a:r>
            <a:r>
              <a:rPr lang="en-US" dirty="0"/>
              <a:t>Is assumed if a given prefix does not match any entries in a prefix list.</a:t>
            </a:r>
          </a:p>
          <a:p>
            <a:r>
              <a:rPr lang="en-US" dirty="0"/>
              <a:t>Prefix list sequence numbers:</a:t>
            </a:r>
          </a:p>
          <a:p>
            <a:pPr lvl="1"/>
            <a:r>
              <a:rPr lang="en-US" dirty="0"/>
              <a:t>Sequence numbers are generated automatically, unless you disable this automatic generation.</a:t>
            </a:r>
          </a:p>
          <a:p>
            <a:pPr lvl="1"/>
            <a:r>
              <a:rPr lang="en-US" dirty="0"/>
              <a:t>A prefix list is an ordered list. The sequence number is significant when a given prefix is matched by multiple entries of a prefix list, in which case the one with the smallest sequence number is considered the real match.</a:t>
            </a:r>
          </a:p>
        </p:txBody>
      </p:sp>
    </p:spTree>
    <p:extLst>
      <p:ext uri="{BB962C8B-B14F-4D97-AF65-F5344CB8AC3E}">
        <p14:creationId xmlns:p14="http://schemas.microsoft.com/office/powerpoint/2010/main" val="24056659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Summary</a:t>
            </a:r>
          </a:p>
        </p:txBody>
      </p:sp>
      <p:sp>
        <p:nvSpPr>
          <p:cNvPr id="3" name="Content Placeholder 2"/>
          <p:cNvSpPr>
            <a:spLocks noGrp="1"/>
          </p:cNvSpPr>
          <p:nvPr>
            <p:ph idx="1"/>
          </p:nvPr>
        </p:nvSpPr>
        <p:spPr/>
        <p:txBody>
          <a:bodyPr>
            <a:noAutofit/>
          </a:bodyPr>
          <a:lstStyle/>
          <a:p>
            <a:pPr lvl="1"/>
            <a:r>
              <a:rPr lang="en-US" dirty="0"/>
              <a:t>The evaluation of a prefix list starts with the lowest sequence number and continues down the list until a match is found, in which case the </a:t>
            </a:r>
            <a:r>
              <a:rPr lang="en-US" b="1" dirty="0"/>
              <a:t>permit </a:t>
            </a:r>
            <a:r>
              <a:rPr lang="en-US" dirty="0"/>
              <a:t>or </a:t>
            </a:r>
            <a:r>
              <a:rPr lang="en-US" b="1" dirty="0"/>
              <a:t>deny </a:t>
            </a:r>
            <a:r>
              <a:rPr lang="en-US" dirty="0"/>
              <a:t>statement is applied to that network and the remainder of the list is not evaluated.</a:t>
            </a:r>
          </a:p>
          <a:p>
            <a:r>
              <a:rPr lang="en-US" dirty="0"/>
              <a:t>Using route maps for route filtering during redistribution, PBR, and BGP.</a:t>
            </a:r>
          </a:p>
          <a:p>
            <a:r>
              <a:rPr lang="en-US" dirty="0"/>
              <a:t>The characteristics of route maps, configured using the </a:t>
            </a:r>
            <a:r>
              <a:rPr lang="en-US" b="1" dirty="0"/>
              <a:t>route-map </a:t>
            </a:r>
            <a:r>
              <a:rPr lang="en-US" i="1" dirty="0"/>
              <a:t>map-tag </a:t>
            </a:r>
            <a:r>
              <a:rPr lang="en-US" dirty="0"/>
              <a:t>[ </a:t>
            </a:r>
            <a:r>
              <a:rPr lang="en-US" b="1" dirty="0"/>
              <a:t>permit </a:t>
            </a:r>
            <a:r>
              <a:rPr lang="en-US" dirty="0"/>
              <a:t>| </a:t>
            </a:r>
            <a:r>
              <a:rPr lang="en-US" b="1" dirty="0"/>
              <a:t>deny </a:t>
            </a:r>
            <a:r>
              <a:rPr lang="en-US" dirty="0"/>
              <a:t>] [ </a:t>
            </a:r>
            <a:r>
              <a:rPr lang="en-US" i="1" dirty="0"/>
              <a:t>sequence-number </a:t>
            </a:r>
            <a:r>
              <a:rPr lang="en-US" dirty="0"/>
              <a:t>] global configuration command:</a:t>
            </a:r>
          </a:p>
          <a:p>
            <a:r>
              <a:rPr lang="en-US" dirty="0"/>
              <a:t>Route maps allow some conditions to be tested against the packet or route in question using </a:t>
            </a:r>
            <a:r>
              <a:rPr lang="en-US" b="1" dirty="0"/>
              <a:t>match </a:t>
            </a:r>
            <a:r>
              <a:rPr lang="en-US" dirty="0"/>
              <a:t>commands. If the conditions match, some actions can be taken to modify attributes of the packet or route; these actions are specified by </a:t>
            </a:r>
            <a:r>
              <a:rPr lang="en-US" b="1" dirty="0"/>
              <a:t>set </a:t>
            </a:r>
            <a:r>
              <a:rPr lang="en-US" dirty="0"/>
              <a:t>commands.</a:t>
            </a:r>
          </a:p>
          <a:p>
            <a:r>
              <a:rPr lang="en-US" dirty="0"/>
              <a:t>􀁑􀀃 A collection of </a:t>
            </a:r>
            <a:r>
              <a:rPr lang="en-US" b="1" dirty="0"/>
              <a:t>route-map </a:t>
            </a:r>
            <a:r>
              <a:rPr lang="en-US" dirty="0"/>
              <a:t>statements that have the same route map name is</a:t>
            </a:r>
          </a:p>
          <a:p>
            <a:r>
              <a:rPr lang="en-US" dirty="0"/>
              <a:t>considered one route map.</a:t>
            </a:r>
          </a:p>
          <a:p>
            <a:r>
              <a:rPr lang="en-US" dirty="0"/>
              <a:t>􀁑􀀃 Within a route map, each </a:t>
            </a:r>
            <a:r>
              <a:rPr lang="en-US" b="1" dirty="0"/>
              <a:t>route-map </a:t>
            </a:r>
            <a:r>
              <a:rPr lang="en-US" dirty="0"/>
              <a:t>statement is numbered and therefore can</a:t>
            </a:r>
          </a:p>
          <a:p>
            <a:r>
              <a:rPr lang="en-US" dirty="0"/>
              <a:t>be edited individually.</a:t>
            </a:r>
          </a:p>
          <a:p>
            <a:r>
              <a:rPr lang="en-US" dirty="0"/>
              <a:t>􀁑􀀃 The default for the </a:t>
            </a:r>
            <a:r>
              <a:rPr lang="en-US" b="1" dirty="0"/>
              <a:t>route-map </a:t>
            </a:r>
            <a:r>
              <a:rPr lang="en-US" dirty="0"/>
              <a:t>command is </a:t>
            </a:r>
            <a:r>
              <a:rPr lang="en-US" b="1" dirty="0"/>
              <a:t>permit </a:t>
            </a:r>
            <a:r>
              <a:rPr lang="en-US" dirty="0"/>
              <a:t>, with a </a:t>
            </a:r>
            <a:r>
              <a:rPr lang="en-US" i="1" dirty="0"/>
              <a:t>sequence-number</a:t>
            </a:r>
          </a:p>
          <a:p>
            <a:r>
              <a:rPr lang="en-US" dirty="0"/>
              <a:t>of 10.</a:t>
            </a:r>
          </a:p>
          <a:p>
            <a:r>
              <a:rPr lang="en-US" dirty="0"/>
              <a:t>􀁑􀀃 Only one condition listed on the same </a:t>
            </a:r>
            <a:r>
              <a:rPr lang="en-US" b="1" dirty="0"/>
              <a:t>match </a:t>
            </a:r>
            <a:r>
              <a:rPr lang="en-US" dirty="0"/>
              <a:t>statement must match for the</a:t>
            </a:r>
          </a:p>
          <a:p>
            <a:r>
              <a:rPr lang="en-US" dirty="0"/>
              <a:t>entire statement to be considered a match. However, all </a:t>
            </a:r>
            <a:r>
              <a:rPr lang="en-US" b="1" dirty="0"/>
              <a:t>match </a:t>
            </a:r>
            <a:r>
              <a:rPr lang="en-US" dirty="0"/>
              <a:t>statements</a:t>
            </a:r>
          </a:p>
          <a:p>
            <a:r>
              <a:rPr lang="en-US" dirty="0"/>
              <a:t>within a </a:t>
            </a:r>
            <a:r>
              <a:rPr lang="en-US" b="1" dirty="0"/>
              <a:t>route-map </a:t>
            </a:r>
            <a:r>
              <a:rPr lang="en-US" dirty="0"/>
              <a:t>statement must match for the route map to be considered</a:t>
            </a:r>
          </a:p>
          <a:p>
            <a:r>
              <a:rPr lang="en-US" dirty="0"/>
              <a:t>matched.</a:t>
            </a:r>
          </a:p>
          <a:p>
            <a:r>
              <a:rPr lang="en-US" dirty="0"/>
              <a:t>􀁑􀀃 When used with a </a:t>
            </a:r>
            <a:r>
              <a:rPr lang="en-US" b="1" dirty="0"/>
              <a:t>redistribute </a:t>
            </a:r>
            <a:r>
              <a:rPr lang="en-US" dirty="0"/>
              <a:t>command, a </a:t>
            </a:r>
            <a:r>
              <a:rPr lang="en-US" b="1" dirty="0"/>
              <a:t>route-map </a:t>
            </a:r>
            <a:r>
              <a:rPr lang="en-US" dirty="0"/>
              <a:t>statement with </a:t>
            </a:r>
            <a:r>
              <a:rPr lang="en-US" b="1" dirty="0"/>
              <a:t>permit</a:t>
            </a:r>
          </a:p>
          <a:p>
            <a:r>
              <a:rPr lang="en-US" dirty="0"/>
              <a:t>indicates that the matched route is to be redistributed, and a </a:t>
            </a:r>
            <a:r>
              <a:rPr lang="en-US" b="1" dirty="0"/>
              <a:t>route-map </a:t>
            </a:r>
            <a:r>
              <a:rPr lang="en-US" dirty="0"/>
              <a:t>statement</a:t>
            </a:r>
          </a:p>
          <a:p>
            <a:r>
              <a:rPr lang="en-US" dirty="0"/>
              <a:t>with </a:t>
            </a:r>
            <a:r>
              <a:rPr lang="en-US" b="1" dirty="0"/>
              <a:t>deny </a:t>
            </a:r>
            <a:r>
              <a:rPr lang="en-US" dirty="0"/>
              <a:t>indicates that the matched route is not to be redistributed.</a:t>
            </a:r>
          </a:p>
        </p:txBody>
      </p:sp>
    </p:spTree>
    <p:extLst>
      <p:ext uri="{BB962C8B-B14F-4D97-AF65-F5344CB8AC3E}">
        <p14:creationId xmlns:p14="http://schemas.microsoft.com/office/powerpoint/2010/main" val="9843801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Summary</a:t>
            </a:r>
          </a:p>
        </p:txBody>
      </p:sp>
      <p:sp>
        <p:nvSpPr>
          <p:cNvPr id="3" name="Content Placeholder 2"/>
          <p:cNvSpPr>
            <a:spLocks noGrp="1"/>
          </p:cNvSpPr>
          <p:nvPr>
            <p:ph idx="1"/>
          </p:nvPr>
        </p:nvSpPr>
        <p:spPr/>
        <p:txBody>
          <a:bodyPr>
            <a:noAutofit/>
          </a:bodyPr>
          <a:lstStyle/>
          <a:p>
            <a:r>
              <a:rPr lang="en-US" dirty="0"/>
              <a:t>A collection of </a:t>
            </a:r>
            <a:r>
              <a:rPr lang="en-US" b="1" dirty="0"/>
              <a:t>route-map </a:t>
            </a:r>
            <a:r>
              <a:rPr lang="en-US" dirty="0"/>
              <a:t>statements that have the same route map name is considered one route map.</a:t>
            </a:r>
          </a:p>
          <a:p>
            <a:r>
              <a:rPr lang="en-US" dirty="0"/>
              <a:t>Within a route map, each </a:t>
            </a:r>
            <a:r>
              <a:rPr lang="en-US" b="1" dirty="0"/>
              <a:t>route-map </a:t>
            </a:r>
            <a:r>
              <a:rPr lang="en-US" dirty="0"/>
              <a:t>statement is numbered and therefore can be edited individually.</a:t>
            </a:r>
          </a:p>
          <a:p>
            <a:r>
              <a:rPr lang="en-US" dirty="0"/>
              <a:t>The default for the </a:t>
            </a:r>
            <a:r>
              <a:rPr lang="en-US" b="1" dirty="0"/>
              <a:t>route-map </a:t>
            </a:r>
            <a:r>
              <a:rPr lang="en-US" dirty="0"/>
              <a:t>command is </a:t>
            </a:r>
            <a:r>
              <a:rPr lang="en-US" b="1" dirty="0"/>
              <a:t>permit </a:t>
            </a:r>
            <a:r>
              <a:rPr lang="en-US" dirty="0"/>
              <a:t>, with a </a:t>
            </a:r>
            <a:r>
              <a:rPr lang="en-US" i="1" dirty="0"/>
              <a:t>sequence-number </a:t>
            </a:r>
            <a:r>
              <a:rPr lang="en-US" dirty="0"/>
              <a:t>of 10.</a:t>
            </a:r>
          </a:p>
          <a:p>
            <a:r>
              <a:rPr lang="en-US" dirty="0"/>
              <a:t>Only one condition listed on the same </a:t>
            </a:r>
            <a:r>
              <a:rPr lang="en-US" b="1" dirty="0"/>
              <a:t>match </a:t>
            </a:r>
            <a:r>
              <a:rPr lang="en-US" dirty="0"/>
              <a:t>statement must match for the entire statement to be considered a match. However, all </a:t>
            </a:r>
            <a:r>
              <a:rPr lang="en-US" b="1" dirty="0"/>
              <a:t>match </a:t>
            </a:r>
            <a:r>
              <a:rPr lang="en-US" dirty="0"/>
              <a:t>statements within a </a:t>
            </a:r>
            <a:r>
              <a:rPr lang="en-US" b="1" dirty="0"/>
              <a:t>route-map </a:t>
            </a:r>
            <a:r>
              <a:rPr lang="en-US" dirty="0"/>
              <a:t>statement must match for the route map to be considered matched.</a:t>
            </a:r>
          </a:p>
        </p:txBody>
      </p:sp>
    </p:spTree>
    <p:extLst>
      <p:ext uri="{BB962C8B-B14F-4D97-AF65-F5344CB8AC3E}">
        <p14:creationId xmlns:p14="http://schemas.microsoft.com/office/powerpoint/2010/main" val="21329115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Summary</a:t>
            </a:r>
          </a:p>
        </p:txBody>
      </p:sp>
      <p:sp>
        <p:nvSpPr>
          <p:cNvPr id="3" name="Content Placeholder 2"/>
          <p:cNvSpPr>
            <a:spLocks noGrp="1"/>
          </p:cNvSpPr>
          <p:nvPr>
            <p:ph idx="1"/>
          </p:nvPr>
        </p:nvSpPr>
        <p:spPr/>
        <p:txBody>
          <a:bodyPr>
            <a:noAutofit/>
          </a:bodyPr>
          <a:lstStyle/>
          <a:p>
            <a:r>
              <a:rPr lang="en-US" dirty="0"/>
              <a:t>When used with a </a:t>
            </a:r>
            <a:r>
              <a:rPr lang="en-US" b="1" dirty="0"/>
              <a:t>redistribute </a:t>
            </a:r>
            <a:r>
              <a:rPr lang="en-US" dirty="0"/>
              <a:t>command, a </a:t>
            </a:r>
            <a:r>
              <a:rPr lang="en-US" b="1" dirty="0"/>
              <a:t>route-map </a:t>
            </a:r>
            <a:r>
              <a:rPr lang="en-US" dirty="0"/>
              <a:t>statement with </a:t>
            </a:r>
            <a:r>
              <a:rPr lang="en-US" b="1" dirty="0"/>
              <a:t>permit </a:t>
            </a:r>
            <a:r>
              <a:rPr lang="en-US" dirty="0"/>
              <a:t>indicates that the matched route is to be redistributed, and a </a:t>
            </a:r>
            <a:r>
              <a:rPr lang="en-US" b="1" dirty="0"/>
              <a:t>route-map </a:t>
            </a:r>
            <a:r>
              <a:rPr lang="en-US" dirty="0"/>
              <a:t>statement with </a:t>
            </a:r>
            <a:r>
              <a:rPr lang="en-US" b="1" dirty="0"/>
              <a:t>deny </a:t>
            </a:r>
            <a:r>
              <a:rPr lang="en-US" dirty="0"/>
              <a:t>indicates that the matched route is not to be redistributed.</a:t>
            </a:r>
          </a:p>
        </p:txBody>
      </p:sp>
    </p:spTree>
    <p:extLst>
      <p:ext uri="{BB962C8B-B14F-4D97-AF65-F5344CB8AC3E}">
        <p14:creationId xmlns:p14="http://schemas.microsoft.com/office/powerpoint/2010/main" val="35774934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b="1" dirty="0">
                <a:ea typeface="Times New Roman"/>
                <a:cs typeface="Arial"/>
              </a:rPr>
              <a:t>CCNPv7 ROUTE Lab 4.1-Redistribution EIGRP OSPF</a:t>
            </a:r>
          </a:p>
          <a:p>
            <a:r>
              <a:rPr lang="en-US" b="1" dirty="0"/>
              <a:t>CCNPv7 ROUTE Lab 4.2-Controlling Routing Updates</a:t>
            </a:r>
          </a:p>
          <a:p>
            <a:r>
              <a:rPr lang="en-US" b="1" dirty="0"/>
              <a:t>CCNPv7 ROUTE Lab 4.3-Redistribution EIGRP for IPv6 and  OSPFv3</a:t>
            </a:r>
          </a:p>
        </p:txBody>
      </p:sp>
      <p:sp>
        <p:nvSpPr>
          <p:cNvPr id="5" name="Title 4"/>
          <p:cNvSpPr>
            <a:spLocks noGrp="1"/>
          </p:cNvSpPr>
          <p:nvPr>
            <p:ph type="title"/>
          </p:nvPr>
        </p:nvSpPr>
        <p:spPr/>
        <p:txBody>
          <a:bodyPr/>
          <a:lstStyle/>
          <a:p>
            <a:r>
              <a:rPr lang="en-US" dirty="0"/>
              <a:t>Chapter 4 Labs</a:t>
            </a:r>
          </a:p>
        </p:txBody>
      </p:sp>
    </p:spTree>
    <p:extLst>
      <p:ext uri="{BB962C8B-B14F-4D97-AF65-F5344CB8AC3E}">
        <p14:creationId xmlns:p14="http://schemas.microsoft.com/office/powerpoint/2010/main" val="14083181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1741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Acknowledgment </a:t>
            </a:r>
            <a:endParaRPr lang="zh-CN" altLang="en-US" dirty="0"/>
          </a:p>
        </p:txBody>
      </p:sp>
      <p:sp>
        <p:nvSpPr>
          <p:cNvPr id="3" name="Content Placeholder 2"/>
          <p:cNvSpPr>
            <a:spLocks noGrp="1"/>
          </p:cNvSpPr>
          <p:nvPr>
            <p:ph sz="quarter" idx="10"/>
          </p:nvPr>
        </p:nvSpPr>
        <p:spPr/>
        <p:txBody>
          <a:bodyPr>
            <a:normAutofit/>
          </a:bodyPr>
          <a:lstStyle/>
          <a:p>
            <a:pPr marL="285750" indent="-285750">
              <a:buFont typeface="Arial" panose="020B0604020202020204" pitchFamily="34" charset="0"/>
              <a:buChar char="•"/>
            </a:pPr>
            <a:r>
              <a:rPr lang="en-US" altLang="zh-CN" sz="1800" dirty="0"/>
              <a:t>Some of images and texts are from </a:t>
            </a:r>
            <a:r>
              <a:rPr lang="en-US" altLang="en-US" sz="1800" dirty="0"/>
              <a:t>Implementing Cisco IP Routing (ROUTE) Foundation Learning Guide by Diane </a:t>
            </a:r>
            <a:r>
              <a:rPr lang="en-US" altLang="en-US" sz="1800" dirty="0" err="1"/>
              <a:t>Teare</a:t>
            </a:r>
            <a:r>
              <a:rPr lang="en-US" altLang="en-US" sz="1800" dirty="0"/>
              <a:t>, Bob </a:t>
            </a:r>
            <a:r>
              <a:rPr lang="en-US" altLang="en-US" sz="1800" dirty="0" err="1"/>
              <a:t>Vachon</a:t>
            </a:r>
            <a:r>
              <a:rPr lang="en-US" altLang="en-US" sz="1800" dirty="0"/>
              <a:t> and Rick Graziani (1587204568)</a:t>
            </a:r>
          </a:p>
          <a:p>
            <a:pPr marL="285750" indent="-285750">
              <a:buFont typeface="Arial" panose="020B0604020202020204" pitchFamily="34" charset="0"/>
              <a:buChar char="•"/>
            </a:pPr>
            <a:r>
              <a:rPr lang="en-US" altLang="zh-CN" sz="1800" dirty="0"/>
              <a:t>Copyright © 2015 – 2016 Cisco Systems, Inc.</a:t>
            </a:r>
            <a:endParaRPr lang="en-US" altLang="en-US" sz="1800" dirty="0"/>
          </a:p>
          <a:p>
            <a:pPr marL="285750" indent="-285750">
              <a:buFont typeface="Arial" panose="020B0604020202020204" pitchFamily="34" charset="0"/>
              <a:buChar char="•"/>
            </a:pPr>
            <a:r>
              <a:rPr lang="en-US" altLang="en-US" sz="1800" dirty="0"/>
              <a:t>Special Thanks to </a:t>
            </a:r>
            <a:r>
              <a:rPr lang="en-US" altLang="en-US" sz="1800" i="1" dirty="0"/>
              <a:t>Bruno Silva</a:t>
            </a:r>
            <a:endParaRPr lang="en-US" altLang="en-US" sz="1400" i="1" dirty="0"/>
          </a:p>
        </p:txBody>
      </p:sp>
    </p:spTree>
    <p:extLst>
      <p:ext uri="{BB962C8B-B14F-4D97-AF65-F5344CB8AC3E}">
        <p14:creationId xmlns:p14="http://schemas.microsoft.com/office/powerpoint/2010/main" val="2861330999"/>
      </p:ext>
    </p:extLst>
  </p:cSld>
  <p:clrMapOvr>
    <a:masterClrMapping/>
  </p:clrMapOvr>
</p:sld>
</file>

<file path=ppt/theme/theme1.xml><?xml version="1.0" encoding="utf-8"?>
<a:theme xmlns:a="http://schemas.openxmlformats.org/drawingml/2006/main" name="CCNP Instructor PPT">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Instructor PPT2</Template>
  <TotalTime>8696</TotalTime>
  <Pages>28</Pages>
  <Words>5984</Words>
  <Application>Microsoft Office PowerPoint</Application>
  <PresentationFormat>On-screen Show (4:3)</PresentationFormat>
  <Paragraphs>415</Paragraphs>
  <Slides>97</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97</vt:i4>
      </vt:variant>
    </vt:vector>
  </HeadingPairs>
  <TitlesOfParts>
    <vt:vector size="103" baseType="lpstr">
      <vt:lpstr>Arial</vt:lpstr>
      <vt:lpstr>Consolas</vt:lpstr>
      <vt:lpstr>Courier New</vt:lpstr>
      <vt:lpstr>Times New Roman</vt:lpstr>
      <vt:lpstr>Wingdings</vt:lpstr>
      <vt:lpstr>CCNP Instructor PPT</vt:lpstr>
      <vt:lpstr>Chapter 4:  Manipulating Routing Updates</vt:lpstr>
      <vt:lpstr>Chapter 4 Objectives</vt:lpstr>
      <vt:lpstr>Using Multiple IP Routing Protocols on a Network</vt:lpstr>
      <vt:lpstr>Using Multiple IP Routing Protocols on a Network</vt:lpstr>
      <vt:lpstr>Using Multiple IP Routing Protocols on a Network</vt:lpstr>
      <vt:lpstr>Why Run Multiple Routing Protocols?</vt:lpstr>
      <vt:lpstr>Running Multiple Routing Protocols</vt:lpstr>
      <vt:lpstr>Administrative Distance</vt:lpstr>
      <vt:lpstr>Multiple Routing Protocols Solutions</vt:lpstr>
      <vt:lpstr>PowerPoint Presentation</vt:lpstr>
      <vt:lpstr>Implementing Route Redistribution</vt:lpstr>
      <vt:lpstr>Defining Route Redistribution</vt:lpstr>
      <vt:lpstr>Planning to Redistribute Routes</vt:lpstr>
      <vt:lpstr>Redistributing Routes</vt:lpstr>
      <vt:lpstr>Redistributing Routes</vt:lpstr>
      <vt:lpstr>Seed Metrics</vt:lpstr>
      <vt:lpstr>Default Seed Metrics</vt:lpstr>
      <vt:lpstr>Default Seed Metrics</vt:lpstr>
      <vt:lpstr>Redistributing RIP Routes into OSPF</vt:lpstr>
      <vt:lpstr>Redistributing RIP Routes into OSPF</vt:lpstr>
      <vt:lpstr>Configuring and Verifying Basic Redistribution in IPv4 and IPv6</vt:lpstr>
      <vt:lpstr>Redistributing OSPFv2 Routes into the EIGRP Routing Domain</vt:lpstr>
      <vt:lpstr>Redistributing OSPFv2 Routes into the EIGRP Routing Domain</vt:lpstr>
      <vt:lpstr>Verifying Redistributed OSPF Routes on R2</vt:lpstr>
      <vt:lpstr>Redistributing OSPFv3 Routes into the EIGRP for IPv6 Routing Domain</vt:lpstr>
      <vt:lpstr>Redistributing Connected Routes into EIGRP for IPv6</vt:lpstr>
      <vt:lpstr>Redistributing EIGRP Routes into the OSPFv2 Routing Domain</vt:lpstr>
      <vt:lpstr>Redistributing EIGRP Routes into OSPF</vt:lpstr>
      <vt:lpstr>OSPF Metric-Type</vt:lpstr>
      <vt:lpstr>Redistributing EIGRP Routes into OSPF as External Type 1 Routes</vt:lpstr>
      <vt:lpstr>Redistributing EIGRP for IPv6 Routes into OSPFv3</vt:lpstr>
      <vt:lpstr>Types of Redistribution Techniques</vt:lpstr>
      <vt:lpstr>Types of Redistribution Techniques</vt:lpstr>
      <vt:lpstr>Types of Redistribution Techniques</vt:lpstr>
      <vt:lpstr>Types of Redistribution Techniques</vt:lpstr>
      <vt:lpstr>Redistribution Problems</vt:lpstr>
      <vt:lpstr>Two-Way Multipoint Redistribution Issue</vt:lpstr>
      <vt:lpstr>Two-Way Multipoint Redistribution Issue</vt:lpstr>
      <vt:lpstr>Two-Way Multipoint Redistribution Issue</vt:lpstr>
      <vt:lpstr>Preventing Routing Loops in a Redistribution Environment</vt:lpstr>
      <vt:lpstr>Verifying Redistribution Operation</vt:lpstr>
      <vt:lpstr>PowerPoint Presentation</vt:lpstr>
      <vt:lpstr>Controlling Routing Update Traffic</vt:lpstr>
      <vt:lpstr>Why Filter Routes?</vt:lpstr>
      <vt:lpstr>Route Filtering Methods</vt:lpstr>
      <vt:lpstr>Using Distribute Lists</vt:lpstr>
      <vt:lpstr>Using Distribute Lists</vt:lpstr>
      <vt:lpstr>Configuring Distribute Lists [out]</vt:lpstr>
      <vt:lpstr>Configuring Distribute Lists [in]</vt:lpstr>
      <vt:lpstr>Distribute List and ACL Example [out]</vt:lpstr>
      <vt:lpstr>Distribute List and ACL Example [in]</vt:lpstr>
      <vt:lpstr>Distribute List Issues</vt:lpstr>
      <vt:lpstr>Prefix List Characteristics</vt:lpstr>
      <vt:lpstr>The Advantages of Using Prefix Lists</vt:lpstr>
      <vt:lpstr>Configuring Prefix Lists</vt:lpstr>
      <vt:lpstr>Distribute List and Prefix List Example</vt:lpstr>
      <vt:lpstr>Prefix List Examples</vt:lpstr>
      <vt:lpstr>Verifying Prefix Lists</vt:lpstr>
      <vt:lpstr>Manipulating Redistribution Using ACLs, Prefix Lists, and Distribute Lists</vt:lpstr>
      <vt:lpstr>Redistributing OSPFv2 Routes into the EIGRP Routing Domain Using an ACL and Distribute List</vt:lpstr>
      <vt:lpstr>Redistributing EIGRP Routes into the OSPF Routing Domain Using a Prefix List and Distribute List</vt:lpstr>
      <vt:lpstr>Understanding Route Maps</vt:lpstr>
      <vt:lpstr>Route Map Applications</vt:lpstr>
      <vt:lpstr>Configuring Route Maps</vt:lpstr>
      <vt:lpstr>Define the Route Map</vt:lpstr>
      <vt:lpstr>Route Map Rules</vt:lpstr>
      <vt:lpstr>Demonstration of the route-map Command</vt:lpstr>
      <vt:lpstr>Define the Matching Conditions</vt:lpstr>
      <vt:lpstr>Define the Set Actions</vt:lpstr>
      <vt:lpstr>Define the Set Actions</vt:lpstr>
      <vt:lpstr>Using Route Maps with Redistribution</vt:lpstr>
      <vt:lpstr>Manipulating Redistribution Using Route Maps</vt:lpstr>
      <vt:lpstr>Mutual Redistribution Without Filters</vt:lpstr>
      <vt:lpstr>Verifying Redistributed Routes</vt:lpstr>
      <vt:lpstr>Manipulating Redistribution Using Route Maps</vt:lpstr>
      <vt:lpstr>Mutual Redistribution with Route Maps</vt:lpstr>
      <vt:lpstr>Mutual Redistribution with Route Maps</vt:lpstr>
      <vt:lpstr>Verifying Redistributed Routes</vt:lpstr>
      <vt:lpstr>Change Administrative Distance to Enable Optimal Routing</vt:lpstr>
      <vt:lpstr>Examine R1 Routing Table</vt:lpstr>
      <vt:lpstr>Changing External Route Administrative Distance</vt:lpstr>
      <vt:lpstr>Manipulating Redistribution Using Route Tagging</vt:lpstr>
      <vt:lpstr>Manipulating Redistribution Using Route Tagging</vt:lpstr>
      <vt:lpstr>Caveats of Redistribution</vt:lpstr>
      <vt:lpstr>Chapter 4 Summary</vt:lpstr>
      <vt:lpstr>Chapter 4 Summary</vt:lpstr>
      <vt:lpstr>Chapter 4 Summary</vt:lpstr>
      <vt:lpstr>Chapter 4 Summary</vt:lpstr>
      <vt:lpstr>Chapter 4 Summary</vt:lpstr>
      <vt:lpstr>Chapter 4 Summary</vt:lpstr>
      <vt:lpstr>Chapter 4 Summary</vt:lpstr>
      <vt:lpstr>Chapter 4 Summary</vt:lpstr>
      <vt:lpstr>Chapter 4 Summary</vt:lpstr>
      <vt:lpstr>Chapter 4 Summary</vt:lpstr>
      <vt:lpstr>Chapter 4 Labs</vt:lpstr>
      <vt:lpstr>PowerPoint Presentation</vt:lpstr>
      <vt:lpstr>Acknowledgment </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Chapter 1</dc:title>
  <dc:subject/>
  <dc:creator>Cisco Systems</dc:creator>
  <cp:keywords/>
  <dc:description/>
  <cp:lastModifiedBy>faraz kalantari</cp:lastModifiedBy>
  <cp:revision>460</cp:revision>
  <cp:lastPrinted>1999-01-27T00:54:54Z</cp:lastPrinted>
  <dcterms:created xsi:type="dcterms:W3CDTF">2010-07-05T20:10:47Z</dcterms:created>
  <dcterms:modified xsi:type="dcterms:W3CDTF">2018-11-28T19:46:19Z</dcterms:modified>
</cp:coreProperties>
</file>