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Yeseva One" charset="1" panose="00000500000000000000"/>
      <p:regular r:id="rId10"/>
    </p:embeddedFont>
    <p:embeddedFont>
      <p:font typeface="Alice" charset="1" panose="00000500000000000000"/>
      <p:regular r:id="rId11"/>
    </p:embeddedFont>
    <p:embeddedFont>
      <p:font typeface="Alice Bold" charset="1" panose="00000500000000000000"/>
      <p:regular r:id="rId12"/>
    </p:embeddedFont>
    <p:embeddedFont>
      <p:font typeface="Alice Italics" charset="1" panose="00000500000000000000"/>
      <p:regular r:id="rId13"/>
    </p:embeddedFont>
    <p:embeddedFont>
      <p:font typeface="Alice Bold Italic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85788" y="5967748"/>
            <a:ext cx="6115009" cy="8123804"/>
          </a:xfrm>
          <a:custGeom>
            <a:avLst/>
            <a:gdLst/>
            <a:ahLst/>
            <a:cxnLst/>
            <a:rect r="r" b="b" t="t" l="l"/>
            <a:pathLst>
              <a:path h="8123804" w="6115009">
                <a:moveTo>
                  <a:pt x="0" y="0"/>
                </a:moveTo>
                <a:lnTo>
                  <a:pt x="6115009" y="0"/>
                </a:lnTo>
                <a:lnTo>
                  <a:pt x="6115009" y="8123804"/>
                </a:lnTo>
                <a:lnTo>
                  <a:pt x="0" y="8123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52863" y="-2156056"/>
            <a:ext cx="6115009" cy="8123804"/>
          </a:xfrm>
          <a:custGeom>
            <a:avLst/>
            <a:gdLst/>
            <a:ahLst/>
            <a:cxnLst/>
            <a:rect r="r" b="b" t="t" l="l"/>
            <a:pathLst>
              <a:path h="8123804" w="6115009">
                <a:moveTo>
                  <a:pt x="0" y="0"/>
                </a:moveTo>
                <a:lnTo>
                  <a:pt x="6115009" y="0"/>
                </a:lnTo>
                <a:lnTo>
                  <a:pt x="6115009" y="8123804"/>
                </a:lnTo>
                <a:lnTo>
                  <a:pt x="0" y="8123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04763">
            <a:off x="114005" y="-803320"/>
            <a:ext cx="2664333" cy="4114800"/>
          </a:xfrm>
          <a:custGeom>
            <a:avLst/>
            <a:gdLst/>
            <a:ahLst/>
            <a:cxnLst/>
            <a:rect r="r" b="b" t="t" l="l"/>
            <a:pathLst>
              <a:path h="4114800" w="2664333">
                <a:moveTo>
                  <a:pt x="0" y="0"/>
                </a:moveTo>
                <a:lnTo>
                  <a:pt x="2664333" y="0"/>
                </a:lnTo>
                <a:lnTo>
                  <a:pt x="26643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856477">
            <a:off x="15271427" y="6950567"/>
            <a:ext cx="2664333" cy="4114800"/>
          </a:xfrm>
          <a:custGeom>
            <a:avLst/>
            <a:gdLst/>
            <a:ahLst/>
            <a:cxnLst/>
            <a:rect r="r" b="b" t="t" l="l"/>
            <a:pathLst>
              <a:path h="4114800" w="2664333">
                <a:moveTo>
                  <a:pt x="0" y="0"/>
                </a:moveTo>
                <a:lnTo>
                  <a:pt x="2664333" y="0"/>
                </a:lnTo>
                <a:lnTo>
                  <a:pt x="26643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82111" y="304432"/>
            <a:ext cx="2523777" cy="1324983"/>
          </a:xfrm>
          <a:custGeom>
            <a:avLst/>
            <a:gdLst/>
            <a:ahLst/>
            <a:cxnLst/>
            <a:rect r="r" b="b" t="t" l="l"/>
            <a:pathLst>
              <a:path h="1324983" w="2523777">
                <a:moveTo>
                  <a:pt x="0" y="0"/>
                </a:moveTo>
                <a:lnTo>
                  <a:pt x="2523778" y="0"/>
                </a:lnTo>
                <a:lnTo>
                  <a:pt x="2523778" y="1324983"/>
                </a:lnTo>
                <a:lnTo>
                  <a:pt x="0" y="13249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7632" y="3954410"/>
            <a:ext cx="14532735" cy="2497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55"/>
              </a:lnSpc>
              <a:spcBef>
                <a:spcPct val="0"/>
              </a:spcBef>
            </a:pPr>
            <a:r>
              <a:rPr lang="en-US" sz="14539">
                <a:solidFill>
                  <a:srgbClr val="000000"/>
                </a:solidFill>
                <a:latin typeface="Yeseva One"/>
              </a:rPr>
              <a:t>MATERI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30644" y="7929489"/>
            <a:ext cx="8626712" cy="164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9"/>
              </a:lnSpc>
            </a:pPr>
            <a:r>
              <a:rPr lang="en-US" sz="4677">
                <a:solidFill>
                  <a:srgbClr val="1D1914"/>
                </a:solidFill>
                <a:latin typeface="Alice"/>
              </a:rPr>
              <a:t>Nikadek</a:t>
            </a:r>
          </a:p>
          <a:p>
            <a:pPr algn="ctr">
              <a:lnSpc>
                <a:spcPts val="6549"/>
              </a:lnSpc>
              <a:spcBef>
                <a:spcPct val="0"/>
              </a:spcBef>
            </a:pPr>
            <a:r>
              <a:rPr lang="en-US" sz="4677">
                <a:solidFill>
                  <a:srgbClr val="1D1914"/>
                </a:solidFill>
                <a:latin typeface="Alice"/>
              </a:rPr>
              <a:t>XI RPL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6172" y="2580106"/>
            <a:ext cx="15395656" cy="1435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87"/>
              </a:lnSpc>
              <a:spcBef>
                <a:spcPct val="0"/>
              </a:spcBef>
            </a:pPr>
            <a:r>
              <a:rPr lang="en-US" sz="8348">
                <a:solidFill>
                  <a:srgbClr val="668170"/>
                </a:solidFill>
                <a:latin typeface="Alice"/>
              </a:rPr>
              <a:t>PRESENTASI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28843" y="6113050"/>
            <a:ext cx="13230314" cy="130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sz="7600">
                <a:solidFill>
                  <a:srgbClr val="000000"/>
                </a:solidFill>
                <a:latin typeface="Alice"/>
              </a:rPr>
              <a:t>PBO/OOP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81614" y="1553215"/>
            <a:ext cx="4524772" cy="631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sz="3643">
                <a:solidFill>
                  <a:srgbClr val="B91125"/>
                </a:solidFill>
                <a:latin typeface="Alice"/>
              </a:rPr>
              <a:t>SMKN 1 Subang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225873">
            <a:off x="13784324" y="5196398"/>
            <a:ext cx="6115009" cy="8123804"/>
          </a:xfrm>
          <a:custGeom>
            <a:avLst/>
            <a:gdLst/>
            <a:ahLst/>
            <a:cxnLst/>
            <a:rect r="r" b="b" t="t" l="l"/>
            <a:pathLst>
              <a:path h="8123804" w="6115009">
                <a:moveTo>
                  <a:pt x="0" y="0"/>
                </a:moveTo>
                <a:lnTo>
                  <a:pt x="6115009" y="0"/>
                </a:lnTo>
                <a:lnTo>
                  <a:pt x="6115009" y="8123804"/>
                </a:lnTo>
                <a:lnTo>
                  <a:pt x="0" y="8123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351030">
            <a:off x="-1413776" y="-983872"/>
            <a:ext cx="6115009" cy="8123804"/>
          </a:xfrm>
          <a:custGeom>
            <a:avLst/>
            <a:gdLst/>
            <a:ahLst/>
            <a:cxnLst/>
            <a:rect r="r" b="b" t="t" l="l"/>
            <a:pathLst>
              <a:path h="8123804" w="6115009">
                <a:moveTo>
                  <a:pt x="0" y="0"/>
                </a:moveTo>
                <a:lnTo>
                  <a:pt x="6115009" y="0"/>
                </a:lnTo>
                <a:lnTo>
                  <a:pt x="6115009" y="8123804"/>
                </a:lnTo>
                <a:lnTo>
                  <a:pt x="0" y="8123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00317" y="-36402"/>
            <a:ext cx="11287367" cy="9931672"/>
          </a:xfrm>
          <a:custGeom>
            <a:avLst/>
            <a:gdLst/>
            <a:ahLst/>
            <a:cxnLst/>
            <a:rect r="r" b="b" t="t" l="l"/>
            <a:pathLst>
              <a:path h="9931672" w="11287367">
                <a:moveTo>
                  <a:pt x="0" y="0"/>
                </a:moveTo>
                <a:lnTo>
                  <a:pt x="11287366" y="0"/>
                </a:lnTo>
                <a:lnTo>
                  <a:pt x="11287366" y="9931672"/>
                </a:lnTo>
                <a:lnTo>
                  <a:pt x="0" y="9931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88892" y="4137185"/>
            <a:ext cx="550542" cy="507875"/>
          </a:xfrm>
          <a:custGeom>
            <a:avLst/>
            <a:gdLst/>
            <a:ahLst/>
            <a:cxnLst/>
            <a:rect r="r" b="b" t="t" l="l"/>
            <a:pathLst>
              <a:path h="507875" w="550542">
                <a:moveTo>
                  <a:pt x="0" y="0"/>
                </a:moveTo>
                <a:lnTo>
                  <a:pt x="550542" y="0"/>
                </a:lnTo>
                <a:lnTo>
                  <a:pt x="550542" y="507876"/>
                </a:lnTo>
                <a:lnTo>
                  <a:pt x="0" y="5078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88892" y="4831172"/>
            <a:ext cx="550542" cy="507875"/>
          </a:xfrm>
          <a:custGeom>
            <a:avLst/>
            <a:gdLst/>
            <a:ahLst/>
            <a:cxnLst/>
            <a:rect r="r" b="b" t="t" l="l"/>
            <a:pathLst>
              <a:path h="507875" w="550542">
                <a:moveTo>
                  <a:pt x="0" y="0"/>
                </a:moveTo>
                <a:lnTo>
                  <a:pt x="550542" y="0"/>
                </a:lnTo>
                <a:lnTo>
                  <a:pt x="550542" y="507875"/>
                </a:lnTo>
                <a:lnTo>
                  <a:pt x="0" y="5078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88892" y="5529547"/>
            <a:ext cx="550542" cy="507875"/>
          </a:xfrm>
          <a:custGeom>
            <a:avLst/>
            <a:gdLst/>
            <a:ahLst/>
            <a:cxnLst/>
            <a:rect r="r" b="b" t="t" l="l"/>
            <a:pathLst>
              <a:path h="507875" w="550542">
                <a:moveTo>
                  <a:pt x="0" y="0"/>
                </a:moveTo>
                <a:lnTo>
                  <a:pt x="550542" y="0"/>
                </a:lnTo>
                <a:lnTo>
                  <a:pt x="550542" y="507876"/>
                </a:lnTo>
                <a:lnTo>
                  <a:pt x="0" y="5078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88892" y="6151723"/>
            <a:ext cx="524360" cy="483722"/>
          </a:xfrm>
          <a:custGeom>
            <a:avLst/>
            <a:gdLst/>
            <a:ahLst/>
            <a:cxnLst/>
            <a:rect r="r" b="b" t="t" l="l"/>
            <a:pathLst>
              <a:path h="483722" w="524360">
                <a:moveTo>
                  <a:pt x="0" y="0"/>
                </a:moveTo>
                <a:lnTo>
                  <a:pt x="524360" y="0"/>
                </a:lnTo>
                <a:lnTo>
                  <a:pt x="524360" y="483721"/>
                </a:lnTo>
                <a:lnTo>
                  <a:pt x="0" y="483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88892" y="6835469"/>
            <a:ext cx="495628" cy="457216"/>
          </a:xfrm>
          <a:custGeom>
            <a:avLst/>
            <a:gdLst/>
            <a:ahLst/>
            <a:cxnLst/>
            <a:rect r="r" b="b" t="t" l="l"/>
            <a:pathLst>
              <a:path h="457216" w="495628">
                <a:moveTo>
                  <a:pt x="0" y="0"/>
                </a:moveTo>
                <a:lnTo>
                  <a:pt x="495628" y="0"/>
                </a:lnTo>
                <a:lnTo>
                  <a:pt x="495628" y="457217"/>
                </a:lnTo>
                <a:lnTo>
                  <a:pt x="0" y="4572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87683" y="1028700"/>
            <a:ext cx="2602697" cy="1366416"/>
          </a:xfrm>
          <a:custGeom>
            <a:avLst/>
            <a:gdLst/>
            <a:ahLst/>
            <a:cxnLst/>
            <a:rect r="r" b="b" t="t" l="l"/>
            <a:pathLst>
              <a:path h="1366416" w="2602697">
                <a:moveTo>
                  <a:pt x="0" y="0"/>
                </a:moveTo>
                <a:lnTo>
                  <a:pt x="2602698" y="0"/>
                </a:lnTo>
                <a:lnTo>
                  <a:pt x="2602698" y="1366416"/>
                </a:lnTo>
                <a:lnTo>
                  <a:pt x="0" y="1366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97030" y="2654582"/>
            <a:ext cx="6893940" cy="118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6"/>
              </a:lnSpc>
              <a:spcBef>
                <a:spcPct val="0"/>
              </a:spcBef>
            </a:pPr>
            <a:r>
              <a:rPr lang="en-US" sz="6897">
                <a:solidFill>
                  <a:srgbClr val="000000"/>
                </a:solidFill>
                <a:latin typeface="Alice"/>
              </a:rPr>
              <a:t>PENDAHULUAN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03258" y="3969608"/>
            <a:ext cx="5158866" cy="64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3"/>
              </a:lnSpc>
              <a:spcBef>
                <a:spcPct val="0"/>
              </a:spcBef>
            </a:pPr>
            <a:r>
              <a:rPr lang="en-US" sz="3738">
                <a:solidFill>
                  <a:srgbClr val="668170"/>
                </a:solidFill>
                <a:latin typeface="Alice"/>
              </a:rPr>
              <a:t>Pengertian PBO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06560" y="4691051"/>
            <a:ext cx="5158866" cy="64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3"/>
              </a:lnSpc>
              <a:spcBef>
                <a:spcPct val="0"/>
              </a:spcBef>
            </a:pPr>
            <a:r>
              <a:rPr lang="en-US" sz="3738">
                <a:solidFill>
                  <a:srgbClr val="668170"/>
                </a:solidFill>
                <a:latin typeface="Alice"/>
              </a:rPr>
              <a:t>Data PBO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47153" y="5378524"/>
            <a:ext cx="6752262" cy="64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3"/>
              </a:lnSpc>
              <a:spcBef>
                <a:spcPct val="0"/>
              </a:spcBef>
            </a:pPr>
            <a:r>
              <a:rPr lang="en-US" sz="3738">
                <a:solidFill>
                  <a:srgbClr val="668170"/>
                </a:solidFill>
                <a:latin typeface="Alice"/>
              </a:rPr>
              <a:t>KONSEP PBO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47153" y="6043321"/>
            <a:ext cx="6752262" cy="64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3"/>
              </a:lnSpc>
              <a:spcBef>
                <a:spcPct val="0"/>
              </a:spcBef>
            </a:pPr>
            <a:r>
              <a:rPr lang="en-US" sz="3738">
                <a:solidFill>
                  <a:srgbClr val="668170"/>
                </a:solidFill>
                <a:latin typeface="Alice"/>
              </a:rPr>
              <a:t>Ciri-ciri PBO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06560" y="6697217"/>
            <a:ext cx="6752262" cy="647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3"/>
              </a:lnSpc>
              <a:spcBef>
                <a:spcPct val="0"/>
              </a:spcBef>
            </a:pPr>
            <a:r>
              <a:rPr lang="en-US" sz="3738">
                <a:solidFill>
                  <a:srgbClr val="668170"/>
                </a:solidFill>
                <a:latin typeface="Alice"/>
              </a:rPr>
              <a:t>Keuntungan PBO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80109">
            <a:off x="-3385319" y="-678184"/>
            <a:ext cx="6115009" cy="8123804"/>
          </a:xfrm>
          <a:custGeom>
            <a:avLst/>
            <a:gdLst/>
            <a:ahLst/>
            <a:cxnLst/>
            <a:rect r="r" b="b" t="t" l="l"/>
            <a:pathLst>
              <a:path h="8123804" w="6115009">
                <a:moveTo>
                  <a:pt x="0" y="0"/>
                </a:moveTo>
                <a:lnTo>
                  <a:pt x="6115009" y="0"/>
                </a:lnTo>
                <a:lnTo>
                  <a:pt x="6115009" y="8123804"/>
                </a:lnTo>
                <a:lnTo>
                  <a:pt x="0" y="8123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659447">
            <a:off x="15439218" y="2873378"/>
            <a:ext cx="6115009" cy="8123804"/>
          </a:xfrm>
          <a:custGeom>
            <a:avLst/>
            <a:gdLst/>
            <a:ahLst/>
            <a:cxnLst/>
            <a:rect r="r" b="b" t="t" l="l"/>
            <a:pathLst>
              <a:path h="8123804" w="6115009">
                <a:moveTo>
                  <a:pt x="6115009" y="8123804"/>
                </a:moveTo>
                <a:lnTo>
                  <a:pt x="0" y="8123804"/>
                </a:lnTo>
                <a:lnTo>
                  <a:pt x="0" y="0"/>
                </a:lnTo>
                <a:lnTo>
                  <a:pt x="6115009" y="0"/>
                </a:lnTo>
                <a:lnTo>
                  <a:pt x="6115009" y="812380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26138">
            <a:off x="135657" y="7149627"/>
            <a:ext cx="2730732" cy="4217346"/>
          </a:xfrm>
          <a:custGeom>
            <a:avLst/>
            <a:gdLst/>
            <a:ahLst/>
            <a:cxnLst/>
            <a:rect r="r" b="b" t="t" l="l"/>
            <a:pathLst>
              <a:path h="4217346" w="2730732">
                <a:moveTo>
                  <a:pt x="0" y="0"/>
                </a:moveTo>
                <a:lnTo>
                  <a:pt x="2730732" y="0"/>
                </a:lnTo>
                <a:lnTo>
                  <a:pt x="2730732" y="4217346"/>
                </a:lnTo>
                <a:lnTo>
                  <a:pt x="0" y="4217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15737" y="1104900"/>
            <a:ext cx="10256527" cy="1379969"/>
          </a:xfrm>
          <a:custGeom>
            <a:avLst/>
            <a:gdLst/>
            <a:ahLst/>
            <a:cxnLst/>
            <a:rect r="r" b="b" t="t" l="l"/>
            <a:pathLst>
              <a:path h="1379969" w="10256527">
                <a:moveTo>
                  <a:pt x="0" y="0"/>
                </a:moveTo>
                <a:lnTo>
                  <a:pt x="10256526" y="0"/>
                </a:lnTo>
                <a:lnTo>
                  <a:pt x="10256526" y="1379969"/>
                </a:lnTo>
                <a:lnTo>
                  <a:pt x="0" y="1379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30452" y="1028700"/>
            <a:ext cx="2435410" cy="1278590"/>
          </a:xfrm>
          <a:custGeom>
            <a:avLst/>
            <a:gdLst/>
            <a:ahLst/>
            <a:cxnLst/>
            <a:rect r="r" b="b" t="t" l="l"/>
            <a:pathLst>
              <a:path h="1278590" w="2435410">
                <a:moveTo>
                  <a:pt x="0" y="0"/>
                </a:moveTo>
                <a:lnTo>
                  <a:pt x="2435410" y="0"/>
                </a:lnTo>
                <a:lnTo>
                  <a:pt x="2435410" y="1278590"/>
                </a:lnTo>
                <a:lnTo>
                  <a:pt x="0" y="12785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87152" y="1208341"/>
            <a:ext cx="7913696" cy="100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4"/>
              </a:lnSpc>
              <a:spcBef>
                <a:spcPct val="0"/>
              </a:spcBef>
            </a:pPr>
            <a:r>
              <a:rPr lang="en-US" sz="5853">
                <a:solidFill>
                  <a:srgbClr val="FFFFFF"/>
                </a:solidFill>
                <a:latin typeface="Alice"/>
              </a:rPr>
              <a:t>Pengertian PBO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0120" y="2814114"/>
            <a:ext cx="14888036" cy="644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ice"/>
              </a:rPr>
              <a:t>PBO singkatan dari</a:t>
            </a:r>
          </a:p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ice"/>
              </a:rPr>
              <a:t>(Pemograman Berorientasi Objek) dari metode pemrograman yang berorientasikan kepada objek, yaitu semua data dan method didefinisikan ke dalam beberapa class atau objek-objek agar bisa saling bekerja sama dalam memecahkan masalah</a:t>
            </a:r>
          </a:p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ice"/>
              </a:rPr>
              <a:t>Istilah pada bahasa Inggris disebut dengan </a:t>
            </a:r>
          </a:p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Alice"/>
              </a:rPr>
              <a:t>OOP ( Object Oriented Programing) 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4653843">
            <a:off x="14201795" y="4942088"/>
            <a:ext cx="6115009" cy="8123804"/>
          </a:xfrm>
          <a:custGeom>
            <a:avLst/>
            <a:gdLst/>
            <a:ahLst/>
            <a:cxnLst/>
            <a:rect r="r" b="b" t="t" l="l"/>
            <a:pathLst>
              <a:path h="8123804" w="6115009">
                <a:moveTo>
                  <a:pt x="6115010" y="8123804"/>
                </a:moveTo>
                <a:lnTo>
                  <a:pt x="0" y="8123804"/>
                </a:lnTo>
                <a:lnTo>
                  <a:pt x="0" y="0"/>
                </a:lnTo>
                <a:lnTo>
                  <a:pt x="6115010" y="0"/>
                </a:lnTo>
                <a:lnTo>
                  <a:pt x="6115010" y="812380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9740275">
            <a:off x="-1766587" y="-2684846"/>
            <a:ext cx="5590574" cy="7427091"/>
          </a:xfrm>
          <a:custGeom>
            <a:avLst/>
            <a:gdLst/>
            <a:ahLst/>
            <a:cxnLst/>
            <a:rect r="r" b="b" t="t" l="l"/>
            <a:pathLst>
              <a:path h="7427091" w="5590574">
                <a:moveTo>
                  <a:pt x="5590574" y="0"/>
                </a:moveTo>
                <a:lnTo>
                  <a:pt x="0" y="0"/>
                </a:lnTo>
                <a:lnTo>
                  <a:pt x="0" y="7427092"/>
                </a:lnTo>
                <a:lnTo>
                  <a:pt x="5590574" y="7427092"/>
                </a:lnTo>
                <a:lnTo>
                  <a:pt x="559057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36095" y="1028700"/>
            <a:ext cx="9815809" cy="1873927"/>
          </a:xfrm>
          <a:custGeom>
            <a:avLst/>
            <a:gdLst/>
            <a:ahLst/>
            <a:cxnLst/>
            <a:rect r="r" b="b" t="t" l="l"/>
            <a:pathLst>
              <a:path h="1873927" w="9815809">
                <a:moveTo>
                  <a:pt x="0" y="0"/>
                </a:moveTo>
                <a:lnTo>
                  <a:pt x="9815810" y="0"/>
                </a:lnTo>
                <a:lnTo>
                  <a:pt x="9815810" y="1873927"/>
                </a:lnTo>
                <a:lnTo>
                  <a:pt x="0" y="1873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-2211274" y="8477783"/>
            <a:ext cx="7154741" cy="1561034"/>
          </a:xfrm>
          <a:custGeom>
            <a:avLst/>
            <a:gdLst/>
            <a:ahLst/>
            <a:cxnLst/>
            <a:rect r="r" b="b" t="t" l="l"/>
            <a:pathLst>
              <a:path h="1561034" w="7154741">
                <a:moveTo>
                  <a:pt x="0" y="0"/>
                </a:moveTo>
                <a:lnTo>
                  <a:pt x="7154742" y="0"/>
                </a:lnTo>
                <a:lnTo>
                  <a:pt x="7154742" y="1561034"/>
                </a:lnTo>
                <a:lnTo>
                  <a:pt x="0" y="1561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06933" y="1402782"/>
            <a:ext cx="2852367" cy="1497493"/>
          </a:xfrm>
          <a:custGeom>
            <a:avLst/>
            <a:gdLst/>
            <a:ahLst/>
            <a:cxnLst/>
            <a:rect r="r" b="b" t="t" l="l"/>
            <a:pathLst>
              <a:path h="1497493" w="2852367">
                <a:moveTo>
                  <a:pt x="0" y="0"/>
                </a:moveTo>
                <a:lnTo>
                  <a:pt x="2852367" y="0"/>
                </a:lnTo>
                <a:lnTo>
                  <a:pt x="2852367" y="1497493"/>
                </a:lnTo>
                <a:lnTo>
                  <a:pt x="0" y="14974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53100" y="3024100"/>
            <a:ext cx="13235453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Alice Bold"/>
              </a:rPr>
              <a:t>PBO memiliki data yaitu 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7152" y="1357343"/>
            <a:ext cx="7913696" cy="100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4"/>
              </a:lnSpc>
              <a:spcBef>
                <a:spcPct val="0"/>
              </a:spcBef>
            </a:pPr>
            <a:r>
              <a:rPr lang="en-US" sz="5853">
                <a:solidFill>
                  <a:srgbClr val="668170"/>
                </a:solidFill>
                <a:latin typeface="Alice"/>
              </a:rPr>
              <a:t>Data PBO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4694" y="3988030"/>
            <a:ext cx="14323858" cy="534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13"/>
              </a:lnSpc>
            </a:pPr>
            <a:r>
              <a:rPr lang="en-US" sz="4366">
                <a:solidFill>
                  <a:srgbClr val="000000"/>
                </a:solidFill>
                <a:latin typeface="Alice"/>
              </a:rPr>
              <a:t>1. Atribut</a:t>
            </a:r>
          </a:p>
          <a:p>
            <a:pPr>
              <a:lnSpc>
                <a:spcPts val="6113"/>
              </a:lnSpc>
            </a:pPr>
            <a:r>
              <a:rPr lang="en-US" sz="4366">
                <a:solidFill>
                  <a:srgbClr val="000000"/>
                </a:solidFill>
                <a:latin typeface="Alice"/>
              </a:rPr>
              <a:t>1). Adalah penerapan konsep objek </a:t>
            </a:r>
          </a:p>
          <a:p>
            <a:pPr>
              <a:lnSpc>
                <a:spcPts val="6113"/>
              </a:lnSpc>
            </a:pPr>
            <a:r>
              <a:rPr lang="en-US" sz="4366">
                <a:solidFill>
                  <a:srgbClr val="000000"/>
                </a:solidFill>
                <a:latin typeface="Alice"/>
              </a:rPr>
              <a:t>2. Method</a:t>
            </a:r>
          </a:p>
          <a:p>
            <a:pPr>
              <a:lnSpc>
                <a:spcPts val="6113"/>
              </a:lnSpc>
            </a:pPr>
            <a:r>
              <a:rPr lang="en-US" sz="4366">
                <a:solidFill>
                  <a:srgbClr val="000000"/>
                </a:solidFill>
                <a:latin typeface="Alice"/>
              </a:rPr>
              <a:t>2). Setiap objek yang dilakukan memiliki fungsi, prosedur</a:t>
            </a:r>
          </a:p>
          <a:p>
            <a:pPr>
              <a:lnSpc>
                <a:spcPts val="6113"/>
              </a:lnSpc>
            </a:pPr>
            <a:r>
              <a:rPr lang="en-US" sz="4366">
                <a:solidFill>
                  <a:srgbClr val="000000"/>
                </a:solidFill>
                <a:latin typeface="Alice"/>
              </a:rPr>
              <a:t>      atau action</a:t>
            </a:r>
          </a:p>
          <a:p>
            <a:pPr>
              <a:lnSpc>
                <a:spcPts val="6113"/>
              </a:lnSpc>
            </a:pPr>
            <a:r>
              <a:rPr lang="en-US" sz="4366">
                <a:solidFill>
                  <a:srgbClr val="000000"/>
                </a:solidFill>
                <a:latin typeface="Alice"/>
              </a:rPr>
              <a:t>3. Class</a:t>
            </a:r>
          </a:p>
          <a:p>
            <a:pPr>
              <a:lnSpc>
                <a:spcPts val="6113"/>
              </a:lnSpc>
              <a:spcBef>
                <a:spcPct val="0"/>
              </a:spcBef>
            </a:pPr>
            <a:r>
              <a:rPr lang="en-US" sz="4366">
                <a:solidFill>
                  <a:srgbClr val="000000"/>
                </a:solidFill>
                <a:latin typeface="Alice"/>
              </a:rPr>
              <a:t>3). Pengelompokan kedua istilah dalam satu hal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542931">
            <a:off x="-156914" y="-905090"/>
            <a:ext cx="2807467" cy="4335856"/>
          </a:xfrm>
          <a:custGeom>
            <a:avLst/>
            <a:gdLst/>
            <a:ahLst/>
            <a:cxnLst/>
            <a:rect r="r" b="b" t="t" l="l"/>
            <a:pathLst>
              <a:path h="4335856" w="2807467">
                <a:moveTo>
                  <a:pt x="0" y="0"/>
                </a:moveTo>
                <a:lnTo>
                  <a:pt x="2807467" y="0"/>
                </a:lnTo>
                <a:lnTo>
                  <a:pt x="2807467" y="4335856"/>
                </a:lnTo>
                <a:lnTo>
                  <a:pt x="0" y="4335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679272">
            <a:off x="-2795287" y="3688071"/>
            <a:ext cx="5590574" cy="7427091"/>
          </a:xfrm>
          <a:custGeom>
            <a:avLst/>
            <a:gdLst/>
            <a:ahLst/>
            <a:cxnLst/>
            <a:rect r="r" b="b" t="t" l="l"/>
            <a:pathLst>
              <a:path h="7427091" w="5590574">
                <a:moveTo>
                  <a:pt x="5590574" y="0"/>
                </a:moveTo>
                <a:lnTo>
                  <a:pt x="0" y="0"/>
                </a:lnTo>
                <a:lnTo>
                  <a:pt x="0" y="7427091"/>
                </a:lnTo>
                <a:lnTo>
                  <a:pt x="5590574" y="7427091"/>
                </a:lnTo>
                <a:lnTo>
                  <a:pt x="55905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06115" y="2241235"/>
            <a:ext cx="10475769" cy="1409467"/>
          </a:xfrm>
          <a:custGeom>
            <a:avLst/>
            <a:gdLst/>
            <a:ahLst/>
            <a:cxnLst/>
            <a:rect r="r" b="b" t="t" l="l"/>
            <a:pathLst>
              <a:path h="1409467" w="10475769">
                <a:moveTo>
                  <a:pt x="0" y="0"/>
                </a:moveTo>
                <a:lnTo>
                  <a:pt x="10475770" y="0"/>
                </a:lnTo>
                <a:lnTo>
                  <a:pt x="10475770" y="1409467"/>
                </a:lnTo>
                <a:lnTo>
                  <a:pt x="0" y="1409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47733" y="4130940"/>
            <a:ext cx="15192534" cy="4607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3"/>
              </a:lnSpc>
              <a:spcBef>
                <a:spcPct val="0"/>
              </a:spcBef>
            </a:pPr>
            <a:r>
              <a:rPr lang="en-US" sz="4402">
                <a:solidFill>
                  <a:srgbClr val="000000"/>
                </a:solidFill>
                <a:latin typeface="Alice"/>
              </a:rPr>
              <a:t>Konsep pada pemograman ini dapat dilihat dari bahasa pemrograman Java/Cross, hal ini karena kita harus menulis kode program utamanya , berbeda dengan Ruby/PHP karena pemograman nya tidak menerapkan PBO tetapi menggunakan Konsep PBO atau class Dan objek di dalam nya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2189436">
            <a:off x="15473663" y="3997932"/>
            <a:ext cx="5590574" cy="7427091"/>
          </a:xfrm>
          <a:custGeom>
            <a:avLst/>
            <a:gdLst/>
            <a:ahLst/>
            <a:cxnLst/>
            <a:rect r="r" b="b" t="t" l="l"/>
            <a:pathLst>
              <a:path h="7427091" w="5590574">
                <a:moveTo>
                  <a:pt x="5590574" y="7427091"/>
                </a:moveTo>
                <a:lnTo>
                  <a:pt x="0" y="7427091"/>
                </a:lnTo>
                <a:lnTo>
                  <a:pt x="0" y="0"/>
                </a:lnTo>
                <a:lnTo>
                  <a:pt x="5590574" y="0"/>
                </a:lnTo>
                <a:lnTo>
                  <a:pt x="5590574" y="742709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794791">
            <a:off x="15695556" y="-844062"/>
            <a:ext cx="2807467" cy="4335856"/>
          </a:xfrm>
          <a:custGeom>
            <a:avLst/>
            <a:gdLst/>
            <a:ahLst/>
            <a:cxnLst/>
            <a:rect r="r" b="b" t="t" l="l"/>
            <a:pathLst>
              <a:path h="4335856" w="2807467">
                <a:moveTo>
                  <a:pt x="2807467" y="0"/>
                </a:moveTo>
                <a:lnTo>
                  <a:pt x="0" y="0"/>
                </a:lnTo>
                <a:lnTo>
                  <a:pt x="0" y="4335856"/>
                </a:lnTo>
                <a:lnTo>
                  <a:pt x="2807467" y="4335856"/>
                </a:lnTo>
                <a:lnTo>
                  <a:pt x="28074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6964" y="476894"/>
            <a:ext cx="2994072" cy="1571888"/>
          </a:xfrm>
          <a:custGeom>
            <a:avLst/>
            <a:gdLst/>
            <a:ahLst/>
            <a:cxnLst/>
            <a:rect r="r" b="b" t="t" l="l"/>
            <a:pathLst>
              <a:path h="1571888" w="2994072">
                <a:moveTo>
                  <a:pt x="0" y="0"/>
                </a:moveTo>
                <a:lnTo>
                  <a:pt x="2994072" y="0"/>
                </a:lnTo>
                <a:lnTo>
                  <a:pt x="2994072" y="1571888"/>
                </a:lnTo>
                <a:lnTo>
                  <a:pt x="0" y="15718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92272" y="2433576"/>
            <a:ext cx="8303455" cy="81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3">
                <a:solidFill>
                  <a:srgbClr val="FFFFFF"/>
                </a:solidFill>
                <a:latin typeface="Alice"/>
              </a:rPr>
              <a:t>Konsep PBO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3636882">
            <a:off x="15367464" y="6065936"/>
            <a:ext cx="4805959" cy="6384728"/>
          </a:xfrm>
          <a:custGeom>
            <a:avLst/>
            <a:gdLst/>
            <a:ahLst/>
            <a:cxnLst/>
            <a:rect r="r" b="b" t="t" l="l"/>
            <a:pathLst>
              <a:path h="6384728" w="4805959">
                <a:moveTo>
                  <a:pt x="4805959" y="6384728"/>
                </a:moveTo>
                <a:lnTo>
                  <a:pt x="0" y="6384728"/>
                </a:lnTo>
                <a:lnTo>
                  <a:pt x="0" y="0"/>
                </a:lnTo>
                <a:lnTo>
                  <a:pt x="4805959" y="0"/>
                </a:lnTo>
                <a:lnTo>
                  <a:pt x="4805959" y="63847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36095" y="1028700"/>
            <a:ext cx="9815809" cy="1873927"/>
          </a:xfrm>
          <a:custGeom>
            <a:avLst/>
            <a:gdLst/>
            <a:ahLst/>
            <a:cxnLst/>
            <a:rect r="r" b="b" t="t" l="l"/>
            <a:pathLst>
              <a:path h="1873927" w="9815809">
                <a:moveTo>
                  <a:pt x="0" y="0"/>
                </a:moveTo>
                <a:lnTo>
                  <a:pt x="9815810" y="0"/>
                </a:lnTo>
                <a:lnTo>
                  <a:pt x="9815810" y="1873927"/>
                </a:lnTo>
                <a:lnTo>
                  <a:pt x="0" y="1873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117613" y="7205463"/>
            <a:ext cx="4292625" cy="2494492"/>
          </a:xfrm>
          <a:custGeom>
            <a:avLst/>
            <a:gdLst/>
            <a:ahLst/>
            <a:cxnLst/>
            <a:rect r="r" b="b" t="t" l="l"/>
            <a:pathLst>
              <a:path h="2494492" w="4292625">
                <a:moveTo>
                  <a:pt x="0" y="0"/>
                </a:moveTo>
                <a:lnTo>
                  <a:pt x="4292626" y="0"/>
                </a:lnTo>
                <a:lnTo>
                  <a:pt x="4292626" y="2494492"/>
                </a:lnTo>
                <a:lnTo>
                  <a:pt x="0" y="2494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094262">
            <a:off x="-303467" y="-872545"/>
            <a:ext cx="2664333" cy="4114800"/>
          </a:xfrm>
          <a:custGeom>
            <a:avLst/>
            <a:gdLst/>
            <a:ahLst/>
            <a:cxnLst/>
            <a:rect r="r" b="b" t="t" l="l"/>
            <a:pathLst>
              <a:path h="4114800" w="2664333">
                <a:moveTo>
                  <a:pt x="0" y="0"/>
                </a:moveTo>
                <a:lnTo>
                  <a:pt x="2664333" y="0"/>
                </a:lnTo>
                <a:lnTo>
                  <a:pt x="26643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99381" y="1471643"/>
            <a:ext cx="2959919" cy="1553958"/>
          </a:xfrm>
          <a:custGeom>
            <a:avLst/>
            <a:gdLst/>
            <a:ahLst/>
            <a:cxnLst/>
            <a:rect r="r" b="b" t="t" l="l"/>
            <a:pathLst>
              <a:path h="1553958" w="2959919">
                <a:moveTo>
                  <a:pt x="0" y="0"/>
                </a:moveTo>
                <a:lnTo>
                  <a:pt x="2959919" y="0"/>
                </a:lnTo>
                <a:lnTo>
                  <a:pt x="2959919" y="1553957"/>
                </a:lnTo>
                <a:lnTo>
                  <a:pt x="0" y="15539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30219" y="3681418"/>
            <a:ext cx="12827562" cy="3757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</a:pPr>
            <a:r>
              <a:rPr lang="en-US" sz="3583">
                <a:solidFill>
                  <a:srgbClr val="000000"/>
                </a:solidFill>
                <a:latin typeface="Alice"/>
              </a:rPr>
              <a:t>1. Abstraksi (Abstraction) </a:t>
            </a:r>
          </a:p>
          <a:p>
            <a:pPr algn="ctr">
              <a:lnSpc>
                <a:spcPts val="5016"/>
              </a:lnSpc>
            </a:pPr>
            <a:r>
              <a:rPr lang="en-US" sz="3583">
                <a:solidFill>
                  <a:srgbClr val="000000"/>
                </a:solidFill>
                <a:latin typeface="Alice"/>
              </a:rPr>
              <a:t>1). Menyembunyikan kesulitan dari suatu proses</a:t>
            </a:r>
          </a:p>
          <a:p>
            <a:pPr algn="ctr">
              <a:lnSpc>
                <a:spcPts val="5016"/>
              </a:lnSpc>
            </a:pPr>
            <a:r>
              <a:rPr lang="en-US" sz="3583">
                <a:solidFill>
                  <a:srgbClr val="000000"/>
                </a:solidFill>
                <a:latin typeface="Alice"/>
              </a:rPr>
              <a:t>2. Pembungkusan (Encapsuplation)</a:t>
            </a:r>
          </a:p>
          <a:p>
            <a:pPr algn="ctr">
              <a:lnSpc>
                <a:spcPts val="5016"/>
              </a:lnSpc>
            </a:pPr>
            <a:r>
              <a:rPr lang="en-US" sz="3583">
                <a:solidFill>
                  <a:srgbClr val="000000"/>
                </a:solidFill>
                <a:latin typeface="Alice"/>
              </a:rPr>
              <a:t>2). Yang berfungsi sebagai pembungkus semua kode dan data</a:t>
            </a:r>
          </a:p>
          <a:p>
            <a:pPr algn="ctr">
              <a:lnSpc>
                <a:spcPts val="5016"/>
              </a:lnSpc>
            </a:pPr>
            <a:r>
              <a:rPr lang="en-US" sz="3583">
                <a:solidFill>
                  <a:srgbClr val="000000"/>
                </a:solidFill>
                <a:latin typeface="Alice"/>
              </a:rPr>
              <a:t>3. Ada 3 akses</a:t>
            </a:r>
          </a:p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000000"/>
                </a:solidFill>
                <a:latin typeface="Alice"/>
              </a:rPr>
              <a:t>3). Private, protected, public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87152" y="1357343"/>
            <a:ext cx="7913696" cy="100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4"/>
              </a:lnSpc>
              <a:spcBef>
                <a:spcPct val="0"/>
              </a:spcBef>
            </a:pPr>
            <a:r>
              <a:rPr lang="en-US" sz="5853">
                <a:solidFill>
                  <a:srgbClr val="668170"/>
                </a:solidFill>
                <a:latin typeface="Alice"/>
              </a:rPr>
              <a:t>Ciri-ciri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623457">
            <a:off x="16350506" y="7307096"/>
            <a:ext cx="2807467" cy="4335856"/>
          </a:xfrm>
          <a:custGeom>
            <a:avLst/>
            <a:gdLst/>
            <a:ahLst/>
            <a:cxnLst/>
            <a:rect r="r" b="b" t="t" l="l"/>
            <a:pathLst>
              <a:path h="4335856" w="2807467">
                <a:moveTo>
                  <a:pt x="0" y="0"/>
                </a:moveTo>
                <a:lnTo>
                  <a:pt x="2807466" y="0"/>
                </a:lnTo>
                <a:lnTo>
                  <a:pt x="2807466" y="4335856"/>
                </a:lnTo>
                <a:lnTo>
                  <a:pt x="0" y="4335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819367">
            <a:off x="15492713" y="-950399"/>
            <a:ext cx="5590574" cy="7427091"/>
          </a:xfrm>
          <a:custGeom>
            <a:avLst/>
            <a:gdLst/>
            <a:ahLst/>
            <a:cxnLst/>
            <a:rect r="r" b="b" t="t" l="l"/>
            <a:pathLst>
              <a:path h="7427091" w="5590574">
                <a:moveTo>
                  <a:pt x="5590574" y="0"/>
                </a:moveTo>
                <a:lnTo>
                  <a:pt x="0" y="0"/>
                </a:lnTo>
                <a:lnTo>
                  <a:pt x="0" y="7427091"/>
                </a:lnTo>
                <a:lnTo>
                  <a:pt x="5590574" y="7427091"/>
                </a:lnTo>
                <a:lnTo>
                  <a:pt x="55905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06115" y="2241235"/>
            <a:ext cx="10475769" cy="1409467"/>
          </a:xfrm>
          <a:custGeom>
            <a:avLst/>
            <a:gdLst/>
            <a:ahLst/>
            <a:cxnLst/>
            <a:rect r="r" b="b" t="t" l="l"/>
            <a:pathLst>
              <a:path h="1409467" w="10475769">
                <a:moveTo>
                  <a:pt x="0" y="0"/>
                </a:moveTo>
                <a:lnTo>
                  <a:pt x="10475770" y="0"/>
                </a:lnTo>
                <a:lnTo>
                  <a:pt x="10475770" y="1409467"/>
                </a:lnTo>
                <a:lnTo>
                  <a:pt x="0" y="1409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9161812">
            <a:off x="-2795287" y="-1184720"/>
            <a:ext cx="5590574" cy="7427091"/>
          </a:xfrm>
          <a:custGeom>
            <a:avLst/>
            <a:gdLst/>
            <a:ahLst/>
            <a:cxnLst/>
            <a:rect r="r" b="b" t="t" l="l"/>
            <a:pathLst>
              <a:path h="7427091" w="5590574">
                <a:moveTo>
                  <a:pt x="5590574" y="7427091"/>
                </a:moveTo>
                <a:lnTo>
                  <a:pt x="0" y="7427091"/>
                </a:lnTo>
                <a:lnTo>
                  <a:pt x="0" y="0"/>
                </a:lnTo>
                <a:lnTo>
                  <a:pt x="5590574" y="0"/>
                </a:lnTo>
                <a:lnTo>
                  <a:pt x="5590574" y="742709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4336395">
            <a:off x="-935122" y="7307096"/>
            <a:ext cx="2807467" cy="4335856"/>
          </a:xfrm>
          <a:custGeom>
            <a:avLst/>
            <a:gdLst/>
            <a:ahLst/>
            <a:cxnLst/>
            <a:rect r="r" b="b" t="t" l="l"/>
            <a:pathLst>
              <a:path h="4335856" w="2807467">
                <a:moveTo>
                  <a:pt x="2807467" y="0"/>
                </a:moveTo>
                <a:lnTo>
                  <a:pt x="0" y="0"/>
                </a:lnTo>
                <a:lnTo>
                  <a:pt x="0" y="4335856"/>
                </a:lnTo>
                <a:lnTo>
                  <a:pt x="2807467" y="4335856"/>
                </a:lnTo>
                <a:lnTo>
                  <a:pt x="28074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55123" y="1347008"/>
            <a:ext cx="2697407" cy="1416139"/>
          </a:xfrm>
          <a:custGeom>
            <a:avLst/>
            <a:gdLst/>
            <a:ahLst/>
            <a:cxnLst/>
            <a:rect r="r" b="b" t="t" l="l"/>
            <a:pathLst>
              <a:path h="1416139" w="2697407">
                <a:moveTo>
                  <a:pt x="0" y="0"/>
                </a:moveTo>
                <a:lnTo>
                  <a:pt x="2697407" y="0"/>
                </a:lnTo>
                <a:lnTo>
                  <a:pt x="2697407" y="1416139"/>
                </a:lnTo>
                <a:lnTo>
                  <a:pt x="0" y="14161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92272" y="2433576"/>
            <a:ext cx="8303455" cy="81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3">
                <a:solidFill>
                  <a:srgbClr val="FFFFFF"/>
                </a:solidFill>
                <a:latin typeface="Alice"/>
              </a:rPr>
              <a:t>Keuntungan PBO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61010" y="4561144"/>
            <a:ext cx="12365979" cy="187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</a:pPr>
            <a:r>
              <a:rPr lang="en-US" sz="3583">
                <a:solidFill>
                  <a:srgbClr val="000000"/>
                </a:solidFill>
                <a:latin typeface="Alice"/>
              </a:rPr>
              <a:t>1. Dapat digunakan berulang-ulang</a:t>
            </a:r>
          </a:p>
          <a:p>
            <a:pPr algn="ctr">
              <a:lnSpc>
                <a:spcPts val="5016"/>
              </a:lnSpc>
            </a:pPr>
            <a:r>
              <a:rPr lang="en-US" sz="3583">
                <a:solidFill>
                  <a:srgbClr val="000000"/>
                </a:solidFill>
                <a:latin typeface="Alice"/>
              </a:rPr>
              <a:t>2. Lebih terstruktur dan mudah dikembangka</a:t>
            </a:r>
          </a:p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000000"/>
                </a:solidFill>
                <a:latin typeface="Alice"/>
              </a:rPr>
              <a:t>3. Bersifat alami dan natural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1277997" y="5520272"/>
            <a:ext cx="7499618" cy="4358111"/>
          </a:xfrm>
          <a:custGeom>
            <a:avLst/>
            <a:gdLst/>
            <a:ahLst/>
            <a:cxnLst/>
            <a:rect r="r" b="b" t="t" l="l"/>
            <a:pathLst>
              <a:path h="4358111" w="7499618">
                <a:moveTo>
                  <a:pt x="7499618" y="4358112"/>
                </a:moveTo>
                <a:lnTo>
                  <a:pt x="0" y="4358112"/>
                </a:lnTo>
                <a:lnTo>
                  <a:pt x="0" y="0"/>
                </a:lnTo>
                <a:lnTo>
                  <a:pt x="7499618" y="0"/>
                </a:lnTo>
                <a:lnTo>
                  <a:pt x="7499618" y="435811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3298" y="376952"/>
            <a:ext cx="7499618" cy="4358111"/>
          </a:xfrm>
          <a:custGeom>
            <a:avLst/>
            <a:gdLst/>
            <a:ahLst/>
            <a:cxnLst/>
            <a:rect r="r" b="b" t="t" l="l"/>
            <a:pathLst>
              <a:path h="4358111" w="7499618">
                <a:moveTo>
                  <a:pt x="0" y="0"/>
                </a:moveTo>
                <a:lnTo>
                  <a:pt x="7499618" y="0"/>
                </a:lnTo>
                <a:lnTo>
                  <a:pt x="7499618" y="4358111"/>
                </a:lnTo>
                <a:lnTo>
                  <a:pt x="0" y="4358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706728" y="2151268"/>
            <a:ext cx="15385662" cy="6490359"/>
          </a:xfrm>
          <a:custGeom>
            <a:avLst/>
            <a:gdLst/>
            <a:ahLst/>
            <a:cxnLst/>
            <a:rect r="r" b="b" t="t" l="l"/>
            <a:pathLst>
              <a:path h="6490359" w="15385662">
                <a:moveTo>
                  <a:pt x="0" y="0"/>
                </a:moveTo>
                <a:lnTo>
                  <a:pt x="15385662" y="0"/>
                </a:lnTo>
                <a:lnTo>
                  <a:pt x="15385662" y="6490359"/>
                </a:lnTo>
                <a:lnTo>
                  <a:pt x="0" y="6490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03466" y="7575503"/>
            <a:ext cx="2664333" cy="4114800"/>
          </a:xfrm>
          <a:custGeom>
            <a:avLst/>
            <a:gdLst/>
            <a:ahLst/>
            <a:cxnLst/>
            <a:rect r="r" b="b" t="t" l="l"/>
            <a:pathLst>
              <a:path h="4114800" w="2664333">
                <a:moveTo>
                  <a:pt x="0" y="0"/>
                </a:moveTo>
                <a:lnTo>
                  <a:pt x="2664332" y="0"/>
                </a:lnTo>
                <a:lnTo>
                  <a:pt x="26643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6092390" y="-1246441"/>
            <a:ext cx="2664333" cy="4114800"/>
          </a:xfrm>
          <a:custGeom>
            <a:avLst/>
            <a:gdLst/>
            <a:ahLst/>
            <a:cxnLst/>
            <a:rect r="r" b="b" t="t" l="l"/>
            <a:pathLst>
              <a:path h="4114800" w="2664333">
                <a:moveTo>
                  <a:pt x="0" y="0"/>
                </a:moveTo>
                <a:lnTo>
                  <a:pt x="2664333" y="0"/>
                </a:lnTo>
                <a:lnTo>
                  <a:pt x="26643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19701" y="655754"/>
            <a:ext cx="2848598" cy="1495514"/>
          </a:xfrm>
          <a:custGeom>
            <a:avLst/>
            <a:gdLst/>
            <a:ahLst/>
            <a:cxnLst/>
            <a:rect r="r" b="b" t="t" l="l"/>
            <a:pathLst>
              <a:path h="1495514" w="2848598">
                <a:moveTo>
                  <a:pt x="0" y="0"/>
                </a:moveTo>
                <a:lnTo>
                  <a:pt x="2848598" y="0"/>
                </a:lnTo>
                <a:lnTo>
                  <a:pt x="2848598" y="1495514"/>
                </a:lnTo>
                <a:lnTo>
                  <a:pt x="0" y="14955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42398" y="4205025"/>
            <a:ext cx="9752444" cy="168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  <a:spcBef>
                <a:spcPct val="0"/>
              </a:spcBef>
            </a:pPr>
            <a:r>
              <a:rPr lang="en-US" sz="9757">
                <a:solidFill>
                  <a:srgbClr val="000000"/>
                </a:solidFill>
                <a:latin typeface="Alice"/>
              </a:rPr>
              <a:t>TERIMA KASIH 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DAFqTtPVk6Y</dc:identifier>
  <dcterms:modified xsi:type="dcterms:W3CDTF">2011-08-01T06:04:30Z</dcterms:modified>
  <cp:revision>1</cp:revision>
  <dc:title>Hijau Pastel Abstrak Minimalis Presentasi Organisasi</dc:title>
</cp:coreProperties>
</file>