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66" r:id="rId3"/>
    <p:sldId id="265" r:id="rId4"/>
    <p:sldId id="257" r:id="rId5"/>
    <p:sldId id="259" r:id="rId6"/>
    <p:sldId id="260" r:id="rId7"/>
    <p:sldId id="261" r:id="rId8"/>
    <p:sldId id="262" r:id="rId9"/>
    <p:sldId id="268"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99"/>
    <a:srgbClr val="3333FF"/>
    <a:srgbClr val="1C1C1C"/>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D:\Bank%20Analytics\Bank%20Anaylatics\Excel%20Projec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Bank%20Analytics\Bank%20Anaylatics\Excel%20Project.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Project.xlsx]KPI 1!PivotTable1</c:name>
    <c:fmtId val="20"/>
  </c:pivotSource>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2000" b="0" i="0" u="none" strike="noStrike" kern="1200" spc="0" baseline="0">
                <a:solidFill>
                  <a:sysClr val="windowText" lastClr="000000">
                    <a:lumMod val="65000"/>
                    <a:lumOff val="35000"/>
                  </a:sysClr>
                </a:solidFill>
                <a:latin typeface="Times New Roman" panose="02020603050405020304" pitchFamily="18" charset="0"/>
                <a:ea typeface="+mn-ea"/>
                <a:cs typeface="Times New Roman" panose="02020603050405020304" pitchFamily="18" charset="0"/>
              </a:defRPr>
            </a:pPr>
            <a:r>
              <a:rPr lang="en-IN" sz="2000" dirty="0">
                <a:effectLst/>
                <a:latin typeface="Times New Roman" panose="02020603050405020304" pitchFamily="18" charset="0"/>
                <a:cs typeface="Times New Roman" panose="02020603050405020304" pitchFamily="18" charset="0"/>
              </a:rPr>
              <a:t>Year wise loan amount Stats</a:t>
            </a:r>
            <a:endParaRPr lang="en-US" sz="2000" dirty="0">
              <a:effectLst/>
              <a:latin typeface="Times New Roman" panose="02020603050405020304" pitchFamily="18" charset="0"/>
              <a:cs typeface="Times New Roman" panose="02020603050405020304" pitchFamily="18" charset="0"/>
            </a:endParaRPr>
          </a:p>
        </c:rich>
      </c:tx>
      <c:layout/>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2000" b="0" i="0" u="none" strike="noStrike" kern="1200" spc="0" baseline="0">
              <a:solidFill>
                <a:sysClr val="windowText" lastClr="000000">
                  <a:lumMod val="65000"/>
                  <a:lumOff val="35000"/>
                </a:sysClr>
              </a:solidFill>
              <a:latin typeface="Times New Roman" panose="02020603050405020304" pitchFamily="18" charset="0"/>
              <a:ea typeface="+mn-ea"/>
              <a:cs typeface="Times New Roman" panose="02020603050405020304" pitchFamily="18" charset="0"/>
            </a:defRPr>
          </a:pPr>
          <a:endParaRPr lang="en-US"/>
        </a:p>
      </c:txPr>
    </c:title>
    <c:autoTitleDeleted val="0"/>
    <c:pivotFmts>
      <c:pivotFmt>
        <c:idx val="0"/>
        <c:spPr>
          <a:solidFill>
            <a:schemeClr val="accent1"/>
          </a:solidFill>
          <a:ln w="28575" cap="rnd">
            <a:solidFill>
              <a:srgbClr val="002060"/>
            </a:solidFill>
            <a:round/>
          </a:ln>
          <a:effectLst/>
        </c:spPr>
        <c:marker>
          <c:symbol val="circle"/>
          <c:size val="5"/>
          <c:spPr>
            <a:solidFill>
              <a:srgbClr val="00B0F0"/>
            </a:solidFill>
            <a:ln w="9525">
              <a:solidFill>
                <a:schemeClr val="accent1"/>
              </a:solidFill>
            </a:ln>
            <a:effectLst/>
          </c:spPr>
        </c:marker>
      </c:pivotFmt>
      <c:pivotFmt>
        <c:idx val="1"/>
        <c:spPr>
          <a:solidFill>
            <a:schemeClr val="accent1"/>
          </a:solidFill>
          <a:ln w="28575" cap="rnd">
            <a:solidFill>
              <a:srgbClr val="002060"/>
            </a:solidFill>
            <a:round/>
          </a:ln>
          <a:effectLst/>
        </c:spPr>
        <c:marker>
          <c:symbol val="circle"/>
          <c:size val="5"/>
          <c:spPr>
            <a:solidFill>
              <a:srgbClr val="00B0F0"/>
            </a:solidFill>
            <a:ln w="9525">
              <a:solidFill>
                <a:schemeClr val="accent1"/>
              </a:solidFill>
            </a:ln>
            <a:effectLst/>
          </c:spPr>
        </c:marker>
      </c:pivotFmt>
      <c:pivotFmt>
        <c:idx val="2"/>
        <c:spPr>
          <a:solidFill>
            <a:srgbClr val="002060"/>
          </a:solidFill>
          <a:ln>
            <a:solidFill>
              <a:srgbClr val="002060"/>
            </a:solidFill>
          </a:ln>
          <a:effectLst/>
        </c:spPr>
        <c:marker>
          <c:symbol val="none"/>
        </c:marker>
        <c:dLbl>
          <c:idx val="0"/>
          <c:numFmt formatCode="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rgbClr val="002060"/>
          </a:solidFill>
          <a:ln>
            <a:solidFill>
              <a:srgbClr val="002060"/>
            </a:solidFill>
          </a:ln>
          <a:effectLst/>
        </c:spPr>
        <c:dLbl>
          <c:idx val="0"/>
          <c:layout>
            <c:manualLayout>
              <c:x val="0"/>
              <c:y val="-0.38532110091743121"/>
            </c:manualLayout>
          </c:layout>
          <c:numFmt formatCode="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7"/>
        <c:spPr>
          <a:solidFill>
            <a:srgbClr val="002060"/>
          </a:solidFill>
          <a:ln>
            <a:solidFill>
              <a:srgbClr val="002060"/>
            </a:solidFill>
          </a:ln>
          <a:effectLst/>
        </c:spPr>
        <c:dLbl>
          <c:idx val="0"/>
          <c:layout>
            <c:manualLayout>
              <c:x val="-3.9331366764995806E-3"/>
              <c:y val="-0.15290519877675851"/>
            </c:manualLayout>
          </c:layout>
          <c:numFmt formatCode="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8"/>
        <c:spPr>
          <a:solidFill>
            <a:srgbClr val="002060"/>
          </a:solidFill>
          <a:ln>
            <a:solidFill>
              <a:srgbClr val="002060"/>
            </a:solidFill>
          </a:ln>
          <a:effectLst/>
        </c:spPr>
        <c:dLbl>
          <c:idx val="0"/>
          <c:layout>
            <c:manualLayout>
              <c:x val="0"/>
              <c:y val="-0.11620795107033639"/>
            </c:manualLayout>
          </c:layout>
          <c:numFmt formatCode="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9"/>
        <c:spPr>
          <a:solidFill>
            <a:srgbClr val="002060"/>
          </a:solidFill>
          <a:ln>
            <a:solidFill>
              <a:srgbClr val="002060"/>
            </a:solidFill>
          </a:ln>
          <a:effectLst/>
        </c:spPr>
        <c:dLbl>
          <c:idx val="0"/>
          <c:layout>
            <c:manualLayout>
              <c:x val="0"/>
              <c:y val="-7.9510703363914373E-2"/>
            </c:manualLayout>
          </c:layout>
          <c:numFmt formatCode="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0"/>
        <c:spPr>
          <a:solidFill>
            <a:srgbClr val="002060"/>
          </a:solidFill>
          <a:ln>
            <a:solidFill>
              <a:srgbClr val="002060"/>
            </a:solidFill>
          </a:ln>
          <a:effectLst/>
        </c:spPr>
      </c:pivotFmt>
      <c:pivotFmt>
        <c:idx val="11"/>
        <c:spPr>
          <a:solidFill>
            <a:srgbClr val="002060"/>
          </a:solidFill>
          <a:ln>
            <a:solidFill>
              <a:srgbClr val="002060"/>
            </a:solidFill>
          </a:ln>
          <a:effectLst/>
        </c:spPr>
        <c:marker>
          <c:symbol val="none"/>
        </c:marker>
        <c:dLbl>
          <c:idx val="0"/>
          <c:numFmt formatCode="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2"/>
        <c:spPr>
          <a:solidFill>
            <a:srgbClr val="002060"/>
          </a:solidFill>
          <a:ln>
            <a:solidFill>
              <a:srgbClr val="002060"/>
            </a:solidFill>
          </a:ln>
          <a:effectLst/>
        </c:spPr>
      </c:pivotFmt>
      <c:pivotFmt>
        <c:idx val="13"/>
        <c:spPr>
          <a:solidFill>
            <a:srgbClr val="002060"/>
          </a:solidFill>
          <a:ln>
            <a:solidFill>
              <a:srgbClr val="002060"/>
            </a:solidFill>
          </a:ln>
          <a:effectLst/>
        </c:spPr>
        <c:dLbl>
          <c:idx val="0"/>
          <c:layout>
            <c:manualLayout>
              <c:x val="0"/>
              <c:y val="-7.9510703363914373E-2"/>
            </c:manualLayout>
          </c:layout>
          <c:numFmt formatCode="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4"/>
        <c:spPr>
          <a:solidFill>
            <a:srgbClr val="002060"/>
          </a:solidFill>
          <a:ln>
            <a:solidFill>
              <a:srgbClr val="002060"/>
            </a:solidFill>
          </a:ln>
          <a:effectLst/>
        </c:spPr>
        <c:dLbl>
          <c:idx val="0"/>
          <c:layout>
            <c:manualLayout>
              <c:x val="0"/>
              <c:y val="-0.11620795107033639"/>
            </c:manualLayout>
          </c:layout>
          <c:numFmt formatCode="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5"/>
        <c:spPr>
          <a:solidFill>
            <a:srgbClr val="002060"/>
          </a:solidFill>
          <a:ln>
            <a:solidFill>
              <a:srgbClr val="002060"/>
            </a:solidFill>
          </a:ln>
          <a:effectLst/>
        </c:spPr>
        <c:dLbl>
          <c:idx val="0"/>
          <c:layout>
            <c:manualLayout>
              <c:x val="-3.9331366764995806E-3"/>
              <c:y val="-0.15290519877675851"/>
            </c:manualLayout>
          </c:layout>
          <c:numFmt formatCode="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6"/>
        <c:spPr>
          <a:solidFill>
            <a:srgbClr val="002060"/>
          </a:solidFill>
          <a:ln>
            <a:solidFill>
              <a:srgbClr val="002060"/>
            </a:solidFill>
          </a:ln>
          <a:effectLst/>
        </c:spPr>
        <c:dLbl>
          <c:idx val="0"/>
          <c:layout>
            <c:manualLayout>
              <c:x val="0"/>
              <c:y val="-0.38532110091743121"/>
            </c:manualLayout>
          </c:layout>
          <c:numFmt formatCode="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7"/>
        <c:spPr>
          <a:solidFill>
            <a:srgbClr val="002060"/>
          </a:solidFill>
          <a:ln>
            <a:solidFill>
              <a:srgbClr val="002060"/>
            </a:solidFill>
          </a:ln>
          <a:effectLst/>
        </c:spPr>
        <c:marker>
          <c:symbol val="none"/>
        </c:marker>
        <c:dLbl>
          <c:idx val="0"/>
          <c:numFmt formatCode="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8"/>
        <c:spPr>
          <a:solidFill>
            <a:srgbClr val="002060"/>
          </a:solidFill>
          <a:ln>
            <a:solidFill>
              <a:srgbClr val="002060"/>
            </a:solidFill>
          </a:ln>
          <a:effectLst/>
        </c:spPr>
      </c:pivotFmt>
      <c:pivotFmt>
        <c:idx val="19"/>
        <c:spPr>
          <a:solidFill>
            <a:srgbClr val="002060"/>
          </a:solidFill>
          <a:ln>
            <a:solidFill>
              <a:srgbClr val="002060"/>
            </a:solidFill>
          </a:ln>
          <a:effectLst/>
        </c:spPr>
        <c:dLbl>
          <c:idx val="0"/>
          <c:layout>
            <c:manualLayout>
              <c:x val="0"/>
              <c:y val="-7.9510703363914373E-2"/>
            </c:manualLayout>
          </c:layout>
          <c:numFmt formatCode="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0"/>
        <c:spPr>
          <a:solidFill>
            <a:srgbClr val="002060"/>
          </a:solidFill>
          <a:ln>
            <a:solidFill>
              <a:srgbClr val="002060"/>
            </a:solidFill>
          </a:ln>
          <a:effectLst/>
        </c:spPr>
        <c:dLbl>
          <c:idx val="0"/>
          <c:layout>
            <c:manualLayout>
              <c:x val="0"/>
              <c:y val="-0.11620795107033639"/>
            </c:manualLayout>
          </c:layout>
          <c:numFmt formatCode="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1"/>
        <c:spPr>
          <a:solidFill>
            <a:srgbClr val="002060"/>
          </a:solidFill>
          <a:ln>
            <a:solidFill>
              <a:srgbClr val="002060"/>
            </a:solidFill>
          </a:ln>
          <a:effectLst/>
        </c:spPr>
        <c:dLbl>
          <c:idx val="0"/>
          <c:layout>
            <c:manualLayout>
              <c:x val="-3.9331366764995806E-3"/>
              <c:y val="-0.15290519877675851"/>
            </c:manualLayout>
          </c:layout>
          <c:numFmt formatCode="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2"/>
        <c:spPr>
          <a:solidFill>
            <a:srgbClr val="002060"/>
          </a:solidFill>
          <a:ln>
            <a:solidFill>
              <a:srgbClr val="002060"/>
            </a:solidFill>
          </a:ln>
          <a:effectLst/>
        </c:spPr>
        <c:dLbl>
          <c:idx val="0"/>
          <c:layout>
            <c:manualLayout>
              <c:x val="0"/>
              <c:y val="-0.38532110091743121"/>
            </c:manualLayout>
          </c:layout>
          <c:numFmt formatCode="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4.8404840484048403E-2"/>
          <c:y val="0.12918827807074573"/>
          <c:w val="0.90319031903190317"/>
          <c:h val="0.72380408870909485"/>
        </c:manualLayout>
      </c:layout>
      <c:barChart>
        <c:barDir val="col"/>
        <c:grouping val="stacked"/>
        <c:varyColors val="0"/>
        <c:ser>
          <c:idx val="0"/>
          <c:order val="0"/>
          <c:tx>
            <c:strRef>
              <c:f>'KPI 1'!$B$3</c:f>
              <c:strCache>
                <c:ptCount val="1"/>
                <c:pt idx="0">
                  <c:v>Total</c:v>
                </c:pt>
              </c:strCache>
            </c:strRef>
          </c:tx>
          <c:spPr>
            <a:solidFill>
              <a:srgbClr val="002060"/>
            </a:solidFill>
            <a:ln>
              <a:solidFill>
                <a:srgbClr val="002060"/>
              </a:solidFill>
            </a:ln>
            <a:effectLst/>
          </c:spPr>
          <c:invertIfNegative val="0"/>
          <c:dPt>
            <c:idx val="0"/>
            <c:invertIfNegative val="0"/>
            <c:bubble3D val="0"/>
            <c:spPr>
              <a:solidFill>
                <a:srgbClr val="002060"/>
              </a:solidFill>
              <a:ln>
                <a:solidFill>
                  <a:srgbClr val="002060"/>
                </a:solidFill>
              </a:ln>
              <a:effectLst/>
            </c:spPr>
          </c:dPt>
          <c:dPt>
            <c:idx val="1"/>
            <c:invertIfNegative val="0"/>
            <c:bubble3D val="0"/>
            <c:spPr>
              <a:solidFill>
                <a:srgbClr val="002060"/>
              </a:solidFill>
              <a:ln>
                <a:solidFill>
                  <a:srgbClr val="002060"/>
                </a:solidFill>
              </a:ln>
              <a:effectLst/>
            </c:spPr>
          </c:dPt>
          <c:dPt>
            <c:idx val="2"/>
            <c:invertIfNegative val="0"/>
            <c:bubble3D val="0"/>
            <c:spPr>
              <a:solidFill>
                <a:srgbClr val="002060"/>
              </a:solidFill>
              <a:ln>
                <a:solidFill>
                  <a:srgbClr val="002060"/>
                </a:solidFill>
              </a:ln>
              <a:effectLst/>
            </c:spPr>
          </c:dPt>
          <c:dPt>
            <c:idx val="3"/>
            <c:invertIfNegative val="0"/>
            <c:bubble3D val="0"/>
            <c:spPr>
              <a:solidFill>
                <a:srgbClr val="002060"/>
              </a:solidFill>
              <a:ln>
                <a:solidFill>
                  <a:srgbClr val="002060"/>
                </a:solidFill>
              </a:ln>
              <a:effectLst/>
            </c:spPr>
          </c:dPt>
          <c:dPt>
            <c:idx val="4"/>
            <c:invertIfNegative val="0"/>
            <c:bubble3D val="0"/>
            <c:spPr>
              <a:solidFill>
                <a:srgbClr val="002060"/>
              </a:solidFill>
              <a:ln>
                <a:solidFill>
                  <a:srgbClr val="002060"/>
                </a:solidFill>
              </a:ln>
              <a:effectLst/>
            </c:spPr>
          </c:dPt>
          <c:dLbls>
            <c:dLbl>
              <c:idx val="0"/>
              <c:layout>
                <c:manualLayout>
                  <c:x val="-1.2077294685990338E-3"/>
                  <c:y val="-8.464063237560504E-2"/>
                </c:manualLayout>
              </c:layout>
              <c:dLblPos val="ct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
                  <c:y val="-7.9510703363914373E-2"/>
                </c:manualLayout>
              </c:layout>
              <c:dLblPos val="ct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
                  <c:y val="-0.11620795107033639"/>
                </c:manualLayout>
              </c:layout>
              <c:dLblPos val="ctr"/>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3.9331089048652412E-3"/>
                  <c:y val="-0.205440717314996"/>
                </c:manualLayout>
              </c:layout>
              <c:dLblPos val="ctr"/>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0"/>
                  <c:y val="-0.38532110091743121"/>
                </c:manualLayout>
              </c:layout>
              <c:dLblPos val="ctr"/>
              <c:showLegendKey val="0"/>
              <c:showVal val="1"/>
              <c:showCatName val="0"/>
              <c:showSerName val="0"/>
              <c:showPercent val="0"/>
              <c:showBubbleSize val="0"/>
              <c:extLst>
                <c:ext xmlns:c15="http://schemas.microsoft.com/office/drawing/2012/chart" uri="{CE6537A1-D6FC-4f65-9D91-7224C49458BB}">
                  <c15:layout/>
                </c:ext>
              </c:extLst>
            </c:dLbl>
            <c:numFmt formatCode="0,,&quot;M&quot;" sourceLinked="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 1'!$A$4:$A$9</c:f>
              <c:strCache>
                <c:ptCount val="5"/>
                <c:pt idx="0">
                  <c:v>2007</c:v>
                </c:pt>
                <c:pt idx="1">
                  <c:v>2008</c:v>
                </c:pt>
                <c:pt idx="2">
                  <c:v>2009</c:v>
                </c:pt>
                <c:pt idx="3">
                  <c:v>2010</c:v>
                </c:pt>
                <c:pt idx="4">
                  <c:v>2011</c:v>
                </c:pt>
              </c:strCache>
            </c:strRef>
          </c:cat>
          <c:val>
            <c:numRef>
              <c:f>'KPI 1'!$B$4:$B$9</c:f>
              <c:numCache>
                <c:formatCode>General</c:formatCode>
                <c:ptCount val="5"/>
                <c:pt idx="0">
                  <c:v>2219275</c:v>
                </c:pt>
                <c:pt idx="1">
                  <c:v>14390275</c:v>
                </c:pt>
                <c:pt idx="2">
                  <c:v>46436325</c:v>
                </c:pt>
                <c:pt idx="3">
                  <c:v>122050200</c:v>
                </c:pt>
                <c:pt idx="4">
                  <c:v>260506575</c:v>
                </c:pt>
              </c:numCache>
            </c:numRef>
          </c:val>
        </c:ser>
        <c:dLbls>
          <c:showLegendKey val="0"/>
          <c:showVal val="1"/>
          <c:showCatName val="0"/>
          <c:showSerName val="0"/>
          <c:showPercent val="0"/>
          <c:showBubbleSize val="0"/>
        </c:dLbls>
        <c:gapWidth val="150"/>
        <c:overlap val="100"/>
        <c:axId val="-910072464"/>
        <c:axId val="-910071920"/>
      </c:barChart>
      <c:catAx>
        <c:axId val="-9100724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910071920"/>
        <c:crosses val="autoZero"/>
        <c:auto val="1"/>
        <c:lblAlgn val="ctr"/>
        <c:lblOffset val="100"/>
        <c:noMultiLvlLbl val="0"/>
      </c:catAx>
      <c:valAx>
        <c:axId val="-910071920"/>
        <c:scaling>
          <c:orientation val="minMax"/>
        </c:scaling>
        <c:delete val="1"/>
        <c:axPos val="l"/>
        <c:numFmt formatCode="General" sourceLinked="1"/>
        <c:majorTickMark val="none"/>
        <c:minorTickMark val="none"/>
        <c:tickLblPos val="nextTo"/>
        <c:crossAx val="-910072464"/>
        <c:crosses val="autoZero"/>
        <c:crossBetween val="between"/>
      </c:valAx>
      <c:spPr>
        <a:noFill/>
        <a:ln>
          <a:noFill/>
        </a:ln>
        <a:effectLst/>
      </c:spPr>
    </c:plotArea>
    <c:plotVisOnly val="1"/>
    <c:dispBlanksAs val="zero"/>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Project.xlsx]KPI 3!PivotTable3</c:name>
    <c:fmtId val="9"/>
  </c:pivotSource>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IN" sz="1600" dirty="0">
                <a:effectLst/>
                <a:latin typeface="Times New Roman" panose="02020603050405020304" pitchFamily="18" charset="0"/>
                <a:cs typeface="Times New Roman" panose="02020603050405020304" pitchFamily="18" charset="0"/>
              </a:rPr>
              <a:t>Total Payment for Verified Status VS</a:t>
            </a:r>
            <a:r>
              <a:rPr lang="en-IN" sz="1600" baseline="0" dirty="0">
                <a:effectLst/>
                <a:latin typeface="Times New Roman" panose="02020603050405020304" pitchFamily="18" charset="0"/>
                <a:cs typeface="Times New Roman" panose="02020603050405020304" pitchFamily="18" charset="0"/>
              </a:rPr>
              <a:t> </a:t>
            </a:r>
            <a:r>
              <a:rPr lang="en-IN" sz="1600" dirty="0">
                <a:effectLst/>
                <a:latin typeface="Times New Roman" panose="02020603050405020304" pitchFamily="18" charset="0"/>
                <a:cs typeface="Times New Roman" panose="02020603050405020304" pitchFamily="18" charset="0"/>
              </a:rPr>
              <a:t>Non Verified Status</a:t>
            </a:r>
            <a:endParaRPr lang="en-US" sz="1600" dirty="0">
              <a:effectLst/>
              <a:latin typeface="Times New Roman" panose="02020603050405020304" pitchFamily="18" charset="0"/>
              <a:cs typeface="Times New Roman" panose="02020603050405020304" pitchFamily="18" charset="0"/>
            </a:endParaRPr>
          </a:p>
        </c:rich>
      </c:tx>
      <c:layout>
        <c:manualLayout>
          <c:xMode val="edge"/>
          <c:yMode val="edge"/>
          <c:x val="0.23002402610597783"/>
          <c:y val="1.430010688485402E-2"/>
        </c:manualLayout>
      </c:layout>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solidFill>
            <a:srgbClr val="FF0000"/>
          </a:solidFill>
          <a:ln w="19050">
            <a:solidFill>
              <a:schemeClr val="lt1"/>
            </a:solidFill>
          </a:ln>
          <a:effectLst/>
        </c:spPr>
      </c:pivotFmt>
      <c:pivotFmt>
        <c:idx val="2"/>
        <c:spPr>
          <a:solidFill>
            <a:srgbClr val="FFC000"/>
          </a:solidFill>
          <a:ln w="19050">
            <a:solidFill>
              <a:schemeClr val="lt1"/>
            </a:solidFill>
          </a:ln>
          <a:effectLst/>
        </c:spPr>
      </c:pivotFmt>
      <c:pivotFmt>
        <c:idx val="3"/>
        <c:spPr>
          <a:solidFill>
            <a:srgbClr val="00B050"/>
          </a:solidFill>
          <a:ln w="19050">
            <a:solidFill>
              <a:schemeClr val="lt1"/>
            </a:solidFill>
          </a:ln>
          <a:effectLst/>
        </c:spPr>
      </c:pivotFmt>
      <c:pivotFmt>
        <c:idx val="4"/>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5"/>
        <c:spPr>
          <a:solidFill>
            <a:srgbClr val="00B050"/>
          </a:solidFill>
          <a:ln w="19050">
            <a:solidFill>
              <a:schemeClr val="lt1"/>
            </a:solidFill>
          </a:ln>
          <a:effectLst/>
        </c:spPr>
      </c:pivotFmt>
      <c:pivotFmt>
        <c:idx val="6"/>
        <c:spPr>
          <a:solidFill>
            <a:srgbClr val="FFC000"/>
          </a:solidFill>
          <a:ln w="19050">
            <a:solidFill>
              <a:schemeClr val="lt1"/>
            </a:solidFill>
          </a:ln>
          <a:effectLst/>
        </c:spPr>
      </c:pivotFmt>
      <c:pivotFmt>
        <c:idx val="7"/>
        <c:spPr>
          <a:solidFill>
            <a:srgbClr val="FF0000"/>
          </a:solidFill>
          <a:ln w="19050">
            <a:solidFill>
              <a:schemeClr val="lt1"/>
            </a:solidFill>
          </a:ln>
          <a:effectLst/>
        </c:spPr>
      </c:pivotFmt>
      <c:pivotFmt>
        <c:idx val="8"/>
        <c:spPr>
          <a:solidFill>
            <a:schemeClr val="accent1"/>
          </a:solidFill>
          <a:ln w="19050">
            <a:solidFill>
              <a:schemeClr val="lt1"/>
            </a:solidFill>
          </a:ln>
          <a:effectLst/>
        </c:spPr>
        <c:marker>
          <c:symbol val="none"/>
        </c:marker>
        <c:dLbl>
          <c:idx val="0"/>
          <c:numFmt formatCode="0,,&quot;M&quot;" sourceLinked="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9"/>
        <c:spPr>
          <a:solidFill>
            <a:srgbClr val="FF6600"/>
          </a:solidFill>
          <a:ln w="19050">
            <a:solidFill>
              <a:schemeClr val="lt1"/>
            </a:solidFill>
          </a:ln>
          <a:effectLst/>
        </c:spPr>
      </c:pivotFmt>
      <c:pivotFmt>
        <c:idx val="10"/>
        <c:spPr>
          <a:solidFill>
            <a:srgbClr val="FEC200"/>
          </a:solidFill>
          <a:ln w="19050">
            <a:solidFill>
              <a:schemeClr val="lt1"/>
            </a:solidFill>
          </a:ln>
          <a:effectLst/>
        </c:spPr>
      </c:pivotFmt>
      <c:pivotFmt>
        <c:idx val="11"/>
        <c:spPr>
          <a:solidFill>
            <a:srgbClr val="C00000"/>
          </a:solidFill>
          <a:ln w="19050">
            <a:solidFill>
              <a:schemeClr val="lt1"/>
            </a:solidFill>
          </a:ln>
          <a:effectLst/>
        </c:spPr>
      </c:pivotFmt>
      <c:pivotFmt>
        <c:idx val="12"/>
        <c:spPr>
          <a:solidFill>
            <a:schemeClr val="accent1"/>
          </a:solidFill>
          <a:ln w="19050">
            <a:solidFill>
              <a:schemeClr val="lt1"/>
            </a:solidFill>
          </a:ln>
          <a:effectLst/>
        </c:spPr>
        <c:marker>
          <c:symbol val="none"/>
        </c:marker>
        <c:dLbl>
          <c:idx val="0"/>
          <c:numFmt formatCode="0,,&quot;M&quot;" sourceLinked="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3"/>
        <c:spPr>
          <a:solidFill>
            <a:srgbClr val="FF6600"/>
          </a:solidFill>
          <a:ln w="19050">
            <a:solidFill>
              <a:schemeClr val="lt1"/>
            </a:solidFill>
          </a:ln>
          <a:effectLst/>
        </c:spPr>
      </c:pivotFmt>
      <c:pivotFmt>
        <c:idx val="14"/>
        <c:spPr>
          <a:solidFill>
            <a:srgbClr val="C00000"/>
          </a:solidFill>
          <a:ln w="19050">
            <a:solidFill>
              <a:schemeClr val="lt1"/>
            </a:solidFill>
          </a:ln>
          <a:effectLst/>
        </c:spPr>
      </c:pivotFmt>
      <c:pivotFmt>
        <c:idx val="15"/>
        <c:spPr>
          <a:solidFill>
            <a:schemeClr val="accent1"/>
          </a:solidFill>
          <a:ln w="19050">
            <a:solidFill>
              <a:schemeClr val="lt1"/>
            </a:solidFill>
          </a:ln>
          <a:effectLst/>
        </c:spPr>
        <c:marker>
          <c:symbol val="none"/>
        </c:marker>
        <c:dLbl>
          <c:idx val="0"/>
          <c:numFmt formatCode="0,,&quot;M&quot;" sourceLinked="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6"/>
        <c:spPr>
          <a:solidFill>
            <a:srgbClr val="FF6600"/>
          </a:solidFill>
          <a:ln w="19050">
            <a:solidFill>
              <a:schemeClr val="lt1"/>
            </a:solidFill>
          </a:ln>
          <a:effectLst/>
        </c:spPr>
      </c:pivotFmt>
      <c:pivotFmt>
        <c:idx val="17"/>
        <c:spPr>
          <a:solidFill>
            <a:srgbClr val="C00000"/>
          </a:solidFill>
          <a:ln w="19050">
            <a:solidFill>
              <a:schemeClr val="lt1"/>
            </a:solidFill>
          </a:ln>
          <a:effectLst/>
        </c:spPr>
      </c:pivotFmt>
    </c:pivotFmts>
    <c:plotArea>
      <c:layout>
        <c:manualLayout>
          <c:layoutTarget val="inner"/>
          <c:xMode val="edge"/>
          <c:yMode val="edge"/>
          <c:x val="0.24166375036453777"/>
          <c:y val="0.17950708661417322"/>
          <c:w val="0.56945064158646841"/>
          <c:h val="0.82000892388451441"/>
        </c:manualLayout>
      </c:layout>
      <c:doughnutChart>
        <c:varyColors val="1"/>
        <c:ser>
          <c:idx val="0"/>
          <c:order val="0"/>
          <c:tx>
            <c:strRef>
              <c:f>'KPI 3'!$B$3</c:f>
              <c:strCache>
                <c:ptCount val="1"/>
                <c:pt idx="0">
                  <c:v>Total</c:v>
                </c:pt>
              </c:strCache>
            </c:strRef>
          </c:tx>
          <c:dPt>
            <c:idx val="0"/>
            <c:bubble3D val="0"/>
            <c:spPr>
              <a:solidFill>
                <a:srgbClr val="FF6600"/>
              </a:solidFill>
              <a:ln w="19050">
                <a:solidFill>
                  <a:schemeClr val="lt1"/>
                </a:solidFill>
              </a:ln>
              <a:effectLst/>
            </c:spPr>
          </c:dPt>
          <c:dPt>
            <c:idx val="1"/>
            <c:bubble3D val="0"/>
            <c:spPr>
              <a:solidFill>
                <a:srgbClr val="C00000"/>
              </a:solidFill>
              <a:ln w="19050">
                <a:solidFill>
                  <a:schemeClr val="lt1"/>
                </a:solidFill>
              </a:ln>
              <a:effectLst/>
            </c:spPr>
          </c:dPt>
          <c:dPt>
            <c:idx val="2"/>
            <c:bubble3D val="0"/>
            <c:spPr>
              <a:solidFill>
                <a:schemeClr val="accent3"/>
              </a:solidFill>
              <a:ln w="19050">
                <a:solidFill>
                  <a:schemeClr val="lt1"/>
                </a:solidFill>
              </a:ln>
              <a:effectLst/>
            </c:spPr>
          </c:dPt>
          <c:dLbls>
            <c:numFmt formatCode="0,,&quot;M&quot;" sourceLinked="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1800" b="0" i="0" u="none" strike="noStrike" kern="1200" baseline="0">
                    <a:solidFill>
                      <a:srgbClr val="FF0000"/>
                    </a:solidFill>
                    <a:latin typeface="Times New Roman" panose="02020603050405020304" pitchFamily="18" charset="0"/>
                    <a:ea typeface="+mn-ea"/>
                    <a:cs typeface="Times New Roman" panose="02020603050405020304" pitchFamily="18" charset="0"/>
                  </a:defRPr>
                </a:pPr>
                <a:endParaRPr lang="en-US"/>
              </a:p>
            </c:txPr>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spPr xmlns:c15="http://schemas.microsoft.com/office/drawing/2012/chart">
                  <a:prstGeom prst="wedgeRectCallout">
                    <a:avLst/>
                  </a:prstGeom>
                  <a:noFill/>
                  <a:ln>
                    <a:noFill/>
                  </a:ln>
                </c15:spPr>
                <c15:layout/>
              </c:ext>
            </c:extLst>
          </c:dLbls>
          <c:cat>
            <c:strRef>
              <c:f>'KPI 3'!$A$4:$A$6</c:f>
              <c:strCache>
                <c:ptCount val="2"/>
                <c:pt idx="0">
                  <c:v>Not Verified</c:v>
                </c:pt>
                <c:pt idx="1">
                  <c:v>Verified</c:v>
                </c:pt>
              </c:strCache>
            </c:strRef>
          </c:cat>
          <c:val>
            <c:numRef>
              <c:f>'KPI 3'!$B$4:$B$6</c:f>
              <c:numCache>
                <c:formatCode>General</c:formatCode>
                <c:ptCount val="2"/>
                <c:pt idx="0">
                  <c:v>153536944.43757004</c:v>
                </c:pt>
                <c:pt idx="1">
                  <c:v>219892307.5108375</c:v>
                </c:pt>
              </c:numCache>
            </c:numRef>
          </c:val>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5D8801A-D7F8-4337-9C6C-DB817B917804}" type="datetimeFigureOut">
              <a:rPr lang="en-US" smtClean="0"/>
              <a:t>07-Feb-24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91B76CE-C481-4D06-9DA5-D08BA779F100}" type="slidenum">
              <a:rPr lang="en-US" smtClean="0"/>
              <a:t>‹#›</a:t>
            </a:fld>
            <a:endParaRPr lang="en-US" dirty="0"/>
          </a:p>
        </p:txBody>
      </p:sp>
    </p:spTree>
    <p:extLst>
      <p:ext uri="{BB962C8B-B14F-4D97-AF65-F5344CB8AC3E}">
        <p14:creationId xmlns:p14="http://schemas.microsoft.com/office/powerpoint/2010/main" val="3021496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D8801A-D7F8-4337-9C6C-DB817B917804}" type="datetimeFigureOut">
              <a:rPr lang="en-US" smtClean="0"/>
              <a:t>07-Feb-24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91B76CE-C481-4D06-9DA5-D08BA779F100}" type="slidenum">
              <a:rPr lang="en-US" smtClean="0"/>
              <a:t>‹#›</a:t>
            </a:fld>
            <a:endParaRPr lang="en-US" dirty="0"/>
          </a:p>
        </p:txBody>
      </p:sp>
    </p:spTree>
    <p:extLst>
      <p:ext uri="{BB962C8B-B14F-4D97-AF65-F5344CB8AC3E}">
        <p14:creationId xmlns:p14="http://schemas.microsoft.com/office/powerpoint/2010/main" val="1703657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D8801A-D7F8-4337-9C6C-DB817B917804}" type="datetimeFigureOut">
              <a:rPr lang="en-US" smtClean="0"/>
              <a:t>07-Feb-24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91B76CE-C481-4D06-9DA5-D08BA779F100}"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091624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F5D8801A-D7F8-4337-9C6C-DB817B917804}" type="datetimeFigureOut">
              <a:rPr lang="en-US" smtClean="0"/>
              <a:t>07-Feb-24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91B76CE-C481-4D06-9DA5-D08BA779F100}" type="slidenum">
              <a:rPr lang="en-US" smtClean="0"/>
              <a:t>‹#›</a:t>
            </a:fld>
            <a:endParaRPr lang="en-US" dirty="0"/>
          </a:p>
        </p:txBody>
      </p:sp>
    </p:spTree>
    <p:extLst>
      <p:ext uri="{BB962C8B-B14F-4D97-AF65-F5344CB8AC3E}">
        <p14:creationId xmlns:p14="http://schemas.microsoft.com/office/powerpoint/2010/main" val="39656081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F5D8801A-D7F8-4337-9C6C-DB817B917804}" type="datetimeFigureOut">
              <a:rPr lang="en-US" smtClean="0"/>
              <a:t>07-Feb-24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91B76CE-C481-4D06-9DA5-D08BA779F100}" type="slidenum">
              <a:rPr lang="en-US" smtClean="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76550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F5D8801A-D7F8-4337-9C6C-DB817B917804}" type="datetimeFigureOut">
              <a:rPr lang="en-US" smtClean="0"/>
              <a:t>07-Feb-24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91B76CE-C481-4D06-9DA5-D08BA779F100}" type="slidenum">
              <a:rPr lang="en-US" smtClean="0"/>
              <a:t>‹#›</a:t>
            </a:fld>
            <a:endParaRPr lang="en-US" dirty="0"/>
          </a:p>
        </p:txBody>
      </p:sp>
    </p:spTree>
    <p:extLst>
      <p:ext uri="{BB962C8B-B14F-4D97-AF65-F5344CB8AC3E}">
        <p14:creationId xmlns:p14="http://schemas.microsoft.com/office/powerpoint/2010/main" val="36607359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D8801A-D7F8-4337-9C6C-DB817B917804}" type="datetimeFigureOut">
              <a:rPr lang="en-US" smtClean="0"/>
              <a:t>07-Feb-24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91B76CE-C481-4D06-9DA5-D08BA779F100}" type="slidenum">
              <a:rPr lang="en-US" smtClean="0"/>
              <a:t>‹#›</a:t>
            </a:fld>
            <a:endParaRPr lang="en-US" dirty="0"/>
          </a:p>
        </p:txBody>
      </p:sp>
    </p:spTree>
    <p:extLst>
      <p:ext uri="{BB962C8B-B14F-4D97-AF65-F5344CB8AC3E}">
        <p14:creationId xmlns:p14="http://schemas.microsoft.com/office/powerpoint/2010/main" val="39717611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D8801A-D7F8-4337-9C6C-DB817B917804}" type="datetimeFigureOut">
              <a:rPr lang="en-US" smtClean="0"/>
              <a:t>07-Feb-24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91B76CE-C481-4D06-9DA5-D08BA779F100}" type="slidenum">
              <a:rPr lang="en-US" smtClean="0"/>
              <a:t>‹#›</a:t>
            </a:fld>
            <a:endParaRPr lang="en-US" dirty="0"/>
          </a:p>
        </p:txBody>
      </p:sp>
    </p:spTree>
    <p:extLst>
      <p:ext uri="{BB962C8B-B14F-4D97-AF65-F5344CB8AC3E}">
        <p14:creationId xmlns:p14="http://schemas.microsoft.com/office/powerpoint/2010/main" val="38341554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dirty="0"/>
          </a:p>
        </p:txBody>
      </p:sp>
    </p:spTree>
    <p:extLst>
      <p:ext uri="{BB962C8B-B14F-4D97-AF65-F5344CB8AC3E}">
        <p14:creationId xmlns:p14="http://schemas.microsoft.com/office/powerpoint/2010/main" val="244242338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D8801A-D7F8-4337-9C6C-DB817B917804}" type="datetimeFigureOut">
              <a:rPr lang="en-US" smtClean="0"/>
              <a:t>07-Feb-24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91B76CE-C481-4D06-9DA5-D08BA779F100}" type="slidenum">
              <a:rPr lang="en-US" smtClean="0"/>
              <a:t>‹#›</a:t>
            </a:fld>
            <a:endParaRPr lang="en-US" dirty="0"/>
          </a:p>
        </p:txBody>
      </p:sp>
    </p:spTree>
    <p:extLst>
      <p:ext uri="{BB962C8B-B14F-4D97-AF65-F5344CB8AC3E}">
        <p14:creationId xmlns:p14="http://schemas.microsoft.com/office/powerpoint/2010/main" val="96833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D8801A-D7F8-4337-9C6C-DB817B917804}" type="datetimeFigureOut">
              <a:rPr lang="en-US" smtClean="0"/>
              <a:t>07-Feb-24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91B76CE-C481-4D06-9DA5-D08BA779F100}" type="slidenum">
              <a:rPr lang="en-US" smtClean="0"/>
              <a:t>‹#›</a:t>
            </a:fld>
            <a:endParaRPr lang="en-US" dirty="0"/>
          </a:p>
        </p:txBody>
      </p:sp>
    </p:spTree>
    <p:extLst>
      <p:ext uri="{BB962C8B-B14F-4D97-AF65-F5344CB8AC3E}">
        <p14:creationId xmlns:p14="http://schemas.microsoft.com/office/powerpoint/2010/main" val="2355200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5D8801A-D7F8-4337-9C6C-DB817B917804}" type="datetimeFigureOut">
              <a:rPr lang="en-US" smtClean="0"/>
              <a:t>07-Feb-24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91B76CE-C481-4D06-9DA5-D08BA779F100}" type="slidenum">
              <a:rPr lang="en-US" smtClean="0"/>
              <a:t>‹#›</a:t>
            </a:fld>
            <a:endParaRPr lang="en-US" dirty="0"/>
          </a:p>
        </p:txBody>
      </p:sp>
    </p:spTree>
    <p:extLst>
      <p:ext uri="{BB962C8B-B14F-4D97-AF65-F5344CB8AC3E}">
        <p14:creationId xmlns:p14="http://schemas.microsoft.com/office/powerpoint/2010/main" val="3555795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5D8801A-D7F8-4337-9C6C-DB817B917804}" type="datetimeFigureOut">
              <a:rPr lang="en-US" smtClean="0"/>
              <a:t>07-Feb-24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91B76CE-C481-4D06-9DA5-D08BA779F100}" type="slidenum">
              <a:rPr lang="en-US" smtClean="0"/>
              <a:t>‹#›</a:t>
            </a:fld>
            <a:endParaRPr lang="en-US" dirty="0"/>
          </a:p>
        </p:txBody>
      </p:sp>
    </p:spTree>
    <p:extLst>
      <p:ext uri="{BB962C8B-B14F-4D97-AF65-F5344CB8AC3E}">
        <p14:creationId xmlns:p14="http://schemas.microsoft.com/office/powerpoint/2010/main" val="1156293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5D8801A-D7F8-4337-9C6C-DB817B917804}" type="datetimeFigureOut">
              <a:rPr lang="en-US" smtClean="0"/>
              <a:t>07-Feb-24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91B76CE-C481-4D06-9DA5-D08BA779F100}" type="slidenum">
              <a:rPr lang="en-US" smtClean="0"/>
              <a:t>‹#›</a:t>
            </a:fld>
            <a:endParaRPr lang="en-US" dirty="0"/>
          </a:p>
        </p:txBody>
      </p:sp>
    </p:spTree>
    <p:extLst>
      <p:ext uri="{BB962C8B-B14F-4D97-AF65-F5344CB8AC3E}">
        <p14:creationId xmlns:p14="http://schemas.microsoft.com/office/powerpoint/2010/main" val="1682223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D8801A-D7F8-4337-9C6C-DB817B917804}" type="datetimeFigureOut">
              <a:rPr lang="en-US" smtClean="0"/>
              <a:t>07-Feb-24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91B76CE-C481-4D06-9DA5-D08BA779F100}" type="slidenum">
              <a:rPr lang="en-US" smtClean="0"/>
              <a:t>‹#›</a:t>
            </a:fld>
            <a:endParaRPr lang="en-US" dirty="0"/>
          </a:p>
        </p:txBody>
      </p:sp>
    </p:spTree>
    <p:extLst>
      <p:ext uri="{BB962C8B-B14F-4D97-AF65-F5344CB8AC3E}">
        <p14:creationId xmlns:p14="http://schemas.microsoft.com/office/powerpoint/2010/main" val="3754131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D8801A-D7F8-4337-9C6C-DB817B917804}" type="datetimeFigureOut">
              <a:rPr lang="en-US" smtClean="0"/>
              <a:t>07-Feb-24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91B76CE-C481-4D06-9DA5-D08BA779F100}" type="slidenum">
              <a:rPr lang="en-US" smtClean="0"/>
              <a:t>‹#›</a:t>
            </a:fld>
            <a:endParaRPr lang="en-US" dirty="0"/>
          </a:p>
        </p:txBody>
      </p:sp>
    </p:spTree>
    <p:extLst>
      <p:ext uri="{BB962C8B-B14F-4D97-AF65-F5344CB8AC3E}">
        <p14:creationId xmlns:p14="http://schemas.microsoft.com/office/powerpoint/2010/main" val="983501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D8801A-D7F8-4337-9C6C-DB817B917804}" type="datetimeFigureOut">
              <a:rPr lang="en-US" smtClean="0"/>
              <a:t>07-Feb-24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91B76CE-C481-4D06-9DA5-D08BA779F100}" type="slidenum">
              <a:rPr lang="en-US" smtClean="0"/>
              <a:t>‹#›</a:t>
            </a:fld>
            <a:endParaRPr lang="en-US" dirty="0"/>
          </a:p>
        </p:txBody>
      </p:sp>
    </p:spTree>
    <p:extLst>
      <p:ext uri="{BB962C8B-B14F-4D97-AF65-F5344CB8AC3E}">
        <p14:creationId xmlns:p14="http://schemas.microsoft.com/office/powerpoint/2010/main" val="429370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5D8801A-D7F8-4337-9C6C-DB817B917804}" type="datetimeFigureOut">
              <a:rPr lang="en-US" smtClean="0"/>
              <a:t>07-Feb-24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91B76CE-C481-4D06-9DA5-D08BA779F100}" type="slidenum">
              <a:rPr lang="en-US" smtClean="0"/>
              <a:t>‹#›</a:t>
            </a:fld>
            <a:endParaRPr lang="en-US" dirty="0"/>
          </a:p>
        </p:txBody>
      </p:sp>
    </p:spTree>
    <p:extLst>
      <p:ext uri="{BB962C8B-B14F-4D97-AF65-F5344CB8AC3E}">
        <p14:creationId xmlns:p14="http://schemas.microsoft.com/office/powerpoint/2010/main" val="3465594779"/>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3543" y="414025"/>
            <a:ext cx="9144000" cy="2728420"/>
          </a:xfrm>
        </p:spPr>
        <p:txBody>
          <a:bodyPr>
            <a:normAutofit fontScale="90000"/>
          </a:bodyPr>
          <a:lstStyle/>
          <a:p>
            <a:r>
              <a:rPr lang="en-US" dirty="0" smtClean="0">
                <a:solidFill>
                  <a:srgbClr val="C00000"/>
                </a:solidFill>
                <a:latin typeface="Times New Roman" panose="02020603050405020304" pitchFamily="18" charset="0"/>
                <a:cs typeface="Times New Roman" panose="02020603050405020304" pitchFamily="18" charset="0"/>
              </a:rPr>
              <a:t>Bank Loan Of Customers</a:t>
            </a:r>
            <a:br>
              <a:rPr lang="en-US" dirty="0" smtClean="0">
                <a:solidFill>
                  <a:srgbClr val="C00000"/>
                </a:solidFill>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sz="3600" dirty="0" smtClean="0">
                <a:latin typeface="Times New Roman" panose="02020603050405020304" pitchFamily="18" charset="0"/>
                <a:cs typeface="Times New Roman" panose="02020603050405020304" pitchFamily="18" charset="0"/>
              </a:rPr>
              <a:t>Group-3</a:t>
            </a:r>
            <a:br>
              <a:rPr lang="en-US" sz="3600" dirty="0" smtClean="0">
                <a:latin typeface="Times New Roman" panose="02020603050405020304" pitchFamily="18" charset="0"/>
                <a:cs typeface="Times New Roman" panose="02020603050405020304" pitchFamily="18" charset="0"/>
              </a:rPr>
            </a:br>
            <a:r>
              <a:rPr lang="en-US" sz="3600" dirty="0" smtClean="0">
                <a:latin typeface="Times New Roman" panose="02020603050405020304" pitchFamily="18" charset="0"/>
                <a:cs typeface="Times New Roman" panose="02020603050405020304" pitchFamily="18" charset="0"/>
              </a:rPr>
              <a:t>Domain: Finance</a:t>
            </a:r>
            <a:endParaRPr lang="en-US" sz="36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845971" y="3412902"/>
            <a:ext cx="9144000" cy="2987898"/>
          </a:xfrm>
        </p:spPr>
        <p:txBody>
          <a:bodyPr>
            <a:normAutofit lnSpcReduction="10000"/>
          </a:bodyPr>
          <a:lstStyle/>
          <a:p>
            <a:r>
              <a:rPr lang="en-US" dirty="0" smtClean="0">
                <a:latin typeface="Times New Roman" panose="02020603050405020304" pitchFamily="18" charset="0"/>
                <a:cs typeface="Times New Roman" panose="02020603050405020304" pitchFamily="18" charset="0"/>
              </a:rPr>
              <a:t>Group Members: </a:t>
            </a:r>
          </a:p>
          <a:p>
            <a:pPr marL="342900" indent="-342900">
              <a:buFont typeface="Wingdings 3" charset="2"/>
              <a:buAutoNum type="arabicPeriod"/>
            </a:pPr>
            <a:r>
              <a:rPr lang="en-US" dirty="0">
                <a:latin typeface="Times New Roman" panose="02020603050405020304" pitchFamily="18" charset="0"/>
                <a:cs typeface="Times New Roman" panose="02020603050405020304" pitchFamily="18" charset="0"/>
              </a:rPr>
              <a:t>Aaina</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Jugalkishor</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Lalwani</a:t>
            </a:r>
            <a:endParaRPr lang="en-US" dirty="0">
              <a:latin typeface="Times New Roman" panose="02020603050405020304" pitchFamily="18" charset="0"/>
              <a:cs typeface="Times New Roman" panose="02020603050405020304" pitchFamily="18" charset="0"/>
            </a:endParaRPr>
          </a:p>
          <a:p>
            <a:pPr marL="342900" indent="-342900">
              <a:buFont typeface="Wingdings 3" charset="2"/>
              <a:buAutoNum type="arabicPeriod"/>
            </a:pPr>
            <a:r>
              <a:rPr lang="en-US" dirty="0">
                <a:latin typeface="Times New Roman" panose="02020603050405020304" pitchFamily="18" charset="0"/>
                <a:cs typeface="Times New Roman" panose="02020603050405020304" pitchFamily="18" charset="0"/>
              </a:rPr>
              <a:t>Abhinav</a:t>
            </a:r>
            <a:r>
              <a:rPr lang="en-US" dirty="0">
                <a:latin typeface="Times New Roman" panose="02020603050405020304" pitchFamily="18" charset="0"/>
                <a:cs typeface="Times New Roman" panose="02020603050405020304" pitchFamily="18" charset="0"/>
              </a:rPr>
              <a:t> P S</a:t>
            </a:r>
          </a:p>
          <a:p>
            <a:pPr marL="342900" indent="-342900">
              <a:buFont typeface="Wingdings 3" charset="2"/>
              <a:buAutoNum type="arabicPeriod"/>
            </a:pPr>
            <a:r>
              <a:rPr lang="en-US" dirty="0">
                <a:latin typeface="Times New Roman" panose="02020603050405020304" pitchFamily="18" charset="0"/>
                <a:cs typeface="Times New Roman" panose="02020603050405020304" pitchFamily="18" charset="0"/>
              </a:rPr>
              <a:t>Aishwarya</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Tulshiram</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Aher</a:t>
            </a:r>
            <a:endParaRPr lang="en-US" dirty="0">
              <a:latin typeface="Times New Roman" panose="02020603050405020304" pitchFamily="18" charset="0"/>
              <a:cs typeface="Times New Roman" panose="02020603050405020304" pitchFamily="18" charset="0"/>
            </a:endParaRPr>
          </a:p>
          <a:p>
            <a:pPr marL="342900" indent="-342900">
              <a:buFont typeface="Wingdings 3" charset="2"/>
              <a:buAutoNum type="arabicPeriod"/>
            </a:pPr>
            <a:r>
              <a:rPr lang="en-US" dirty="0">
                <a:latin typeface="Times New Roman" panose="02020603050405020304" pitchFamily="18" charset="0"/>
                <a:cs typeface="Times New Roman" panose="02020603050405020304" pitchFamily="18" charset="0"/>
              </a:rPr>
              <a:t>Hanuman Prakash Mode</a:t>
            </a:r>
          </a:p>
          <a:p>
            <a:pPr marL="342900" indent="-342900">
              <a:buAutoNum type="arabicPeriod"/>
            </a:pPr>
            <a:r>
              <a:rPr lang="en-US" dirty="0" smtClean="0">
                <a:latin typeface="Times New Roman" panose="02020603050405020304" pitchFamily="18" charset="0"/>
                <a:cs typeface="Times New Roman" panose="02020603050405020304" pitchFamily="18" charset="0"/>
              </a:rPr>
              <a:t>Poonam</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Sanjay </a:t>
            </a:r>
            <a:r>
              <a:rPr lang="en-US" dirty="0" smtClean="0">
                <a:latin typeface="Times New Roman" panose="02020603050405020304" pitchFamily="18" charset="0"/>
                <a:cs typeface="Times New Roman" panose="02020603050405020304" pitchFamily="18" charset="0"/>
              </a:rPr>
              <a:t>Nikam</a:t>
            </a:r>
            <a:endParaRPr lang="en-US" dirty="0" smtClean="0">
              <a:latin typeface="Times New Roman" panose="02020603050405020304" pitchFamily="18" charset="0"/>
              <a:cs typeface="Times New Roman" panose="02020603050405020304" pitchFamily="18" charset="0"/>
            </a:endParaRPr>
          </a:p>
          <a:p>
            <a:pPr marL="342900" indent="-342900">
              <a:buAutoNum type="arabicPeriod"/>
            </a:pPr>
            <a:r>
              <a:rPr lang="en-US" dirty="0" smtClean="0">
                <a:latin typeface="Times New Roman" panose="02020603050405020304" pitchFamily="18" charset="0"/>
                <a:cs typeface="Times New Roman" panose="02020603050405020304" pitchFamily="18" charset="0"/>
              </a:rPr>
              <a:t>Shraddha</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Dattatrey</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Shirsath</a:t>
            </a:r>
            <a:endParaRPr lang="en-US" dirty="0">
              <a:latin typeface="Times New Roman" panose="02020603050405020304" pitchFamily="18" charset="0"/>
              <a:cs typeface="Times New Roman" panose="02020603050405020304" pitchFamily="18" charset="0"/>
            </a:endParaRPr>
          </a:p>
          <a:p>
            <a:pPr marL="342900" indent="-342900">
              <a:buAutoNum type="arabicPeriod"/>
            </a:pPr>
            <a:r>
              <a:rPr lang="en-US" dirty="0" smtClean="0">
                <a:latin typeface="Times New Roman" panose="02020603050405020304" pitchFamily="18" charset="0"/>
                <a:cs typeface="Times New Roman" panose="02020603050405020304" pitchFamily="18" charset="0"/>
              </a:rPr>
              <a:t>Sahil</a:t>
            </a:r>
            <a:r>
              <a:rPr lang="en-US" dirty="0" smtClean="0">
                <a:latin typeface="Times New Roman" panose="02020603050405020304" pitchFamily="18" charset="0"/>
                <a:cs typeface="Times New Roman" panose="02020603050405020304" pitchFamily="18" charset="0"/>
              </a:rPr>
              <a:t> Mahesh </a:t>
            </a:r>
            <a:r>
              <a:rPr lang="en-US" dirty="0" smtClean="0">
                <a:latin typeface="Times New Roman" panose="02020603050405020304" pitchFamily="18" charset="0"/>
                <a:cs typeface="Times New Roman" panose="02020603050405020304" pitchFamily="18" charset="0"/>
              </a:rPr>
              <a:t>Dalvi</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06377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50265" y="734096"/>
            <a:ext cx="9830873" cy="5201424"/>
          </a:xfrm>
          <a:prstGeom prst="rect">
            <a:avLst/>
          </a:prstGeom>
        </p:spPr>
        <p:txBody>
          <a:bodyPr wrap="square">
            <a:spAutoFit/>
          </a:bodyPr>
          <a:lstStyle/>
          <a:p>
            <a:r>
              <a:rPr lang="en-US" sz="2400" b="1" i="0" dirty="0" smtClean="0">
                <a:solidFill>
                  <a:schemeClr val="accent1">
                    <a:lumMod val="75000"/>
                  </a:schemeClr>
                </a:solidFill>
                <a:effectLst/>
                <a:latin typeface="Times New Roman" panose="02020603050405020304" pitchFamily="18" charset="0"/>
                <a:cs typeface="Times New Roman" panose="02020603050405020304" pitchFamily="18" charset="0"/>
              </a:rPr>
              <a:t>Conclusion</a:t>
            </a:r>
            <a:r>
              <a:rPr lang="en-US" sz="3200" b="1" i="0" dirty="0" smtClean="0">
                <a:solidFill>
                  <a:srgbClr val="374151"/>
                </a:solidFill>
                <a:effectLst/>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000" b="0" i="0" dirty="0" smtClean="0">
                <a:solidFill>
                  <a:srgbClr val="374151"/>
                </a:solidFill>
                <a:effectLst/>
                <a:latin typeface="Times New Roman" panose="02020603050405020304" pitchFamily="18" charset="0"/>
                <a:cs typeface="Times New Roman" panose="02020603050405020304" pitchFamily="18" charset="0"/>
              </a:rPr>
              <a:t>The bank should continue monitoring loan disbursement trends to adjust lending practices accordingly and manage risk effectively.</a:t>
            </a:r>
          </a:p>
          <a:p>
            <a:endParaRPr lang="en-US" sz="2000" b="0" i="0" dirty="0" smtClean="0">
              <a:solidFill>
                <a:srgbClr val="374151"/>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0" i="0" dirty="0" smtClean="0">
                <a:solidFill>
                  <a:srgbClr val="374151"/>
                </a:solidFill>
                <a:effectLst/>
                <a:latin typeface="Times New Roman" panose="02020603050405020304" pitchFamily="18" charset="0"/>
                <a:cs typeface="Times New Roman" panose="02020603050405020304" pitchFamily="18" charset="0"/>
              </a:rPr>
              <a:t>Focus on verifying customer information to mitigate the risk of default, as verified status customers tend to exhibit better payment behavior.</a:t>
            </a:r>
          </a:p>
          <a:p>
            <a:endParaRPr lang="en-US" sz="2000" b="0" i="0" dirty="0" smtClean="0">
              <a:solidFill>
                <a:srgbClr val="374151"/>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0" i="0" dirty="0" smtClean="0">
                <a:solidFill>
                  <a:srgbClr val="374151"/>
                </a:solidFill>
                <a:effectLst/>
                <a:latin typeface="Times New Roman" panose="02020603050405020304" pitchFamily="18" charset="0"/>
                <a:cs typeface="Times New Roman" panose="02020603050405020304" pitchFamily="18" charset="0"/>
              </a:rPr>
              <a:t>Implement targeted strategies in regions with higher default rates to minimize credit losses and improve portfolio performance.</a:t>
            </a:r>
          </a:p>
          <a:p>
            <a:endParaRPr lang="en-US" sz="2000" b="0" i="0" dirty="0" smtClean="0">
              <a:solidFill>
                <a:srgbClr val="374151"/>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0" i="0" dirty="0" smtClean="0">
                <a:solidFill>
                  <a:srgbClr val="374151"/>
                </a:solidFill>
                <a:effectLst/>
                <a:latin typeface="Times New Roman" panose="02020603050405020304" pitchFamily="18" charset="0"/>
                <a:cs typeface="Times New Roman" panose="02020603050405020304" pitchFamily="18" charset="0"/>
              </a:rPr>
              <a:t>Tailor customer outreach and support programs based on homeownership status to encourage timely repayment and reduce delinquencies.</a:t>
            </a:r>
          </a:p>
          <a:p>
            <a:endParaRPr lang="en-US" sz="2000" b="0" i="0" dirty="0" smtClean="0">
              <a:solidFill>
                <a:srgbClr val="374151"/>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0" i="0" dirty="0" smtClean="0">
                <a:solidFill>
                  <a:srgbClr val="374151"/>
                </a:solidFill>
                <a:effectLst/>
                <a:latin typeface="Times New Roman" panose="02020603050405020304" pitchFamily="18" charset="0"/>
                <a:cs typeface="Times New Roman" panose="02020603050405020304" pitchFamily="18" charset="0"/>
              </a:rPr>
              <a:t>Further analysis could explore additional factors impacting loan performance, such as employment status, debt-to-income ratios, or credit utilization rates, to refine risk assessment models and enhance lending decisions.</a:t>
            </a:r>
            <a:endParaRPr lang="en-US" sz="2000" b="0" i="0" dirty="0">
              <a:solidFill>
                <a:srgbClr val="37415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5692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Shape 64"/>
          <p:cNvSpPr/>
          <p:nvPr/>
        </p:nvSpPr>
        <p:spPr>
          <a:xfrm>
            <a:off x="936925" y="351241"/>
            <a:ext cx="10638099" cy="800177"/>
          </a:xfrm>
          <a:prstGeom prst="rect">
            <a:avLst/>
          </a:prstGeom>
          <a:ln w="12700">
            <a:miter lim="400000"/>
          </a:ln>
          <a:extLst>
            <a:ext uri="{C572A759-6A51-4108-AA02-DFA0A04FC94B}">
              <ma14:wrappingTextBoxFlag xmlns:ma14="http://schemas.microsoft.com/office/mac/drawingml/2011/main" xmlns="" val="1"/>
            </a:ext>
          </a:extLst>
        </p:spPr>
        <p:txBody>
          <a:bodyPr wrap="square" lIns="121899" tIns="121899" rIns="121899" bIns="121899">
            <a:spAutoFit/>
          </a:bodyPr>
          <a:lstStyle>
            <a:lvl1pPr>
              <a:defRPr sz="2000" b="1">
                <a:solidFill>
                  <a:srgbClr val="FFFFFF"/>
                </a:solidFill>
              </a:defRPr>
            </a:lvl1pPr>
          </a:lstStyle>
          <a:p>
            <a:r>
              <a:rPr sz="3600" dirty="0">
                <a:solidFill>
                  <a:schemeClr val="accent1">
                    <a:lumMod val="75000"/>
                  </a:schemeClr>
                </a:solidFill>
                <a:latin typeface="Times New Roman" panose="02020603050405020304" pitchFamily="18" charset="0"/>
                <a:cs typeface="Times New Roman" panose="02020603050405020304" pitchFamily="18" charset="0"/>
              </a:rPr>
              <a:t>Agenda</a:t>
            </a:r>
          </a:p>
        </p:txBody>
      </p:sp>
      <p:grpSp>
        <p:nvGrpSpPr>
          <p:cNvPr id="2" name="Group 1">
            <a:extLst>
              <a:ext uri="{FF2B5EF4-FFF2-40B4-BE49-F238E27FC236}">
                <a16:creationId xmlns:a16="http://schemas.microsoft.com/office/drawing/2014/main" xmlns="" id="{3EFC52A4-D4BB-1042-51D3-60181F4BCBD0}"/>
              </a:ext>
            </a:extLst>
          </p:cNvPr>
          <p:cNvGrpSpPr/>
          <p:nvPr/>
        </p:nvGrpSpPr>
        <p:grpSpPr>
          <a:xfrm>
            <a:off x="5967049" y="1626264"/>
            <a:ext cx="5727119" cy="4446565"/>
            <a:chOff x="2051824" y="1367698"/>
            <a:chExt cx="5783527" cy="4812418"/>
          </a:xfrm>
        </p:grpSpPr>
        <p:sp>
          <p:nvSpPr>
            <p:cNvPr id="3" name="Freeform 56">
              <a:extLst>
                <a:ext uri="{FF2B5EF4-FFF2-40B4-BE49-F238E27FC236}">
                  <a16:creationId xmlns:a16="http://schemas.microsoft.com/office/drawing/2014/main" xmlns="" id="{3F26A391-C019-8C6C-852B-A8E58C187875}"/>
                </a:ext>
              </a:extLst>
            </p:cNvPr>
            <p:cNvSpPr>
              <a:spLocks/>
            </p:cNvSpPr>
            <p:nvPr/>
          </p:nvSpPr>
          <p:spPr bwMode="auto">
            <a:xfrm>
              <a:off x="2051824" y="2556546"/>
              <a:ext cx="1782412" cy="2759354"/>
            </a:xfrm>
            <a:custGeom>
              <a:avLst/>
              <a:gdLst>
                <a:gd name="T0" fmla="*/ 799 w 1341"/>
                <a:gd name="T1" fmla="*/ 2514 h 2514"/>
                <a:gd name="T2" fmla="*/ 778 w 1341"/>
                <a:gd name="T3" fmla="*/ 2506 h 2514"/>
                <a:gd name="T4" fmla="*/ 634 w 1341"/>
                <a:gd name="T5" fmla="*/ 2442 h 2514"/>
                <a:gd name="T6" fmla="*/ 506 w 1341"/>
                <a:gd name="T7" fmla="*/ 2364 h 2514"/>
                <a:gd name="T8" fmla="*/ 402 w 1341"/>
                <a:gd name="T9" fmla="*/ 2283 h 2514"/>
                <a:gd name="T10" fmla="*/ 331 w 1341"/>
                <a:gd name="T11" fmla="*/ 2220 h 2514"/>
                <a:gd name="T12" fmla="*/ 263 w 1341"/>
                <a:gd name="T13" fmla="*/ 2146 h 2514"/>
                <a:gd name="T14" fmla="*/ 199 w 1341"/>
                <a:gd name="T15" fmla="*/ 2064 h 2514"/>
                <a:gd name="T16" fmla="*/ 139 w 1341"/>
                <a:gd name="T17" fmla="*/ 1971 h 2514"/>
                <a:gd name="T18" fmla="*/ 88 w 1341"/>
                <a:gd name="T19" fmla="*/ 1867 h 2514"/>
                <a:gd name="T20" fmla="*/ 47 w 1341"/>
                <a:gd name="T21" fmla="*/ 1753 h 2514"/>
                <a:gd name="T22" fmla="*/ 16 w 1341"/>
                <a:gd name="T23" fmla="*/ 1628 h 2514"/>
                <a:gd name="T24" fmla="*/ 7 w 1341"/>
                <a:gd name="T25" fmla="*/ 1560 h 2514"/>
                <a:gd name="T26" fmla="*/ 2 w 1341"/>
                <a:gd name="T27" fmla="*/ 1519 h 2514"/>
                <a:gd name="T28" fmla="*/ 0 w 1341"/>
                <a:gd name="T29" fmla="*/ 1436 h 2514"/>
                <a:gd name="T30" fmla="*/ 7 w 1341"/>
                <a:gd name="T31" fmla="*/ 1355 h 2514"/>
                <a:gd name="T32" fmla="*/ 22 w 1341"/>
                <a:gd name="T33" fmla="*/ 1275 h 2514"/>
                <a:gd name="T34" fmla="*/ 43 w 1341"/>
                <a:gd name="T35" fmla="*/ 1197 h 2514"/>
                <a:gd name="T36" fmla="*/ 72 w 1341"/>
                <a:gd name="T37" fmla="*/ 1122 h 2514"/>
                <a:gd name="T38" fmla="*/ 125 w 1341"/>
                <a:gd name="T39" fmla="*/ 1011 h 2514"/>
                <a:gd name="T40" fmla="*/ 215 w 1341"/>
                <a:gd name="T41" fmla="*/ 869 h 2514"/>
                <a:gd name="T42" fmla="*/ 322 w 1341"/>
                <a:gd name="T43" fmla="*/ 736 h 2514"/>
                <a:gd name="T44" fmla="*/ 441 w 1341"/>
                <a:gd name="T45" fmla="*/ 613 h 2514"/>
                <a:gd name="T46" fmla="*/ 567 w 1341"/>
                <a:gd name="T47" fmla="*/ 497 h 2514"/>
                <a:gd name="T48" fmla="*/ 698 w 1341"/>
                <a:gd name="T49" fmla="*/ 394 h 2514"/>
                <a:gd name="T50" fmla="*/ 827 w 1341"/>
                <a:gd name="T51" fmla="*/ 299 h 2514"/>
                <a:gd name="T52" fmla="*/ 1011 w 1341"/>
                <a:gd name="T53" fmla="*/ 179 h 2514"/>
                <a:gd name="T54" fmla="*/ 1295 w 1341"/>
                <a:gd name="T55" fmla="*/ 20 h 2514"/>
                <a:gd name="T56" fmla="*/ 1341 w 1341"/>
                <a:gd name="T57" fmla="*/ 0 h 2514"/>
                <a:gd name="T58" fmla="*/ 1322 w 1341"/>
                <a:gd name="T59" fmla="*/ 22 h 2514"/>
                <a:gd name="T60" fmla="*/ 1202 w 1341"/>
                <a:gd name="T61" fmla="*/ 188 h 2514"/>
                <a:gd name="T62" fmla="*/ 1094 w 1341"/>
                <a:gd name="T63" fmla="*/ 350 h 2514"/>
                <a:gd name="T64" fmla="*/ 976 w 1341"/>
                <a:gd name="T65" fmla="*/ 545 h 2514"/>
                <a:gd name="T66" fmla="*/ 861 w 1341"/>
                <a:gd name="T67" fmla="*/ 766 h 2514"/>
                <a:gd name="T68" fmla="*/ 784 w 1341"/>
                <a:gd name="T69" fmla="*/ 939 h 2514"/>
                <a:gd name="T70" fmla="*/ 740 w 1341"/>
                <a:gd name="T71" fmla="*/ 1057 h 2514"/>
                <a:gd name="T72" fmla="*/ 704 w 1341"/>
                <a:gd name="T73" fmla="*/ 1177 h 2514"/>
                <a:gd name="T74" fmla="*/ 678 w 1341"/>
                <a:gd name="T75" fmla="*/ 1294 h 2514"/>
                <a:gd name="T76" fmla="*/ 669 w 1341"/>
                <a:gd name="T77" fmla="*/ 1352 h 2514"/>
                <a:gd name="T78" fmla="*/ 661 w 1341"/>
                <a:gd name="T79" fmla="*/ 1415 h 2514"/>
                <a:gd name="T80" fmla="*/ 651 w 1341"/>
                <a:gd name="T81" fmla="*/ 1537 h 2514"/>
                <a:gd name="T82" fmla="*/ 647 w 1341"/>
                <a:gd name="T83" fmla="*/ 1712 h 2514"/>
                <a:gd name="T84" fmla="*/ 659 w 1341"/>
                <a:gd name="T85" fmla="*/ 1922 h 2514"/>
                <a:gd name="T86" fmla="*/ 685 w 1341"/>
                <a:gd name="T87" fmla="*/ 2107 h 2514"/>
                <a:gd name="T88" fmla="*/ 717 w 1341"/>
                <a:gd name="T89" fmla="*/ 2261 h 2514"/>
                <a:gd name="T90" fmla="*/ 751 w 1341"/>
                <a:gd name="T91" fmla="*/ 2382 h 2514"/>
                <a:gd name="T92" fmla="*/ 792 w 1341"/>
                <a:gd name="T93" fmla="*/ 2499 h 2514"/>
                <a:gd name="T94" fmla="*/ 799 w 1341"/>
                <a:gd name="T95" fmla="*/ 2514 h 2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41" h="2514">
                  <a:moveTo>
                    <a:pt x="799" y="2514"/>
                  </a:moveTo>
                  <a:lnTo>
                    <a:pt x="778" y="2506"/>
                  </a:lnTo>
                  <a:lnTo>
                    <a:pt x="634" y="2442"/>
                  </a:lnTo>
                  <a:lnTo>
                    <a:pt x="506" y="2364"/>
                  </a:lnTo>
                  <a:lnTo>
                    <a:pt x="402" y="2283"/>
                  </a:lnTo>
                  <a:lnTo>
                    <a:pt x="331" y="2220"/>
                  </a:lnTo>
                  <a:lnTo>
                    <a:pt x="263" y="2146"/>
                  </a:lnTo>
                  <a:lnTo>
                    <a:pt x="199" y="2064"/>
                  </a:lnTo>
                  <a:lnTo>
                    <a:pt x="139" y="1971"/>
                  </a:lnTo>
                  <a:lnTo>
                    <a:pt x="88" y="1867"/>
                  </a:lnTo>
                  <a:lnTo>
                    <a:pt x="47" y="1753"/>
                  </a:lnTo>
                  <a:lnTo>
                    <a:pt x="16" y="1628"/>
                  </a:lnTo>
                  <a:lnTo>
                    <a:pt x="7" y="1560"/>
                  </a:lnTo>
                  <a:lnTo>
                    <a:pt x="2" y="1519"/>
                  </a:lnTo>
                  <a:lnTo>
                    <a:pt x="0" y="1436"/>
                  </a:lnTo>
                  <a:lnTo>
                    <a:pt x="7" y="1355"/>
                  </a:lnTo>
                  <a:lnTo>
                    <a:pt x="22" y="1275"/>
                  </a:lnTo>
                  <a:lnTo>
                    <a:pt x="43" y="1197"/>
                  </a:lnTo>
                  <a:lnTo>
                    <a:pt x="72" y="1122"/>
                  </a:lnTo>
                  <a:lnTo>
                    <a:pt x="125" y="1011"/>
                  </a:lnTo>
                  <a:lnTo>
                    <a:pt x="215" y="869"/>
                  </a:lnTo>
                  <a:lnTo>
                    <a:pt x="322" y="736"/>
                  </a:lnTo>
                  <a:lnTo>
                    <a:pt x="441" y="613"/>
                  </a:lnTo>
                  <a:lnTo>
                    <a:pt x="567" y="497"/>
                  </a:lnTo>
                  <a:lnTo>
                    <a:pt x="698" y="394"/>
                  </a:lnTo>
                  <a:lnTo>
                    <a:pt x="827" y="299"/>
                  </a:lnTo>
                  <a:lnTo>
                    <a:pt x="1011" y="179"/>
                  </a:lnTo>
                  <a:lnTo>
                    <a:pt x="1295" y="20"/>
                  </a:lnTo>
                  <a:lnTo>
                    <a:pt x="1341" y="0"/>
                  </a:lnTo>
                  <a:lnTo>
                    <a:pt x="1322" y="22"/>
                  </a:lnTo>
                  <a:lnTo>
                    <a:pt x="1202" y="188"/>
                  </a:lnTo>
                  <a:lnTo>
                    <a:pt x="1094" y="350"/>
                  </a:lnTo>
                  <a:lnTo>
                    <a:pt x="976" y="545"/>
                  </a:lnTo>
                  <a:lnTo>
                    <a:pt x="861" y="766"/>
                  </a:lnTo>
                  <a:lnTo>
                    <a:pt x="784" y="939"/>
                  </a:lnTo>
                  <a:lnTo>
                    <a:pt x="740" y="1057"/>
                  </a:lnTo>
                  <a:lnTo>
                    <a:pt x="704" y="1177"/>
                  </a:lnTo>
                  <a:lnTo>
                    <a:pt x="678" y="1294"/>
                  </a:lnTo>
                  <a:lnTo>
                    <a:pt x="669" y="1352"/>
                  </a:lnTo>
                  <a:lnTo>
                    <a:pt x="661" y="1415"/>
                  </a:lnTo>
                  <a:lnTo>
                    <a:pt x="651" y="1537"/>
                  </a:lnTo>
                  <a:lnTo>
                    <a:pt x="647" y="1712"/>
                  </a:lnTo>
                  <a:lnTo>
                    <a:pt x="659" y="1922"/>
                  </a:lnTo>
                  <a:lnTo>
                    <a:pt x="685" y="2107"/>
                  </a:lnTo>
                  <a:lnTo>
                    <a:pt x="717" y="2261"/>
                  </a:lnTo>
                  <a:lnTo>
                    <a:pt x="751" y="2382"/>
                  </a:lnTo>
                  <a:lnTo>
                    <a:pt x="792" y="2499"/>
                  </a:lnTo>
                  <a:lnTo>
                    <a:pt x="799" y="2514"/>
                  </a:lnTo>
                  <a:close/>
                </a:path>
              </a:pathLst>
            </a:custGeom>
            <a:solidFill>
              <a:srgbClr val="E576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853440" rIns="121920" bIns="48768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200" b="1" dirty="0"/>
                <a:t>05</a:t>
              </a:r>
            </a:p>
          </p:txBody>
        </p:sp>
        <p:sp>
          <p:nvSpPr>
            <p:cNvPr id="4" name="Freeform 57">
              <a:extLst>
                <a:ext uri="{FF2B5EF4-FFF2-40B4-BE49-F238E27FC236}">
                  <a16:creationId xmlns:a16="http://schemas.microsoft.com/office/drawing/2014/main" xmlns="" id="{BAA5849C-C9B9-26D5-AED5-99124E8F759F}"/>
                </a:ext>
              </a:extLst>
            </p:cNvPr>
            <p:cNvSpPr>
              <a:spLocks/>
            </p:cNvSpPr>
            <p:nvPr/>
          </p:nvSpPr>
          <p:spPr bwMode="auto">
            <a:xfrm>
              <a:off x="2387025" y="1771291"/>
              <a:ext cx="3282831" cy="1465221"/>
            </a:xfrm>
            <a:custGeom>
              <a:avLst/>
              <a:gdLst>
                <a:gd name="T0" fmla="*/ 20 w 2468"/>
                <a:gd name="T1" fmla="*/ 1336 h 1336"/>
                <a:gd name="T2" fmla="*/ 16 w 2468"/>
                <a:gd name="T3" fmla="*/ 1313 h 1336"/>
                <a:gd name="T4" fmla="*/ 0 w 2468"/>
                <a:gd name="T5" fmla="*/ 1158 h 1336"/>
                <a:gd name="T6" fmla="*/ 4 w 2468"/>
                <a:gd name="T7" fmla="*/ 1007 h 1336"/>
                <a:gd name="T8" fmla="*/ 21 w 2468"/>
                <a:gd name="T9" fmla="*/ 876 h 1336"/>
                <a:gd name="T10" fmla="*/ 42 w 2468"/>
                <a:gd name="T11" fmla="*/ 783 h 1336"/>
                <a:gd name="T12" fmla="*/ 70 w 2468"/>
                <a:gd name="T13" fmla="*/ 688 h 1336"/>
                <a:gd name="T14" fmla="*/ 109 w 2468"/>
                <a:gd name="T15" fmla="*/ 591 h 1336"/>
                <a:gd name="T16" fmla="*/ 161 w 2468"/>
                <a:gd name="T17" fmla="*/ 493 h 1336"/>
                <a:gd name="T18" fmla="*/ 224 w 2468"/>
                <a:gd name="T19" fmla="*/ 397 h 1336"/>
                <a:gd name="T20" fmla="*/ 302 w 2468"/>
                <a:gd name="T21" fmla="*/ 303 h 1336"/>
                <a:gd name="T22" fmla="*/ 396 w 2468"/>
                <a:gd name="T23" fmla="*/ 215 h 1336"/>
                <a:gd name="T24" fmla="*/ 450 w 2468"/>
                <a:gd name="T25" fmla="*/ 173 h 1336"/>
                <a:gd name="T26" fmla="*/ 484 w 2468"/>
                <a:gd name="T27" fmla="*/ 148 h 1336"/>
                <a:gd name="T28" fmla="*/ 554 w 2468"/>
                <a:gd name="T29" fmla="*/ 105 h 1336"/>
                <a:gd name="T30" fmla="*/ 628 w 2468"/>
                <a:gd name="T31" fmla="*/ 71 h 1336"/>
                <a:gd name="T32" fmla="*/ 704 w 2468"/>
                <a:gd name="T33" fmla="*/ 44 h 1336"/>
                <a:gd name="T34" fmla="*/ 782 w 2468"/>
                <a:gd name="T35" fmla="*/ 24 h 1336"/>
                <a:gd name="T36" fmla="*/ 862 w 2468"/>
                <a:gd name="T37" fmla="*/ 11 h 1336"/>
                <a:gd name="T38" fmla="*/ 985 w 2468"/>
                <a:gd name="T39" fmla="*/ 0 h 1336"/>
                <a:gd name="T40" fmla="*/ 1152 w 2468"/>
                <a:gd name="T41" fmla="*/ 8 h 1336"/>
                <a:gd name="T42" fmla="*/ 1321 w 2468"/>
                <a:gd name="T43" fmla="*/ 34 h 1336"/>
                <a:gd name="T44" fmla="*/ 1488 w 2468"/>
                <a:gd name="T45" fmla="*/ 74 h 1336"/>
                <a:gd name="T46" fmla="*/ 1650 w 2468"/>
                <a:gd name="T47" fmla="*/ 127 h 1336"/>
                <a:gd name="T48" fmla="*/ 1806 w 2468"/>
                <a:gd name="T49" fmla="*/ 188 h 1336"/>
                <a:gd name="T50" fmla="*/ 1952 w 2468"/>
                <a:gd name="T51" fmla="*/ 253 h 1336"/>
                <a:gd name="T52" fmla="*/ 2148 w 2468"/>
                <a:gd name="T53" fmla="*/ 353 h 1336"/>
                <a:gd name="T54" fmla="*/ 2428 w 2468"/>
                <a:gd name="T55" fmla="*/ 519 h 1336"/>
                <a:gd name="T56" fmla="*/ 2468 w 2468"/>
                <a:gd name="T57" fmla="*/ 547 h 1336"/>
                <a:gd name="T58" fmla="*/ 2439 w 2468"/>
                <a:gd name="T59" fmla="*/ 543 h 1336"/>
                <a:gd name="T60" fmla="*/ 2236 w 2468"/>
                <a:gd name="T61" fmla="*/ 523 h 1336"/>
                <a:gd name="T62" fmla="*/ 2042 w 2468"/>
                <a:gd name="T63" fmla="*/ 510 h 1336"/>
                <a:gd name="T64" fmla="*/ 1813 w 2468"/>
                <a:gd name="T65" fmla="*/ 504 h 1336"/>
                <a:gd name="T66" fmla="*/ 1565 w 2468"/>
                <a:gd name="T67" fmla="*/ 515 h 1336"/>
                <a:gd name="T68" fmla="*/ 1375 w 2468"/>
                <a:gd name="T69" fmla="*/ 535 h 1336"/>
                <a:gd name="T70" fmla="*/ 1251 w 2468"/>
                <a:gd name="T71" fmla="*/ 556 h 1336"/>
                <a:gd name="T72" fmla="*/ 1130 w 2468"/>
                <a:gd name="T73" fmla="*/ 585 h 1336"/>
                <a:gd name="T74" fmla="*/ 1016 w 2468"/>
                <a:gd name="T75" fmla="*/ 621 h 1336"/>
                <a:gd name="T76" fmla="*/ 962 w 2468"/>
                <a:gd name="T77" fmla="*/ 642 h 1336"/>
                <a:gd name="T78" fmla="*/ 902 w 2468"/>
                <a:gd name="T79" fmla="*/ 666 h 1336"/>
                <a:gd name="T80" fmla="*/ 792 w 2468"/>
                <a:gd name="T81" fmla="*/ 720 h 1336"/>
                <a:gd name="T82" fmla="*/ 639 w 2468"/>
                <a:gd name="T83" fmla="*/ 802 h 1336"/>
                <a:gd name="T84" fmla="*/ 462 w 2468"/>
                <a:gd name="T85" fmla="*/ 918 h 1336"/>
                <a:gd name="T86" fmla="*/ 315 w 2468"/>
                <a:gd name="T87" fmla="*/ 1033 h 1336"/>
                <a:gd name="T88" fmla="*/ 197 w 2468"/>
                <a:gd name="T89" fmla="*/ 1138 h 1336"/>
                <a:gd name="T90" fmla="*/ 110 w 2468"/>
                <a:gd name="T91" fmla="*/ 1229 h 1336"/>
                <a:gd name="T92" fmla="*/ 30 w 2468"/>
                <a:gd name="T93" fmla="*/ 1322 h 1336"/>
                <a:gd name="T94" fmla="*/ 20 w 2468"/>
                <a:gd name="T95" fmla="*/ 1336 h 1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68" h="1336">
                  <a:moveTo>
                    <a:pt x="20" y="1336"/>
                  </a:moveTo>
                  <a:lnTo>
                    <a:pt x="16" y="1313"/>
                  </a:lnTo>
                  <a:lnTo>
                    <a:pt x="0" y="1158"/>
                  </a:lnTo>
                  <a:lnTo>
                    <a:pt x="4" y="1007"/>
                  </a:lnTo>
                  <a:lnTo>
                    <a:pt x="21" y="876"/>
                  </a:lnTo>
                  <a:lnTo>
                    <a:pt x="42" y="783"/>
                  </a:lnTo>
                  <a:lnTo>
                    <a:pt x="70" y="688"/>
                  </a:lnTo>
                  <a:lnTo>
                    <a:pt x="109" y="591"/>
                  </a:lnTo>
                  <a:lnTo>
                    <a:pt x="161" y="493"/>
                  </a:lnTo>
                  <a:lnTo>
                    <a:pt x="224" y="397"/>
                  </a:lnTo>
                  <a:lnTo>
                    <a:pt x="302" y="303"/>
                  </a:lnTo>
                  <a:lnTo>
                    <a:pt x="396" y="215"/>
                  </a:lnTo>
                  <a:lnTo>
                    <a:pt x="450" y="173"/>
                  </a:lnTo>
                  <a:lnTo>
                    <a:pt x="484" y="148"/>
                  </a:lnTo>
                  <a:lnTo>
                    <a:pt x="554" y="105"/>
                  </a:lnTo>
                  <a:lnTo>
                    <a:pt x="628" y="71"/>
                  </a:lnTo>
                  <a:lnTo>
                    <a:pt x="704" y="44"/>
                  </a:lnTo>
                  <a:lnTo>
                    <a:pt x="782" y="24"/>
                  </a:lnTo>
                  <a:lnTo>
                    <a:pt x="862" y="11"/>
                  </a:lnTo>
                  <a:lnTo>
                    <a:pt x="985" y="0"/>
                  </a:lnTo>
                  <a:lnTo>
                    <a:pt x="1152" y="8"/>
                  </a:lnTo>
                  <a:lnTo>
                    <a:pt x="1321" y="34"/>
                  </a:lnTo>
                  <a:lnTo>
                    <a:pt x="1488" y="74"/>
                  </a:lnTo>
                  <a:lnTo>
                    <a:pt x="1650" y="127"/>
                  </a:lnTo>
                  <a:lnTo>
                    <a:pt x="1806" y="188"/>
                  </a:lnTo>
                  <a:lnTo>
                    <a:pt x="1952" y="253"/>
                  </a:lnTo>
                  <a:lnTo>
                    <a:pt x="2148" y="353"/>
                  </a:lnTo>
                  <a:lnTo>
                    <a:pt x="2428" y="519"/>
                  </a:lnTo>
                  <a:lnTo>
                    <a:pt x="2468" y="547"/>
                  </a:lnTo>
                  <a:lnTo>
                    <a:pt x="2439" y="543"/>
                  </a:lnTo>
                  <a:lnTo>
                    <a:pt x="2236" y="523"/>
                  </a:lnTo>
                  <a:lnTo>
                    <a:pt x="2042" y="510"/>
                  </a:lnTo>
                  <a:lnTo>
                    <a:pt x="1813" y="504"/>
                  </a:lnTo>
                  <a:lnTo>
                    <a:pt x="1565" y="515"/>
                  </a:lnTo>
                  <a:lnTo>
                    <a:pt x="1375" y="535"/>
                  </a:lnTo>
                  <a:lnTo>
                    <a:pt x="1251" y="556"/>
                  </a:lnTo>
                  <a:lnTo>
                    <a:pt x="1130" y="585"/>
                  </a:lnTo>
                  <a:lnTo>
                    <a:pt x="1016" y="621"/>
                  </a:lnTo>
                  <a:lnTo>
                    <a:pt x="962" y="642"/>
                  </a:lnTo>
                  <a:lnTo>
                    <a:pt x="902" y="666"/>
                  </a:lnTo>
                  <a:lnTo>
                    <a:pt x="792" y="720"/>
                  </a:lnTo>
                  <a:lnTo>
                    <a:pt x="639" y="802"/>
                  </a:lnTo>
                  <a:lnTo>
                    <a:pt x="462" y="918"/>
                  </a:lnTo>
                  <a:lnTo>
                    <a:pt x="315" y="1033"/>
                  </a:lnTo>
                  <a:lnTo>
                    <a:pt x="197" y="1138"/>
                  </a:lnTo>
                  <a:lnTo>
                    <a:pt x="110" y="1229"/>
                  </a:lnTo>
                  <a:lnTo>
                    <a:pt x="30" y="1322"/>
                  </a:lnTo>
                  <a:lnTo>
                    <a:pt x="20" y="1336"/>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87680" tIns="24384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200" b="1" dirty="0"/>
                <a:t>06</a:t>
              </a:r>
            </a:p>
          </p:txBody>
        </p:sp>
        <p:sp>
          <p:nvSpPr>
            <p:cNvPr id="5" name="Freeform 58">
              <a:extLst>
                <a:ext uri="{FF2B5EF4-FFF2-40B4-BE49-F238E27FC236}">
                  <a16:creationId xmlns:a16="http://schemas.microsoft.com/office/drawing/2014/main" xmlns="" id="{9F8DD8ED-FB9E-CC6A-8227-1A34E26031FE}"/>
                </a:ext>
              </a:extLst>
            </p:cNvPr>
            <p:cNvSpPr>
              <a:spLocks/>
            </p:cNvSpPr>
            <p:nvPr/>
          </p:nvSpPr>
          <p:spPr bwMode="auto">
            <a:xfrm>
              <a:off x="6052939" y="2231916"/>
              <a:ext cx="1782412" cy="2754966"/>
            </a:xfrm>
            <a:custGeom>
              <a:avLst/>
              <a:gdLst>
                <a:gd name="T0" fmla="*/ 542 w 1341"/>
                <a:gd name="T1" fmla="*/ 0 h 2514"/>
                <a:gd name="T2" fmla="*/ 564 w 1341"/>
                <a:gd name="T3" fmla="*/ 7 h 2514"/>
                <a:gd name="T4" fmla="*/ 707 w 1341"/>
                <a:gd name="T5" fmla="*/ 72 h 2514"/>
                <a:gd name="T6" fmla="*/ 835 w 1341"/>
                <a:gd name="T7" fmla="*/ 150 h 2514"/>
                <a:gd name="T8" fmla="*/ 940 w 1341"/>
                <a:gd name="T9" fmla="*/ 230 h 2514"/>
                <a:gd name="T10" fmla="*/ 1010 w 1341"/>
                <a:gd name="T11" fmla="*/ 294 h 2514"/>
                <a:gd name="T12" fmla="*/ 1079 w 1341"/>
                <a:gd name="T13" fmla="*/ 368 h 2514"/>
                <a:gd name="T14" fmla="*/ 1144 w 1341"/>
                <a:gd name="T15" fmla="*/ 449 h 2514"/>
                <a:gd name="T16" fmla="*/ 1202 w 1341"/>
                <a:gd name="T17" fmla="*/ 543 h 2514"/>
                <a:gd name="T18" fmla="*/ 1254 w 1341"/>
                <a:gd name="T19" fmla="*/ 646 h 2514"/>
                <a:gd name="T20" fmla="*/ 1295 w 1341"/>
                <a:gd name="T21" fmla="*/ 760 h 2514"/>
                <a:gd name="T22" fmla="*/ 1325 w 1341"/>
                <a:gd name="T23" fmla="*/ 886 h 2514"/>
                <a:gd name="T24" fmla="*/ 1335 w 1341"/>
                <a:gd name="T25" fmla="*/ 953 h 2514"/>
                <a:gd name="T26" fmla="*/ 1339 w 1341"/>
                <a:gd name="T27" fmla="*/ 995 h 2514"/>
                <a:gd name="T28" fmla="*/ 1341 w 1341"/>
                <a:gd name="T29" fmla="*/ 1078 h 2514"/>
                <a:gd name="T30" fmla="*/ 1334 w 1341"/>
                <a:gd name="T31" fmla="*/ 1158 h 2514"/>
                <a:gd name="T32" fmla="*/ 1320 w 1341"/>
                <a:gd name="T33" fmla="*/ 1239 h 2514"/>
                <a:gd name="T34" fmla="*/ 1298 w 1341"/>
                <a:gd name="T35" fmla="*/ 1316 h 2514"/>
                <a:gd name="T36" fmla="*/ 1269 w 1341"/>
                <a:gd name="T37" fmla="*/ 1392 h 2514"/>
                <a:gd name="T38" fmla="*/ 1216 w 1341"/>
                <a:gd name="T39" fmla="*/ 1503 h 2514"/>
                <a:gd name="T40" fmla="*/ 1127 w 1341"/>
                <a:gd name="T41" fmla="*/ 1644 h 2514"/>
                <a:gd name="T42" fmla="*/ 1020 w 1341"/>
                <a:gd name="T43" fmla="*/ 1778 h 2514"/>
                <a:gd name="T44" fmla="*/ 901 w 1341"/>
                <a:gd name="T45" fmla="*/ 1901 h 2514"/>
                <a:gd name="T46" fmla="*/ 774 w 1341"/>
                <a:gd name="T47" fmla="*/ 2016 h 2514"/>
                <a:gd name="T48" fmla="*/ 645 w 1341"/>
                <a:gd name="T49" fmla="*/ 2120 h 2514"/>
                <a:gd name="T50" fmla="*/ 515 w 1341"/>
                <a:gd name="T51" fmla="*/ 2215 h 2514"/>
                <a:gd name="T52" fmla="*/ 331 w 1341"/>
                <a:gd name="T53" fmla="*/ 2335 h 2514"/>
                <a:gd name="T54" fmla="*/ 46 w 1341"/>
                <a:gd name="T55" fmla="*/ 2493 h 2514"/>
                <a:gd name="T56" fmla="*/ 0 w 1341"/>
                <a:gd name="T57" fmla="*/ 2514 h 2514"/>
                <a:gd name="T58" fmla="*/ 20 w 1341"/>
                <a:gd name="T59" fmla="*/ 2492 h 2514"/>
                <a:gd name="T60" fmla="*/ 139 w 1341"/>
                <a:gd name="T61" fmla="*/ 2326 h 2514"/>
                <a:gd name="T62" fmla="*/ 247 w 1341"/>
                <a:gd name="T63" fmla="*/ 2164 h 2514"/>
                <a:gd name="T64" fmla="*/ 366 w 1341"/>
                <a:gd name="T65" fmla="*/ 1968 h 2514"/>
                <a:gd name="T66" fmla="*/ 481 w 1341"/>
                <a:gd name="T67" fmla="*/ 1748 h 2514"/>
                <a:gd name="T68" fmla="*/ 558 w 1341"/>
                <a:gd name="T69" fmla="*/ 1574 h 2514"/>
                <a:gd name="T70" fmla="*/ 602 w 1341"/>
                <a:gd name="T71" fmla="*/ 1456 h 2514"/>
                <a:gd name="T72" fmla="*/ 638 w 1341"/>
                <a:gd name="T73" fmla="*/ 1337 h 2514"/>
                <a:gd name="T74" fmla="*/ 664 w 1341"/>
                <a:gd name="T75" fmla="*/ 1219 h 2514"/>
                <a:gd name="T76" fmla="*/ 673 w 1341"/>
                <a:gd name="T77" fmla="*/ 1162 h 2514"/>
                <a:gd name="T78" fmla="*/ 681 w 1341"/>
                <a:gd name="T79" fmla="*/ 1099 h 2514"/>
                <a:gd name="T80" fmla="*/ 690 w 1341"/>
                <a:gd name="T81" fmla="*/ 977 h 2514"/>
                <a:gd name="T82" fmla="*/ 695 w 1341"/>
                <a:gd name="T83" fmla="*/ 802 h 2514"/>
                <a:gd name="T84" fmla="*/ 683 w 1341"/>
                <a:gd name="T85" fmla="*/ 592 h 2514"/>
                <a:gd name="T86" fmla="*/ 657 w 1341"/>
                <a:gd name="T87" fmla="*/ 407 h 2514"/>
                <a:gd name="T88" fmla="*/ 625 w 1341"/>
                <a:gd name="T89" fmla="*/ 252 h 2514"/>
                <a:gd name="T90" fmla="*/ 590 w 1341"/>
                <a:gd name="T91" fmla="*/ 132 h 2514"/>
                <a:gd name="T92" fmla="*/ 549 w 1341"/>
                <a:gd name="T93" fmla="*/ 15 h 2514"/>
                <a:gd name="T94" fmla="*/ 542 w 1341"/>
                <a:gd name="T95" fmla="*/ 0 h 2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41" h="2514">
                  <a:moveTo>
                    <a:pt x="542" y="0"/>
                  </a:moveTo>
                  <a:lnTo>
                    <a:pt x="564" y="7"/>
                  </a:lnTo>
                  <a:lnTo>
                    <a:pt x="707" y="72"/>
                  </a:lnTo>
                  <a:lnTo>
                    <a:pt x="835" y="150"/>
                  </a:lnTo>
                  <a:lnTo>
                    <a:pt x="940" y="230"/>
                  </a:lnTo>
                  <a:lnTo>
                    <a:pt x="1010" y="294"/>
                  </a:lnTo>
                  <a:lnTo>
                    <a:pt x="1079" y="368"/>
                  </a:lnTo>
                  <a:lnTo>
                    <a:pt x="1144" y="449"/>
                  </a:lnTo>
                  <a:lnTo>
                    <a:pt x="1202" y="543"/>
                  </a:lnTo>
                  <a:lnTo>
                    <a:pt x="1254" y="646"/>
                  </a:lnTo>
                  <a:lnTo>
                    <a:pt x="1295" y="760"/>
                  </a:lnTo>
                  <a:lnTo>
                    <a:pt x="1325" y="886"/>
                  </a:lnTo>
                  <a:lnTo>
                    <a:pt x="1335" y="953"/>
                  </a:lnTo>
                  <a:lnTo>
                    <a:pt x="1339" y="995"/>
                  </a:lnTo>
                  <a:lnTo>
                    <a:pt x="1341" y="1078"/>
                  </a:lnTo>
                  <a:lnTo>
                    <a:pt x="1334" y="1158"/>
                  </a:lnTo>
                  <a:lnTo>
                    <a:pt x="1320" y="1239"/>
                  </a:lnTo>
                  <a:lnTo>
                    <a:pt x="1298" y="1316"/>
                  </a:lnTo>
                  <a:lnTo>
                    <a:pt x="1269" y="1392"/>
                  </a:lnTo>
                  <a:lnTo>
                    <a:pt x="1216" y="1503"/>
                  </a:lnTo>
                  <a:lnTo>
                    <a:pt x="1127" y="1644"/>
                  </a:lnTo>
                  <a:lnTo>
                    <a:pt x="1020" y="1778"/>
                  </a:lnTo>
                  <a:lnTo>
                    <a:pt x="901" y="1901"/>
                  </a:lnTo>
                  <a:lnTo>
                    <a:pt x="774" y="2016"/>
                  </a:lnTo>
                  <a:lnTo>
                    <a:pt x="645" y="2120"/>
                  </a:lnTo>
                  <a:lnTo>
                    <a:pt x="515" y="2215"/>
                  </a:lnTo>
                  <a:lnTo>
                    <a:pt x="331" y="2335"/>
                  </a:lnTo>
                  <a:lnTo>
                    <a:pt x="46" y="2493"/>
                  </a:lnTo>
                  <a:lnTo>
                    <a:pt x="0" y="2514"/>
                  </a:lnTo>
                  <a:lnTo>
                    <a:pt x="20" y="2492"/>
                  </a:lnTo>
                  <a:lnTo>
                    <a:pt x="139" y="2326"/>
                  </a:lnTo>
                  <a:lnTo>
                    <a:pt x="247" y="2164"/>
                  </a:lnTo>
                  <a:lnTo>
                    <a:pt x="366" y="1968"/>
                  </a:lnTo>
                  <a:lnTo>
                    <a:pt x="481" y="1748"/>
                  </a:lnTo>
                  <a:lnTo>
                    <a:pt x="558" y="1574"/>
                  </a:lnTo>
                  <a:lnTo>
                    <a:pt x="602" y="1456"/>
                  </a:lnTo>
                  <a:lnTo>
                    <a:pt x="638" y="1337"/>
                  </a:lnTo>
                  <a:lnTo>
                    <a:pt x="664" y="1219"/>
                  </a:lnTo>
                  <a:lnTo>
                    <a:pt x="673" y="1162"/>
                  </a:lnTo>
                  <a:lnTo>
                    <a:pt x="681" y="1099"/>
                  </a:lnTo>
                  <a:lnTo>
                    <a:pt x="690" y="977"/>
                  </a:lnTo>
                  <a:lnTo>
                    <a:pt x="695" y="802"/>
                  </a:lnTo>
                  <a:lnTo>
                    <a:pt x="683" y="592"/>
                  </a:lnTo>
                  <a:lnTo>
                    <a:pt x="657" y="407"/>
                  </a:lnTo>
                  <a:lnTo>
                    <a:pt x="625" y="252"/>
                  </a:lnTo>
                  <a:lnTo>
                    <a:pt x="590" y="132"/>
                  </a:lnTo>
                  <a:lnTo>
                    <a:pt x="549" y="15"/>
                  </a:lnTo>
                  <a:lnTo>
                    <a:pt x="542" y="0"/>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85344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endParaRPr lang="en-US" sz="3200" b="1" dirty="0">
                <a:solidFill>
                  <a:schemeClr val="bg1"/>
                </a:solidFill>
              </a:endParaRPr>
            </a:p>
            <a:p>
              <a:pPr algn="r"/>
              <a:r>
                <a:rPr lang="en-US" sz="3200" b="1" dirty="0"/>
                <a:t>02</a:t>
              </a:r>
            </a:p>
          </p:txBody>
        </p:sp>
        <p:sp>
          <p:nvSpPr>
            <p:cNvPr id="6" name="Freeform 59">
              <a:extLst>
                <a:ext uri="{FF2B5EF4-FFF2-40B4-BE49-F238E27FC236}">
                  <a16:creationId xmlns:a16="http://schemas.microsoft.com/office/drawing/2014/main" xmlns="" id="{6C2FE204-821E-5508-7250-F0446E6951E5}"/>
                </a:ext>
              </a:extLst>
            </p:cNvPr>
            <p:cNvSpPr>
              <a:spLocks/>
            </p:cNvSpPr>
            <p:nvPr/>
          </p:nvSpPr>
          <p:spPr bwMode="auto">
            <a:xfrm>
              <a:off x="4222641" y="4306913"/>
              <a:ext cx="3282831" cy="1465221"/>
            </a:xfrm>
            <a:custGeom>
              <a:avLst/>
              <a:gdLst>
                <a:gd name="T0" fmla="*/ 2448 w 2468"/>
                <a:gd name="T1" fmla="*/ 0 h 1336"/>
                <a:gd name="T2" fmla="*/ 2453 w 2468"/>
                <a:gd name="T3" fmla="*/ 24 h 1336"/>
                <a:gd name="T4" fmla="*/ 2468 w 2468"/>
                <a:gd name="T5" fmla="*/ 179 h 1336"/>
                <a:gd name="T6" fmla="*/ 2465 w 2468"/>
                <a:gd name="T7" fmla="*/ 329 h 1336"/>
                <a:gd name="T8" fmla="*/ 2448 w 2468"/>
                <a:gd name="T9" fmla="*/ 460 h 1336"/>
                <a:gd name="T10" fmla="*/ 2428 w 2468"/>
                <a:gd name="T11" fmla="*/ 554 h 1336"/>
                <a:gd name="T12" fmla="*/ 2399 w 2468"/>
                <a:gd name="T13" fmla="*/ 648 h 1336"/>
                <a:gd name="T14" fmla="*/ 2359 w 2468"/>
                <a:gd name="T15" fmla="*/ 745 h 1336"/>
                <a:gd name="T16" fmla="*/ 2308 w 2468"/>
                <a:gd name="T17" fmla="*/ 844 h 1336"/>
                <a:gd name="T18" fmla="*/ 2245 w 2468"/>
                <a:gd name="T19" fmla="*/ 940 h 1336"/>
                <a:gd name="T20" fmla="*/ 2167 w 2468"/>
                <a:gd name="T21" fmla="*/ 1033 h 1336"/>
                <a:gd name="T22" fmla="*/ 2072 w 2468"/>
                <a:gd name="T23" fmla="*/ 1121 h 1336"/>
                <a:gd name="T24" fmla="*/ 2019 w 2468"/>
                <a:gd name="T25" fmla="*/ 1164 h 1336"/>
                <a:gd name="T26" fmla="*/ 1986 w 2468"/>
                <a:gd name="T27" fmla="*/ 1189 h 1336"/>
                <a:gd name="T28" fmla="*/ 1914 w 2468"/>
                <a:gd name="T29" fmla="*/ 1232 h 1336"/>
                <a:gd name="T30" fmla="*/ 1840 w 2468"/>
                <a:gd name="T31" fmla="*/ 1265 h 1336"/>
                <a:gd name="T32" fmla="*/ 1765 w 2468"/>
                <a:gd name="T33" fmla="*/ 1292 h 1336"/>
                <a:gd name="T34" fmla="*/ 1686 w 2468"/>
                <a:gd name="T35" fmla="*/ 1313 h 1336"/>
                <a:gd name="T36" fmla="*/ 1606 w 2468"/>
                <a:gd name="T37" fmla="*/ 1326 h 1336"/>
                <a:gd name="T38" fmla="*/ 1484 w 2468"/>
                <a:gd name="T39" fmla="*/ 1336 h 1336"/>
                <a:gd name="T40" fmla="*/ 1317 w 2468"/>
                <a:gd name="T41" fmla="*/ 1329 h 1336"/>
                <a:gd name="T42" fmla="*/ 1148 w 2468"/>
                <a:gd name="T43" fmla="*/ 1303 h 1336"/>
                <a:gd name="T44" fmla="*/ 981 w 2468"/>
                <a:gd name="T45" fmla="*/ 1263 h 1336"/>
                <a:gd name="T46" fmla="*/ 818 w 2468"/>
                <a:gd name="T47" fmla="*/ 1209 h 1336"/>
                <a:gd name="T48" fmla="*/ 662 w 2468"/>
                <a:gd name="T49" fmla="*/ 1149 h 1336"/>
                <a:gd name="T50" fmla="*/ 517 w 2468"/>
                <a:gd name="T51" fmla="*/ 1084 h 1336"/>
                <a:gd name="T52" fmla="*/ 320 w 2468"/>
                <a:gd name="T53" fmla="*/ 984 h 1336"/>
                <a:gd name="T54" fmla="*/ 40 w 2468"/>
                <a:gd name="T55" fmla="*/ 818 h 1336"/>
                <a:gd name="T56" fmla="*/ 0 w 2468"/>
                <a:gd name="T57" fmla="*/ 790 h 1336"/>
                <a:gd name="T58" fmla="*/ 30 w 2468"/>
                <a:gd name="T59" fmla="*/ 793 h 1336"/>
                <a:gd name="T60" fmla="*/ 232 w 2468"/>
                <a:gd name="T61" fmla="*/ 814 h 1336"/>
                <a:gd name="T62" fmla="*/ 426 w 2468"/>
                <a:gd name="T63" fmla="*/ 827 h 1336"/>
                <a:gd name="T64" fmla="*/ 656 w 2468"/>
                <a:gd name="T65" fmla="*/ 832 h 1336"/>
                <a:gd name="T66" fmla="*/ 903 w 2468"/>
                <a:gd name="T67" fmla="*/ 822 h 1336"/>
                <a:gd name="T68" fmla="*/ 1092 w 2468"/>
                <a:gd name="T69" fmla="*/ 801 h 1336"/>
                <a:gd name="T70" fmla="*/ 1217 w 2468"/>
                <a:gd name="T71" fmla="*/ 780 h 1336"/>
                <a:gd name="T72" fmla="*/ 1337 w 2468"/>
                <a:gd name="T73" fmla="*/ 752 h 1336"/>
                <a:gd name="T74" fmla="*/ 1453 w 2468"/>
                <a:gd name="T75" fmla="*/ 716 h 1336"/>
                <a:gd name="T76" fmla="*/ 1507 w 2468"/>
                <a:gd name="T77" fmla="*/ 695 h 1336"/>
                <a:gd name="T78" fmla="*/ 1566 w 2468"/>
                <a:gd name="T79" fmla="*/ 670 h 1336"/>
                <a:gd name="T80" fmla="*/ 1677 w 2468"/>
                <a:gd name="T81" fmla="*/ 617 h 1336"/>
                <a:gd name="T82" fmla="*/ 1830 w 2468"/>
                <a:gd name="T83" fmla="*/ 534 h 1336"/>
                <a:gd name="T84" fmla="*/ 2006 w 2468"/>
                <a:gd name="T85" fmla="*/ 419 h 1336"/>
                <a:gd name="T86" fmla="*/ 2154 w 2468"/>
                <a:gd name="T87" fmla="*/ 303 h 1336"/>
                <a:gd name="T88" fmla="*/ 2271 w 2468"/>
                <a:gd name="T89" fmla="*/ 198 h 1336"/>
                <a:gd name="T90" fmla="*/ 2359 w 2468"/>
                <a:gd name="T91" fmla="*/ 108 h 1336"/>
                <a:gd name="T92" fmla="*/ 2439 w 2468"/>
                <a:gd name="T93" fmla="*/ 14 h 1336"/>
                <a:gd name="T94" fmla="*/ 2448 w 2468"/>
                <a:gd name="T95" fmla="*/ 0 h 1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68" h="1336">
                  <a:moveTo>
                    <a:pt x="2448" y="0"/>
                  </a:moveTo>
                  <a:lnTo>
                    <a:pt x="2453" y="24"/>
                  </a:lnTo>
                  <a:lnTo>
                    <a:pt x="2468" y="179"/>
                  </a:lnTo>
                  <a:lnTo>
                    <a:pt x="2465" y="329"/>
                  </a:lnTo>
                  <a:lnTo>
                    <a:pt x="2448" y="460"/>
                  </a:lnTo>
                  <a:lnTo>
                    <a:pt x="2428" y="554"/>
                  </a:lnTo>
                  <a:lnTo>
                    <a:pt x="2399" y="648"/>
                  </a:lnTo>
                  <a:lnTo>
                    <a:pt x="2359" y="745"/>
                  </a:lnTo>
                  <a:lnTo>
                    <a:pt x="2308" y="844"/>
                  </a:lnTo>
                  <a:lnTo>
                    <a:pt x="2245" y="940"/>
                  </a:lnTo>
                  <a:lnTo>
                    <a:pt x="2167" y="1033"/>
                  </a:lnTo>
                  <a:lnTo>
                    <a:pt x="2072" y="1121"/>
                  </a:lnTo>
                  <a:lnTo>
                    <a:pt x="2019" y="1164"/>
                  </a:lnTo>
                  <a:lnTo>
                    <a:pt x="1986" y="1189"/>
                  </a:lnTo>
                  <a:lnTo>
                    <a:pt x="1914" y="1232"/>
                  </a:lnTo>
                  <a:lnTo>
                    <a:pt x="1840" y="1265"/>
                  </a:lnTo>
                  <a:lnTo>
                    <a:pt x="1765" y="1292"/>
                  </a:lnTo>
                  <a:lnTo>
                    <a:pt x="1686" y="1313"/>
                  </a:lnTo>
                  <a:lnTo>
                    <a:pt x="1606" y="1326"/>
                  </a:lnTo>
                  <a:lnTo>
                    <a:pt x="1484" y="1336"/>
                  </a:lnTo>
                  <a:lnTo>
                    <a:pt x="1317" y="1329"/>
                  </a:lnTo>
                  <a:lnTo>
                    <a:pt x="1148" y="1303"/>
                  </a:lnTo>
                  <a:lnTo>
                    <a:pt x="981" y="1263"/>
                  </a:lnTo>
                  <a:lnTo>
                    <a:pt x="818" y="1209"/>
                  </a:lnTo>
                  <a:lnTo>
                    <a:pt x="662" y="1149"/>
                  </a:lnTo>
                  <a:lnTo>
                    <a:pt x="517" y="1084"/>
                  </a:lnTo>
                  <a:lnTo>
                    <a:pt x="320" y="984"/>
                  </a:lnTo>
                  <a:lnTo>
                    <a:pt x="40" y="818"/>
                  </a:lnTo>
                  <a:lnTo>
                    <a:pt x="0" y="790"/>
                  </a:lnTo>
                  <a:lnTo>
                    <a:pt x="30" y="793"/>
                  </a:lnTo>
                  <a:lnTo>
                    <a:pt x="232" y="814"/>
                  </a:lnTo>
                  <a:lnTo>
                    <a:pt x="426" y="827"/>
                  </a:lnTo>
                  <a:lnTo>
                    <a:pt x="656" y="832"/>
                  </a:lnTo>
                  <a:lnTo>
                    <a:pt x="903" y="822"/>
                  </a:lnTo>
                  <a:lnTo>
                    <a:pt x="1092" y="801"/>
                  </a:lnTo>
                  <a:lnTo>
                    <a:pt x="1217" y="780"/>
                  </a:lnTo>
                  <a:lnTo>
                    <a:pt x="1337" y="752"/>
                  </a:lnTo>
                  <a:lnTo>
                    <a:pt x="1453" y="716"/>
                  </a:lnTo>
                  <a:lnTo>
                    <a:pt x="1507" y="695"/>
                  </a:lnTo>
                  <a:lnTo>
                    <a:pt x="1566" y="670"/>
                  </a:lnTo>
                  <a:lnTo>
                    <a:pt x="1677" y="617"/>
                  </a:lnTo>
                  <a:lnTo>
                    <a:pt x="1830" y="534"/>
                  </a:lnTo>
                  <a:lnTo>
                    <a:pt x="2006" y="419"/>
                  </a:lnTo>
                  <a:lnTo>
                    <a:pt x="2154" y="303"/>
                  </a:lnTo>
                  <a:lnTo>
                    <a:pt x="2271" y="198"/>
                  </a:lnTo>
                  <a:lnTo>
                    <a:pt x="2359" y="108"/>
                  </a:lnTo>
                  <a:lnTo>
                    <a:pt x="2439" y="14"/>
                  </a:lnTo>
                  <a:lnTo>
                    <a:pt x="2448" y="0"/>
                  </a:lnTo>
                  <a:close/>
                </a:path>
              </a:pathLst>
            </a:custGeom>
            <a:solidFill>
              <a:schemeClr val="accent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609600" bIns="243840" numCol="1" anchor="b"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3200" b="1" dirty="0">
                  <a:solidFill>
                    <a:schemeClr val="bg1"/>
                  </a:solidFill>
                </a:rPr>
                <a:t>03</a:t>
              </a:r>
            </a:p>
          </p:txBody>
        </p:sp>
        <p:sp>
          <p:nvSpPr>
            <p:cNvPr id="7" name="Freeform 60">
              <a:extLst>
                <a:ext uri="{FF2B5EF4-FFF2-40B4-BE49-F238E27FC236}">
                  <a16:creationId xmlns:a16="http://schemas.microsoft.com/office/drawing/2014/main" xmlns="" id="{052570D5-4D77-594A-A3B3-936C79256D15}"/>
                </a:ext>
              </a:extLst>
            </p:cNvPr>
            <p:cNvSpPr>
              <a:spLocks/>
            </p:cNvSpPr>
            <p:nvPr/>
          </p:nvSpPr>
          <p:spPr bwMode="auto">
            <a:xfrm>
              <a:off x="3099990" y="3955962"/>
              <a:ext cx="2548583" cy="2224154"/>
            </a:xfrm>
            <a:custGeom>
              <a:avLst/>
              <a:gdLst>
                <a:gd name="T0" fmla="*/ 1916 w 1916"/>
                <a:gd name="T1" fmla="*/ 1726 h 2027"/>
                <a:gd name="T2" fmla="*/ 1899 w 1916"/>
                <a:gd name="T3" fmla="*/ 1742 h 2027"/>
                <a:gd name="T4" fmla="*/ 1771 w 1916"/>
                <a:gd name="T5" fmla="*/ 1833 h 2027"/>
                <a:gd name="T6" fmla="*/ 1640 w 1916"/>
                <a:gd name="T7" fmla="*/ 1905 h 2027"/>
                <a:gd name="T8" fmla="*/ 1518 w 1916"/>
                <a:gd name="T9" fmla="*/ 1956 h 2027"/>
                <a:gd name="T10" fmla="*/ 1427 w 1916"/>
                <a:gd name="T11" fmla="*/ 1984 h 2027"/>
                <a:gd name="T12" fmla="*/ 1330 w 1916"/>
                <a:gd name="T13" fmla="*/ 2008 h 2027"/>
                <a:gd name="T14" fmla="*/ 1227 w 1916"/>
                <a:gd name="T15" fmla="*/ 2022 h 2027"/>
                <a:gd name="T16" fmla="*/ 1116 w 1916"/>
                <a:gd name="T17" fmla="*/ 2027 h 2027"/>
                <a:gd name="T18" fmla="*/ 1001 w 1916"/>
                <a:gd name="T19" fmla="*/ 2019 h 2027"/>
                <a:gd name="T20" fmla="*/ 882 w 1916"/>
                <a:gd name="T21" fmla="*/ 1999 h 2027"/>
                <a:gd name="T22" fmla="*/ 757 w 1916"/>
                <a:gd name="T23" fmla="*/ 1962 h 2027"/>
                <a:gd name="T24" fmla="*/ 694 w 1916"/>
                <a:gd name="T25" fmla="*/ 1936 h 2027"/>
                <a:gd name="T26" fmla="*/ 656 w 1916"/>
                <a:gd name="T27" fmla="*/ 1920 h 2027"/>
                <a:gd name="T28" fmla="*/ 584 w 1916"/>
                <a:gd name="T29" fmla="*/ 1879 h 2027"/>
                <a:gd name="T30" fmla="*/ 518 w 1916"/>
                <a:gd name="T31" fmla="*/ 1833 h 2027"/>
                <a:gd name="T32" fmla="*/ 455 w 1916"/>
                <a:gd name="T33" fmla="*/ 1781 h 2027"/>
                <a:gd name="T34" fmla="*/ 398 w 1916"/>
                <a:gd name="T35" fmla="*/ 1723 h 2027"/>
                <a:gd name="T36" fmla="*/ 346 w 1916"/>
                <a:gd name="T37" fmla="*/ 1660 h 2027"/>
                <a:gd name="T38" fmla="*/ 278 w 1916"/>
                <a:gd name="T39" fmla="*/ 1559 h 2027"/>
                <a:gd name="T40" fmla="*/ 200 w 1916"/>
                <a:gd name="T41" fmla="*/ 1410 h 2027"/>
                <a:gd name="T42" fmla="*/ 138 w 1916"/>
                <a:gd name="T43" fmla="*/ 1251 h 2027"/>
                <a:gd name="T44" fmla="*/ 90 w 1916"/>
                <a:gd name="T45" fmla="*/ 1086 h 2027"/>
                <a:gd name="T46" fmla="*/ 55 w 1916"/>
                <a:gd name="T47" fmla="*/ 919 h 2027"/>
                <a:gd name="T48" fmla="*/ 29 w 1916"/>
                <a:gd name="T49" fmla="*/ 754 h 2027"/>
                <a:gd name="T50" fmla="*/ 12 w 1916"/>
                <a:gd name="T51" fmla="*/ 595 h 2027"/>
                <a:gd name="T52" fmla="*/ 0 w 1916"/>
                <a:gd name="T53" fmla="*/ 376 h 2027"/>
                <a:gd name="T54" fmla="*/ 4 w 1916"/>
                <a:gd name="T55" fmla="*/ 49 h 2027"/>
                <a:gd name="T56" fmla="*/ 9 w 1916"/>
                <a:gd name="T57" fmla="*/ 0 h 2027"/>
                <a:gd name="T58" fmla="*/ 20 w 1916"/>
                <a:gd name="T59" fmla="*/ 27 h 2027"/>
                <a:gd name="T60" fmla="*/ 103 w 1916"/>
                <a:gd name="T61" fmla="*/ 214 h 2027"/>
                <a:gd name="T62" fmla="*/ 190 w 1916"/>
                <a:gd name="T63" fmla="*/ 389 h 2027"/>
                <a:gd name="T64" fmla="*/ 300 w 1916"/>
                <a:gd name="T65" fmla="*/ 590 h 2027"/>
                <a:gd name="T66" fmla="*/ 432 w 1916"/>
                <a:gd name="T67" fmla="*/ 800 h 2027"/>
                <a:gd name="T68" fmla="*/ 546 w 1916"/>
                <a:gd name="T69" fmla="*/ 953 h 2027"/>
                <a:gd name="T70" fmla="*/ 626 w 1916"/>
                <a:gd name="T71" fmla="*/ 1050 h 2027"/>
                <a:gd name="T72" fmla="*/ 711 w 1916"/>
                <a:gd name="T73" fmla="*/ 1141 h 2027"/>
                <a:gd name="T74" fmla="*/ 799 w 1916"/>
                <a:gd name="T75" fmla="*/ 1222 h 2027"/>
                <a:gd name="T76" fmla="*/ 845 w 1916"/>
                <a:gd name="T77" fmla="*/ 1259 h 2027"/>
                <a:gd name="T78" fmla="*/ 896 w 1916"/>
                <a:gd name="T79" fmla="*/ 1297 h 2027"/>
                <a:gd name="T80" fmla="*/ 996 w 1916"/>
                <a:gd name="T81" fmla="*/ 1366 h 2027"/>
                <a:gd name="T82" fmla="*/ 1145 w 1916"/>
                <a:gd name="T83" fmla="*/ 1458 h 2027"/>
                <a:gd name="T84" fmla="*/ 1334 w 1916"/>
                <a:gd name="T85" fmla="*/ 1553 h 2027"/>
                <a:gd name="T86" fmla="*/ 1506 w 1916"/>
                <a:gd name="T87" fmla="*/ 1623 h 2027"/>
                <a:gd name="T88" fmla="*/ 1657 w 1916"/>
                <a:gd name="T89" fmla="*/ 1672 h 2027"/>
                <a:gd name="T90" fmla="*/ 1779 w 1916"/>
                <a:gd name="T91" fmla="*/ 1702 h 2027"/>
                <a:gd name="T92" fmla="*/ 1899 w 1916"/>
                <a:gd name="T93" fmla="*/ 1725 h 2027"/>
                <a:gd name="T94" fmla="*/ 1916 w 1916"/>
                <a:gd name="T95" fmla="*/ 1726 h 20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16" h="2027">
                  <a:moveTo>
                    <a:pt x="1916" y="1726"/>
                  </a:moveTo>
                  <a:lnTo>
                    <a:pt x="1899" y="1742"/>
                  </a:lnTo>
                  <a:lnTo>
                    <a:pt x="1771" y="1833"/>
                  </a:lnTo>
                  <a:lnTo>
                    <a:pt x="1640" y="1905"/>
                  </a:lnTo>
                  <a:lnTo>
                    <a:pt x="1518" y="1956"/>
                  </a:lnTo>
                  <a:lnTo>
                    <a:pt x="1427" y="1984"/>
                  </a:lnTo>
                  <a:lnTo>
                    <a:pt x="1330" y="2008"/>
                  </a:lnTo>
                  <a:lnTo>
                    <a:pt x="1227" y="2022"/>
                  </a:lnTo>
                  <a:lnTo>
                    <a:pt x="1116" y="2027"/>
                  </a:lnTo>
                  <a:lnTo>
                    <a:pt x="1001" y="2019"/>
                  </a:lnTo>
                  <a:lnTo>
                    <a:pt x="882" y="1999"/>
                  </a:lnTo>
                  <a:lnTo>
                    <a:pt x="757" y="1962"/>
                  </a:lnTo>
                  <a:lnTo>
                    <a:pt x="694" y="1936"/>
                  </a:lnTo>
                  <a:lnTo>
                    <a:pt x="656" y="1920"/>
                  </a:lnTo>
                  <a:lnTo>
                    <a:pt x="584" y="1879"/>
                  </a:lnTo>
                  <a:lnTo>
                    <a:pt x="518" y="1833"/>
                  </a:lnTo>
                  <a:lnTo>
                    <a:pt x="455" y="1781"/>
                  </a:lnTo>
                  <a:lnTo>
                    <a:pt x="398" y="1723"/>
                  </a:lnTo>
                  <a:lnTo>
                    <a:pt x="346" y="1660"/>
                  </a:lnTo>
                  <a:lnTo>
                    <a:pt x="278" y="1559"/>
                  </a:lnTo>
                  <a:lnTo>
                    <a:pt x="200" y="1410"/>
                  </a:lnTo>
                  <a:lnTo>
                    <a:pt x="138" y="1251"/>
                  </a:lnTo>
                  <a:lnTo>
                    <a:pt x="90" y="1086"/>
                  </a:lnTo>
                  <a:lnTo>
                    <a:pt x="55" y="919"/>
                  </a:lnTo>
                  <a:lnTo>
                    <a:pt x="29" y="754"/>
                  </a:lnTo>
                  <a:lnTo>
                    <a:pt x="12" y="595"/>
                  </a:lnTo>
                  <a:lnTo>
                    <a:pt x="0" y="376"/>
                  </a:lnTo>
                  <a:lnTo>
                    <a:pt x="4" y="49"/>
                  </a:lnTo>
                  <a:lnTo>
                    <a:pt x="9" y="0"/>
                  </a:lnTo>
                  <a:lnTo>
                    <a:pt x="20" y="27"/>
                  </a:lnTo>
                  <a:lnTo>
                    <a:pt x="103" y="214"/>
                  </a:lnTo>
                  <a:lnTo>
                    <a:pt x="190" y="389"/>
                  </a:lnTo>
                  <a:lnTo>
                    <a:pt x="300" y="590"/>
                  </a:lnTo>
                  <a:lnTo>
                    <a:pt x="432" y="800"/>
                  </a:lnTo>
                  <a:lnTo>
                    <a:pt x="546" y="953"/>
                  </a:lnTo>
                  <a:lnTo>
                    <a:pt x="626" y="1050"/>
                  </a:lnTo>
                  <a:lnTo>
                    <a:pt x="711" y="1141"/>
                  </a:lnTo>
                  <a:lnTo>
                    <a:pt x="799" y="1222"/>
                  </a:lnTo>
                  <a:lnTo>
                    <a:pt x="845" y="1259"/>
                  </a:lnTo>
                  <a:lnTo>
                    <a:pt x="896" y="1297"/>
                  </a:lnTo>
                  <a:lnTo>
                    <a:pt x="996" y="1366"/>
                  </a:lnTo>
                  <a:lnTo>
                    <a:pt x="1145" y="1458"/>
                  </a:lnTo>
                  <a:lnTo>
                    <a:pt x="1334" y="1553"/>
                  </a:lnTo>
                  <a:lnTo>
                    <a:pt x="1506" y="1623"/>
                  </a:lnTo>
                  <a:lnTo>
                    <a:pt x="1657" y="1672"/>
                  </a:lnTo>
                  <a:lnTo>
                    <a:pt x="1779" y="1702"/>
                  </a:lnTo>
                  <a:lnTo>
                    <a:pt x="1899" y="1725"/>
                  </a:lnTo>
                  <a:lnTo>
                    <a:pt x="1916" y="1726"/>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121920" numCol="1" anchor="b"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dirty="0">
                  <a:solidFill>
                    <a:schemeClr val="bg1"/>
                  </a:solidFill>
                </a:rPr>
                <a:t>04</a:t>
              </a:r>
            </a:p>
          </p:txBody>
        </p:sp>
        <p:sp>
          <p:nvSpPr>
            <p:cNvPr id="8" name="Freeform 61">
              <a:extLst>
                <a:ext uri="{FF2B5EF4-FFF2-40B4-BE49-F238E27FC236}">
                  <a16:creationId xmlns:a16="http://schemas.microsoft.com/office/drawing/2014/main" xmlns="" id="{A131B65C-1AD9-8354-C645-1D92EA3DB155}"/>
                </a:ext>
              </a:extLst>
            </p:cNvPr>
            <p:cNvSpPr>
              <a:spLocks/>
            </p:cNvSpPr>
            <p:nvPr/>
          </p:nvSpPr>
          <p:spPr bwMode="auto">
            <a:xfrm>
              <a:off x="4238605" y="1367698"/>
              <a:ext cx="2548583" cy="2219766"/>
            </a:xfrm>
            <a:custGeom>
              <a:avLst/>
              <a:gdLst>
                <a:gd name="T0" fmla="*/ 0 w 1917"/>
                <a:gd name="T1" fmla="*/ 301 h 2028"/>
                <a:gd name="T2" fmla="*/ 17 w 1917"/>
                <a:gd name="T3" fmla="*/ 286 h 2028"/>
                <a:gd name="T4" fmla="*/ 145 w 1917"/>
                <a:gd name="T5" fmla="*/ 195 h 2028"/>
                <a:gd name="T6" fmla="*/ 276 w 1917"/>
                <a:gd name="T7" fmla="*/ 122 h 2028"/>
                <a:gd name="T8" fmla="*/ 399 w 1917"/>
                <a:gd name="T9" fmla="*/ 72 h 2028"/>
                <a:gd name="T10" fmla="*/ 488 w 1917"/>
                <a:gd name="T11" fmla="*/ 43 h 2028"/>
                <a:gd name="T12" fmla="*/ 587 w 1917"/>
                <a:gd name="T13" fmla="*/ 20 h 2028"/>
                <a:gd name="T14" fmla="*/ 691 w 1917"/>
                <a:gd name="T15" fmla="*/ 6 h 2028"/>
                <a:gd name="T16" fmla="*/ 800 w 1917"/>
                <a:gd name="T17" fmla="*/ 0 h 2028"/>
                <a:gd name="T18" fmla="*/ 915 w 1917"/>
                <a:gd name="T19" fmla="*/ 8 h 2028"/>
                <a:gd name="T20" fmla="*/ 1035 w 1917"/>
                <a:gd name="T21" fmla="*/ 29 h 2028"/>
                <a:gd name="T22" fmla="*/ 1159 w 1917"/>
                <a:gd name="T23" fmla="*/ 65 h 2028"/>
                <a:gd name="T24" fmla="*/ 1222 w 1917"/>
                <a:gd name="T25" fmla="*/ 91 h 2028"/>
                <a:gd name="T26" fmla="*/ 1261 w 1917"/>
                <a:gd name="T27" fmla="*/ 108 h 2028"/>
                <a:gd name="T28" fmla="*/ 1332 w 1917"/>
                <a:gd name="T29" fmla="*/ 148 h 2028"/>
                <a:gd name="T30" fmla="*/ 1400 w 1917"/>
                <a:gd name="T31" fmla="*/ 195 h 2028"/>
                <a:gd name="T32" fmla="*/ 1461 w 1917"/>
                <a:gd name="T33" fmla="*/ 247 h 2028"/>
                <a:gd name="T34" fmla="*/ 1518 w 1917"/>
                <a:gd name="T35" fmla="*/ 305 h 2028"/>
                <a:gd name="T36" fmla="*/ 1569 w 1917"/>
                <a:gd name="T37" fmla="*/ 367 h 2028"/>
                <a:gd name="T38" fmla="*/ 1639 w 1917"/>
                <a:gd name="T39" fmla="*/ 468 h 2028"/>
                <a:gd name="T40" fmla="*/ 1716 w 1917"/>
                <a:gd name="T41" fmla="*/ 617 h 2028"/>
                <a:gd name="T42" fmla="*/ 1778 w 1917"/>
                <a:gd name="T43" fmla="*/ 777 h 2028"/>
                <a:gd name="T44" fmla="*/ 1826 w 1917"/>
                <a:gd name="T45" fmla="*/ 941 h 2028"/>
                <a:gd name="T46" fmla="*/ 1862 w 1917"/>
                <a:gd name="T47" fmla="*/ 1109 h 2028"/>
                <a:gd name="T48" fmla="*/ 1887 w 1917"/>
                <a:gd name="T49" fmla="*/ 1273 h 2028"/>
                <a:gd name="T50" fmla="*/ 1904 w 1917"/>
                <a:gd name="T51" fmla="*/ 1433 h 2028"/>
                <a:gd name="T52" fmla="*/ 1917 w 1917"/>
                <a:gd name="T53" fmla="*/ 1652 h 2028"/>
                <a:gd name="T54" fmla="*/ 1912 w 1917"/>
                <a:gd name="T55" fmla="*/ 1978 h 2028"/>
                <a:gd name="T56" fmla="*/ 1908 w 1917"/>
                <a:gd name="T57" fmla="*/ 2028 h 2028"/>
                <a:gd name="T58" fmla="*/ 1896 w 1917"/>
                <a:gd name="T59" fmla="*/ 2000 h 2028"/>
                <a:gd name="T60" fmla="*/ 1813 w 1917"/>
                <a:gd name="T61" fmla="*/ 1814 h 2028"/>
                <a:gd name="T62" fmla="*/ 1728 w 1917"/>
                <a:gd name="T63" fmla="*/ 1639 h 2028"/>
                <a:gd name="T64" fmla="*/ 1616 w 1917"/>
                <a:gd name="T65" fmla="*/ 1438 h 2028"/>
                <a:gd name="T66" fmla="*/ 1484 w 1917"/>
                <a:gd name="T67" fmla="*/ 1228 h 2028"/>
                <a:gd name="T68" fmla="*/ 1371 w 1917"/>
                <a:gd name="T69" fmla="*/ 1075 h 2028"/>
                <a:gd name="T70" fmla="*/ 1291 w 1917"/>
                <a:gd name="T71" fmla="*/ 978 h 2028"/>
                <a:gd name="T72" fmla="*/ 1207 w 1917"/>
                <a:gd name="T73" fmla="*/ 887 h 2028"/>
                <a:gd name="T74" fmla="*/ 1117 w 1917"/>
                <a:gd name="T75" fmla="*/ 805 h 2028"/>
                <a:gd name="T76" fmla="*/ 1072 w 1917"/>
                <a:gd name="T77" fmla="*/ 769 h 2028"/>
                <a:gd name="T78" fmla="*/ 1021 w 1917"/>
                <a:gd name="T79" fmla="*/ 730 h 2028"/>
                <a:gd name="T80" fmla="*/ 920 w 1917"/>
                <a:gd name="T81" fmla="*/ 662 h 2028"/>
                <a:gd name="T82" fmla="*/ 771 w 1917"/>
                <a:gd name="T83" fmla="*/ 569 h 2028"/>
                <a:gd name="T84" fmla="*/ 583 w 1917"/>
                <a:gd name="T85" fmla="*/ 475 h 2028"/>
                <a:gd name="T86" fmla="*/ 411 w 1917"/>
                <a:gd name="T87" fmla="*/ 405 h 2028"/>
                <a:gd name="T88" fmla="*/ 260 w 1917"/>
                <a:gd name="T89" fmla="*/ 356 h 2028"/>
                <a:gd name="T90" fmla="*/ 139 w 1917"/>
                <a:gd name="T91" fmla="*/ 326 h 2028"/>
                <a:gd name="T92" fmla="*/ 17 w 1917"/>
                <a:gd name="T93" fmla="*/ 302 h 2028"/>
                <a:gd name="T94" fmla="*/ 0 w 1917"/>
                <a:gd name="T95" fmla="*/ 301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17" h="2028">
                  <a:moveTo>
                    <a:pt x="0" y="301"/>
                  </a:moveTo>
                  <a:lnTo>
                    <a:pt x="17" y="286"/>
                  </a:lnTo>
                  <a:lnTo>
                    <a:pt x="145" y="195"/>
                  </a:lnTo>
                  <a:lnTo>
                    <a:pt x="276" y="122"/>
                  </a:lnTo>
                  <a:lnTo>
                    <a:pt x="399" y="72"/>
                  </a:lnTo>
                  <a:lnTo>
                    <a:pt x="488" y="43"/>
                  </a:lnTo>
                  <a:lnTo>
                    <a:pt x="587" y="20"/>
                  </a:lnTo>
                  <a:lnTo>
                    <a:pt x="691" y="6"/>
                  </a:lnTo>
                  <a:lnTo>
                    <a:pt x="800" y="0"/>
                  </a:lnTo>
                  <a:lnTo>
                    <a:pt x="915" y="8"/>
                  </a:lnTo>
                  <a:lnTo>
                    <a:pt x="1035" y="29"/>
                  </a:lnTo>
                  <a:lnTo>
                    <a:pt x="1159" y="65"/>
                  </a:lnTo>
                  <a:lnTo>
                    <a:pt x="1222" y="91"/>
                  </a:lnTo>
                  <a:lnTo>
                    <a:pt x="1261" y="108"/>
                  </a:lnTo>
                  <a:lnTo>
                    <a:pt x="1332" y="148"/>
                  </a:lnTo>
                  <a:lnTo>
                    <a:pt x="1400" y="195"/>
                  </a:lnTo>
                  <a:lnTo>
                    <a:pt x="1461" y="247"/>
                  </a:lnTo>
                  <a:lnTo>
                    <a:pt x="1518" y="305"/>
                  </a:lnTo>
                  <a:lnTo>
                    <a:pt x="1569" y="367"/>
                  </a:lnTo>
                  <a:lnTo>
                    <a:pt x="1639" y="468"/>
                  </a:lnTo>
                  <a:lnTo>
                    <a:pt x="1716" y="617"/>
                  </a:lnTo>
                  <a:lnTo>
                    <a:pt x="1778" y="777"/>
                  </a:lnTo>
                  <a:lnTo>
                    <a:pt x="1826" y="941"/>
                  </a:lnTo>
                  <a:lnTo>
                    <a:pt x="1862" y="1109"/>
                  </a:lnTo>
                  <a:lnTo>
                    <a:pt x="1887" y="1273"/>
                  </a:lnTo>
                  <a:lnTo>
                    <a:pt x="1904" y="1433"/>
                  </a:lnTo>
                  <a:lnTo>
                    <a:pt x="1917" y="1652"/>
                  </a:lnTo>
                  <a:lnTo>
                    <a:pt x="1912" y="1978"/>
                  </a:lnTo>
                  <a:lnTo>
                    <a:pt x="1908" y="2028"/>
                  </a:lnTo>
                  <a:lnTo>
                    <a:pt x="1896" y="2000"/>
                  </a:lnTo>
                  <a:lnTo>
                    <a:pt x="1813" y="1814"/>
                  </a:lnTo>
                  <a:lnTo>
                    <a:pt x="1728" y="1639"/>
                  </a:lnTo>
                  <a:lnTo>
                    <a:pt x="1616" y="1438"/>
                  </a:lnTo>
                  <a:lnTo>
                    <a:pt x="1484" y="1228"/>
                  </a:lnTo>
                  <a:lnTo>
                    <a:pt x="1371" y="1075"/>
                  </a:lnTo>
                  <a:lnTo>
                    <a:pt x="1291" y="978"/>
                  </a:lnTo>
                  <a:lnTo>
                    <a:pt x="1207" y="887"/>
                  </a:lnTo>
                  <a:lnTo>
                    <a:pt x="1117" y="805"/>
                  </a:lnTo>
                  <a:lnTo>
                    <a:pt x="1072" y="769"/>
                  </a:lnTo>
                  <a:lnTo>
                    <a:pt x="1021" y="730"/>
                  </a:lnTo>
                  <a:lnTo>
                    <a:pt x="920" y="662"/>
                  </a:lnTo>
                  <a:lnTo>
                    <a:pt x="771" y="569"/>
                  </a:lnTo>
                  <a:lnTo>
                    <a:pt x="583" y="475"/>
                  </a:lnTo>
                  <a:lnTo>
                    <a:pt x="411" y="405"/>
                  </a:lnTo>
                  <a:lnTo>
                    <a:pt x="260" y="356"/>
                  </a:lnTo>
                  <a:lnTo>
                    <a:pt x="139" y="326"/>
                  </a:lnTo>
                  <a:lnTo>
                    <a:pt x="17" y="302"/>
                  </a:lnTo>
                  <a:lnTo>
                    <a:pt x="0" y="301"/>
                  </a:lnTo>
                  <a:close/>
                </a:path>
              </a:pathLst>
            </a:custGeom>
            <a:solidFill>
              <a:srgbClr val="3939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dirty="0">
                  <a:solidFill>
                    <a:schemeClr val="bg1"/>
                  </a:solidFill>
                </a:rPr>
                <a:t>01</a:t>
              </a:r>
            </a:p>
          </p:txBody>
        </p:sp>
      </p:grpSp>
      <p:pic>
        <p:nvPicPr>
          <p:cNvPr id="11" name="Picture 10" descr="Image result for analytics icon">
            <a:extLst>
              <a:ext uri="{FF2B5EF4-FFF2-40B4-BE49-F238E27FC236}">
                <a16:creationId xmlns:a16="http://schemas.microsoft.com/office/drawing/2014/main" xmlns="" id="{F9C47E77-FAB2-1E0C-C9A6-E064AD77B56C}"/>
              </a:ext>
            </a:extLst>
          </p:cNvPr>
          <p:cNvPicPr/>
          <p:nvPr/>
        </p:nvPicPr>
        <p:blipFill rotWithShape="1">
          <a:blip r:embed="rId2">
            <a:extLst>
              <a:ext uri="{28A0092B-C50C-407E-A947-70E740481C1C}">
                <a14:useLocalDpi xmlns:a14="http://schemas.microsoft.com/office/drawing/2010/main" val="0"/>
              </a:ext>
            </a:extLst>
          </a:blip>
          <a:srcRect l="9333" t="4445" r="8445" b="4889"/>
          <a:stretch/>
        </p:blipFill>
        <p:spPr bwMode="auto">
          <a:xfrm>
            <a:off x="7448037" y="2738130"/>
            <a:ext cx="2057375" cy="2245575"/>
          </a:xfrm>
          <a:prstGeom prst="rect">
            <a:avLst/>
          </a:prstGeom>
          <a:noFill/>
          <a:ln>
            <a:noFill/>
          </a:ln>
          <a:extLst>
            <a:ext uri="{53640926-AAD7-44D8-BBD7-CCE9431645EC}">
              <a14:shadowObscured xmlns:a14="http://schemas.microsoft.com/office/drawing/2010/main"/>
            </a:ext>
          </a:extLst>
        </p:spPr>
      </p:pic>
      <p:sp>
        <p:nvSpPr>
          <p:cNvPr id="12" name="TextBox 11">
            <a:extLst>
              <a:ext uri="{FF2B5EF4-FFF2-40B4-BE49-F238E27FC236}">
                <a16:creationId xmlns:a16="http://schemas.microsoft.com/office/drawing/2014/main" xmlns="" id="{7A62855D-2823-DA13-0151-F69359AAAC8D}"/>
              </a:ext>
            </a:extLst>
          </p:cNvPr>
          <p:cNvSpPr txBox="1"/>
          <p:nvPr/>
        </p:nvSpPr>
        <p:spPr>
          <a:xfrm>
            <a:off x="936925" y="1167278"/>
            <a:ext cx="5727119" cy="30777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t">
            <a:spAutoFit/>
          </a:bodyPr>
          <a:lstStyle/>
          <a:p>
            <a:pPr marL="457189" indent="-457189" defTabSz="1219170" hangingPunct="0">
              <a:lnSpc>
                <a:spcPct val="200000"/>
              </a:lnSpc>
              <a:buFont typeface="+mj-lt"/>
              <a:buAutoNum type="arabicPeriod"/>
            </a:pPr>
            <a:r>
              <a:rPr lang="en-IN" sz="2400" b="1" dirty="0">
                <a:latin typeface="Times New Roman" panose="02020603050405020304" pitchFamily="18" charset="0"/>
                <a:ea typeface="Verdana" panose="020B0604030504040204" pitchFamily="34" charset="0"/>
                <a:cs typeface="Times New Roman" panose="02020603050405020304" pitchFamily="18" charset="0"/>
              </a:rPr>
              <a:t>Introduction.</a:t>
            </a:r>
            <a:endParaRPr lang="en-US" sz="2400" dirty="0">
              <a:solidFill>
                <a:schemeClr val="accent5">
                  <a:lumMod val="50000"/>
                </a:schemeClr>
              </a:solidFill>
              <a:latin typeface="Times New Roman" panose="02020603050405020304" pitchFamily="18" charset="0"/>
              <a:ea typeface="Verdana" panose="020B0604030504040204" pitchFamily="34" charset="0"/>
              <a:cs typeface="Times New Roman" panose="02020603050405020304" pitchFamily="18" charset="0"/>
            </a:endParaRPr>
          </a:p>
          <a:p>
            <a:pPr marL="457189" indent="-457189" defTabSz="1219170" hangingPunct="0">
              <a:lnSpc>
                <a:spcPct val="200000"/>
              </a:lnSpc>
              <a:buFont typeface="+mj-lt"/>
              <a:buAutoNum type="arabicPeriod"/>
            </a:pPr>
            <a:r>
              <a:rPr lang="en-IN" sz="2400" b="1" dirty="0">
                <a:latin typeface="Times New Roman" panose="02020603050405020304" pitchFamily="18" charset="0"/>
                <a:ea typeface="Verdana" panose="020B0604030504040204" pitchFamily="34" charset="0"/>
                <a:cs typeface="Times New Roman" panose="02020603050405020304" pitchFamily="18" charset="0"/>
              </a:rPr>
              <a:t>Implementation of KPIs </a:t>
            </a:r>
            <a:endParaRPr lang="en-IN" sz="2400" b="1" dirty="0">
              <a:solidFill>
                <a:srgbClr val="000000"/>
              </a:solidFill>
              <a:latin typeface="Times New Roman" panose="02020603050405020304" pitchFamily="18" charset="0"/>
              <a:ea typeface="Verdana" panose="020B0604030504040204" pitchFamily="34" charset="0"/>
              <a:cs typeface="Times New Roman" panose="02020603050405020304" pitchFamily="18" charset="0"/>
              <a:sym typeface="Arial"/>
            </a:endParaRPr>
          </a:p>
          <a:p>
            <a:pPr marL="457189" indent="-457189" defTabSz="1219170" hangingPunct="0">
              <a:lnSpc>
                <a:spcPct val="200000"/>
              </a:lnSpc>
              <a:buFont typeface="+mj-lt"/>
              <a:buAutoNum type="arabicPeriod"/>
            </a:pPr>
            <a:r>
              <a:rPr lang="en-IN" sz="2400" b="1" dirty="0">
                <a:latin typeface="Times New Roman" panose="02020603050405020304" pitchFamily="18" charset="0"/>
                <a:ea typeface="Verdana" panose="020B0604030504040204" pitchFamily="34" charset="0"/>
                <a:cs typeface="Times New Roman" panose="02020603050405020304" pitchFamily="18" charset="0"/>
              </a:rPr>
              <a:t>Challenges Faced.</a:t>
            </a:r>
          </a:p>
          <a:p>
            <a:pPr marL="457189" indent="-457189" defTabSz="1219170" hangingPunct="0">
              <a:lnSpc>
                <a:spcPct val="200000"/>
              </a:lnSpc>
              <a:buFont typeface="+mj-lt"/>
              <a:buAutoNum type="arabicPeriod"/>
            </a:pPr>
            <a:r>
              <a:rPr lang="en-IN" sz="2400" b="1" dirty="0">
                <a:solidFill>
                  <a:srgbClr val="000000"/>
                </a:solidFill>
                <a:latin typeface="Times New Roman" panose="02020603050405020304" pitchFamily="18" charset="0"/>
                <a:ea typeface="Verdana" panose="020B0604030504040204" pitchFamily="34" charset="0"/>
                <a:cs typeface="Times New Roman" panose="02020603050405020304" pitchFamily="18" charset="0"/>
                <a:sym typeface="Arial"/>
              </a:rPr>
              <a:t>Insights And </a:t>
            </a:r>
            <a:r>
              <a:rPr lang="en-IN" sz="2400" b="1" dirty="0" smtClean="0">
                <a:solidFill>
                  <a:srgbClr val="000000"/>
                </a:solidFill>
                <a:latin typeface="Times New Roman" panose="02020603050405020304" pitchFamily="18" charset="0"/>
                <a:ea typeface="Verdana" panose="020B0604030504040204" pitchFamily="34" charset="0"/>
                <a:cs typeface="Times New Roman" panose="02020603050405020304" pitchFamily="18" charset="0"/>
                <a:sym typeface="Arial"/>
              </a:rPr>
              <a:t>Recommendations</a:t>
            </a:r>
            <a:endParaRPr lang="en-IN" sz="2400" b="1" dirty="0">
              <a:solidFill>
                <a:srgbClr val="000000"/>
              </a:solidFill>
              <a:latin typeface="Times New Roman" panose="02020603050405020304" pitchFamily="18" charset="0"/>
              <a:ea typeface="Verdana" panose="020B0604030504040204" pitchFamily="34" charset="0"/>
              <a:cs typeface="Times New Roman" panose="02020603050405020304" pitchFamily="18" charset="0"/>
              <a:sym typeface="Arial"/>
            </a:endParaRPr>
          </a:p>
        </p:txBody>
      </p:sp>
    </p:spTree>
    <p:extLst>
      <p:ext uri="{BB962C8B-B14F-4D97-AF65-F5344CB8AC3E}">
        <p14:creationId xmlns:p14="http://schemas.microsoft.com/office/powerpoint/2010/main" val="71485824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3000" fill="hold"/>
                                        <p:tgtEl>
                                          <p:spTgt spid="2"/>
                                        </p:tgtEl>
                                        <p:attrNameLst>
                                          <p:attrName>r</p:attrName>
                                        </p:attrNameLst>
                                      </p:cBhvr>
                                    </p:animRot>
                                  </p:childTnLst>
                                </p:cTn>
                              </p:par>
                            </p:childTnLst>
                          </p:cTn>
                        </p:par>
                        <p:par>
                          <p:cTn id="7" fill="hold">
                            <p:stCondLst>
                              <p:cond delay="3000"/>
                            </p:stCondLst>
                            <p:childTnLst>
                              <p:par>
                                <p:cTn id="8" presetID="6" presetClass="entr" presetSubtype="16" fill="hold" nodeType="after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circle(in)">
                                      <p:cBhvr>
                                        <p:cTn id="10"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54559" y="759854"/>
            <a:ext cx="8718997" cy="5078313"/>
          </a:xfrm>
          <a:prstGeom prst="rect">
            <a:avLst/>
          </a:prstGeom>
        </p:spPr>
        <p:txBody>
          <a:bodyPr wrap="square">
            <a:spAutoFit/>
          </a:bodyPr>
          <a:lstStyle/>
          <a:p>
            <a:r>
              <a:rPr lang="en-US" sz="2400" b="1" u="sng" dirty="0" smtClean="0">
                <a:solidFill>
                  <a:schemeClr val="accent1">
                    <a:lumMod val="75000"/>
                  </a:schemeClr>
                </a:solidFill>
                <a:latin typeface="Times New Roman" panose="02020603050405020304" pitchFamily="18" charset="0"/>
                <a:cs typeface="Times New Roman" panose="02020603050405020304" pitchFamily="18" charset="0"/>
              </a:rPr>
              <a:t>Objective:</a:t>
            </a:r>
          </a:p>
          <a:p>
            <a:r>
              <a:rPr lang="en-US" sz="2000" dirty="0" smtClean="0">
                <a:latin typeface="Times New Roman" panose="02020603050405020304" pitchFamily="18" charset="0"/>
                <a:cs typeface="Times New Roman" panose="02020603050405020304" pitchFamily="18" charset="0"/>
              </a:rPr>
              <a:t> Analyzing loan data provided by a financial institution for diverse customers with varied grades and sub-grade levels, considering loan disbursement reasons, funded amount, revolving balance values, payment modes, and last payment values across different states and </a:t>
            </a:r>
            <a:r>
              <a:rPr lang="en-US" sz="2000" dirty="0" smtClean="0">
                <a:latin typeface="Times New Roman" panose="02020603050405020304" pitchFamily="18" charset="0"/>
                <a:cs typeface="Times New Roman" panose="02020603050405020304" pitchFamily="18" charset="0"/>
              </a:rPr>
              <a:t>geolocations</a:t>
            </a:r>
            <a:r>
              <a:rPr lang="en-US"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b="1" u="sng" dirty="0" smtClean="0">
                <a:solidFill>
                  <a:schemeClr val="accent1">
                    <a:lumMod val="75000"/>
                  </a:schemeClr>
                </a:solidFill>
                <a:latin typeface="Times New Roman" panose="02020603050405020304" pitchFamily="18" charset="0"/>
                <a:cs typeface="Times New Roman" panose="02020603050405020304" pitchFamily="18" charset="0"/>
              </a:rPr>
              <a:t>Data Points Analyzed: </a:t>
            </a:r>
          </a:p>
          <a:p>
            <a:pPr marL="457200" indent="-457200">
              <a:buAutoNum type="arabicPeriod"/>
            </a:pPr>
            <a:r>
              <a:rPr lang="en-US" sz="2000" dirty="0" smtClean="0">
                <a:latin typeface="Times New Roman" panose="02020603050405020304" pitchFamily="18" charset="0"/>
                <a:cs typeface="Times New Roman" panose="02020603050405020304" pitchFamily="18" charset="0"/>
              </a:rPr>
              <a:t>Year-wise loan amount Statistics </a:t>
            </a:r>
          </a:p>
          <a:p>
            <a:pPr marL="457200" indent="-457200">
              <a:buAutoNum type="arabicPeriod"/>
            </a:pPr>
            <a:r>
              <a:rPr lang="en-US" sz="2000" dirty="0" smtClean="0">
                <a:latin typeface="Times New Roman" panose="02020603050405020304" pitchFamily="18" charset="0"/>
                <a:cs typeface="Times New Roman" panose="02020603050405020304" pitchFamily="18" charset="0"/>
              </a:rPr>
              <a:t>Grade and sub-grade-wise revolving balance (</a:t>
            </a:r>
            <a:r>
              <a:rPr lang="en-US" sz="2000" dirty="0" smtClean="0">
                <a:latin typeface="Times New Roman" panose="02020603050405020304" pitchFamily="18" charset="0"/>
                <a:cs typeface="Times New Roman" panose="02020603050405020304" pitchFamily="18" charset="0"/>
              </a:rPr>
              <a:t>revol_bal</a:t>
            </a:r>
            <a:r>
              <a:rPr lang="en-US" sz="2000" dirty="0" smtClean="0">
                <a:latin typeface="Times New Roman" panose="02020603050405020304" pitchFamily="18" charset="0"/>
                <a:cs typeface="Times New Roman" panose="02020603050405020304" pitchFamily="18" charset="0"/>
              </a:rPr>
              <a:t>) </a:t>
            </a:r>
          </a:p>
          <a:p>
            <a:pPr marL="457200" indent="-457200">
              <a:buAutoNum type="arabicPeriod"/>
            </a:pPr>
            <a:r>
              <a:rPr lang="en-US" sz="2000" dirty="0" smtClean="0">
                <a:latin typeface="Times New Roman" panose="02020603050405020304" pitchFamily="18" charset="0"/>
                <a:cs typeface="Times New Roman" panose="02020603050405020304" pitchFamily="18" charset="0"/>
              </a:rPr>
              <a:t>Total Payment for Verified Status </a:t>
            </a:r>
            <a:r>
              <a:rPr lang="en-US" sz="2000" dirty="0" smtClean="0">
                <a:latin typeface="Times New Roman" panose="02020603050405020304" pitchFamily="18" charset="0"/>
                <a:cs typeface="Times New Roman" panose="02020603050405020304" pitchFamily="18" charset="0"/>
              </a:rPr>
              <a:t>Vs</a:t>
            </a:r>
            <a:r>
              <a:rPr lang="en-US" sz="2000" dirty="0" smtClean="0">
                <a:latin typeface="Times New Roman" panose="02020603050405020304" pitchFamily="18" charset="0"/>
                <a:cs typeface="Times New Roman" panose="02020603050405020304" pitchFamily="18" charset="0"/>
              </a:rPr>
              <a:t> Total Payment for Non-Verified Status</a:t>
            </a:r>
          </a:p>
          <a:p>
            <a:pPr marL="457200" indent="-457200">
              <a:buAutoNum type="arabicPeriod"/>
            </a:pPr>
            <a:r>
              <a:rPr lang="en-US" sz="2000" dirty="0" smtClean="0">
                <a:latin typeface="Times New Roman" panose="02020603050405020304" pitchFamily="18" charset="0"/>
                <a:cs typeface="Times New Roman" panose="02020603050405020304" pitchFamily="18" charset="0"/>
              </a:rPr>
              <a:t>State-wise and month-wise loan status </a:t>
            </a:r>
          </a:p>
          <a:p>
            <a:pPr marL="457200" indent="-457200">
              <a:buAutoNum type="arabicPeriod"/>
            </a:pPr>
            <a:r>
              <a:rPr lang="en-US" sz="2000" dirty="0" smtClean="0">
                <a:latin typeface="Times New Roman" panose="02020603050405020304" pitchFamily="18" charset="0"/>
                <a:cs typeface="Times New Roman" panose="02020603050405020304" pitchFamily="18" charset="0"/>
              </a:rPr>
              <a:t>Homeownership </a:t>
            </a:r>
            <a:r>
              <a:rPr lang="en-US" sz="2000" dirty="0" smtClean="0">
                <a:latin typeface="Times New Roman" panose="02020603050405020304" pitchFamily="18" charset="0"/>
                <a:cs typeface="Times New Roman" panose="02020603050405020304" pitchFamily="18" charset="0"/>
              </a:rPr>
              <a:t>Vs</a:t>
            </a:r>
            <a:r>
              <a:rPr lang="en-US" sz="2000" dirty="0" smtClean="0">
                <a:latin typeface="Times New Roman" panose="02020603050405020304" pitchFamily="18" charset="0"/>
                <a:cs typeface="Times New Roman" panose="02020603050405020304" pitchFamily="18" charset="0"/>
              </a:rPr>
              <a:t> last payment date statistics</a:t>
            </a: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r>
              <a:rPr lang="en-US" sz="2000" b="1" u="sng" dirty="0" smtClean="0">
                <a:solidFill>
                  <a:schemeClr val="accent1">
                    <a:lumMod val="75000"/>
                  </a:schemeClr>
                </a:solidFill>
                <a:latin typeface="Times New Roman" panose="02020603050405020304" pitchFamily="18" charset="0"/>
                <a:cs typeface="Times New Roman" panose="02020603050405020304" pitchFamily="18" charset="0"/>
              </a:rPr>
              <a:t>Tools Used: </a:t>
            </a:r>
          </a:p>
          <a:p>
            <a:r>
              <a:rPr lang="en-US" sz="2000" dirty="0" smtClean="0">
                <a:latin typeface="Times New Roman" panose="02020603050405020304" pitchFamily="18" charset="0"/>
                <a:cs typeface="Times New Roman" panose="02020603050405020304" pitchFamily="18" charset="0"/>
              </a:rPr>
              <a:t>Microsoft excel, SQL, Microsoft </a:t>
            </a:r>
            <a:r>
              <a:rPr lang="en-US" sz="2000" dirty="0" smtClean="0">
                <a:latin typeface="Times New Roman" panose="02020603050405020304" pitchFamily="18" charset="0"/>
                <a:cs typeface="Times New Roman" panose="02020603050405020304" pitchFamily="18" charset="0"/>
              </a:rPr>
              <a:t>PowerBI</a:t>
            </a:r>
            <a:r>
              <a:rPr lang="en-US" sz="2000" dirty="0" smtClean="0">
                <a:latin typeface="Times New Roman" panose="02020603050405020304" pitchFamily="18" charset="0"/>
                <a:cs typeface="Times New Roman" panose="02020603050405020304" pitchFamily="18" charset="0"/>
              </a:rPr>
              <a:t>, Tableau.</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231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7465" y="476518"/>
            <a:ext cx="8911687" cy="1570150"/>
          </a:xfrm>
        </p:spPr>
        <p:txBody>
          <a:bodyPr>
            <a:normAutofit/>
          </a:bodyPr>
          <a:lstStyle/>
          <a:p>
            <a:r>
              <a:rPr lang="en-US" sz="2700" b="1" i="0" dirty="0" smtClean="0">
                <a:solidFill>
                  <a:schemeClr val="accent1">
                    <a:lumMod val="75000"/>
                  </a:schemeClr>
                </a:solidFill>
                <a:effectLst/>
                <a:latin typeface="Times New Roman" panose="02020603050405020304" pitchFamily="18" charset="0"/>
                <a:cs typeface="Times New Roman" panose="02020603050405020304" pitchFamily="18" charset="0"/>
              </a:rPr>
              <a:t>Loan Amount Trends</a:t>
            </a:r>
            <a:r>
              <a:rPr lang="en-US" sz="2700" b="0" i="0" dirty="0" smtClean="0">
                <a:solidFill>
                  <a:schemeClr val="accent1">
                    <a:lumMod val="75000"/>
                  </a:schemeClr>
                </a:solidFill>
                <a:effectLst/>
                <a:latin typeface="Times New Roman" panose="02020603050405020304" pitchFamily="18" charset="0"/>
                <a:cs typeface="Times New Roman" panose="02020603050405020304" pitchFamily="18" charset="0"/>
              </a:rPr>
              <a:t/>
            </a:r>
            <a:br>
              <a:rPr lang="en-US" sz="2700" b="0" i="0" dirty="0" smtClean="0">
                <a:solidFill>
                  <a:schemeClr val="accent1">
                    <a:lumMod val="75000"/>
                  </a:schemeClr>
                </a:solidFill>
                <a:effectLst/>
                <a:latin typeface="Times New Roman" panose="02020603050405020304" pitchFamily="18" charset="0"/>
                <a:cs typeface="Times New Roman" panose="02020603050405020304" pitchFamily="18" charset="0"/>
              </a:rPr>
            </a:br>
            <a:r>
              <a:rPr lang="en-US" sz="1800" b="0" i="0" dirty="0" smtClean="0">
                <a:solidFill>
                  <a:srgbClr val="374151"/>
                </a:solidFill>
                <a:effectLst/>
                <a:latin typeface="Times New Roman" panose="02020603050405020304" pitchFamily="18" charset="0"/>
                <a:cs typeface="Times New Roman" panose="02020603050405020304" pitchFamily="18" charset="0"/>
              </a:rPr>
              <a:t>The analysis of year-wise loan amounts reveals a steady increase in loan disbursements over the years, indicating a growing demand for credit among </a:t>
            </a:r>
            <a:r>
              <a:rPr lang="en-US" sz="1800" b="0" i="0" dirty="0" smtClean="0">
                <a:solidFill>
                  <a:srgbClr val="374151"/>
                </a:solidFill>
                <a:effectLst/>
                <a:latin typeface="Times New Roman" panose="02020603050405020304" pitchFamily="18" charset="0"/>
                <a:cs typeface="Times New Roman" panose="02020603050405020304" pitchFamily="18" charset="0"/>
              </a:rPr>
              <a:t>customers. </a:t>
            </a:r>
            <a:endParaRPr lang="en-US" sz="1800"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40760798"/>
              </p:ext>
            </p:extLst>
          </p:nvPr>
        </p:nvGraphicFramePr>
        <p:xfrm>
          <a:off x="5692461" y="3193959"/>
          <a:ext cx="6034824" cy="345952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84833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4587" y="469564"/>
            <a:ext cx="8911687" cy="1280890"/>
          </a:xfrm>
        </p:spPr>
        <p:txBody>
          <a:bodyPr>
            <a:normAutofit fontScale="90000"/>
          </a:bodyPr>
          <a:lstStyle/>
          <a:p>
            <a:r>
              <a:rPr lang="en-US" sz="2700" b="1" i="0" u="sng" dirty="0" smtClean="0">
                <a:solidFill>
                  <a:schemeClr val="accent1">
                    <a:lumMod val="75000"/>
                  </a:schemeClr>
                </a:solidFill>
                <a:effectLst/>
                <a:latin typeface="Times New Roman" panose="02020603050405020304" pitchFamily="18" charset="0"/>
                <a:cs typeface="Times New Roman" panose="02020603050405020304" pitchFamily="18" charset="0"/>
              </a:rPr>
              <a:t>Grade and Sub Grade Analysis</a:t>
            </a:r>
            <a:r>
              <a:rPr lang="en-US" sz="2700" b="0" i="0" u="sng" dirty="0" smtClean="0">
                <a:solidFill>
                  <a:schemeClr val="accent1">
                    <a:lumMod val="75000"/>
                  </a:schemeClr>
                </a:solidFill>
                <a:effectLst/>
                <a:latin typeface="Times New Roman" panose="02020603050405020304" pitchFamily="18" charset="0"/>
                <a:cs typeface="Times New Roman" panose="02020603050405020304" pitchFamily="18" charset="0"/>
              </a:rPr>
              <a:t>:</a:t>
            </a:r>
            <a:br>
              <a:rPr lang="en-US" sz="2700" b="0" i="0" u="sng" dirty="0" smtClean="0">
                <a:solidFill>
                  <a:schemeClr val="accent1">
                    <a:lumMod val="75000"/>
                  </a:schemeClr>
                </a:solidFill>
                <a:effectLst/>
                <a:latin typeface="Times New Roman" panose="02020603050405020304" pitchFamily="18" charset="0"/>
                <a:cs typeface="Times New Roman" panose="02020603050405020304" pitchFamily="18" charset="0"/>
              </a:rPr>
            </a:br>
            <a:r>
              <a:rPr lang="en-US" sz="2000" b="0" i="0" dirty="0" smtClean="0">
                <a:solidFill>
                  <a:srgbClr val="374151"/>
                </a:solidFill>
                <a:effectLst/>
                <a:latin typeface="Times New Roman" panose="02020603050405020304" pitchFamily="18" charset="0"/>
                <a:cs typeface="Times New Roman" panose="02020603050405020304" pitchFamily="18" charset="0"/>
              </a:rPr>
              <a:t>Customers with higher grades and sub-grades tend to have lower average revolving balances, suggesting better credit management and lower risk of default among these segments.</a:t>
            </a:r>
            <a:endParaRPr lang="en-US" sz="20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14286" y="2871989"/>
            <a:ext cx="8228215" cy="3554569"/>
          </a:xfrm>
        </p:spPr>
      </p:pic>
    </p:spTree>
    <p:extLst>
      <p:ext uri="{BB962C8B-B14F-4D97-AF65-F5344CB8AC3E}">
        <p14:creationId xmlns:p14="http://schemas.microsoft.com/office/powerpoint/2010/main" val="1769047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0344" y="714263"/>
            <a:ext cx="8911687" cy="1280890"/>
          </a:xfrm>
        </p:spPr>
        <p:txBody>
          <a:bodyPr>
            <a:noAutofit/>
          </a:bodyPr>
          <a:lstStyle/>
          <a:p>
            <a:r>
              <a:rPr lang="en-US" sz="2400" b="1" i="0" u="sng" dirty="0" smtClean="0">
                <a:solidFill>
                  <a:schemeClr val="accent1">
                    <a:lumMod val="75000"/>
                  </a:schemeClr>
                </a:solidFill>
                <a:effectLst/>
                <a:latin typeface="Times New Roman" panose="02020603050405020304" pitchFamily="18" charset="0"/>
                <a:cs typeface="Times New Roman" panose="02020603050405020304" pitchFamily="18" charset="0"/>
              </a:rPr>
              <a:t>Verified Status Impact on Payments</a:t>
            </a:r>
            <a:r>
              <a:rPr lang="en-US" sz="2400" b="0" i="0" dirty="0" smtClean="0">
                <a:solidFill>
                  <a:schemeClr val="accent1">
                    <a:lumMod val="75000"/>
                  </a:schemeClr>
                </a:solidFill>
                <a:effectLst/>
                <a:latin typeface="Times New Roman" panose="02020603050405020304" pitchFamily="18" charset="0"/>
                <a:cs typeface="Times New Roman" panose="02020603050405020304" pitchFamily="18" charset="0"/>
              </a:rPr>
              <a:t>:</a:t>
            </a:r>
            <a:br>
              <a:rPr lang="en-US" sz="2400" b="0" i="0" dirty="0" smtClean="0">
                <a:solidFill>
                  <a:schemeClr val="accent1">
                    <a:lumMod val="75000"/>
                  </a:schemeClr>
                </a:solidFill>
                <a:effectLst/>
                <a:latin typeface="Times New Roman" panose="02020603050405020304" pitchFamily="18" charset="0"/>
                <a:cs typeface="Times New Roman" panose="02020603050405020304" pitchFamily="18" charset="0"/>
              </a:rPr>
            </a:br>
            <a:r>
              <a:rPr lang="en-US" sz="1800" b="0" i="0" dirty="0" smtClean="0">
                <a:solidFill>
                  <a:srgbClr val="374151"/>
                </a:solidFill>
                <a:effectLst/>
                <a:latin typeface="Times New Roman" panose="02020603050405020304" pitchFamily="18" charset="0"/>
                <a:cs typeface="Times New Roman" panose="02020603050405020304" pitchFamily="18" charset="0"/>
              </a:rPr>
              <a:t>Verified status customers generally tend to make higher total payments compared to non-verified status customers, indicating a potential correlation between verification status and financial responsibility.</a:t>
            </a:r>
            <a:br>
              <a:rPr lang="en-US" sz="1800" b="0" i="0" dirty="0" smtClean="0">
                <a:solidFill>
                  <a:srgbClr val="374151"/>
                </a:solidFill>
                <a:effectLst/>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87914931"/>
              </p:ext>
            </p:extLst>
          </p:nvPr>
        </p:nvGraphicFramePr>
        <p:xfrm>
          <a:off x="940158" y="2562896"/>
          <a:ext cx="8365900" cy="355242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44537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5465" y="450761"/>
            <a:ext cx="10673366" cy="3039413"/>
          </a:xfrm>
        </p:spPr>
        <p:txBody>
          <a:bodyPr>
            <a:noAutofit/>
          </a:bodyPr>
          <a:lstStyle/>
          <a:p>
            <a:r>
              <a:rPr lang="en-US" sz="2400" b="1" i="0" u="sng" dirty="0" smtClean="0">
                <a:solidFill>
                  <a:schemeClr val="accent1">
                    <a:lumMod val="75000"/>
                  </a:schemeClr>
                </a:solidFill>
                <a:effectLst/>
                <a:latin typeface="Times New Roman" panose="02020603050405020304" pitchFamily="18" charset="0"/>
                <a:cs typeface="Times New Roman" panose="02020603050405020304" pitchFamily="18" charset="0"/>
              </a:rPr>
              <a:t>Geographical and Loan Status Trends</a:t>
            </a:r>
            <a:r>
              <a:rPr lang="en-US" sz="2400" b="0" i="0" u="sng" dirty="0" smtClean="0">
                <a:solidFill>
                  <a:schemeClr val="accent1">
                    <a:lumMod val="75000"/>
                  </a:schemeClr>
                </a:solidFill>
                <a:effectLst/>
                <a:latin typeface="Times New Roman" panose="02020603050405020304" pitchFamily="18" charset="0"/>
                <a:cs typeface="Times New Roman" panose="02020603050405020304" pitchFamily="18" charset="0"/>
              </a:rPr>
              <a:t>:</a:t>
            </a:r>
            <a:br>
              <a:rPr lang="en-US" sz="2400" b="0" i="0" u="sng" dirty="0" smtClean="0">
                <a:solidFill>
                  <a:schemeClr val="accent1">
                    <a:lumMod val="75000"/>
                  </a:schemeClr>
                </a:solidFill>
                <a:effectLst/>
                <a:latin typeface="Times New Roman" panose="02020603050405020304" pitchFamily="18" charset="0"/>
                <a:cs typeface="Times New Roman" panose="02020603050405020304" pitchFamily="18" charset="0"/>
              </a:rPr>
            </a:br>
            <a:r>
              <a:rPr lang="en-US" sz="1800" b="0" i="0" dirty="0" smtClean="0">
                <a:solidFill>
                  <a:schemeClr val="tx1"/>
                </a:solidFill>
                <a:effectLst/>
                <a:latin typeface="Times New Roman" panose="02020603050405020304" pitchFamily="18" charset="0"/>
                <a:cs typeface="Times New Roman" panose="02020603050405020304" pitchFamily="18" charset="0"/>
              </a:rPr>
              <a:t>1. C</a:t>
            </a:r>
            <a:r>
              <a:rPr lang="en-US" sz="1800" b="0" i="0" dirty="0" smtClean="0">
                <a:solidFill>
                  <a:srgbClr val="374151"/>
                </a:solidFill>
                <a:effectLst/>
                <a:latin typeface="Times New Roman" panose="02020603050405020304" pitchFamily="18" charset="0"/>
                <a:cs typeface="Times New Roman" panose="02020603050405020304" pitchFamily="18" charset="0"/>
              </a:rPr>
              <a:t>ertain states exhibit higher rates of loan default or delinquency compared to others, indicating regional variations in credit risk.</a:t>
            </a:r>
            <a:br>
              <a:rPr lang="en-US" sz="1800" b="0" i="0" dirty="0" smtClean="0">
                <a:solidFill>
                  <a:srgbClr val="374151"/>
                </a:solidFill>
                <a:effectLst/>
                <a:latin typeface="Times New Roman" panose="02020603050405020304" pitchFamily="18" charset="0"/>
                <a:cs typeface="Times New Roman" panose="02020603050405020304" pitchFamily="18" charset="0"/>
              </a:rPr>
            </a:br>
            <a:r>
              <a:rPr lang="en-US" sz="1800" b="0" i="0" dirty="0" smtClean="0">
                <a:solidFill>
                  <a:srgbClr val="374151"/>
                </a:solidFill>
                <a:effectLst/>
                <a:latin typeface="Times New Roman" panose="02020603050405020304" pitchFamily="18" charset="0"/>
                <a:cs typeface="Times New Roman" panose="02020603050405020304" pitchFamily="18" charset="0"/>
              </a:rPr>
              <a:t>2. Analysis of loan status over time suggests fluctuations in borrower repayment behavior, potentially influenced by economic conditions or other external factors</a:t>
            </a:r>
            <a:r>
              <a:rPr lang="en-US" sz="1800" dirty="0">
                <a:solidFill>
                  <a:srgbClr val="374151"/>
                </a:solidFill>
                <a:latin typeface="Times New Roman" panose="02020603050405020304" pitchFamily="18" charset="0"/>
                <a:cs typeface="Times New Roman" panose="02020603050405020304" pitchFamily="18" charset="0"/>
              </a:rPr>
              <a:t>.</a:t>
            </a:r>
            <a:br>
              <a:rPr lang="en-US" sz="1800" dirty="0">
                <a:solidFill>
                  <a:srgbClr val="374151"/>
                </a:solidFill>
                <a:latin typeface="Times New Roman" panose="02020603050405020304" pitchFamily="18" charset="0"/>
                <a:cs typeface="Times New Roman" panose="02020603050405020304" pitchFamily="18" charset="0"/>
              </a:rPr>
            </a:br>
            <a:r>
              <a:rPr lang="en-US" sz="1800" dirty="0" smtClean="0">
                <a:solidFill>
                  <a:srgbClr val="374151"/>
                </a:solidFill>
                <a:latin typeface="Times New Roman" panose="02020603050405020304" pitchFamily="18" charset="0"/>
                <a:cs typeface="Times New Roman" panose="02020603050405020304" pitchFamily="18" charset="0"/>
              </a:rPr>
              <a:t>3. The </a:t>
            </a:r>
            <a:r>
              <a:rPr lang="en-US" sz="1800" dirty="0">
                <a:solidFill>
                  <a:srgbClr val="374151"/>
                </a:solidFill>
                <a:latin typeface="Times New Roman" panose="02020603050405020304" pitchFamily="18" charset="0"/>
                <a:cs typeface="Times New Roman" panose="02020603050405020304" pitchFamily="18" charset="0"/>
              </a:rPr>
              <a:t>majority of loans are Fully Paid, followed by Charged Off and Current </a:t>
            </a:r>
            <a:r>
              <a:rPr lang="en-US" sz="1800" dirty="0" smtClean="0">
                <a:solidFill>
                  <a:srgbClr val="374151"/>
                </a:solidFill>
                <a:latin typeface="Times New Roman" panose="02020603050405020304" pitchFamily="18" charset="0"/>
                <a:cs typeface="Times New Roman" panose="02020603050405020304" pitchFamily="18" charset="0"/>
              </a:rPr>
              <a:t>loan. Fully </a:t>
            </a:r>
            <a:r>
              <a:rPr lang="en-US" sz="1800" dirty="0">
                <a:solidFill>
                  <a:srgbClr val="374151"/>
                </a:solidFill>
                <a:latin typeface="Times New Roman" panose="02020603050405020304" pitchFamily="18" charset="0"/>
                <a:cs typeface="Times New Roman" panose="02020603050405020304" pitchFamily="18" charset="0"/>
              </a:rPr>
              <a:t>Paid loans have a significantly higher count and average count of last credit pull date compared to Charged Off and Current loans, suggesting a higher level of activity or engagement with credit reporting agencies among borrowers who have fully repaid their loans.</a:t>
            </a:r>
            <a:r>
              <a:rPr lang="en-US" sz="2000" b="0" i="0" dirty="0" smtClean="0">
                <a:solidFill>
                  <a:srgbClr val="374151"/>
                </a:solidFill>
                <a:effectLst/>
                <a:latin typeface="Times New Roman" panose="02020603050405020304" pitchFamily="18" charset="0"/>
                <a:cs typeface="Times New Roman" panose="02020603050405020304" pitchFamily="18" charset="0"/>
              </a:rPr>
              <a:t/>
            </a:r>
            <a:br>
              <a:rPr lang="en-US" sz="2000" b="0" i="0" dirty="0" smtClean="0">
                <a:solidFill>
                  <a:srgbClr val="374151"/>
                </a:solidFill>
                <a:effectLst/>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40797" y="3026535"/>
            <a:ext cx="4900948" cy="3715555"/>
          </a:xfrm>
        </p:spPr>
      </p:pic>
    </p:spTree>
    <p:extLst>
      <p:ext uri="{BB962C8B-B14F-4D97-AF65-F5344CB8AC3E}">
        <p14:creationId xmlns:p14="http://schemas.microsoft.com/office/powerpoint/2010/main" val="1797442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4587" y="685285"/>
            <a:ext cx="8911687" cy="4105656"/>
          </a:xfrm>
        </p:spPr>
        <p:txBody>
          <a:bodyPr>
            <a:noAutofit/>
          </a:bodyPr>
          <a:lstStyle/>
          <a:p>
            <a:r>
              <a:rPr lang="en-US" sz="2400" b="1" i="0" u="sng" dirty="0" smtClean="0">
                <a:solidFill>
                  <a:schemeClr val="accent1">
                    <a:lumMod val="75000"/>
                  </a:schemeClr>
                </a:solidFill>
                <a:effectLst/>
                <a:latin typeface="Times New Roman" panose="02020603050405020304" pitchFamily="18" charset="0"/>
                <a:cs typeface="Times New Roman" panose="02020603050405020304" pitchFamily="18" charset="0"/>
              </a:rPr>
              <a:t>Home Ownership and Payment Behavior</a:t>
            </a:r>
            <a:r>
              <a:rPr lang="en-US" sz="2400" b="0" i="0" dirty="0" smtClean="0">
                <a:solidFill>
                  <a:schemeClr val="accent1">
                    <a:lumMod val="75000"/>
                  </a:schemeClr>
                </a:solidFill>
                <a:effectLst/>
                <a:latin typeface="Times New Roman" panose="02020603050405020304" pitchFamily="18" charset="0"/>
                <a:cs typeface="Times New Roman" panose="02020603050405020304" pitchFamily="18" charset="0"/>
              </a:rPr>
              <a:t>:</a:t>
            </a:r>
            <a:br>
              <a:rPr lang="en-US" sz="2400" b="0" i="0" dirty="0" smtClean="0">
                <a:solidFill>
                  <a:schemeClr val="accent1">
                    <a:lumMod val="75000"/>
                  </a:schemeClr>
                </a:solidFill>
                <a:effectLst/>
                <a:latin typeface="Times New Roman" panose="02020603050405020304" pitchFamily="18" charset="0"/>
                <a:cs typeface="Times New Roman" panose="02020603050405020304" pitchFamily="18" charset="0"/>
              </a:rPr>
            </a:br>
            <a:r>
              <a:rPr lang="en-US" sz="1800" b="0" i="0" dirty="0" smtClean="0">
                <a:solidFill>
                  <a:schemeClr val="tx1"/>
                </a:solidFill>
                <a:effectLst/>
                <a:latin typeface="Times New Roman" panose="02020603050405020304" pitchFamily="18" charset="0"/>
                <a:cs typeface="Times New Roman" panose="02020603050405020304" pitchFamily="18" charset="0"/>
              </a:rPr>
              <a:t>1. Customers with different types of home ownership show variations in their last payment dates, with homeownership type potentially serving as a proxy for financial stability or commitment to repay debt</a:t>
            </a:r>
            <a:r>
              <a:rPr lang="en-US" sz="1800" dirty="0">
                <a:solidFill>
                  <a:schemeClr val="tx1"/>
                </a:solidFill>
                <a:latin typeface="Times New Roman" panose="02020603050405020304" pitchFamily="18" charset="0"/>
                <a:cs typeface="Times New Roman" panose="02020603050405020304" pitchFamily="18" charset="0"/>
              </a:rPr>
              <a:t>.</a:t>
            </a:r>
            <a:br>
              <a:rPr lang="en-US" sz="1800" dirty="0">
                <a:solidFill>
                  <a:schemeClr val="tx1"/>
                </a:solidFill>
                <a:latin typeface="Times New Roman" panose="02020603050405020304" pitchFamily="18" charset="0"/>
                <a:cs typeface="Times New Roman" panose="02020603050405020304" pitchFamily="18" charset="0"/>
              </a:rPr>
            </a:br>
            <a:r>
              <a:rPr lang="en-US" sz="1800" dirty="0" smtClean="0">
                <a:solidFill>
                  <a:schemeClr val="tx1"/>
                </a:solidFill>
                <a:latin typeface="Times New Roman" panose="02020603050405020304" pitchFamily="18" charset="0"/>
                <a:cs typeface="Times New Roman" panose="02020603050405020304" pitchFamily="18" charset="0"/>
              </a:rPr>
              <a:t>2. The </a:t>
            </a:r>
            <a:r>
              <a:rPr lang="en-US" sz="1800" dirty="0">
                <a:solidFill>
                  <a:schemeClr val="tx1"/>
                </a:solidFill>
                <a:latin typeface="Times New Roman" panose="02020603050405020304" pitchFamily="18" charset="0"/>
                <a:cs typeface="Times New Roman" panose="02020603050405020304" pitchFamily="18" charset="0"/>
              </a:rPr>
              <a:t>statement "RENT was </a:t>
            </a:r>
            <a:r>
              <a:rPr lang="en-US" sz="1800" dirty="0" smtClean="0">
                <a:solidFill>
                  <a:schemeClr val="tx1"/>
                </a:solidFill>
                <a:latin typeface="Times New Roman" panose="02020603050405020304" pitchFamily="18" charset="0"/>
                <a:cs typeface="Times New Roman" panose="02020603050405020304" pitchFamily="18" charset="0"/>
              </a:rPr>
              <a:t>higher </a:t>
            </a:r>
            <a:r>
              <a:rPr lang="en-US" sz="1800" dirty="0">
                <a:solidFill>
                  <a:schemeClr val="tx1"/>
                </a:solidFill>
                <a:latin typeface="Times New Roman" panose="02020603050405020304" pitchFamily="18" charset="0"/>
                <a:cs typeface="Times New Roman" panose="02020603050405020304" pitchFamily="18" charset="0"/>
              </a:rPr>
              <a:t>than NONE" emphasizes the significant difference in counts between RENT and NONE. This difference highlights the prevalence last payment date records associated with borrowers who have rented homes compared to those who have no home ownership status (NONE</a:t>
            </a:r>
            <a:r>
              <a:rPr lang="en-US" sz="1800" dirty="0" smtClean="0">
                <a:solidFill>
                  <a:schemeClr val="tx1"/>
                </a:solidFill>
                <a:latin typeface="Times New Roman" panose="02020603050405020304" pitchFamily="18" charset="0"/>
                <a:cs typeface="Times New Roman" panose="02020603050405020304" pitchFamily="18" charset="0"/>
              </a:rPr>
              <a:t>). RENT </a:t>
            </a:r>
            <a:r>
              <a:rPr lang="en-US" sz="1800" dirty="0">
                <a:solidFill>
                  <a:schemeClr val="tx1"/>
                </a:solidFill>
                <a:latin typeface="Times New Roman" panose="02020603050405020304" pitchFamily="18" charset="0"/>
                <a:cs typeface="Times New Roman" panose="02020603050405020304" pitchFamily="18" charset="0"/>
              </a:rPr>
              <a:t>accounted for 47.54% of the total count of last payment date occurrences across all home ownership categories</a:t>
            </a:r>
            <a:r>
              <a:rPr lang="en-US" sz="1800" dirty="0" smtClean="0">
                <a:solidFill>
                  <a:schemeClr val="tx1"/>
                </a:solidFill>
                <a:latin typeface="Times New Roman" panose="02020603050405020304" pitchFamily="18" charset="0"/>
                <a:cs typeface="Times New Roman" panose="02020603050405020304" pitchFamily="18" charset="0"/>
              </a:rPr>
              <a:t>. This </a:t>
            </a:r>
            <a:r>
              <a:rPr lang="en-US" sz="1800" dirty="0">
                <a:solidFill>
                  <a:schemeClr val="tx1"/>
                </a:solidFill>
                <a:latin typeface="Times New Roman" panose="02020603050405020304" pitchFamily="18" charset="0"/>
                <a:cs typeface="Times New Roman" panose="02020603050405020304" pitchFamily="18" charset="0"/>
              </a:rPr>
              <a:t>percentage indicates the proportion of last payment date records that are associated with borrowers who rent their homes</a:t>
            </a:r>
            <a:r>
              <a:rPr lang="en-US" sz="1800" dirty="0" smtClean="0">
                <a:solidFill>
                  <a:schemeClr val="tx1"/>
                </a:solidFill>
                <a:latin typeface="Times New Roman" panose="02020603050405020304" pitchFamily="18" charset="0"/>
                <a:cs typeface="Times New Roman" panose="02020603050405020304" pitchFamily="18" charset="0"/>
              </a:rPr>
              <a:t>. This </a:t>
            </a:r>
            <a:r>
              <a:rPr lang="en-US" sz="1800" dirty="0">
                <a:solidFill>
                  <a:schemeClr val="tx1"/>
                </a:solidFill>
                <a:latin typeface="Times New Roman" panose="02020603050405020304" pitchFamily="18" charset="0"/>
                <a:cs typeface="Times New Roman" panose="02020603050405020304" pitchFamily="18" charset="0"/>
              </a:rPr>
              <a:t>range illustrates the diversity in the frequency of last payment date occurrences among borrowers with different home ownership statuses</a:t>
            </a:r>
            <a:r>
              <a:rPr lang="en-US" sz="1800" dirty="0" smtClean="0">
                <a:solidFill>
                  <a:schemeClr val="tx1"/>
                </a:solidFill>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1635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6073" y="643944"/>
            <a:ext cx="8293994" cy="461665"/>
          </a:xfrm>
          <a:prstGeom prst="rect">
            <a:avLst/>
          </a:prstGeom>
          <a:noFill/>
        </p:spPr>
        <p:txBody>
          <a:bodyPr wrap="square" rtlCol="0">
            <a:spAutoFit/>
          </a:bodyPr>
          <a:lstStyle/>
          <a:p>
            <a:r>
              <a:rPr lang="en-US" sz="2400" b="1" u="sng" dirty="0" smtClean="0">
                <a:solidFill>
                  <a:schemeClr val="accent1">
                    <a:lumMod val="75000"/>
                  </a:schemeClr>
                </a:solidFill>
                <a:latin typeface="Times New Roman" panose="02020603050405020304" pitchFamily="18" charset="0"/>
                <a:cs typeface="Times New Roman" panose="02020603050405020304" pitchFamily="18" charset="0"/>
              </a:rPr>
              <a:t>Challenges Faced</a:t>
            </a:r>
            <a:endParaRPr lang="en-US" sz="2400" u="sng" dirty="0"/>
          </a:p>
        </p:txBody>
      </p:sp>
      <p:sp>
        <p:nvSpPr>
          <p:cNvPr id="3" name="TextBox 2"/>
          <p:cNvSpPr txBox="1"/>
          <p:nvPr/>
        </p:nvSpPr>
        <p:spPr>
          <a:xfrm>
            <a:off x="1906073" y="1300766"/>
            <a:ext cx="9723549" cy="5293757"/>
          </a:xfrm>
          <a:prstGeom prst="rect">
            <a:avLst/>
          </a:prstGeom>
          <a:noFill/>
        </p:spPr>
        <p:txBody>
          <a:bodyPr wrap="square" rtlCol="0">
            <a:spAutoFit/>
          </a:bodyPr>
          <a:lstStyle/>
          <a:p>
            <a:r>
              <a:rPr lang="en-IN" sz="2000" b="1" u="sng" kern="100" dirty="0" smtClean="0">
                <a:solidFill>
                  <a:srgbClr val="336699"/>
                </a:solidFill>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Duplicate values </a:t>
            </a:r>
            <a:r>
              <a:rPr lang="en-IN" sz="2000" b="1" kern="100" dirty="0" smtClean="0">
                <a:solidFill>
                  <a:srgbClr val="336699"/>
                </a:solidFill>
                <a:latin typeface="Times New Roman" panose="02020603050405020304" pitchFamily="18" charset="0"/>
                <a:ea typeface="Calibri" panose="020F0502020204030204" pitchFamily="34" charset="0"/>
                <a:cs typeface="Times New Roman" panose="02020603050405020304" pitchFamily="18" charset="0"/>
              </a:rPr>
              <a:t>: </a:t>
            </a:r>
            <a:r>
              <a:rPr lang="en-IN" sz="2000" kern="100" dirty="0" smtClean="0">
                <a:solidFill>
                  <a:srgbClr val="336699"/>
                </a:solidFill>
                <a:latin typeface="Times New Roman" panose="02020603050405020304" pitchFamily="18" charset="0"/>
                <a:ea typeface="Calibri" panose="020F0502020204030204" pitchFamily="34" charset="0"/>
                <a:cs typeface="Times New Roman" panose="02020603050405020304" pitchFamily="18" charset="0"/>
              </a:rPr>
              <a:t>The dataset has underlying “duplicates” which drop  through “remove duplicates” option in  Power Query.</a:t>
            </a:r>
          </a:p>
          <a:p>
            <a:pPr marL="152396" indent="0">
              <a:buNone/>
            </a:pPr>
            <a:endParaRPr lang="en-IN" sz="2000" kern="100" dirty="0" smtClean="0">
              <a:solidFill>
                <a:srgbClr val="336699"/>
              </a:solidFill>
              <a:latin typeface="Times New Roman" panose="02020603050405020304" pitchFamily="18" charset="0"/>
              <a:ea typeface="Calibri" panose="020F0502020204030204" pitchFamily="34" charset="0"/>
              <a:cs typeface="Times New Roman" panose="02020603050405020304" pitchFamily="18" charset="0"/>
            </a:endParaRPr>
          </a:p>
          <a:p>
            <a:r>
              <a:rPr lang="en-IN" sz="2000" b="1" u="sng" kern="100" dirty="0" smtClean="0">
                <a:solidFill>
                  <a:srgbClr val="336699"/>
                </a:solidFill>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Null values </a:t>
            </a:r>
            <a:r>
              <a:rPr lang="en-IN" sz="2000" kern="100" dirty="0" smtClean="0">
                <a:solidFill>
                  <a:srgbClr val="336699"/>
                </a:solidFill>
                <a:latin typeface="Times New Roman" panose="02020603050405020304" pitchFamily="18" charset="0"/>
                <a:ea typeface="Calibri" panose="020F0502020204030204" pitchFamily="34" charset="0"/>
                <a:cs typeface="Times New Roman" panose="02020603050405020304" pitchFamily="18" charset="0"/>
              </a:rPr>
              <a:t>: Null values were present in both datasets. Checked for Null records and replaced them with correct strings or numeric values.</a:t>
            </a:r>
          </a:p>
          <a:p>
            <a:pPr marL="152396" indent="0">
              <a:buNone/>
            </a:pPr>
            <a:endParaRPr lang="en-IN" sz="2000" kern="100" dirty="0" smtClean="0">
              <a:solidFill>
                <a:srgbClr val="336699"/>
              </a:solidFill>
              <a:latin typeface="Times New Roman" panose="02020603050405020304" pitchFamily="18" charset="0"/>
              <a:ea typeface="Calibri" panose="020F0502020204030204" pitchFamily="34" charset="0"/>
              <a:cs typeface="Times New Roman" panose="02020603050405020304" pitchFamily="18" charset="0"/>
            </a:endParaRPr>
          </a:p>
          <a:p>
            <a:r>
              <a:rPr lang="en-IN" sz="2000" b="1" u="sng" dirty="0" smtClean="0">
                <a:solidFill>
                  <a:srgbClr val="336699"/>
                </a:solidFill>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Manage Relationships </a:t>
            </a:r>
            <a:r>
              <a:rPr lang="en-IN" sz="2000" b="1" dirty="0" smtClean="0">
                <a:solidFill>
                  <a:srgbClr val="336699"/>
                </a:solidFill>
                <a:latin typeface="Times New Roman" panose="02020603050405020304" pitchFamily="18" charset="0"/>
                <a:ea typeface="Calibri" panose="020F0502020204030204" pitchFamily="34" charset="0"/>
                <a:cs typeface="Times New Roman" panose="02020603050405020304" pitchFamily="18" charset="0"/>
              </a:rPr>
              <a:t>: </a:t>
            </a:r>
            <a:r>
              <a:rPr lang="en-IN" sz="2000" dirty="0" smtClean="0">
                <a:solidFill>
                  <a:srgbClr val="336699"/>
                </a:solidFill>
                <a:latin typeface="Times New Roman" panose="02020603050405020304" pitchFamily="18" charset="0"/>
                <a:ea typeface="Calibri" panose="020F0502020204030204" pitchFamily="34" charset="0"/>
                <a:cs typeface="Times New Roman" panose="02020603050405020304" pitchFamily="18" charset="0"/>
              </a:rPr>
              <a:t>For making KPIs we needed data from two tables  as there was common column “id” between  Finance_1 &amp; Finance_2 dataset so we used “inner join” to join both dataset.</a:t>
            </a:r>
          </a:p>
          <a:p>
            <a:endParaRPr lang="en-IN" sz="2000" dirty="0" smtClean="0">
              <a:solidFill>
                <a:srgbClr val="336699"/>
              </a:solidFill>
              <a:latin typeface="Times New Roman" panose="02020603050405020304" pitchFamily="18" charset="0"/>
              <a:ea typeface="Calibri" panose="020F0502020204030204" pitchFamily="34" charset="0"/>
              <a:cs typeface="Times New Roman" panose="02020603050405020304" pitchFamily="18" charset="0"/>
            </a:endParaRPr>
          </a:p>
          <a:p>
            <a:r>
              <a:rPr lang="en-IN" sz="2000" b="1" u="sng" dirty="0" smtClean="0">
                <a:solidFill>
                  <a:srgbClr val="336699"/>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Blank values </a:t>
            </a:r>
            <a:r>
              <a:rPr lang="en-IN" sz="2000" b="1" dirty="0" smtClean="0">
                <a:solidFill>
                  <a:srgbClr val="33669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smtClean="0">
                <a:solidFill>
                  <a:srgbClr val="336699"/>
                </a:solidFill>
                <a:effectLst/>
                <a:latin typeface="Times New Roman" panose="02020603050405020304" pitchFamily="18" charset="0"/>
                <a:ea typeface="Calibri" panose="020F0502020204030204" pitchFamily="34" charset="0"/>
                <a:cs typeface="Times New Roman" panose="02020603050405020304" pitchFamily="18" charset="0"/>
              </a:rPr>
              <a:t>While importing dataset we got an error as “1292 – incorrect date value” as there were blank values present in date column</a:t>
            </a:r>
            <a:r>
              <a:rPr lang="en-IN" sz="2000" kern="100" dirty="0" smtClean="0">
                <a:solidFill>
                  <a:srgbClr val="336699"/>
                </a:solidFill>
                <a:effectLst/>
                <a:latin typeface="Times New Roman" panose="02020603050405020304" pitchFamily="18" charset="0"/>
                <a:ea typeface="Calibri" panose="020F0502020204030204" pitchFamily="34" charset="0"/>
                <a:cs typeface="Times New Roman" panose="02020603050405020304" pitchFamily="18" charset="0"/>
              </a:rPr>
              <a:t>. So we gave a command set </a:t>
            </a:r>
            <a:r>
              <a:rPr lang="en-IN" sz="2000" kern="100" dirty="0" smtClean="0">
                <a:solidFill>
                  <a:srgbClr val="336699"/>
                </a:solidFill>
                <a:effectLst/>
                <a:latin typeface="Times New Roman" panose="02020603050405020304" pitchFamily="18" charset="0"/>
                <a:ea typeface="Calibri" panose="020F0502020204030204" pitchFamily="34" charset="0"/>
                <a:cs typeface="Times New Roman" panose="02020603050405020304" pitchFamily="18" charset="0"/>
              </a:rPr>
              <a:t>sql_mode</a:t>
            </a:r>
            <a:r>
              <a:rPr lang="en-IN" sz="2000" kern="100" dirty="0" smtClean="0">
                <a:solidFill>
                  <a:srgbClr val="336699"/>
                </a:solidFill>
                <a:effectLst/>
                <a:latin typeface="Times New Roman" panose="02020603050405020304" pitchFamily="18" charset="0"/>
                <a:ea typeface="Calibri" panose="020F0502020204030204" pitchFamily="34" charset="0"/>
                <a:cs typeface="Times New Roman" panose="02020603050405020304" pitchFamily="18" charset="0"/>
              </a:rPr>
              <a:t> = “” ;</a:t>
            </a:r>
          </a:p>
          <a:p>
            <a:endParaRPr lang="en-IN" sz="2000" kern="100" dirty="0" smtClean="0">
              <a:solidFill>
                <a:srgbClr val="336699"/>
              </a:solidFill>
              <a:latin typeface="Times New Roman" panose="02020603050405020304" pitchFamily="18" charset="0"/>
              <a:ea typeface="Calibri" panose="020F0502020204030204" pitchFamily="34" charset="0"/>
              <a:cs typeface="Times New Roman" panose="02020603050405020304" pitchFamily="18" charset="0"/>
            </a:endParaRPr>
          </a:p>
          <a:p>
            <a:r>
              <a:rPr lang="en-IN" sz="2000" b="1" u="sng" dirty="0" smtClean="0">
                <a:solidFill>
                  <a:srgbClr val="336699"/>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Importing Files in MySQL </a:t>
            </a:r>
            <a:r>
              <a:rPr lang="en-IN" sz="2000" b="1" dirty="0" smtClean="0">
                <a:solidFill>
                  <a:srgbClr val="33669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smtClean="0">
                <a:solidFill>
                  <a:srgbClr val="336699"/>
                </a:solidFill>
                <a:effectLst/>
                <a:latin typeface="Times New Roman" panose="02020603050405020304" pitchFamily="18" charset="0"/>
                <a:ea typeface="Calibri" panose="020F0502020204030204" pitchFamily="34" charset="0"/>
                <a:cs typeface="Times New Roman" panose="02020603050405020304" pitchFamily="18" charset="0"/>
              </a:rPr>
              <a:t>While  importing “</a:t>
            </a:r>
            <a:r>
              <a:rPr lang="en-IN" sz="2000" dirty="0" smtClean="0">
                <a:solidFill>
                  <a:srgbClr val="336699"/>
                </a:solidFill>
                <a:effectLst/>
                <a:latin typeface="Times New Roman" panose="02020603050405020304" pitchFamily="18" charset="0"/>
                <a:ea typeface="Calibri" panose="020F0502020204030204" pitchFamily="34" charset="0"/>
                <a:cs typeface="Times New Roman" panose="02020603050405020304" pitchFamily="18" charset="0"/>
              </a:rPr>
              <a:t>csv</a:t>
            </a:r>
            <a:r>
              <a:rPr lang="en-IN" sz="2000" dirty="0" smtClean="0">
                <a:solidFill>
                  <a:srgbClr val="336699"/>
                </a:solidFill>
                <a:effectLst/>
                <a:latin typeface="Times New Roman" panose="02020603050405020304" pitchFamily="18" charset="0"/>
                <a:ea typeface="Calibri" panose="020F0502020204030204" pitchFamily="34" charset="0"/>
                <a:cs typeface="Times New Roman" panose="02020603050405020304" pitchFamily="18" charset="0"/>
              </a:rPr>
              <a:t>” files MySQL was throwing  Error – “1290 - Secure File </a:t>
            </a:r>
            <a:r>
              <a:rPr lang="en-IN" sz="2000" dirty="0" smtClean="0">
                <a:solidFill>
                  <a:srgbClr val="336699"/>
                </a:solidFill>
                <a:effectLst/>
                <a:latin typeface="Times New Roman" panose="02020603050405020304" pitchFamily="18" charset="0"/>
                <a:ea typeface="Calibri" panose="020F0502020204030204" pitchFamily="34" charset="0"/>
                <a:cs typeface="Times New Roman" panose="02020603050405020304" pitchFamily="18" charset="0"/>
              </a:rPr>
              <a:t>Priv</a:t>
            </a:r>
            <a:r>
              <a:rPr lang="en-IN" sz="2000" dirty="0" smtClean="0">
                <a:solidFill>
                  <a:srgbClr val="336699"/>
                </a:solidFill>
                <a:effectLst/>
                <a:latin typeface="Times New Roman" panose="02020603050405020304" pitchFamily="18" charset="0"/>
                <a:ea typeface="Calibri" panose="020F0502020204030204" pitchFamily="34" charset="0"/>
                <a:cs typeface="Times New Roman" panose="02020603050405020304" pitchFamily="18" charset="0"/>
              </a:rPr>
              <a:t> option” as  the default path for importing files was  uploads folder. So changed the default  path as “any location</a:t>
            </a:r>
            <a:r>
              <a:rPr lang="en-IN" sz="2000" kern="100" dirty="0" smtClean="0">
                <a:solidFill>
                  <a:srgbClr val="336699"/>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dirty="0" smtClean="0">
              <a:solidFill>
                <a:srgbClr val="336699"/>
              </a:solidFill>
              <a:latin typeface="Calibri" panose="020F0502020204030204" pitchFamily="34" charset="0"/>
              <a:ea typeface="Calibri" panose="020F0502020204030204" pitchFamily="34" charset="0"/>
            </a:endParaRPr>
          </a:p>
          <a:p>
            <a:endParaRPr lang="en-US" dirty="0">
              <a:solidFill>
                <a:srgbClr val="336699"/>
              </a:solidFill>
            </a:endParaRPr>
          </a:p>
        </p:txBody>
      </p:sp>
    </p:spTree>
    <p:extLst>
      <p:ext uri="{BB962C8B-B14F-4D97-AF65-F5344CB8AC3E}">
        <p14:creationId xmlns:p14="http://schemas.microsoft.com/office/powerpoint/2010/main" val="40952677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275</TotalTime>
  <Words>423</Words>
  <Application>Microsoft Office PowerPoint</Application>
  <PresentationFormat>Widescreen</PresentationFormat>
  <Paragraphs>66</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Century Gothic</vt:lpstr>
      <vt:lpstr>Times New Roman</vt:lpstr>
      <vt:lpstr>Verdana</vt:lpstr>
      <vt:lpstr>Wingdings 3</vt:lpstr>
      <vt:lpstr>Wisp</vt:lpstr>
      <vt:lpstr>Bank Loan Of Customers  Group-3 Domain: Finance</vt:lpstr>
      <vt:lpstr>PowerPoint Presentation</vt:lpstr>
      <vt:lpstr>PowerPoint Presentation</vt:lpstr>
      <vt:lpstr>Loan Amount Trends The analysis of year-wise loan amounts reveals a steady increase in loan disbursements over the years, indicating a growing demand for credit among customers. </vt:lpstr>
      <vt:lpstr>Grade and Sub Grade Analysis: Customers with higher grades and sub-grades tend to have lower average revolving balances, suggesting better credit management and lower risk of default among these segments.</vt:lpstr>
      <vt:lpstr>Verified Status Impact on Payments: Verified status customers generally tend to make higher total payments compared to non-verified status customers, indicating a potential correlation between verification status and financial responsibility. </vt:lpstr>
      <vt:lpstr>Geographical and Loan Status Trends: 1. Certain states exhibit higher rates of loan default or delinquency compared to others, indicating regional variations in credit risk. 2. Analysis of loan status over time suggests fluctuations in borrower repayment behavior, potentially influenced by economic conditions or other external factors. 3. The majority of loans are Fully Paid, followed by Charged Off and Current loan. Fully Paid loans have a significantly higher count and average count of last credit pull date compared to Charged Off and Current loans, suggesting a higher level of activity or engagement with credit reporting agencies among borrowers who have fully repaid their loans. </vt:lpstr>
      <vt:lpstr>Home Ownership and Payment Behavior: 1. Customers with different types of home ownership show variations in their last payment dates, with homeownership type potentially serving as a proxy for financial stability or commitment to repay debt. 2. The statement "RENT was higher than NONE" emphasizes the significant difference in counts between RENT and NONE. This difference highlights the prevalence last payment date records associated with borrowers who have rented homes compared to those who have no home ownership status (NONE). RENT accounted for 47.54% of the total count of last payment date occurrences across all home ownership categories. This percentage indicates the proportion of last payment date records that are associated with borrowers who rent their homes. This range illustrates the diversity in the frequency of last payment date occurrences among borrowers with different home ownership statuses.</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19</cp:revision>
  <dcterms:created xsi:type="dcterms:W3CDTF">2024-02-07T07:23:21Z</dcterms:created>
  <dcterms:modified xsi:type="dcterms:W3CDTF">2024-02-07T16:48:38Z</dcterms:modified>
</cp:coreProperties>
</file>