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3" r:id="rId6"/>
    <p:sldId id="261"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E7B93-26D2-49AB-8487-98EC2C405D3C}"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IN"/>
        </a:p>
      </dgm:t>
    </dgm:pt>
    <dgm:pt modelId="{BD7AED2D-26E2-4871-BA9A-0C9F6135FB31}">
      <dgm:prSet phldrT="[Text]"/>
      <dgm:spPr/>
      <dgm:t>
        <a:bodyPr/>
        <a:lstStyle/>
        <a:p>
          <a:r>
            <a:rPr lang="en-US" dirty="0"/>
            <a:t>CATEGORICAL VARIABLE DISTRIBUTION</a:t>
          </a:r>
          <a:endParaRPr lang="en-IN" dirty="0"/>
        </a:p>
      </dgm:t>
    </dgm:pt>
    <dgm:pt modelId="{8E3F99D0-86E1-4F1B-B5DB-7C48C7E3E773}" type="parTrans" cxnId="{20932598-4D6D-41D7-928F-ABFEB1DE897C}">
      <dgm:prSet/>
      <dgm:spPr/>
      <dgm:t>
        <a:bodyPr/>
        <a:lstStyle/>
        <a:p>
          <a:endParaRPr lang="en-IN"/>
        </a:p>
      </dgm:t>
    </dgm:pt>
    <dgm:pt modelId="{11422F14-A632-4145-BA8C-2A5797FDC950}" type="sibTrans" cxnId="{20932598-4D6D-41D7-928F-ABFEB1DE897C}">
      <dgm:prSet/>
      <dgm:spPr/>
      <dgm:t>
        <a:bodyPr/>
        <a:lstStyle/>
        <a:p>
          <a:endParaRPr lang="en-IN"/>
        </a:p>
      </dgm:t>
    </dgm:pt>
    <dgm:pt modelId="{E9F3674C-625E-43E4-AAE9-22EDCFAE3F9F}">
      <dgm:prSet phldrT="[Text]"/>
      <dgm:spPr/>
      <dgm:t>
        <a:bodyPr/>
        <a:lstStyle/>
        <a:p>
          <a:r>
            <a:rPr lang="en-US" dirty="0"/>
            <a:t>TIME BASED CATEGORICAL DISTRIBUTION</a:t>
          </a:r>
          <a:endParaRPr lang="en-IN" dirty="0"/>
        </a:p>
      </dgm:t>
    </dgm:pt>
    <dgm:pt modelId="{84B88D69-48EB-402D-BC8F-BAEDA41DB3FF}" type="parTrans" cxnId="{D9D08DF4-7139-4ACB-8754-BCBC03A7F3B6}">
      <dgm:prSet/>
      <dgm:spPr/>
      <dgm:t>
        <a:bodyPr/>
        <a:lstStyle/>
        <a:p>
          <a:endParaRPr lang="en-IN"/>
        </a:p>
      </dgm:t>
    </dgm:pt>
    <dgm:pt modelId="{D690A386-F1D1-4DC1-B447-1D50D6970E81}" type="sibTrans" cxnId="{D9D08DF4-7139-4ACB-8754-BCBC03A7F3B6}">
      <dgm:prSet/>
      <dgm:spPr/>
      <dgm:t>
        <a:bodyPr/>
        <a:lstStyle/>
        <a:p>
          <a:endParaRPr lang="en-IN"/>
        </a:p>
      </dgm:t>
    </dgm:pt>
    <dgm:pt modelId="{CE9E3A2B-96C3-4612-AFB5-A4D585EE51A0}">
      <dgm:prSet phldrT="[Text]"/>
      <dgm:spPr/>
      <dgm:t>
        <a:bodyPr/>
        <a:lstStyle/>
        <a:p>
          <a:r>
            <a:rPr lang="en-US" dirty="0"/>
            <a:t>MONTHLY SALES TREND</a:t>
          </a:r>
          <a:endParaRPr lang="en-IN" dirty="0"/>
        </a:p>
      </dgm:t>
    </dgm:pt>
    <dgm:pt modelId="{008B3AB0-6D8E-4662-9194-072325B8EF39}" type="parTrans" cxnId="{3F2C2E1E-0A81-437B-9671-8390363030EF}">
      <dgm:prSet/>
      <dgm:spPr/>
      <dgm:t>
        <a:bodyPr/>
        <a:lstStyle/>
        <a:p>
          <a:endParaRPr lang="en-IN"/>
        </a:p>
      </dgm:t>
    </dgm:pt>
    <dgm:pt modelId="{F011BC5D-CF6A-430E-A312-68894865A341}" type="sibTrans" cxnId="{3F2C2E1E-0A81-437B-9671-8390363030EF}">
      <dgm:prSet/>
      <dgm:spPr/>
      <dgm:t>
        <a:bodyPr/>
        <a:lstStyle/>
        <a:p>
          <a:endParaRPr lang="en-IN"/>
        </a:p>
      </dgm:t>
    </dgm:pt>
    <dgm:pt modelId="{39171FD0-4861-470B-B11D-977AD36310E1}">
      <dgm:prSet phldrT="[Text]"/>
      <dgm:spPr/>
      <dgm:t>
        <a:bodyPr/>
        <a:lstStyle/>
        <a:p>
          <a:r>
            <a:rPr lang="en-US" dirty="0"/>
            <a:t>YEARLY SALES TREND</a:t>
          </a:r>
          <a:endParaRPr lang="en-IN" dirty="0"/>
        </a:p>
      </dgm:t>
    </dgm:pt>
    <dgm:pt modelId="{D082A3E7-2ADD-4085-B28E-06039011AC04}" type="parTrans" cxnId="{CC8CEEFA-9FB7-414B-A39A-34BB1315F96E}">
      <dgm:prSet/>
      <dgm:spPr/>
      <dgm:t>
        <a:bodyPr/>
        <a:lstStyle/>
        <a:p>
          <a:endParaRPr lang="en-IN"/>
        </a:p>
      </dgm:t>
    </dgm:pt>
    <dgm:pt modelId="{D1B8F725-52F2-4430-92FC-1471CBCDD3A0}" type="sibTrans" cxnId="{CC8CEEFA-9FB7-414B-A39A-34BB1315F96E}">
      <dgm:prSet/>
      <dgm:spPr/>
      <dgm:t>
        <a:bodyPr/>
        <a:lstStyle/>
        <a:p>
          <a:endParaRPr lang="en-IN"/>
        </a:p>
      </dgm:t>
    </dgm:pt>
    <dgm:pt modelId="{868A8AFF-8835-4B02-A55B-6A6B58DB88DB}" type="pres">
      <dgm:prSet presAssocID="{D41E7B93-26D2-49AB-8487-98EC2C405D3C}" presName="Name0" presStyleCnt="0">
        <dgm:presLayoutVars>
          <dgm:chMax/>
          <dgm:chPref/>
          <dgm:dir/>
          <dgm:animLvl val="lvl"/>
        </dgm:presLayoutVars>
      </dgm:prSet>
      <dgm:spPr/>
    </dgm:pt>
    <dgm:pt modelId="{1E3A0AC2-8CA1-48ED-98BC-95EFE6BC9CA0}" type="pres">
      <dgm:prSet presAssocID="{BD7AED2D-26E2-4871-BA9A-0C9F6135FB31}" presName="composite" presStyleCnt="0"/>
      <dgm:spPr/>
    </dgm:pt>
    <dgm:pt modelId="{D1BFABBD-18C9-4FB1-9E5B-679A870A678B}" type="pres">
      <dgm:prSet presAssocID="{BD7AED2D-26E2-4871-BA9A-0C9F6135FB31}" presName="ParentAccentShape" presStyleLbl="trBgShp" presStyleIdx="0" presStyleCnt="4"/>
      <dgm:spPr/>
    </dgm:pt>
    <dgm:pt modelId="{CF5B98B0-2CF8-4437-BBDD-C744E1A97EF0}" type="pres">
      <dgm:prSet presAssocID="{BD7AED2D-26E2-4871-BA9A-0C9F6135FB31}" presName="ParentText" presStyleLbl="revTx" presStyleIdx="0" presStyleCnt="8">
        <dgm:presLayoutVars>
          <dgm:chMax val="1"/>
          <dgm:chPref val="1"/>
          <dgm:bulletEnabled val="1"/>
        </dgm:presLayoutVars>
      </dgm:prSet>
      <dgm:spPr/>
    </dgm:pt>
    <dgm:pt modelId="{9470B3E6-23AE-44A5-8129-B517ECA6D570}" type="pres">
      <dgm:prSet presAssocID="{BD7AED2D-26E2-4871-BA9A-0C9F6135FB31}" presName="ChildText" presStyleLbl="revTx" presStyleIdx="1" presStyleCnt="8">
        <dgm:presLayoutVars>
          <dgm:chMax val="0"/>
          <dgm:chPref val="0"/>
        </dgm:presLayoutVars>
      </dgm:prSet>
      <dgm:spPr/>
    </dgm:pt>
    <dgm:pt modelId="{1CC2D3BD-A0F7-4047-BFAD-99F4794B7CC0}" type="pres">
      <dgm:prSet presAssocID="{BD7AED2D-26E2-4871-BA9A-0C9F6135FB31}" presName="ChildAccentShape" presStyleLbl="trBgShp" presStyleIdx="0" presStyleCnt="4"/>
      <dgm:spPr/>
    </dgm:pt>
    <dgm:pt modelId="{ADEFAA5A-B084-43EC-979B-BE624B30D5A6}" type="pres">
      <dgm:prSet presAssocID="{BD7AED2D-26E2-4871-BA9A-0C9F6135FB31}" presName="Image" presStyleLbl="alignImgPlac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E6ED71F-7265-40E7-A911-41BD89BCE59F}" type="pres">
      <dgm:prSet presAssocID="{11422F14-A632-4145-BA8C-2A5797FDC950}" presName="sibTrans" presStyleCnt="0"/>
      <dgm:spPr/>
    </dgm:pt>
    <dgm:pt modelId="{D2BBF9C0-63F0-45AA-AAC2-780DAB5A92A3}" type="pres">
      <dgm:prSet presAssocID="{E9F3674C-625E-43E4-AAE9-22EDCFAE3F9F}" presName="composite" presStyleCnt="0"/>
      <dgm:spPr/>
    </dgm:pt>
    <dgm:pt modelId="{507EFD1A-377B-41AD-A524-ECA52F5872F2}" type="pres">
      <dgm:prSet presAssocID="{E9F3674C-625E-43E4-AAE9-22EDCFAE3F9F}" presName="ParentAccentShape" presStyleLbl="trBgShp" presStyleIdx="1" presStyleCnt="4"/>
      <dgm:spPr/>
    </dgm:pt>
    <dgm:pt modelId="{A2947572-5977-460A-A092-B47B8C8E444E}" type="pres">
      <dgm:prSet presAssocID="{E9F3674C-625E-43E4-AAE9-22EDCFAE3F9F}" presName="ParentText" presStyleLbl="revTx" presStyleIdx="2" presStyleCnt="8">
        <dgm:presLayoutVars>
          <dgm:chMax val="1"/>
          <dgm:chPref val="1"/>
          <dgm:bulletEnabled val="1"/>
        </dgm:presLayoutVars>
      </dgm:prSet>
      <dgm:spPr/>
    </dgm:pt>
    <dgm:pt modelId="{AD5C2A5D-8C13-4C1F-A977-4FA52F570956}" type="pres">
      <dgm:prSet presAssocID="{E9F3674C-625E-43E4-AAE9-22EDCFAE3F9F}" presName="ChildText" presStyleLbl="revTx" presStyleIdx="3" presStyleCnt="8">
        <dgm:presLayoutVars>
          <dgm:chMax val="0"/>
          <dgm:chPref val="0"/>
        </dgm:presLayoutVars>
      </dgm:prSet>
      <dgm:spPr/>
    </dgm:pt>
    <dgm:pt modelId="{9E093C41-2726-4CD3-8634-6AAFDA16CBA2}" type="pres">
      <dgm:prSet presAssocID="{E9F3674C-625E-43E4-AAE9-22EDCFAE3F9F}" presName="ChildAccentShape" presStyleLbl="trBgShp" presStyleIdx="1" presStyleCnt="4"/>
      <dgm:spPr/>
    </dgm:pt>
    <dgm:pt modelId="{BF1770E7-60EF-4CF4-8D0E-74EC9600D95B}" type="pres">
      <dgm:prSet presAssocID="{E9F3674C-625E-43E4-AAE9-22EDCFAE3F9F}" presName="Image" presStyleLbl="alignImgPlace1"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65B8621-89B3-4538-BCE1-18112F8D6207}" type="pres">
      <dgm:prSet presAssocID="{D690A386-F1D1-4DC1-B447-1D50D6970E81}" presName="sibTrans" presStyleCnt="0"/>
      <dgm:spPr/>
    </dgm:pt>
    <dgm:pt modelId="{57A31E99-FD63-4757-88D0-C05A1392BDD5}" type="pres">
      <dgm:prSet presAssocID="{CE9E3A2B-96C3-4612-AFB5-A4D585EE51A0}" presName="composite" presStyleCnt="0"/>
      <dgm:spPr/>
    </dgm:pt>
    <dgm:pt modelId="{677E9DC4-44BC-46A2-9293-E453FFAC4D17}" type="pres">
      <dgm:prSet presAssocID="{CE9E3A2B-96C3-4612-AFB5-A4D585EE51A0}" presName="ParentAccentShape" presStyleLbl="trBgShp" presStyleIdx="2" presStyleCnt="4"/>
      <dgm:spPr/>
    </dgm:pt>
    <dgm:pt modelId="{E91B67C0-6CD2-40D2-BDF1-23A8CFA288F7}" type="pres">
      <dgm:prSet presAssocID="{CE9E3A2B-96C3-4612-AFB5-A4D585EE51A0}" presName="ParentText" presStyleLbl="revTx" presStyleIdx="4" presStyleCnt="8">
        <dgm:presLayoutVars>
          <dgm:chMax val="1"/>
          <dgm:chPref val="1"/>
          <dgm:bulletEnabled val="1"/>
        </dgm:presLayoutVars>
      </dgm:prSet>
      <dgm:spPr/>
    </dgm:pt>
    <dgm:pt modelId="{ABD5C4C3-7CE7-4CED-A68C-65BB1A0BD7F1}" type="pres">
      <dgm:prSet presAssocID="{CE9E3A2B-96C3-4612-AFB5-A4D585EE51A0}" presName="ChildText" presStyleLbl="revTx" presStyleIdx="5" presStyleCnt="8">
        <dgm:presLayoutVars>
          <dgm:chMax val="0"/>
          <dgm:chPref val="0"/>
        </dgm:presLayoutVars>
      </dgm:prSet>
      <dgm:spPr/>
    </dgm:pt>
    <dgm:pt modelId="{0E1B439C-791F-46C4-BFE0-E8F6D9886200}" type="pres">
      <dgm:prSet presAssocID="{CE9E3A2B-96C3-4612-AFB5-A4D585EE51A0}" presName="ChildAccentShape" presStyleLbl="trBgShp" presStyleIdx="2" presStyleCnt="4"/>
      <dgm:spPr/>
    </dgm:pt>
    <dgm:pt modelId="{A82DB432-44C0-4696-91D4-7EA1C0DE8F23}" type="pres">
      <dgm:prSet presAssocID="{CE9E3A2B-96C3-4612-AFB5-A4D585EE51A0}" presName="Image" presStyleLbl="alignImgPlace1"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551F7DF7-515D-491C-BE05-1A1ADBCF9C75}" type="pres">
      <dgm:prSet presAssocID="{F011BC5D-CF6A-430E-A312-68894865A341}" presName="sibTrans" presStyleCnt="0"/>
      <dgm:spPr/>
    </dgm:pt>
    <dgm:pt modelId="{53A02D08-439E-4DC3-B089-E6155C4D1E2D}" type="pres">
      <dgm:prSet presAssocID="{39171FD0-4861-470B-B11D-977AD36310E1}" presName="composite" presStyleCnt="0"/>
      <dgm:spPr/>
    </dgm:pt>
    <dgm:pt modelId="{530AF26B-8120-4546-924B-9A736D20DE97}" type="pres">
      <dgm:prSet presAssocID="{39171FD0-4861-470B-B11D-977AD36310E1}" presName="ParentAccentShape" presStyleLbl="trBgShp" presStyleIdx="3" presStyleCnt="4"/>
      <dgm:spPr/>
    </dgm:pt>
    <dgm:pt modelId="{6B405383-3E83-4C92-BAA9-1B9FA424147D}" type="pres">
      <dgm:prSet presAssocID="{39171FD0-4861-470B-B11D-977AD36310E1}" presName="ParentText" presStyleLbl="revTx" presStyleIdx="6" presStyleCnt="8">
        <dgm:presLayoutVars>
          <dgm:chMax val="1"/>
          <dgm:chPref val="1"/>
          <dgm:bulletEnabled val="1"/>
        </dgm:presLayoutVars>
      </dgm:prSet>
      <dgm:spPr/>
    </dgm:pt>
    <dgm:pt modelId="{E74D67B7-980F-4F34-BA88-5479B20C78EA}" type="pres">
      <dgm:prSet presAssocID="{39171FD0-4861-470B-B11D-977AD36310E1}" presName="ChildText" presStyleLbl="revTx" presStyleIdx="7" presStyleCnt="8">
        <dgm:presLayoutVars>
          <dgm:chMax val="0"/>
          <dgm:chPref val="0"/>
        </dgm:presLayoutVars>
      </dgm:prSet>
      <dgm:spPr/>
    </dgm:pt>
    <dgm:pt modelId="{293ADC18-4EF7-4136-A2F0-9BA298C7AB33}" type="pres">
      <dgm:prSet presAssocID="{39171FD0-4861-470B-B11D-977AD36310E1}" presName="ChildAccentShape" presStyleLbl="trBgShp" presStyleIdx="3" presStyleCnt="4"/>
      <dgm:spPr/>
    </dgm:pt>
    <dgm:pt modelId="{98C15FD9-8FD3-4047-9737-C0E0EEAA0BF0}" type="pres">
      <dgm:prSet presAssocID="{39171FD0-4861-470B-B11D-977AD36310E1}" presName="Image" presStyleLbl="alignImgPlace1" presStyleIdx="3" presStyleCnt="4"/>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3F2C2E1E-0A81-437B-9671-8390363030EF}" srcId="{D41E7B93-26D2-49AB-8487-98EC2C405D3C}" destId="{CE9E3A2B-96C3-4612-AFB5-A4D585EE51A0}" srcOrd="2" destOrd="0" parTransId="{008B3AB0-6D8E-4662-9194-072325B8EF39}" sibTransId="{F011BC5D-CF6A-430E-A312-68894865A341}"/>
    <dgm:cxn modelId="{2E543D49-7BC0-479C-A166-08F323D5950E}" type="presOf" srcId="{BD7AED2D-26E2-4871-BA9A-0C9F6135FB31}" destId="{CF5B98B0-2CF8-4437-BBDD-C744E1A97EF0}" srcOrd="0" destOrd="0" presId="urn:microsoft.com/office/officeart/2009/3/layout/SnapshotPictureList"/>
    <dgm:cxn modelId="{20932598-4D6D-41D7-928F-ABFEB1DE897C}" srcId="{D41E7B93-26D2-49AB-8487-98EC2C405D3C}" destId="{BD7AED2D-26E2-4871-BA9A-0C9F6135FB31}" srcOrd="0" destOrd="0" parTransId="{8E3F99D0-86E1-4F1B-B5DB-7C48C7E3E773}" sibTransId="{11422F14-A632-4145-BA8C-2A5797FDC950}"/>
    <dgm:cxn modelId="{14903EBF-FFC1-49C6-BF6E-09A2999895AF}" type="presOf" srcId="{D41E7B93-26D2-49AB-8487-98EC2C405D3C}" destId="{868A8AFF-8835-4B02-A55B-6A6B58DB88DB}" srcOrd="0" destOrd="0" presId="urn:microsoft.com/office/officeart/2009/3/layout/SnapshotPictureList"/>
    <dgm:cxn modelId="{768E60D2-C0FB-49E8-B834-B7BF0E035316}" type="presOf" srcId="{39171FD0-4861-470B-B11D-977AD36310E1}" destId="{6B405383-3E83-4C92-BAA9-1B9FA424147D}" srcOrd="0" destOrd="0" presId="urn:microsoft.com/office/officeart/2009/3/layout/SnapshotPictureList"/>
    <dgm:cxn modelId="{34045CEB-3D29-47DC-B27B-0B0B263D0C3F}" type="presOf" srcId="{CE9E3A2B-96C3-4612-AFB5-A4D585EE51A0}" destId="{E91B67C0-6CD2-40D2-BDF1-23A8CFA288F7}" srcOrd="0" destOrd="0" presId="urn:microsoft.com/office/officeart/2009/3/layout/SnapshotPictureList"/>
    <dgm:cxn modelId="{1F25DAF0-A4EE-45C4-B05F-0C4D845639D4}" type="presOf" srcId="{E9F3674C-625E-43E4-AAE9-22EDCFAE3F9F}" destId="{A2947572-5977-460A-A092-B47B8C8E444E}" srcOrd="0" destOrd="0" presId="urn:microsoft.com/office/officeart/2009/3/layout/SnapshotPictureList"/>
    <dgm:cxn modelId="{D9D08DF4-7139-4ACB-8754-BCBC03A7F3B6}" srcId="{D41E7B93-26D2-49AB-8487-98EC2C405D3C}" destId="{E9F3674C-625E-43E4-AAE9-22EDCFAE3F9F}" srcOrd="1" destOrd="0" parTransId="{84B88D69-48EB-402D-BC8F-BAEDA41DB3FF}" sibTransId="{D690A386-F1D1-4DC1-B447-1D50D6970E81}"/>
    <dgm:cxn modelId="{CC8CEEFA-9FB7-414B-A39A-34BB1315F96E}" srcId="{D41E7B93-26D2-49AB-8487-98EC2C405D3C}" destId="{39171FD0-4861-470B-B11D-977AD36310E1}" srcOrd="3" destOrd="0" parTransId="{D082A3E7-2ADD-4085-B28E-06039011AC04}" sibTransId="{D1B8F725-52F2-4430-92FC-1471CBCDD3A0}"/>
    <dgm:cxn modelId="{324CA5AC-C5D5-40E6-8CD0-AD462E9D6BC0}" type="presParOf" srcId="{868A8AFF-8835-4B02-A55B-6A6B58DB88DB}" destId="{1E3A0AC2-8CA1-48ED-98BC-95EFE6BC9CA0}" srcOrd="0" destOrd="0" presId="urn:microsoft.com/office/officeart/2009/3/layout/SnapshotPictureList"/>
    <dgm:cxn modelId="{32D7E58B-56D1-4992-933A-4DFD9F5FD050}" type="presParOf" srcId="{1E3A0AC2-8CA1-48ED-98BC-95EFE6BC9CA0}" destId="{D1BFABBD-18C9-4FB1-9E5B-679A870A678B}" srcOrd="0" destOrd="0" presId="urn:microsoft.com/office/officeart/2009/3/layout/SnapshotPictureList"/>
    <dgm:cxn modelId="{B4B376F6-60A0-40C2-8529-F79DCD6427C9}" type="presParOf" srcId="{1E3A0AC2-8CA1-48ED-98BC-95EFE6BC9CA0}" destId="{CF5B98B0-2CF8-4437-BBDD-C744E1A97EF0}" srcOrd="1" destOrd="0" presId="urn:microsoft.com/office/officeart/2009/3/layout/SnapshotPictureList"/>
    <dgm:cxn modelId="{7431B33D-2162-45F7-9DE4-483BE9399ADA}" type="presParOf" srcId="{1E3A0AC2-8CA1-48ED-98BC-95EFE6BC9CA0}" destId="{9470B3E6-23AE-44A5-8129-B517ECA6D570}" srcOrd="2" destOrd="0" presId="urn:microsoft.com/office/officeart/2009/3/layout/SnapshotPictureList"/>
    <dgm:cxn modelId="{96F91613-774A-4B4A-9D6D-A794D7BD5960}" type="presParOf" srcId="{1E3A0AC2-8CA1-48ED-98BC-95EFE6BC9CA0}" destId="{1CC2D3BD-A0F7-4047-BFAD-99F4794B7CC0}" srcOrd="3" destOrd="0" presId="urn:microsoft.com/office/officeart/2009/3/layout/SnapshotPictureList"/>
    <dgm:cxn modelId="{3C97DAD3-8EFE-494F-BE2B-327DD9D92256}" type="presParOf" srcId="{1E3A0AC2-8CA1-48ED-98BC-95EFE6BC9CA0}" destId="{ADEFAA5A-B084-43EC-979B-BE624B30D5A6}" srcOrd="4" destOrd="0" presId="urn:microsoft.com/office/officeart/2009/3/layout/SnapshotPictureList"/>
    <dgm:cxn modelId="{8D54320E-F58F-451D-B49E-18CFE1F7491C}" type="presParOf" srcId="{868A8AFF-8835-4B02-A55B-6A6B58DB88DB}" destId="{3E6ED71F-7265-40E7-A911-41BD89BCE59F}" srcOrd="1" destOrd="0" presId="urn:microsoft.com/office/officeart/2009/3/layout/SnapshotPictureList"/>
    <dgm:cxn modelId="{4B9DBE3F-C416-49E9-80F9-88FF7BF5947D}" type="presParOf" srcId="{868A8AFF-8835-4B02-A55B-6A6B58DB88DB}" destId="{D2BBF9C0-63F0-45AA-AAC2-780DAB5A92A3}" srcOrd="2" destOrd="0" presId="urn:microsoft.com/office/officeart/2009/3/layout/SnapshotPictureList"/>
    <dgm:cxn modelId="{25DA7211-9B89-48D0-9BE6-D23FD137A4CD}" type="presParOf" srcId="{D2BBF9C0-63F0-45AA-AAC2-780DAB5A92A3}" destId="{507EFD1A-377B-41AD-A524-ECA52F5872F2}" srcOrd="0" destOrd="0" presId="urn:microsoft.com/office/officeart/2009/3/layout/SnapshotPictureList"/>
    <dgm:cxn modelId="{B1EE24A5-CF56-4BBC-AE52-8307CF4AB893}" type="presParOf" srcId="{D2BBF9C0-63F0-45AA-AAC2-780DAB5A92A3}" destId="{A2947572-5977-460A-A092-B47B8C8E444E}" srcOrd="1" destOrd="0" presId="urn:microsoft.com/office/officeart/2009/3/layout/SnapshotPictureList"/>
    <dgm:cxn modelId="{F138FE7D-27E4-4A2E-99A0-BB57DEB5330D}" type="presParOf" srcId="{D2BBF9C0-63F0-45AA-AAC2-780DAB5A92A3}" destId="{AD5C2A5D-8C13-4C1F-A977-4FA52F570956}" srcOrd="2" destOrd="0" presId="urn:microsoft.com/office/officeart/2009/3/layout/SnapshotPictureList"/>
    <dgm:cxn modelId="{2B81823A-1705-4B2B-B050-C01F20D12C81}" type="presParOf" srcId="{D2BBF9C0-63F0-45AA-AAC2-780DAB5A92A3}" destId="{9E093C41-2726-4CD3-8634-6AAFDA16CBA2}" srcOrd="3" destOrd="0" presId="urn:microsoft.com/office/officeart/2009/3/layout/SnapshotPictureList"/>
    <dgm:cxn modelId="{DE4DA22F-982F-49AD-803D-55014DFA1586}" type="presParOf" srcId="{D2BBF9C0-63F0-45AA-AAC2-780DAB5A92A3}" destId="{BF1770E7-60EF-4CF4-8D0E-74EC9600D95B}" srcOrd="4" destOrd="0" presId="urn:microsoft.com/office/officeart/2009/3/layout/SnapshotPictureList"/>
    <dgm:cxn modelId="{918A1824-459E-4092-ACF8-5B5CFBD09479}" type="presParOf" srcId="{868A8AFF-8835-4B02-A55B-6A6B58DB88DB}" destId="{165B8621-89B3-4538-BCE1-18112F8D6207}" srcOrd="3" destOrd="0" presId="urn:microsoft.com/office/officeart/2009/3/layout/SnapshotPictureList"/>
    <dgm:cxn modelId="{398B9081-479E-4E28-AAD1-30F953417066}" type="presParOf" srcId="{868A8AFF-8835-4B02-A55B-6A6B58DB88DB}" destId="{57A31E99-FD63-4757-88D0-C05A1392BDD5}" srcOrd="4" destOrd="0" presId="urn:microsoft.com/office/officeart/2009/3/layout/SnapshotPictureList"/>
    <dgm:cxn modelId="{00B4B7EB-B5FE-436D-B179-FA76F1998C2D}" type="presParOf" srcId="{57A31E99-FD63-4757-88D0-C05A1392BDD5}" destId="{677E9DC4-44BC-46A2-9293-E453FFAC4D17}" srcOrd="0" destOrd="0" presId="urn:microsoft.com/office/officeart/2009/3/layout/SnapshotPictureList"/>
    <dgm:cxn modelId="{DA91EBEB-5BF5-469D-861A-594B6FAF76BC}" type="presParOf" srcId="{57A31E99-FD63-4757-88D0-C05A1392BDD5}" destId="{E91B67C0-6CD2-40D2-BDF1-23A8CFA288F7}" srcOrd="1" destOrd="0" presId="urn:microsoft.com/office/officeart/2009/3/layout/SnapshotPictureList"/>
    <dgm:cxn modelId="{84A86B5A-EDF1-48C3-82D1-4E5C69C593F3}" type="presParOf" srcId="{57A31E99-FD63-4757-88D0-C05A1392BDD5}" destId="{ABD5C4C3-7CE7-4CED-A68C-65BB1A0BD7F1}" srcOrd="2" destOrd="0" presId="urn:microsoft.com/office/officeart/2009/3/layout/SnapshotPictureList"/>
    <dgm:cxn modelId="{06CF8C83-E0E7-486E-A8F6-E0B1716D40D0}" type="presParOf" srcId="{57A31E99-FD63-4757-88D0-C05A1392BDD5}" destId="{0E1B439C-791F-46C4-BFE0-E8F6D9886200}" srcOrd="3" destOrd="0" presId="urn:microsoft.com/office/officeart/2009/3/layout/SnapshotPictureList"/>
    <dgm:cxn modelId="{8B582CBE-9C35-49E6-B4BF-6EBB3619E4EE}" type="presParOf" srcId="{57A31E99-FD63-4757-88D0-C05A1392BDD5}" destId="{A82DB432-44C0-4696-91D4-7EA1C0DE8F23}" srcOrd="4" destOrd="0" presId="urn:microsoft.com/office/officeart/2009/3/layout/SnapshotPictureList"/>
    <dgm:cxn modelId="{61687E6D-2854-468E-963E-82732DED81AE}" type="presParOf" srcId="{868A8AFF-8835-4B02-A55B-6A6B58DB88DB}" destId="{551F7DF7-515D-491C-BE05-1A1ADBCF9C75}" srcOrd="5" destOrd="0" presId="urn:microsoft.com/office/officeart/2009/3/layout/SnapshotPictureList"/>
    <dgm:cxn modelId="{9831CF29-3081-4989-A653-73C342F33EDD}" type="presParOf" srcId="{868A8AFF-8835-4B02-A55B-6A6B58DB88DB}" destId="{53A02D08-439E-4DC3-B089-E6155C4D1E2D}" srcOrd="6" destOrd="0" presId="urn:microsoft.com/office/officeart/2009/3/layout/SnapshotPictureList"/>
    <dgm:cxn modelId="{416050AC-7974-461B-ADA1-CABE41FEBE93}" type="presParOf" srcId="{53A02D08-439E-4DC3-B089-E6155C4D1E2D}" destId="{530AF26B-8120-4546-924B-9A736D20DE97}" srcOrd="0" destOrd="0" presId="urn:microsoft.com/office/officeart/2009/3/layout/SnapshotPictureList"/>
    <dgm:cxn modelId="{0485E422-DAC7-4A93-92C4-C77A37678608}" type="presParOf" srcId="{53A02D08-439E-4DC3-B089-E6155C4D1E2D}" destId="{6B405383-3E83-4C92-BAA9-1B9FA424147D}" srcOrd="1" destOrd="0" presId="urn:microsoft.com/office/officeart/2009/3/layout/SnapshotPictureList"/>
    <dgm:cxn modelId="{684A59D8-1881-4C10-B03B-7CDCD4210A8A}" type="presParOf" srcId="{53A02D08-439E-4DC3-B089-E6155C4D1E2D}" destId="{E74D67B7-980F-4F34-BA88-5479B20C78EA}" srcOrd="2" destOrd="0" presId="urn:microsoft.com/office/officeart/2009/3/layout/SnapshotPictureList"/>
    <dgm:cxn modelId="{5E43E533-4269-4884-A232-1117B6DDC439}" type="presParOf" srcId="{53A02D08-439E-4DC3-B089-E6155C4D1E2D}" destId="{293ADC18-4EF7-4136-A2F0-9BA298C7AB33}" srcOrd="3" destOrd="0" presId="urn:microsoft.com/office/officeart/2009/3/layout/SnapshotPictureList"/>
    <dgm:cxn modelId="{96E43C4A-7A5B-4114-B820-69146096F563}" type="presParOf" srcId="{53A02D08-439E-4DC3-B089-E6155C4D1E2D}" destId="{98C15FD9-8FD3-4047-9737-C0E0EEAA0BF0}"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FABBD-18C9-4FB1-9E5B-679A870A678B}">
      <dsp:nvSpPr>
        <dsp:cNvPr id="0" name=""/>
        <dsp:cNvSpPr/>
      </dsp:nvSpPr>
      <dsp:spPr>
        <a:xfrm>
          <a:off x="155735" y="1150181"/>
          <a:ext cx="2792118" cy="1986903"/>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7EFD1A-377B-41AD-A524-ECA52F5872F2}">
      <dsp:nvSpPr>
        <dsp:cNvPr id="0" name=""/>
        <dsp:cNvSpPr/>
      </dsp:nvSpPr>
      <dsp:spPr>
        <a:xfrm>
          <a:off x="155735" y="3693516"/>
          <a:ext cx="2792118" cy="1986903"/>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E9DC4-44BC-46A2-9293-E453FFAC4D17}">
      <dsp:nvSpPr>
        <dsp:cNvPr id="0" name=""/>
        <dsp:cNvSpPr/>
      </dsp:nvSpPr>
      <dsp:spPr>
        <a:xfrm>
          <a:off x="4888926" y="1150181"/>
          <a:ext cx="2792118" cy="1986903"/>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AA5A-B084-43EC-979B-BE624B30D5A6}">
      <dsp:nvSpPr>
        <dsp:cNvPr id="0" name=""/>
        <dsp:cNvSpPr/>
      </dsp:nvSpPr>
      <dsp:spPr>
        <a:xfrm>
          <a:off x="48381" y="912109"/>
          <a:ext cx="2684764" cy="1879436"/>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5B98B0-2CF8-4437-BBDD-C744E1A97EF0}">
      <dsp:nvSpPr>
        <dsp:cNvPr id="0" name=""/>
        <dsp:cNvSpPr/>
      </dsp:nvSpPr>
      <dsp:spPr>
        <a:xfrm>
          <a:off x="264894" y="2792213"/>
          <a:ext cx="2575605" cy="23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34290" rIns="91440" bIns="34290" numCol="1" spcCol="1270" anchor="ctr" anchorCtr="0">
          <a:noAutofit/>
        </a:bodyPr>
        <a:lstStyle/>
        <a:p>
          <a:pPr marL="0" lvl="0" indent="0" algn="l" defTabSz="400050">
            <a:lnSpc>
              <a:spcPct val="90000"/>
            </a:lnSpc>
            <a:spcBef>
              <a:spcPct val="0"/>
            </a:spcBef>
            <a:spcAft>
              <a:spcPct val="35000"/>
            </a:spcAft>
            <a:buNone/>
          </a:pPr>
          <a:r>
            <a:rPr lang="en-US" sz="900" kern="1200" dirty="0"/>
            <a:t>CATEGORICAL VARIABLE DISTRIBUTION</a:t>
          </a:r>
          <a:endParaRPr lang="en-IN" sz="900" kern="1200" dirty="0"/>
        </a:p>
      </dsp:txBody>
      <dsp:txXfrm>
        <a:off x="264894" y="2792213"/>
        <a:ext cx="2575605" cy="235847"/>
      </dsp:txXfrm>
    </dsp:sp>
    <dsp:sp modelId="{9470B3E6-23AE-44A5-8129-B517ECA6D570}">
      <dsp:nvSpPr>
        <dsp:cNvPr id="0" name=""/>
        <dsp:cNvSpPr/>
      </dsp:nvSpPr>
      <dsp:spPr>
        <a:xfrm>
          <a:off x="3061524" y="1150181"/>
          <a:ext cx="1276526" cy="1986903"/>
        </a:xfrm>
        <a:prstGeom prst="rect">
          <a:avLst/>
        </a:prstGeom>
        <a:noFill/>
        <a:ln>
          <a:noFill/>
        </a:ln>
        <a:effectLst/>
      </dsp:spPr>
      <dsp:style>
        <a:lnRef idx="0">
          <a:scrgbClr r="0" g="0" b="0"/>
        </a:lnRef>
        <a:fillRef idx="0">
          <a:scrgbClr r="0" g="0" b="0"/>
        </a:fillRef>
        <a:effectRef idx="0">
          <a:scrgbClr r="0" g="0" b="0"/>
        </a:effectRef>
        <a:fontRef idx="minor"/>
      </dsp:style>
    </dsp:sp>
    <dsp:sp modelId="{530AF26B-8120-4546-924B-9A736D20DE97}">
      <dsp:nvSpPr>
        <dsp:cNvPr id="0" name=""/>
        <dsp:cNvSpPr/>
      </dsp:nvSpPr>
      <dsp:spPr>
        <a:xfrm>
          <a:off x="4888926" y="3693516"/>
          <a:ext cx="2792118" cy="1986903"/>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770E7-60EF-4CF4-8D0E-74EC9600D95B}">
      <dsp:nvSpPr>
        <dsp:cNvPr id="0" name=""/>
        <dsp:cNvSpPr/>
      </dsp:nvSpPr>
      <dsp:spPr>
        <a:xfrm>
          <a:off x="48381" y="3455444"/>
          <a:ext cx="2684764" cy="1879436"/>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947572-5977-460A-A092-B47B8C8E444E}">
      <dsp:nvSpPr>
        <dsp:cNvPr id="0" name=""/>
        <dsp:cNvSpPr/>
      </dsp:nvSpPr>
      <dsp:spPr>
        <a:xfrm>
          <a:off x="264894" y="5335548"/>
          <a:ext cx="2575605" cy="23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34290" rIns="91440" bIns="34290" numCol="1" spcCol="1270" anchor="ctr" anchorCtr="0">
          <a:noAutofit/>
        </a:bodyPr>
        <a:lstStyle/>
        <a:p>
          <a:pPr marL="0" lvl="0" indent="0" algn="l" defTabSz="400050">
            <a:lnSpc>
              <a:spcPct val="90000"/>
            </a:lnSpc>
            <a:spcBef>
              <a:spcPct val="0"/>
            </a:spcBef>
            <a:spcAft>
              <a:spcPct val="35000"/>
            </a:spcAft>
            <a:buNone/>
          </a:pPr>
          <a:r>
            <a:rPr lang="en-US" sz="900" kern="1200" dirty="0"/>
            <a:t>TIME BASED CATEGORICAL DISTRIBUTION</a:t>
          </a:r>
          <a:endParaRPr lang="en-IN" sz="900" kern="1200" dirty="0"/>
        </a:p>
      </dsp:txBody>
      <dsp:txXfrm>
        <a:off x="264894" y="5335548"/>
        <a:ext cx="2575605" cy="235847"/>
      </dsp:txXfrm>
    </dsp:sp>
    <dsp:sp modelId="{AD5C2A5D-8C13-4C1F-A977-4FA52F570956}">
      <dsp:nvSpPr>
        <dsp:cNvPr id="0" name=""/>
        <dsp:cNvSpPr/>
      </dsp:nvSpPr>
      <dsp:spPr>
        <a:xfrm>
          <a:off x="3061524" y="3693516"/>
          <a:ext cx="1276526" cy="1986903"/>
        </a:xfrm>
        <a:prstGeom prst="rect">
          <a:avLst/>
        </a:prstGeom>
        <a:noFill/>
        <a:ln>
          <a:noFill/>
        </a:ln>
        <a:effectLst/>
      </dsp:spPr>
      <dsp:style>
        <a:lnRef idx="0">
          <a:scrgbClr r="0" g="0" b="0"/>
        </a:lnRef>
        <a:fillRef idx="0">
          <a:scrgbClr r="0" g="0" b="0"/>
        </a:fillRef>
        <a:effectRef idx="0">
          <a:scrgbClr r="0" g="0" b="0"/>
        </a:effectRef>
        <a:fontRef idx="minor"/>
      </dsp:style>
    </dsp:sp>
    <dsp:sp modelId="{A82DB432-44C0-4696-91D4-7EA1C0DE8F23}">
      <dsp:nvSpPr>
        <dsp:cNvPr id="0" name=""/>
        <dsp:cNvSpPr/>
      </dsp:nvSpPr>
      <dsp:spPr>
        <a:xfrm>
          <a:off x="4781571" y="912109"/>
          <a:ext cx="2684764" cy="1879436"/>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1B67C0-6CD2-40D2-BDF1-23A8CFA288F7}">
      <dsp:nvSpPr>
        <dsp:cNvPr id="0" name=""/>
        <dsp:cNvSpPr/>
      </dsp:nvSpPr>
      <dsp:spPr>
        <a:xfrm>
          <a:off x="4998085" y="2792213"/>
          <a:ext cx="2575605" cy="23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34290" rIns="91440" bIns="34290" numCol="1" spcCol="1270" anchor="ctr" anchorCtr="0">
          <a:noAutofit/>
        </a:bodyPr>
        <a:lstStyle/>
        <a:p>
          <a:pPr marL="0" lvl="0" indent="0" algn="l" defTabSz="400050">
            <a:lnSpc>
              <a:spcPct val="90000"/>
            </a:lnSpc>
            <a:spcBef>
              <a:spcPct val="0"/>
            </a:spcBef>
            <a:spcAft>
              <a:spcPct val="35000"/>
            </a:spcAft>
            <a:buNone/>
          </a:pPr>
          <a:r>
            <a:rPr lang="en-US" sz="900" kern="1200" dirty="0"/>
            <a:t>MONTHLY SALES TREND</a:t>
          </a:r>
          <a:endParaRPr lang="en-IN" sz="900" kern="1200" dirty="0"/>
        </a:p>
      </dsp:txBody>
      <dsp:txXfrm>
        <a:off x="4998085" y="2792213"/>
        <a:ext cx="2575605" cy="235847"/>
      </dsp:txXfrm>
    </dsp:sp>
    <dsp:sp modelId="{ABD5C4C3-7CE7-4CED-A68C-65BB1A0BD7F1}">
      <dsp:nvSpPr>
        <dsp:cNvPr id="0" name=""/>
        <dsp:cNvSpPr/>
      </dsp:nvSpPr>
      <dsp:spPr>
        <a:xfrm>
          <a:off x="7794714" y="1150181"/>
          <a:ext cx="1276526" cy="1986903"/>
        </a:xfrm>
        <a:prstGeom prst="rect">
          <a:avLst/>
        </a:prstGeom>
        <a:noFill/>
        <a:ln>
          <a:noFill/>
        </a:ln>
        <a:effectLst/>
      </dsp:spPr>
      <dsp:style>
        <a:lnRef idx="0">
          <a:scrgbClr r="0" g="0" b="0"/>
        </a:lnRef>
        <a:fillRef idx="0">
          <a:scrgbClr r="0" g="0" b="0"/>
        </a:fillRef>
        <a:effectRef idx="0">
          <a:scrgbClr r="0" g="0" b="0"/>
        </a:effectRef>
        <a:fontRef idx="minor"/>
      </dsp:style>
    </dsp:sp>
    <dsp:sp modelId="{98C15FD9-8FD3-4047-9737-C0E0EEAA0BF0}">
      <dsp:nvSpPr>
        <dsp:cNvPr id="0" name=""/>
        <dsp:cNvSpPr/>
      </dsp:nvSpPr>
      <dsp:spPr>
        <a:xfrm>
          <a:off x="4781571" y="3455444"/>
          <a:ext cx="2684764" cy="1879436"/>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405383-3E83-4C92-BAA9-1B9FA424147D}">
      <dsp:nvSpPr>
        <dsp:cNvPr id="0" name=""/>
        <dsp:cNvSpPr/>
      </dsp:nvSpPr>
      <dsp:spPr>
        <a:xfrm>
          <a:off x="4998085" y="5335548"/>
          <a:ext cx="2575605" cy="23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34290" rIns="91440" bIns="34290" numCol="1" spcCol="1270" anchor="ctr" anchorCtr="0">
          <a:noAutofit/>
        </a:bodyPr>
        <a:lstStyle/>
        <a:p>
          <a:pPr marL="0" lvl="0" indent="0" algn="l" defTabSz="400050">
            <a:lnSpc>
              <a:spcPct val="90000"/>
            </a:lnSpc>
            <a:spcBef>
              <a:spcPct val="0"/>
            </a:spcBef>
            <a:spcAft>
              <a:spcPct val="35000"/>
            </a:spcAft>
            <a:buNone/>
          </a:pPr>
          <a:r>
            <a:rPr lang="en-US" sz="900" kern="1200" dirty="0"/>
            <a:t>YEARLY SALES TREND</a:t>
          </a:r>
          <a:endParaRPr lang="en-IN" sz="900" kern="1200" dirty="0"/>
        </a:p>
      </dsp:txBody>
      <dsp:txXfrm>
        <a:off x="4998085" y="5335548"/>
        <a:ext cx="2575605" cy="235847"/>
      </dsp:txXfrm>
    </dsp:sp>
    <dsp:sp modelId="{E74D67B7-980F-4F34-BA88-5479B20C78EA}">
      <dsp:nvSpPr>
        <dsp:cNvPr id="0" name=""/>
        <dsp:cNvSpPr/>
      </dsp:nvSpPr>
      <dsp:spPr>
        <a:xfrm>
          <a:off x="7794714" y="3693516"/>
          <a:ext cx="1276526" cy="198690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8/25/2024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8/25/2024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8/25/2024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8/25/2024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8/25/2024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8/25/2024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8/25/2024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8/25/2024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8/25/2024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8/25/2024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8/25/2024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8/25/2024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6304-71EB-1947-CACD-9F055FF8B8B4}"/>
              </a:ext>
            </a:extLst>
          </p:cNvPr>
          <p:cNvSpPr>
            <a:spLocks noGrp="1"/>
          </p:cNvSpPr>
          <p:nvPr>
            <p:ph type="ctrTitle"/>
          </p:nvPr>
        </p:nvSpPr>
        <p:spPr/>
        <p:txBody>
          <a:bodyPr>
            <a:noAutofit/>
          </a:bodyPr>
          <a:lstStyle/>
          <a:p>
            <a:r>
              <a:rPr lang="en-US" sz="5400" dirty="0">
                <a:latin typeface="Bodoni MT" panose="02070603080606020203" pitchFamily="18" charset="0"/>
              </a:rPr>
              <a:t>Amazon Sales Analysis Project Report</a:t>
            </a:r>
            <a:endParaRPr lang="en-IN" sz="5400" dirty="0">
              <a:latin typeface="Bodoni MT" panose="02070603080606020203" pitchFamily="18" charset="0"/>
            </a:endParaRPr>
          </a:p>
        </p:txBody>
      </p:sp>
      <p:sp>
        <p:nvSpPr>
          <p:cNvPr id="3" name="Subtitle 2">
            <a:extLst>
              <a:ext uri="{FF2B5EF4-FFF2-40B4-BE49-F238E27FC236}">
                <a16:creationId xmlns:a16="http://schemas.microsoft.com/office/drawing/2014/main" id="{AD1DFE77-CBAA-F462-B7E4-41AD4F2E5763}"/>
              </a:ext>
            </a:extLst>
          </p:cNvPr>
          <p:cNvSpPr>
            <a:spLocks noGrp="1"/>
          </p:cNvSpPr>
          <p:nvPr>
            <p:ph type="subTitle" idx="1"/>
          </p:nvPr>
        </p:nvSpPr>
        <p:spPr/>
        <p:txBody>
          <a:bodyPr>
            <a:normAutofit/>
          </a:bodyPr>
          <a:lstStyle/>
          <a:p>
            <a:r>
              <a:rPr lang="en-US" sz="2000" dirty="0">
                <a:latin typeface="Bookman Old Style" panose="02050604050505020204" pitchFamily="18" charset="0"/>
              </a:rPr>
              <a:t>Insights from Amazon Sales Data</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2063252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851E70-932B-11A7-581F-717409CB29C5}"/>
              </a:ext>
            </a:extLst>
          </p:cNvPr>
          <p:cNvSpPr>
            <a:spLocks noGrp="1"/>
          </p:cNvSpPr>
          <p:nvPr>
            <p:ph type="title"/>
          </p:nvPr>
        </p:nvSpPr>
        <p:spPr>
          <a:xfrm>
            <a:off x="2609840" y="196218"/>
            <a:ext cx="7956560" cy="1078348"/>
          </a:xfrm>
        </p:spPr>
        <p:txBody>
          <a:bodyPr/>
          <a:lstStyle/>
          <a:p>
            <a:r>
              <a:rPr lang="en-US" u="sng" dirty="0"/>
              <a:t>YEARLY SALES</a:t>
            </a:r>
            <a:endParaRPr lang="en-IN" u="sng" dirty="0"/>
          </a:p>
        </p:txBody>
      </p:sp>
      <p:sp>
        <p:nvSpPr>
          <p:cNvPr id="5" name="Text Placeholder 4">
            <a:extLst>
              <a:ext uri="{FF2B5EF4-FFF2-40B4-BE49-F238E27FC236}">
                <a16:creationId xmlns:a16="http://schemas.microsoft.com/office/drawing/2014/main" id="{F09664F7-ED54-00C8-D249-F25799105E38}"/>
              </a:ext>
            </a:extLst>
          </p:cNvPr>
          <p:cNvSpPr>
            <a:spLocks noGrp="1"/>
          </p:cNvSpPr>
          <p:nvPr>
            <p:ph type="body" idx="1"/>
          </p:nvPr>
        </p:nvSpPr>
        <p:spPr>
          <a:xfrm>
            <a:off x="2609285" y="1216371"/>
            <a:ext cx="3896467" cy="713818"/>
          </a:xfrm>
        </p:spPr>
        <p:txBody>
          <a:bodyPr/>
          <a:lstStyle/>
          <a:p>
            <a:r>
              <a:rPr lang="en-US" dirty="0"/>
              <a:t>Yearly Revenue</a:t>
            </a:r>
            <a:endParaRPr lang="en-IN" dirty="0"/>
          </a:p>
        </p:txBody>
      </p:sp>
      <p:pic>
        <p:nvPicPr>
          <p:cNvPr id="10" name="Content Placeholder 9">
            <a:extLst>
              <a:ext uri="{FF2B5EF4-FFF2-40B4-BE49-F238E27FC236}">
                <a16:creationId xmlns:a16="http://schemas.microsoft.com/office/drawing/2014/main" id="{369C59FF-64A4-544D-82F5-1F3EB6F2014E}"/>
              </a:ext>
            </a:extLst>
          </p:cNvPr>
          <p:cNvPicPr>
            <a:picLocks noGrp="1" noChangeAspect="1"/>
          </p:cNvPicPr>
          <p:nvPr>
            <p:ph sz="half" idx="2"/>
          </p:nvPr>
        </p:nvPicPr>
        <p:blipFill>
          <a:blip r:embed="rId2"/>
          <a:srcRect/>
          <a:stretch/>
        </p:blipFill>
        <p:spPr>
          <a:xfrm>
            <a:off x="2609285" y="2057672"/>
            <a:ext cx="3892550" cy="2742655"/>
          </a:xfrm>
        </p:spPr>
      </p:pic>
      <p:sp>
        <p:nvSpPr>
          <p:cNvPr id="7" name="Text Placeholder 6">
            <a:extLst>
              <a:ext uri="{FF2B5EF4-FFF2-40B4-BE49-F238E27FC236}">
                <a16:creationId xmlns:a16="http://schemas.microsoft.com/office/drawing/2014/main" id="{EB00746B-A7F5-98A1-5EFC-49AE099B8968}"/>
              </a:ext>
            </a:extLst>
          </p:cNvPr>
          <p:cNvSpPr>
            <a:spLocks noGrp="1"/>
          </p:cNvSpPr>
          <p:nvPr>
            <p:ph type="body" sz="quarter" idx="3"/>
          </p:nvPr>
        </p:nvSpPr>
        <p:spPr>
          <a:xfrm>
            <a:off x="6666602" y="1216371"/>
            <a:ext cx="3899798" cy="713818"/>
          </a:xfrm>
        </p:spPr>
        <p:txBody>
          <a:bodyPr/>
          <a:lstStyle/>
          <a:p>
            <a:r>
              <a:rPr lang="en-US" dirty="0"/>
              <a:t>Yearly Units Sold</a:t>
            </a:r>
            <a:endParaRPr lang="en-IN" dirty="0"/>
          </a:p>
        </p:txBody>
      </p:sp>
      <p:pic>
        <p:nvPicPr>
          <p:cNvPr id="12" name="Content Placeholder 11">
            <a:extLst>
              <a:ext uri="{FF2B5EF4-FFF2-40B4-BE49-F238E27FC236}">
                <a16:creationId xmlns:a16="http://schemas.microsoft.com/office/drawing/2014/main" id="{AD6F014D-3AF5-DF45-46FA-BB4D3CD8F529}"/>
              </a:ext>
            </a:extLst>
          </p:cNvPr>
          <p:cNvPicPr>
            <a:picLocks noGrp="1" noChangeAspect="1"/>
          </p:cNvPicPr>
          <p:nvPr>
            <p:ph sz="quarter" idx="4"/>
          </p:nvPr>
        </p:nvPicPr>
        <p:blipFill>
          <a:blip r:embed="rId3"/>
          <a:srcRect/>
          <a:stretch/>
        </p:blipFill>
        <p:spPr>
          <a:xfrm>
            <a:off x="6666602" y="2057672"/>
            <a:ext cx="3900487" cy="2689202"/>
          </a:xfrm>
        </p:spPr>
      </p:pic>
      <p:sp>
        <p:nvSpPr>
          <p:cNvPr id="13" name="TextBox 12">
            <a:extLst>
              <a:ext uri="{FF2B5EF4-FFF2-40B4-BE49-F238E27FC236}">
                <a16:creationId xmlns:a16="http://schemas.microsoft.com/office/drawing/2014/main" id="{4F430980-5B3C-E5DC-6C9D-5FA900E5C0D7}"/>
              </a:ext>
            </a:extLst>
          </p:cNvPr>
          <p:cNvSpPr txBox="1"/>
          <p:nvPr/>
        </p:nvSpPr>
        <p:spPr>
          <a:xfrm>
            <a:off x="1720645" y="5035274"/>
            <a:ext cx="9320981" cy="1200329"/>
          </a:xfrm>
          <a:prstGeom prst="rect">
            <a:avLst/>
          </a:prstGeom>
          <a:noFill/>
        </p:spPr>
        <p:txBody>
          <a:bodyPr wrap="square" rtlCol="0">
            <a:spAutoFit/>
          </a:bodyPr>
          <a:lstStyle/>
          <a:p>
            <a:r>
              <a:rPr lang="en-US" dirty="0"/>
              <a:t>INSIGHTS:</a:t>
            </a:r>
          </a:p>
          <a:p>
            <a:pPr marL="342900" indent="-342900">
              <a:buFont typeface="+mj-lt"/>
              <a:buAutoNum type="alphaLcParenR"/>
            </a:pPr>
            <a:r>
              <a:rPr lang="en-US" dirty="0"/>
              <a:t>Maximum Profit is in year 2012 and minimum in 2011.</a:t>
            </a:r>
          </a:p>
          <a:p>
            <a:pPr marL="342900" indent="-342900">
              <a:buFont typeface="+mj-lt"/>
              <a:buAutoNum type="alphaLcParenR"/>
            </a:pPr>
            <a:r>
              <a:rPr lang="en-US" dirty="0"/>
              <a:t>We can see two peaks one at year 2012 and next at 2014. They are max unit sold in year.</a:t>
            </a:r>
            <a:endParaRPr lang="en-IN" dirty="0"/>
          </a:p>
        </p:txBody>
      </p:sp>
    </p:spTree>
    <p:extLst>
      <p:ext uri="{BB962C8B-B14F-4D97-AF65-F5344CB8AC3E}">
        <p14:creationId xmlns:p14="http://schemas.microsoft.com/office/powerpoint/2010/main" val="298870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08B6-E1D0-C614-7D8B-16A85C4ECAFF}"/>
              </a:ext>
            </a:extLst>
          </p:cNvPr>
          <p:cNvSpPr>
            <a:spLocks noGrp="1"/>
          </p:cNvSpPr>
          <p:nvPr>
            <p:ph type="title"/>
          </p:nvPr>
        </p:nvSpPr>
        <p:spPr>
          <a:xfrm>
            <a:off x="2692303" y="188624"/>
            <a:ext cx="7958331" cy="1077229"/>
          </a:xfrm>
        </p:spPr>
        <p:txBody>
          <a:bodyPr/>
          <a:lstStyle/>
          <a:p>
            <a:r>
              <a:rPr lang="en-US" u="sng" dirty="0"/>
              <a:t>YEARLY-MONTH-WISE SALES AND PROFIT</a:t>
            </a:r>
            <a:endParaRPr lang="en-IN" u="sng" dirty="0"/>
          </a:p>
        </p:txBody>
      </p:sp>
      <p:pic>
        <p:nvPicPr>
          <p:cNvPr id="5" name="Content Placeholder 4">
            <a:extLst>
              <a:ext uri="{FF2B5EF4-FFF2-40B4-BE49-F238E27FC236}">
                <a16:creationId xmlns:a16="http://schemas.microsoft.com/office/drawing/2014/main" id="{86129B46-6D9E-1813-AABD-9BB528D1AD93}"/>
              </a:ext>
            </a:extLst>
          </p:cNvPr>
          <p:cNvPicPr>
            <a:picLocks noGrp="1" noChangeAspect="1"/>
          </p:cNvPicPr>
          <p:nvPr>
            <p:ph idx="1"/>
          </p:nvPr>
        </p:nvPicPr>
        <p:blipFill>
          <a:blip r:embed="rId2"/>
          <a:stretch>
            <a:fillRect/>
          </a:stretch>
        </p:blipFill>
        <p:spPr>
          <a:xfrm>
            <a:off x="3379977" y="1430337"/>
            <a:ext cx="6582982" cy="3997325"/>
          </a:xfrm>
        </p:spPr>
      </p:pic>
      <p:sp>
        <p:nvSpPr>
          <p:cNvPr id="6" name="TextBox 5">
            <a:extLst>
              <a:ext uri="{FF2B5EF4-FFF2-40B4-BE49-F238E27FC236}">
                <a16:creationId xmlns:a16="http://schemas.microsoft.com/office/drawing/2014/main" id="{8EDD9880-122A-921D-6EF9-05B194E896BB}"/>
              </a:ext>
            </a:extLst>
          </p:cNvPr>
          <p:cNvSpPr txBox="1"/>
          <p:nvPr/>
        </p:nvSpPr>
        <p:spPr>
          <a:xfrm>
            <a:off x="2251868" y="5801033"/>
            <a:ext cx="8839200" cy="646331"/>
          </a:xfrm>
          <a:prstGeom prst="rect">
            <a:avLst/>
          </a:prstGeom>
          <a:noFill/>
        </p:spPr>
        <p:txBody>
          <a:bodyPr wrap="square" rtlCol="0">
            <a:spAutoFit/>
          </a:bodyPr>
          <a:lstStyle/>
          <a:p>
            <a:r>
              <a:rPr lang="en-US" dirty="0"/>
              <a:t>About heat map between year-month and profit represents the profit in particular month of particular year (for example January 2012 profited an amount of $3.4M).</a:t>
            </a:r>
            <a:endParaRPr lang="en-IN" dirty="0"/>
          </a:p>
        </p:txBody>
      </p:sp>
    </p:spTree>
    <p:extLst>
      <p:ext uri="{BB962C8B-B14F-4D97-AF65-F5344CB8AC3E}">
        <p14:creationId xmlns:p14="http://schemas.microsoft.com/office/powerpoint/2010/main" val="107392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9274-2453-F361-2304-5D4CC1635C67}"/>
              </a:ext>
            </a:extLst>
          </p:cNvPr>
          <p:cNvSpPr>
            <a:spLocks noGrp="1"/>
          </p:cNvSpPr>
          <p:nvPr>
            <p:ph type="title"/>
          </p:nvPr>
        </p:nvSpPr>
        <p:spPr>
          <a:xfrm>
            <a:off x="2690421" y="185050"/>
            <a:ext cx="7950984" cy="1081705"/>
          </a:xfrm>
        </p:spPr>
        <p:txBody>
          <a:bodyPr/>
          <a:lstStyle/>
          <a:p>
            <a:r>
              <a:rPr lang="en-US" u="sng" dirty="0"/>
              <a:t>ITEM-WISE SALES AND PROFIT</a:t>
            </a:r>
            <a:endParaRPr lang="en-IN" u="sng" dirty="0"/>
          </a:p>
        </p:txBody>
      </p:sp>
      <p:pic>
        <p:nvPicPr>
          <p:cNvPr id="6" name="Content Placeholder 5">
            <a:extLst>
              <a:ext uri="{FF2B5EF4-FFF2-40B4-BE49-F238E27FC236}">
                <a16:creationId xmlns:a16="http://schemas.microsoft.com/office/drawing/2014/main" id="{17C1CA7D-DA61-36E2-3B4F-B39EADE643B4}"/>
              </a:ext>
            </a:extLst>
          </p:cNvPr>
          <p:cNvPicPr>
            <a:picLocks noGrp="1" noChangeAspect="1"/>
          </p:cNvPicPr>
          <p:nvPr>
            <p:ph sz="half" idx="1"/>
          </p:nvPr>
        </p:nvPicPr>
        <p:blipFill>
          <a:blip r:embed="rId2"/>
          <a:stretch>
            <a:fillRect/>
          </a:stretch>
        </p:blipFill>
        <p:spPr>
          <a:xfrm>
            <a:off x="2560945" y="1261838"/>
            <a:ext cx="3892550" cy="2949228"/>
          </a:xfrm>
        </p:spPr>
      </p:pic>
      <p:pic>
        <p:nvPicPr>
          <p:cNvPr id="8" name="Content Placeholder 7">
            <a:extLst>
              <a:ext uri="{FF2B5EF4-FFF2-40B4-BE49-F238E27FC236}">
                <a16:creationId xmlns:a16="http://schemas.microsoft.com/office/drawing/2014/main" id="{D66F9070-5DF5-A290-1EB7-7C37A3C8A1F5}"/>
              </a:ext>
            </a:extLst>
          </p:cNvPr>
          <p:cNvPicPr>
            <a:picLocks noGrp="1" noChangeAspect="1"/>
          </p:cNvPicPr>
          <p:nvPr>
            <p:ph sz="half" idx="2"/>
          </p:nvPr>
        </p:nvPicPr>
        <p:blipFill>
          <a:blip r:embed="rId3"/>
          <a:stretch>
            <a:fillRect/>
          </a:stretch>
        </p:blipFill>
        <p:spPr>
          <a:xfrm>
            <a:off x="6665913" y="1266755"/>
            <a:ext cx="3895725" cy="2949228"/>
          </a:xfrm>
        </p:spPr>
      </p:pic>
      <p:sp>
        <p:nvSpPr>
          <p:cNvPr id="9" name="TextBox 8">
            <a:extLst>
              <a:ext uri="{FF2B5EF4-FFF2-40B4-BE49-F238E27FC236}">
                <a16:creationId xmlns:a16="http://schemas.microsoft.com/office/drawing/2014/main" id="{AF2AF314-AC32-09F4-8E2E-24F65719D0CA}"/>
              </a:ext>
            </a:extLst>
          </p:cNvPr>
          <p:cNvSpPr txBox="1"/>
          <p:nvPr/>
        </p:nvSpPr>
        <p:spPr>
          <a:xfrm>
            <a:off x="2560945" y="4965291"/>
            <a:ext cx="8209936" cy="923330"/>
          </a:xfrm>
          <a:prstGeom prst="rect">
            <a:avLst/>
          </a:prstGeom>
          <a:noFill/>
        </p:spPr>
        <p:txBody>
          <a:bodyPr wrap="square" rtlCol="0">
            <a:spAutoFit/>
          </a:bodyPr>
          <a:lstStyle/>
          <a:p>
            <a:r>
              <a:rPr lang="en-US" dirty="0"/>
              <a:t>Above graphs shows that most items sold are from “Cosmetics” and “Clothes” in left one on the other hand most profitable items includes “Cosmetics” and “Households”</a:t>
            </a:r>
            <a:endParaRPr lang="en-IN" dirty="0"/>
          </a:p>
        </p:txBody>
      </p:sp>
    </p:spTree>
    <p:extLst>
      <p:ext uri="{BB962C8B-B14F-4D97-AF65-F5344CB8AC3E}">
        <p14:creationId xmlns:p14="http://schemas.microsoft.com/office/powerpoint/2010/main" val="846975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D269-9483-9A12-737B-B96812C41947}"/>
              </a:ext>
            </a:extLst>
          </p:cNvPr>
          <p:cNvSpPr>
            <a:spLocks noGrp="1"/>
          </p:cNvSpPr>
          <p:nvPr>
            <p:ph type="title"/>
          </p:nvPr>
        </p:nvSpPr>
        <p:spPr/>
        <p:txBody>
          <a:bodyPr/>
          <a:lstStyle/>
          <a:p>
            <a:r>
              <a:rPr lang="en-US" u="sng" dirty="0"/>
              <a:t>FINAL RESULTS FROM EDA</a:t>
            </a:r>
            <a:endParaRPr lang="en-IN" u="sng" dirty="0"/>
          </a:p>
        </p:txBody>
      </p:sp>
      <p:sp>
        <p:nvSpPr>
          <p:cNvPr id="3" name="Content Placeholder 2">
            <a:extLst>
              <a:ext uri="{FF2B5EF4-FFF2-40B4-BE49-F238E27FC236}">
                <a16:creationId xmlns:a16="http://schemas.microsoft.com/office/drawing/2014/main" id="{C89175D3-12F4-D53F-4E22-9CF35828C905}"/>
              </a:ext>
            </a:extLst>
          </p:cNvPr>
          <p:cNvSpPr>
            <a:spLocks noGrp="1"/>
          </p:cNvSpPr>
          <p:nvPr>
            <p:ph idx="1"/>
          </p:nvPr>
        </p:nvSpPr>
        <p:spPr>
          <a:xfrm>
            <a:off x="1779639" y="1769807"/>
            <a:ext cx="8908026" cy="4604602"/>
          </a:xfrm>
        </p:spPr>
        <p:txBody>
          <a:bodyPr>
            <a:normAutofit fontScale="85000" lnSpcReduction="20000"/>
          </a:bodyPr>
          <a:lstStyle/>
          <a:p>
            <a:r>
              <a:rPr lang="en-US" dirty="0"/>
              <a:t>Unit Price: The majority of unit prices are around $180, as indicated by the median value. The maximum observed unit price is $668.27, with no outliers, as shown in the box plot.</a:t>
            </a:r>
          </a:p>
          <a:p>
            <a:r>
              <a:rPr lang="en-US" dirty="0"/>
              <a:t>Unit Cost: The median unit cost is approximately $107. The box plot confirms there are no outliers, with the highest unit cost being about $525.</a:t>
            </a:r>
          </a:p>
          <a:p>
            <a:r>
              <a:rPr lang="en-US" dirty="0"/>
              <a:t>Total Profit: The majority of total profit values are around $290,000, as indicated by the median value.</a:t>
            </a:r>
          </a:p>
          <a:p>
            <a:r>
              <a:rPr lang="en-US" dirty="0"/>
              <a:t>Profit Over Time: The box plot reveals more than three outliers, with the highest total profits occurring in February and November, and the lowest in March and August. Total profit peaked in 2012 and dropped in 2011. Maximum profit is generated from cosmetics, while minimum profit comes from food items like fruits, beverages, and meat.</a:t>
            </a:r>
          </a:p>
          <a:p>
            <a:r>
              <a:rPr lang="en-US" dirty="0"/>
              <a:t>Units Sold: Most units sold range within 5383 units, with no outliers observed in the box plot. The maximum units sold are 9925, and the minimum is 124.</a:t>
            </a:r>
            <a:endParaRPr lang="en-IN" dirty="0"/>
          </a:p>
        </p:txBody>
      </p:sp>
    </p:spTree>
    <p:extLst>
      <p:ext uri="{BB962C8B-B14F-4D97-AF65-F5344CB8AC3E}">
        <p14:creationId xmlns:p14="http://schemas.microsoft.com/office/powerpoint/2010/main" val="343556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761E1-AA29-A1ED-6ECE-324EEBCE2B46}"/>
              </a:ext>
            </a:extLst>
          </p:cNvPr>
          <p:cNvSpPr>
            <a:spLocks noGrp="1"/>
          </p:cNvSpPr>
          <p:nvPr>
            <p:ph idx="1"/>
          </p:nvPr>
        </p:nvSpPr>
        <p:spPr>
          <a:xfrm>
            <a:off x="1848465" y="904568"/>
            <a:ext cx="8721674" cy="5145376"/>
          </a:xfrm>
        </p:spPr>
        <p:txBody>
          <a:bodyPr>
            <a:normAutofit fontScale="92500" lnSpcReduction="20000"/>
          </a:bodyPr>
          <a:lstStyle/>
          <a:p>
            <a:r>
              <a:rPr lang="en-US" dirty="0"/>
              <a:t>Highest Units Sold: July had the highest sales, followed by February. December had the least sales.</a:t>
            </a:r>
          </a:p>
          <a:p>
            <a:r>
              <a:rPr lang="en-US" dirty="0"/>
              <a:t>Peak Sales Years: The maximum units were sold in 2012, followed by 2014.Top-Selling Categories: Clothes and cosmetics had the highest sales, while meat had the lowest.</a:t>
            </a:r>
          </a:p>
          <a:p>
            <a:r>
              <a:rPr lang="en-US" dirty="0"/>
              <a:t>Shipping Duration: Most shipments were completed within 24 days, with no significant outliers. The maximum and minimum shipping times were 50 and 0 days, respectively.</a:t>
            </a:r>
          </a:p>
          <a:p>
            <a:r>
              <a:rPr lang="en-US" dirty="0"/>
              <a:t>Popular Item Types: The most common items sold were clothes, cosmetics, and office supplies.</a:t>
            </a:r>
          </a:p>
          <a:p>
            <a:r>
              <a:rPr lang="en-US" dirty="0"/>
              <a:t>Top Regions: Sub-Saharan Africa and Europe were the most common shipping destinations.</a:t>
            </a:r>
          </a:p>
          <a:p>
            <a:r>
              <a:rPr lang="en-US" dirty="0"/>
              <a:t>Shipping Days: Most shipments occurred on Saturdays and Wednesdays, with the least on Sundays.</a:t>
            </a:r>
            <a:endParaRPr lang="en-IN" dirty="0"/>
          </a:p>
        </p:txBody>
      </p:sp>
    </p:spTree>
    <p:extLst>
      <p:ext uri="{BB962C8B-B14F-4D97-AF65-F5344CB8AC3E}">
        <p14:creationId xmlns:p14="http://schemas.microsoft.com/office/powerpoint/2010/main" val="325116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014E-1F65-1473-5474-624C396514C2}"/>
              </a:ext>
            </a:extLst>
          </p:cNvPr>
          <p:cNvSpPr>
            <a:spLocks noGrp="1"/>
          </p:cNvSpPr>
          <p:nvPr>
            <p:ph type="title"/>
          </p:nvPr>
        </p:nvSpPr>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id="{53932EE4-5E36-5D5D-9A8F-1D00A9082AA7}"/>
              </a:ext>
            </a:extLst>
          </p:cNvPr>
          <p:cNvSpPr>
            <a:spLocks noGrp="1"/>
          </p:cNvSpPr>
          <p:nvPr>
            <p:ph idx="1"/>
          </p:nvPr>
        </p:nvSpPr>
        <p:spPr>
          <a:xfrm>
            <a:off x="1858297" y="1956619"/>
            <a:ext cx="8711842" cy="4093325"/>
          </a:xfrm>
        </p:spPr>
        <p:txBody>
          <a:bodyPr>
            <a:normAutofit fontScale="92500" lnSpcReduction="20000"/>
          </a:bodyPr>
          <a:lstStyle/>
          <a:p>
            <a:r>
              <a:rPr lang="en-US" dirty="0"/>
              <a:t>Summary of Findings: The analysis of Amazon’s sales data revealed key insights into sales trends, customer preferences, and product performance. Notable findings include the top-selling product categories, peak sales periods, and customer demographics.</a:t>
            </a:r>
          </a:p>
          <a:p>
            <a:r>
              <a:rPr lang="en-US" dirty="0"/>
              <a:t>Recommendations: Based on these findings, it is recommended to focus marketing efforts on high-performing product categories, tailor promotions to specific customer segments, and optimize inventory management during peak sales periods.</a:t>
            </a:r>
          </a:p>
          <a:p>
            <a:r>
              <a:rPr lang="en-US" dirty="0"/>
              <a:t>Future Work: Future research could explore the impact of external factors like economic conditions on sales, conduct A/B testing for marketing strategies, and analyze customer feedback to enhance the overall shopping experience.</a:t>
            </a:r>
            <a:endParaRPr lang="en-IN" dirty="0"/>
          </a:p>
        </p:txBody>
      </p:sp>
    </p:spTree>
    <p:extLst>
      <p:ext uri="{BB962C8B-B14F-4D97-AF65-F5344CB8AC3E}">
        <p14:creationId xmlns:p14="http://schemas.microsoft.com/office/powerpoint/2010/main" val="253527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24CD-0EAC-AD7A-E442-1B616CB78A2F}"/>
              </a:ext>
            </a:extLst>
          </p:cNvPr>
          <p:cNvSpPr>
            <a:spLocks noGrp="1"/>
          </p:cNvSpPr>
          <p:nvPr>
            <p:ph type="title"/>
          </p:nvPr>
        </p:nvSpPr>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785BE0B3-74C0-9A07-ED88-B9A8F7FD2EF6}"/>
              </a:ext>
            </a:extLst>
          </p:cNvPr>
          <p:cNvSpPr>
            <a:spLocks noGrp="1"/>
          </p:cNvSpPr>
          <p:nvPr>
            <p:ph idx="1"/>
          </p:nvPr>
        </p:nvSpPr>
        <p:spPr/>
        <p:txBody>
          <a:bodyPr>
            <a:normAutofit fontScale="92500"/>
          </a:bodyPr>
          <a:lstStyle/>
          <a:p>
            <a:r>
              <a:rPr lang="en-US" dirty="0"/>
              <a:t>Objective: The primary aim of this report is to examine Amazon's sales data to derive insights into sales patterns, customer behavior, and product performance.</a:t>
            </a:r>
          </a:p>
          <a:p>
            <a:r>
              <a:rPr lang="en-US" dirty="0"/>
              <a:t>Scope: This analysis will encompass key metrics such as revenue from sales, categorization of products, demographics of customers, and seasonal sales fluctuations.</a:t>
            </a:r>
          </a:p>
          <a:p>
            <a:r>
              <a:rPr lang="en-US" dirty="0"/>
              <a:t>Context: Amazon, a prominent global e-commerce platform, is renowned for its extensive product range and worldwide presence. By analyzing its sales data, valuable insights can be gained to enhance marketing strategies and boost overall sales efficiency.</a:t>
            </a:r>
            <a:endParaRPr lang="en-IN" dirty="0"/>
          </a:p>
        </p:txBody>
      </p:sp>
    </p:spTree>
    <p:extLst>
      <p:ext uri="{BB962C8B-B14F-4D97-AF65-F5344CB8AC3E}">
        <p14:creationId xmlns:p14="http://schemas.microsoft.com/office/powerpoint/2010/main" val="222817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3BCB-D7E9-BEAF-3D83-8083C37EA515}"/>
              </a:ext>
            </a:extLst>
          </p:cNvPr>
          <p:cNvSpPr>
            <a:spLocks noGrp="1"/>
          </p:cNvSpPr>
          <p:nvPr>
            <p:ph type="title"/>
          </p:nvPr>
        </p:nvSpPr>
        <p:spPr/>
        <p:txBody>
          <a:bodyPr/>
          <a:lstStyle/>
          <a:p>
            <a:r>
              <a:rPr lang="en-US" u="sng" dirty="0"/>
              <a:t>CONTINUOUS VARIABLE DISTRIBUTION</a:t>
            </a:r>
            <a:endParaRPr lang="en-IN" u="sng" dirty="0"/>
          </a:p>
        </p:txBody>
      </p:sp>
      <p:sp>
        <p:nvSpPr>
          <p:cNvPr id="3" name="Content Placeholder 2">
            <a:extLst>
              <a:ext uri="{FF2B5EF4-FFF2-40B4-BE49-F238E27FC236}">
                <a16:creationId xmlns:a16="http://schemas.microsoft.com/office/drawing/2014/main" id="{B4968EDD-E2C0-A292-CF6E-E7CB4D131880}"/>
              </a:ext>
            </a:extLst>
          </p:cNvPr>
          <p:cNvSpPr>
            <a:spLocks noGrp="1"/>
          </p:cNvSpPr>
          <p:nvPr>
            <p:ph idx="1"/>
          </p:nvPr>
        </p:nvSpPr>
        <p:spPr/>
        <p:txBody>
          <a:bodyPr>
            <a:normAutofit fontScale="77500" lnSpcReduction="20000"/>
          </a:bodyPr>
          <a:lstStyle/>
          <a:p>
            <a:r>
              <a:rPr lang="en-US" dirty="0"/>
              <a:t>Unit Price: The majority of unit prices are around $180, as indicated by the median value. The maximum unit price is approximately $668.27, with no outliers visible in the box plot.</a:t>
            </a:r>
          </a:p>
          <a:p>
            <a:r>
              <a:rPr lang="en-US" dirty="0"/>
              <a:t>Unit Cost: Most unit costs are around $107, according to the median value. The box plot also indicates that there are no outliers, with the maximum unit cost being around $525.</a:t>
            </a:r>
          </a:p>
          <a:p>
            <a:r>
              <a:rPr lang="en-US" dirty="0"/>
              <a:t>Total Revenue: The majority of total revenue generated is below $750,000, as seen from the median value and the highest bar in the histogram. However, the box plot reveals three outliers on the higher end, with a maximum value around $6,000,000.</a:t>
            </a:r>
          </a:p>
          <a:p>
            <a:r>
              <a:rPr lang="en-US" dirty="0"/>
              <a:t>Total Cost: Most total costs are below $360,000, as indicated by the median value and the highest bar in the histogram. Similar to total revenue, the box plot shows three outliers on the higher side, with a maximum value around $4,500,000.</a:t>
            </a:r>
            <a:endParaRPr lang="en-IN" dirty="0"/>
          </a:p>
        </p:txBody>
      </p:sp>
    </p:spTree>
    <p:extLst>
      <p:ext uri="{BB962C8B-B14F-4D97-AF65-F5344CB8AC3E}">
        <p14:creationId xmlns:p14="http://schemas.microsoft.com/office/powerpoint/2010/main" val="322244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A88AB-3595-AFDD-6B65-BD3BD465E0ED}"/>
              </a:ext>
            </a:extLst>
          </p:cNvPr>
          <p:cNvSpPr>
            <a:spLocks noGrp="1"/>
          </p:cNvSpPr>
          <p:nvPr>
            <p:ph idx="1"/>
          </p:nvPr>
        </p:nvSpPr>
        <p:spPr>
          <a:xfrm>
            <a:off x="2330245" y="777654"/>
            <a:ext cx="8249726" cy="5302692"/>
          </a:xfrm>
        </p:spPr>
        <p:txBody>
          <a:bodyPr>
            <a:normAutofit fontScale="92500" lnSpcReduction="20000"/>
          </a:bodyPr>
          <a:lstStyle/>
          <a:p>
            <a:r>
              <a:rPr lang="en-US" dirty="0"/>
              <a:t>Total Profit: Profit, calculated as the difference between total revenue and total cost, shows that most values are around $290,768, as indicated by the median. The box plot reveals more than three outliers in this column, with a maximum value of $1.7 million, which is significantly higher than the average total revenue.</a:t>
            </a:r>
          </a:p>
          <a:p>
            <a:r>
              <a:rPr lang="en-US" dirty="0"/>
              <a:t>Unit Profit: Unit profit, calculated as the difference between unit price and unit cost, shows that most values are around $74, as indicated by the median. The box plot indicates no outliers, with the maximum unit profit being approximately $174.</a:t>
            </a:r>
          </a:p>
          <a:p>
            <a:r>
              <a:rPr lang="en-US" dirty="0"/>
              <a:t>Units Sold: The majority of units sold are around 5,383, as indicated by the median value. The box plot shows no outliers, with the maximum units sold being 9,925 and the minimum being 124.</a:t>
            </a:r>
          </a:p>
          <a:p>
            <a:r>
              <a:rPr lang="en-US" dirty="0"/>
              <a:t>Shipping Duration: Most shipping durations are within 24 days, as indicated by the median value. The data shows a low deviation or spread, with no outliers. The maximum shipping duration is 50 days, and the minimum is 0 days.</a:t>
            </a:r>
            <a:endParaRPr lang="en-IN" dirty="0"/>
          </a:p>
        </p:txBody>
      </p:sp>
    </p:spTree>
    <p:extLst>
      <p:ext uri="{BB962C8B-B14F-4D97-AF65-F5344CB8AC3E}">
        <p14:creationId xmlns:p14="http://schemas.microsoft.com/office/powerpoint/2010/main" val="104201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7D007220-73C2-6A52-104F-CC03882CFBA6}"/>
              </a:ext>
            </a:extLst>
          </p:cNvPr>
          <p:cNvGraphicFramePr/>
          <p:nvPr>
            <p:extLst>
              <p:ext uri="{D42A27DB-BD31-4B8C-83A1-F6EECF244321}">
                <p14:modId xmlns:p14="http://schemas.microsoft.com/office/powerpoint/2010/main" val="1244565617"/>
              </p:ext>
            </p:extLst>
          </p:nvPr>
        </p:nvGraphicFramePr>
        <p:xfrm>
          <a:off x="2054941" y="943896"/>
          <a:ext cx="9340646" cy="6592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61BDA094-0F35-2C9D-3B87-E21BA83252C3}"/>
              </a:ext>
            </a:extLst>
          </p:cNvPr>
          <p:cNvSpPr txBox="1"/>
          <p:nvPr/>
        </p:nvSpPr>
        <p:spPr>
          <a:xfrm>
            <a:off x="1858296" y="205232"/>
            <a:ext cx="8475407"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The most common regions are Sub-Sahara Africa (37) and Europe (24).</a:t>
            </a:r>
          </a:p>
          <a:p>
            <a:pPr marL="285750" indent="-285750">
              <a:buFont typeface="Wingdings" panose="05000000000000000000" pitchFamily="2" charset="2"/>
              <a:buChar char="§"/>
            </a:pPr>
            <a:r>
              <a:rPr lang="en-US" dirty="0"/>
              <a:t>Most of the shipping is happening on Saturday and Wednesday and least on Sunday.</a:t>
            </a:r>
          </a:p>
          <a:p>
            <a:pPr marL="285750" indent="-285750">
              <a:buFont typeface="Wingdings" panose="05000000000000000000" pitchFamily="2" charset="2"/>
              <a:buChar char="§"/>
            </a:pPr>
            <a:r>
              <a:rPr lang="en-US" dirty="0"/>
              <a:t>Most of the entries are of year 2012 and 2015.</a:t>
            </a:r>
          </a:p>
          <a:p>
            <a:pPr marL="285750" indent="-285750">
              <a:buFont typeface="Wingdings" panose="05000000000000000000" pitchFamily="2" charset="2"/>
              <a:buChar char="§"/>
            </a:pPr>
            <a:r>
              <a:rPr lang="en-US" dirty="0"/>
              <a:t>Most of the entries are of month Feb, Jul, May, Oct.</a:t>
            </a:r>
            <a:endParaRPr lang="en-IN" dirty="0"/>
          </a:p>
        </p:txBody>
      </p:sp>
    </p:spTree>
    <p:extLst>
      <p:ext uri="{BB962C8B-B14F-4D97-AF65-F5344CB8AC3E}">
        <p14:creationId xmlns:p14="http://schemas.microsoft.com/office/powerpoint/2010/main" val="145010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A172-02EC-BF8D-E94B-5E7EEB60E4D4}"/>
              </a:ext>
            </a:extLst>
          </p:cNvPr>
          <p:cNvSpPr>
            <a:spLocks noGrp="1"/>
          </p:cNvSpPr>
          <p:nvPr>
            <p:ph type="title"/>
          </p:nvPr>
        </p:nvSpPr>
        <p:spPr/>
        <p:txBody>
          <a:bodyPr/>
          <a:lstStyle/>
          <a:p>
            <a:r>
              <a:rPr lang="en-US" u="sng" dirty="0"/>
              <a:t>I</a:t>
            </a:r>
            <a:r>
              <a:rPr lang="en-IN" u="sng" dirty="0"/>
              <a:t>NSIGNTS FROM UNIVARIATE ANALYSIS</a:t>
            </a:r>
          </a:p>
        </p:txBody>
      </p:sp>
      <p:sp>
        <p:nvSpPr>
          <p:cNvPr id="3" name="Content Placeholder 2">
            <a:extLst>
              <a:ext uri="{FF2B5EF4-FFF2-40B4-BE49-F238E27FC236}">
                <a16:creationId xmlns:a16="http://schemas.microsoft.com/office/drawing/2014/main" id="{75C1ABF6-B3F2-F906-D313-633C4A1843F5}"/>
              </a:ext>
            </a:extLst>
          </p:cNvPr>
          <p:cNvSpPr>
            <a:spLocks noGrp="1"/>
          </p:cNvSpPr>
          <p:nvPr>
            <p:ph idx="1"/>
          </p:nvPr>
        </p:nvSpPr>
        <p:spPr>
          <a:xfrm>
            <a:off x="2773599" y="2150438"/>
            <a:ext cx="7796540" cy="3997828"/>
          </a:xfrm>
        </p:spPr>
        <p:txBody>
          <a:bodyPr>
            <a:normAutofit fontScale="85000" lnSpcReduction="20000"/>
          </a:bodyPr>
          <a:lstStyle/>
          <a:p>
            <a:pPr>
              <a:buFont typeface="Arial" panose="020B0604020202020204" pitchFamily="34" charset="0"/>
              <a:buChar char="•"/>
            </a:pPr>
            <a:r>
              <a:rPr lang="en-US" b="1" dirty="0"/>
              <a:t>Unit Price</a:t>
            </a:r>
            <a:r>
              <a:rPr lang="en-US" dirty="0"/>
              <a:t>: The median unit price is approximately $180. The highest unit price observed is $668.27, and no significant outliers are present according to the box plot.</a:t>
            </a:r>
          </a:p>
          <a:p>
            <a:pPr>
              <a:buFont typeface="Arial" panose="020B0604020202020204" pitchFamily="34" charset="0"/>
              <a:buChar char="•"/>
            </a:pPr>
            <a:r>
              <a:rPr lang="en-US" b="1" dirty="0"/>
              <a:t>Unit Cost</a:t>
            </a:r>
            <a:r>
              <a:rPr lang="en-US" dirty="0"/>
              <a:t>: The median unit cost is around $107. Similar to the unit price, there are no outliers, and the maximum unit cost recorded is about $525, as indicated by the box plot.</a:t>
            </a:r>
          </a:p>
          <a:p>
            <a:pPr>
              <a:buFont typeface="Arial" panose="020B0604020202020204" pitchFamily="34" charset="0"/>
              <a:buChar char="•"/>
            </a:pPr>
            <a:r>
              <a:rPr lang="en-US" b="1" dirty="0"/>
              <a:t>Total Profit</a:t>
            </a:r>
            <a:r>
              <a:rPr lang="en-US" dirty="0"/>
              <a:t>: The majority of total profit values fall around $290,000, as shown by the median value. The box plot reveals more than three outliers in this category, with the highest value reaching approximately $1.7 million, which is significantly higher than the average total revenue.</a:t>
            </a:r>
          </a:p>
          <a:p>
            <a:pPr>
              <a:buFont typeface="Arial" panose="020B0604020202020204" pitchFamily="34" charset="0"/>
              <a:buChar char="•"/>
            </a:pPr>
            <a:r>
              <a:rPr lang="en-US" b="1" dirty="0"/>
              <a:t>Units Sold</a:t>
            </a:r>
            <a:r>
              <a:rPr lang="en-US" dirty="0"/>
              <a:t>: Most units sold are within the range of 5,383 units, as determined by the median value. The box plot shows no outliers in this category, with a maximum of 9,925 units sold and a minimum of 124 units.</a:t>
            </a:r>
          </a:p>
          <a:p>
            <a:endParaRPr lang="en-IN" dirty="0"/>
          </a:p>
        </p:txBody>
      </p:sp>
    </p:spTree>
    <p:extLst>
      <p:ext uri="{BB962C8B-B14F-4D97-AF65-F5344CB8AC3E}">
        <p14:creationId xmlns:p14="http://schemas.microsoft.com/office/powerpoint/2010/main" val="26363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55095-80EB-1823-2696-2AC1B7E46E3A}"/>
              </a:ext>
            </a:extLst>
          </p:cNvPr>
          <p:cNvSpPr>
            <a:spLocks noGrp="1"/>
          </p:cNvSpPr>
          <p:nvPr>
            <p:ph idx="1"/>
          </p:nvPr>
        </p:nvSpPr>
        <p:spPr>
          <a:xfrm>
            <a:off x="2340077" y="747252"/>
            <a:ext cx="8230062" cy="5302692"/>
          </a:xfrm>
        </p:spPr>
        <p:txBody>
          <a:bodyPr>
            <a:normAutofit fontScale="85000" lnSpcReduction="20000"/>
          </a:bodyPr>
          <a:lstStyle/>
          <a:p>
            <a:r>
              <a:rPr lang="en-US" dirty="0"/>
              <a:t>Shipping Duration: Most shipping durations are within 24 days, as indicated by the median and low data spread. There are no significant outliers, with the maximum and minimum durations being 50 and 0 days, respectively.</a:t>
            </a:r>
          </a:p>
          <a:p>
            <a:r>
              <a:rPr lang="en-US" dirty="0"/>
              <a:t>Sales Channel: Both offline and online sales channels are used equally, with a 50-50 distribution.</a:t>
            </a:r>
          </a:p>
          <a:p>
            <a:r>
              <a:rPr lang="en-US" dirty="0"/>
              <a:t>Item Type: The majority of items are categorized as Clothes, Cosmetics, and Office Supplies.</a:t>
            </a:r>
          </a:p>
          <a:p>
            <a:r>
              <a:rPr lang="en-US" dirty="0"/>
              <a:t>Region: The most common regions for sales are Sub-Saharan Africa (37 entries) and Europe (24 entries).Country: Most countries have only one entry, covering 83% of the dataset.</a:t>
            </a:r>
          </a:p>
          <a:p>
            <a:r>
              <a:rPr lang="en-US" dirty="0"/>
              <a:t>Shipping Day: The majority of shipments occur on Saturdays and Wednesdays, with Sundays being the least common.</a:t>
            </a:r>
          </a:p>
          <a:p>
            <a:r>
              <a:rPr lang="en-US" dirty="0"/>
              <a:t>Month: The most frequent entries are from February, July, May, and October, with a general decline in entries afterward.</a:t>
            </a:r>
          </a:p>
          <a:p>
            <a:r>
              <a:rPr lang="en-US" dirty="0"/>
              <a:t>Year: Most entries are from the year 2012, and there is a noticeable decrease in entries in subsequent years.</a:t>
            </a:r>
            <a:endParaRPr lang="en-IN" dirty="0"/>
          </a:p>
        </p:txBody>
      </p:sp>
    </p:spTree>
    <p:extLst>
      <p:ext uri="{BB962C8B-B14F-4D97-AF65-F5344CB8AC3E}">
        <p14:creationId xmlns:p14="http://schemas.microsoft.com/office/powerpoint/2010/main" val="236853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01AA-93B3-D41E-B99E-3AF16B352D21}"/>
              </a:ext>
            </a:extLst>
          </p:cNvPr>
          <p:cNvSpPr>
            <a:spLocks noGrp="1"/>
          </p:cNvSpPr>
          <p:nvPr>
            <p:ph type="title"/>
          </p:nvPr>
        </p:nvSpPr>
        <p:spPr/>
        <p:txBody>
          <a:bodyPr/>
          <a:lstStyle/>
          <a:p>
            <a:r>
              <a:rPr lang="en-US" u="sng" dirty="0"/>
              <a:t>BIVARIATE ANALYSIS</a:t>
            </a:r>
            <a:endParaRPr lang="en-IN" u="sng" dirty="0"/>
          </a:p>
        </p:txBody>
      </p:sp>
      <p:sp>
        <p:nvSpPr>
          <p:cNvPr id="3" name="Content Placeholder 2">
            <a:extLst>
              <a:ext uri="{FF2B5EF4-FFF2-40B4-BE49-F238E27FC236}">
                <a16:creationId xmlns:a16="http://schemas.microsoft.com/office/drawing/2014/main" id="{AD97B9A3-062D-E23F-BF7B-3CFE8238CBB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To identify sales trends, we need to analyze them on a </a:t>
            </a:r>
            <a:r>
              <a:rPr lang="en-US" b="1" dirty="0"/>
              <a:t>monthly</a:t>
            </a:r>
            <a:r>
              <a:rPr lang="en-US" dirty="0"/>
              <a:t>, </a:t>
            </a:r>
            <a:r>
              <a:rPr lang="en-US" b="1" dirty="0"/>
              <a:t>yearly</a:t>
            </a:r>
            <a:r>
              <a:rPr lang="en-US" dirty="0"/>
              <a:t>, and </a:t>
            </a:r>
            <a:r>
              <a:rPr lang="en-US" b="1" dirty="0"/>
              <a:t>year-over-month</a:t>
            </a:r>
            <a:r>
              <a:rPr lang="en-US" dirty="0"/>
              <a:t> basis.</a:t>
            </a:r>
          </a:p>
          <a:p>
            <a:pPr>
              <a:buFont typeface="Arial" panose="020B0604020202020204" pitchFamily="34" charset="0"/>
              <a:buChar char="•"/>
            </a:pPr>
            <a:r>
              <a:rPr lang="en-US" dirty="0"/>
              <a:t>We can explore the relationship of these trends with continuous variables, such as:</a:t>
            </a:r>
          </a:p>
          <a:p>
            <a:pPr marL="742950" lvl="1" indent="-285750">
              <a:buFont typeface="Arial" panose="020B0604020202020204" pitchFamily="34" charset="0"/>
              <a:buChar char="•"/>
            </a:pPr>
            <a:r>
              <a:rPr lang="en-US" b="1" dirty="0"/>
              <a:t>Total Profit</a:t>
            </a:r>
            <a:endParaRPr lang="en-US" dirty="0"/>
          </a:p>
          <a:p>
            <a:pPr marL="742950" lvl="1" indent="-285750">
              <a:buFont typeface="Arial" panose="020B0604020202020204" pitchFamily="34" charset="0"/>
              <a:buChar char="•"/>
            </a:pPr>
            <a:r>
              <a:rPr lang="en-US" b="1" dirty="0"/>
              <a:t>Units Sold</a:t>
            </a:r>
            <a:endParaRPr lang="en-US" dirty="0"/>
          </a:p>
          <a:p>
            <a:pPr>
              <a:buFont typeface="Arial" panose="020B0604020202020204" pitchFamily="34" charset="0"/>
              <a:buChar char="•"/>
            </a:pPr>
            <a:r>
              <a:rPr lang="en-US" dirty="0"/>
              <a:t>Additionally, we can examine the relationship between item types and:</a:t>
            </a:r>
          </a:p>
          <a:p>
            <a:pPr marL="742950" lvl="1" indent="-285750">
              <a:buFont typeface="Arial" panose="020B0604020202020204" pitchFamily="34" charset="0"/>
              <a:buChar char="•"/>
            </a:pPr>
            <a:r>
              <a:rPr lang="en-US" b="1" dirty="0"/>
              <a:t>Unit Profit</a:t>
            </a:r>
            <a:endParaRPr lang="en-US" dirty="0"/>
          </a:p>
          <a:p>
            <a:pPr marL="742950" lvl="1" indent="-285750">
              <a:buFont typeface="Arial" panose="020B0604020202020204" pitchFamily="34" charset="0"/>
              <a:buChar char="•"/>
            </a:pPr>
            <a:r>
              <a:rPr lang="en-US" b="1" dirty="0"/>
              <a:t>Units Sold</a:t>
            </a:r>
            <a:endParaRPr lang="en-US" dirty="0"/>
          </a:p>
          <a:p>
            <a:endParaRPr lang="en-IN" dirty="0"/>
          </a:p>
        </p:txBody>
      </p:sp>
    </p:spTree>
    <p:extLst>
      <p:ext uri="{BB962C8B-B14F-4D97-AF65-F5344CB8AC3E}">
        <p14:creationId xmlns:p14="http://schemas.microsoft.com/office/powerpoint/2010/main" val="179434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851E70-932B-11A7-581F-717409CB29C5}"/>
              </a:ext>
            </a:extLst>
          </p:cNvPr>
          <p:cNvSpPr>
            <a:spLocks noGrp="1"/>
          </p:cNvSpPr>
          <p:nvPr>
            <p:ph type="title"/>
          </p:nvPr>
        </p:nvSpPr>
        <p:spPr>
          <a:xfrm>
            <a:off x="2609840" y="196218"/>
            <a:ext cx="7956560" cy="1078348"/>
          </a:xfrm>
        </p:spPr>
        <p:txBody>
          <a:bodyPr/>
          <a:lstStyle/>
          <a:p>
            <a:r>
              <a:rPr lang="en-US" u="sng" dirty="0"/>
              <a:t>MONTH-WISE SALES</a:t>
            </a:r>
            <a:endParaRPr lang="en-IN" u="sng" dirty="0"/>
          </a:p>
        </p:txBody>
      </p:sp>
      <p:sp>
        <p:nvSpPr>
          <p:cNvPr id="5" name="Text Placeholder 4">
            <a:extLst>
              <a:ext uri="{FF2B5EF4-FFF2-40B4-BE49-F238E27FC236}">
                <a16:creationId xmlns:a16="http://schemas.microsoft.com/office/drawing/2014/main" id="{F09664F7-ED54-00C8-D249-F25799105E38}"/>
              </a:ext>
            </a:extLst>
          </p:cNvPr>
          <p:cNvSpPr>
            <a:spLocks noGrp="1"/>
          </p:cNvSpPr>
          <p:nvPr>
            <p:ph type="body" idx="1"/>
          </p:nvPr>
        </p:nvSpPr>
        <p:spPr>
          <a:xfrm>
            <a:off x="2609285" y="1216371"/>
            <a:ext cx="3896467" cy="713818"/>
          </a:xfrm>
        </p:spPr>
        <p:txBody>
          <a:bodyPr/>
          <a:lstStyle/>
          <a:p>
            <a:r>
              <a:rPr lang="en-US" dirty="0"/>
              <a:t>Monthly Revenue</a:t>
            </a:r>
            <a:endParaRPr lang="en-IN" dirty="0"/>
          </a:p>
        </p:txBody>
      </p:sp>
      <p:pic>
        <p:nvPicPr>
          <p:cNvPr id="10" name="Content Placeholder 9">
            <a:extLst>
              <a:ext uri="{FF2B5EF4-FFF2-40B4-BE49-F238E27FC236}">
                <a16:creationId xmlns:a16="http://schemas.microsoft.com/office/drawing/2014/main" id="{369C59FF-64A4-544D-82F5-1F3EB6F2014E}"/>
              </a:ext>
            </a:extLst>
          </p:cNvPr>
          <p:cNvPicPr>
            <a:picLocks noGrp="1" noChangeAspect="1"/>
          </p:cNvPicPr>
          <p:nvPr>
            <p:ph sz="half" idx="2"/>
          </p:nvPr>
        </p:nvPicPr>
        <p:blipFill>
          <a:blip r:embed="rId2"/>
          <a:stretch>
            <a:fillRect/>
          </a:stretch>
        </p:blipFill>
        <p:spPr>
          <a:xfrm>
            <a:off x="2609285" y="2057672"/>
            <a:ext cx="3892550" cy="2742655"/>
          </a:xfrm>
        </p:spPr>
      </p:pic>
      <p:sp>
        <p:nvSpPr>
          <p:cNvPr id="7" name="Text Placeholder 6">
            <a:extLst>
              <a:ext uri="{FF2B5EF4-FFF2-40B4-BE49-F238E27FC236}">
                <a16:creationId xmlns:a16="http://schemas.microsoft.com/office/drawing/2014/main" id="{EB00746B-A7F5-98A1-5EFC-49AE099B8968}"/>
              </a:ext>
            </a:extLst>
          </p:cNvPr>
          <p:cNvSpPr>
            <a:spLocks noGrp="1"/>
          </p:cNvSpPr>
          <p:nvPr>
            <p:ph type="body" sz="quarter" idx="3"/>
          </p:nvPr>
        </p:nvSpPr>
        <p:spPr>
          <a:xfrm>
            <a:off x="6666602" y="1216371"/>
            <a:ext cx="3899798" cy="713818"/>
          </a:xfrm>
        </p:spPr>
        <p:txBody>
          <a:bodyPr/>
          <a:lstStyle/>
          <a:p>
            <a:r>
              <a:rPr lang="en-US" dirty="0"/>
              <a:t>Monthly Units Sold</a:t>
            </a:r>
            <a:endParaRPr lang="en-IN" dirty="0"/>
          </a:p>
        </p:txBody>
      </p:sp>
      <p:pic>
        <p:nvPicPr>
          <p:cNvPr id="12" name="Content Placeholder 11">
            <a:extLst>
              <a:ext uri="{FF2B5EF4-FFF2-40B4-BE49-F238E27FC236}">
                <a16:creationId xmlns:a16="http://schemas.microsoft.com/office/drawing/2014/main" id="{AD6F014D-3AF5-DF45-46FA-BB4D3CD8F529}"/>
              </a:ext>
            </a:extLst>
          </p:cNvPr>
          <p:cNvPicPr>
            <a:picLocks noGrp="1" noChangeAspect="1"/>
          </p:cNvPicPr>
          <p:nvPr>
            <p:ph sz="quarter" idx="4"/>
          </p:nvPr>
        </p:nvPicPr>
        <p:blipFill>
          <a:blip r:embed="rId3"/>
          <a:stretch>
            <a:fillRect/>
          </a:stretch>
        </p:blipFill>
        <p:spPr>
          <a:xfrm>
            <a:off x="6666602" y="2057672"/>
            <a:ext cx="3900487" cy="2689202"/>
          </a:xfrm>
        </p:spPr>
      </p:pic>
      <p:sp>
        <p:nvSpPr>
          <p:cNvPr id="13" name="TextBox 12">
            <a:extLst>
              <a:ext uri="{FF2B5EF4-FFF2-40B4-BE49-F238E27FC236}">
                <a16:creationId xmlns:a16="http://schemas.microsoft.com/office/drawing/2014/main" id="{4F430980-5B3C-E5DC-6C9D-5FA900E5C0D7}"/>
              </a:ext>
            </a:extLst>
          </p:cNvPr>
          <p:cNvSpPr txBox="1"/>
          <p:nvPr/>
        </p:nvSpPr>
        <p:spPr>
          <a:xfrm>
            <a:off x="1720645" y="5035274"/>
            <a:ext cx="9320981" cy="1477328"/>
          </a:xfrm>
          <a:prstGeom prst="rect">
            <a:avLst/>
          </a:prstGeom>
          <a:noFill/>
        </p:spPr>
        <p:txBody>
          <a:bodyPr wrap="square" rtlCol="0">
            <a:spAutoFit/>
          </a:bodyPr>
          <a:lstStyle/>
          <a:p>
            <a:r>
              <a:rPr lang="en-US" dirty="0"/>
              <a:t>INSIGHTS:</a:t>
            </a:r>
          </a:p>
          <a:p>
            <a:pPr marL="342900" indent="-342900">
              <a:buFont typeface="+mj-lt"/>
              <a:buAutoNum type="alphaLcParenR"/>
            </a:pPr>
            <a:r>
              <a:rPr lang="en-US" dirty="0"/>
              <a:t>Highest profit made in month February (approx. $24.5M) and November (approx. $20.3M) and minimum in August (approx. $1.2M) and March (approx. $2.3M)</a:t>
            </a:r>
          </a:p>
          <a:p>
            <a:pPr marL="342900" indent="-342900">
              <a:buFont typeface="+mj-lt"/>
              <a:buAutoNum type="alphaLcParenR"/>
            </a:pPr>
            <a:r>
              <a:rPr lang="en-US" dirty="0"/>
              <a:t>Highest units sold are in July (76.2k) followed by February(71k), and least in August(14.5k), March(17.2k) and December(16k).</a:t>
            </a:r>
            <a:endParaRPr lang="en-IN" dirty="0"/>
          </a:p>
        </p:txBody>
      </p:sp>
    </p:spTree>
    <p:extLst>
      <p:ext uri="{BB962C8B-B14F-4D97-AF65-F5344CB8AC3E}">
        <p14:creationId xmlns:p14="http://schemas.microsoft.com/office/powerpoint/2010/main" val="2071241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120</TotalTime>
  <Words>1594</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Bodoni MT</vt:lpstr>
      <vt:lpstr>Bookman Old Style</vt:lpstr>
      <vt:lpstr>MS Shell Dlg 2</vt:lpstr>
      <vt:lpstr>Wingdings</vt:lpstr>
      <vt:lpstr>Wingdings 3</vt:lpstr>
      <vt:lpstr>Madison</vt:lpstr>
      <vt:lpstr>Amazon Sales Analysis Project Report</vt:lpstr>
      <vt:lpstr>INTRODUCTION</vt:lpstr>
      <vt:lpstr>CONTINUOUS VARIABLE DISTRIBUTION</vt:lpstr>
      <vt:lpstr>PowerPoint Presentation</vt:lpstr>
      <vt:lpstr>PowerPoint Presentation</vt:lpstr>
      <vt:lpstr>INSIGNTS FROM UNIVARIATE ANALYSIS</vt:lpstr>
      <vt:lpstr>PowerPoint Presentation</vt:lpstr>
      <vt:lpstr>BIVARIATE ANALYSIS</vt:lpstr>
      <vt:lpstr>MONTH-WISE SALES</vt:lpstr>
      <vt:lpstr>YEARLY SALES</vt:lpstr>
      <vt:lpstr>YEARLY-MONTH-WISE SALES AND PROFIT</vt:lpstr>
      <vt:lpstr>ITEM-WISE SALES AND PROFIT</vt:lpstr>
      <vt:lpstr>FINAL RESULTS FROM EDA</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Kunal Chaudhary</dc:creator>
  <cp:lastModifiedBy>Kunal Chaudhary</cp:lastModifiedBy>
  <cp:revision>3</cp:revision>
  <dcterms:created xsi:type="dcterms:W3CDTF">2024-08-25T09:18:37Z</dcterms:created>
  <dcterms:modified xsi:type="dcterms:W3CDTF">2024-08-25T14:40:38Z</dcterms:modified>
</cp:coreProperties>
</file>