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CD30-4D59-4641-978D-D5AF2234F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Analytics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97A4-B91B-4582-ACBA-1AA902720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Market Capitalization and Quarterly Sales</a:t>
            </a:r>
          </a:p>
        </p:txBody>
      </p:sp>
    </p:spTree>
    <p:extLst>
      <p:ext uri="{BB962C8B-B14F-4D97-AF65-F5344CB8AC3E}">
        <p14:creationId xmlns:p14="http://schemas.microsoft.com/office/powerpoint/2010/main" val="2720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57C-0E52-465D-A18E-0A4A3DAE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Insights &amp; 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E3F2-99B1-4B95-B14A-D21F100C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75295"/>
            <a:ext cx="10554574" cy="452307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Market Leaders:</a:t>
            </a:r>
            <a:endParaRPr lang="en-US" dirty="0"/>
          </a:p>
          <a:p>
            <a:pPr lvl="1"/>
            <a:r>
              <a:rPr lang="en-US" dirty="0"/>
              <a:t>Reliance Industries tops market cap.</a:t>
            </a:r>
          </a:p>
          <a:p>
            <a:pPr lvl="1"/>
            <a:r>
              <a:rPr lang="en-US" dirty="0"/>
              <a:t>IOCL leads in sales.</a:t>
            </a:r>
          </a:p>
          <a:p>
            <a:r>
              <a:rPr lang="en-US" b="1" dirty="0"/>
              <a:t>Struggling Companies:</a:t>
            </a:r>
            <a:endParaRPr lang="en-US" dirty="0"/>
          </a:p>
          <a:p>
            <a:pPr lvl="1"/>
            <a:r>
              <a:rPr lang="en-US" dirty="0" err="1"/>
              <a:t>Ujjivan</a:t>
            </a:r>
            <a:r>
              <a:rPr lang="en-US" dirty="0"/>
              <a:t> Financial Services is underperforming in both market cap and sales efficiency.</a:t>
            </a:r>
          </a:p>
          <a:p>
            <a:r>
              <a:rPr lang="en-US" b="1" dirty="0"/>
              <a:t>General Trends:</a:t>
            </a:r>
            <a:endParaRPr lang="en-US" dirty="0"/>
          </a:p>
          <a:p>
            <a:pPr lvl="1"/>
            <a:r>
              <a:rPr lang="en-US" dirty="0"/>
              <a:t>A few top companies dominate the market, while the majority have moderate performance.</a:t>
            </a:r>
          </a:p>
          <a:p>
            <a:r>
              <a:rPr lang="en-US" b="1" dirty="0"/>
              <a:t>Summary:</a:t>
            </a:r>
            <a:endParaRPr lang="en-US" dirty="0"/>
          </a:p>
          <a:p>
            <a:pPr lvl="1"/>
            <a:r>
              <a:rPr lang="en-US" dirty="0"/>
              <a:t>We’ve seen a big gap in market cap and sales between the top and lower-performing companies.</a:t>
            </a:r>
          </a:p>
          <a:p>
            <a:r>
              <a:rPr lang="en-US" b="1" dirty="0"/>
              <a:t>Implications:</a:t>
            </a:r>
            <a:endParaRPr lang="en-US" dirty="0"/>
          </a:p>
          <a:p>
            <a:pPr lvl="1"/>
            <a:r>
              <a:rPr lang="en-US" dirty="0"/>
              <a:t>These findings could inform investment decisions and guide stakeholders on company performance.</a:t>
            </a:r>
          </a:p>
          <a:p>
            <a:r>
              <a:rPr lang="en-US" b="1" dirty="0"/>
              <a:t>Recommendations:</a:t>
            </a:r>
          </a:p>
          <a:p>
            <a:pPr lvl="1"/>
            <a:r>
              <a:rPr lang="en-US" b="1" dirty="0"/>
              <a:t>For Investors:</a:t>
            </a:r>
            <a:endParaRPr lang="en-US" dirty="0"/>
          </a:p>
          <a:p>
            <a:pPr lvl="2"/>
            <a:r>
              <a:rPr lang="en-US" dirty="0"/>
              <a:t>Consider focusing on companies with strong market caps and sales efficiency.</a:t>
            </a:r>
          </a:p>
          <a:p>
            <a:pPr lvl="1"/>
            <a:r>
              <a:rPr lang="en-US" b="1" dirty="0"/>
              <a:t>For Companies:</a:t>
            </a:r>
            <a:endParaRPr lang="en-US" dirty="0"/>
          </a:p>
          <a:p>
            <a:pPr lvl="2"/>
            <a:r>
              <a:rPr lang="en-US" dirty="0"/>
              <a:t>Work on boosting sales efficiency to increase market cap and address any areas of underperformance, especially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30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E836-B179-4103-9234-8EDF2F01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7432"/>
            <a:ext cx="10571998" cy="97045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C40F-0BE1-4B4F-BBFA-85E5B1A9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54807"/>
            <a:ext cx="10554574" cy="45098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Objective:</a:t>
            </a:r>
            <a:r>
              <a:rPr lang="en-US" dirty="0"/>
              <a:t> We're diving into the financial performance of companies by looking at their market capitalization and quarterly sales.</a:t>
            </a:r>
          </a:p>
          <a:p>
            <a:r>
              <a:rPr lang="en-US" b="1" dirty="0"/>
              <a:t>Data Source:</a:t>
            </a:r>
            <a:r>
              <a:rPr lang="en-US" dirty="0"/>
              <a:t> We're working with a CSV file containing financial data for 488 companies.</a:t>
            </a:r>
          </a:p>
          <a:p>
            <a:r>
              <a:rPr lang="en-US" b="1" dirty="0"/>
              <a:t>Key Metrics:</a:t>
            </a:r>
            <a:endParaRPr lang="en-US" dirty="0"/>
          </a:p>
          <a:p>
            <a:pPr lvl="1"/>
            <a:r>
              <a:rPr lang="en-US" dirty="0"/>
              <a:t>Market Capitalization (in Crores)</a:t>
            </a:r>
          </a:p>
          <a:p>
            <a:pPr lvl="1"/>
            <a:r>
              <a:rPr lang="en-US" dirty="0"/>
              <a:t>Quarterly Sales (in Crores)</a:t>
            </a:r>
          </a:p>
          <a:p>
            <a:pPr lvl="1"/>
            <a:r>
              <a:rPr lang="en-US" dirty="0"/>
              <a:t>Sales Efficiency Ratio</a:t>
            </a:r>
            <a:endParaRPr lang="en-US" b="1" dirty="0"/>
          </a:p>
          <a:p>
            <a:r>
              <a:rPr lang="en-US" b="1" dirty="0"/>
              <a:t>Summary of the Dataset:</a:t>
            </a:r>
            <a:endParaRPr lang="en-US" dirty="0"/>
          </a:p>
          <a:p>
            <a:pPr lvl="1"/>
            <a:r>
              <a:rPr lang="en-US" dirty="0"/>
              <a:t>We've got 488 records.</a:t>
            </a:r>
          </a:p>
          <a:p>
            <a:pPr lvl="1"/>
            <a:r>
              <a:rPr lang="en-US" dirty="0"/>
              <a:t>We focused on Market Cap and Quarterly Sales.</a:t>
            </a:r>
          </a:p>
          <a:p>
            <a:r>
              <a:rPr lang="en-US" b="1" dirty="0"/>
              <a:t>Initial Observations:</a:t>
            </a:r>
            <a:endParaRPr lang="en-US" dirty="0"/>
          </a:p>
          <a:p>
            <a:pPr lvl="1"/>
            <a:r>
              <a:rPr lang="en-US" dirty="0"/>
              <a:t>We noticed some missing values in the Market Cap and Quarterly Sales columns.</a:t>
            </a:r>
          </a:p>
          <a:p>
            <a:pPr lvl="1"/>
            <a:r>
              <a:rPr lang="en-US" dirty="0"/>
              <a:t>There were also some anomalies in serial numbers, indicating missing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8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D2A1-A5B4-4AB7-B5C5-2B77FB48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F827-0BA7-4EC6-9DBE-94019608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7AB3E-1190-4ACB-8DD0-758DFDCAE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Visualization: A histogram showing how market capitalization is spread across companies.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Analysis: Most companies are within a specific market cap range, and the distribution leans towards those with lower market caps.</a:t>
            </a:r>
          </a:p>
        </p:txBody>
      </p:sp>
    </p:spTree>
    <p:extLst>
      <p:ext uri="{BB962C8B-B14F-4D97-AF65-F5344CB8AC3E}">
        <p14:creationId xmlns:p14="http://schemas.microsoft.com/office/powerpoint/2010/main" val="6532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5841-6B9E-4925-9D89-6F81899D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Sales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6A5C-7648-4BA6-B9AC-B0DB3367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7E2AD-FB78-4235-AB4B-606C4C9AF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Visualization: A histogram showing the distribution of quarterly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Analysis: Most companies have lower quarterly sales, with just a few having exceptionally high sales.</a:t>
            </a:r>
          </a:p>
        </p:txBody>
      </p:sp>
    </p:spTree>
    <p:extLst>
      <p:ext uri="{BB962C8B-B14F-4D97-AF65-F5344CB8AC3E}">
        <p14:creationId xmlns:p14="http://schemas.microsoft.com/office/powerpoint/2010/main" val="211380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5698-3533-4CA6-90BF-478AE5D3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30 Companies by Market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7B5D-D775-4BEE-8D49-535C706E3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5B254-9B6B-4984-9570-8E09E23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Visualization: A bar chart showing the top 10 companies ranked by market cap.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Key Insight: Reliance Industries has the highest market cap.</a:t>
            </a:r>
          </a:p>
        </p:txBody>
      </p:sp>
    </p:spTree>
    <p:extLst>
      <p:ext uri="{BB962C8B-B14F-4D97-AF65-F5344CB8AC3E}">
        <p14:creationId xmlns:p14="http://schemas.microsoft.com/office/powerpoint/2010/main" val="29047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EB4F-5709-4124-84E1-97EE5ACC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30 Companies by Market 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7EFE-B1B4-4AB5-9CC1-9C567879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11A55-EE86-420A-B7A5-1F8C9926C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Visualization: A bar chart showing the smallest 10 companies by market cap.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Key Insight: Natl. Fertilizers has the smallest market cap in our dataset.</a:t>
            </a:r>
          </a:p>
        </p:txBody>
      </p:sp>
    </p:spTree>
    <p:extLst>
      <p:ext uri="{BB962C8B-B14F-4D97-AF65-F5344CB8AC3E}">
        <p14:creationId xmlns:p14="http://schemas.microsoft.com/office/powerpoint/2010/main" val="23435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8FA9-E5C2-4C95-907C-31508D4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30 Companies by Quarterly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630D-00E8-45B8-808B-82A27306D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0EE27-36E9-4C0F-BC1C-C4A740490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Visualization: A bar chart showing the companies with the highest quarterly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Key Insight: IOCL leads with the highest quarterly sales.</a:t>
            </a:r>
          </a:p>
        </p:txBody>
      </p:sp>
    </p:spTree>
    <p:extLst>
      <p:ext uri="{BB962C8B-B14F-4D97-AF65-F5344CB8AC3E}">
        <p14:creationId xmlns:p14="http://schemas.microsoft.com/office/powerpoint/2010/main" val="369014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6197-ACFF-4D3F-8CA4-5BB52289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30 Companies by Quarterly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AA37-9412-4AE6-876C-74EDC6AE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85776-45FF-48C9-A492-462A10E10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Visualization: A bar chart showing the companies with the lowest quarterly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Key Insight: </a:t>
            </a:r>
            <a:r>
              <a:rPr lang="en-US" sz="1600" dirty="0" err="1"/>
              <a:t>Ujjivan</a:t>
            </a:r>
            <a:r>
              <a:rPr lang="en-US" sz="1600" dirty="0"/>
              <a:t> Financial Services had no quarterly sales, signaling financial difficulties.</a:t>
            </a:r>
          </a:p>
        </p:txBody>
      </p:sp>
    </p:spTree>
    <p:extLst>
      <p:ext uri="{BB962C8B-B14F-4D97-AF65-F5344CB8AC3E}">
        <p14:creationId xmlns:p14="http://schemas.microsoft.com/office/powerpoint/2010/main" val="233437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6F65-9944-4653-9097-EB4F5373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Efficiency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B977-5DA4-48C4-A4CC-431B5B63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66477-5E99-4F91-A8B5-ED78D10E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Definition: This metric shows how well a company generates market cap relative to its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Visualization: A bar chart highlighting companies with the highest and lowest Sales Efficiency Ratios.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Key Insight: SPARC is the most efficient, while </a:t>
            </a:r>
            <a:r>
              <a:rPr lang="en-US" sz="1600" dirty="0" err="1"/>
              <a:t>Ujjivan</a:t>
            </a:r>
            <a:r>
              <a:rPr lang="en-US" sz="1600" dirty="0"/>
              <a:t> Financial Services is struggling.</a:t>
            </a:r>
          </a:p>
        </p:txBody>
      </p:sp>
    </p:spTree>
    <p:extLst>
      <p:ext uri="{BB962C8B-B14F-4D97-AF65-F5344CB8AC3E}">
        <p14:creationId xmlns:p14="http://schemas.microsoft.com/office/powerpoint/2010/main" val="838008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101</TotalTime>
  <Words>494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2</vt:lpstr>
      <vt:lpstr>Quotable</vt:lpstr>
      <vt:lpstr>Financial Analytics Report</vt:lpstr>
      <vt:lpstr>Introduction</vt:lpstr>
      <vt:lpstr>Market Cap Distribution</vt:lpstr>
      <vt:lpstr>Quarterly Sales Distribution</vt:lpstr>
      <vt:lpstr>Top 30 Companies by Market Cap</vt:lpstr>
      <vt:lpstr>Bottom 30 Companies by Market Cap</vt:lpstr>
      <vt:lpstr>Top 30 Companies by Quarterly Sales</vt:lpstr>
      <vt:lpstr>Bottom 30 Companies by Quarterly Sales</vt:lpstr>
      <vt:lpstr>Sales Efficiency Ratio</vt:lpstr>
      <vt:lpstr>Key Insights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 Report</dc:title>
  <dc:creator>hp</dc:creator>
  <cp:lastModifiedBy>hp</cp:lastModifiedBy>
  <cp:revision>4</cp:revision>
  <dcterms:created xsi:type="dcterms:W3CDTF">2024-08-24T17:26:08Z</dcterms:created>
  <dcterms:modified xsi:type="dcterms:W3CDTF">2024-08-24T19:15:19Z</dcterms:modified>
</cp:coreProperties>
</file>