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74" r:id="rId7"/>
    <p:sldId id="260" r:id="rId8"/>
    <p:sldId id="275" r:id="rId9"/>
    <p:sldId id="261" r:id="rId10"/>
    <p:sldId id="276" r:id="rId11"/>
    <p:sldId id="262" r:id="rId12"/>
    <p:sldId id="263" r:id="rId13"/>
    <p:sldId id="277" r:id="rId14"/>
    <p:sldId id="264" r:id="rId15"/>
    <p:sldId id="269" r:id="rId16"/>
    <p:sldId id="278" r:id="rId17"/>
    <p:sldId id="270" r:id="rId18"/>
    <p:sldId id="271" r:id="rId19"/>
    <p:sldId id="265" r:id="rId20"/>
    <p:sldId id="266" r:id="rId21"/>
    <p:sldId id="267" r:id="rId22"/>
    <p:sldId id="268" r:id="rId23"/>
    <p:sldId id="272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162"/>
  </p:normalViewPr>
  <p:slideViewPr>
    <p:cSldViewPr snapToGrid="0" snapToObjects="1">
      <p:cViewPr varScale="1">
        <p:scale>
          <a:sx n="55" d="100"/>
          <a:sy n="55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0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9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AF9AB-21DF-584F-AA9B-457AE18CFDF6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2D07-B7FB-9748-BDF1-E9C6613FF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104" y="312135"/>
            <a:ext cx="9144000" cy="359196"/>
          </a:xfrm>
        </p:spPr>
        <p:txBody>
          <a:bodyPr>
            <a:noAutofit/>
          </a:bodyPr>
          <a:lstStyle/>
          <a:p>
            <a:r>
              <a:rPr lang="en-US" sz="2400" b="1" dirty="0"/>
              <a:t>GAUSS’ DIVRGENCE THEOEREM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8792" y="839096"/>
                <a:ext cx="11005072" cy="5706769"/>
              </a:xfrm>
            </p:spPr>
            <p:txBody>
              <a:bodyPr>
                <a:noAutofit/>
              </a:bodyPr>
              <a:lstStyle/>
              <a:p>
                <a:pPr algn="l"/>
                <a:endParaRPr lang="en-US" dirty="0"/>
              </a:p>
              <a:p>
                <a:pPr marL="285750" indent="-285750" algn="l">
                  <a:buFont typeface="Wingdings" charset="2"/>
                  <a:buChar char="v"/>
                </a:pPr>
                <a:r>
                  <a:rPr lang="en-US" dirty="0"/>
                  <a:t>Statement : </a:t>
                </a:r>
              </a:p>
              <a:p>
                <a:pPr algn="l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dirty="0"/>
                  <a:t> is the volume enclosed by a surface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is continuously differentiable vector function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is the unit normal to the surface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drawn in outward direction.</a:t>
                </a:r>
              </a:p>
              <a:p>
                <a:pPr algn="l"/>
                <a:endParaRPr lang="en-US" dirty="0"/>
              </a:p>
              <a:p>
                <a:pPr marL="285750" indent="-285750" algn="l">
                  <a:buFont typeface="Wingdings" charset="2"/>
                  <a:buChar char="v"/>
                </a:pPr>
                <a:r>
                  <a:rPr lang="en-US" dirty="0"/>
                  <a:t>It gives the relation between surface and volume integral. </a:t>
                </a:r>
              </a:p>
              <a:p>
                <a:pPr algn="l"/>
                <a:endParaRPr lang="en-US" dirty="0"/>
              </a:p>
              <a:p>
                <a:pPr marL="285750" indent="-285750" algn="l">
                  <a:buFont typeface="Wingdings" charset="2"/>
                  <a:buChar char="v"/>
                </a:pPr>
                <a:r>
                  <a:rPr lang="en-US" dirty="0"/>
                  <a:t>We shall solve the problems concerning:</a:t>
                </a:r>
              </a:p>
              <a:p>
                <a:pPr marL="285750" indent="-285750" algn="l">
                  <a:buFont typeface="Wingdings" charset="2"/>
                  <a:buChar char="Ø"/>
                </a:pPr>
                <a:endParaRPr lang="en-US" dirty="0"/>
              </a:p>
              <a:p>
                <a:pPr marL="285750" indent="-285750" algn="l">
                  <a:buFont typeface="Wingdings" charset="2"/>
                  <a:buChar char="Ø"/>
                </a:pPr>
                <a:r>
                  <a:rPr lang="en-US" dirty="0"/>
                  <a:t>Verification of the theorem and </a:t>
                </a:r>
              </a:p>
              <a:p>
                <a:pPr marL="285750" indent="-285750" algn="l">
                  <a:buFont typeface="Wingdings" charset="2"/>
                  <a:buChar char="Ø"/>
                </a:pPr>
                <a:endParaRPr lang="en-US" dirty="0"/>
              </a:p>
              <a:p>
                <a:pPr marL="285750" indent="-285750" algn="l">
                  <a:buFont typeface="Wingdings" charset="2"/>
                  <a:buChar char="Ø"/>
                </a:pPr>
                <a:r>
                  <a:rPr lang="en-US" dirty="0"/>
                  <a:t>Application in evaluating surface integrals and vice versa 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8792" y="839096"/>
                <a:ext cx="11005072" cy="5706769"/>
              </a:xfrm>
              <a:blipFill>
                <a:blip r:embed="rId2"/>
                <a:stretch>
                  <a:fillRect l="-923" r="-1384" b="-288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09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EA7A2-3895-E673-1B0A-9668C04D9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941" y="215153"/>
                <a:ext cx="11084859" cy="5961810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8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3−</m:t>
                                        </m:r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8 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p>
                      <m:e>
                        <m:r>
                          <a:rPr lang="en-US" sz="2400" i="1">
                            <a:latin typeface="Cambria Math" charset="0"/>
                          </a:rPr>
                          <m:t>[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] </m:t>
                    </m:r>
                    <m:r>
                      <a:rPr lang="en-US" sz="2400" i="1">
                        <a:latin typeface="Cambria Math" charset="0"/>
                      </a:rPr>
                      <m:t>𝑑𝑥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8×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6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3−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3−</m:t>
                                        </m:r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−4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27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∵ </m:t>
                    </m:r>
                  </m:oMath>
                </a14:m>
                <a:r>
                  <a:rPr lang="en-US" sz="2400" dirty="0"/>
                  <a:t> L.H.S. = R.H.S., the theorem is verified.</a:t>
                </a: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1EA7A2-3895-E673-1B0A-9668C04D9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1" y="215153"/>
                <a:ext cx="11084859" cy="5961810"/>
              </a:xfrm>
              <a:blipFill>
                <a:blip r:embed="rId2"/>
                <a:stretch>
                  <a:fillRect l="-1259" t="-467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5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9485" y="348343"/>
                <a:ext cx="11604171" cy="6183086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4. Verify divergence theorem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𝑦𝑧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𝑧𝑥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𝑥𝑦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taken over the rectangular parallelopiped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0≤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≤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charset="0"/>
                      </a:rPr>
                      <m:t>, 0≤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≤</m:t>
                    </m:r>
                    <m:r>
                      <a:rPr lang="en-US" sz="2400" b="0" i="1" smtClean="0">
                        <a:latin typeface="Cambria Math" charset="0"/>
                      </a:rPr>
                      <m:t>𝑏</m:t>
                    </m:r>
                    <m:r>
                      <a:rPr lang="en-US" sz="2400" b="0" i="1" smtClean="0">
                        <a:latin typeface="Cambria Math" charset="0"/>
                      </a:rPr>
                      <m:t>, 0≤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≤</m:t>
                    </m:r>
                    <m:r>
                      <a:rPr lang="en-US" sz="24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400" dirty="0"/>
                  <a:t> 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Solution : In order to verify Gauss’ Divergence Theorem ,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we need to show :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>
                        <a:latin typeface="Cambria Math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 (1)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Evaluation of L.H.S. 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We need to divide the closed surface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of the rectangular parallelopiped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into 6 surfaces.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:</m:t>
                    </m:r>
                    <m:r>
                      <a:rPr lang="en-US" sz="2400" b="0" i="1" smtClean="0">
                        <a:latin typeface="Cambria Math" charset="0"/>
                      </a:rPr>
                      <m:t>𝑂𝐴𝐵𝐷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:</m:t>
                    </m:r>
                    <m:r>
                      <a:rPr lang="en-US" sz="2400" b="0" i="1" smtClean="0">
                        <a:latin typeface="Cambria Math" charset="0"/>
                      </a:rPr>
                      <m:t>𝐶𝐺𝐹𝐸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:</m:t>
                    </m:r>
                    <m:r>
                      <a:rPr lang="en-US" sz="2400" i="1">
                        <a:latin typeface="Cambria Math" charset="0"/>
                      </a:rPr>
                      <m:t>𝑂𝐵𝐸𝐶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:</m:t>
                    </m:r>
                    <m:r>
                      <a:rPr lang="en-US" sz="2400" i="1">
                        <a:latin typeface="Cambria Math" charset="0"/>
                      </a:rPr>
                      <m:t>𝐴𝐷𝐹𝐺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:</m:t>
                    </m:r>
                    <m:r>
                      <a:rPr lang="en-US" sz="2400" i="1">
                        <a:latin typeface="Cambria Math" charset="0"/>
                      </a:rPr>
                      <m:t>𝑂𝐴𝐺𝐶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:</m:t>
                    </m:r>
                    <m:r>
                      <a:rPr lang="en-US" sz="2400" i="1">
                        <a:latin typeface="Cambria Math" charset="0"/>
                      </a:rPr>
                      <m:t>𝐷𝐵𝐸𝐹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∴ 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+</m:t>
                            </m:r>
                            <m:nary>
                              <m:naryPr>
                                <m:chr m:val="∬"/>
                                <m:supHide m:val="on"/>
                                <m:ctrlPr>
                                  <a:rPr lang="is-I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𝑑𝑠</m:t>
                                </m:r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+…</m:t>
                                </m:r>
                                <m:nary>
                                  <m:naryPr>
                                    <m:chr m:val="∬"/>
                                    <m:supHide m:val="on"/>
                                    <m:ctrlPr>
                                      <a:rPr lang="is-I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 .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𝑑𝑠</m:t>
                                    </m:r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.. 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485" y="348343"/>
                <a:ext cx="11604171" cy="6183086"/>
              </a:xfrm>
              <a:blipFill>
                <a:blip r:embed="rId2"/>
                <a:stretch>
                  <a:fillRect l="-2077" r="-1311" b="-4303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72" y="1495313"/>
            <a:ext cx="3896980" cy="20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5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8342"/>
                <a:ext cx="11255829" cy="6422571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rgbClr val="0070C0"/>
                    </a:solidFill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 , 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𝑥𝑦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∴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𝑑𝑠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trlPr>
                              <a:rPr lang="is-IS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𝑥𝑦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𝑑𝑦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,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−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charset="0"/>
                      </a:rPr>
                      <m:t>𝑥𝑦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trlPr>
                              <a:rPr lang="is-I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𝑥𝑦</m:t>
                                </m:r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 )</m:t>
                                </m:r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𝑑𝑦</m:t>
                                </m:r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𝑎𝑏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 −</m:t>
                    </m:r>
                    <m:f>
                      <m:f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charset="0"/>
                      </a:rPr>
                      <m:t> ,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𝑦𝑧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trlPr>
                              <a:rPr lang="is-I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𝑐</m:t>
                                </m:r>
                              </m:sup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𝑦𝑧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𝑑𝑦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 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𝑦𝑧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trlPr>
                              <a:rPr lang="is-I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𝑐</m:t>
                                </m:r>
                              </m:sup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𝑦𝑧</m:t>
                                </m:r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)</m:t>
                                </m:r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𝑑𝑧</m:t>
                                </m:r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𝑑𝑦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a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bc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8342"/>
                <a:ext cx="11255829" cy="6422571"/>
              </a:xfrm>
              <a:blipFill>
                <a:blip r:embed="rId2"/>
                <a:stretch>
                  <a:fillRect l="-4955" b="-8087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56" y="435429"/>
            <a:ext cx="3091543" cy="2120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61515" y="2643036"/>
                <a:ext cx="4332513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𝑦𝑧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𝑖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𝑧𝑥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𝑗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𝑥𝑦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515" y="2643036"/>
                <a:ext cx="4332513" cy="410305"/>
              </a:xfrm>
              <a:prstGeom prst="rect">
                <a:avLst/>
              </a:prstGeom>
              <a:blipFill rotWithShape="0">
                <a:blip r:embed="rId4"/>
                <a:stretch>
                  <a:fillRect t="-14925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5C587B-3EC7-3304-35CB-D88EA0A83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184" y="193638"/>
                <a:ext cx="11095616" cy="59833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00B050"/>
                    </a:solidFill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charset="0"/>
                      </a:rPr>
                      <m:t> ,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charset="0"/>
                      </a:rPr>
                      <m:t>𝑧𝑥</m:t>
                    </m:r>
                  </m:oMath>
                </a14:m>
                <a:endParaRPr lang="en-US" sz="2400" i="1" dirty="0">
                  <a:solidFill>
                    <a:srgbClr val="00B050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trlPr>
                              <a:rPr lang="is-I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𝑐</m:t>
                                </m:r>
                              </m:sup>
                              <m:e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𝑧𝑥</m:t>
                                </m:r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𝑑𝑧</m:t>
                                </m:r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charset="0"/>
                      </a:rPr>
                      <m:t> ,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charset="0"/>
                      </a:rPr>
                      <m:t>𝑧𝑥</m:t>
                    </m:r>
                  </m:oMath>
                </a14:m>
                <a:endParaRPr lang="en-US" sz="2400" i="1" dirty="0">
                  <a:solidFill>
                    <a:srgbClr val="002060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6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trlPr>
                              <a:rPr lang="is-I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  <m:t>𝑐</m:t>
                                </m:r>
                              </m:sup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solidFill>
                                          <a:srgbClr val="00206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  <m:t>𝑧𝑥</m:t>
                                </m:r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  <m:t>) </m:t>
                                </m:r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  <m:t>𝑑𝑧</m:t>
                                </m:r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 charset="0"/>
                      </a:rPr>
                      <m:t>𝑐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charset="0"/>
                      </a:rPr>
                      <m:t> −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Hence from (1) ,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 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a</m:t>
                        </m:r>
                      </m:e>
                      <m:sup>
                        <m:r>
                          <a:rPr lang="en-US" sz="240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bc</m:t>
                    </m:r>
                    <m:r>
                      <a:rPr lang="en-US" sz="240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𝑐</m:t>
                    </m:r>
                    <m:r>
                      <a:rPr lang="en-US" sz="2400" i="1">
                        <a:latin typeface="Cambria Math" charset="0"/>
                      </a:rPr>
                      <m:t> −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𝑎𝑏𝑐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𝑏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𝑐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5C587B-3EC7-3304-35CB-D88EA0A83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184" y="193638"/>
                <a:ext cx="11095616" cy="5983325"/>
              </a:xfrm>
              <a:blipFill>
                <a:blip r:embed="rId2"/>
                <a:stretch>
                  <a:fillRect l="-5143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E79377C-A110-922E-49E4-0849E5CF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10" y="370883"/>
            <a:ext cx="3091543" cy="2120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FDB0A-8E8E-B494-5FD3-CE9DD1C89600}"/>
                  </a:ext>
                </a:extLst>
              </p:cNvPr>
              <p:cNvSpPr txBox="1"/>
              <p:nvPr/>
            </p:nvSpPr>
            <p:spPr>
              <a:xfrm>
                <a:off x="7272424" y="2491403"/>
                <a:ext cx="4332513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𝑦𝑧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𝑖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𝑧𝑥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𝑗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𝑥𝑦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FDB0A-8E8E-B494-5FD3-CE9DD1C8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24" y="2491403"/>
                <a:ext cx="4332513" cy="410305"/>
              </a:xfrm>
              <a:prstGeom prst="rect">
                <a:avLst/>
              </a:prstGeom>
              <a:blipFill>
                <a:blip r:embed="rId4"/>
                <a:stretch>
                  <a:fillRect t="-12121" b="-606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2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7457" y="110534"/>
                <a:ext cx="11593286" cy="6410010"/>
              </a:xfrm>
            </p:spPr>
            <p:txBody>
              <a:bodyPr>
                <a:normAutofit fontScale="925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/>
              </a:p>
              <a:p>
                <a:pPr marL="0" marR="0" lvl="0" indent="0" defTabSz="914400" eaLnBrk="1" fontAlgn="auto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600" dirty="0"/>
                  <a:t>Evaluation of R.H.S.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>
                        <a:latin typeface="Cambria Math" charset="0"/>
                      </a:rPr>
                      <m:t>𝛻</m:t>
                    </m:r>
                    <m:r>
                      <a:rPr lang="en-US" sz="2600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charset="0"/>
                          </a:rPr>
                          <m:t>𝜕</m:t>
                        </m:r>
                      </m:num>
                      <m:den>
                        <m:r>
                          <a:rPr lang="en-US" sz="2600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𝑦𝑧</m:t>
                        </m:r>
                      </m:e>
                    </m:d>
                    <m:r>
                      <a:rPr lang="en-US" sz="2600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charset="0"/>
                          </a:rPr>
                          <m:t>𝜕</m:t>
                        </m:r>
                      </m:num>
                      <m:den>
                        <m:r>
                          <a:rPr lang="en-US" sz="2600" i="1">
                            <a:latin typeface="Cambria Math" charset="0"/>
                          </a:rPr>
                          <m:t>𝜕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6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latin typeface="Cambria Math" charset="0"/>
                          </a:rPr>
                          <m:t>−</m:t>
                        </m:r>
                        <m:r>
                          <a:rPr lang="en-US" sz="2600" i="1" dirty="0">
                            <a:latin typeface="Cambria Math" charset="0"/>
                          </a:rPr>
                          <m:t>𝑧𝑥</m:t>
                        </m:r>
                      </m:e>
                    </m:d>
                    <m:r>
                      <a:rPr lang="en-US" sz="2600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charset="0"/>
                          </a:rPr>
                          <m:t>𝜕</m:t>
                        </m:r>
                      </m:num>
                      <m:den>
                        <m:r>
                          <a:rPr lang="en-US" sz="2600" i="1">
                            <a:latin typeface="Cambria Math" charset="0"/>
                          </a:rPr>
                          <m:t>𝜕</m:t>
                        </m:r>
                        <m:r>
                          <a:rPr lang="en-US" sz="2600" i="1">
                            <a:latin typeface="Cambria Math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dirty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6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latin typeface="Cambria Math" charset="0"/>
                          </a:rPr>
                          <m:t>−</m:t>
                        </m:r>
                        <m:r>
                          <a:rPr lang="en-US" sz="2600" i="1" dirty="0">
                            <a:latin typeface="Cambria Math" charset="0"/>
                          </a:rPr>
                          <m:t>𝑥𝑦</m:t>
                        </m:r>
                      </m:e>
                    </m:d>
                    <m:r>
                      <a:rPr lang="en-US" sz="2600" b="0" i="1" smtClean="0">
                        <a:latin typeface="Cambria Math" charset="0"/>
                      </a:rPr>
                      <m:t>=2(</m:t>
                    </m:r>
                    <m:r>
                      <a:rPr lang="en-US" sz="2600" b="0" i="1" smtClean="0">
                        <a:latin typeface="Cambria Math" charset="0"/>
                      </a:rPr>
                      <m:t>𝑥</m:t>
                    </m:r>
                    <m:r>
                      <a:rPr lang="en-US" sz="2600" b="0" i="1" smtClean="0">
                        <a:latin typeface="Cambria Math" charset="0"/>
                      </a:rPr>
                      <m:t>+</m:t>
                    </m:r>
                    <m:r>
                      <a:rPr lang="en-US" sz="2600" b="0" i="1" smtClean="0">
                        <a:latin typeface="Cambria Math" charset="0"/>
                      </a:rPr>
                      <m:t>𝑦</m:t>
                    </m:r>
                    <m:r>
                      <a:rPr lang="en-US" sz="2600" b="0" i="1" smtClean="0">
                        <a:latin typeface="Cambria Math" charset="0"/>
                      </a:rPr>
                      <m:t>+</m:t>
                    </m:r>
                    <m:r>
                      <a:rPr lang="en-US" sz="2600" b="0" i="1" smtClean="0">
                        <a:latin typeface="Cambria Math" charset="0"/>
                      </a:rPr>
                      <m:t>𝑧</m:t>
                    </m:r>
                    <m:r>
                      <a:rPr lang="en-US" sz="26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∭"/>
                        <m:supHide m:val="on"/>
                        <m:ctrlPr>
                          <a:rPr lang="is-I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600" i="1">
                            <a:latin typeface="Cambria Math" charset="0"/>
                          </a:rPr>
                          <m:t>𝑑𝑉</m:t>
                        </m:r>
                      </m:e>
                    </m:nary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lang="is-I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b="0" i="1" smtClean="0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p>
                              <m:e>
                                <m:r>
                                  <a:rPr lang="en-US" sz="2600" i="1">
                                    <a:latin typeface="Cambria Math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𝑦</m:t>
                                    </m:r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𝑑𝑧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𝑑𝑦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 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=2</m:t>
                    </m:r>
                    <m:nary>
                      <m:naryPr>
                        <m:ctrlPr>
                          <a:rPr lang="is-I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𝑥𝑧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𝑦𝑧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sz="26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sz="2600" b="0" i="1" smtClean="0">
                        <a:latin typeface="Cambria Math" charset="0"/>
                      </a:rPr>
                      <m:t>𝑑𝑦𝑑𝑥</m:t>
                    </m:r>
                    <m:r>
                      <a:rPr lang="en-US" sz="2600" b="0" i="1" smtClean="0">
                        <a:latin typeface="Cambria Math" charset="0"/>
                      </a:rPr>
                      <m:t>=2</m:t>
                    </m:r>
                    <m:nary>
                      <m:naryPr>
                        <m:ctrlPr>
                          <a:rPr lang="is-I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𝑐𝑥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𝑐𝑦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600" b="0" i="1" smtClean="0">
                                <a:latin typeface="Cambria Math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 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=2</m:t>
                    </m:r>
                    <m:nary>
                      <m:naryPr>
                        <m:ctrlPr>
                          <a:rPr lang="is-I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𝑎</m:t>
                        </m:r>
                      </m:sup>
                      <m:e>
                        <m:sSubSup>
                          <m:sSub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𝑐𝑥𝑦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sz="26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sz="2600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=2</m:t>
                        </m:r>
                        <m:nary>
                          <m:naryPr>
                            <m:ctrlPr>
                              <a:rPr lang="is-I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charset="0"/>
                              </a:rPr>
                              <m:t>𝑎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𝑏𝑐𝑥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  <m:sSup>
                                      <m:sSup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26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600" b="0" i="1" smtClean="0">
                                <a:latin typeface="Cambria Math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 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= 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2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𝑏𝑐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600" b="0" i="1" smtClean="0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𝑎</m:t>
                        </m:r>
                      </m:sup>
                    </m:sSubSup>
                    <m:r>
                      <a:rPr lang="en-US" sz="26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charset="0"/>
                      </a:rPr>
                      <m:t>𝑏𝑐</m:t>
                    </m:r>
                    <m:r>
                      <a:rPr lang="en-US" sz="2600" b="0" i="1" smtClean="0">
                        <a:latin typeface="Cambria Math" charset="0"/>
                      </a:rPr>
                      <m:t>+</m:t>
                    </m:r>
                    <m:r>
                      <a:rPr lang="en-US" sz="2600" b="0" i="1" smtClean="0">
                        <a:latin typeface="Cambria Math" charset="0"/>
                      </a:rPr>
                      <m:t>𝑎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charset="0"/>
                      </a:rPr>
                      <m:t>𝑐</m:t>
                    </m:r>
                    <m:r>
                      <a:rPr lang="en-US" sz="2600" b="0" i="1" smtClean="0">
                        <a:latin typeface="Cambria Math" charset="0"/>
                      </a:rPr>
                      <m:t>+</m:t>
                    </m:r>
                    <m:r>
                      <a:rPr lang="en-US" sz="2600" b="0" i="1" smtClean="0">
                        <a:latin typeface="Cambria Math" charset="0"/>
                      </a:rPr>
                      <m:t>𝑎𝑏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𝑐</m:t>
                        </m:r>
                      </m:e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𝑎𝑏𝑐</m:t>
                    </m:r>
                    <m:r>
                      <a:rPr lang="en-US" sz="2600" i="1">
                        <a:latin typeface="Cambria Math" charset="0"/>
                      </a:rPr>
                      <m:t>(</m:t>
                    </m:r>
                    <m:r>
                      <a:rPr lang="en-US" sz="2600" i="1">
                        <a:latin typeface="Cambria Math" charset="0"/>
                      </a:rPr>
                      <m:t>𝑎</m:t>
                    </m:r>
                    <m:r>
                      <a:rPr lang="en-US" sz="2600" i="1">
                        <a:latin typeface="Cambria Math" charset="0"/>
                      </a:rPr>
                      <m:t>+</m:t>
                    </m:r>
                    <m:r>
                      <a:rPr lang="en-US" sz="2600" i="1">
                        <a:latin typeface="Cambria Math" charset="0"/>
                      </a:rPr>
                      <m:t>𝑏</m:t>
                    </m:r>
                    <m:r>
                      <a:rPr lang="en-US" sz="2600" i="1">
                        <a:latin typeface="Cambria Math" charset="0"/>
                      </a:rPr>
                      <m:t>+</m:t>
                    </m:r>
                    <m:r>
                      <a:rPr lang="en-US" sz="2600" i="1">
                        <a:latin typeface="Cambria Math" charset="0"/>
                      </a:rPr>
                      <m:t>𝑐</m:t>
                    </m:r>
                    <m:r>
                      <a:rPr lang="en-US" sz="2600" i="1">
                        <a:latin typeface="Cambria Math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457" y="110534"/>
                <a:ext cx="11593286" cy="6410010"/>
              </a:xfrm>
              <a:blipFill>
                <a:blip r:embed="rId2"/>
                <a:stretch>
                  <a:fillRect l="-4923" b="-198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8228" y="110533"/>
                <a:ext cx="4474029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𝐹</m:t>
                          </m:r>
                        </m:e>
                      </m:acc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𝑦𝑧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</m:acc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𝑧𝑥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𝑗</m:t>
                          </m:r>
                        </m:e>
                      </m:acc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𝑥𝑦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28" y="110533"/>
                <a:ext cx="4474029" cy="410305"/>
              </a:xfrm>
              <a:prstGeom prst="rect">
                <a:avLst/>
              </a:prstGeom>
              <a:blipFill rotWithShape="0">
                <a:blip r:embed="rId3"/>
                <a:stretch>
                  <a:fillRect t="-14925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9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7190" y="274320"/>
                <a:ext cx="11635740" cy="6217920"/>
              </a:xfrm>
            </p:spPr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5. Verify Gauss’ Divergence theorem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over the region bounded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=0, 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sz="2400" dirty="0"/>
                  <a:t> 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Solution 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In order to verify Gauss’ Divergence Theorem we need to show 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>
                        <a:latin typeface="Cambria Math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 (1)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Evaluation of L.H.S. 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We need to divide the closed surface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of the cylinder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into 3 surfaces.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:</m:t>
                    </m:r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, the circular base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:</m:t>
                    </m:r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sz="2400" dirty="0"/>
                  <a:t> , the circular top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2400" dirty="0"/>
                  <a:t> , the curved surface of the cylinder given by the equation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 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+</m:t>
                            </m:r>
                            <m:nary>
                              <m:naryPr>
                                <m:chr m:val="∬"/>
                                <m:supHide m:val="on"/>
                                <m:ctrlPr>
                                  <a:rPr lang="is-I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𝑑𝑠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∬"/>
                                    <m:supHide m:val="on"/>
                                    <m:ctrlPr>
                                      <a:rPr lang="is-I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/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 .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𝑑𝑠</m:t>
                                    </m:r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.. (1)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190" y="274320"/>
                <a:ext cx="11635740" cy="6217920"/>
              </a:xfrm>
              <a:blipFill>
                <a:blip r:embed="rId2"/>
                <a:stretch>
                  <a:fillRect l="-4902" t="-2240" b="-13442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n 4"/>
          <p:cNvSpPr/>
          <p:nvPr/>
        </p:nvSpPr>
        <p:spPr>
          <a:xfrm>
            <a:off x="9121140" y="1668780"/>
            <a:ext cx="2000250" cy="3737610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121140" y="5040630"/>
            <a:ext cx="200025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121265" y="5223510"/>
            <a:ext cx="1651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024110" y="697230"/>
            <a:ext cx="97155" cy="452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721090" y="5223510"/>
            <a:ext cx="1400175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9132570" y="5257800"/>
            <a:ext cx="182880" cy="80010"/>
          </a:xfrm>
          <a:custGeom>
            <a:avLst/>
            <a:gdLst>
              <a:gd name="connsiteX0" fmla="*/ 0 w 182880"/>
              <a:gd name="connsiteY0" fmla="*/ 0 h 80010"/>
              <a:gd name="connsiteX1" fmla="*/ 45720 w 182880"/>
              <a:gd name="connsiteY1" fmla="*/ 22860 h 80010"/>
              <a:gd name="connsiteX2" fmla="*/ 80010 w 182880"/>
              <a:gd name="connsiteY2" fmla="*/ 34290 h 80010"/>
              <a:gd name="connsiteX3" fmla="*/ 114300 w 182880"/>
              <a:gd name="connsiteY3" fmla="*/ 57150 h 80010"/>
              <a:gd name="connsiteX4" fmla="*/ 182880 w 182880"/>
              <a:gd name="connsiteY4" fmla="*/ 80010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" h="80010">
                <a:moveTo>
                  <a:pt x="0" y="0"/>
                </a:moveTo>
                <a:cubicBezTo>
                  <a:pt x="15240" y="7620"/>
                  <a:pt x="30059" y="16148"/>
                  <a:pt x="45720" y="22860"/>
                </a:cubicBezTo>
                <a:cubicBezTo>
                  <a:pt x="56794" y="27606"/>
                  <a:pt x="69234" y="28902"/>
                  <a:pt x="80010" y="34290"/>
                </a:cubicBezTo>
                <a:cubicBezTo>
                  <a:pt x="92297" y="40433"/>
                  <a:pt x="101747" y="51571"/>
                  <a:pt x="114300" y="57150"/>
                </a:cubicBezTo>
                <a:cubicBezTo>
                  <a:pt x="136320" y="66937"/>
                  <a:pt x="182880" y="80010"/>
                  <a:pt x="182880" y="800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55430" y="5245404"/>
            <a:ext cx="285750" cy="12743"/>
          </a:xfrm>
          <a:custGeom>
            <a:avLst/>
            <a:gdLst>
              <a:gd name="connsiteX0" fmla="*/ 0 w 285750"/>
              <a:gd name="connsiteY0" fmla="*/ 966 h 12743"/>
              <a:gd name="connsiteX1" fmla="*/ 148590 w 285750"/>
              <a:gd name="connsiteY1" fmla="*/ 966 h 12743"/>
              <a:gd name="connsiteX2" fmla="*/ 285750 w 285750"/>
              <a:gd name="connsiteY2" fmla="*/ 966 h 1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12743">
                <a:moveTo>
                  <a:pt x="0" y="966"/>
                </a:moveTo>
                <a:cubicBezTo>
                  <a:pt x="90700" y="23641"/>
                  <a:pt x="4831" y="7812"/>
                  <a:pt x="148590" y="966"/>
                </a:cubicBezTo>
                <a:cubicBezTo>
                  <a:pt x="194258" y="-1209"/>
                  <a:pt x="240030" y="966"/>
                  <a:pt x="285750" y="9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61207" y="5233973"/>
            <a:ext cx="411480" cy="13032"/>
          </a:xfrm>
          <a:custGeom>
            <a:avLst/>
            <a:gdLst>
              <a:gd name="connsiteX0" fmla="*/ 0 w 411480"/>
              <a:gd name="connsiteY0" fmla="*/ 1163 h 13032"/>
              <a:gd name="connsiteX1" fmla="*/ 160020 w 411480"/>
              <a:gd name="connsiteY1" fmla="*/ 1163 h 13032"/>
              <a:gd name="connsiteX2" fmla="*/ 411480 w 411480"/>
              <a:gd name="connsiteY2" fmla="*/ 1163 h 1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" h="13032">
                <a:moveTo>
                  <a:pt x="0" y="1163"/>
                </a:moveTo>
                <a:cubicBezTo>
                  <a:pt x="95897" y="25137"/>
                  <a:pt x="-1672" y="6216"/>
                  <a:pt x="160020" y="1163"/>
                </a:cubicBezTo>
                <a:cubicBezTo>
                  <a:pt x="243799" y="-1455"/>
                  <a:pt x="327660" y="1163"/>
                  <a:pt x="411480" y="11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721090" y="60152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11576267" y="5153144"/>
            <a:ext cx="63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15421" y="52167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03014" y="13830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43698" y="4829155"/>
                <a:ext cx="1070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698" y="4829155"/>
                <a:ext cx="107008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622292" y="1702315"/>
                <a:ext cx="1260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92" y="1702315"/>
                <a:ext cx="126008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19118697">
                <a:off x="10374152" y="3261479"/>
                <a:ext cx="2038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8697">
                <a:off x="10374152" y="3261479"/>
                <a:ext cx="203882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/>
          <p:nvPr/>
        </p:nvCxnSpPr>
        <p:spPr>
          <a:xfrm rot="16200000" flipV="1">
            <a:off x="9785170" y="3302180"/>
            <a:ext cx="834390" cy="607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6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1B099-A428-E4FA-16F0-D5AEC893C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699" y="301214"/>
                <a:ext cx="11655627" cy="587574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. Hence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=−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∴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. Hence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∴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area of circle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1B099-A428-E4FA-16F0-D5AEC893C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699" y="301214"/>
                <a:ext cx="11655627" cy="5875749"/>
              </a:xfrm>
              <a:blipFill>
                <a:blip r:embed="rId2"/>
                <a:stretch>
                  <a:fillRect l="-2723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n 3">
            <a:extLst>
              <a:ext uri="{FF2B5EF4-FFF2-40B4-BE49-F238E27FC236}">
                <a16:creationId xmlns:a16="http://schemas.microsoft.com/office/drawing/2014/main" id="{47E010BE-7D3E-3C42-95DE-901B7D178B0A}"/>
              </a:ext>
            </a:extLst>
          </p:cNvPr>
          <p:cNvSpPr/>
          <p:nvPr/>
        </p:nvSpPr>
        <p:spPr>
          <a:xfrm>
            <a:off x="9121140" y="1668780"/>
            <a:ext cx="2000250" cy="3737610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80AEB5-DB44-8821-E657-4EF803E5412C}"/>
              </a:ext>
            </a:extLst>
          </p:cNvPr>
          <p:cNvCxnSpPr/>
          <p:nvPr/>
        </p:nvCxnSpPr>
        <p:spPr>
          <a:xfrm flipH="1" flipV="1">
            <a:off x="10024110" y="681037"/>
            <a:ext cx="97155" cy="452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DCCF56C-3A89-1857-983D-6919D27142AE}"/>
              </a:ext>
            </a:extLst>
          </p:cNvPr>
          <p:cNvSpPr/>
          <p:nvPr/>
        </p:nvSpPr>
        <p:spPr>
          <a:xfrm>
            <a:off x="9121140" y="5040630"/>
            <a:ext cx="200025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536434-D296-2C4D-B3C5-812CAB6E6F4B}"/>
              </a:ext>
            </a:extLst>
          </p:cNvPr>
          <p:cNvCxnSpPr/>
          <p:nvPr/>
        </p:nvCxnSpPr>
        <p:spPr>
          <a:xfrm flipH="1">
            <a:off x="8721090" y="5223510"/>
            <a:ext cx="1400175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29DE-4F7A-E0C4-3A5E-E5585C6F28A0}"/>
              </a:ext>
            </a:extLst>
          </p:cNvPr>
          <p:cNvCxnSpPr/>
          <p:nvPr/>
        </p:nvCxnSpPr>
        <p:spPr>
          <a:xfrm>
            <a:off x="10121265" y="5223510"/>
            <a:ext cx="1651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FEE576-F49A-F5A8-7760-4DDCCB637FC3}"/>
                  </a:ext>
                </a:extLst>
              </p:cNvPr>
              <p:cNvSpPr txBox="1"/>
              <p:nvPr/>
            </p:nvSpPr>
            <p:spPr>
              <a:xfrm>
                <a:off x="9622292" y="1702315"/>
                <a:ext cx="1260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FEE576-F49A-F5A8-7760-4DDCCB637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92" y="1702315"/>
                <a:ext cx="12600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155442-90E9-E88F-8B88-BB79D55360F6}"/>
                  </a:ext>
                </a:extLst>
              </p:cNvPr>
              <p:cNvSpPr txBox="1"/>
              <p:nvPr/>
            </p:nvSpPr>
            <p:spPr>
              <a:xfrm>
                <a:off x="9743698" y="4829155"/>
                <a:ext cx="1070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155442-90E9-E88F-8B88-BB79D5536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698" y="4829155"/>
                <a:ext cx="10700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E764CC-22B6-78CF-CD12-B6B867381035}"/>
                  </a:ext>
                </a:extLst>
              </p:cNvPr>
              <p:cNvSpPr txBox="1"/>
              <p:nvPr/>
            </p:nvSpPr>
            <p:spPr>
              <a:xfrm rot="19118697">
                <a:off x="9989066" y="3323073"/>
                <a:ext cx="2038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E764CC-22B6-78CF-CD12-B6B867381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8697">
                <a:off x="9989066" y="3323073"/>
                <a:ext cx="2038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E291966-2974-0281-24F4-41FBB4437A14}"/>
              </a:ext>
            </a:extLst>
          </p:cNvPr>
          <p:cNvCxnSpPr/>
          <p:nvPr/>
        </p:nvCxnSpPr>
        <p:spPr>
          <a:xfrm rot="16200000" flipV="1">
            <a:off x="9704068" y="3218472"/>
            <a:ext cx="834390" cy="607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0A22D5-532D-CDB0-0D21-C1DEB30E61D9}"/>
              </a:ext>
            </a:extLst>
          </p:cNvPr>
          <p:cNvSpPr txBox="1"/>
          <p:nvPr/>
        </p:nvSpPr>
        <p:spPr>
          <a:xfrm>
            <a:off x="10015421" y="52167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A49C0-F124-B36F-29C8-6CE46B7C8F9F}"/>
              </a:ext>
            </a:extLst>
          </p:cNvPr>
          <p:cNvSpPr txBox="1"/>
          <p:nvPr/>
        </p:nvSpPr>
        <p:spPr>
          <a:xfrm>
            <a:off x="8816248" y="59761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E3A0F-B79D-4109-2ED4-8E0E99E7FA3A}"/>
              </a:ext>
            </a:extLst>
          </p:cNvPr>
          <p:cNvSpPr txBox="1"/>
          <p:nvPr/>
        </p:nvSpPr>
        <p:spPr>
          <a:xfrm>
            <a:off x="11615990" y="52521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E4B81-B4ED-D420-8599-C09AC75678BC}"/>
              </a:ext>
            </a:extLst>
          </p:cNvPr>
          <p:cNvSpPr txBox="1"/>
          <p:nvPr/>
        </p:nvSpPr>
        <p:spPr>
          <a:xfrm>
            <a:off x="10121263" y="77927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7263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59" y="114300"/>
                <a:ext cx="11521441" cy="6642635"/>
              </a:xfrm>
            </p:spPr>
            <p:txBody>
              <a:bodyPr>
                <a:no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. Writing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as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𝜙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≡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, we have unit normal to the surface,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, is given by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𝛻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𝜙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𝑥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+2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𝑦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bg-BG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𝑥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𝑦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,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Let R denote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𝑦𝑧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plane . Then R is the rectangle bounded by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=0,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h</m:t>
                            </m:r>
                          </m:sup>
                          <m:e>
                            <m:f>
                              <m:fPr>
                                <m:ctrlPr>
                                  <a:rPr lang="bg-BG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𝑥𝑦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𝑑𝑧𝑑𝑦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𝑧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h</m:t>
                            </m:r>
                          </m:sup>
                          <m:e>
                            <m:f>
                              <m:fPr>
                                <m:ctrlPr>
                                  <a:rPr lang="bg-BG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𝑥𝑦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bg-BG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𝑑𝑧𝑑𝑦</m:t>
                        </m:r>
                      </m:num>
                      <m:den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den>
                        </m:f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charset="0"/>
                      </a:rPr>
                      <m:t>2</m:t>
                    </m:r>
                    <m:nary>
                      <m:naryPr>
                        <m:ctrlPr>
                          <a:rPr lang="is-I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𝑧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h</m:t>
                            </m:r>
                          </m:sup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𝑑𝑧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𝑑𝑦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2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h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 </m:t>
                    </m:r>
                    <m:nary>
                      <m:naryPr>
                        <m:ctrlPr>
                          <a:rPr lang="is-I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𝑎</m:t>
                        </m:r>
                      </m:sup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𝑑𝑦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Hence from (1),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 i="1" dirty="0">
                        <a:latin typeface="Cambria Math" charset="0"/>
                      </a:rPr>
                      <m:t>=0+</m:t>
                    </m:r>
                    <m:r>
                      <a:rPr lang="en-US" sz="2400" i="1" dirty="0"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+0=</m:t>
                    </m:r>
                    <m:r>
                      <a:rPr lang="en-US" sz="2400" i="1" dirty="0"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59" y="114300"/>
                <a:ext cx="11521441" cy="6642635"/>
              </a:xfrm>
              <a:blipFill>
                <a:blip r:embed="rId2"/>
                <a:stretch>
                  <a:fillRect l="-4950" b="-14723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63" y="1989269"/>
            <a:ext cx="2263994" cy="3542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19660" y="38022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10371832" y="3732788"/>
            <a:ext cx="298966" cy="1257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24329" y="252635"/>
                <a:ext cx="202940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i="1" dirty="0">
                          <a:latin typeface="Cambria Math" charset="0"/>
                        </a:rPr>
                        <m:t>𝑦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𝑖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r>
                        <a:rPr lang="en-US" i="1" dirty="0">
                          <a:latin typeface="Cambria Math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𝑗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29" y="252635"/>
                <a:ext cx="2029402" cy="410305"/>
              </a:xfrm>
              <a:prstGeom prst="rect">
                <a:avLst/>
              </a:prstGeom>
              <a:blipFill rotWithShape="0">
                <a:blip r:embed="rId4"/>
                <a:stretch>
                  <a:fillRect t="-14706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620" y="320040"/>
                <a:ext cx="10965180" cy="6252210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Evaluation of R.H.S.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Now 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𝛻</m:t>
                    </m:r>
                    <m:r>
                      <a:rPr lang="en-US" sz="2400" b="0" i="1" smtClean="0">
                        <a:latin typeface="Cambria Math" charset="0"/>
                      </a:rPr>
                      <m:t> .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.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∭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𝑑𝑉</m:t>
                        </m:r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=−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is-I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nary>
                              <m:naryPr>
                                <m:ctrlPr>
                                  <a:rPr lang="is-I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h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𝑑𝑧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=−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𝑑𝑥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4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[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] </m:t>
                            </m:r>
                          </m:e>
                        </m:func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4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 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∵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>
                        <a:latin typeface="Cambria Math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2400" dirty="0"/>
                  <a:t> , which is Gauss’ divergence theorem.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620" y="320040"/>
                <a:ext cx="10965180" cy="6252210"/>
              </a:xfrm>
              <a:blipFill>
                <a:blip r:embed="rId2"/>
                <a:stretch>
                  <a:fillRect l="-5202" b="-16024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3029" y="228600"/>
                <a:ext cx="11821885" cy="6411686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/>
                  <a:t>6. Verify Gauss’ divergence theorem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=4</m:t>
                    </m:r>
                    <m:r>
                      <a:rPr lang="en-US" sz="1800" b="0" i="1" dirty="0" smtClean="0">
                        <a:latin typeface="Cambria Math" charset="0"/>
                      </a:rPr>
                      <m:t>𝑥</m:t>
                    </m:r>
                    <m:r>
                      <a:rPr lang="en-US" sz="18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 −2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taken over the region bounded by the cylinder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=4,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charset="0"/>
                      </a:rPr>
                      <m:t>𝑧</m:t>
                    </m:r>
                    <m:r>
                      <a:rPr lang="en-US" sz="1800" b="0" i="1" dirty="0" smtClean="0">
                        <a:latin typeface="Cambria Math" charset="0"/>
                      </a:rPr>
                      <m:t>=0, </m:t>
                    </m:r>
                    <m:r>
                      <a:rPr lang="en-US" sz="1800" b="0" i="1" dirty="0" smtClean="0">
                        <a:latin typeface="Cambria Math" charset="0"/>
                      </a:rPr>
                      <m:t>𝑧</m:t>
                    </m:r>
                    <m:r>
                      <a:rPr lang="en-US" sz="1800" b="0" i="1" dirty="0" smtClean="0">
                        <a:latin typeface="Cambria Math" charset="0"/>
                      </a:rPr>
                      <m:t>=3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Solution : : In order to verify Gauss’ Divergence Theorem we need to show 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18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1800">
                        <a:latin typeface="Cambria Math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1800" i="1">
                            <a:latin typeface="Cambria Math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mr-IN" sz="1800" dirty="0"/>
                  <a:t>……</a:t>
                </a:r>
                <a:r>
                  <a:rPr lang="en-US" sz="1800" dirty="0"/>
                  <a:t> (1)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Evaluation of L.H.S. :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We need to divide the closed surface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1800" dirty="0"/>
                  <a:t> of the cylinder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into 3 surfaces.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:</m:t>
                    </m:r>
                    <m:r>
                      <a:rPr lang="en-US" sz="1800" b="0" i="1" smtClean="0">
                        <a:latin typeface="Cambria Math" charset="0"/>
                      </a:rPr>
                      <m:t>𝑧</m:t>
                    </m:r>
                    <m:r>
                      <a:rPr lang="en-US" sz="18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1800" dirty="0"/>
                  <a:t> , the circular base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:</m:t>
                    </m:r>
                    <m:r>
                      <a:rPr lang="en-US" sz="1800" b="0" i="1" smtClean="0">
                        <a:latin typeface="Cambria Math" charset="0"/>
                      </a:rPr>
                      <m:t>𝑧</m:t>
                    </m:r>
                    <m:r>
                      <a:rPr lang="en-US" sz="1800" b="0" i="1" smtClean="0">
                        <a:latin typeface="Cambria Math" charset="0"/>
                      </a:rPr>
                      <m:t>=3</m:t>
                    </m:r>
                  </m:oMath>
                </a14:m>
                <a:r>
                  <a:rPr lang="en-US" sz="1800" dirty="0"/>
                  <a:t> , the circular top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800" dirty="0"/>
                  <a:t> , the curved surface of the cylinder given by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charset="0"/>
                      </a:rPr>
                      <m:t>=4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∴ 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1800" i="1" dirty="0">
                            <a:latin typeface="Cambria Math" charset="0"/>
                          </a:rPr>
                          <m:t>𝑑𝑠</m:t>
                        </m:r>
                        <m:r>
                          <a:rPr lang="en-US" sz="1800" i="1" dirty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∬"/>
                            <m:supHide m:val="on"/>
                            <m:ctrlPr>
                              <a:rPr lang="is-I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1800" i="1" dirty="0">
                                <a:latin typeface="Cambria Math" charset="0"/>
                              </a:rPr>
                              <m:t> .</m:t>
                            </m:r>
                            <m:acc>
                              <m:accPr>
                                <m:chr m:val="⃗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18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i="1" dirty="0">
                                <a:latin typeface="Cambria Math" charset="0"/>
                              </a:rPr>
                              <m:t>𝑑𝑠</m:t>
                            </m:r>
                            <m:r>
                              <a:rPr lang="en-US" sz="1800" i="1" dirty="0">
                                <a:latin typeface="Cambria Math" charset="0"/>
                              </a:rPr>
                              <m:t>+</m:t>
                            </m:r>
                            <m:nary>
                              <m:naryPr>
                                <m:chr m:val="∬"/>
                                <m:supHide m:val="on"/>
                                <m:ctrlPr>
                                  <a:rPr lang="is-I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 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 dirty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𝑑𝑠</m:t>
                                </m:r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∬"/>
                                    <m:supHide m:val="on"/>
                                    <m:ctrlPr>
                                      <a:rPr lang="is-I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/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  <m:r>
                                      <a:rPr lang="en-US" sz="1800" i="1" dirty="0">
                                        <a:latin typeface="Cambria Math" charset="0"/>
                                      </a:rPr>
                                      <m:t> .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 dirty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1800" i="1" dirty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1800" i="1" dirty="0">
                                        <a:latin typeface="Cambria Math" charset="0"/>
                                      </a:rPr>
                                      <m:t>𝑑𝑠</m:t>
                                    </m:r>
                                    <m:r>
                                      <a:rPr lang="en-US" sz="1800" i="1" dirty="0">
                                        <a:latin typeface="Cambria Math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mr-IN" sz="1800" dirty="0"/>
                  <a:t>……</a:t>
                </a:r>
                <a:r>
                  <a:rPr lang="en-US" sz="1800" dirty="0"/>
                  <a:t>.. (1)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, </m:t>
                    </m:r>
                    <m:r>
                      <a:rPr lang="en-US" sz="1800" i="1">
                        <a:latin typeface="Cambria Math" charset="0"/>
                      </a:rPr>
                      <m:t>𝑧</m:t>
                    </m:r>
                    <m:r>
                      <a:rPr lang="en-US" sz="18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1800" dirty="0"/>
                  <a:t> 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𝑛</m:t>
                    </m:r>
                    <m:r>
                      <a:rPr lang="en-US" sz="1800" b="0" i="1" smtClean="0">
                        <a:latin typeface="Cambria Math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 . Hence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1800" b="0" i="1" smtClean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1800" b="0" i="1" smtClean="0">
                        <a:latin typeface="Cambria Math" charset="0"/>
                      </a:rPr>
                      <m:t>=−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∴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18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1800" b="0" i="1" dirty="0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29" y="228600"/>
                <a:ext cx="11821885" cy="6411686"/>
              </a:xfrm>
              <a:blipFill rotWithShape="0">
                <a:blip r:embed="rId2"/>
                <a:stretch>
                  <a:fillRect l="-3454" t="-4948" b="-4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23" y="936172"/>
            <a:ext cx="3864531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0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20762" y="129093"/>
                <a:ext cx="10633038" cy="659578"/>
              </a:xfrm>
            </p:spPr>
            <p:txBody>
              <a:bodyPr>
                <a:noAutofit/>
              </a:bodyPr>
              <a:lstStyle/>
              <a:p>
                <a:br>
                  <a:rPr lang="en-US" sz="2400" dirty="0"/>
                </a:br>
                <a:r>
                  <a:rPr lang="en-US" sz="2400" dirty="0"/>
                  <a:t>1.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∬"/>
                            <m:supHide m:val="on"/>
                            <m:ctrlPr>
                              <a:rPr lang="is-I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400" b="0" i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b="0" i="0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.</m:t>
                    </m:r>
                    <m:r>
                      <a:rPr lang="en-US" sz="2400" b="0" i="1" smtClean="0"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𝑠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=6</m:t>
                    </m:r>
                    <m:r>
                      <a:rPr lang="en-US" sz="2400" b="0" i="1" smtClean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sz="2400" dirty="0"/>
                  <a:t> is the volume enclosed by a closed surface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0762" y="129093"/>
                <a:ext cx="10633038" cy="659578"/>
              </a:xfrm>
              <a:blipFill>
                <a:blip r:embed="rId2"/>
                <a:stretch>
                  <a:fillRect l="-834" t="-98077" b="-155769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6522"/>
                <a:ext cx="10515600" cy="5090441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Solution: Here, we know ,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𝑧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𝑟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.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r>
                      <a:rPr lang="en-US" sz="2400" b="0" i="0" dirty="0" smtClean="0">
                        <a:latin typeface="Cambria Math" charset="0"/>
                      </a:rPr>
                      <m:t>𝛻</m:t>
                    </m:r>
                    <m:r>
                      <a:rPr lang="en-US" sz="2400" b="0" i="0" dirty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charset="0"/>
                              </a:rPr>
                              <m:t>r</m:t>
                            </m:r>
                          </m:e>
                        </m:acc>
                      </m:e>
                      <m:sup>
                        <m:r>
                          <a:rPr lang="en-US" sz="2400" b="0" i="0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=2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+2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+2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∬"/>
                            <m:supHide m:val="on"/>
                            <m:ctrlPr>
                              <a:rPr lang="is-I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sz="2400" b="0" i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b="0" i="0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.</m:t>
                    </m:r>
                    <m:r>
                      <a:rPr lang="en-US" sz="2400" b="0" i="1" smtClean="0"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𝑠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 .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is-IS" sz="2400" dirty="0"/>
                  <a:t> </a:t>
                </a:r>
                <a:endParaRPr lang="en-US" sz="2400" i="1" dirty="0">
                  <a:latin typeface="Cambria Math" charset="0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6522"/>
                <a:ext cx="10515600" cy="5090441"/>
              </a:xfrm>
              <a:blipFill>
                <a:blip r:embed="rId3"/>
                <a:stretch>
                  <a:fillRect l="-5428" b="-4975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3657" y="250370"/>
                <a:ext cx="11691257" cy="63681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, </m:t>
                    </m:r>
                    <m:r>
                      <a:rPr lang="en-US" sz="1800" i="1">
                        <a:latin typeface="Cambria Math" charset="0"/>
                      </a:rPr>
                      <m:t>𝑧</m:t>
                    </m:r>
                    <m:r>
                      <a:rPr lang="en-US" sz="1800" i="1">
                        <a:latin typeface="Cambria Math" charset="0"/>
                      </a:rPr>
                      <m:t>=3</m:t>
                    </m:r>
                  </m:oMath>
                </a14:m>
                <a:r>
                  <a:rPr lang="en-US" sz="1800" dirty="0"/>
                  <a:t> 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𝑛</m:t>
                    </m:r>
                    <m:r>
                      <a:rPr lang="en-US" sz="1800" i="1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18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 . Hence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1800" i="1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1800" i="1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9</m:t>
                    </m:r>
                  </m:oMath>
                </a14:m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∴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18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1800" i="1" dirty="0">
                        <a:latin typeface="Cambria Math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charset="0"/>
                      </a:rPr>
                      <m:t>9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9×</m:t>
                    </m:r>
                  </m:oMath>
                </a14:m>
                <a:r>
                  <a:rPr lang="en-US" sz="1800" dirty="0"/>
                  <a:t> [ area of the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=4]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∴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18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1800" b="0" i="1" dirty="0" smtClean="0">
                        <a:latin typeface="Cambria Math" charset="0"/>
                      </a:rPr>
                      <m:t>=9 </m:t>
                    </m:r>
                    <m:r>
                      <a:rPr lang="en-US" sz="1800" b="0" i="1" dirty="0" smtClean="0">
                        <a:latin typeface="Cambria Math" charset="0"/>
                      </a:rPr>
                      <m:t>𝜋</m:t>
                    </m:r>
                    <m:r>
                      <a:rPr lang="en-US" sz="1800" b="0" i="1" dirty="0" smtClean="0">
                        <a:latin typeface="Cambria Math" charset="0"/>
                      </a:rPr>
                      <m:t>. 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charset="0"/>
                      </a:rPr>
                      <m:t>=36</m:t>
                    </m:r>
                    <m:r>
                      <a:rPr lang="en-US" sz="1800" b="0" i="1" dirty="0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charset="0"/>
                      </a:rPr>
                      <m:t>=4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Writing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,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𝜙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≡</m:t>
                        </m:r>
                        <m:r>
                          <a:rPr lang="en-US" sz="18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−</m:t>
                    </m:r>
                    <m:r>
                      <a:rPr lang="en-US" sz="1800" i="1">
                        <a:latin typeface="Cambria Math" charset="0"/>
                      </a:rPr>
                      <m:t>4</m:t>
                    </m:r>
                    <m:r>
                      <a:rPr lang="en-US" sz="1800" b="0" i="1" smtClean="0">
                        <a:latin typeface="Cambria Math" charset="0"/>
                      </a:rPr>
                      <m:t>=0</m:t>
                    </m:r>
                    <m:r>
                      <a:rPr lang="en-US" sz="18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,we have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dirty="0" smtClean="0">
                            <a:latin typeface="Cambria Math" charset="0"/>
                          </a:rPr>
                          <m:t>𝛻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𝜙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dirty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1800" i="1" dirty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1800" b="0" i="1" dirty="0" smtClean="0">
                            <a:latin typeface="Cambria Math" charset="0"/>
                          </a:rPr>
                          <m:t>+2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𝑦</m:t>
                        </m:r>
                        <m:acc>
                          <m:accPr>
                            <m:chr m:val="⃗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bg-BG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 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charset="0"/>
                      </a:rPr>
                      <m:t>=4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Also,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 .</m:t>
                    </m:r>
                    <m:acc>
                      <m:accPr>
                        <m:chr m:val="⃗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1800" b="0" i="1" dirty="0" smtClean="0">
                        <a:latin typeface="Cambria Math" charset="0"/>
                      </a:rPr>
                      <m:t>=2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Now , 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sz="1800" dirty="0"/>
                  <a:t> be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𝑦𝑧</m:t>
                    </m:r>
                  </m:oMath>
                </a14:m>
                <a:r>
                  <a:rPr lang="en-US" sz="1800" dirty="0"/>
                  <a:t> plane . Then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sz="1800" dirty="0"/>
                  <a:t> is the rectangle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bounded by the lines,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𝑦</m:t>
                    </m:r>
                    <m:r>
                      <a:rPr lang="en-US" sz="1800" b="0" i="1" smtClean="0">
                        <a:latin typeface="Cambria Math" charset="0"/>
                      </a:rPr>
                      <m:t>=−2, </m:t>
                    </m:r>
                    <m:r>
                      <a:rPr lang="en-US" sz="1800" b="0" i="1" smtClean="0">
                        <a:latin typeface="Cambria Math" charset="0"/>
                      </a:rPr>
                      <m:t>𝑦</m:t>
                    </m:r>
                    <m:r>
                      <a:rPr lang="en-US" sz="1800" b="0" i="1" smtClean="0">
                        <a:latin typeface="Cambria Math" charset="0"/>
                      </a:rPr>
                      <m:t>=2, </m:t>
                    </m:r>
                    <m:r>
                      <a:rPr lang="en-US" sz="1800" b="0" i="1" smtClean="0">
                        <a:latin typeface="Cambria Math" charset="0"/>
                      </a:rPr>
                      <m:t>𝑧</m:t>
                    </m:r>
                    <m:r>
                      <a:rPr lang="en-US" sz="1800" b="0" i="1" smtClean="0">
                        <a:latin typeface="Cambria Math" charset="0"/>
                      </a:rPr>
                      <m:t>=0, </m:t>
                    </m:r>
                    <m:r>
                      <a:rPr lang="en-US" sz="1800" b="0" i="1" smtClean="0">
                        <a:latin typeface="Cambria Math" charset="0"/>
                      </a:rPr>
                      <m:t>𝑧</m:t>
                    </m:r>
                    <m:r>
                      <a:rPr lang="en-US" sz="1800" b="0" i="1" smtClean="0">
                        <a:latin typeface="Cambria Math" charset="0"/>
                      </a:rPr>
                      <m:t>=3</m:t>
                    </m:r>
                  </m:oMath>
                </a14:m>
                <a:endParaRPr lang="en-US" sz="18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∴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18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1800" b="0" i="1" dirty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b="0" i="1" dirty="0" smtClean="0"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𝑦𝑑𝑧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dirty="0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 .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dirty="0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nary>
                    <m:r>
                      <a:rPr lang="en-US" sz="1800" b="0" i="1" dirty="0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smtClean="0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 dirty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bg-BG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𝑑𝑦𝑑𝑧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800" b="0" i="1" dirty="0" smtClean="0">
                            <a:latin typeface="Cambria Math" charset="0"/>
                          </a:rPr>
                          <m:t>=</m:t>
                        </m:r>
                      </m:e>
                    </m:nary>
                    <m:r>
                      <a:rPr lang="en-US" sz="1800" b="0" i="1" dirty="0" smtClean="0">
                        <a:latin typeface="Cambria Math" charset="0"/>
                      </a:rPr>
                      <m:t>2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bg-BG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 dirty="0"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bg-BG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𝑑𝑦𝑑𝑧</m:t>
                        </m:r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To change into polar coordinates , 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</a:rPr>
                      <m:t>=2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, 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1800" dirty="0"/>
                  <a:t>, so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𝑑𝑦</m:t>
                    </m:r>
                    <m:r>
                      <a:rPr lang="en-US" sz="1800" b="0" i="1" smtClean="0">
                        <a:latin typeface="Cambria Math" charset="0"/>
                      </a:rPr>
                      <m:t>=2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 . Now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1800" dirty="0"/>
                  <a:t> varies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2</m:t>
                    </m:r>
                    <m:r>
                      <a:rPr lang="en-US" sz="18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𝑧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varies from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0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to 3.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7" y="250370"/>
                <a:ext cx="11691257" cy="6368143"/>
              </a:xfrm>
              <a:blipFill rotWithShape="0">
                <a:blip r:embed="rId2"/>
                <a:stretch>
                  <a:fillRect l="-1877" t="-3445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052" y="326572"/>
            <a:ext cx="3864531" cy="326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56914" y="3668487"/>
                <a:ext cx="2503121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𝐹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=4</m:t>
                      </m:r>
                      <m:r>
                        <a:rPr lang="en-US" i="1" dirty="0">
                          <a:latin typeface="Cambria Math" charset="0"/>
                        </a:rPr>
                        <m:t>𝑥</m:t>
                      </m:r>
                      <m:r>
                        <a:rPr lang="en-US" i="1" dirty="0">
                          <a:latin typeface="Cambria Math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𝑖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 −2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𝑗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14" y="3668487"/>
                <a:ext cx="2503121" cy="410305"/>
              </a:xfrm>
              <a:prstGeom prst="rect">
                <a:avLst/>
              </a:prstGeom>
              <a:blipFill rotWithShape="0">
                <a:blip r:embed="rId4"/>
                <a:stretch>
                  <a:fillRect t="-77612" b="-1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217714"/>
                <a:ext cx="11377613" cy="63572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charset="0"/>
                      </a:rPr>
                      <m:t>∴</m:t>
                    </m:r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18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1800" b="0" i="1" dirty="0" smtClean="0">
                        <a:latin typeface="Cambria Math" charset="0"/>
                      </a:rPr>
                      <m:t>=2</m:t>
                    </m:r>
                    <m:nary>
                      <m:naryPr>
                        <m:ctrlPr>
                          <a:rPr lang="is-IS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dirty="0" smtClean="0">
                            <a:latin typeface="Cambria Math" charset="0"/>
                          </a:rPr>
                          <m:t>𝜃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1800" b="0" i="1" dirty="0" smtClean="0">
                            <a:latin typeface="Cambria Math" charset="0"/>
                          </a:rPr>
                          <m:t>𝜋</m:t>
                        </m:r>
                      </m:sup>
                      <m:e>
                        <m:nary>
                          <m:naryPr>
                            <m:ctrlPr>
                              <a:rPr lang="is-I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dirty="0" smtClean="0">
                                <a:latin typeface="Cambria Math" charset="0"/>
                              </a:rPr>
                              <m:t>𝑧</m:t>
                            </m:r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3</m:t>
                            </m:r>
                          </m:sup>
                          <m:e>
                            <m:f>
                              <m:fPr>
                                <m:ctrlPr>
                                  <a:rPr lang="bg-BG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8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dirty="0" smtClean="0">
                                            <a:latin typeface="Cambria Math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sz="1800" i="1" dirty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800" b="0" i="1" dirty="0" smtClean="0">
                                    <a:latin typeface="Cambria Math" charset="0"/>
                                  </a:rPr>
                                  <m:t>8</m:t>
                                </m:r>
                                <m:func>
                                  <m:func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dirty="0" smtClean="0">
                                            <a:latin typeface="Cambria Math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sz="1800" b="0" i="1" dirty="0" smtClean="0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sz="1800" b="0" i="1" dirty="0" smtClean="0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bg-BG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4−</m:t>
                                    </m:r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latin typeface="Cambria Math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rad>
                              </m:den>
                            </m:f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𝑑𝑧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48 </m:t>
                    </m:r>
                    <m:nary>
                      <m:naryPr>
                        <m:ctrlPr>
                          <a:rPr lang="is-I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𝜋</m:t>
                        </m:r>
                      </m:sup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) 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nary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i="1">
                        <a:latin typeface="Cambria Math" charset="0"/>
                      </a:rPr>
                      <m:t>48 </m:t>
                    </m:r>
                    <m:nary>
                      <m:naryPr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  <m:r>
                          <a:rPr lang="en-US" sz="1800" i="1">
                            <a:latin typeface="Cambria Math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1800" dirty="0"/>
                  <a:t>  , since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  <m:r>
                          <a:rPr lang="en-US" sz="1800" i="1">
                            <a:latin typeface="Cambria Math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b="0" i="1" smtClean="0">
                                <a:latin typeface="Cambria Math" charset="0"/>
                              </a:rPr>
                              <m:t>𝑠𝑖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1800" dirty="0"/>
                  <a:t> = 0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charset="0"/>
                      </a:rPr>
                      <m:t>24</m:t>
                    </m:r>
                    <m:nary>
                      <m:naryPr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charset="0"/>
                          </a:rPr>
                          <m:t>2</m:t>
                        </m:r>
                        <m:r>
                          <a:rPr lang="en-US" sz="1800" i="1">
                            <a:latin typeface="Cambria Math" charset="0"/>
                          </a:rPr>
                          <m:t>𝜋</m:t>
                        </m:r>
                      </m:sup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) 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</m:func>
                      </m:e>
                    </m:nary>
                  </m:oMath>
                </a14:m>
                <a:endParaRPr lang="en-US" sz="18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24 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) </m:t>
                            </m:r>
                          </m:e>
                        </m:func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48</m:t>
                    </m:r>
                    <m:r>
                      <a:rPr lang="en-US" sz="1800" b="0" i="1" smtClean="0">
                        <a:latin typeface="Cambria Math" charset="0"/>
                      </a:rPr>
                      <m:t>𝜋</m:t>
                    </m:r>
                  </m:oMath>
                </a14:m>
                <a:endParaRPr lang="en-US" sz="18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8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18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1800" b="0" i="1" dirty="0" smtClean="0">
                        <a:latin typeface="Cambria Math" charset="0"/>
                      </a:rPr>
                      <m:t>=0+36</m:t>
                    </m:r>
                    <m:r>
                      <a:rPr lang="en-US" sz="1800" b="0" i="1" dirty="0" smtClean="0">
                        <a:latin typeface="Cambria Math" charset="0"/>
                      </a:rPr>
                      <m:t>𝜋</m:t>
                    </m:r>
                    <m:r>
                      <a:rPr lang="en-US" sz="1800" b="0" i="1" dirty="0" smtClean="0">
                        <a:latin typeface="Cambria Math" charset="0"/>
                      </a:rPr>
                      <m:t>+48</m:t>
                    </m:r>
                    <m:r>
                      <a:rPr lang="en-US" sz="1800" b="0" i="1" dirty="0" smtClean="0">
                        <a:latin typeface="Cambria Math" charset="0"/>
                      </a:rPr>
                      <m:t>𝜋</m:t>
                    </m:r>
                    <m:r>
                      <a:rPr lang="en-US" sz="1800" b="0" i="1" dirty="0" smtClean="0">
                        <a:latin typeface="Cambria Math" charset="0"/>
                      </a:rPr>
                      <m:t>=84</m:t>
                    </m:r>
                    <m:r>
                      <a:rPr lang="en-US" sz="1800" b="0" i="1" dirty="0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217714"/>
                <a:ext cx="11377613" cy="6357257"/>
              </a:xfrm>
              <a:blipFill rotWithShape="0">
                <a:blip r:embed="rId2"/>
                <a:stretch>
                  <a:fillRect l="-3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4362"/>
                <a:ext cx="10515600" cy="5972175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dirty="0"/>
                  <a:t>Evaluation of R.H.S.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charset="0"/>
                          </a:rPr>
                          <m:t>𝛻</m:t>
                        </m:r>
                        <m:r>
                          <a:rPr lang="en-US" sz="1800" i="1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charset="0"/>
                          </a:rPr>
                          <m:t>𝜕</m:t>
                        </m:r>
                      </m:num>
                      <m:den>
                        <m:r>
                          <a:rPr lang="en-US" sz="1800" i="1">
                            <a:latin typeface="Cambria Math" charset="0"/>
                          </a:rPr>
                          <m:t>𝜕</m:t>
                        </m:r>
                        <m:r>
                          <a:rPr lang="en-US" sz="1800" i="1">
                            <a:latin typeface="Cambria Math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charset="0"/>
                          </a:rPr>
                          <m:t>𝜕</m:t>
                        </m:r>
                      </m:num>
                      <m:den>
                        <m:r>
                          <a:rPr lang="en-US" sz="1800" i="1">
                            <a:latin typeface="Cambria Math" charset="0"/>
                          </a:rPr>
                          <m:t>𝜕</m:t>
                        </m:r>
                        <m:r>
                          <a:rPr lang="en-US" sz="1800" i="1">
                            <a:latin typeface="Cambria Math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latin typeface="Cambria Math" charset="0"/>
                              </a:rPr>
                              <m:t>−2</m:t>
                            </m:r>
                            <m:r>
                              <a:rPr lang="en-US" sz="1800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charset="0"/>
                          </a:rPr>
                          <m:t>𝜕</m:t>
                        </m:r>
                      </m:num>
                      <m:den>
                        <m:r>
                          <a:rPr lang="en-US" sz="1800" i="1">
                            <a:latin typeface="Cambria Math" charset="0"/>
                          </a:rPr>
                          <m:t>𝜕</m:t>
                        </m:r>
                        <m:r>
                          <a:rPr lang="en-US" sz="1800" i="1">
                            <a:latin typeface="Cambria Math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dirty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4−4</m:t>
                    </m:r>
                    <m:r>
                      <a:rPr lang="en-US" sz="1800" b="0" i="1" smtClean="0">
                        <a:latin typeface="Cambria Math" charset="0"/>
                      </a:rPr>
                      <m:t>𝑦</m:t>
                    </m:r>
                    <m:r>
                      <a:rPr lang="en-US" sz="1800" b="0" i="1" smtClean="0">
                        <a:latin typeface="Cambria Math" charset="0"/>
                      </a:rPr>
                      <m:t>+2</m:t>
                    </m:r>
                    <m:r>
                      <a:rPr lang="en-US" sz="1800" b="0" i="1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∭"/>
                        <m:supHide m:val="on"/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1800" i="1">
                            <a:latin typeface="Cambria Math" charset="0"/>
                          </a:rPr>
                          <m:t>𝑑𝑉</m:t>
                        </m:r>
                      </m:e>
                    </m:nary>
                    <m:r>
                      <a:rPr lang="en-US" sz="1800" i="1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18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trlPr>
                              <a:rPr lang="is-I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=−2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4−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sub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4−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sup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4−4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+2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)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𝑑𝑦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sz="1800" i="1">
                        <a:latin typeface="Cambria Math" charset="0"/>
                      </a:rPr>
                      <m:t>𝑑𝑧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charset="0"/>
                      </a:rPr>
                      <m:t>2</m:t>
                    </m:r>
                    <m:nary>
                      <m:naryPr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charset="0"/>
                          </a:rPr>
                          <m:t>𝑧</m:t>
                        </m:r>
                        <m:r>
                          <a:rPr lang="en-US" sz="18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trlPr>
                              <a:rPr lang="is-I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=−2</m:t>
                            </m:r>
                          </m:sub>
                          <m:sup>
                            <m:r>
                              <a:rPr lang="en-US" sz="1800" i="1">
                                <a:latin typeface="Cambria Math" charset="0"/>
                              </a:rPr>
                              <m:t>2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4−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sup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(4+2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) 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𝑑𝑦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sz="1800" i="1">
                        <a:latin typeface="Cambria Math" charset="0"/>
                      </a:rPr>
                      <m:t>𝑑𝑧</m:t>
                    </m:r>
                  </m:oMath>
                </a14:m>
                <a:r>
                  <a:rPr lang="en-US" sz="1800" dirty="0"/>
                  <a:t> ,    since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charset="0"/>
                          </a:rPr>
                          <m:t>𝑦</m:t>
                        </m:r>
                        <m:r>
                          <a:rPr lang="en-US" sz="1800" i="1">
                            <a:latin typeface="Cambria Math" charset="0"/>
                          </a:rPr>
                          <m:t>=−</m:t>
                        </m:r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4−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sub>
                      <m:sup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4−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sup>
                      <m:e>
                        <m:r>
                          <a:rPr lang="en-US" sz="1800" i="1">
                            <a:latin typeface="Cambria Math" charset="0"/>
                          </a:rPr>
                          <m:t>𝑦𝑑𝑦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=0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charset="0"/>
                      </a:rPr>
                      <m:t>2</m:t>
                    </m:r>
                    <m:nary>
                      <m:naryPr>
                        <m:ctrlPr>
                          <a:rPr lang="is-I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trlPr>
                              <a:rPr lang="is-I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=−2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(4+2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ad>
                      <m:radPr>
                        <m:degHide m:val="on"/>
                        <m:ctrlPr>
                          <a:rPr lang="is-I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4−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𝑑𝑥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𝑑𝑧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4 </m:t>
                    </m:r>
                    <m:nary>
                      <m:naryPr>
                        <m:ctrlPr>
                          <a:rPr lang="is-I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(4+2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charset="0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1800" b="0" i="1" smtClean="0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]  </m:t>
                                </m:r>
                              </m:e>
                            </m:func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𝑑𝑧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4</m:t>
                    </m:r>
                    <m:r>
                      <a:rPr lang="en-US" sz="1800" b="0" i="1" smtClean="0">
                        <a:latin typeface="Cambria Math" charset="0"/>
                      </a:rPr>
                      <m:t>𝜋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trlPr>
                          <a:rPr lang="is-I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charset="0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4+2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b="0" i="1" smtClean="0">
                            <a:latin typeface="Cambria Math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4</m:t>
                    </m:r>
                    <m:r>
                      <a:rPr lang="en-US" sz="1800" b="0" i="1" smtClean="0">
                        <a:latin typeface="Cambria Math" charset="0"/>
                      </a:rPr>
                      <m:t>𝜋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lv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84</m:t>
                    </m:r>
                    <m:r>
                      <a:rPr lang="en-US" sz="1800" b="0" i="1" smtClean="0">
                        <a:latin typeface="Cambria Math" charset="0"/>
                      </a:rPr>
                      <m:t>𝜋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4362"/>
                <a:ext cx="10515600" cy="5972175"/>
              </a:xfrm>
              <a:blipFill rotWithShape="0"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2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310" y="377190"/>
                <a:ext cx="11772900" cy="6206490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7. Show that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𝑦𝑧</m:t>
                                </m:r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charset="0"/>
                              </a:rPr>
                              <m:t>+2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𝑑𝑠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5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is the surface of the cube bounded by the planes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=0, 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=0, 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charset="0"/>
                      </a:rPr>
                      <m:t>. 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Solution : Since the surface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bounds the volume of cube , we can apply Gauss’ divergence theorem. Here ,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𝑦𝑧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i="1">
                            <a:latin typeface="Cambria Math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i="1">
                            <a:latin typeface="Cambria Math" charset="0"/>
                          </a:rPr>
                          <m:t>+2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 , using Gauss’ divergence theorem, we have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>
                        <a:latin typeface="Cambria Math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>
                        <a:latin typeface="Cambria Math" charset="0"/>
                      </a:rPr>
                      <m:t>=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−2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𝑑𝑧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310" y="377190"/>
                <a:ext cx="11772900" cy="6206490"/>
              </a:xfrm>
              <a:blipFill>
                <a:blip r:embed="rId2"/>
                <a:stretch>
                  <a:fillRect l="-4849" t="-7551" r="-108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A1D38-3683-36EE-F549-C3E966932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279400"/>
                <a:ext cx="11607800" cy="62484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𝑎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𝑑𝑧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𝑑𝑦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 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 . Proved 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A1D38-3683-36EE-F549-C3E966932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279400"/>
                <a:ext cx="11607800" cy="6248400"/>
              </a:xfrm>
              <a:blipFill>
                <a:blip r:embed="rId2"/>
                <a:stretch>
                  <a:fillRect l="-2295" t="-507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50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70E4C-5096-8EC0-2FB0-F309A42A0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1" y="408791"/>
                <a:ext cx="10988040" cy="57681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+2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+2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𝑧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 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supHide m:val="on"/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 dirty="0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2+2+2</m:t>
                            </m:r>
                          </m:e>
                        </m:d>
                        <m:r>
                          <a:rPr lang="en-US" sz="2400" i="1" dirty="0">
                            <a:latin typeface="Cambria Math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charset="0"/>
                      </a:rPr>
                      <m:t>6</m:t>
                    </m:r>
                    <m:nary>
                      <m:naryPr>
                        <m:chr m:val="∭"/>
                        <m:supHide m:val="on"/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 dirty="0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i="1" dirty="0">
                            <a:latin typeface="Cambria Math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6</m:t>
                    </m:r>
                    <m:r>
                      <a:rPr lang="en-US" sz="2400" i="1">
                        <a:latin typeface="Cambria Math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70E4C-5096-8EC0-2FB0-F309A42A0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1" y="408791"/>
                <a:ext cx="10988040" cy="5768172"/>
              </a:xfrm>
              <a:blipFill>
                <a:blip r:embed="rId2"/>
                <a:stretch>
                  <a:fillRect l="-3230" t="-3956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8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3029" y="391886"/>
                <a:ext cx="11582656" cy="6074228"/>
              </a:xfrm>
            </p:spPr>
            <p:txBody>
              <a:bodyPr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2. For any closed surface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, prove that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curl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. 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𝑑𝑠</m:t>
                    </m:r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.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Solution :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curl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2400" dirty="0"/>
                  <a:t>. Then left hand side of the given integral becomes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Hence by Gauss divergence theorem ,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 b="0" i="1" dirty="0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∭"/>
                        <m:supHide m:val="on"/>
                        <m:ctrlPr>
                          <a:rPr lang="is-I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.. (1)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Now 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dirty="0" smtClean="0">
                        <a:latin typeface="Cambria Math" charset="0"/>
                      </a:rPr>
                      <m:t>𝛻</m:t>
                    </m:r>
                    <m:r>
                      <a:rPr lang="en-US" sz="2400" b="0" i="1" dirty="0" smtClean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r>
                      <a:rPr lang="en-US" sz="2400" b="0" i="0" dirty="0" smtClean="0">
                        <a:latin typeface="Cambria Math" charset="0"/>
                      </a:rPr>
                      <m:t>𝛻</m:t>
                    </m:r>
                    <m:r>
                      <a:rPr lang="en-US" sz="2400" b="0" i="1" dirty="0" smtClean="0">
                        <a:latin typeface="Cambria Math" charset="0"/>
                      </a:rPr>
                      <m:t>. 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dirty="0" smtClean="0">
                            <a:latin typeface="Cambria Math" charset="0"/>
                          </a:rPr>
                          <m:t>𝛻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Hence, from 1 ,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𝑓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 dirty="0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0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𝑑𝑣</m:t>
                        </m:r>
                      </m:e>
                    </m:nary>
                    <m:r>
                      <a:rPr lang="en-US" sz="2400" b="0" i="1" dirty="0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Proved 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29" y="391886"/>
                <a:ext cx="11582656" cy="6074228"/>
              </a:xfrm>
              <a:blipFill>
                <a:blip r:embed="rId2"/>
                <a:stretch>
                  <a:fillRect l="-4929" t="-11250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1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9858" y="272142"/>
                <a:ext cx="11488782" cy="6302829"/>
              </a:xfrm>
            </p:spPr>
            <p:txBody>
              <a:bodyPr>
                <a:no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3. V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erify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Gauss</m:t>
                        </m:r>
                      </m:e>
                      <m:sup>
                        <m:r>
                          <a:rPr lang="en-US" sz="2400" b="0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Divergence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theorem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for</m:t>
                    </m:r>
                    <m:r>
                      <a:rPr lang="en-US" sz="2400" b="0" i="0" smtClean="0">
                        <a:latin typeface="Cambria Math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𝑥𝑦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+3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, taken over the region bounded by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2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+2</m:t>
                    </m:r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=6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=0, 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=0 , 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(included in the first octant.)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In order to verify Gauss’ Divergence Theorem we need to show :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>
                        <a:latin typeface="Cambria Math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 (1)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Evaluation of L.H.S. : 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Denoting the equation of the surface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2400" dirty="0"/>
                  <a:t> , we have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𝜙</m:t>
                    </m:r>
                    <m:r>
                      <a:rPr lang="en-US" sz="2400" i="1">
                        <a:latin typeface="Cambria Math" charset="0"/>
                      </a:rPr>
                      <m:t>≡2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+2</m:t>
                    </m:r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−6=0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So, unit normal to the surface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is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charset="0"/>
                          </a:rPr>
                          <m:t>𝛻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𝜙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dirty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+2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4+4+1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(2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58" y="272142"/>
                <a:ext cx="11488782" cy="6302829"/>
              </a:xfrm>
              <a:blipFill>
                <a:blip r:embed="rId2"/>
                <a:stretch>
                  <a:fillRect l="-4967" r="-773" b="-805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70" y="4007226"/>
            <a:ext cx="3461866" cy="2007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41130" y="4343400"/>
                <a:ext cx="180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+2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130" y="4343400"/>
                <a:ext cx="180594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20631767">
                <a:off x="8622675" y="5485310"/>
                <a:ext cx="1207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1767">
                <a:off x="8622675" y="5485310"/>
                <a:ext cx="120712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649715">
                <a:off x="9213328" y="4897471"/>
                <a:ext cx="1280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9715">
                <a:off x="9213328" y="4897471"/>
                <a:ext cx="128016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7552499">
                <a:off x="7760441" y="5009732"/>
                <a:ext cx="1317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52499">
                <a:off x="7760441" y="5009732"/>
                <a:ext cx="131773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8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2BF9D8-465D-450B-5D0A-AE2A391D5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1214" y="290456"/>
                <a:ext cx="11052586" cy="5886507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4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𝑥𝑦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+2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−3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4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𝑥𝑦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+12−4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−4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−3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∵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=6−2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−2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i="1" dirty="0">
                        <a:latin typeface="Cambria Math" charset="0"/>
                      </a:rPr>
                      <m:t> (4</m:t>
                    </m:r>
                    <m:r>
                      <a:rPr lang="en-US" sz="2400" i="1" dirty="0">
                        <a:latin typeface="Cambria Math" charset="0"/>
                      </a:rPr>
                      <m:t>𝑥𝑦</m:t>
                    </m:r>
                    <m:r>
                      <a:rPr lang="en-US" sz="2400" i="1" dirty="0">
                        <a:latin typeface="Cambria Math" charset="0"/>
                      </a:rPr>
                      <m:t>−5</m:t>
                    </m:r>
                    <m:r>
                      <a:rPr lang="en-US" sz="2400" i="1" dirty="0">
                        <a:latin typeface="Cambria Math" charset="0"/>
                      </a:rPr>
                      <m:t>𝑥</m:t>
                    </m:r>
                    <m:r>
                      <a:rPr lang="en-US" sz="2400" i="1" dirty="0">
                        <a:latin typeface="Cambria Math" charset="0"/>
                      </a:rPr>
                      <m:t>−7</m:t>
                    </m:r>
                    <m:r>
                      <a:rPr lang="en-US" sz="2400" i="1" dirty="0">
                        <a:latin typeface="Cambria Math" charset="0"/>
                      </a:rPr>
                      <m:t>𝑦</m:t>
                    </m:r>
                    <m:r>
                      <a:rPr lang="en-US" sz="2400" i="1" dirty="0">
                        <a:latin typeface="Cambria Math" charset="0"/>
                      </a:rPr>
                      <m:t>+2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+12)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Let R be the projection of S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- plane. Then R is :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en-US" sz="2400" i="1">
                        <a:latin typeface="Cambria Math" charset="0"/>
                      </a:rPr>
                      <m:t>𝑦</m:t>
                    </m:r>
                    <m:r>
                      <a:rPr lang="en-US" sz="2400" i="1">
                        <a:latin typeface="Cambria Math" charset="0"/>
                      </a:rPr>
                      <m:t>=3, </m:t>
                    </m:r>
                    <m:r>
                      <a:rPr lang="en-US" sz="2400" i="1">
                        <a:latin typeface="Cambria Math" charset="0"/>
                      </a:rPr>
                      <m:t>𝑧</m:t>
                    </m:r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In R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varies from 0 to 3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400" dirty="0"/>
                  <a:t> varies from 0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3−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.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Also,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 .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en-US" sz="2400" dirty="0"/>
                      <m:t>  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bg-BG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𝑑𝑥𝑑𝑦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 .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i="1" dirty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………</a:t>
                </a:r>
                <a:r>
                  <a:rPr lang="en-US" sz="2400" dirty="0"/>
                  <a:t>.. (2)</a:t>
                </a:r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2BF9D8-465D-450B-5D0A-AE2A391D5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214" y="290456"/>
                <a:ext cx="11052586" cy="5886507"/>
              </a:xfrm>
              <a:blipFill>
                <a:blip r:embed="rId2"/>
                <a:stretch>
                  <a:fillRect l="-2752" b="-9914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0743" y="315686"/>
                <a:ext cx="10853057" cy="60633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400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𝑅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400" i="1" dirty="0">
                                <a:latin typeface="Cambria Math" charset="0"/>
                              </a:rPr>
                              <m:t> (4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−5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−7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charset="0"/>
                              </a:rPr>
                              <m:t>+12)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 </m:t>
                            </m:r>
                            <m:f>
                              <m:fPr>
                                <m:ctrlPr>
                                  <a:rPr lang="bg-BG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𝑑𝑥𝑑𝑦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3</m:t>
                                    </m:r>
                                  </m:den>
                                </m:f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−5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𝑥𝑦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+12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bSup>
                      </m:e>
                    </m:nary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 2</m:t>
                            </m:r>
                            <m:r>
                              <a:rPr lang="en-US" sz="26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600" b="0" i="1" smtClean="0">
                                <a:latin typeface="Cambria Math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3−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charset="0"/>
                              </a:rPr>
                              <m:t> −5</m:t>
                            </m:r>
                            <m:r>
                              <a:rPr lang="en-US" sz="26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600" b="0" i="1" smtClean="0">
                                <a:latin typeface="Cambria Math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3−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3−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3−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charset="0"/>
                              </a:rPr>
                              <m:t>+12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3−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2600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6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743" y="315686"/>
                <a:ext cx="10853057" cy="6063343"/>
              </a:xfrm>
              <a:blipFill>
                <a:blip r:embed="rId2"/>
                <a:stretch>
                  <a:fillRect l="-5257" t="-2505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254F-A648-2B55-454D-32FDCD713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002" y="398033"/>
                <a:ext cx="10998798" cy="5778930"/>
              </a:xfrm>
            </p:spPr>
            <p:txBody>
              <a:bodyPr/>
              <a:lstStyle/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On simplification we get,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supHide m:val="on"/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i="1" dirty="0">
                                <a:latin typeface="Cambria Math" charset="0"/>
                              </a:rPr>
                              <m:t> . </m:t>
                            </m:r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i="1" dirty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𝑑𝑠</m:t>
                            </m:r>
                          </m:e>
                        </m:nary>
                      </m:e>
                    </m:nary>
                    <m:r>
                      <a:rPr lang="en-US" i="1" dirty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latin typeface="Cambria Math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charset="0"/>
                              </a:rPr>
                              <m:t>−7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charset="0"/>
                              </a:rPr>
                              <m:t>−9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charset="0"/>
                              </a:rPr>
                              <m:t>+36−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3−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3−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i="1" dirty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+36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3−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6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3−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=27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N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8254F-A648-2B55-454D-32FDCD713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002" y="398033"/>
                <a:ext cx="10998798" cy="5778930"/>
              </a:xfrm>
              <a:blipFill>
                <a:blip r:embed="rId2"/>
                <a:stretch>
                  <a:fillRect l="-599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81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8343"/>
                <a:ext cx="10896600" cy="6106886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Evaluation of R.H.S. :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𝛻</m:t>
                    </m:r>
                    <m:r>
                      <a:rPr lang="en-US" sz="2400" b="0" i="1" smtClean="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.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𝑥𝑦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+3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  <m:r>
                          <a:rPr lang="en-US" sz="2400" i="1">
                            <a:latin typeface="Cambria Math" charset="0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+0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=4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∭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𝑑𝑉</m:t>
                        </m:r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nary>
                      <m:naryPr>
                        <m:ctrlPr>
                          <a:rPr lang="is-I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trlPr>
                              <a:rPr lang="is-I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  <m:e>
                            <m:nary>
                              <m:naryPr>
                                <m:ctrlPr>
                                  <a:rPr lang="is-I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6−2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𝑑𝑧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𝑑𝑦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trlPr>
                              <a:rPr lang="is-I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4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/>
                                      </m:rPr>
                                      <a:rPr lang="en-US" sz="2400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6−2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𝑑𝑦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8</m:t>
                    </m:r>
                    <m:nary>
                      <m:naryPr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trlPr>
                              <a:rPr lang="is-I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3−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8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3−</m:t>
                                    </m:r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8343"/>
                <a:ext cx="10896600" cy="6106886"/>
              </a:xfrm>
              <a:blipFill>
                <a:blip r:embed="rId2"/>
                <a:stretch>
                  <a:fillRect l="-5355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1943</Words>
  <Application>Microsoft Macintosh PowerPoint</Application>
  <PresentationFormat>Widescreen</PresentationFormat>
  <Paragraphs>207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GAUSS’ DIVRGENCE THEOEREM</vt:lpstr>
      <vt:lpstr> 1. Prove that ∬_S▒〖∇ r ⃗ 〗^2.ds ⃗=6V where V is the volume enclosed by a closed surface S 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GAUSS’ DIVRGENCE THEOEREM</dc:title>
  <dc:creator>Dr. Vinod Parajuli</dc:creator>
  <cp:lastModifiedBy>Prof Dr Vinod Parajuli</cp:lastModifiedBy>
  <cp:revision>74</cp:revision>
  <dcterms:created xsi:type="dcterms:W3CDTF">2021-06-05T14:48:59Z</dcterms:created>
  <dcterms:modified xsi:type="dcterms:W3CDTF">2022-11-03T06:28:48Z</dcterms:modified>
</cp:coreProperties>
</file>