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39"/>
  </p:normalViewPr>
  <p:slideViewPr>
    <p:cSldViewPr snapToGrid="0" snapToObjects="1">
      <p:cViewPr>
        <p:scale>
          <a:sx n="83" d="100"/>
          <a:sy n="83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02:12:40.6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41 206 24575,'0'20'0,"0"0"0,0-1 0,0 7 0,0-5 0,0 10 0,0-15 0,0 8 0,0-9 0,0 4 0,0-4 0,0-1 0,0-1 0,0 2 0,0 0 0,0-1 0,0-1 0,0-3 0,0 4 0,0-5 0,0 0 0,0 0 0,0-1 0,0 1 0,0 0 0,0 0 0,0-8 0,0-6 0,0-5 0,0-3 0,0 0 0,0-8 0,0 0 0,-5-10 0,4 5 0,-9-6 0,9-1 0,-8 7 0,8 0 0,-3 7 0,4-1 0,0 5 0,-4 2 0,3 4 0,-3 0 0,4 0 0,0-5 0,0 0 0,0-6 0,0 0 0,0 1 0,0-1 0,0-5 0,0 4 0,0-5 0,0 12 0,0 0 0,0 5 0,0 0 0,0 0 0,0 1 0,4 3 0,1 1 0,3 4 0,1 0 0,5 0 0,-4 0 0,8 0 0,-3 0 0,0 0 0,3 0 0,-7 0 0,2 4 0,-4-3 0,0 7 0,0-4 0,0 5 0,-1 0 0,1-4 0,0 3 0,-4-3 0,3 0 0,-7 3 0,7-3 0,-7 3 0,7 1 0,-7 0 0,7 0 0,-3 0 0,-1 0 0,4-4 0,-7 3 0,7-4 0,-7 5 0,3 0 0,-4 0 0,0 0 0,0 0 0,0 0 0,0-1 0,0 1 0,0 0 0,0 0 0,0 0 0,0 0 0,0 0 0,0-1 0,0 1 0,0 0 0,0 0 0,-4-4 0,-1 3 0,-4-3 0,1 4 0,-1 0 0,0-1 0,0 1 0,0 0 0,0 0 0,0 0 0,0 0 0,1 0 0,-1-5 0,4 4 0,5-7 0,5 3 0,4-4 0,-1-4 0,1 3 0,0-3 0,0 4 0,0 0 0,0 0 0,0 0 0,0 0 0,-1 0 0,1 0 0,0 0 0,0 0 0,0 0 0,0 0 0,0 0 0,-5 4 0,4 1 0,-7 4 0,3 0 0,0 0 0,-3 0 0,7-4 0,-7 2 0,3-2 0,0 4 0,-3 0 0,7 0 0,-7 0 0,3 0 0,0-4 0,-3 2 0,3-2 0,-1 0 0,-2 3 0,3-3 0,0 0 0,-3 3 0,3-3 0,-4 4 0,0 0 0,0-1 0,0 1 0,0 0 0,-4-4 0,3 3 0,-7-7 0,4 3 0,-5 0 0,0-3 0,0 3 0,0 0 0,0-3 0,0 7 0,1-7 0,-1 6 0,0-6 0,0 3 0,0-4 0,0 0 0,0 0 0,1 0 0,-1 0 0,0 0 0,0 0 0,0 0 0,0 0 0,0 0 0,0 0 0,1 0 0,-1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02:12:51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 24575,'0'25'0,"0"2"0,0 12 0,0 1 0,0 14 0,0-5 0,0 13 0,0-20 0,0 10 0,0-11 0,0-1 0,0-1 0,0-12 0,0-2 0,0-10 0,0-2 0,0-4 0,0 0 0,0-8 0,0-11 0,0-6 0,0-13 0,0 3 0,0-20 0,0 10 0,0-10 0,0 7 0,0 5 0,0-5 0,0 13 0,0-5 0,0 14 0,0-2 0,0 10 0,0 0 0,0 1 0,0-1 0,0 0 0,0-5 0,0 4 0,0-3 0,0 4 0,0-5 0,0 4 0,0-4 0,0 5 0,0 1 0,0-1 0,0 0 0,0 0 0,0-5 0,4 4 0,0-3 0,5 8 0,-4-3 0,3 7 0,-7-7 0,7 7 0,-3-3 0,4 4 0,0 0 0,0 0 0,-1 0 0,1 4 0,0-3 0,-4 7 0,3-3 0,-3 0 0,0 3 0,3-7 0,-3 7 0,3-4 0,-3 5 0,3-4 0,-3 3 0,4-3 0,-4 4 0,3 0 0,-3 0 0,4-1 0,-1 1 0,1 0 0,0 0 0,0 0 0,-4 0 0,3 0 0,-3-1 0,4 1 0,0 5 0,0-4 0,-4 4 0,3-5 0,-3 4 0,4-3 0,-3 4 0,2-5 0,-7 0 0,6-1 0,-6 1 0,3 0 0,0-4 0,-3 3 0,3-3 0,0 4 0,-3 0 0,3-1 0,0 1 0,-3 0 0,3 0 0,0 0 0,-3 0 0,3 0 0,-4-1 0,0 1 0,4-4 0,-3 3 0,3-3 0,0 4 0,-3 0 0,2 0 0,-3-1 0,0 1 0,0 0 0,4-4 0,-3 3 0,3-3 0,-4-4 0,0 2 0,0-7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1T02:12:53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71 24575,'14'0'0,"-4"0"0,4 0 0,-1 0 0,-3 0 0,4 0 0,-5-3 0,0 2 0,0-3 0,-1 4 0,1-4 0,0 3 0,0-7 0,0 7 0,0-3 0,0 0 0,0 3 0,-1-3 0,1 4 0,0-4 0,0 3 0,0-3 0,0 0 0,0 3 0,-1-3 0,1 0 0,0 3 0,0-3 0,0 4 0,-4-3 0,3 2 0,-3-3 0,-1 4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0D154-3AD1-0A41-8AF0-A2A9AC6350D4}" type="datetimeFigureOut">
              <a:rPr lang="en-NP" smtClean="0"/>
              <a:t>03/11/2022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F17D9-0E00-E143-983C-0FA36EB3A303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51129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F17D9-0E00-E143-983C-0FA36EB3A303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05634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D3101-D7B0-094A-8806-2A35F49948AD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1ECB-4EE4-904C-B85F-9792077B5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0.png"/><Relationship Id="rId4" Type="http://schemas.openxmlformats.org/officeDocument/2006/relationships/customXml" Target="../ink/ink1.xml"/><Relationship Id="rId9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5033" y="370391"/>
                <a:ext cx="11007524" cy="603041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Stoke’s Theorem </a:t>
                </a:r>
              </a:p>
              <a:p>
                <a:r>
                  <a:rPr lang="en-US" i="1" dirty="0"/>
                  <a:t>(Relation between the line integral and surface integral ) </a:t>
                </a:r>
              </a:p>
              <a:p>
                <a:pPr algn="l"/>
                <a:r>
                  <a:rPr lang="en-US" dirty="0"/>
                  <a:t>Statement 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be an open surface bounded by a closed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be continuously differentiable vector point function , then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charset="0"/>
                          </a:rPr>
                          <m:t> . 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𝑑𝑟</m:t>
                        </m:r>
                        <m:r>
                          <a:rPr lang="en-US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dirty="0"/>
                  <a:t> , where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a unit external normal at any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. </a:t>
                </a:r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We shall solve the problems of the type,</a:t>
                </a:r>
              </a:p>
              <a:p>
                <a:pPr marL="285750" indent="-285750" algn="l">
                  <a:buFont typeface="Wingdings" charset="2"/>
                  <a:buChar char="Ø"/>
                </a:pPr>
                <a:r>
                  <a:rPr lang="en-US" dirty="0"/>
                  <a:t>Verification of the theorem </a:t>
                </a:r>
              </a:p>
              <a:p>
                <a:pPr marL="285750" indent="-285750" algn="l">
                  <a:buFont typeface="Wingdings" charset="2"/>
                  <a:buChar char="Ø"/>
                </a:pPr>
                <a:r>
                  <a:rPr lang="en-US" dirty="0"/>
                  <a:t>Application of the theorem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5033" y="370391"/>
                <a:ext cx="11007524" cy="6030410"/>
              </a:xfrm>
              <a:blipFill>
                <a:blip r:embed="rId2"/>
                <a:stretch>
                  <a:fillRect l="-923" t="-1261" r="-138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87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862C4-8A61-3DBF-AC34-BE00F918EA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304800"/>
                <a:ext cx="11070771" cy="58721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Since boundary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 , position vector of any point is given by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⇒</m:t>
                    </m:r>
                    <m:r>
                      <a:rPr lang="en-US" sz="2400" i="1" dirty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𝑑𝑥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𝑑𝑟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nary>
                      <m:naryPr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𝑦𝑑𝑥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𝑥𝑑𝑦</m:t>
                            </m:r>
                          </m:e>
                        </m:d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𝑑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𝑥𝑦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𝑑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acos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.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.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] </m:t>
                                </m:r>
                              </m:e>
                            </m:func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2862C4-8A61-3DBF-AC34-BE00F918E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304800"/>
                <a:ext cx="11070771" cy="5872163"/>
              </a:xfrm>
              <a:blipFill>
                <a:blip r:embed="rId2"/>
                <a:stretch>
                  <a:fillRect l="-286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2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308610"/>
                <a:ext cx="11624310" cy="6377940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4. Evaluate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𝑥𝑦𝑑𝑥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</a:rPr>
                          <m:t>𝑑𝑦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by Stoke’s theorem where C is the square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 - plane with vertices (1,1), (-1,1), (-1,-1) and (1,-1).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From Stoke’s theorem we have,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𝑑𝑟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 rectangle ABDE with vertices with vertices A(1,1), B(-1,1), D(-1,-1) and E(1,-1) is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as shown in figure.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Since we are given the case of L.H.S. , we apply R.H.S.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308610"/>
                <a:ext cx="11624310" cy="6377940"/>
              </a:xfrm>
              <a:blipFill>
                <a:blip r:embed="rId2"/>
                <a:stretch>
                  <a:fillRect l="-4907" t="-1173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156526"/>
            <a:ext cx="3280410" cy="3463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A9E93-1036-9CE9-9C29-A5EBD61F3164}"/>
                  </a:ext>
                </a:extLst>
              </p14:cNvPr>
              <p14:cNvContentPartPr/>
              <p14:nvPr/>
            </p14:nvContentPartPr>
            <p14:xfrm>
              <a:off x="9193310" y="1614308"/>
              <a:ext cx="140400" cy="23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A9E93-1036-9CE9-9C29-A5EBD61F3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8990" y="1609988"/>
                <a:ext cx="14904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0EB0178-BFD9-006E-F2E0-2C793B803E58}"/>
              </a:ext>
            </a:extLst>
          </p:cNvPr>
          <p:cNvGrpSpPr/>
          <p:nvPr/>
        </p:nvGrpSpPr>
        <p:grpSpPr>
          <a:xfrm>
            <a:off x="10956590" y="1368428"/>
            <a:ext cx="141480" cy="234360"/>
            <a:chOff x="10956590" y="1368428"/>
            <a:chExt cx="1414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30C214-F5AF-E32A-9428-E0E1CF0009F5}"/>
                    </a:ext>
                  </a:extLst>
                </p14:cNvPr>
                <p14:cNvContentPartPr/>
                <p14:nvPr/>
              </p14:nvContentPartPr>
              <p14:xfrm>
                <a:off x="10956590" y="1368428"/>
                <a:ext cx="141480" cy="23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30C214-F5AF-E32A-9428-E0E1CF0009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52270" y="1364108"/>
                  <a:ext cx="150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60A781-F4C2-9E37-6152-14534CAC0F67}"/>
                    </a:ext>
                  </a:extLst>
                </p14:cNvPr>
                <p14:cNvContentPartPr/>
                <p14:nvPr/>
              </p14:nvContentPartPr>
              <p14:xfrm>
                <a:off x="10985390" y="1495148"/>
                <a:ext cx="110160" cy="2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60A781-F4C2-9E37-6152-14534CAC0F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81070" y="1490828"/>
                  <a:ext cx="118800" cy="3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5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8C784-7344-492D-6FDA-72AC539C1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359228"/>
                <a:ext cx="11430000" cy="6106885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Now,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𝛻</m:t>
                        </m:r>
                        <m:r>
                          <a:rPr lang="en-US" sz="2400" i="1">
                            <a:latin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hr-H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𝑥𝑦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Clearly,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, 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𝛻</m:t>
                        </m:r>
                        <m:r>
                          <a:rPr lang="en-US" sz="2400" i="1">
                            <a:latin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400" i="1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−</m:t>
                    </m:r>
                    <m:r>
                      <a:rPr lang="en-US" sz="2400" i="1">
                        <a:latin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=−1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=2</m:t>
                            </m:r>
                            <m:nary>
                              <m:nary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=−1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i="1">
                                                    <a:latin typeface="Cambria Math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i="1">
                                            <a:latin typeface="Cambria Math" charset="0"/>
                                          </a:rPr>
                                          <m:t>𝑥𝑦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 2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=−1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 −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4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8C784-7344-492D-6FDA-72AC539C1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359228"/>
                <a:ext cx="11430000" cy="6106885"/>
              </a:xfrm>
              <a:blipFill>
                <a:blip r:embed="rId2"/>
                <a:stretch>
                  <a:fillRect l="-4994" b="-788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919" y="300941"/>
                <a:ext cx="11713580" cy="6354501"/>
              </a:xfrm>
            </p:spPr>
            <p:txBody>
              <a:bodyPr>
                <a:norm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sz="2400" dirty="0"/>
                  <a:t>Verify Stoke’s theorem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−2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taken round the rectangle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</m:oMath>
                </a14:m>
                <a:r>
                  <a:rPr lang="en-US" sz="2400" dirty="0"/>
                  <a:t> plane bounded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=0 ,   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=0, 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In order to verify Stoke’s theorem we need to show,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.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𝑑𝑟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Evaluation of L.H.S.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 the closed path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  <m:r>
                      <a:rPr lang="en-US" sz="2400" b="0" i="1" smtClean="0">
                        <a:latin typeface="Cambria Math" charset="0"/>
                      </a:rPr>
                      <m:t>:</m:t>
                    </m:r>
                    <m:r>
                      <a:rPr lang="en-US" sz="2400" b="0" i="1" smtClean="0">
                        <a:latin typeface="Cambria Math" charset="0"/>
                      </a:rPr>
                      <m:t>𝑂𝐴𝐵𝐷𝑂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-plane.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 position vector of any point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n-US" sz="24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charset="0"/>
                            </a:rPr>
                            <m:t>𝑖</m:t>
                          </m:r>
                        </m:e>
                      </m:acc>
                      <m:r>
                        <a:rPr lang="en-US" sz="2400" b="0" i="1" dirty="0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charset="0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charset="0"/>
                            </a:rPr>
                            <m:t>𝑗</m:t>
                          </m:r>
                        </m:e>
                      </m:acc>
                      <m:r>
                        <a:rPr lang="en-US" sz="2400" b="0" i="1" dirty="0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∴</m:t>
                    </m:r>
                    <m:r>
                      <a:rPr lang="en-US" sz="2400" b="0" i="1" smtClean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𝑑𝑦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Hence,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.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𝑑𝑥</m:t>
                    </m:r>
                    <m:r>
                      <a:rPr lang="en-US" sz="2400" b="0" i="1" dirty="0" smtClean="0">
                        <a:latin typeface="Cambria Math" charset="0"/>
                      </a:rPr>
                      <m:t>−2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𝑥𝑦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𝑑𝑦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19" y="300941"/>
                <a:ext cx="11713580" cy="6354501"/>
              </a:xfrm>
              <a:blipFill>
                <a:blip r:embed="rId3"/>
                <a:stretch>
                  <a:fillRect l="-4875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016678" y="1261641"/>
            <a:ext cx="11575" cy="259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10623" y="2870522"/>
            <a:ext cx="2870521" cy="2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28253" y="1770927"/>
            <a:ext cx="1435261" cy="1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463514" y="1782501"/>
            <a:ext cx="11575" cy="108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10623" y="287052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O(0,0)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78319" y="287052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A(a,0)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40236" y="15047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B(a, 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99592" y="158626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D(0,b)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1144" y="2685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68240" y="8223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07294" y="287052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y=0</a:t>
            </a:r>
          </a:p>
        </p:txBody>
      </p:sp>
      <p:sp>
        <p:nvSpPr>
          <p:cNvPr id="20" name="TextBox 19"/>
          <p:cNvSpPr txBox="1"/>
          <p:nvPr/>
        </p:nvSpPr>
        <p:spPr>
          <a:xfrm rot="16024743">
            <a:off x="10367371" y="218761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x=a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26525" y="138933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y=b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8609996" y="216552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x=0</a:t>
            </a:r>
          </a:p>
        </p:txBody>
      </p:sp>
    </p:spTree>
    <p:extLst>
      <p:ext uri="{BB962C8B-B14F-4D97-AF65-F5344CB8AC3E}">
        <p14:creationId xmlns:p14="http://schemas.microsoft.com/office/powerpoint/2010/main" val="56767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1B129-3D43-8528-53CB-DA8F5B3AB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195943"/>
                <a:ext cx="10994571" cy="59810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Here, we can apply Green’s theorem.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Here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charset="0"/>
                      </a:rPr>
                      <m:t>𝑀𝑑𝑥</m:t>
                    </m:r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  <m:r>
                      <a:rPr lang="en-US" sz="2400" dirty="0">
                        <a:latin typeface="Cambria Math" charset="0"/>
                      </a:rPr>
                      <m:t>=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charset="0"/>
                      </a:rPr>
                      <m:t>𝑑𝑥</m:t>
                    </m:r>
                    <m:r>
                      <a:rPr lang="en-US" sz="2400" i="1" dirty="0">
                        <a:latin typeface="Cambria Math" charset="0"/>
                      </a:rPr>
                      <m:t>−2</m:t>
                    </m:r>
                    <m:r>
                      <a:rPr lang="en-US" sz="2400" i="1" dirty="0">
                        <a:latin typeface="Cambria Math" charset="0"/>
                      </a:rPr>
                      <m:t>𝑥𝑦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 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supHide m:val="on"/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i="1">
                                <a:latin typeface="Cambria Math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𝑀𝑑𝑥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𝑛𝑑𝑦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=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𝜕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𝑀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𝜕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)</m:t>
                    </m:r>
                    <m:r>
                      <a:rPr lang="en-US" sz="2400" i="1" dirty="0">
                        <a:latin typeface="Cambria Math" charset="0"/>
                      </a:rPr>
                      <m:t>𝑑𝑥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  <m:r>
                      <a:rPr lang="en-US" sz="2400" i="1" dirty="0">
                        <a:latin typeface="Cambria Math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 i="1" dirty="0">
                            <a:latin typeface="Cambria Math" charset="0"/>
                          </a:rPr>
                          <m:t>[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(−2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𝑥𝑦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 dirty="0">
                            <a:latin typeface="Cambria Math" charset="0"/>
                          </a:rPr>
                          <m:t>𝜕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𝑦</m:t>
                        </m:r>
                      </m:den>
                    </m:f>
                    <m:r>
                      <a:rPr lang="en-US" sz="2400" i="1" dirty="0">
                        <a:latin typeface="Cambria Math" charset="0"/>
                      </a:rPr>
                      <m:t>] </m:t>
                    </m:r>
                    <m:r>
                      <a:rPr lang="en-US" sz="2400" i="1" dirty="0">
                        <a:latin typeface="Cambria Math" charset="0"/>
                      </a:rPr>
                      <m:t>𝑑𝑥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𝑥</m:t>
                        </m:r>
                        <m:r>
                          <a:rPr lang="en-US" sz="24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−4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charset="0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b</m:t>
                        </m:r>
                      </m:e>
                      <m:sup>
                        <m:r>
                          <a:rPr lang="en-US" sz="2400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−2</m:t>
                    </m:r>
                    <m:r>
                      <a:rPr lang="en-US" sz="2400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NP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1B129-3D43-8528-53CB-DA8F5B3AB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195943"/>
                <a:ext cx="10994571" cy="5981020"/>
              </a:xfrm>
              <a:blipFill>
                <a:blip r:embed="rId2"/>
                <a:stretch>
                  <a:fillRect l="-323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73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8815" y="266218"/>
                <a:ext cx="11528385" cy="62271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Outward unit normal to the given surface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charset="0"/>
                      </a:rPr>
                      <m:t>𝛻</m:t>
                    </m:r>
                    <m:r>
                      <a:rPr lang="en-US" sz="2600" b="0" i="1" smtClean="0">
                        <a:latin typeface="Cambria Math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600" b="0" i="1" dirty="0" smtClean="0">
                        <a:latin typeface="Cambria Math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hr-HR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0" i="1" dirty="0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dirty="0" smtClean="0">
                                  <a:latin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b="0" i="1" dirty="0" smtClean="0">
                                  <a:latin typeface="Cambria Math" charset="0"/>
                                </a:rPr>
                                <m:t>−2</m:t>
                              </m:r>
                              <m:r>
                                <a:rPr lang="en-US" sz="2600" b="0" i="1" dirty="0" smtClean="0">
                                  <a:latin typeface="Cambria Math" charset="0"/>
                                </a:rPr>
                                <m:t>𝑥𝑦</m:t>
                              </m:r>
                            </m:e>
                            <m:e>
                              <m:r>
                                <a:rPr lang="en-US" sz="2600" b="0" i="1" dirty="0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600" b="0" i="1" dirty="0" smtClean="0">
                        <a:latin typeface="Cambria Math" charset="0"/>
                      </a:rPr>
                      <m:t>=−4</m:t>
                    </m:r>
                    <m:r>
                      <a:rPr lang="en-US" sz="2600" b="0" i="1" dirty="0" smtClean="0">
                        <a:latin typeface="Cambria Math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∴</m:t>
                    </m:r>
                    <m:nary>
                      <m:naryPr>
                        <m:chr m:val="∬"/>
                        <m:supHide m:val="on"/>
                        <m:ctrlPr>
                          <a:rPr lang="is-I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sz="2600" b="0" i="0" smtClean="0">
                            <a:latin typeface="Cambria Math" charset="0"/>
                          </a:rPr>
                          <m:t>(</m:t>
                        </m:r>
                        <m:r>
                          <a:rPr lang="en-US" sz="2600" b="0" i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nary>
                    <m:r>
                      <a:rPr lang="en-US" sz="2600" b="0" i="1" smtClean="0">
                        <a:latin typeface="Cambria Math" charset="0"/>
                      </a:rPr>
                      <m:t> ).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600" b="0" i="1" smtClean="0">
                        <a:latin typeface="Cambria Math" charset="0"/>
                      </a:rPr>
                      <m:t>𝑑𝑠</m:t>
                    </m:r>
                    <m:r>
                      <a:rPr lang="en-US" sz="2600" b="0" i="1" smtClean="0">
                        <a:latin typeface="Cambria Math" charset="0"/>
                      </a:rPr>
                      <m:t> =</m:t>
                    </m:r>
                    <m:nary>
                      <m:naryPr>
                        <m:ctrlPr>
                          <a:rPr lang="is-I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600" b="0" i="1" smtClean="0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−4</m:t>
                                </m:r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600" b="0" i="1" smtClean="0">
                                <a:latin typeface="Cambria Math" charset="0"/>
                              </a:rPr>
                              <m:t>.</m:t>
                            </m:r>
                          </m:e>
                        </m:nary>
                      </m:e>
                    </m:nary>
                    <m:acc>
                      <m:accPr>
                        <m:chr m:val="⃗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600" b="0" i="1" dirty="0" smtClean="0">
                        <a:latin typeface="Cambria Math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charset="0"/>
                      </a:rPr>
                      <m:t>𝑑𝑦</m:t>
                    </m:r>
                    <m:r>
                      <a:rPr lang="en-US" sz="2600" b="0" i="1" dirty="0" smtClean="0">
                        <a:latin typeface="Cambria Math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is-I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i="1">
                            <a:latin typeface="Cambria Math" charset="0"/>
                          </a:rPr>
                          <m:t>𝑥</m:t>
                        </m:r>
                        <m:r>
                          <a:rPr lang="en-US" sz="2600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en-US" sz="2600" i="1">
                            <a:latin typeface="Cambria Math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trlPr>
                              <a:rPr lang="is-I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600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6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600" i="1">
                                <a:latin typeface="Cambria Math" charset="0"/>
                              </a:rPr>
                              <m:t>−4</m:t>
                            </m:r>
                            <m:r>
                              <a:rPr lang="en-US" sz="2600" i="1">
                                <a:latin typeface="Cambria Math" charset="0"/>
                              </a:rPr>
                              <m:t>𝑦</m:t>
                            </m:r>
                          </m:e>
                        </m:nary>
                      </m:e>
                    </m:nary>
                    <m:r>
                      <a:rPr lang="en-US" sz="2600" i="1" dirty="0">
                        <a:latin typeface="Cambria Math" charset="0"/>
                      </a:rPr>
                      <m:t> </m:t>
                    </m:r>
                    <m:r>
                      <a:rPr lang="en-US" sz="2600" i="1" dirty="0">
                        <a:latin typeface="Cambria Math" charset="0"/>
                      </a:rPr>
                      <m:t>𝑑𝑦</m:t>
                    </m:r>
                    <m:r>
                      <a:rPr lang="en-US" sz="2600" i="1" dirty="0">
                        <a:latin typeface="Cambria Math" charset="0"/>
                      </a:rPr>
                      <m:t> </m:t>
                    </m:r>
                    <m:r>
                      <a:rPr lang="en-US" sz="2600" i="1" dirty="0">
                        <a:latin typeface="Cambria Math" charset="0"/>
                      </a:rPr>
                      <m:t>𝑑𝑥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charset="0"/>
                      </a:rPr>
                      <m:t>−2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charset="0"/>
                          </a:rPr>
                          <m:t>b</m:t>
                        </m:r>
                      </m:e>
                      <m:sup>
                        <m:r>
                          <a:rPr lang="en-US" sz="2600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600" b="0" i="1" smtClean="0">
                            <a:latin typeface="Cambria Math" charset="0"/>
                          </a:rPr>
                          <m:t>𝑎</m:t>
                        </m:r>
                      </m:sup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𝑑𝑥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−2</m:t>
                    </m:r>
                    <m:r>
                      <a:rPr lang="en-US" sz="2600" i="1">
                        <a:latin typeface="Cambria Math" charset="0"/>
                      </a:rPr>
                      <m:t>𝑎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815" y="266218"/>
                <a:ext cx="11528385" cy="6227179"/>
              </a:xfrm>
              <a:blipFill>
                <a:blip r:embed="rId2"/>
                <a:stretch>
                  <a:fillRect l="-2750" b="-14460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4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4091" y="231494"/>
                <a:ext cx="11644132" cy="6409336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2. Verify Stoke’s theorem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−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upper part of the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 its boundary.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In order to verify Stoke’s theorem we need to show,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.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𝑑𝑟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Evaluation of L.H.S.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us take the boundary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of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 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Its parametric equations are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400" dirty="0"/>
                  <a:t> varies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0 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r>
                      <a:rPr lang="en-US" sz="24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Then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d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d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091" y="231494"/>
                <a:ext cx="11644132" cy="6409336"/>
              </a:xfrm>
              <a:blipFill>
                <a:blip r:embed="rId2"/>
                <a:stretch>
                  <a:fillRect l="-490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05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3BAB2-68DD-6027-C2C1-F71DD668F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229" y="315686"/>
                <a:ext cx="10994571" cy="58612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Since boundary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is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 plane , position vector of any point is given by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⇒</m:t>
                    </m:r>
                    <m:r>
                      <a:rPr lang="en-US" sz="2400" i="1" dirty="0">
                        <a:latin typeface="Cambria Math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=</m:t>
                    </m:r>
                    <m:r>
                      <a:rPr lang="en-US" sz="2400" i="1" dirty="0">
                        <a:latin typeface="Cambria Math" charset="0"/>
                      </a:rPr>
                      <m:t>𝑑𝑥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i="1" dirty="0">
                        <a:latin typeface="Cambria Math" charset="0"/>
                      </a:rPr>
                      <m:t>+</m:t>
                    </m:r>
                    <m:r>
                      <a:rPr lang="en-US" sz="2400" i="1" dirty="0">
                        <a:latin typeface="Cambria Math" charset="0"/>
                      </a:rPr>
                      <m:t>𝑑𝑦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∴</m:t>
                    </m:r>
                    <m:nary>
                      <m:naryPr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i="1" dirty="0">
                            <a:latin typeface="Cambria Math" charset="0"/>
                          </a:rPr>
                          <m:t> . 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𝑑𝑟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 </m:t>
                        </m:r>
                      </m:e>
                    </m:nary>
                    <m:r>
                      <a:rPr lang="en-US" sz="2400" i="1" dirty="0">
                        <a:latin typeface="Cambria Math" charset="0"/>
                      </a:rPr>
                      <m:t>= </m:t>
                    </m:r>
                    <m:nary>
                      <m:naryPr>
                        <m:supHide m:val="on"/>
                        <m:ctrlPr>
                          <a:rPr lang="is-I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dirty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 dirty="0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charset="0"/>
                              </a:rPr>
                              <m:t>𝑑𝑦</m:t>
                            </m:r>
                          </m:e>
                        </m:d>
                        <m:r>
                          <a:rPr lang="en-US" sz="2400" i="1" dirty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supHide m:val="on"/>
                            <m:ctrlPr>
                              <a:rPr lang="is-I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 dirty="0">
                                <a:latin typeface="Cambria Math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(2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charset="0"/>
                          </a:rPr>
                          <m:t>acos</m:t>
                        </m:r>
                      </m:fName>
                      <m:e>
                        <m:r>
                          <a:rPr lang="en-US" sz="2400" i="1" dirty="0">
                            <a:latin typeface="Cambria Math" charset="0"/>
                          </a:rPr>
                          <m:t>𝜃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 dirty="0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 dirty="0">
                                <a:latin typeface="Cambria Math" charset="0"/>
                              </a:rPr>
                              <m:t>) (−</m:t>
                            </m:r>
                            <m:func>
                              <m:func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latin typeface="Cambria Math" charset="0"/>
                                  </a:rPr>
                                  <m:t>asin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a</m:t>
                        </m:r>
                      </m:e>
                      <m:sup>
                        <m:r>
                          <a:rPr lang="en-US" sz="2400">
                            <a:latin typeface="Cambria Math" charset="0"/>
                          </a:rPr>
                          <m:t>2</m:t>
                        </m:r>
                      </m:sup>
                    </m:sSup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𝜋</m:t>
                        </m:r>
                      </m:sup>
                      <m:e>
                        <m:r>
                          <a:rPr lang="en-US" sz="2400" i="1">
                            <a:latin typeface="Cambria Math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−(</m:t>
                            </m:r>
                            <m:f>
                              <m:fPr>
                                <m:ctrlPr>
                                  <a:rPr lang="bg-BG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e>
                    </m:nary>
                    <m:r>
                      <a:rPr lang="en-US" sz="2400" i="1">
                        <a:latin typeface="Cambria Math" charset="0"/>
                      </a:rPr>
                      <m:t>)] </m:t>
                    </m:r>
                    <m:r>
                      <a:rPr lang="en-US" sz="2400" i="1">
                        <a:latin typeface="Cambria Math" charset="0"/>
                      </a:rPr>
                      <m:t>𝑑</m:t>
                    </m:r>
                    <m:r>
                      <a:rPr lang="en-US" sz="2400" i="1">
                        <a:latin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[−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𝜃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4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] </m:t>
                                </m:r>
                              </m:e>
                            </m:func>
                          </m:e>
                        </m:fun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i="1">
                            <a:latin typeface="Cambria Math" charset="0"/>
                          </a:rPr>
                          <m:t>𝜋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P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3BAB2-68DD-6027-C2C1-F71DD668F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229" y="315686"/>
                <a:ext cx="10994571" cy="5861277"/>
              </a:xfrm>
              <a:blipFill>
                <a:blip r:embed="rId2"/>
                <a:stretch>
                  <a:fillRect l="-2884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7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310" y="194310"/>
                <a:ext cx="11578590" cy="6480810"/>
              </a:xfrm>
            </p:spPr>
            <p:txBody>
              <a:bodyPr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Evaluation of R.H.S.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charset="0"/>
                      </a:rPr>
                      <m:t>𝛻</m:t>
                    </m:r>
                    <m:r>
                      <a:rPr lang="en-US" sz="2400" b="0" i="1" smtClean="0">
                        <a:latin typeface="Cambria Math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hr-H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dirty="0" smtClean="0">
                                      <a:latin typeface="Cambria Math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2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m:rPr>
                        <m:nor/>
                      </m:rPr>
                      <a:rPr lang="en-US" sz="2400" dirty="0" smtClean="0"/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R be the projection of 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-plane. Then R is 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, </m:t>
                    </m:r>
                    <m:r>
                      <a:rPr lang="en-US" sz="2400" b="0" i="1" smtClean="0">
                        <a:latin typeface="Cambria Math" charset="0"/>
                      </a:rPr>
                      <m:t>𝑧</m:t>
                    </m:r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Writing equation of S as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≡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, we get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charset="0"/>
                          </a:rPr>
                          <m:t>𝛻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𝜙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hr-HR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bg-BG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charset="0"/>
                              </a:rPr>
                              <m:t>+4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𝑦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𝑗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10" y="194310"/>
                <a:ext cx="11578590" cy="6480810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A2B1-08C9-548D-499D-878AD220E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686" y="468086"/>
                <a:ext cx="11038114" cy="570887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charset="0"/>
                          </a:rPr>
                          <m:t>𝛻</m:t>
                        </m:r>
                        <m:r>
                          <a:rPr lang="en-US" sz="2400" i="1">
                            <a:latin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n-US" sz="2400">
                        <a:latin typeface="Cambria Math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e>
                    </m:acc>
                    <m:r>
                      <a:rPr lang="en-US" sz="24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= </m:t>
                    </m:r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 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sz="2400" i="1" dirty="0">
                                    <a:latin typeface="Cambria Math" charset="0"/>
                                  </a:rPr>
                                  <m:t> .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i="1">
                                <a:latin typeface="Cambria Math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charset="0"/>
                              </a:rPr>
                              <m:t>𝑑𝑥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𝑑𝑦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charset="0"/>
                                  </a:rPr>
                                  <m:t>𝑎</m:t>
                                </m:r>
                              </m:den>
                            </m:f>
                          </m:den>
                        </m:f>
                      </m:e>
                    </m:nary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i="1">
                            <a:latin typeface="Cambria Math" charset="0"/>
                          </a:rPr>
                          <m:t> </m:t>
                        </m:r>
                        <m:r>
                          <a:rPr lang="en-US" sz="2400" i="1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a:rPr lang="en-US" sz="2400" i="1">
                        <a:latin typeface="Cambria Math" charset="0"/>
                      </a:rPr>
                      <m:t>= </m:t>
                    </m:r>
                  </m:oMath>
                </a14:m>
                <a:r>
                  <a:rPr lang="en-US" sz="2400" dirty="0"/>
                  <a:t>Area of circle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𝜋</m:t>
                    </m:r>
                    <m:r>
                      <a:rPr lang="en-US" sz="2400" i="1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Since, L.H.S. = R.H.S. , the theorem is verified.</a:t>
                </a:r>
                <a:endParaRPr lang="en-NP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E7A2B1-08C9-548D-499D-878AD220E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686" y="468086"/>
                <a:ext cx="11038114" cy="5708877"/>
              </a:xfrm>
              <a:blipFill>
                <a:blip r:embed="rId2"/>
                <a:stretch>
                  <a:fillRect l="-5166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441" y="342900"/>
                <a:ext cx="11388301" cy="6137910"/>
              </a:xfrm>
            </p:spPr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/>
                  <a:t>3. Use Stoke’s theorem to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.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𝐹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𝑖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1−2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𝑗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−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𝑥𝑦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charset="0"/>
                          </a:rPr>
                          <m:t>𝑘</m:t>
                        </m:r>
                      </m:e>
                    </m:acc>
                    <m:r>
                      <a:rPr lang="en-US" sz="2400" b="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is the surface of the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above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 - plane.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Solution : By STOKE’S theorem ,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0" smtClean="0">
                                <a:latin typeface="Cambria Math" charset="0"/>
                              </a:rPr>
                              <m:t>𝛻</m:t>
                            </m:r>
                            <m:r>
                              <a:rPr lang="en-US" sz="2400" b="0" i="1" smtClean="0">
                                <a:latin typeface="Cambria Math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 charset="0"/>
                          </a:rPr>
                          <m:t>.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𝑑𝑠</m:t>
                        </m:r>
                      </m:e>
                    </m:nary>
                    <m:r>
                      <m:rPr>
                        <m:nor/>
                      </m:rPr>
                      <a:rPr lang="en-US" sz="2400" dirty="0" smtClean="0"/>
                      <m:t>=</m:t>
                    </m:r>
                    <m:nary>
                      <m:naryPr>
                        <m:supHide m:val="on"/>
                        <m:ctrlPr>
                          <a:rPr lang="is-I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charset="0"/>
                          </a:rPr>
                          <m:t>𝐶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charset="0"/>
                          </a:rPr>
                          <m:t> . 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𝑑𝑟</m:t>
                        </m:r>
                        <m:r>
                          <a:rPr lang="en-US" sz="2400" b="0" i="1" dirty="0" smtClean="0">
                            <a:latin typeface="Cambria Math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mr-IN" sz="2400" dirty="0"/>
                  <a:t>……</a:t>
                </a:r>
                <a:r>
                  <a:rPr lang="en-US" sz="2400" dirty="0"/>
                  <a:t>.. (1) </a:t>
                </a:r>
              </a:p>
              <a:p>
                <a:pPr marL="0" lv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Let us take the boundary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𝑥𝑦</m:t>
                    </m:r>
                  </m:oMath>
                </a14:m>
                <a:r>
                  <a:rPr lang="en-US" sz="2400" dirty="0"/>
                  <a:t> - plane. Then C is the circle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𝑧</m:t>
                    </m:r>
                    <m:r>
                      <a:rPr lang="en-US" sz="2400" b="0" i="1" dirty="0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Its parametric equations are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𝜃</m:t>
                    </m:r>
                  </m:oMath>
                </a14:m>
                <a:r>
                  <a:rPr lang="en-US" sz="2400" dirty="0"/>
                  <a:t> varies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0 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2</m:t>
                    </m:r>
                    <m:r>
                      <a:rPr lang="en-US" sz="24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en-US" sz="2400" dirty="0"/>
                  <a:t> . </a:t>
                </a: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Then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d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=−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charset="0"/>
                      </a:rPr>
                      <m:t>d</m:t>
                    </m:r>
                    <m:r>
                      <a:rPr lang="en-US" sz="2400" b="0" i="1" smtClean="0">
                        <a:latin typeface="Cambria Math" charset="0"/>
                      </a:rPr>
                      <m:t>𝑦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r>
                      <a:rPr lang="en-US" sz="2400" b="0" i="1" smtClean="0">
                        <a:latin typeface="Cambria Math" charset="0"/>
                      </a:rPr>
                      <m:t>𝑎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441" y="342900"/>
                <a:ext cx="11388301" cy="6137910"/>
              </a:xfrm>
              <a:blipFill>
                <a:blip r:embed="rId2"/>
                <a:stretch>
                  <a:fillRect l="-780" t="-5361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949</Words>
  <Application>Microsoft Macintosh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Vinod Parajuli</dc:creator>
  <cp:lastModifiedBy>Prof Dr Vinod Parajuli</cp:lastModifiedBy>
  <cp:revision>33</cp:revision>
  <dcterms:created xsi:type="dcterms:W3CDTF">2021-06-11T03:07:01Z</dcterms:created>
  <dcterms:modified xsi:type="dcterms:W3CDTF">2022-11-04T04:43:55Z</dcterms:modified>
</cp:coreProperties>
</file>