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71" r:id="rId4"/>
    <p:sldId id="272" r:id="rId5"/>
    <p:sldId id="257" r:id="rId6"/>
    <p:sldId id="258" r:id="rId7"/>
    <p:sldId id="259" r:id="rId8"/>
    <p:sldId id="273" r:id="rId9"/>
    <p:sldId id="260" r:id="rId10"/>
    <p:sldId id="274" r:id="rId11"/>
    <p:sldId id="261" r:id="rId12"/>
    <p:sldId id="275" r:id="rId13"/>
    <p:sldId id="262" r:id="rId14"/>
    <p:sldId id="263" r:id="rId15"/>
    <p:sldId id="264" r:id="rId16"/>
    <p:sldId id="276" r:id="rId17"/>
    <p:sldId id="265" r:id="rId18"/>
    <p:sldId id="277" r:id="rId19"/>
    <p:sldId id="266" r:id="rId20"/>
    <p:sldId id="278" r:id="rId21"/>
    <p:sldId id="267" r:id="rId22"/>
    <p:sldId id="268" r:id="rId23"/>
    <p:sldId id="279" r:id="rId24"/>
    <p:sldId id="26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2547"/>
  </p:normalViewPr>
  <p:slideViewPr>
    <p:cSldViewPr snapToGrid="0" snapToObjects="1">
      <p:cViewPr varScale="1">
        <p:scale>
          <a:sx n="72" d="100"/>
          <a:sy n="72" d="100"/>
        </p:scale>
        <p:origin x="152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of Dr Vinod Parajuli" userId="09b1d2dc30a4f05d" providerId="LiveId" clId="{D111C835-A746-474E-A3D0-EB03878FFBF4}"/>
    <pc:docChg chg="custSel addSld modSld">
      <pc:chgData name="Prof Dr Vinod Parajuli" userId="09b1d2dc30a4f05d" providerId="LiveId" clId="{D111C835-A746-474E-A3D0-EB03878FFBF4}" dt="2024-04-15T02:33:18.549" v="452"/>
      <pc:docMkLst>
        <pc:docMk/>
      </pc:docMkLst>
      <pc:sldChg chg="modSp mod">
        <pc:chgData name="Prof Dr Vinod Parajuli" userId="09b1d2dc30a4f05d" providerId="LiveId" clId="{D111C835-A746-474E-A3D0-EB03878FFBF4}" dt="2024-04-15T02:19:36.778" v="25" actId="27636"/>
        <pc:sldMkLst>
          <pc:docMk/>
          <pc:sldMk cId="2035792587" sldId="284"/>
        </pc:sldMkLst>
        <pc:spChg chg="mod">
          <ac:chgData name="Prof Dr Vinod Parajuli" userId="09b1d2dc30a4f05d" providerId="LiveId" clId="{D111C835-A746-474E-A3D0-EB03878FFBF4}" dt="2024-04-15T02:19:36.778" v="25" actId="27636"/>
          <ac:spMkLst>
            <pc:docMk/>
            <pc:sldMk cId="2035792587" sldId="284"/>
            <ac:spMk id="3" creationId="{369D50C6-2C00-52D7-C5DA-70987A39BDD7}"/>
          </ac:spMkLst>
        </pc:spChg>
      </pc:sldChg>
      <pc:sldChg chg="delSp modSp new mod modAnim">
        <pc:chgData name="Prof Dr Vinod Parajuli" userId="09b1d2dc30a4f05d" providerId="LiveId" clId="{D111C835-A746-474E-A3D0-EB03878FFBF4}" dt="2024-04-15T02:33:18.549" v="452"/>
        <pc:sldMkLst>
          <pc:docMk/>
          <pc:sldMk cId="459875955" sldId="285"/>
        </pc:sldMkLst>
        <pc:spChg chg="del">
          <ac:chgData name="Prof Dr Vinod Parajuli" userId="09b1d2dc30a4f05d" providerId="LiveId" clId="{D111C835-A746-474E-A3D0-EB03878FFBF4}" dt="2024-04-15T02:15:29.487" v="1" actId="478"/>
          <ac:spMkLst>
            <pc:docMk/>
            <pc:sldMk cId="459875955" sldId="285"/>
            <ac:spMk id="2" creationId="{53335E05-B9A0-AD09-5019-6CF3665C72A7}"/>
          </ac:spMkLst>
        </pc:spChg>
        <pc:spChg chg="mod">
          <ac:chgData name="Prof Dr Vinod Parajuli" userId="09b1d2dc30a4f05d" providerId="LiveId" clId="{D111C835-A746-474E-A3D0-EB03878FFBF4}" dt="2024-04-15T02:33:09.925" v="451" actId="27636"/>
          <ac:spMkLst>
            <pc:docMk/>
            <pc:sldMk cId="459875955" sldId="285"/>
            <ac:spMk id="3" creationId="{102BBA94-7B50-17AD-53F8-E1B0B60F51C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B83F-089B-5D4E-B4FE-2BA9C45A4EC0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72F0-4B27-1146-8DCA-C9196D9CE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29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B83F-089B-5D4E-B4FE-2BA9C45A4EC0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72F0-4B27-1146-8DCA-C9196D9CE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07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B83F-089B-5D4E-B4FE-2BA9C45A4EC0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72F0-4B27-1146-8DCA-C9196D9CE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66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B83F-089B-5D4E-B4FE-2BA9C45A4EC0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72F0-4B27-1146-8DCA-C9196D9CE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08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B83F-089B-5D4E-B4FE-2BA9C45A4EC0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72F0-4B27-1146-8DCA-C9196D9CE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71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B83F-089B-5D4E-B4FE-2BA9C45A4EC0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72F0-4B27-1146-8DCA-C9196D9CE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7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B83F-089B-5D4E-B4FE-2BA9C45A4EC0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72F0-4B27-1146-8DCA-C9196D9CE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85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B83F-089B-5D4E-B4FE-2BA9C45A4EC0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72F0-4B27-1146-8DCA-C9196D9CE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17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B83F-089B-5D4E-B4FE-2BA9C45A4EC0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72F0-4B27-1146-8DCA-C9196D9CE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4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B83F-089B-5D4E-B4FE-2BA9C45A4EC0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72F0-4B27-1146-8DCA-C9196D9CE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2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B83F-089B-5D4E-B4FE-2BA9C45A4EC0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72F0-4B27-1146-8DCA-C9196D9CE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94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CB83F-089B-5D4E-B4FE-2BA9C45A4EC0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E72F0-4B27-1146-8DCA-C9196D9CE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86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0.png"/><Relationship Id="rId4" Type="http://schemas.openxmlformats.org/officeDocument/2006/relationships/image" Target="../media/image24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0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4801" y="211015"/>
                <a:ext cx="11617568" cy="641252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b="1" dirty="0"/>
                  <a:t>Surface Integrals 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dirty="0"/>
                  <a:t>Definition : 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dirty="0"/>
                  <a:t>Any integral which is evaluated over a surface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</m:oMath>
                </a14:m>
                <a:r>
                  <a:rPr lang="en-US" dirty="0"/>
                  <a:t> is called 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dirty="0"/>
                  <a:t>a surface integral. 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dirty="0"/>
                  <a:t>The most general surface integral that we study is : </a:t>
                </a:r>
              </a:p>
              <a:p>
                <a:pPr algn="l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nary>
                            <m:naryPr>
                              <m:supHide m:val="on"/>
                              <m:ctrlPr>
                                <a:rPr lang="is-I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𝐹</m:t>
                                  </m:r>
                                </m:e>
                              </m:acc>
                              <m:r>
                                <a:rPr lang="en-US" b="0" i="1" dirty="0" smtClean="0">
                                  <a:latin typeface="Cambria Math" charset="0"/>
                                </a:rPr>
                                <m:t> .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charset="0"/>
                                    </a:rPr>
                                    <m:t>𝑛</m:t>
                                  </m:r>
                                </m:e>
                              </m:acc>
                              <m:r>
                                <a:rPr lang="en-US" b="0" i="1" dirty="0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b="0" i="1" dirty="0" smtClean="0">
                                  <a:latin typeface="Cambria Math" charset="0"/>
                                </a:rPr>
                                <m:t>𝑑𝑠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algn="l">
                  <a:lnSpc>
                    <a:spcPct val="150000"/>
                  </a:lnSpc>
                </a:pPr>
                <a:r>
                  <a:rPr lang="en-US" dirty="0"/>
                  <a:t>Here, S = Given surface, ds = elementary area,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𝑛</m:t>
                        </m:r>
                      </m:e>
                    </m:acc>
                    <m:r>
                      <a:rPr lang="en-US" b="0" i="1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/>
                  <a:t>= unit outward normal to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dirty="0"/>
                  <a:t>the surface.  We will write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charset="0"/>
                          </a:rPr>
                          <m:t>𝑛</m:t>
                        </m:r>
                      </m:e>
                    </m:acc>
                    <m:r>
                      <a:rPr lang="en-US" i="1" dirty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/>
                  <a:t>interchangeably. </a:t>
                </a:r>
              </a:p>
              <a:p>
                <a:pPr algn="l">
                  <a:lnSpc>
                    <a:spcPct val="150000"/>
                  </a:lnSpc>
                </a:pPr>
                <a:endParaRPr lang="en-US" dirty="0"/>
              </a:p>
              <a:p>
                <a:pPr algn="l"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4801" y="211015"/>
                <a:ext cx="11617568" cy="6412523"/>
              </a:xfrm>
              <a:blipFill>
                <a:blip r:embed="rId2"/>
                <a:stretch>
                  <a:fillRect l="-874" b="-7115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8678999" y="462987"/>
            <a:ext cx="17320" cy="2547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733097" y="3028263"/>
            <a:ext cx="2465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 flipH="1">
            <a:off x="7765531" y="3010890"/>
            <a:ext cx="939689" cy="883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 rot="20447615">
            <a:off x="9274214" y="2060293"/>
            <a:ext cx="1383175" cy="2430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/>
          <p:cNvSpPr/>
          <p:nvPr/>
        </p:nvSpPr>
        <p:spPr>
          <a:xfrm>
            <a:off x="8973896" y="1365814"/>
            <a:ext cx="1665347" cy="1158297"/>
          </a:xfrm>
          <a:prstGeom prst="arc">
            <a:avLst>
              <a:gd name="adj1" fmla="val 8385046"/>
              <a:gd name="adj2" fmla="val 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9705372" y="1701478"/>
            <a:ext cx="237281" cy="266218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446151" y="1078447"/>
            <a:ext cx="37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258299" y="1660966"/>
                <a:ext cx="496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charset="0"/>
                        </a:rPr>
                        <m:t>𝑑𝑆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8299" y="1660966"/>
                <a:ext cx="496931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 flipH="1" flipV="1">
            <a:off x="8973896" y="1078447"/>
            <a:ext cx="204828" cy="866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725956" y="1085181"/>
                <a:ext cx="37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956" y="1085181"/>
                <a:ext cx="374590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8197" r="-129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0404996" y="1233347"/>
                <a:ext cx="387670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4996" y="1233347"/>
                <a:ext cx="387670" cy="402931"/>
              </a:xfrm>
              <a:prstGeom prst="rect">
                <a:avLst/>
              </a:prstGeom>
              <a:blipFill rotWithShape="0">
                <a:blip r:embed="rId5"/>
                <a:stretch>
                  <a:fillRect t="-16667" r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F98565E-0EB6-C126-F66E-4DE5E1501A33}"/>
              </a:ext>
            </a:extLst>
          </p:cNvPr>
          <p:cNvSpPr txBox="1"/>
          <p:nvPr/>
        </p:nvSpPr>
        <p:spPr>
          <a:xfrm>
            <a:off x="8595932" y="2991691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dirty="0"/>
              <a:t>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347470-E826-8E64-295C-70771A391AE2}"/>
              </a:ext>
            </a:extLst>
          </p:cNvPr>
          <p:cNvSpPr txBox="1"/>
          <p:nvPr/>
        </p:nvSpPr>
        <p:spPr>
          <a:xfrm>
            <a:off x="7460639" y="389426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dirty="0"/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5FDF05-B319-DE97-7BF2-B27D2DD3E542}"/>
              </a:ext>
            </a:extLst>
          </p:cNvPr>
          <p:cNvSpPr txBox="1"/>
          <p:nvPr/>
        </p:nvSpPr>
        <p:spPr>
          <a:xfrm>
            <a:off x="11226382" y="284359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dirty="0"/>
              <a:t>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01A1DE-2637-297D-162E-8AD81CACC1E3}"/>
              </a:ext>
            </a:extLst>
          </p:cNvPr>
          <p:cNvSpPr txBox="1"/>
          <p:nvPr/>
        </p:nvSpPr>
        <p:spPr>
          <a:xfrm>
            <a:off x="8550285" y="20452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101620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426228-28DC-5602-F5A9-286F946C27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1214" y="322729"/>
                <a:ext cx="11510682" cy="617489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charset="0"/>
                          </a:rPr>
                          <m:t>𝑥</m:t>
                        </m:r>
                        <m:r>
                          <a:rPr lang="en-US" sz="2400" i="1">
                            <a:latin typeface="Cambria Math" charset="0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sup>
                      <m:e>
                        <m:r>
                          <a:rPr lang="en-US" sz="2400" i="1">
                            <a:latin typeface="Cambria Math" charset="0"/>
                          </a:rPr>
                          <m:t>[</m:t>
                        </m:r>
                      </m:e>
                    </m:nary>
                    <m:r>
                      <a:rPr lang="en-US" sz="2400" i="1">
                        <a:latin typeface="Cambria Math" charset="0"/>
                      </a:rPr>
                      <m:t>8</m:t>
                    </m:r>
                    <m:r>
                      <a:rPr lang="en-US" sz="2400" i="1">
                        <a:latin typeface="Cambria Math" charset="0"/>
                      </a:rPr>
                      <m:t>𝑥</m:t>
                    </m:r>
                    <m:r>
                      <a:rPr lang="en-US" sz="2400" i="1">
                        <a:latin typeface="Cambria Math" charset="0"/>
                      </a:rPr>
                      <m:t>−8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charset="0"/>
                          </a:rPr>
                          <m:t>5</m:t>
                        </m:r>
                      </m:num>
                      <m:den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charset="0"/>
                      </a:rPr>
                      <m:t> −5</m:t>
                    </m:r>
                    <m:r>
                      <a:rPr lang="en-US" sz="2400" i="1">
                        <a:latin typeface="Cambria Math" charset="0"/>
                      </a:rPr>
                      <m:t>𝑥</m:t>
                    </m:r>
                    <m:r>
                      <a:rPr lang="en-US" sz="2400" i="1">
                        <a:latin typeface="Cambria Math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charset="0"/>
                          </a:rPr>
                          <m:t>5</m:t>
                        </m:r>
                      </m:num>
                      <m:den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charset="0"/>
                      </a:rPr>
                      <m:t>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charset="0"/>
                      </a:rPr>
                      <m:t>−1+</m:t>
                    </m:r>
                    <m:r>
                      <a:rPr lang="en-US" sz="2400" i="1">
                        <a:latin typeface="Cambria Math" charset="0"/>
                      </a:rPr>
                      <m:t>𝑥</m:t>
                    </m:r>
                    <m:r>
                      <a:rPr lang="en-US" sz="2400" i="1">
                        <a:latin typeface="Cambria Math" charset="0"/>
                      </a:rPr>
                      <m:t> ] </m:t>
                    </m:r>
                    <m:r>
                      <a:rPr lang="en-US" sz="2400" i="1">
                        <a:latin typeface="Cambria Math" charset="0"/>
                      </a:rPr>
                      <m:t>𝑑𝑥</m:t>
                    </m:r>
                  </m:oMath>
                </a14:m>
                <a:r>
                  <a:rPr lang="en-US" sz="2400" dirty="0"/>
                  <a:t> 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charset="0"/>
                          </a:rPr>
                          <m:t>𝑥</m:t>
                        </m:r>
                        <m:r>
                          <a:rPr lang="en-US" sz="2400" i="1">
                            <a:latin typeface="Cambria Math" charset="0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sup>
                      <m:e>
                        <m:r>
                          <a:rPr lang="en-US" sz="2400" i="1">
                            <a:latin typeface="Cambria Math" charset="0"/>
                          </a:rPr>
                          <m:t>[</m:t>
                        </m:r>
                      </m:e>
                    </m:nary>
                    <m:r>
                      <a:rPr lang="en-US" sz="2400" i="1">
                        <a:latin typeface="Cambria Math" charset="0"/>
                      </a:rPr>
                      <m:t>4</m:t>
                    </m:r>
                    <m:r>
                      <a:rPr lang="en-US" sz="2400" i="1">
                        <a:latin typeface="Cambria Math" charset="0"/>
                      </a:rPr>
                      <m:t>𝑥</m:t>
                    </m:r>
                    <m:r>
                      <a:rPr lang="en-US" sz="2400" i="1">
                        <a:latin typeface="Cambria Math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charset="0"/>
                          </a:rPr>
                          <m:t>11</m:t>
                        </m:r>
                      </m:num>
                      <m:den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charset="0"/>
                      </a:rPr>
                      <m:t>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charset="0"/>
                          </a:rPr>
                          <m:t>3</m:t>
                        </m:r>
                      </m:num>
                      <m:den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charset="0"/>
                      </a:rPr>
                      <m:t>] </m:t>
                    </m:r>
                    <m:r>
                      <a:rPr lang="en-US" sz="2400" i="1">
                        <a:latin typeface="Cambria Math" charset="0"/>
                      </a:rPr>
                      <m:t>𝑑𝑥</m:t>
                    </m:r>
                  </m:oMath>
                </a14:m>
                <a:endParaRPr lang="en-US" sz="2400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charset="0"/>
                                  </a:rPr>
                                  <m:t>11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charset="0"/>
                                  </a:rPr>
                                  <m:t>6</m:t>
                                </m:r>
                              </m:den>
                            </m:f>
                            <m:r>
                              <a:rPr lang="en-US" sz="2400" i="1">
                                <a:latin typeface="Cambria Math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4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2−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charset="0"/>
                          </a:rPr>
                          <m:t>11</m:t>
                        </m:r>
                      </m:num>
                      <m:den>
                        <m:r>
                          <a:rPr lang="en-US" sz="2400" i="1">
                            <a:latin typeface="Cambria Math" charset="0"/>
                          </a:rPr>
                          <m:t>6</m:t>
                        </m:r>
                      </m:den>
                    </m:f>
                    <m:r>
                      <a:rPr lang="en-US" sz="2400" i="1">
                        <a:latin typeface="Cambria Math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charset="0"/>
                          </a:rPr>
                          <m:t>3</m:t>
                        </m:r>
                      </m:num>
                      <m:den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i="1" dirty="0">
                  <a:latin typeface="Cambria Math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charset="0"/>
                          </a:rPr>
                          <m:t>5</m:t>
                        </m:r>
                      </m:num>
                      <m:den>
                        <m:r>
                          <a:rPr lang="en-US" sz="2400" i="1">
                            <a:latin typeface="Cambria Math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endParaRPr lang="en-NP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426228-28DC-5602-F5A9-286F946C27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1214" y="322729"/>
                <a:ext cx="11510682" cy="6174890"/>
              </a:xfrm>
              <a:blipFill>
                <a:blip r:embed="rId2"/>
                <a:stretch>
                  <a:fillRect l="-2974" t="-7598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977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77952" y="292608"/>
                <a:ext cx="11545824" cy="6315456"/>
              </a:xfrm>
            </p:spPr>
            <p:txBody>
              <a:bodyPr>
                <a:norm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dirty="0"/>
                  <a:t>2. Evaluate 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supHide m:val="on"/>
                        <m:ctrlPr>
                          <a:rPr lang="is-I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charset="0"/>
                          </a:rPr>
                          <m:t>𝑆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2400" b="0" i="1" dirty="0" smtClean="0">
                            <a:latin typeface="Cambria Math" charset="0"/>
                          </a:rPr>
                          <m:t>.</m:t>
                        </m:r>
                        <m:acc>
                          <m:accPr>
                            <m:chr m:val="⃗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latin typeface="Cambria Math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2400" b="0" i="1" dirty="0" smtClean="0">
                            <a:latin typeface="Cambria Math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charset="0"/>
                          </a:rPr>
                          <m:t>𝑑𝑠</m:t>
                        </m:r>
                        <m:r>
                          <a:rPr lang="en-US" sz="2400" b="0" i="1" dirty="0" smtClean="0">
                            <a:latin typeface="Cambria Math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𝐹</m:t>
                        </m:r>
                      </m:e>
                    </m:acc>
                    <m:r>
                      <a:rPr lang="en-US" sz="2400" b="0" i="1" dirty="0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charset="0"/>
                          </a:rPr>
                          <m:t>𝑧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b="0" i="1" dirty="0" smtClean="0">
                        <a:latin typeface="Cambria Math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charset="0"/>
                          </a:rPr>
                          <m:t>𝑖</m:t>
                        </m:r>
                      </m:e>
                    </m:acc>
                    <m:r>
                      <a:rPr lang="en-US" sz="2400" b="0" i="1" dirty="0" smtClean="0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charset="0"/>
                          </a:rPr>
                          <m:t>𝑧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b="0" i="1" dirty="0" smtClean="0">
                        <a:latin typeface="Cambria Math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charset="0"/>
                          </a:rPr>
                          <m:t>𝑗</m:t>
                        </m:r>
                      </m:e>
                    </m:acc>
                    <m:r>
                      <a:rPr lang="en-US" sz="2400" b="0" i="1" dirty="0" smtClean="0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b="0" i="1" dirty="0" smtClean="0">
                        <a:latin typeface="Cambria Math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charset="0"/>
                          </a:rPr>
                          <m:t>𝑘</m:t>
                        </m:r>
                      </m:e>
                    </m:acc>
                    <m:r>
                      <a:rPr lang="en-US" sz="2400" b="0" i="1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400" dirty="0"/>
                  <a:t> and S is the surface of the sphere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𝑧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charset="0"/>
                      </a:rPr>
                      <m:t>=1</m:t>
                    </m:r>
                  </m:oMath>
                </a14:m>
                <a:r>
                  <a:rPr lang="en-US" sz="2400" dirty="0"/>
                  <a:t> above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𝑥𝑦</m:t>
                    </m:r>
                  </m:oMath>
                </a14:m>
                <a:r>
                  <a:rPr lang="en-US" sz="2400" dirty="0"/>
                  <a:t>- plane. </a:t>
                </a: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2400" dirty="0"/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dirty="0"/>
                  <a:t>Solution : 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Equation to the surface S is 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𝜙</m:t>
                    </m:r>
                    <m:r>
                      <a:rPr lang="en-US" sz="2400" b="0" i="1" smtClean="0">
                        <a:latin typeface="Cambria Math" charset="0"/>
                      </a:rPr>
                      <m:t>≡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</a:rPr>
                          <m:t>𝑧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charset="0"/>
                      </a:rPr>
                      <m:t>−</m:t>
                    </m:r>
                    <m:r>
                      <a:rPr lang="en-US" sz="2400" i="1">
                        <a:latin typeface="Cambria Math" charset="0"/>
                      </a:rPr>
                      <m:t>1</m:t>
                    </m:r>
                    <m:r>
                      <a:rPr lang="en-US" sz="2400" b="0" i="1" smtClean="0">
                        <a:latin typeface="Cambria Math" charset="0"/>
                      </a:rPr>
                      <m:t>=0</m:t>
                    </m:r>
                  </m:oMath>
                </a14:m>
                <a:endParaRPr lang="en-US" sz="2400" dirty="0"/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So, normal to the surface is :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charset="0"/>
                          </a:rPr>
                          <m:t>𝑛</m:t>
                        </m:r>
                      </m:e>
                    </m:acc>
                    <m:r>
                      <a:rPr lang="en-US" sz="2400" i="1" dirty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bg-BG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dirty="0">
                            <a:latin typeface="Cambria Math" charset="0"/>
                          </a:rPr>
                          <m:t>𝛻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 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𝜙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hr-HR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dirty="0">
                                <a:latin typeface="Cambria Math" charset="0"/>
                              </a:rPr>
                              <m:t>𝛻</m:t>
                            </m:r>
                            <m:r>
                              <a:rPr lang="en-US" sz="2400" i="1" dirty="0">
                                <a:latin typeface="Cambria Math" charset="0"/>
                              </a:rPr>
                              <m:t>𝜙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charset="0"/>
                          </a:rPr>
                          <m:t>+2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𝑗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charset="0"/>
                          </a:rPr>
                          <m:t>+2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𝑘</m:t>
                            </m:r>
                          </m:e>
                        </m:acc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charset="0"/>
                              </a:rPr>
                              <m:t>+4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charset="0"/>
                              </a:rPr>
                              <m:t>+4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𝑥</m:t>
                    </m:r>
                    <m:r>
                      <a:rPr lang="en-US" sz="2400" i="1">
                        <a:latin typeface="Cambria Math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charset="0"/>
                          </a:rPr>
                          <m:t>𝑖</m:t>
                        </m:r>
                      </m:e>
                    </m:acc>
                    <m:r>
                      <a:rPr lang="en-US" sz="2400" i="1">
                        <a:latin typeface="Cambria Math" charset="0"/>
                      </a:rPr>
                      <m:t>+</m:t>
                    </m:r>
                    <m:r>
                      <a:rPr lang="en-US" sz="2400" i="1">
                        <a:latin typeface="Cambria Math" charset="0"/>
                      </a:rPr>
                      <m:t>𝑦</m:t>
                    </m:r>
                    <m:r>
                      <a:rPr lang="en-US" sz="2400" i="1">
                        <a:latin typeface="Cambria Math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charset="0"/>
                          </a:rPr>
                          <m:t>𝑗</m:t>
                        </m:r>
                      </m:e>
                    </m:acc>
                    <m:r>
                      <a:rPr lang="en-US" sz="2400" i="1">
                        <a:latin typeface="Cambria Math" charset="0"/>
                      </a:rPr>
                      <m:t>+</m:t>
                    </m:r>
                    <m:r>
                      <a:rPr lang="en-US" sz="2400" i="1">
                        <a:latin typeface="Cambria Math" charset="0"/>
                      </a:rPr>
                      <m:t>𝑧</m:t>
                    </m:r>
                    <m:r>
                      <a:rPr lang="en-US" sz="2400" i="1">
                        <a:latin typeface="Cambria Math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sz="2400" dirty="0"/>
                  <a:t> </a:t>
                </a:r>
                <a:r>
                  <a:rPr lang="mr-IN" sz="2400" dirty="0"/>
                  <a:t>…</a:t>
                </a:r>
                <a:r>
                  <a:rPr lang="en-US" sz="2400" dirty="0"/>
                  <a:t>.(1),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since,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</a:rPr>
                          <m:t>𝑧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charset="0"/>
                      </a:rPr>
                      <m:t>=1</m:t>
                    </m:r>
                  </m:oMath>
                </a14:m>
                <a:r>
                  <a:rPr lang="en-US" sz="2400" dirty="0"/>
                  <a:t> . 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sz="1800" dirty="0"/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7952" y="292608"/>
                <a:ext cx="11545824" cy="6315456"/>
              </a:xfrm>
              <a:blipFill>
                <a:blip r:embed="rId2"/>
                <a:stretch>
                  <a:fillRect l="-769" t="-8233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>
            <a:cxnSpLocks/>
          </p:cNvCxnSpPr>
          <p:nvPr/>
        </p:nvCxnSpPr>
        <p:spPr>
          <a:xfrm>
            <a:off x="9302496" y="1387736"/>
            <a:ext cx="0" cy="1574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9314688" y="2926080"/>
            <a:ext cx="1999488" cy="36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8436864" y="2962656"/>
            <a:ext cx="877824" cy="1133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>
            <a:off x="8766048" y="2133600"/>
            <a:ext cx="1548384" cy="1487424"/>
          </a:xfrm>
          <a:prstGeom prst="arc">
            <a:avLst>
              <a:gd name="adj1" fmla="val 8292929"/>
              <a:gd name="adj2" fmla="val 81551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9928" y="273784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84418" y="407212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314176" y="277799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194784" y="1090663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314432" y="3279648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</a:t>
            </a:r>
          </a:p>
        </p:txBody>
      </p:sp>
      <p:cxnSp>
        <p:nvCxnSpPr>
          <p:cNvPr id="18" name="Straight Connector 17"/>
          <p:cNvCxnSpPr>
            <a:stCxn id="10" idx="2"/>
          </p:cNvCxnSpPr>
          <p:nvPr/>
        </p:nvCxnSpPr>
        <p:spPr>
          <a:xfrm flipV="1">
            <a:off x="8995019" y="2962656"/>
            <a:ext cx="697621" cy="442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9156192" y="2971277"/>
            <a:ext cx="809740" cy="58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9326880" y="2962656"/>
            <a:ext cx="841248" cy="658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9692640" y="3147322"/>
            <a:ext cx="621792" cy="473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9478073" y="2999232"/>
            <a:ext cx="836359" cy="621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16" idx="1"/>
          </p:cNvCxnSpPr>
          <p:nvPr/>
        </p:nvCxnSpPr>
        <p:spPr>
          <a:xfrm rot="10800000">
            <a:off x="9747504" y="3310128"/>
            <a:ext cx="566928" cy="154186"/>
          </a:xfrm>
          <a:prstGeom prst="curvedConnector3">
            <a:avLst>
              <a:gd name="adj1" fmla="val 370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03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AD3097-5575-9633-613B-7955A90D07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5153" y="225911"/>
                <a:ext cx="11138647" cy="5951052"/>
              </a:xfrm>
            </p:spPr>
            <p:txBody>
              <a:bodyPr>
                <a:normAutofit/>
              </a:bodyPr>
              <a:lstStyle/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Let R be the projection of S 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𝑥𝑦</m:t>
                    </m:r>
                  </m:oMath>
                </a14:m>
                <a:r>
                  <a:rPr lang="en-US" sz="2400" dirty="0"/>
                  <a:t>- plane . Then R is: 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charset="0"/>
                      </a:rPr>
                      <m:t>=1 , </m:t>
                    </m:r>
                    <m:r>
                      <a:rPr lang="en-US" sz="2400" i="1">
                        <a:latin typeface="Cambria Math" charset="0"/>
                      </a:rPr>
                      <m:t>𝑧</m:t>
                    </m:r>
                    <m:r>
                      <a:rPr lang="en-US" sz="2400" i="1"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∴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supHide m:val="on"/>
                            <m:ctrlPr>
                              <a:rPr lang="is-I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400" i="1">
                                <a:latin typeface="Cambria Math" charset="0"/>
                              </a:rPr>
                              <m:t>𝑆</m:t>
                            </m:r>
                          </m:sub>
                          <m:sup/>
                          <m:e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  <m:r>
                              <a:rPr lang="en-US" sz="2400" i="1" dirty="0">
                                <a:latin typeface="Cambria Math" charset="0"/>
                              </a:rPr>
                              <m:t> . </m:t>
                            </m:r>
                            <m:acc>
                              <m:accPr>
                                <m:chr m:val="̂"/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 dirty="0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</m:acc>
                            <m:r>
                              <a:rPr lang="en-US" sz="2400" i="1" dirty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2400" i="1" dirty="0">
                                <a:latin typeface="Cambria Math" charset="0"/>
                              </a:rPr>
                              <m:t>𝑑𝑠</m:t>
                            </m:r>
                          </m:e>
                        </m:nary>
                      </m:e>
                    </m:nary>
                    <m:r>
                      <m:rPr>
                        <m:nor/>
                      </m:rPr>
                      <a:rPr lang="en-US" sz="2400" dirty="0"/>
                      <m:t>  =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supHide m:val="on"/>
                            <m:ctrlPr>
                              <a:rPr lang="is-I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𝑅</m:t>
                            </m:r>
                          </m:sub>
                          <m:sup/>
                          <m:e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  <m:r>
                              <a:rPr lang="en-US" sz="2400" i="1" dirty="0">
                                <a:latin typeface="Cambria Math" charset="0"/>
                              </a:rPr>
                              <m:t> . </m:t>
                            </m:r>
                            <m:acc>
                              <m:accPr>
                                <m:chr m:val="̂"/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 dirty="0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</m:acc>
                            <m:r>
                              <a:rPr lang="en-US" sz="2400" i="1" dirty="0">
                                <a:latin typeface="Cambria Math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bg-BG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 dirty="0">
                                    <a:latin typeface="Cambria Math" charset="0"/>
                                  </a:rPr>
                                  <m:t>𝑑𝑥𝑑𝑦</m:t>
                                </m:r>
                              </m:num>
                              <m:den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hr-HR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 dirty="0">
                                            <a:latin typeface="Cambria Math" charset="0"/>
                                          </a:rPr>
                                          <m:t>𝑛</m:t>
                                        </m:r>
                                      </m:e>
                                    </m:acc>
                                    <m:r>
                                      <a:rPr lang="en-US" sz="2400" i="1" dirty="0">
                                        <a:latin typeface="Cambria Math" charset="0"/>
                                      </a:rPr>
                                      <m:t> . 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 dirty="0">
                                            <a:latin typeface="Cambria Math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2400" i="1" dirty="0"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e>
                                    </m:acc>
                                  </m:e>
                                </m:d>
                              </m:den>
                            </m:f>
                          </m:e>
                        </m:nary>
                      </m:e>
                    </m:nary>
                  </m:oMath>
                </a14:m>
                <a:r>
                  <a:rPr lang="en-US" sz="2400" dirty="0"/>
                  <a:t> </a:t>
                </a:r>
                <a:r>
                  <a:rPr lang="mr-IN" sz="2400" dirty="0"/>
                  <a:t>………</a:t>
                </a:r>
                <a:r>
                  <a:rPr lang="en-US" sz="2400" dirty="0"/>
                  <a:t>.. (2)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Now 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charset="0"/>
                          </a:rPr>
                          <m:t>𝐹</m:t>
                        </m:r>
                      </m:e>
                    </m:acc>
                    <m:r>
                      <a:rPr lang="en-US" sz="2400" i="1" dirty="0">
                        <a:latin typeface="Cambria Math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latin typeface="Cambria Math" charset="0"/>
                          </a:rPr>
                          <m:t>𝑛</m:t>
                        </m:r>
                      </m:e>
                    </m:acc>
                    <m:r>
                      <a:rPr lang="en-US" sz="2400" i="1" dirty="0">
                        <a:latin typeface="Cambria Math" charset="0"/>
                      </a:rPr>
                      <m:t>= 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charset="0"/>
                          </a:rPr>
                          <m:t>𝑥𝑦</m:t>
                        </m:r>
                      </m:e>
                      <m:sup>
                        <m:r>
                          <a:rPr lang="en-US" sz="2400" i="1" dirty="0">
                            <a:latin typeface="Cambria Math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charset="0"/>
                          </a:rPr>
                          <m:t>𝑧</m:t>
                        </m:r>
                      </m:e>
                      <m:sup>
                        <m:r>
                          <a:rPr lang="en-US" sz="2400" i="1" dirty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i="1" dirty="0">
                        <a:latin typeface="Cambria Math" charset="0"/>
                      </a:rPr>
                      <m:t> +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charset="0"/>
                          </a:rPr>
                          <m:t>𝑦𝑧</m:t>
                        </m:r>
                      </m:e>
                      <m:sup>
                        <m:r>
                          <a:rPr lang="en-US" sz="2400" i="1" dirty="0">
                            <a:latin typeface="Cambria Math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2400" i="1" dirty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i="1" dirty="0">
                        <a:latin typeface="Cambria Math" charset="0"/>
                      </a:rPr>
                      <m:t> +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charset="0"/>
                          </a:rPr>
                          <m:t>𝑧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 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2400" i="1" dirty="0">
                            <a:latin typeface="Cambria Math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sz="2400" i="1" dirty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charset="0"/>
                          </a:rPr>
                          <m:t>𝑛</m:t>
                        </m:r>
                      </m:e>
                    </m:acc>
                    <m:r>
                      <a:rPr lang="en-US" sz="2400" i="1" dirty="0">
                        <a:latin typeface="Cambria Math" charset="0"/>
                      </a:rPr>
                      <m:t>. </m:t>
                    </m:r>
                    <m:acc>
                      <m:accPr>
                        <m:chr m:val="⃗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latin typeface="Cambria Math" charset="0"/>
                          </a:rPr>
                          <m:t>𝑘</m:t>
                        </m:r>
                      </m:e>
                    </m:acc>
                    <m:r>
                      <a:rPr lang="en-US" sz="2400" i="1" dirty="0">
                        <a:latin typeface="Cambria Math" charset="0"/>
                      </a:rPr>
                      <m:t>=</m:t>
                    </m:r>
                    <m:r>
                      <a:rPr lang="en-US" sz="2400" i="1" dirty="0">
                        <a:latin typeface="Cambria Math" charset="0"/>
                      </a:rPr>
                      <m:t>𝑧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Also in R 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sz="2400" dirty="0"/>
                  <a:t> varies from -1 to 1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𝑦</m:t>
                    </m:r>
                  </m:oMath>
                </a14:m>
                <a:r>
                  <a:rPr lang="en-US" sz="2400" dirty="0"/>
                  <a:t> varies from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latin typeface="Cambria Math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latin typeface="Cambria Math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2400" dirty="0"/>
                  <a:t>. 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Now, from (2) ,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supHide m:val="on"/>
                            <m:ctrlPr>
                              <a:rPr lang="is-I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400" i="1">
                                <a:latin typeface="Cambria Math" charset="0"/>
                              </a:rPr>
                              <m:t>𝑆</m:t>
                            </m:r>
                          </m:sub>
                          <m:sup/>
                          <m:e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  <m:r>
                              <a:rPr lang="en-US" sz="2400" i="1" dirty="0">
                                <a:latin typeface="Cambria Math" charset="0"/>
                              </a:rPr>
                              <m:t> . </m:t>
                            </m:r>
                            <m:acc>
                              <m:accPr>
                                <m:chr m:val="̂"/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 dirty="0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</m:acc>
                            <m:r>
                              <a:rPr lang="en-US" sz="2400" i="1" dirty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2400" i="1" dirty="0">
                                <a:latin typeface="Cambria Math" charset="0"/>
                              </a:rPr>
                              <m:t>𝑑𝑠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charset="0"/>
                          </a:rPr>
                          <m:t>𝑥</m:t>
                        </m:r>
                        <m:r>
                          <a:rPr lang="en-US" sz="2400" i="1">
                            <a:latin typeface="Cambria Math" charset="0"/>
                          </a:rPr>
                          <m:t>=−1</m:t>
                        </m:r>
                      </m:sub>
                      <m:sup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sup>
                      <m:e>
                        <m:nary>
                          <m:naryPr>
                            <m:ctrlPr>
                              <a:rPr lang="is-I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charset="0"/>
                              </a:rPr>
                              <m:t>𝑦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=−</m:t>
                            </m:r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sub>
                          <m:sup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sup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 (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charset="0"/>
                          </a:rPr>
                          <m:t>𝑥𝑦</m:t>
                        </m:r>
                      </m:e>
                      <m:sup>
                        <m:r>
                          <a:rPr lang="en-US" sz="2400" i="1" dirty="0">
                            <a:latin typeface="Cambria Math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charset="0"/>
                          </a:rPr>
                          <m:t>𝑧</m:t>
                        </m:r>
                      </m:e>
                      <m:sup>
                        <m:r>
                          <a:rPr lang="en-US" sz="2400" i="1" dirty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i="1" dirty="0">
                        <a:latin typeface="Cambria Math" charset="0"/>
                      </a:rPr>
                      <m:t> +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charset="0"/>
                          </a:rPr>
                          <m:t>𝑦𝑧</m:t>
                        </m:r>
                      </m:e>
                      <m:sup>
                        <m:r>
                          <a:rPr lang="en-US" sz="2400" i="1" dirty="0">
                            <a:latin typeface="Cambria Math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2400" i="1" dirty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i="1" dirty="0">
                        <a:latin typeface="Cambria Math" charset="0"/>
                      </a:rPr>
                      <m:t> +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charset="0"/>
                          </a:rPr>
                          <m:t>𝑧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 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2400" i="1" dirty="0">
                            <a:latin typeface="Cambria Math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sz="2400" i="1" dirty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i="1" dirty="0">
                        <a:latin typeface="Cambria Math" charset="0"/>
                      </a:rPr>
                      <m:t>) </m:t>
                    </m:r>
                    <m:f>
                      <m:fPr>
                        <m:ctrlPr>
                          <a:rPr lang="bg-BG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latin typeface="Cambria Math" charset="0"/>
                          </a:rPr>
                          <m:t>𝑑𝑦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 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𝑑𝑥</m:t>
                        </m:r>
                      </m:num>
                      <m:den>
                        <m:r>
                          <a:rPr lang="en-US" sz="2400" i="1" dirty="0">
                            <a:latin typeface="Cambria Math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supHide m:val="on"/>
                            <m:ctrlPr>
                              <a:rPr lang="is-I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400" i="1">
                                <a:latin typeface="Cambria Math" charset="0"/>
                              </a:rPr>
                              <m:t>𝑆</m:t>
                            </m:r>
                          </m:sub>
                          <m:sup/>
                          <m:e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  <m:r>
                              <a:rPr lang="en-US" sz="2400" i="1" dirty="0">
                                <a:latin typeface="Cambria Math" charset="0"/>
                              </a:rPr>
                              <m:t> . </m:t>
                            </m:r>
                            <m:acc>
                              <m:accPr>
                                <m:chr m:val="̂"/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 dirty="0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</m:acc>
                            <m:r>
                              <a:rPr lang="en-US" sz="2400" i="1" dirty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2400" i="1" dirty="0">
                                <a:latin typeface="Cambria Math" charset="0"/>
                              </a:rPr>
                              <m:t>𝑑𝑠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charset="0"/>
                          </a:rPr>
                          <m:t>−</m:t>
                        </m:r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sup>
                      <m:e>
                        <m:nary>
                          <m:naryPr>
                            <m:ctrlPr>
                              <a:rPr lang="is-I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charset="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sub>
                          <m:sup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  <m:r>
                              <a:rPr lang="en-US" sz="2400" i="1">
                                <a:latin typeface="Cambria Math" charset="0"/>
                              </a:rPr>
                              <m:t> </m:t>
                            </m:r>
                          </m:sup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  [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latin typeface="Cambria Math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  <m:r>
                              <a:rPr lang="en-US" sz="2400" i="1">
                                <a:latin typeface="Cambria Math" charset="0"/>
                              </a:rPr>
                              <m:t> </m:t>
                            </m:r>
                          </m:e>
                        </m:nary>
                      </m:e>
                    </m:nary>
                    <m:r>
                      <a:rPr lang="en-US" sz="2400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charset="0"/>
                          </a:rPr>
                          <m:t>x</m:t>
                        </m:r>
                      </m:e>
                      <m:sup>
                        <m:r>
                          <a:rPr lang="en-US" sz="240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2400">
                        <a:latin typeface="Cambria Math" charset="0"/>
                      </a:rPr>
                      <m:t>y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latin typeface="Cambria Math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2400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charset="0"/>
                      </a:rPr>
                      <m:t>] </m:t>
                    </m:r>
                    <m:r>
                      <a:rPr lang="en-US" sz="2400" i="1">
                        <a:latin typeface="Cambria Math" charset="0"/>
                      </a:rPr>
                      <m:t>𝑑𝑦</m:t>
                    </m:r>
                    <m:r>
                      <a:rPr lang="en-US" sz="2400" i="1">
                        <a:latin typeface="Cambria Math" charset="0"/>
                      </a:rPr>
                      <m:t> </m:t>
                    </m:r>
                    <m:r>
                      <a:rPr lang="en-US" sz="2400" i="1">
                        <a:latin typeface="Cambria Math" charset="0"/>
                      </a:rPr>
                      <m:t>𝑑𝑥</m:t>
                    </m:r>
                    <m:r>
                      <a:rPr lang="en-US" sz="2400" i="1">
                        <a:latin typeface="Cambria Math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NP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AD3097-5575-9633-613B-7955A90D07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5153" y="225911"/>
                <a:ext cx="11138647" cy="5951052"/>
              </a:xfrm>
              <a:blipFill>
                <a:blip r:embed="rId2"/>
                <a:stretch>
                  <a:fillRect l="-5119" b="-2766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750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86813"/>
                <a:ext cx="11692128" cy="6508955"/>
              </a:xfrm>
            </p:spPr>
            <p:txBody>
              <a:bodyPr>
                <a:noAutofit/>
              </a:bodyPr>
              <a:lstStyle/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charset="0"/>
                          </a:rPr>
                          <m:t>−</m:t>
                        </m:r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sup>
                      <m:e>
                        <m:nary>
                          <m:naryPr>
                            <m:ctrlPr>
                              <a:rPr lang="is-I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charset="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sub>
                          <m:sup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  <m:r>
                              <a:rPr lang="en-US" sz="2400" i="1">
                                <a:latin typeface="Cambria Math" charset="0"/>
                              </a:rPr>
                              <m:t> </m:t>
                            </m:r>
                          </m:sup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  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latin typeface="Cambria Math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  <m:r>
                              <a:rPr lang="en-US" sz="2400" i="1">
                                <a:latin typeface="Cambria Math" charset="0"/>
                              </a:rPr>
                              <m:t> </m:t>
                            </m:r>
                          </m:e>
                        </m:nary>
                      </m:e>
                    </m:nary>
                    <m:r>
                      <a:rPr lang="en-US" sz="2400" b="0" i="1" smtClean="0">
                        <a:latin typeface="Cambria Math" charset="0"/>
                      </a:rPr>
                      <m:t>𝑑𝑦𝑑𝑥</m:t>
                    </m:r>
                    <m:r>
                      <a:rPr lang="en-US" sz="2400" b="0" i="1" smtClean="0">
                        <a:latin typeface="Cambria Math" charset="0"/>
                      </a:rPr>
                      <m:t>+ </m:t>
                    </m:r>
                    <m:nary>
                      <m:naryPr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charset="0"/>
                          </a:rPr>
                          <m:t>−</m:t>
                        </m:r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sup>
                      <m:e>
                        <m:nary>
                          <m:naryPr>
                            <m:ctrlPr>
                              <a:rPr lang="is-I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charset="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sub>
                          <m:sup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  <m:r>
                              <a:rPr lang="en-US" sz="2400" i="1">
                                <a:latin typeface="Cambria Math" charset="0"/>
                              </a:rPr>
                              <m:t> </m:t>
                            </m:r>
                          </m:sup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  </m:t>
                            </m:r>
                          </m:e>
                        </m:nary>
                      </m:e>
                    </m:nary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charset="0"/>
                      </a:rPr>
                      <m:t> </m:t>
                    </m:r>
                    <m:r>
                      <a:rPr lang="en-US" sz="2400" i="1">
                        <a:latin typeface="Cambria Math" charset="0"/>
                      </a:rPr>
                      <m:t>𝑑𝑦</m:t>
                    </m:r>
                    <m:r>
                      <a:rPr lang="en-US" sz="2400" i="1">
                        <a:latin typeface="Cambria Math" charset="0"/>
                      </a:rPr>
                      <m:t> </m:t>
                    </m:r>
                    <m:r>
                      <a:rPr lang="en-US" sz="2400" i="1">
                        <a:latin typeface="Cambria Math" charset="0"/>
                      </a:rPr>
                      <m:t>𝑑𝑥</m:t>
                    </m:r>
                    <m:r>
                      <a:rPr lang="en-US" sz="2400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400" dirty="0"/>
                  <a:t> ( since II </a:t>
                </a:r>
                <a:r>
                  <a:rPr lang="en-US" sz="2400" dirty="0" err="1"/>
                  <a:t>nd</a:t>
                </a:r>
                <a:r>
                  <a:rPr lang="en-US" sz="2400" dirty="0"/>
                  <a:t> term is an odd function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𝑦</m:t>
                    </m:r>
                  </m:oMath>
                </a14:m>
                <a:r>
                  <a:rPr lang="en-US" sz="2400" dirty="0"/>
                  <a:t> ) 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is-IS" sz="24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2400" i="1">
                            <a:latin typeface="Cambria Math" charset="0"/>
                          </a:rPr>
                          <m:t>−</m:t>
                        </m:r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sup>
                      <m:e>
                        <m:nary>
                          <m:naryPr>
                            <m:ctrlPr>
                              <a:rPr lang="is-I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charset="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sub>
                          <m:sup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  <m:r>
                              <a:rPr lang="en-US" sz="2400" i="1">
                                <a:latin typeface="Cambria Math" charset="0"/>
                              </a:rPr>
                              <m:t> </m:t>
                            </m:r>
                          </m:sup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   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latin typeface="Cambria Math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  <m:r>
                              <a:rPr lang="en-US" sz="2400" i="1">
                                <a:latin typeface="Cambria Math" charset="0"/>
                              </a:rPr>
                              <m:t> </m:t>
                            </m:r>
                          </m:e>
                        </m:nary>
                      </m:e>
                    </m:nary>
                    <m:r>
                      <a:rPr lang="en-US" sz="2400" i="1">
                        <a:latin typeface="Cambria Math" charset="0"/>
                      </a:rPr>
                      <m:t>𝑑</m:t>
                    </m:r>
                    <m:r>
                      <a:rPr lang="en-US" sz="2400" b="0" i="1" smtClean="0">
                        <a:latin typeface="Cambria Math" charset="0"/>
                      </a:rPr>
                      <m:t>𝑥</m:t>
                    </m:r>
                    <m:r>
                      <a:rPr lang="en-US" sz="2400" i="1">
                        <a:latin typeface="Cambria Math" charset="0"/>
                      </a:rPr>
                      <m:t>𝑑</m:t>
                    </m:r>
                    <m:r>
                      <a:rPr lang="en-US" sz="2400" b="0" i="1" smtClean="0">
                        <a:latin typeface="Cambria Math" charset="0"/>
                      </a:rPr>
                      <m:t>𝑦</m:t>
                    </m:r>
                    <m:r>
                      <a:rPr lang="en-US" sz="2400" i="1">
                        <a:latin typeface="Cambria Math" charset="0"/>
                      </a:rPr>
                      <m:t>+</m:t>
                    </m:r>
                    <m:nary>
                      <m:naryPr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charset="0"/>
                          </a:rPr>
                          <m:t>−</m:t>
                        </m:r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sup>
                      <m:e>
                        <m:nary>
                          <m:naryPr>
                            <m:ctrlPr>
                              <a:rPr lang="is-I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charset="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sub>
                          <m:sup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  <m:r>
                              <a:rPr lang="en-US" sz="2400" i="1">
                                <a:latin typeface="Cambria Math" charset="0"/>
                              </a:rPr>
                              <m:t> </m:t>
                            </m:r>
                          </m:sup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  </m:t>
                            </m:r>
                          </m:e>
                        </m:nary>
                      </m:e>
                    </m:nary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charset="0"/>
                      </a:rPr>
                      <m:t> </m:t>
                    </m:r>
                    <m:r>
                      <a:rPr lang="en-US" sz="2400" i="1">
                        <a:latin typeface="Cambria Math" charset="0"/>
                      </a:rPr>
                      <m:t>𝑑𝑦</m:t>
                    </m:r>
                    <m:r>
                      <a:rPr lang="en-US" sz="2400" i="1">
                        <a:latin typeface="Cambria Math" charset="0"/>
                      </a:rPr>
                      <m:t> </m:t>
                    </m:r>
                    <m:r>
                      <a:rPr lang="en-US" sz="2400" i="1">
                        <a:latin typeface="Cambria Math" charset="0"/>
                      </a:rPr>
                      <m:t>𝑑𝑥</m:t>
                    </m:r>
                  </m:oMath>
                </a14:m>
                <a:r>
                  <a:rPr lang="en-US" sz="2400" dirty="0"/>
                  <a:t>  ( changing order of integration in I integral)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charset="0"/>
                      </a:rPr>
                      <m:t>2</m:t>
                    </m:r>
                    <m:nary>
                      <m:naryPr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−1</m:t>
                        </m:r>
                      </m:sub>
                      <m:sup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sup>
                      <m:e>
                        <m:nary>
                          <m:naryPr>
                            <m:ctrlPr>
                              <a:rPr lang="is-I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  <m:sup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  <m:r>
                              <a:rPr lang="en-US" sz="2400" i="1">
                                <a:latin typeface="Cambria Math" charset="0"/>
                              </a:rPr>
                              <m:t> </m:t>
                            </m:r>
                          </m:sup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  </m:t>
                            </m:r>
                          </m:e>
                        </m:nary>
                      </m:e>
                    </m:nary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charset="0"/>
                      </a:rPr>
                      <m:t> </m:t>
                    </m:r>
                    <m:r>
                      <a:rPr lang="en-US" sz="2400" i="1">
                        <a:latin typeface="Cambria Math" charset="0"/>
                      </a:rPr>
                      <m:t>𝑑𝑦</m:t>
                    </m:r>
                    <m:r>
                      <a:rPr lang="en-US" sz="2400" i="1">
                        <a:latin typeface="Cambria Math" charset="0"/>
                      </a:rPr>
                      <m:t> </m:t>
                    </m:r>
                    <m:r>
                      <a:rPr lang="en-US" sz="2400" i="1">
                        <a:latin typeface="Cambria Math" charset="0"/>
                      </a:rPr>
                      <m:t>𝑑𝑥</m:t>
                    </m:r>
                  </m:oMath>
                </a14:m>
                <a:r>
                  <a:rPr lang="en-US" sz="2400" dirty="0"/>
                  <a:t>  ( since I </a:t>
                </a:r>
                <a:r>
                  <a:rPr lang="en-US" sz="2400" dirty="0" err="1"/>
                  <a:t>st</a:t>
                </a:r>
                <a:r>
                  <a:rPr lang="en-US" sz="2400" dirty="0"/>
                  <a:t> term is an odd function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sz="2400" dirty="0"/>
                  <a:t> )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2</m:t>
                    </m:r>
                    <m:nary>
                      <m:naryPr>
                        <m:ctrlPr>
                          <a:rPr lang="is-I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1</m:t>
                        </m:r>
                      </m:sup>
                      <m:e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US" sz="2400" b="0" i="1" smtClean="0">
                                                <a:latin typeface="Cambria Math" charset="0"/>
                                              </a:rPr>
                                              <m:t>3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  <m:sup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sup>
                        </m:sSubSup>
                      </m:e>
                    </m:nary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latin typeface="Cambria Math" charset="0"/>
                          </a:rPr>
                          <m:t>3</m:t>
                        </m:r>
                      </m:den>
                    </m:f>
                    <m:r>
                      <a:rPr lang="en-US" sz="2400" b="0" i="1" smtClean="0">
                        <a:latin typeface="Cambria Math" charset="0"/>
                      </a:rPr>
                      <m:t> </m:t>
                    </m:r>
                    <m:nary>
                      <m:naryPr>
                        <m:ctrlPr>
                          <a:rPr lang="is-I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sz="24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𝑑𝑥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 </m:t>
                        </m:r>
                      </m:e>
                    </m:nary>
                    <m:r>
                      <a:rPr lang="en-US" sz="2400" b="0" i="1" smtClean="0">
                        <a:latin typeface="Cambria Math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charset="0"/>
                          </a:rPr>
                          <m:t>4</m:t>
                        </m:r>
                      </m:num>
                      <m:den>
                        <m:r>
                          <a:rPr lang="en-US" sz="2400" b="0" i="1" smtClean="0">
                            <a:latin typeface="Cambria Math" charset="0"/>
                          </a:rPr>
                          <m:t>3</m:t>
                        </m:r>
                      </m:den>
                    </m:f>
                    <m:r>
                      <a:rPr lang="en-US" sz="2400" b="0" i="1" smtClean="0">
                        <a:latin typeface="Cambria Math" charset="0"/>
                      </a:rPr>
                      <m:t> </m:t>
                    </m:r>
                    <m:nary>
                      <m:naryPr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sz="2400" i="1">
                            <a:latin typeface="Cambria Math" charset="0"/>
                          </a:rPr>
                          <m:t> </m:t>
                        </m:r>
                        <m:r>
                          <a:rPr lang="en-US" sz="2400" i="1">
                            <a:latin typeface="Cambria Math" charset="0"/>
                          </a:rPr>
                          <m:t>𝑑𝑥</m:t>
                        </m:r>
                        <m:r>
                          <a:rPr lang="en-US" sz="2400" i="1">
                            <a:latin typeface="Cambria Math" charset="0"/>
                          </a:rPr>
                          <m:t> 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86813"/>
                <a:ext cx="11692128" cy="6508955"/>
              </a:xfrm>
              <a:blipFill>
                <a:blip r:embed="rId2"/>
                <a:stretch>
                  <a:fillRect l="-3692" t="-5642" b="-6809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37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4129" y="462116"/>
                <a:ext cx="11009671" cy="5714847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:r>
                  <a:rPr lang="en-US" sz="2600" dirty="0"/>
                  <a:t>Putting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charset="0"/>
                      </a:rPr>
                      <m:t>𝑥</m:t>
                    </m:r>
                    <m:r>
                      <a:rPr lang="en-US" sz="2600" i="1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600">
                            <a:latin typeface="Cambria Math" charset="0"/>
                          </a:rPr>
                          <m:t>sin</m:t>
                        </m:r>
                      </m:fName>
                      <m:e>
                        <m:r>
                          <a:rPr lang="en-US" sz="2600" i="1">
                            <a:latin typeface="Cambria Math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sz="2600" dirty="0"/>
                  <a:t> , we have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charset="0"/>
                      </a:rPr>
                      <m:t>𝑑𝑥</m:t>
                    </m:r>
                    <m:r>
                      <a:rPr lang="en-US" sz="2600" i="1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600">
                            <a:latin typeface="Cambria Math" charset="0"/>
                          </a:rPr>
                          <m:t>cos</m:t>
                        </m:r>
                      </m:fName>
                      <m:e>
                        <m:r>
                          <a:rPr lang="en-US" sz="2600" i="1">
                            <a:latin typeface="Cambria Math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sz="2600" dirty="0"/>
                  <a:t> and for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charset="0"/>
                      </a:rPr>
                      <m:t>𝑥</m:t>
                    </m:r>
                    <m:r>
                      <a:rPr lang="en-US" sz="2600" i="1">
                        <a:latin typeface="Cambria Math" charset="0"/>
                      </a:rPr>
                      <m:t>→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charset="0"/>
                          </a:rPr>
                          <m:t>0,1</m:t>
                        </m:r>
                      </m:e>
                    </m:d>
                    <m:r>
                      <a:rPr lang="en-US" sz="2600" i="1">
                        <a:latin typeface="Cambria Math" charset="0"/>
                      </a:rPr>
                      <m:t>, </m:t>
                    </m:r>
                    <m:r>
                      <a:rPr lang="en-US" sz="2600" i="1">
                        <a:latin typeface="Cambria Math" charset="0"/>
                      </a:rPr>
                      <m:t>𝜃</m:t>
                    </m:r>
                    <m:r>
                      <a:rPr lang="en-US" sz="2600" i="1">
                        <a:latin typeface="Cambria Math" charset="0"/>
                      </a:rPr>
                      <m:t>→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charset="0"/>
                          </a:rPr>
                          <m:t>0,</m:t>
                        </m:r>
                        <m:f>
                          <m:f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600" i="1">
                                <a:latin typeface="Cambria Math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600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600" i="1">
                        <a:latin typeface="Cambria Math" charset="0"/>
                      </a:rPr>
                      <m:t>. </m:t>
                    </m:r>
                  </m:oMath>
                </a14:m>
                <a:endParaRPr lang="en-US" sz="2600" b="0" i="1" dirty="0">
                  <a:latin typeface="Cambria Math" charset="0"/>
                </a:endParaRPr>
              </a:p>
              <a:p>
                <a:pPr marL="0" lv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charset="0"/>
                      </a:rPr>
                      <m:t>∴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supHide m:val="on"/>
                            <m:ctrlPr>
                              <a:rPr lang="is-IS" sz="2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600" i="1">
                                <a:latin typeface="Cambria Math" charset="0"/>
                              </a:rPr>
                              <m:t>𝑆</m:t>
                            </m:r>
                          </m:sub>
                          <m:sup/>
                          <m:e>
                            <m:acc>
                              <m:accPr>
                                <m:chr m:val="⃗"/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60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  <m:r>
                              <a:rPr lang="en-US" sz="2600" i="1" dirty="0">
                                <a:latin typeface="Cambria Math" charset="0"/>
                              </a:rPr>
                              <m:t> . </m:t>
                            </m:r>
                            <m:acc>
                              <m:accPr>
                                <m:chr m:val="⃗"/>
                                <m:ctrlPr>
                                  <a:rPr lang="en-US" sz="2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600" b="0" i="1" dirty="0" smtClean="0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</m:acc>
                            <m:r>
                              <a:rPr lang="en-US" sz="2600" i="1" dirty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2600" i="1" dirty="0">
                                <a:latin typeface="Cambria Math" charset="0"/>
                              </a:rPr>
                              <m:t>𝑑𝑠</m:t>
                            </m:r>
                            <m:r>
                              <a:rPr lang="en-US" sz="2600" b="0" i="1" dirty="0" smtClean="0">
                                <a:latin typeface="Cambria Math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2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600" b="0" i="1" dirty="0" smtClean="0">
                                    <a:latin typeface="Cambria Math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sz="2600" b="0" i="1" dirty="0" smtClean="0">
                                    <a:latin typeface="Cambria Math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sz="2600" b="0" i="1" dirty="0" smtClean="0">
                                <a:latin typeface="Cambria Math" charset="0"/>
                              </a:rPr>
                              <m:t> </m:t>
                            </m:r>
                            <m:nary>
                              <m:naryPr>
                                <m:ctrlPr>
                                  <a:rPr lang="is-IS" sz="2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600" b="0" i="1" dirty="0" smtClean="0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2600" b="0" i="1" dirty="0" smtClean="0">
                                    <a:latin typeface="Cambria Math" charset="0"/>
                                  </a:rPr>
                                  <m:t>𝜋</m:t>
                                </m:r>
                                <m:r>
                                  <a:rPr lang="en-US" sz="2600" b="0" i="1" dirty="0" smtClean="0">
                                    <a:latin typeface="Cambria Math" charset="0"/>
                                  </a:rPr>
                                  <m:t>/2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US" sz="2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en-US" sz="26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600" b="0" i="0" dirty="0" smtClean="0">
                                            <a:latin typeface="Cambria Math" charset="0"/>
                                          </a:rPr>
                                          <m:t>sin</m:t>
                                        </m:r>
                                      </m:e>
                                      <m:sup>
                                        <m:r>
                                          <a:rPr lang="en-US" sz="2600" b="0" i="1" dirty="0" smtClean="0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fName>
                                  <m:e>
                                    <m:r>
                                      <a:rPr lang="en-US" sz="2600" b="0" i="1" dirty="0" smtClean="0">
                                        <a:latin typeface="Cambria Math" charset="0"/>
                                      </a:rPr>
                                      <m:t>𝜃</m:t>
                                    </m:r>
                                    <m:r>
                                      <a:rPr lang="en-US" sz="2600" b="0" i="1" dirty="0" smtClean="0">
                                        <a:latin typeface="Cambria Math" charset="0"/>
                                      </a:rPr>
                                      <m:t> .</m:t>
                                    </m:r>
                                    <m:func>
                                      <m:funcPr>
                                        <m:ctrlPr>
                                          <a:rPr lang="en-US" sz="26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p>
                                          <m:sSupPr>
                                            <m:ctrlPr>
                                              <a:rPr lang="en-US" sz="26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600" b="0" i="0" dirty="0" smtClean="0">
                                                <a:latin typeface="Cambria Math" charset="0"/>
                                              </a:rPr>
                                              <m:t>cos</m:t>
                                            </m:r>
                                          </m:e>
                                          <m:sup>
                                            <m:r>
                                              <a:rPr lang="en-US" sz="2600" b="0" i="1" dirty="0" smtClean="0">
                                                <a:latin typeface="Cambria Math" charset="0"/>
                                              </a:rPr>
                                              <m:t>4</m:t>
                                            </m:r>
                                          </m:sup>
                                        </m:sSup>
                                      </m:fName>
                                      <m:e>
                                        <m:r>
                                          <a:rPr lang="en-US" sz="2600" b="0" i="1" dirty="0" smtClean="0">
                                            <a:latin typeface="Cambria Math" charset="0"/>
                                          </a:rPr>
                                          <m:t>𝜃</m:t>
                                        </m:r>
                                        <m:r>
                                          <a:rPr lang="en-US" sz="2600" b="0" i="1" dirty="0" smtClean="0">
                                            <a:latin typeface="Cambria Math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2600" b="0" i="1" dirty="0" smtClean="0">
                                            <a:latin typeface="Cambria Math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sz="2600" b="0" i="1" dirty="0" smtClean="0">
                                            <a:latin typeface="Cambria Math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</m:nary>
                            <m:r>
                              <a:rPr lang="en-US" sz="2600" b="0" i="1" dirty="0" smtClean="0">
                                <a:latin typeface="Cambria Math" charset="0"/>
                              </a:rPr>
                              <m:t> 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2600" dirty="0"/>
                  <a:t> </a:t>
                </a:r>
              </a:p>
              <a:p>
                <a:pPr marL="0" lv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:r>
                  <a:rPr lang="en-US" sz="26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charset="0"/>
                          </a:rPr>
                          <m:t>4</m:t>
                        </m:r>
                      </m:num>
                      <m:den>
                        <m:r>
                          <a:rPr lang="en-US" sz="2600" b="0" i="1" smtClean="0">
                            <a:latin typeface="Cambria Math" charset="0"/>
                          </a:rPr>
                          <m:t>3</m:t>
                        </m:r>
                      </m:den>
                    </m:f>
                    <m:r>
                      <a:rPr lang="en-US" sz="2600" b="0" i="1" smtClean="0"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bg-BG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charset="0"/>
                          </a:rPr>
                          <m:t>Γ</m:t>
                        </m:r>
                        <m:r>
                          <a:rPr lang="en-US" sz="2600" b="0" i="1" smtClean="0">
                            <a:latin typeface="Cambria Math" charset="0"/>
                          </a:rPr>
                          <m:t> </m:t>
                        </m:r>
                        <m:d>
                          <m:d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600" b="0" i="1" smtClean="0">
                                    <a:latin typeface="Cambria Math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600" b="0" i="1" smtClean="0"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sz="2600" b="0" i="1" smtClean="0">
                            <a:latin typeface="Cambria Math" charset="0"/>
                          </a:rPr>
                          <m:t> .</m:t>
                        </m:r>
                        <m:r>
                          <m:rPr>
                            <m:sty m:val="p"/>
                          </m:rPr>
                          <a:rPr lang="en-US" sz="2600">
                            <a:latin typeface="Cambria Math" charset="0"/>
                          </a:rPr>
                          <m:t>Γ</m:t>
                        </m:r>
                        <m:r>
                          <a:rPr lang="en-US" sz="2600" i="1">
                            <a:latin typeface="Cambria Math" charset="0"/>
                          </a:rPr>
                          <m:t> 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600" b="0" i="1" smtClean="0">
                                    <a:latin typeface="Cambria Math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sz="2600" i="1"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en-US" sz="2600" b="0" i="0" smtClean="0">
                            <a:latin typeface="Cambria Math" charset="0"/>
                          </a:rPr>
                          <m:t>2 </m:t>
                        </m:r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charset="0"/>
                          </a:rPr>
                          <m:t>Γ</m:t>
                        </m:r>
                        <m:d>
                          <m:d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600" b="0" i="1" smtClean="0">
                                    <a:latin typeface="Cambria Math" charset="0"/>
                                  </a:rPr>
                                  <m:t>8</m:t>
                                </m:r>
                              </m:num>
                              <m:den>
                                <m:r>
                                  <a:rPr lang="en-US" sz="2600" b="0" i="1" smtClean="0"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endParaRPr lang="en-US" sz="2600" dirty="0"/>
              </a:p>
              <a:p>
                <a:pPr marL="0" lv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:r>
                  <a:rPr lang="en-US" sz="26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charset="0"/>
                          </a:rPr>
                          <m:t>4</m:t>
                        </m:r>
                      </m:num>
                      <m:den>
                        <m:r>
                          <a:rPr lang="en-US" sz="2600" b="0" i="1" smtClean="0">
                            <a:latin typeface="Cambria Math" charset="0"/>
                          </a:rPr>
                          <m:t>3</m:t>
                        </m:r>
                      </m:den>
                    </m:f>
                    <m:r>
                      <a:rPr lang="en-US" sz="2600" b="0" i="1" smtClean="0"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bg-BG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600" i="1">
                                <a:latin typeface="Cambria Math" charset="0"/>
                              </a:rPr>
                              <m:t> 1</m:t>
                            </m:r>
                          </m:num>
                          <m:den>
                            <m:r>
                              <a:rPr lang="en-US" sz="2600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600" i="1">
                            <a:latin typeface="Cambria Math" charset="0"/>
                          </a:rPr>
                          <m:t>  </m:t>
                        </m:r>
                        <m:rad>
                          <m:radPr>
                            <m:degHide m:val="on"/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600" i="1">
                                <a:latin typeface="Cambria Math" charset="0"/>
                              </a:rPr>
                              <m:t>𝜋</m:t>
                            </m:r>
                            <m:r>
                              <a:rPr lang="en-US" sz="2600" i="1">
                                <a:latin typeface="Cambria Math" charset="0"/>
                              </a:rPr>
                              <m:t> </m:t>
                            </m:r>
                          </m:e>
                        </m:rad>
                        <m:r>
                          <a:rPr lang="en-US" sz="2600" b="0" i="1" smtClean="0">
                            <a:latin typeface="Cambria Math" charset="0"/>
                          </a:rPr>
                          <m:t>  × </m:t>
                        </m:r>
                        <m:f>
                          <m:f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600" b="0" i="1" smtClean="0">
                                <a:latin typeface="Cambria Math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600" b="0" i="1" smtClean="0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600" b="0" i="1" smtClean="0">
                            <a:latin typeface="Cambria Math" charset="0"/>
                          </a:rPr>
                          <m:t>  .</m:t>
                        </m:r>
                        <m:f>
                          <m:f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600" i="1">
                                <a:latin typeface="Cambria Math" charset="0"/>
                              </a:rPr>
                              <m:t> 1</m:t>
                            </m:r>
                          </m:num>
                          <m:den>
                            <m:r>
                              <a:rPr lang="en-US" sz="2600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600" b="0" i="1" smtClean="0">
                            <a:latin typeface="Cambria Math" charset="0"/>
                          </a:rPr>
                          <m:t> </m:t>
                        </m:r>
                        <m:rad>
                          <m:radPr>
                            <m:degHide m:val="on"/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600" b="0" i="1" smtClean="0">
                                <a:latin typeface="Cambria Math" charset="0"/>
                              </a:rPr>
                              <m:t>𝜋</m:t>
                            </m:r>
                            <m:r>
                              <a:rPr lang="en-US" sz="2600" b="0" i="1" smtClean="0">
                                <a:latin typeface="Cambria Math" charset="0"/>
                              </a:rPr>
                              <m:t> </m:t>
                            </m:r>
                          </m:e>
                        </m:rad>
                      </m:num>
                      <m:den>
                        <m:r>
                          <a:rPr lang="en-US" sz="2600" b="0" i="1" smtClean="0">
                            <a:latin typeface="Cambria Math" charset="0"/>
                          </a:rPr>
                          <m:t>2× </m:t>
                        </m:r>
                        <m:d>
                          <m:d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latin typeface="Cambria Math" charset="0"/>
                              </a:rPr>
                              <m:t>3!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600" dirty="0"/>
                  <a:t>  </a:t>
                </a:r>
              </a:p>
              <a:p>
                <a:pPr marL="0" lv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:r>
                  <a:rPr lang="en-US" sz="26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charset="0"/>
                          </a:rPr>
                          <m:t>𝜋</m:t>
                        </m:r>
                      </m:num>
                      <m:den>
                        <m:r>
                          <a:rPr lang="en-US" sz="2600" b="0" i="1" smtClean="0">
                            <a:latin typeface="Cambria Math" charset="0"/>
                          </a:rPr>
                          <m:t>24</m:t>
                        </m:r>
                      </m:den>
                    </m:f>
                    <m:r>
                      <a:rPr lang="en-US" sz="2600" b="0" i="1" smtClean="0">
                        <a:latin typeface="Cambria Math" charset="0"/>
                      </a:rPr>
                      <m:t> </m:t>
                    </m:r>
                  </m:oMath>
                </a14:m>
                <a:endParaRPr lang="en-US" sz="2600" dirty="0"/>
              </a:p>
              <a:p>
                <a:pPr marL="0" lv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129" y="462116"/>
                <a:ext cx="11009671" cy="5714847"/>
              </a:xfrm>
              <a:blipFill>
                <a:blip r:embed="rId2"/>
                <a:stretch>
                  <a:fillRect l="-2762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46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9938" y="481781"/>
                <a:ext cx="11459107" cy="6184062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3. Evaluate 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supHide m:val="on"/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i="1">
                            <a:latin typeface="Cambria Math" charset="0"/>
                          </a:rPr>
                          <m:t>𝑆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2400" i="1" dirty="0">
                            <a:latin typeface="Cambria Math" charset="0"/>
                          </a:rPr>
                          <m:t>.</m:t>
                        </m:r>
                        <m:acc>
                          <m:accPr>
                            <m:chr m:val="⃗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latin typeface="Cambria Math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2400" i="1" dirty="0">
                            <a:latin typeface="Cambria Math" charset="0"/>
                          </a:rPr>
                          <m:t> 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𝑑𝑠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charset="0"/>
                          </a:rPr>
                          <m:t>𝐹</m:t>
                        </m:r>
                      </m:e>
                    </m:acc>
                    <m:r>
                      <a:rPr lang="en-US" sz="2400" i="1" dirty="0">
                        <a:latin typeface="Cambria Math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charset="0"/>
                      </a:rPr>
                      <m:t>𝑥</m:t>
                    </m:r>
                    <m:r>
                      <a:rPr lang="en-US" sz="2400" i="1" dirty="0">
                        <a:latin typeface="Cambria Math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latin typeface="Cambria Math" charset="0"/>
                          </a:rPr>
                          <m:t>𝑖</m:t>
                        </m:r>
                      </m:e>
                    </m:acc>
                    <m:r>
                      <a:rPr lang="en-US" sz="2400" i="1" dirty="0">
                        <a:latin typeface="Cambria Math" charset="0"/>
                      </a:rPr>
                      <m:t>+</m:t>
                    </m:r>
                    <m:r>
                      <a:rPr lang="en-US" sz="2400" b="0" i="1" dirty="0" smtClean="0">
                        <a:latin typeface="Cambria Math" charset="0"/>
                      </a:rPr>
                      <m:t>𝑦</m:t>
                    </m:r>
                    <m:r>
                      <a:rPr lang="en-US" sz="2400" i="1" dirty="0">
                        <a:latin typeface="Cambria Math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latin typeface="Cambria Math" charset="0"/>
                          </a:rPr>
                          <m:t>𝑗</m:t>
                        </m:r>
                      </m:e>
                    </m:acc>
                    <m:r>
                      <a:rPr lang="en-US" sz="2400" i="1" dirty="0">
                        <a:latin typeface="Cambria Math" charset="0"/>
                      </a:rPr>
                      <m:t>+</m:t>
                    </m:r>
                    <m:r>
                      <a:rPr lang="en-US" sz="2400" b="0" i="1" dirty="0" smtClean="0">
                        <a:latin typeface="Cambria Math" charset="0"/>
                      </a:rPr>
                      <m:t>𝑧</m:t>
                    </m:r>
                    <m:r>
                      <a:rPr lang="en-US" sz="2400" i="1" dirty="0">
                        <a:latin typeface="Cambria Math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latin typeface="Cambria Math" charset="0"/>
                          </a:rPr>
                          <m:t>𝑘</m:t>
                        </m:r>
                      </m:e>
                    </m:acc>
                    <m:r>
                      <a:rPr lang="en-US" sz="2400" i="1" dirty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400" dirty="0"/>
                  <a:t> and S is the outside of the lateral surface of the cylinder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included between the planes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𝑧</m:t>
                    </m:r>
                    <m:r>
                      <a:rPr lang="en-US" sz="2400" b="0" i="1" smtClean="0">
                        <a:latin typeface="Cambria Math" charset="0"/>
                      </a:rPr>
                      <m:t>=0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charset="0"/>
                      </a:rPr>
                      <m:t>and</m:t>
                    </m:r>
                    <m:r>
                      <a:rPr lang="en-US" sz="2400" b="0" i="1" smtClean="0">
                        <a:latin typeface="Cambria Math" charset="0"/>
                      </a:rPr>
                      <m:t> </m:t>
                    </m:r>
                    <m:r>
                      <a:rPr lang="en-US" sz="2400" b="0" i="1" smtClean="0">
                        <a:latin typeface="Cambria Math" charset="0"/>
                      </a:rPr>
                      <m:t>𝑧</m:t>
                    </m:r>
                    <m:r>
                      <a:rPr lang="en-US" sz="2400" b="0" i="1" smtClean="0">
                        <a:latin typeface="Cambria Math" charset="0"/>
                      </a:rPr>
                      <m:t>=4.</m:t>
                    </m:r>
                  </m:oMath>
                </a14:m>
                <a:endParaRPr lang="en-US" sz="2400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Solution : The entire surface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𝑆</m:t>
                    </m:r>
                  </m:oMath>
                </a14:m>
                <a:r>
                  <a:rPr lang="en-US" sz="2400" dirty="0"/>
                  <a:t> is multi-sided.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So we split it into following surfaces : 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: the base 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: the top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 : curved surface 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∴</m:t>
                    </m:r>
                    <m:nary>
                      <m:naryPr>
                        <m:chr m:val="∬"/>
                        <m:supHide m:val="on"/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i="1">
                            <a:latin typeface="Cambria Math" charset="0"/>
                          </a:rPr>
                          <m:t>𝑆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2400" i="1" dirty="0">
                            <a:latin typeface="Cambria Math" charset="0"/>
                          </a:rPr>
                          <m:t>.</m:t>
                        </m:r>
                        <m:acc>
                          <m:accPr>
                            <m:chr m:val="⃗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latin typeface="Cambria Math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2400" i="1" dirty="0">
                            <a:latin typeface="Cambria Math" charset="0"/>
                          </a:rPr>
                          <m:t> 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𝑑𝑠</m:t>
                        </m:r>
                        <m:r>
                          <a:rPr lang="en-US" sz="2400" b="0" i="1" dirty="0" smtClean="0">
                            <a:latin typeface="Cambria Math" charset="0"/>
                          </a:rPr>
                          <m:t>=</m:t>
                        </m:r>
                        <m:nary>
                          <m:naryPr>
                            <m:chr m:val="∬"/>
                            <m:supHide m:val="on"/>
                            <m:ctrlPr>
                              <a:rPr lang="is-I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  <m:sup/>
                          <m:e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  <m:r>
                              <a:rPr lang="en-US" sz="2400" i="1" dirty="0">
                                <a:latin typeface="Cambria Math" charset="0"/>
                              </a:rPr>
                              <m:t>.</m:t>
                            </m:r>
                            <m:acc>
                              <m:accPr>
                                <m:chr m:val="⃗"/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 dirty="0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</m:acc>
                            <m:r>
                              <a:rPr lang="en-US" sz="2400" i="1" dirty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2400" i="1" dirty="0">
                                <a:latin typeface="Cambria Math" charset="0"/>
                              </a:rPr>
                              <m:t>𝑑𝑠</m:t>
                            </m:r>
                            <m:r>
                              <a:rPr lang="en-US" sz="2400" i="1" dirty="0">
                                <a:latin typeface="Cambria Math" charset="0"/>
                              </a:rPr>
                              <m:t> </m:t>
                            </m:r>
                          </m:e>
                        </m:nary>
                        <m:r>
                          <a:rPr lang="en-US" sz="2400" b="0" i="1" dirty="0" smtClean="0">
                            <a:latin typeface="Cambria Math" charset="0"/>
                          </a:rPr>
                          <m:t>+</m:t>
                        </m:r>
                        <m:nary>
                          <m:naryPr>
                            <m:chr m:val="∬"/>
                            <m:supHide m:val="on"/>
                            <m:ctrlPr>
                              <a:rPr lang="is-I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  <m:sup/>
                          <m:e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  <m:r>
                              <a:rPr lang="en-US" sz="2400" i="1" dirty="0">
                                <a:latin typeface="Cambria Math" charset="0"/>
                              </a:rPr>
                              <m:t>.</m:t>
                            </m:r>
                            <m:acc>
                              <m:accPr>
                                <m:chr m:val="⃗"/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 dirty="0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</m:acc>
                            <m:r>
                              <a:rPr lang="en-US" sz="2400" i="1" dirty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2400" i="1" dirty="0">
                                <a:latin typeface="Cambria Math" charset="0"/>
                              </a:rPr>
                              <m:t>𝑑𝑠</m:t>
                            </m:r>
                            <m:r>
                              <a:rPr lang="en-US" sz="2400" i="1" dirty="0">
                                <a:latin typeface="Cambria Math" charset="0"/>
                              </a:rPr>
                              <m:t> </m:t>
                            </m:r>
                          </m:e>
                        </m:nary>
                        <m:r>
                          <a:rPr lang="en-US" sz="2400" b="0" i="1" dirty="0" smtClean="0">
                            <a:latin typeface="Cambria Math" charset="0"/>
                          </a:rPr>
                          <m:t>+</m:t>
                        </m:r>
                        <m:nary>
                          <m:naryPr>
                            <m:chr m:val="∬"/>
                            <m:supHide m:val="on"/>
                            <m:ctrlPr>
                              <a:rPr lang="is-I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  <m:sup/>
                          <m:e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  <m:r>
                              <a:rPr lang="en-US" sz="2400" i="1" dirty="0">
                                <a:latin typeface="Cambria Math" charset="0"/>
                              </a:rPr>
                              <m:t>.</m:t>
                            </m:r>
                            <m:acc>
                              <m:accPr>
                                <m:chr m:val="⃗"/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 dirty="0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</m:acc>
                            <m:r>
                              <a:rPr lang="en-US" sz="2400" i="1" dirty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2400" i="1" dirty="0">
                                <a:latin typeface="Cambria Math" charset="0"/>
                              </a:rPr>
                              <m:t>𝑑𝑠</m:t>
                            </m:r>
                            <m:r>
                              <a:rPr lang="en-US" sz="2400" i="1" dirty="0">
                                <a:latin typeface="Cambria Math" charset="0"/>
                              </a:rPr>
                              <m:t> 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2400" dirty="0"/>
                  <a:t> </a:t>
                </a:r>
                <a:r>
                  <a:rPr lang="mr-IN" sz="2400" dirty="0"/>
                  <a:t>………</a:t>
                </a:r>
                <a:r>
                  <a:rPr lang="en-US" sz="2400" dirty="0"/>
                  <a:t> (1) 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b="1" dirty="0"/>
                  <a:t>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smtClean="0">
                            <a:latin typeface="Cambria Math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dirty="0"/>
                  <a:t>: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𝑧</m:t>
                    </m:r>
                    <m:r>
                      <a:rPr lang="en-US" sz="2400" i="1"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sz="2400" dirty="0"/>
                  <a:t>, unit normal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𝑛</m:t>
                        </m:r>
                      </m:e>
                    </m:acc>
                    <m:r>
                      <a:rPr lang="en-US" sz="2400" b="0" i="1" dirty="0" smtClean="0">
                        <a:latin typeface="Cambria Math" charset="0"/>
                      </a:rPr>
                      <m:t>=−</m:t>
                    </m:r>
                    <m:acc>
                      <m:accPr>
                        <m:chr m:val="⃗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sz="2400" dirty="0"/>
                  <a:t> . 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So,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charset="0"/>
                          </a:rPr>
                          <m:t>𝐹</m:t>
                        </m:r>
                      </m:e>
                    </m:acc>
                    <m:r>
                      <a:rPr lang="en-US" sz="2400" i="1" dirty="0">
                        <a:latin typeface="Cambria Math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latin typeface="Cambria Math" charset="0"/>
                          </a:rPr>
                          <m:t>𝑛</m:t>
                        </m:r>
                      </m:e>
                    </m:acc>
                    <m:r>
                      <a:rPr lang="en-US" sz="2400" b="0" i="1" dirty="0" smtClean="0">
                        <a:latin typeface="Cambria Math" charset="0"/>
                      </a:rPr>
                      <m:t>=−</m:t>
                    </m:r>
                    <m:r>
                      <a:rPr lang="en-US" sz="2400" b="0" i="1" dirty="0" smtClean="0">
                        <a:latin typeface="Cambria Math" charset="0"/>
                      </a:rPr>
                      <m:t>𝑧</m:t>
                    </m:r>
                    <m:r>
                      <a:rPr lang="en-US" sz="2400" b="0" i="1" dirty="0" smtClean="0"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∴ </m:t>
                    </m:r>
                    <m:nary>
                      <m:naryPr>
                        <m:chr m:val="∬"/>
                        <m:supHide m:val="on"/>
                        <m:ctrlPr>
                          <a:rPr lang="is-I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400" b="0" i="1" smtClean="0"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2400" i="1" dirty="0">
                            <a:latin typeface="Cambria Math" charset="0"/>
                          </a:rPr>
                          <m:t>.</m:t>
                        </m:r>
                        <m:acc>
                          <m:accPr>
                            <m:chr m:val="⃗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latin typeface="Cambria Math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2400" i="1" dirty="0">
                            <a:latin typeface="Cambria Math" charset="0"/>
                          </a:rPr>
                          <m:t> 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𝑑𝑠</m:t>
                        </m:r>
                        <m:r>
                          <a:rPr lang="en-US" sz="2400" b="0" i="1" dirty="0" smtClean="0">
                            <a:latin typeface="Cambria Math" charset="0"/>
                          </a:rPr>
                          <m:t>=0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  <a:r>
                  <a:rPr lang="mr-IN" sz="2400" dirty="0"/>
                  <a:t>……</a:t>
                </a:r>
                <a:r>
                  <a:rPr lang="en-US" sz="2400" dirty="0"/>
                  <a:t> (2)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938" y="481781"/>
                <a:ext cx="11459107" cy="6184062"/>
              </a:xfrm>
              <a:blipFill>
                <a:blip r:embed="rId2"/>
                <a:stretch>
                  <a:fillRect l="-2655" t="-8811" r="-553" b="-11270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9507794" y="1976284"/>
            <a:ext cx="1160206" cy="2654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566787" y="3736257"/>
            <a:ext cx="1130709" cy="41295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4" idx="2"/>
          </p:cNvCxnSpPr>
          <p:nvPr/>
        </p:nvCxnSpPr>
        <p:spPr>
          <a:xfrm>
            <a:off x="9507794" y="2109020"/>
            <a:ext cx="58993" cy="1833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6"/>
            <a:endCxn id="5" idx="6"/>
          </p:cNvCxnSpPr>
          <p:nvPr/>
        </p:nvCxnSpPr>
        <p:spPr>
          <a:xfrm>
            <a:off x="10668000" y="2109020"/>
            <a:ext cx="29496" cy="1833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085439" y="1425677"/>
            <a:ext cx="46702" cy="2517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0132141" y="3942734"/>
            <a:ext cx="13912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9134168" y="3942734"/>
            <a:ext cx="997973" cy="884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5" idx="6"/>
          </p:cNvCxnSpPr>
          <p:nvPr/>
        </p:nvCxnSpPr>
        <p:spPr>
          <a:xfrm flipV="1">
            <a:off x="10531908" y="3942735"/>
            <a:ext cx="165588" cy="146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095712" y="365483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908026" y="482763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575186" y="377558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939405" y="1030241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0539904" y="4075469"/>
                <a:ext cx="451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9904" y="4075469"/>
                <a:ext cx="451277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0539904" y="1525525"/>
                <a:ext cx="456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9904" y="1525525"/>
                <a:ext cx="45660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Elbow Connector 35"/>
          <p:cNvCxnSpPr>
            <a:stCxn id="34" idx="1"/>
          </p:cNvCxnSpPr>
          <p:nvPr/>
        </p:nvCxnSpPr>
        <p:spPr>
          <a:xfrm rot="10800000" flipV="1">
            <a:off x="10332026" y="1710191"/>
            <a:ext cx="207879" cy="3988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rot="10800000">
            <a:off x="10332030" y="4088741"/>
            <a:ext cx="365467" cy="1713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8937253" y="2446084"/>
                <a:ext cx="456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7253" y="2446084"/>
                <a:ext cx="45660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urved Connector 46"/>
          <p:cNvCxnSpPr/>
          <p:nvPr/>
        </p:nvCxnSpPr>
        <p:spPr>
          <a:xfrm rot="10800000">
            <a:off x="9225993" y="2907580"/>
            <a:ext cx="1171942" cy="5091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04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F23955-A75B-CCDE-860F-7BC95020D5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7629" y="200722"/>
                <a:ext cx="11086171" cy="5976241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:r>
                  <a:rPr lang="en-US" sz="2400" b="1" dirty="0"/>
                  <a:t>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latin typeface="Cambria Math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400" dirty="0"/>
                  <a:t> :</a:t>
                </a:r>
              </a:p>
              <a:p>
                <a:pPr mar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𝑧</m:t>
                    </m:r>
                    <m:r>
                      <a:rPr lang="en-US" sz="2400" i="1">
                        <a:latin typeface="Cambria Math" charset="0"/>
                      </a:rPr>
                      <m:t>=4</m:t>
                    </m:r>
                  </m:oMath>
                </a14:m>
                <a:r>
                  <a:rPr lang="en-US" sz="2400" dirty="0"/>
                  <a:t>, unit normal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charset="0"/>
                          </a:rPr>
                          <m:t>𝑛</m:t>
                        </m:r>
                      </m:e>
                    </m:acc>
                    <m:r>
                      <a:rPr lang="en-US" sz="2400" i="1" dirty="0">
                        <a:latin typeface="Cambria Math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latin typeface="Cambria Math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sz="2400" dirty="0"/>
                  <a:t> . </a:t>
                </a:r>
              </a:p>
              <a:p>
                <a:pPr marL="0" lv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So,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charset="0"/>
                          </a:rPr>
                          <m:t>𝐹</m:t>
                        </m:r>
                      </m:e>
                    </m:acc>
                    <m:r>
                      <a:rPr lang="en-US" sz="2400" i="1" dirty="0">
                        <a:latin typeface="Cambria Math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latin typeface="Cambria Math" charset="0"/>
                          </a:rPr>
                          <m:t>𝑛</m:t>
                        </m:r>
                      </m:e>
                    </m:acc>
                    <m:r>
                      <a:rPr lang="en-US" sz="2400" i="1" dirty="0">
                        <a:latin typeface="Cambria Math" charset="0"/>
                      </a:rPr>
                      <m:t>=</m:t>
                    </m:r>
                    <m:r>
                      <a:rPr lang="en-US" sz="2400" i="1" dirty="0">
                        <a:latin typeface="Cambria Math" charset="0"/>
                      </a:rPr>
                      <m:t>𝑧</m:t>
                    </m:r>
                    <m:r>
                      <a:rPr lang="en-US" sz="2400" i="1" dirty="0">
                        <a:latin typeface="Cambria Math" charset="0"/>
                      </a:rPr>
                      <m:t>=4</m:t>
                    </m:r>
                  </m:oMath>
                </a14:m>
                <a:endParaRPr lang="en-US" sz="2400" dirty="0"/>
              </a:p>
              <a:p>
                <a:pPr marL="0" lv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∴ </m:t>
                    </m:r>
                    <m:nary>
                      <m:naryPr>
                        <m:chr m:val="∬"/>
                        <m:supHide m:val="on"/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400" i="1"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2400" i="1" dirty="0">
                            <a:latin typeface="Cambria Math" charset="0"/>
                          </a:rPr>
                          <m:t>.</m:t>
                        </m:r>
                        <m:acc>
                          <m:accPr>
                            <m:chr m:val="⃗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latin typeface="Cambria Math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2400" i="1" dirty="0">
                            <a:latin typeface="Cambria Math" charset="0"/>
                          </a:rPr>
                          <m:t> 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𝑑𝑠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=4</m:t>
                        </m:r>
                      </m:e>
                    </m:nary>
                    <m:r>
                      <a:rPr lang="en-US" sz="2400" i="1" dirty="0">
                        <a:latin typeface="Cambria Math" charset="0"/>
                      </a:rPr>
                      <m:t> </m:t>
                    </m:r>
                    <m:nary>
                      <m:naryPr>
                        <m:chr m:val="∬"/>
                        <m:supHide m:val="on"/>
                        <m:ctrlPr>
                          <a:rPr lang="is-IS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400" i="1" dirty="0"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sz="2400" i="1" dirty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2400" i="1" dirty="0">
                            <a:latin typeface="Cambria Math" charset="0"/>
                          </a:rPr>
                          <m:t>𝑑𝑠</m:t>
                        </m:r>
                      </m:e>
                    </m:nary>
                  </m:oMath>
                </a14:m>
                <a:r>
                  <a:rPr lang="en-US" sz="2400" dirty="0"/>
                  <a:t> = Area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i.e. area of circle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0" lv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Hence, 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supHide m:val="on"/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400" i="1"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2400" i="1" dirty="0">
                            <a:latin typeface="Cambria Math" charset="0"/>
                          </a:rPr>
                          <m:t>.</m:t>
                        </m:r>
                        <m:acc>
                          <m:accPr>
                            <m:chr m:val="⃗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latin typeface="Cambria Math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2400" i="1" dirty="0">
                            <a:latin typeface="Cambria Math" charset="0"/>
                          </a:rPr>
                          <m:t> 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𝑑𝑠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=4</m:t>
                        </m:r>
                      </m:e>
                    </m:nary>
                    <m:r>
                      <a:rPr lang="en-US" sz="2400" i="1" dirty="0">
                        <a:latin typeface="Cambria Math" charset="0"/>
                      </a:rPr>
                      <m:t>𝜋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sz="2400" i="1" dirty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  <a:r>
                  <a:rPr lang="mr-IN" sz="2400" dirty="0"/>
                  <a:t>……</a:t>
                </a:r>
                <a:r>
                  <a:rPr lang="en-US" sz="2400" dirty="0"/>
                  <a:t> (3)</a:t>
                </a:r>
              </a:p>
              <a:p>
                <a:pPr marL="0" indent="0">
                  <a:lnSpc>
                    <a:spcPct val="200000"/>
                  </a:lnSpc>
                  <a:buNone/>
                </a:pPr>
                <a:endParaRPr lang="en-NP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F23955-A75B-CCDE-860F-7BC95020D5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629" y="200722"/>
                <a:ext cx="11086171" cy="5976241"/>
              </a:xfrm>
              <a:blipFill>
                <a:blip r:embed="rId2"/>
                <a:stretch>
                  <a:fillRect l="-2288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162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78296" y="159026"/>
                <a:ext cx="11628569" cy="6231942"/>
              </a:xfrm>
            </p:spPr>
            <p:txBody>
              <a:bodyPr>
                <a:norm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dirty="0"/>
                  <a:t>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: </a:t>
                </a: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dirty="0"/>
                  <a:t>Let R be the projection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𝑦𝑧</m:t>
                    </m:r>
                  </m:oMath>
                </a14:m>
                <a:r>
                  <a:rPr lang="en-US" sz="2400" dirty="0"/>
                  <a:t> - plane. Then R is the rectangle bounded by the planes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𝑦</m:t>
                    </m:r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r>
                      <a:rPr lang="en-US" sz="2400" b="0" i="1" smtClean="0">
                        <a:latin typeface="Cambria Math" charset="0"/>
                      </a:rPr>
                      <m:t>𝑎</m:t>
                    </m:r>
                    <m:r>
                      <a:rPr lang="en-US" sz="2400" b="0" i="1" smtClean="0">
                        <a:latin typeface="Cambria Math" charset="0"/>
                      </a:rPr>
                      <m:t>, </m:t>
                    </m:r>
                    <m:r>
                      <a:rPr lang="en-US" sz="2400" b="0" i="1" smtClean="0">
                        <a:latin typeface="Cambria Math" charset="0"/>
                      </a:rPr>
                      <m:t>𝑦</m:t>
                    </m:r>
                    <m:r>
                      <a:rPr lang="en-US" sz="2400" b="0" i="1" smtClean="0">
                        <a:latin typeface="Cambria Math" charset="0"/>
                      </a:rPr>
                      <m:t>=−</m:t>
                    </m:r>
                    <m:r>
                      <a:rPr lang="en-US" sz="2400" b="0" i="1" smtClean="0">
                        <a:latin typeface="Cambria Math" charset="0"/>
                      </a:rPr>
                      <m:t>𝑎</m:t>
                    </m:r>
                    <m:r>
                      <a:rPr lang="en-US" sz="2400" b="0" i="1" smtClean="0">
                        <a:latin typeface="Cambria Math" charset="0"/>
                      </a:rPr>
                      <m:t>, </m:t>
                    </m:r>
                    <m:r>
                      <a:rPr lang="en-US" sz="2400" b="0" i="1" smtClean="0">
                        <a:latin typeface="Cambria Math" charset="0"/>
                      </a:rPr>
                      <m:t>𝑧</m:t>
                    </m:r>
                    <m:r>
                      <a:rPr lang="en-US" sz="2400" b="0" i="1" smtClean="0">
                        <a:latin typeface="Cambria Math" charset="0"/>
                      </a:rPr>
                      <m:t>=0, </m:t>
                    </m:r>
                    <m:r>
                      <a:rPr lang="en-US" sz="2400" b="0" i="1" smtClean="0">
                        <a:latin typeface="Cambria Math" charset="0"/>
                      </a:rPr>
                      <m:t>𝑧</m:t>
                    </m:r>
                    <m:r>
                      <a:rPr lang="en-US" sz="2400" b="0" i="1" smtClean="0">
                        <a:latin typeface="Cambria Math" charset="0"/>
                      </a:rPr>
                      <m:t>=4</m:t>
                    </m:r>
                  </m:oMath>
                </a14:m>
                <a:r>
                  <a:rPr lang="en-US" sz="2400" dirty="0"/>
                  <a:t> . </a:t>
                </a: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dirty="0"/>
                  <a:t>Denoting equation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𝜙</m:t>
                    </m:r>
                  </m:oMath>
                </a14:m>
                <a:r>
                  <a:rPr lang="en-US" sz="2400" dirty="0"/>
                  <a:t> , we have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𝜙</m:t>
                    </m:r>
                    <m:r>
                      <a:rPr lang="en-US" sz="2400" b="0" i="1" smtClean="0">
                        <a:latin typeface="Cambria Math" charset="0"/>
                      </a:rPr>
                      <m:t>≡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charset="0"/>
                      </a:rPr>
                      <m:t>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dirty="0"/>
                  <a:t>So, unit normal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 is given by ,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𝑛</m:t>
                        </m:r>
                      </m:e>
                    </m:acc>
                    <m:r>
                      <a:rPr lang="en-US" sz="2400" b="0" i="1" dirty="0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bg-BG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dirty="0" smtClean="0">
                            <a:latin typeface="Cambria Math" charset="0"/>
                          </a:rPr>
                          <m:t>𝛻</m:t>
                        </m:r>
                        <m:r>
                          <a:rPr lang="en-US" sz="2400" b="0" i="1" dirty="0" smtClean="0">
                            <a:latin typeface="Cambria Math" charset="0"/>
                          </a:rPr>
                          <m:t>𝜙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hr-HR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0" dirty="0" smtClean="0">
                                <a:latin typeface="Cambria Math" charset="0"/>
                              </a:rPr>
                              <m:t>𝛻</m:t>
                            </m:r>
                            <m:r>
                              <a:rPr lang="en-US" sz="2400" b="0" i="1" dirty="0" smtClean="0">
                                <a:latin typeface="Cambria Math" charset="0"/>
                              </a:rPr>
                              <m:t>𝜙</m:t>
                            </m:r>
                          </m:e>
                        </m:d>
                      </m:den>
                    </m:f>
                    <m:r>
                      <a:rPr lang="en-US" sz="2400" b="0" i="1" dirty="0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bg-BG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charset="0"/>
                          </a:rPr>
                          <m:t>2</m:t>
                        </m:r>
                        <m:r>
                          <a:rPr lang="en-US" sz="2400" b="0" i="1" dirty="0" smtClean="0">
                            <a:latin typeface="Cambria Math" charset="0"/>
                          </a:rPr>
                          <m:t>𝑥</m:t>
                        </m:r>
                        <m:r>
                          <a:rPr lang="en-US" sz="2400" b="0" i="1" dirty="0" smtClean="0">
                            <a:latin typeface="Cambria Math" charset="0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latin typeface="Cambria Math" charset="0"/>
                              </a:rPr>
                              <m:t>𝑖</m:t>
                            </m:r>
                          </m:e>
                        </m:acc>
                        <m:r>
                          <a:rPr lang="en-US" sz="2400" b="0" i="1" dirty="0" smtClean="0">
                            <a:latin typeface="Cambria Math" charset="0"/>
                          </a:rPr>
                          <m:t>+2</m:t>
                        </m:r>
                        <m:r>
                          <a:rPr lang="en-US" sz="2400" b="0" i="1" dirty="0" smtClean="0">
                            <a:latin typeface="Cambria Math" charset="0"/>
                          </a:rPr>
                          <m:t>𝑦</m:t>
                        </m:r>
                        <m:r>
                          <a:rPr lang="en-US" sz="2400" b="0" i="1" dirty="0" smtClean="0">
                            <a:latin typeface="Cambria Math" charset="0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latin typeface="Cambria Math" charset="0"/>
                              </a:rPr>
                              <m:t>𝑗</m:t>
                            </m:r>
                          </m:e>
                        </m:acc>
                      </m:num>
                      <m:den>
                        <m:rad>
                          <m:radPr>
                            <m:degHide m:val="on"/>
                            <m:ctrlPr>
                              <a:rPr lang="bg-BG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dirty="0" smtClean="0">
                                <a:latin typeface="Cambria Math" charset="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dirty="0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dirty="0" smtClean="0">
                                <a:latin typeface="Cambria Math" charset="0"/>
                              </a:rPr>
                              <m:t>+4</m:t>
                            </m:r>
                            <m:sSup>
                              <m:sSup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dirty="0" smtClean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sz="2400" b="0" i="1" dirty="0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bg-BG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latin typeface="Cambria Math" charset="0"/>
                          </a:rPr>
                          <m:t>𝑥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latin typeface="Cambria Math" charset="0"/>
                              </a:rPr>
                              <m:t>𝑖</m:t>
                            </m:r>
                          </m:e>
                        </m:acc>
                        <m:r>
                          <a:rPr lang="en-US" sz="2400" i="1" dirty="0">
                            <a:latin typeface="Cambria Math" charset="0"/>
                          </a:rPr>
                          <m:t>+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𝑦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latin typeface="Cambria Math" charset="0"/>
                              </a:rPr>
                              <m:t>𝑗</m:t>
                            </m:r>
                          </m:e>
                        </m:acc>
                      </m:num>
                      <m:den>
                        <m:r>
                          <a:rPr lang="en-US" sz="2400" b="0" i="1" dirty="0" smtClean="0">
                            <a:latin typeface="Cambria Math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∴</m:t>
                    </m:r>
                    <m:acc>
                      <m:accPr>
                        <m:chr m:val="⃗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𝐹</m:t>
                        </m:r>
                      </m:e>
                    </m:acc>
                    <m:r>
                      <a:rPr lang="en-US" sz="2400" b="0" i="1" dirty="0" smtClean="0">
                        <a:latin typeface="Cambria Math" charset="0"/>
                      </a:rPr>
                      <m:t>. </m:t>
                    </m:r>
                    <m:acc>
                      <m:accPr>
                        <m:chr m:val="⃗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charset="0"/>
                          </a:rPr>
                          <m:t>𝑛</m:t>
                        </m:r>
                      </m:e>
                    </m:acc>
                    <m:r>
                      <a:rPr lang="en-US" sz="2400" b="0" i="1" dirty="0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charset="0"/>
                          </a:rPr>
                          <m:t>𝑥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latin typeface="Cambria Math" charset="0"/>
                              </a:rPr>
                              <m:t>𝑖</m:t>
                            </m:r>
                          </m:e>
                        </m:acc>
                        <m:r>
                          <a:rPr lang="en-US" sz="2400" i="1" dirty="0">
                            <a:latin typeface="Cambria Math" charset="0"/>
                          </a:rPr>
                          <m:t>+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𝑦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latin typeface="Cambria Math" charset="0"/>
                              </a:rPr>
                              <m:t>𝑗</m:t>
                            </m:r>
                          </m:e>
                        </m:acc>
                        <m:r>
                          <a:rPr lang="en-US" sz="2400" i="1" dirty="0">
                            <a:latin typeface="Cambria Math" charset="0"/>
                          </a:rPr>
                          <m:t>+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𝑧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latin typeface="Cambria Math" charset="0"/>
                              </a:rPr>
                              <m:t>𝑘</m:t>
                            </m:r>
                          </m:e>
                        </m:acc>
                      </m:e>
                    </m:d>
                    <m:r>
                      <a:rPr lang="en-US" sz="2400" b="0" i="1" dirty="0" smtClean="0">
                        <a:latin typeface="Cambria Math" charset="0"/>
                      </a:rPr>
                      <m:t>.</m:t>
                    </m:r>
                    <m:f>
                      <m:fPr>
                        <m:ctrlPr>
                          <a:rPr lang="bg-BG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latin typeface="Cambria Math" charset="0"/>
                          </a:rPr>
                          <m:t>𝑥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latin typeface="Cambria Math" charset="0"/>
                              </a:rPr>
                              <m:t>𝑖</m:t>
                            </m:r>
                          </m:e>
                        </m:acc>
                        <m:r>
                          <a:rPr lang="en-US" sz="2400" i="1" dirty="0">
                            <a:latin typeface="Cambria Math" charset="0"/>
                          </a:rPr>
                          <m:t>+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𝑦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latin typeface="Cambria Math" charset="0"/>
                              </a:rPr>
                              <m:t>𝑗</m:t>
                            </m:r>
                          </m:e>
                        </m:acc>
                      </m:num>
                      <m:den>
                        <m:r>
                          <a:rPr lang="en-US" sz="2400" i="1" dirty="0">
                            <a:latin typeface="Cambria Math" charset="0"/>
                          </a:rPr>
                          <m:t>𝑎</m:t>
                        </m:r>
                      </m:den>
                    </m:f>
                    <m:r>
                      <m:rPr>
                        <m:nor/>
                      </m:rPr>
                      <a:rPr lang="en-US" sz="2400" b="0" i="0" dirty="0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bg-BG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dirty="0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b="0" i="1" dirty="0" smtClean="0">
                            <a:latin typeface="Cambria Math" charset="0"/>
                          </a:rPr>
                          <m:t>𝑎</m:t>
                        </m:r>
                      </m:den>
                    </m:f>
                    <m:r>
                      <m:rPr>
                        <m:nor/>
                      </m:rPr>
                      <a:rPr lang="en-US" sz="2400" dirty="0"/>
                      <m:t> </m:t>
                    </m:r>
                    <m:r>
                      <m:rPr>
                        <m:nor/>
                      </m:rPr>
                      <a:rPr lang="en-US" sz="2400" b="0" i="0" dirty="0" smtClean="0"/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b="0" i="1" dirty="0" smtClean="0">
                            <a:latin typeface="Cambria Math" charset="0"/>
                          </a:rPr>
                          <m:t>𝑎</m:t>
                        </m:r>
                      </m:den>
                    </m:f>
                    <m:r>
                      <a:rPr lang="en-US" sz="2400" b="0" i="1" dirty="0" smtClean="0">
                        <a:latin typeface="Cambria Math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charset="0"/>
                      </a:rPr>
                      <m:t>𝑎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∬"/>
                        <m:supHide m:val="on"/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400" i="1"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2400" i="1" dirty="0">
                            <a:latin typeface="Cambria Math" charset="0"/>
                          </a:rPr>
                          <m:t>.</m:t>
                        </m:r>
                        <m:acc>
                          <m:accPr>
                            <m:chr m:val="⃗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latin typeface="Cambria Math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2400" i="1" dirty="0">
                            <a:latin typeface="Cambria Math" charset="0"/>
                          </a:rPr>
                          <m:t> 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𝑑𝑠</m:t>
                        </m:r>
                        <m:r>
                          <m:rPr>
                            <m:nor/>
                          </m:rPr>
                          <a:rPr lang="en-US" sz="2400" b="0" i="0" dirty="0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= 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nary>
                              <m:naryPr>
                                <m:supHide m:val="on"/>
                                <m:ctrlPr>
                                  <a:rPr lang="is-IS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400" i="1">
                                    <a:latin typeface="Cambria Math" charset="0"/>
                                  </a:rPr>
                                  <m:t>𝑅</m:t>
                                </m:r>
                              </m:sub>
                              <m:sup/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𝐹</m:t>
                                    </m:r>
                                  </m:e>
                                </m:acc>
                                <m:r>
                                  <a:rPr lang="en-US" sz="2400" i="1" dirty="0">
                                    <a:latin typeface="Cambria Math" charset="0"/>
                                  </a:rPr>
                                  <m:t> . 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dirty="0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e>
                                </m:acc>
                                <m:r>
                                  <a:rPr lang="en-US" sz="2400" b="0" i="1" dirty="0" smtClean="0">
                                    <a:latin typeface="Cambria Math" charset="0"/>
                                  </a:rPr>
                                  <m:t> </m:t>
                                </m:r>
                                <m:f>
                                  <m:fPr>
                                    <m:ctrlPr>
                                      <a:rPr lang="bg-BG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 dirty="0">
                                        <a:latin typeface="Cambria Math" charset="0"/>
                                      </a:rPr>
                                      <m:t>𝑑𝑦𝑑𝑧</m:t>
                                    </m:r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hr-HR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400" b="0" i="1" dirty="0" smtClean="0">
                                                <a:latin typeface="Cambria Math" charset="0"/>
                                              </a:rPr>
                                              <m:t>𝑛</m:t>
                                            </m:r>
                                          </m:e>
                                        </m:acc>
                                        <m:r>
                                          <a:rPr lang="en-US" sz="2400" i="1" dirty="0">
                                            <a:latin typeface="Cambria Math" charset="0"/>
                                          </a:rPr>
                                          <m:t> . </m:t>
                                        </m:r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400" b="0" i="1" dirty="0" smtClean="0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den>
                                </m:f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US" sz="2400" dirty="0"/>
                  <a:t> 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supHide m:val="on"/>
                            <m:ctrlPr>
                              <a:rPr lang="is-I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𝑅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charset="0"/>
                              </a:rPr>
                              <m:t>.</m:t>
                            </m:r>
                            <m:f>
                              <m:fPr>
                                <m:ctrlPr>
                                  <a:rPr lang="bg-BG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 dirty="0">
                                    <a:latin typeface="Cambria Math" charset="0"/>
                                  </a:rPr>
                                  <m:t>𝑑𝑦𝑑𝑧</m:t>
                                </m:r>
                              </m:num>
                              <m:den>
                                <m:d>
                                  <m:d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dirty="0" smtClean="0">
                                            <a:latin typeface="Cambria Math" charset="0"/>
                                          </a:rPr>
                                          <m:t>𝑥</m:t>
                                        </m:r>
                                      </m:num>
                                      <m:den>
                                        <m:r>
                                          <a:rPr lang="en-US" sz="2400" b="0" i="1" dirty="0" smtClean="0"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</m:den>
                                    </m:f>
                                  </m:e>
                                </m:d>
                              </m:den>
                            </m:f>
                          </m:e>
                        </m:nary>
                      </m:e>
                    </m:nary>
                  </m:oMath>
                </a14:m>
                <a:r>
                  <a:rPr lang="en-US" sz="2400" dirty="0"/>
                  <a:t> 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400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2400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8296" y="159026"/>
                <a:ext cx="11628569" cy="6231942"/>
              </a:xfrm>
              <a:blipFill>
                <a:blip r:embed="rId2"/>
                <a:stretch>
                  <a:fillRect l="-5022" t="-610" b="-2033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570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E8F5EE-E470-BE3B-2756-8609E445EF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4313" y="318052"/>
                <a:ext cx="10969487" cy="5858911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a</m:t>
                        </m:r>
                      </m:e>
                      <m:sup>
                        <m:r>
                          <a:rPr lang="en-US">
                            <a:latin typeface="Cambria Math" charset="0"/>
                          </a:rPr>
                          <m:t>2</m:t>
                        </m:r>
                      </m:sup>
                    </m:sSup>
                    <m:nary>
                      <m:naryPr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𝑦</m:t>
                        </m:r>
                        <m:r>
                          <a:rPr lang="en-US" i="1">
                            <a:latin typeface="Cambria Math" charset="0"/>
                          </a:rPr>
                          <m:t>=−</m:t>
                        </m:r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sup>
                      <m:e>
                        <m:nary>
                          <m:naryPr>
                            <m:ctrlPr>
                              <a:rPr lang="is-I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charset="0"/>
                              </a:rPr>
                              <m:t>𝑧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4</m:t>
                            </m:r>
                          </m:sup>
                          <m:e>
                            <m:f>
                              <m:fPr>
                                <m:ctrlPr>
                                  <a:rPr lang="bg-BG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charset="0"/>
                                  </a:rPr>
                                  <m:t>𝑑𝑦𝑑𝑧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bg-BG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den>
                            </m:f>
                          </m:e>
                        </m:nary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4 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 × 2 </m:t>
                    </m:r>
                    <m:nary>
                      <m:naryPr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sup>
                      <m:e>
                        <m:f>
                          <m:fPr>
                            <m:ctrlPr>
                              <a:rPr lang="bg-BG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</a:rPr>
                              <m:t>𝑑𝑦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bg-BG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e>
                    </m:nary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8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charset="0"/>
                          </a:rPr>
                          <m:t>[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−1</m:t>
                                </m:r>
                              </m:sup>
                            </m:sSup>
                          </m:fName>
                          <m:e>
                            <m:f>
                              <m:fPr>
                                <m:ctrlPr>
                                  <a:rPr lang="bg-BG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charset="0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lang="en-US" i="1">
                                <a:latin typeface="Cambria Math" charset="0"/>
                              </a:rPr>
                              <m:t>] </m:t>
                            </m:r>
                          </m:e>
                        </m:func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charset="0"/>
                      </a:rPr>
                      <m:t>=4</m:t>
                    </m:r>
                    <m:r>
                      <a:rPr lang="en-US" i="1">
                        <a:latin typeface="Cambria Math" charset="0"/>
                      </a:rPr>
                      <m:t>𝜋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∴</m:t>
                    </m:r>
                    <m:nary>
                      <m:naryPr>
                        <m:chr m:val="∬"/>
                        <m:supHide m:val="on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𝐹</m:t>
                            </m:r>
                          </m:e>
                        </m:acc>
                        <m:r>
                          <a:rPr lang="en-US" i="1" dirty="0">
                            <a:latin typeface="Cambria Math" charset="0"/>
                          </a:rPr>
                          <m:t>.</m:t>
                        </m:r>
                        <m:acc>
                          <m:accPr>
                            <m:chr m:val="⃗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charset="0"/>
                              </a:rPr>
                              <m:t>𝑛</m:t>
                            </m:r>
                          </m:e>
                        </m:acc>
                        <m:r>
                          <a:rPr lang="en-US" i="1" dirty="0">
                            <a:latin typeface="Cambria Math" charset="0"/>
                          </a:rPr>
                          <m:t> </m:t>
                        </m:r>
                        <m:r>
                          <a:rPr lang="en-US" i="1" dirty="0">
                            <a:latin typeface="Cambria Math" charset="0"/>
                          </a:rPr>
                          <m:t>𝑑𝑠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=</m:t>
                        </m:r>
                        <m:r>
                          <a:rPr lang="en-US" i="1">
                            <a:latin typeface="Cambria Math" charset="0"/>
                          </a:rPr>
                          <m:t>4</m:t>
                        </m:r>
                        <m:r>
                          <a:rPr lang="en-US" i="1">
                            <a:latin typeface="Cambria Math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 </a:t>
                </a:r>
                <a:r>
                  <a:rPr lang="mr-IN" dirty="0"/>
                  <a:t>……</a:t>
                </a:r>
                <a:r>
                  <a:rPr lang="en-US" dirty="0"/>
                  <a:t> (4)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Hence from (1) , (2), (3) and (4) , we have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∬"/>
                        <m:supHide m:val="on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charset="0"/>
                          </a:rPr>
                          <m:t>𝑆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𝐹</m:t>
                            </m:r>
                          </m:e>
                        </m:acc>
                        <m:r>
                          <a:rPr lang="en-US" i="1" dirty="0">
                            <a:latin typeface="Cambria Math" charset="0"/>
                          </a:rPr>
                          <m:t>.</m:t>
                        </m:r>
                        <m:acc>
                          <m:accPr>
                            <m:chr m:val="⃗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charset="0"/>
                              </a:rPr>
                              <m:t>𝑛</m:t>
                            </m:r>
                          </m:e>
                        </m:acc>
                        <m:r>
                          <a:rPr lang="en-US" i="1" dirty="0">
                            <a:latin typeface="Cambria Math" charset="0"/>
                          </a:rPr>
                          <m:t> </m:t>
                        </m:r>
                        <m:r>
                          <a:rPr lang="en-US" i="1" dirty="0">
                            <a:latin typeface="Cambria Math" charset="0"/>
                          </a:rPr>
                          <m:t>𝑑𝑠</m:t>
                        </m:r>
                        <m:r>
                          <a:rPr lang="en-US" i="1" dirty="0">
                            <a:latin typeface="Cambria Math" charset="0"/>
                          </a:rPr>
                          <m:t>=0+4</m:t>
                        </m:r>
                        <m:r>
                          <a:rPr lang="en-US" i="1">
                            <a:latin typeface="Cambria Math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dirty="0">
                            <a:latin typeface="Cambria Math" charset="0"/>
                          </a:rPr>
                          <m:t>+</m:t>
                        </m:r>
                        <m:r>
                          <a:rPr lang="en-US" i="1">
                            <a:latin typeface="Cambria Math" charset="0"/>
                          </a:rPr>
                          <m:t>4</m:t>
                        </m:r>
                        <m:r>
                          <a:rPr lang="en-US" i="1">
                            <a:latin typeface="Cambria Math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i="1" dirty="0">
                        <a:latin typeface="Cambria Math" charset="0"/>
                      </a:rPr>
                      <m:t>=8</m:t>
                    </m:r>
                    <m:r>
                      <a:rPr lang="en-US" i="1" dirty="0">
                        <a:latin typeface="Cambria Math" charset="0"/>
                      </a:rPr>
                      <m:t>𝜋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i="1" dirty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NP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E8F5EE-E470-BE3B-2756-8609E445E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4313" y="318052"/>
                <a:ext cx="10969487" cy="5858911"/>
              </a:xfrm>
              <a:blipFill>
                <a:blip r:embed="rId2"/>
                <a:stretch>
                  <a:fillRect l="-6127" t="-7127" b="-8639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246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3289" y="511277"/>
                <a:ext cx="11569130" cy="5665686"/>
              </a:xfrm>
            </p:spPr>
            <p:txBody>
              <a:bodyPr>
                <a:normAutofit/>
              </a:bodyPr>
              <a:lstStyle/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4. Evaluate 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supHide m:val="on"/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i="1">
                            <a:latin typeface="Cambria Math" charset="0"/>
                          </a:rPr>
                          <m:t>𝑆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2400" i="1" dirty="0">
                            <a:latin typeface="Cambria Math" charset="0"/>
                          </a:rPr>
                          <m:t>.</m:t>
                        </m:r>
                        <m:acc>
                          <m:accPr>
                            <m:chr m:val="⃗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latin typeface="Cambria Math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2400" i="1" dirty="0">
                            <a:latin typeface="Cambria Math" charset="0"/>
                          </a:rPr>
                          <m:t> 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𝑑𝑠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charset="0"/>
                          </a:rPr>
                          <m:t>𝐹</m:t>
                        </m:r>
                      </m:e>
                    </m:acc>
                    <m:r>
                      <a:rPr lang="en-US" sz="2400" i="1" dirty="0">
                        <a:latin typeface="Cambria Math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charset="0"/>
                      </a:rPr>
                      <m:t>𝑥𝑦</m:t>
                    </m:r>
                    <m:r>
                      <a:rPr lang="en-US" sz="2400" b="0" i="1" dirty="0" smtClean="0">
                        <a:latin typeface="Cambria Math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latin typeface="Cambria Math" charset="0"/>
                          </a:rPr>
                          <m:t>𝑖</m:t>
                        </m:r>
                      </m:e>
                    </m:acc>
                    <m:r>
                      <a:rPr lang="en-US" sz="2400" b="0" i="1" dirty="0" smtClean="0">
                        <a:latin typeface="Cambria Math" charset="0"/>
                      </a:rPr>
                      <m:t>−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latin typeface="Cambria Math" charset="0"/>
                          </a:rPr>
                          <m:t>𝑗</m:t>
                        </m:r>
                      </m:e>
                    </m:acc>
                    <m:r>
                      <a:rPr lang="en-US" sz="2400" i="1" dirty="0">
                        <a:latin typeface="Cambria Math" charset="0"/>
                      </a:rPr>
                      <m:t>+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charset="0"/>
                          </a:rPr>
                          <m:t>𝑥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+</m:t>
                        </m:r>
                        <m:r>
                          <a:rPr lang="en-US" sz="2400" b="0" i="1" dirty="0" smtClean="0">
                            <a:latin typeface="Cambria Math" charset="0"/>
                          </a:rPr>
                          <m:t>𝑧</m:t>
                        </m:r>
                      </m:e>
                    </m:d>
                    <m:acc>
                      <m:accPr>
                        <m:chr m:val="⃗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latin typeface="Cambria Math" charset="0"/>
                          </a:rPr>
                          <m:t> 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𝑘</m:t>
                        </m:r>
                      </m:e>
                    </m:acc>
                    <m:r>
                      <a:rPr lang="en-US" sz="2400" i="1" dirty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𝑆</m:t>
                    </m:r>
                  </m:oMath>
                </a14:m>
                <a:r>
                  <a:rPr lang="en-US" sz="2400" dirty="0"/>
                  <a:t> is the portion of the plane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2</m:t>
                    </m:r>
                    <m:r>
                      <a:rPr lang="en-US" sz="2400" b="0" i="1" smtClean="0">
                        <a:latin typeface="Cambria Math" charset="0"/>
                      </a:rPr>
                      <m:t>𝑥</m:t>
                    </m:r>
                    <m:r>
                      <a:rPr lang="en-US" sz="2400" b="0" i="1" smtClean="0">
                        <a:latin typeface="Cambria Math" charset="0"/>
                      </a:rPr>
                      <m:t>+2</m:t>
                    </m:r>
                    <m:r>
                      <a:rPr lang="en-US" sz="2400" b="0" i="1" smtClean="0">
                        <a:latin typeface="Cambria Math" charset="0"/>
                      </a:rPr>
                      <m:t>𝑦</m:t>
                    </m:r>
                    <m:r>
                      <a:rPr lang="en-US" sz="2400" b="0" i="1" smtClean="0">
                        <a:latin typeface="Cambria Math" charset="0"/>
                      </a:rPr>
                      <m:t>+</m:t>
                    </m:r>
                    <m:r>
                      <a:rPr lang="en-US" sz="2400" b="0" i="1" smtClean="0">
                        <a:latin typeface="Cambria Math" charset="0"/>
                      </a:rPr>
                      <m:t>𝑧</m:t>
                    </m:r>
                    <m:r>
                      <a:rPr lang="en-US" sz="2400" b="0" i="1" smtClean="0">
                        <a:latin typeface="Cambria Math" charset="0"/>
                      </a:rPr>
                      <m:t>=6</m:t>
                    </m:r>
                  </m:oMath>
                </a14:m>
                <a:r>
                  <a:rPr lang="en-US" sz="2400" dirty="0"/>
                  <a:t> included in the first octant. 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Solution : Denoting the equation of the surface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𝑆</m:t>
                    </m:r>
                  </m:oMath>
                </a14:m>
                <a:r>
                  <a:rPr lang="en-US" sz="2400" dirty="0"/>
                  <a:t>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𝜙</m:t>
                    </m:r>
                  </m:oMath>
                </a14:m>
                <a:r>
                  <a:rPr lang="en-US" sz="2400" dirty="0"/>
                  <a:t> , we have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𝜙</m:t>
                    </m:r>
                    <m:r>
                      <a:rPr lang="en-US" sz="2400" b="0" i="1" smtClean="0">
                        <a:latin typeface="Cambria Math" charset="0"/>
                      </a:rPr>
                      <m:t>≡2</m:t>
                    </m:r>
                    <m:r>
                      <a:rPr lang="en-US" sz="2400" b="0" i="1" smtClean="0">
                        <a:latin typeface="Cambria Math" charset="0"/>
                      </a:rPr>
                      <m:t>𝑥</m:t>
                    </m:r>
                    <m:r>
                      <a:rPr lang="en-US" sz="2400" b="0" i="1" smtClean="0">
                        <a:latin typeface="Cambria Math" charset="0"/>
                      </a:rPr>
                      <m:t>+2</m:t>
                    </m:r>
                    <m:r>
                      <a:rPr lang="en-US" sz="2400" b="0" i="1" smtClean="0">
                        <a:latin typeface="Cambria Math" charset="0"/>
                      </a:rPr>
                      <m:t>𝑦</m:t>
                    </m:r>
                    <m:r>
                      <a:rPr lang="en-US" sz="2400" b="0" i="1" smtClean="0">
                        <a:latin typeface="Cambria Math" charset="0"/>
                      </a:rPr>
                      <m:t>+</m:t>
                    </m:r>
                    <m:r>
                      <a:rPr lang="en-US" sz="2400" b="0" i="1" smtClean="0">
                        <a:latin typeface="Cambria Math" charset="0"/>
                      </a:rPr>
                      <m:t>𝑧</m:t>
                    </m:r>
                    <m:r>
                      <a:rPr lang="en-US" sz="2400" b="0" i="1" smtClean="0">
                        <a:latin typeface="Cambria Math" charset="0"/>
                      </a:rPr>
                      <m:t>−6=0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So, unit normal to the surface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𝑆</m:t>
                    </m:r>
                  </m:oMath>
                </a14:m>
                <a:r>
                  <a:rPr lang="en-US" sz="2400" dirty="0"/>
                  <a:t> is 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𝑛</m:t>
                        </m:r>
                      </m:e>
                    </m:acc>
                    <m:r>
                      <a:rPr lang="en-US" sz="2400" b="0" i="1" dirty="0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bg-BG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dirty="0" smtClean="0">
                            <a:latin typeface="Cambria Math" charset="0"/>
                          </a:rPr>
                          <m:t>𝛻</m:t>
                        </m:r>
                        <m:r>
                          <a:rPr lang="en-US" sz="2400" b="0" i="1" dirty="0" smtClean="0">
                            <a:latin typeface="Cambria Math" charset="0"/>
                          </a:rPr>
                          <m:t>𝜙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hr-HR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dirty="0">
                                <a:latin typeface="Cambria Math" charset="0"/>
                              </a:rPr>
                              <m:t>𝛻</m:t>
                            </m:r>
                            <m:r>
                              <a:rPr lang="en-US" sz="2400" i="1" dirty="0">
                                <a:latin typeface="Cambria Math" charset="0"/>
                              </a:rPr>
                              <m:t>𝜙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e>
                        </m:acc>
                        <m:r>
                          <a:rPr lang="en-US" sz="2400" b="0" i="1" dirty="0" smtClean="0">
                            <a:latin typeface="Cambria Math" charset="0"/>
                          </a:rPr>
                          <m:t>+2</m:t>
                        </m:r>
                        <m:acc>
                          <m:accPr>
                            <m:chr m:val="⃗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latin typeface="Cambria Math" charset="0"/>
                              </a:rPr>
                              <m:t>𝑗</m:t>
                            </m:r>
                          </m:e>
                        </m:acc>
                        <m:r>
                          <a:rPr lang="en-US" sz="2400" b="0" i="1" dirty="0" smtClean="0">
                            <a:latin typeface="Cambria Math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latin typeface="Cambria Math" charset="0"/>
                              </a:rPr>
                              <m:t>𝑘</m:t>
                            </m:r>
                          </m:e>
                        </m:acc>
                      </m:num>
                      <m:den>
                        <m:rad>
                          <m:radPr>
                            <m:degHide m:val="on"/>
                            <m:ctrlPr>
                              <a:rPr lang="bg-BG" sz="24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4+4+1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charset="0"/>
                          </a:rPr>
                          <m:t>3</m:t>
                        </m:r>
                      </m:den>
                    </m:f>
                    <m:r>
                      <a:rPr lang="en-US" sz="2400" b="0" i="1" smtClean="0">
                        <a:latin typeface="Cambria Math" charset="0"/>
                      </a:rPr>
                      <m:t> (</m:t>
                    </m:r>
                    <m:r>
                      <a:rPr lang="en-US" sz="2400" i="1">
                        <a:latin typeface="Cambria Math" charset="0"/>
                      </a:rPr>
                      <m:t>2</m:t>
                    </m:r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charset="0"/>
                          </a:rPr>
                          <m:t>𝑖</m:t>
                        </m:r>
                      </m:e>
                    </m:acc>
                    <m:r>
                      <a:rPr lang="en-US" sz="2400" i="1" dirty="0">
                        <a:latin typeface="Cambria Math" charset="0"/>
                      </a:rPr>
                      <m:t>+2</m:t>
                    </m:r>
                    <m:acc>
                      <m:accPr>
                        <m:chr m:val="⃗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latin typeface="Cambria Math" charset="0"/>
                          </a:rPr>
                          <m:t>𝑗</m:t>
                        </m:r>
                      </m:e>
                    </m:acc>
                    <m:r>
                      <a:rPr lang="en-US" sz="2400" i="1" dirty="0">
                        <a:latin typeface="Cambria Math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latin typeface="Cambria Math" charset="0"/>
                          </a:rPr>
                          <m:t>𝑘</m:t>
                        </m:r>
                      </m:e>
                    </m:acc>
                    <m:r>
                      <a:rPr lang="en-US" sz="2400" b="0" i="1" dirty="0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∴</m:t>
                    </m:r>
                    <m:acc>
                      <m:accPr>
                        <m:chr m:val="⃗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𝐹</m:t>
                        </m:r>
                      </m:e>
                    </m:acc>
                    <m:r>
                      <a:rPr lang="en-US" sz="2400" b="0" i="1" dirty="0" smtClean="0">
                        <a:latin typeface="Cambria Math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charset="0"/>
                          </a:rPr>
                          <m:t>𝑛</m:t>
                        </m:r>
                      </m:e>
                    </m:acc>
                    <m:r>
                      <a:rPr lang="en-US" sz="2400" b="0" i="1" dirty="0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charset="0"/>
                          </a:rPr>
                          <m:t>3</m:t>
                        </m:r>
                      </m:den>
                    </m:f>
                    <m:r>
                      <a:rPr lang="en-US" sz="2400" b="0" i="1" dirty="0" smtClean="0">
                        <a:latin typeface="Cambria Math" charset="0"/>
                      </a:rPr>
                      <m:t> (2</m:t>
                    </m:r>
                    <m:r>
                      <a:rPr lang="en-US" sz="2400" i="1" dirty="0">
                        <a:latin typeface="Cambria Math" charset="0"/>
                      </a:rPr>
                      <m:t>𝑥𝑦</m:t>
                    </m:r>
                    <m:r>
                      <a:rPr lang="en-US" sz="2400" i="1" dirty="0">
                        <a:latin typeface="Cambria Math" charset="0"/>
                      </a:rPr>
                      <m:t> −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charset="0"/>
                          </a:rPr>
                          <m:t>2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2400" i="1" dirty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i="1" dirty="0">
                        <a:latin typeface="Cambria Math" charset="0"/>
                      </a:rPr>
                      <m:t>+</m:t>
                    </m:r>
                    <m:r>
                      <a:rPr lang="en-US" sz="2400" b="0" i="1" dirty="0" smtClean="0">
                        <a:latin typeface="Cambria Math" charset="0"/>
                      </a:rPr>
                      <m:t>𝑥</m:t>
                    </m:r>
                    <m:r>
                      <a:rPr lang="en-US" sz="2400" b="0" i="1" dirty="0" smtClean="0">
                        <a:latin typeface="Cambria Math" charset="0"/>
                      </a:rPr>
                      <m:t>+</m:t>
                    </m:r>
                    <m:r>
                      <a:rPr lang="en-US" sz="2400" b="0" i="1" dirty="0" smtClean="0">
                        <a:latin typeface="Cambria Math" charset="0"/>
                      </a:rPr>
                      <m:t>𝑧</m:t>
                    </m:r>
                    <m:r>
                      <a:rPr lang="en-US" sz="2400" b="0" i="1" dirty="0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sz="1800" dirty="0"/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289" y="511277"/>
                <a:ext cx="11569130" cy="5665686"/>
              </a:xfrm>
              <a:blipFill>
                <a:blip r:embed="rId2"/>
                <a:stretch>
                  <a:fillRect l="-878" t="-8949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9783097" y="1366684"/>
            <a:ext cx="49161" cy="1533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9842090" y="2861187"/>
            <a:ext cx="1740310" cy="39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8996516" y="2930012"/>
            <a:ext cx="845574" cy="963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9271819" y="1877961"/>
            <a:ext cx="511278" cy="1691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9271819" y="2900516"/>
            <a:ext cx="1592826" cy="668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832258" y="1877961"/>
            <a:ext cx="1042219" cy="1022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842090" y="253118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223331" y="3488212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A(3,0,0)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825973" y="2825032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B(0,3,0)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783097" y="1589527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C(0,0,6)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9869346" y="3227126"/>
                <a:ext cx="20930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𝑅</m:t>
                      </m:r>
                      <m:r>
                        <a:rPr lang="en-US" b="0" i="1" smtClean="0">
                          <a:latin typeface="Cambria Math" charset="0"/>
                        </a:rPr>
                        <m:t>:</m:t>
                      </m:r>
                      <m:r>
                        <a:rPr lang="en-US" b="0" i="1" smtClean="0">
                          <a:latin typeface="Cambria Math" charset="0"/>
                        </a:rPr>
                        <m:t>𝑥</m:t>
                      </m:r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𝑦</m:t>
                      </m:r>
                      <m:r>
                        <a:rPr lang="en-US" b="0" i="1" smtClean="0">
                          <a:latin typeface="Cambria Math" charset="0"/>
                        </a:rPr>
                        <m:t>=3,</m:t>
                      </m:r>
                      <m:r>
                        <a:rPr lang="en-US" b="0" i="1" smtClean="0">
                          <a:latin typeface="Cambria Math" charset="0"/>
                        </a:rPr>
                        <m:t>𝑧</m:t>
                      </m:r>
                      <m:r>
                        <a:rPr lang="en-US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9346" y="3227126"/>
                <a:ext cx="2093073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urved Connector 21"/>
          <p:cNvCxnSpPr/>
          <p:nvPr/>
        </p:nvCxnSpPr>
        <p:spPr>
          <a:xfrm rot="10800000">
            <a:off x="10500853" y="3097161"/>
            <a:ext cx="325121" cy="20647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41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EC25D6-103C-4390-36B1-3A8013EF92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1972" y="301214"/>
                <a:ext cx="11041828" cy="587574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endParaRPr lang="en-US" sz="2400" b="1" dirty="0"/>
              </a:p>
              <a:p>
                <a:pPr>
                  <a:lnSpc>
                    <a:spcPct val="150000"/>
                  </a:lnSpc>
                </a:pPr>
                <a:endParaRPr lang="en-US" sz="2400" b="1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sz="2400" b="1" dirty="0"/>
                  <a:t>Physical meaning of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supHide m:val="on"/>
                            <m:ctrlPr>
                              <a:rPr lang="is-IS" sz="24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400" b="1" i="1">
                                <a:latin typeface="Cambria Math" charset="0"/>
                              </a:rPr>
                              <m:t>𝑺</m:t>
                            </m:r>
                          </m:sub>
                          <m:sup/>
                          <m:e>
                            <m:acc>
                              <m:accPr>
                                <m:chr m:val="⃗"/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1" i="1">
                                    <a:latin typeface="Cambria Math" charset="0"/>
                                  </a:rPr>
                                  <m:t>𝑭</m:t>
                                </m:r>
                              </m:e>
                            </m:acc>
                            <m:r>
                              <a:rPr lang="en-US" sz="2400" b="1" i="1" dirty="0">
                                <a:latin typeface="Cambria Math" charset="0"/>
                              </a:rPr>
                              <m:t> . </m:t>
                            </m:r>
                            <m:acc>
                              <m:accPr>
                                <m:chr m:val="̂"/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1" i="1" dirty="0">
                                    <a:latin typeface="Cambria Math" charset="0"/>
                                  </a:rPr>
                                  <m:t>𝒏</m:t>
                                </m:r>
                              </m:e>
                            </m:acc>
                            <m:r>
                              <a:rPr lang="en-US" sz="2400" b="1" i="1" dirty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2400" b="1" i="1" dirty="0">
                                <a:latin typeface="Cambria Math" charset="0"/>
                              </a:rPr>
                              <m:t>𝒅𝒔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2400" b="1" dirty="0"/>
                  <a:t>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/>
                  <a:t>“ Flux” ( amount of fluid passing normally through a surface S in unit time) over the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/>
                  <a:t> surface S , if the rate of flow at any point is governed  by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US" sz="2400" dirty="0"/>
                  <a:t> .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NP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EC25D6-103C-4390-36B1-3A8013EF92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1972" y="301214"/>
                <a:ext cx="11041828" cy="5875749"/>
              </a:xfrm>
              <a:blipFill>
                <a:blip r:embed="rId2"/>
                <a:stretch>
                  <a:fillRect l="-918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0188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FCF8E6-7CE1-357B-86D3-CA3C39BDE9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7809" y="318052"/>
                <a:ext cx="10995991" cy="5858911"/>
              </a:xfrm>
            </p:spPr>
            <p:txBody>
              <a:bodyPr>
                <a:normAutofit/>
              </a:bodyPr>
              <a:lstStyle/>
              <a:p>
                <a:pPr marL="0" lv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Let R be the projection of S 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𝑥𝑦</m:t>
                    </m:r>
                  </m:oMath>
                </a14:m>
                <a:r>
                  <a:rPr lang="en-US" sz="2400" dirty="0"/>
                  <a:t>- plane. Then R is :</a:t>
                </a:r>
              </a:p>
              <a:p>
                <a:pPr marL="0" lv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𝑥</m:t>
                    </m:r>
                    <m:r>
                      <a:rPr lang="en-US" sz="2400" i="1">
                        <a:latin typeface="Cambria Math" charset="0"/>
                      </a:rPr>
                      <m:t>+</m:t>
                    </m:r>
                    <m:r>
                      <a:rPr lang="en-US" sz="2400" i="1">
                        <a:latin typeface="Cambria Math" charset="0"/>
                      </a:rPr>
                      <m:t>𝑦</m:t>
                    </m:r>
                    <m:r>
                      <a:rPr lang="en-US" sz="2400" i="1">
                        <a:latin typeface="Cambria Math" charset="0"/>
                      </a:rPr>
                      <m:t>=3, </m:t>
                    </m:r>
                    <m:r>
                      <a:rPr lang="en-US" sz="2400" i="1">
                        <a:latin typeface="Cambria Math" charset="0"/>
                      </a:rPr>
                      <m:t>𝑧</m:t>
                    </m:r>
                    <m:r>
                      <a:rPr lang="en-US" sz="2400" i="1"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lv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In R 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sz="2400" dirty="0"/>
                  <a:t> varies from 0 to 3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𝑦</m:t>
                    </m:r>
                  </m:oMath>
                </a14:m>
                <a:r>
                  <a:rPr lang="en-US" sz="2400" dirty="0"/>
                  <a:t> varies from 0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3−</m:t>
                    </m:r>
                    <m:r>
                      <a:rPr lang="en-US" sz="2400" i="1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sz="2400" dirty="0"/>
                  <a:t> .</a:t>
                </a:r>
              </a:p>
              <a:p>
                <a:pPr marL="0" lv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Also,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charset="0"/>
                          </a:rPr>
                          <m:t>𝑛</m:t>
                        </m:r>
                      </m:e>
                    </m:acc>
                    <m:r>
                      <a:rPr lang="en-US" sz="2400" i="1" dirty="0">
                        <a:latin typeface="Cambria Math" charset="0"/>
                      </a:rPr>
                      <m:t> . </m:t>
                    </m:r>
                    <m:acc>
                      <m:accPr>
                        <m:chr m:val="⃗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latin typeface="Cambria Math" charset="0"/>
                          </a:rPr>
                          <m:t>𝑘</m:t>
                        </m:r>
                      </m:e>
                    </m:acc>
                    <m:r>
                      <a:rPr lang="en-US" sz="2400" i="1" dirty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2400" i="1" dirty="0">
                            <a:latin typeface="Cambria Math" charset="0"/>
                          </a:rPr>
                          <m:t>3</m:t>
                        </m:r>
                      </m:den>
                    </m:f>
                    <m:r>
                      <a:rPr lang="en-US" sz="2400" i="1" dirty="0">
                        <a:latin typeface="Cambria Math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mar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∴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supHide m:val="on"/>
                            <m:ctrlPr>
                              <a:rPr lang="is-I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400" i="1">
                                <a:latin typeface="Cambria Math" charset="0"/>
                              </a:rPr>
                              <m:t>𝑆</m:t>
                            </m:r>
                          </m:sub>
                          <m:sup/>
                          <m:e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  <m:r>
                              <a:rPr lang="en-US" sz="2400" i="1" dirty="0">
                                <a:latin typeface="Cambria Math" charset="0"/>
                              </a:rPr>
                              <m:t> . </m:t>
                            </m:r>
                            <m:acc>
                              <m:accPr>
                                <m:chr m:val="̂"/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 dirty="0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</m:acc>
                            <m:r>
                              <a:rPr lang="en-US" sz="2400" i="1" dirty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2400" i="1" dirty="0">
                                <a:latin typeface="Cambria Math" charset="0"/>
                              </a:rPr>
                              <m:t>𝑑𝑠</m:t>
                            </m:r>
                          </m:e>
                        </m:nary>
                      </m:e>
                    </m:nary>
                    <m:r>
                      <m:rPr>
                        <m:nor/>
                      </m:rPr>
                      <a:rPr lang="en-US" sz="2400" dirty="0"/>
                      <m:t>  =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supHide m:val="on"/>
                            <m:ctrlPr>
                              <a:rPr lang="is-I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𝑅</m:t>
                            </m:r>
                          </m:sub>
                          <m:sup/>
                          <m:e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  <m:r>
                              <a:rPr lang="en-US" sz="2400" i="1" dirty="0">
                                <a:latin typeface="Cambria Math" charset="0"/>
                              </a:rPr>
                              <m:t> . </m:t>
                            </m:r>
                            <m:acc>
                              <m:accPr>
                                <m:chr m:val="⃗"/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 dirty="0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</m:acc>
                            <m:r>
                              <a:rPr lang="en-US" sz="2400" i="1" dirty="0">
                                <a:latin typeface="Cambria Math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bg-BG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 dirty="0">
                                    <a:latin typeface="Cambria Math" charset="0"/>
                                  </a:rPr>
                                  <m:t>𝑑𝑥𝑑𝑦</m:t>
                                </m:r>
                              </m:num>
                              <m:den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hr-HR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 dirty="0">
                                            <a:latin typeface="Cambria Math" charset="0"/>
                                          </a:rPr>
                                          <m:t>𝑛</m:t>
                                        </m:r>
                                      </m:e>
                                    </m:acc>
                                    <m:r>
                                      <a:rPr lang="en-US" sz="2400" i="1" dirty="0">
                                        <a:latin typeface="Cambria Math" charset="0"/>
                                      </a:rPr>
                                      <m:t> . 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 dirty="0">
                                            <a:latin typeface="Cambria Math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2400" i="1" dirty="0"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e>
                                    </m:acc>
                                  </m:e>
                                </m:d>
                              </m:den>
                            </m:f>
                          </m:e>
                        </m:nary>
                      </m:e>
                    </m:nary>
                  </m:oMath>
                </a14:m>
                <a:r>
                  <a:rPr lang="en-US" sz="2400" dirty="0"/>
                  <a:t> </a:t>
                </a:r>
                <a:r>
                  <a:rPr lang="mr-IN" sz="2400" dirty="0"/>
                  <a:t>………</a:t>
                </a:r>
                <a:r>
                  <a:rPr lang="en-US" sz="2400" dirty="0"/>
                  <a:t>.. (1)</a:t>
                </a:r>
              </a:p>
              <a:p>
                <a:pPr marL="0" indent="0">
                  <a:buNone/>
                </a:pPr>
                <a:endParaRPr lang="en-NP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FCF8E6-7CE1-357B-86D3-CA3C39BDE9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7809" y="318052"/>
                <a:ext cx="10995991" cy="5858911"/>
              </a:xfrm>
              <a:blipFill>
                <a:blip r:embed="rId2"/>
                <a:stretch>
                  <a:fillRect l="-2884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009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6399" y="395110"/>
                <a:ext cx="11282017" cy="6310489"/>
              </a:xfrm>
            </p:spPr>
            <p:txBody>
              <a:bodyPr>
                <a:noAutofit/>
              </a:bodyPr>
              <a:lstStyle/>
              <a:p>
                <a:pPr marL="0" lv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supHide m:val="on"/>
                            <m:ctrlPr>
                              <a:rPr lang="is-I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400" i="1">
                                <a:latin typeface="Cambria Math" charset="0"/>
                              </a:rPr>
                              <m:t>𝑆</m:t>
                            </m:r>
                          </m:sub>
                          <m:sup/>
                          <m:e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  <m:r>
                              <a:rPr lang="en-US" sz="2400" i="1" dirty="0">
                                <a:latin typeface="Cambria Math" charset="0"/>
                              </a:rPr>
                              <m:t> . </m:t>
                            </m:r>
                            <m:acc>
                              <m:accPr>
                                <m:chr m:val="⃗"/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dirty="0" smtClean="0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</m:acc>
                            <m:r>
                              <a:rPr lang="en-US" sz="2400" b="0" i="1" dirty="0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2400" i="1" dirty="0">
                                <a:latin typeface="Cambria Math" charset="0"/>
                              </a:rPr>
                              <m:t>𝑑𝑠</m:t>
                            </m:r>
                          </m:e>
                        </m:nary>
                      </m:e>
                    </m:nary>
                    <m:r>
                      <a:rPr lang="en-US" sz="2400" b="0" i="1" dirty="0" smtClean="0">
                        <a:latin typeface="Cambria Math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supHide m:val="on"/>
                            <m:ctrlPr>
                              <a:rPr lang="is-I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𝑅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 dirty="0">
                                    <a:latin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i="1" dirty="0">
                                    <a:latin typeface="Cambria Math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sz="2400" i="1" dirty="0">
                                <a:latin typeface="Cambria Math" charset="0"/>
                              </a:rPr>
                              <m:t> (2</m:t>
                            </m:r>
                            <m:r>
                              <a:rPr lang="en-US" sz="2400" i="1" dirty="0">
                                <a:latin typeface="Cambria Math" charset="0"/>
                              </a:rPr>
                              <m:t>𝑥𝑦</m:t>
                            </m:r>
                            <m:r>
                              <a:rPr lang="en-US" sz="2400" i="1" dirty="0">
                                <a:latin typeface="Cambria Math" charset="0"/>
                              </a:rPr>
                              <m:t> −</m:t>
                            </m:r>
                            <m:sSup>
                              <m:sSup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>
                                    <a:latin typeface="Cambria Math" charset="0"/>
                                  </a:rPr>
                                  <m:t>2</m:t>
                                </m:r>
                                <m:r>
                                  <a:rPr lang="en-US" sz="2400" i="1" dirty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 dirty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 dirty="0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sz="2400" i="1" dirty="0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sz="2400" i="1" dirty="0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sz="2400" i="1" dirty="0">
                                <a:latin typeface="Cambria Math" charset="0"/>
                              </a:rPr>
                              <m:t>𝑧</m:t>
                            </m:r>
                            <m:r>
                              <a:rPr lang="en-US" sz="2400" i="1" dirty="0">
                                <a:latin typeface="Cambria Math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  </m:t>
                            </m:r>
                            <m:f>
                              <m:fPr>
                                <m:ctrlPr>
                                  <a:rPr lang="bg-BG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dirty="0" smtClean="0">
                                    <a:latin typeface="Cambria Math" charset="0"/>
                                  </a:rPr>
                                  <m:t>𝑑𝑥𝑑𝑦</m:t>
                                </m:r>
                              </m:num>
                              <m:den>
                                <m:f>
                                  <m:f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dirty="0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b="0" i="1" dirty="0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den>
                                </m:f>
                              </m:den>
                            </m:f>
                          </m:e>
                        </m:nary>
                      </m:e>
                    </m:nary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= </m:t>
                    </m:r>
                    <m:nary>
                      <m:naryPr>
                        <m:ctrlPr>
                          <a:rPr lang="is-I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3</m:t>
                        </m:r>
                      </m:sup>
                      <m:e>
                        <m:nary>
                          <m:naryPr>
                            <m:ctrlPr>
                              <a:rPr lang="is-I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charset="0"/>
                              </a:rPr>
                              <m:t>𝑦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3−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𝑥</m:t>
                            </m:r>
                          </m:sup>
                          <m:e>
                            <m:r>
                              <a:rPr lang="en-US" sz="2400" i="1" dirty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2400" b="0" i="1" dirty="0" smtClean="0">
                                <a:latin typeface="Cambria Math" charset="0"/>
                              </a:rPr>
                              <m:t>[</m:t>
                            </m:r>
                            <m:r>
                              <a:rPr lang="en-US" sz="2400" i="1" dirty="0">
                                <a:latin typeface="Cambria Math" charset="0"/>
                              </a:rPr>
                              <m:t>2</m:t>
                            </m:r>
                            <m:r>
                              <a:rPr lang="en-US" sz="2400" i="1" dirty="0">
                                <a:latin typeface="Cambria Math" charset="0"/>
                              </a:rPr>
                              <m:t>𝑥𝑦</m:t>
                            </m:r>
                            <m:r>
                              <a:rPr lang="en-US" sz="2400" i="1" dirty="0">
                                <a:latin typeface="Cambria Math" charset="0"/>
                              </a:rPr>
                              <m:t> −</m:t>
                            </m:r>
                            <m:sSup>
                              <m:sSup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>
                                    <a:latin typeface="Cambria Math" charset="0"/>
                                  </a:rPr>
                                  <m:t>2</m:t>
                                </m:r>
                                <m:r>
                                  <a:rPr lang="en-US" sz="2400" i="1" dirty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 dirty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 dirty="0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sz="2400" i="1" dirty="0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sz="2400" i="1" dirty="0">
                                <a:latin typeface="Cambria Math" charset="0"/>
                              </a:rPr>
                              <m:t>+(6−2</m:t>
                            </m:r>
                            <m:r>
                              <a:rPr lang="en-US" sz="2400" b="0" i="1" dirty="0" smtClean="0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sz="2400" b="0" i="1" dirty="0" smtClean="0">
                                <a:latin typeface="Cambria Math" charset="0"/>
                              </a:rPr>
                              <m:t>−2</m:t>
                            </m:r>
                            <m:r>
                              <a:rPr lang="en-US" sz="2400" b="0" i="1" dirty="0" smtClean="0">
                                <a:latin typeface="Cambria Math" charset="0"/>
                              </a:rPr>
                              <m:t>𝑦</m:t>
                            </m:r>
                            <m:r>
                              <a:rPr lang="en-US" sz="2400" i="1" dirty="0">
                                <a:latin typeface="Cambria Math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a:rPr lang="en-US" sz="2400" b="0" i="1" smtClean="0">
                        <a:latin typeface="Cambria Math" charset="0"/>
                      </a:rPr>
                      <m:t>] </m:t>
                    </m:r>
                    <m:r>
                      <a:rPr lang="en-US" sz="2400" b="0" i="1" smtClean="0">
                        <a:latin typeface="Cambria Math" charset="0"/>
                      </a:rPr>
                      <m:t>𝑑𝑦𝑑𝑥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=</m:t>
                    </m:r>
                    <m:nary>
                      <m:naryPr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charset="0"/>
                          </a:rPr>
                          <m:t>𝑥</m:t>
                        </m:r>
                        <m:r>
                          <a:rPr lang="en-US" sz="2400" i="1">
                            <a:latin typeface="Cambria Math" charset="0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latin typeface="Cambria Math" charset="0"/>
                          </a:rPr>
                          <m:t>3</m:t>
                        </m:r>
                      </m:sup>
                      <m:e>
                        <m:nary>
                          <m:naryPr>
                            <m:ctrlPr>
                              <a:rPr lang="is-I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charset="0"/>
                              </a:rPr>
                              <m:t>𝑦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400" i="1">
                                <a:latin typeface="Cambria Math" charset="0"/>
                              </a:rPr>
                              <m:t>3−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𝑥</m:t>
                            </m:r>
                          </m:sup>
                          <m:e>
                            <m:r>
                              <a:rPr lang="en-US" sz="2400" i="1" dirty="0">
                                <a:latin typeface="Cambria Math" charset="0"/>
                              </a:rPr>
                              <m:t> [2</m:t>
                            </m:r>
                            <m:r>
                              <a:rPr lang="en-US" sz="2400" i="1" dirty="0">
                                <a:latin typeface="Cambria Math" charset="0"/>
                              </a:rPr>
                              <m:t>𝑥𝑦</m:t>
                            </m:r>
                            <m:r>
                              <a:rPr lang="en-US" sz="2400" i="1" dirty="0">
                                <a:latin typeface="Cambria Math" charset="0"/>
                              </a:rPr>
                              <m:t> −</m:t>
                            </m:r>
                            <m:sSup>
                              <m:sSup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>
                                    <a:latin typeface="Cambria Math" charset="0"/>
                                  </a:rPr>
                                  <m:t>2</m:t>
                                </m:r>
                                <m:r>
                                  <a:rPr lang="en-US" sz="2400" i="1" dirty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 dirty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 dirty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2400" i="1" dirty="0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sz="2400" i="1" dirty="0">
                                <a:latin typeface="Cambria Math" charset="0"/>
                              </a:rPr>
                              <m:t>−2</m:t>
                            </m:r>
                            <m:r>
                              <a:rPr lang="en-US" sz="2400" i="1" dirty="0">
                                <a:latin typeface="Cambria Math" charset="0"/>
                              </a:rPr>
                              <m:t>𝑦</m:t>
                            </m:r>
                            <m:r>
                              <a:rPr lang="en-US" sz="2400" i="1" dirty="0">
                                <a:latin typeface="Cambria Math" charset="0"/>
                              </a:rPr>
                              <m:t>+6)</m:t>
                            </m:r>
                          </m:e>
                        </m:nary>
                      </m:e>
                    </m:nary>
                    <m:r>
                      <a:rPr lang="en-US" sz="2400" i="1">
                        <a:latin typeface="Cambria Math" charset="0"/>
                      </a:rPr>
                      <m:t>] </m:t>
                    </m:r>
                    <m:r>
                      <a:rPr lang="en-US" sz="2400" i="1">
                        <a:latin typeface="Cambria Math" charset="0"/>
                      </a:rPr>
                      <m:t>𝑑𝑦𝑑𝑥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= </m:t>
                    </m:r>
                    <m:nary>
                      <m:naryPr>
                        <m:ctrlPr>
                          <a:rPr lang="is-I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3</m:t>
                        </m:r>
                      </m:sup>
                      <m:e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[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charset="0"/>
                              </a:rPr>
                              <m:t>−2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charset="0"/>
                              </a:rPr>
                              <m:t>𝑦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𝑥𝑦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charset="0"/>
                              </a:rPr>
                              <m:t>+6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𝑦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]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3−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𝑥</m:t>
                            </m:r>
                          </m:sup>
                        </m:sSubSup>
                      </m:e>
                    </m:nary>
                    <m:r>
                      <a:rPr lang="en-US" sz="2400" b="0" i="1" smtClean="0">
                        <a:latin typeface="Cambria Math" charset="0"/>
                      </a:rPr>
                      <m:t>𝑑𝑥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On simplification we get, </a:t>
                </a:r>
              </a:p>
              <a:p>
                <a:pPr mar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supHide m:val="on"/>
                            <m:ctrlPr>
                              <a:rPr lang="is-I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400" i="1">
                                <a:latin typeface="Cambria Math" charset="0"/>
                              </a:rPr>
                              <m:t>𝑆</m:t>
                            </m:r>
                          </m:sub>
                          <m:sup/>
                          <m:e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  <m:r>
                              <a:rPr lang="en-US" sz="2400" i="1" dirty="0">
                                <a:latin typeface="Cambria Math" charset="0"/>
                              </a:rPr>
                              <m:t> . </m:t>
                            </m:r>
                            <m:acc>
                              <m:accPr>
                                <m:chr m:val="⃗"/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 dirty="0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</m:acc>
                            <m:r>
                              <a:rPr lang="en-US" sz="2400" i="1" dirty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2400" i="1" dirty="0">
                                <a:latin typeface="Cambria Math" charset="0"/>
                              </a:rPr>
                              <m:t>𝑑𝑠</m:t>
                            </m:r>
                          </m:e>
                        </m:nary>
                      </m:e>
                    </m:nary>
                    <m:r>
                      <a:rPr lang="en-US" sz="2400" b="0" i="1" dirty="0" smtClean="0">
                        <a:latin typeface="Cambria Math" charset="0"/>
                      </a:rPr>
                      <m:t>= </m:t>
                    </m:r>
                    <m:nary>
                      <m:naryPr>
                        <m:ctrlPr>
                          <a:rPr lang="is-IS" sz="24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dirty="0" smtClean="0">
                            <a:latin typeface="Cambria Math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dirty="0" smtClean="0">
                            <a:latin typeface="Cambria Math" charset="0"/>
                          </a:rPr>
                          <m:t>3</m:t>
                        </m:r>
                      </m:sup>
                      <m:e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charset="0"/>
                              </a:rPr>
                              <m:t>3</m:t>
                            </m:r>
                            <m:sSup>
                              <m:sSup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dirty="0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sz="2400" b="0" i="1" dirty="0" smtClean="0">
                                <a:latin typeface="Cambria Math" charset="0"/>
                              </a:rPr>
                              <m:t>−12</m:t>
                            </m:r>
                            <m:sSup>
                              <m:sSup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dirty="0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dirty="0" smtClean="0">
                                <a:latin typeface="Cambria Math" charset="0"/>
                              </a:rPr>
                              <m:t>+6</m:t>
                            </m:r>
                            <m:r>
                              <a:rPr lang="en-US" sz="2400" b="0" i="1" dirty="0" smtClean="0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sz="2400" b="0" i="1" dirty="0" smtClean="0">
                                <a:latin typeface="Cambria Math" charset="0"/>
                              </a:rPr>
                              <m:t>+9</m:t>
                            </m:r>
                          </m:e>
                        </m:d>
                        <m:r>
                          <a:rPr lang="en-US" sz="2400" b="0" i="1" dirty="0" smtClean="0">
                            <a:latin typeface="Cambria Math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charset="0"/>
                          </a:rPr>
                          <m:t>27</m:t>
                        </m:r>
                      </m:num>
                      <m:den>
                        <m:r>
                          <a:rPr lang="en-US" sz="2400" i="1">
                            <a:latin typeface="Cambria Math" charset="0"/>
                          </a:rPr>
                          <m:t>4</m:t>
                        </m:r>
                      </m:den>
                    </m:f>
                    <m:r>
                      <a:rPr lang="en-US" sz="2400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:endParaRPr lang="en-US" sz="2400" dirty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399" y="395110"/>
                <a:ext cx="11282017" cy="6310489"/>
              </a:xfrm>
              <a:blipFill>
                <a:blip r:embed="rId2"/>
                <a:stretch>
                  <a:fillRect l="-5062" t="-2616" b="-14889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951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" y="424070"/>
                <a:ext cx="11979964" cy="6312396"/>
              </a:xfrm>
            </p:spPr>
            <p:txBody>
              <a:bodyPr>
                <a:normAutofit/>
              </a:bodyPr>
              <a:lstStyle/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5. Evaluate 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supHide m:val="on"/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i="1">
                            <a:latin typeface="Cambria Math" charset="0"/>
                          </a:rPr>
                          <m:t>𝑆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2400" i="1" dirty="0">
                            <a:latin typeface="Cambria Math" charset="0"/>
                          </a:rPr>
                          <m:t>.</m:t>
                        </m:r>
                        <m:acc>
                          <m:accPr>
                            <m:chr m:val="⃗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latin typeface="Cambria Math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2400" i="1" dirty="0">
                            <a:latin typeface="Cambria Math" charset="0"/>
                          </a:rPr>
                          <m:t> 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𝑑𝑠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charset="0"/>
                          </a:rPr>
                          <m:t>𝐹</m:t>
                        </m:r>
                      </m:e>
                    </m:acc>
                    <m:r>
                      <a:rPr lang="en-US" sz="2400" i="1" dirty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charset="0"/>
                          </a:rPr>
                          <m:t>2</m:t>
                        </m:r>
                        <m:r>
                          <a:rPr lang="en-US" sz="2400" b="0" i="1" dirty="0" smtClean="0">
                            <a:latin typeface="Cambria Math" charset="0"/>
                          </a:rPr>
                          <m:t>𝑥</m:t>
                        </m:r>
                        <m:r>
                          <a:rPr lang="en-US" sz="2400" b="0" i="1" dirty="0" smtClean="0">
                            <a:latin typeface="Cambria Math" charset="0"/>
                          </a:rPr>
                          <m:t>−</m:t>
                        </m:r>
                        <m:r>
                          <a:rPr lang="en-US" sz="2400" b="0" i="1" dirty="0" smtClean="0">
                            <a:latin typeface="Cambria Math" charset="0"/>
                          </a:rPr>
                          <m:t>𝑧</m:t>
                        </m:r>
                      </m:e>
                    </m:d>
                    <m:acc>
                      <m:accPr>
                        <m:chr m:val="⃗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latin typeface="Cambria Math" charset="0"/>
                          </a:rPr>
                          <m:t>𝑖</m:t>
                        </m:r>
                      </m:e>
                    </m:acc>
                    <m:r>
                      <a:rPr lang="en-US" sz="2400" b="0" i="1" dirty="0" smtClean="0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b="0" i="1" dirty="0" smtClean="0">
                        <a:latin typeface="Cambria Math" charset="0"/>
                      </a:rPr>
                      <m:t>𝑦</m:t>
                    </m:r>
                    <m:r>
                      <a:rPr lang="en-US" sz="2400" b="0" i="1" dirty="0" smtClean="0">
                        <a:latin typeface="Cambria Math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latin typeface="Cambria Math" charset="0"/>
                          </a:rPr>
                          <m:t>𝑗</m:t>
                        </m:r>
                      </m:e>
                    </m:acc>
                    <m:r>
                      <a:rPr lang="en-US" sz="2400" b="0" i="1" dirty="0" smtClean="0">
                        <a:latin typeface="Cambria Math" charset="0"/>
                      </a:rPr>
                      <m:t>−</m:t>
                    </m:r>
                    <m:r>
                      <a:rPr lang="en-US" sz="2400" b="0" i="1" dirty="0" smtClean="0">
                        <a:latin typeface="Cambria Math" charset="0"/>
                      </a:rPr>
                      <m:t>𝑥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charset="0"/>
                          </a:rPr>
                          <m:t>𝑧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latin typeface="Cambria Math" charset="0"/>
                          </a:rPr>
                          <m:t> 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𝑘</m:t>
                        </m:r>
                      </m:e>
                    </m:acc>
                    <m:r>
                      <a:rPr lang="en-US" sz="2400" i="1" dirty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400" dirty="0"/>
                  <a:t>, </a:t>
                </a:r>
                <a:endParaRPr lang="en-US" sz="2400" i="1" dirty="0">
                  <a:latin typeface="Cambria Math" charset="0"/>
                </a:endParaRP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𝑆</m:t>
                    </m:r>
                  </m:oMath>
                </a14:m>
                <a:r>
                  <a:rPr lang="en-US" sz="2400" dirty="0"/>
                  <a:t> is the surface of planes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𝑥</m:t>
                    </m:r>
                    <m:r>
                      <a:rPr lang="en-US" sz="2400" b="0" i="1" smtClean="0">
                        <a:latin typeface="Cambria Math" charset="0"/>
                      </a:rPr>
                      <m:t>=0,</m:t>
                    </m:r>
                    <m:r>
                      <a:rPr lang="en-US" sz="2400" b="0" i="1" smtClean="0">
                        <a:latin typeface="Cambria Math" charset="0"/>
                      </a:rPr>
                      <m:t>𝑥</m:t>
                    </m:r>
                    <m:r>
                      <a:rPr lang="en-US" sz="2400" b="0" i="1" smtClean="0">
                        <a:latin typeface="Cambria Math" charset="0"/>
                      </a:rPr>
                      <m:t>=1, </m:t>
                    </m:r>
                    <m:r>
                      <a:rPr lang="en-US" sz="2400" b="0" i="1" smtClean="0">
                        <a:latin typeface="Cambria Math" charset="0"/>
                      </a:rPr>
                      <m:t>𝑦</m:t>
                    </m:r>
                    <m:r>
                      <a:rPr lang="en-US" sz="2400" b="0" i="1" smtClean="0">
                        <a:latin typeface="Cambria Math" charset="0"/>
                      </a:rPr>
                      <m:t>=0,  </m:t>
                    </m:r>
                    <m:r>
                      <a:rPr lang="en-US" sz="2400" b="0" i="1" smtClean="0">
                        <a:latin typeface="Cambria Math" charset="0"/>
                      </a:rPr>
                      <m:t>𝑦</m:t>
                    </m:r>
                    <m:r>
                      <a:rPr lang="en-US" sz="2400" b="0" i="1" smtClean="0">
                        <a:latin typeface="Cambria Math" charset="0"/>
                      </a:rPr>
                      <m:t>=1,</m:t>
                    </m:r>
                    <m:r>
                      <a:rPr lang="en-US" sz="2400" b="0" i="1" smtClean="0">
                        <a:latin typeface="Cambria Math" charset="0"/>
                      </a:rPr>
                      <m:t>𝑧</m:t>
                    </m:r>
                    <m:r>
                      <a:rPr lang="en-US" sz="2400" b="0" i="1" smtClean="0">
                        <a:latin typeface="Cambria Math" charset="0"/>
                      </a:rPr>
                      <m:t>=0,</m:t>
                    </m:r>
                    <m:r>
                      <a:rPr lang="en-US" sz="2400" b="0" i="1" smtClean="0">
                        <a:latin typeface="Cambria Math" charset="0"/>
                      </a:rPr>
                      <m:t>𝑧</m:t>
                    </m:r>
                    <m:r>
                      <a:rPr lang="en-US" sz="2400" b="0" i="1" smtClean="0">
                        <a:latin typeface="Cambria Math" charset="0"/>
                      </a:rPr>
                      <m:t>=1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[ unit cube].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sz="2400" dirty="0"/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Solution :  Since S is not two sided ,we split S into following 6 surfaces : 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1. 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𝑂𝐴𝐵𝐶</m:t>
                      </m:r>
                      <m:r>
                        <a:rPr lang="en-US" sz="2400" b="0" i="1" smtClean="0">
                          <a:latin typeface="Cambria Math" charset="0"/>
                        </a:rPr>
                        <m:t> ,  2.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𝐷𝐺𝐹𝐸</m:t>
                      </m:r>
                      <m:r>
                        <a:rPr lang="en-US" sz="2400" b="0" i="1" smtClean="0">
                          <a:latin typeface="Cambria Math" charset="0"/>
                        </a:rPr>
                        <m:t>   3.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 :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𝑂𝐶𝐷𝐸</m:t>
                      </m:r>
                      <m:r>
                        <a:rPr lang="en-US" sz="2400" b="0" i="1" smtClean="0">
                          <a:latin typeface="Cambria Math" charset="0"/>
                        </a:rPr>
                        <m:t>   4.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: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𝐴𝐵𝐺𝐹</m:t>
                      </m:r>
                      <m:r>
                        <a:rPr lang="en-US" sz="2400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sz="2400" b="0" i="1" dirty="0">
                  <a:latin typeface="Cambria Math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  5. 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5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: </m:t>
                    </m:r>
                    <m:r>
                      <a:rPr lang="en-US" sz="2400" b="0" i="1" smtClean="0">
                        <a:latin typeface="Cambria Math" charset="0"/>
                      </a:rPr>
                      <m:t>𝑂𝐴𝐹𝐸</m:t>
                    </m:r>
                    <m:r>
                      <a:rPr lang="en-US" sz="2400" b="0" i="1" smtClean="0">
                        <a:latin typeface="Cambria Math" charset="0"/>
                      </a:rPr>
                      <m:t>     6.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6 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:  </m:t>
                    </m:r>
                    <m:r>
                      <a:rPr lang="en-US" sz="2400" i="1">
                        <a:latin typeface="Cambria Math" charset="0"/>
                      </a:rPr>
                      <m:t>𝐵𝐶𝐷𝐺</m:t>
                    </m:r>
                    <m:r>
                      <a:rPr lang="en-US" sz="2400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400" dirty="0"/>
                  <a:t> </a:t>
                </a:r>
                <a:endParaRPr lang="en-US" sz="2400" b="0" i="1" dirty="0">
                  <a:latin typeface="Cambria Math" charset="0"/>
                </a:endParaRP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So , 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∬"/>
                        <m:supHide m:val="on"/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i="1">
                            <a:latin typeface="Cambria Math" charset="0"/>
                          </a:rPr>
                          <m:t>𝑆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2400" i="1" dirty="0">
                            <a:latin typeface="Cambria Math" charset="0"/>
                          </a:rPr>
                          <m:t>.</m:t>
                        </m:r>
                        <m:acc>
                          <m:accPr>
                            <m:chr m:val="⃗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latin typeface="Cambria Math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2400" i="1" dirty="0">
                            <a:latin typeface="Cambria Math" charset="0"/>
                          </a:rPr>
                          <m:t> 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𝑑𝑠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 </m:t>
                        </m:r>
                      </m:e>
                    </m:nary>
                    <m:r>
                      <a:rPr lang="en-US" sz="2400" b="0" i="1" dirty="0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∬"/>
                        <m:supHide m:val="on"/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400" i="1"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2400" i="1" dirty="0">
                            <a:latin typeface="Cambria Math" charset="0"/>
                          </a:rPr>
                          <m:t>.</m:t>
                        </m:r>
                        <m:acc>
                          <m:accPr>
                            <m:chr m:val="⃗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latin typeface="Cambria Math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2400" i="1" dirty="0">
                            <a:latin typeface="Cambria Math" charset="0"/>
                          </a:rPr>
                          <m:t> 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𝑑𝑠</m:t>
                        </m:r>
                        <m:r>
                          <a:rPr lang="en-US" sz="2400" b="0" i="1" dirty="0" smtClean="0">
                            <a:latin typeface="Cambria Math" charset="0"/>
                          </a:rPr>
                          <m:t>+</m:t>
                        </m:r>
                      </m:e>
                    </m:nary>
                    <m:nary>
                      <m:naryPr>
                        <m:chr m:val="∬"/>
                        <m:supHide m:val="on"/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400" i="1"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sz="24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2400" i="1" dirty="0">
                            <a:latin typeface="Cambria Math" charset="0"/>
                          </a:rPr>
                          <m:t>.</m:t>
                        </m:r>
                        <m:acc>
                          <m:accPr>
                            <m:chr m:val="⃗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latin typeface="Cambria Math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2400" i="1" dirty="0">
                            <a:latin typeface="Cambria Math" charset="0"/>
                          </a:rPr>
                          <m:t> 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𝑑𝑠</m:t>
                        </m:r>
                        <m:r>
                          <a:rPr lang="en-US" sz="2400" b="0" i="1" dirty="0" smtClean="0">
                            <a:latin typeface="Cambria Math" charset="0"/>
                          </a:rPr>
                          <m:t>+…+</m:t>
                        </m:r>
                        <m:nary>
                          <m:naryPr>
                            <m:chr m:val="∬"/>
                            <m:supHide m:val="on"/>
                            <m:ctrlPr>
                              <a:rPr lang="is-I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charset="0"/>
                                  </a:rPr>
                                  <m:t>6</m:t>
                                </m:r>
                              </m:sub>
                            </m:sSub>
                          </m:sub>
                          <m:sup/>
                          <m:e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  <m:r>
                              <a:rPr lang="en-US" sz="2400" i="1" dirty="0">
                                <a:latin typeface="Cambria Math" charset="0"/>
                              </a:rPr>
                              <m:t>.</m:t>
                            </m:r>
                            <m:acc>
                              <m:accPr>
                                <m:chr m:val="⃗"/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 dirty="0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</m:acc>
                            <m:r>
                              <a:rPr lang="en-US" sz="2400" i="1" dirty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2400" i="1" dirty="0">
                                <a:latin typeface="Cambria Math" charset="0"/>
                              </a:rPr>
                              <m:t>𝑑𝑠</m:t>
                            </m:r>
                            <m:r>
                              <a:rPr lang="en-US" sz="2400" i="1" dirty="0">
                                <a:latin typeface="Cambria Math" charset="0"/>
                              </a:rPr>
                              <m:t> 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2400" dirty="0"/>
                  <a:t> </a:t>
                </a:r>
                <a:r>
                  <a:rPr lang="mr-IN" sz="2400" dirty="0"/>
                  <a:t>……</a:t>
                </a:r>
                <a:r>
                  <a:rPr lang="en-US" sz="2400" dirty="0"/>
                  <a:t> (1)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sz="1800" dirty="0"/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424070"/>
                <a:ext cx="11979964" cy="6312396"/>
              </a:xfrm>
              <a:blipFill>
                <a:blip r:embed="rId2"/>
                <a:stretch>
                  <a:fillRect l="-4873" t="-8233" b="-803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be 3"/>
          <p:cNvSpPr/>
          <p:nvPr/>
        </p:nvSpPr>
        <p:spPr>
          <a:xfrm>
            <a:off x="9172135" y="2039815"/>
            <a:ext cx="1770185" cy="1969477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9601200" y="1184030"/>
            <a:ext cx="46892" cy="2379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9648092" y="3563815"/>
            <a:ext cx="172329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8743070" y="3563815"/>
            <a:ext cx="881576" cy="879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576581" y="35016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567178" y="444304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394831" y="350169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525911" y="862932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102687" y="4003430"/>
            <a:ext cx="42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354888" y="400578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842934" y="3501691"/>
            <a:ext cx="433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896145" y="173205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595338" y="170559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17596" y="224781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509738" y="237392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76711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43D753-48FB-E5FB-340D-DC4DB22DAE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1548" y="318052"/>
                <a:ext cx="11062252" cy="5858911"/>
              </a:xfrm>
            </p:spPr>
            <p:txBody>
              <a:bodyPr>
                <a:normAutofit/>
              </a:bodyPr>
              <a:lstStyle/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b="1" dirty="0"/>
                  <a:t>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latin typeface="Cambria Math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b="1" dirty="0"/>
                  <a:t>: 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𝑧</m:t>
                    </m:r>
                    <m:r>
                      <a:rPr lang="en-US" sz="2400" i="1"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sz="2400" dirty="0"/>
                  <a:t> 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charset="0"/>
                          </a:rPr>
                          <m:t>𝑛</m:t>
                        </m:r>
                      </m:e>
                    </m:acc>
                    <m:r>
                      <a:rPr lang="en-US" sz="2400" i="1" dirty="0">
                        <a:latin typeface="Cambria Math" charset="0"/>
                      </a:rPr>
                      <m:t>=− </m:t>
                    </m:r>
                    <m:acc>
                      <m:accPr>
                        <m:chr m:val="⃗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latin typeface="Cambria Math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charset="0"/>
                          </a:rPr>
                          <m:t>𝐹</m:t>
                        </m:r>
                      </m:e>
                    </m:acc>
                    <m:r>
                      <a:rPr lang="en-US" sz="2400" i="1" dirty="0">
                        <a:latin typeface="Cambria Math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latin typeface="Cambria Math" charset="0"/>
                          </a:rPr>
                          <m:t>𝑛</m:t>
                        </m:r>
                      </m:e>
                    </m:acc>
                    <m:r>
                      <a:rPr lang="en-US" sz="2400" i="1" dirty="0">
                        <a:latin typeface="Cambria Math" charset="0"/>
                      </a:rPr>
                      <m:t>=</m:t>
                    </m:r>
                    <m:r>
                      <a:rPr lang="en-US" sz="2400" i="1" dirty="0">
                        <a:latin typeface="Cambria Math" charset="0"/>
                      </a:rPr>
                      <m:t>𝑥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charset="0"/>
                          </a:rPr>
                          <m:t>𝑧</m:t>
                        </m:r>
                      </m:e>
                      <m:sup>
                        <m:r>
                          <a:rPr lang="en-US" sz="2400" i="1" dirty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i="1" dirty="0">
                        <a:latin typeface="Cambria Math" charset="0"/>
                      </a:rPr>
                      <m:t>=0</m:t>
                    </m:r>
                  </m:oMath>
                </a14:m>
                <a:endParaRPr lang="en-US" sz="2400" dirty="0"/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∬"/>
                        <m:supHide m:val="on"/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400" i="1"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sz="240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2400" i="1" dirty="0">
                            <a:latin typeface="Cambria Math" charset="0"/>
                          </a:rPr>
                          <m:t>.</m:t>
                        </m:r>
                        <m:acc>
                          <m:accPr>
                            <m:chr m:val="⃗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latin typeface="Cambria Math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2400" i="1" dirty="0">
                            <a:latin typeface="Cambria Math" charset="0"/>
                          </a:rPr>
                          <m:t> 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𝑑𝑠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=0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  <a:r>
                  <a:rPr lang="mr-IN" sz="2400" dirty="0"/>
                  <a:t>…</a:t>
                </a:r>
                <a:r>
                  <a:rPr lang="en-US" sz="2400" dirty="0"/>
                  <a:t>..(2) 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sz="2400" dirty="0"/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b="1" dirty="0"/>
                  <a:t>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latin typeface="Cambria Math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400" b="1" dirty="0"/>
                  <a:t>: 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𝑧</m:t>
                    </m:r>
                    <m:r>
                      <a:rPr lang="en-US" sz="2400" i="1">
                        <a:latin typeface="Cambria Math" charset="0"/>
                      </a:rPr>
                      <m:t>=1</m:t>
                    </m:r>
                  </m:oMath>
                </a14:m>
                <a:r>
                  <a:rPr lang="en-US" sz="2400" dirty="0"/>
                  <a:t> 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charset="0"/>
                          </a:rPr>
                          <m:t>𝑛</m:t>
                        </m:r>
                      </m:e>
                    </m:acc>
                    <m:r>
                      <a:rPr lang="en-US" sz="2400" i="1" dirty="0">
                        <a:latin typeface="Cambria Math" charset="0"/>
                      </a:rPr>
                      <m:t>= </m:t>
                    </m:r>
                    <m:acc>
                      <m:accPr>
                        <m:chr m:val="⃗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latin typeface="Cambria Math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charset="0"/>
                          </a:rPr>
                          <m:t>𝐹</m:t>
                        </m:r>
                      </m:e>
                    </m:acc>
                    <m:r>
                      <a:rPr lang="en-US" sz="2400" i="1" dirty="0">
                        <a:latin typeface="Cambria Math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latin typeface="Cambria Math" charset="0"/>
                          </a:rPr>
                          <m:t>𝑛</m:t>
                        </m:r>
                      </m:e>
                    </m:acc>
                    <m:r>
                      <a:rPr lang="en-US" sz="2400" i="1" dirty="0">
                        <a:latin typeface="Cambria Math" charset="0"/>
                      </a:rPr>
                      <m:t>=−</m:t>
                    </m:r>
                    <m:r>
                      <a:rPr lang="en-US" sz="2400" i="1" dirty="0">
                        <a:latin typeface="Cambria Math" charset="0"/>
                      </a:rPr>
                      <m:t>𝑥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charset="0"/>
                          </a:rPr>
                          <m:t>𝑧</m:t>
                        </m:r>
                      </m:e>
                      <m:sup>
                        <m:r>
                          <a:rPr lang="en-US" sz="2400" i="1" dirty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i="1" dirty="0">
                        <a:latin typeface="Cambria Math" charset="0"/>
                      </a:rPr>
                      <m:t>=−</m:t>
                    </m:r>
                    <m:r>
                      <a:rPr lang="en-US" sz="2400" i="1" dirty="0">
                        <a:latin typeface="Cambria Math" charset="0"/>
                      </a:rPr>
                      <m:t>𝑥</m:t>
                    </m:r>
                  </m:oMath>
                </a14:m>
                <a:endParaRPr lang="en-US" sz="2400" dirty="0"/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∬"/>
                        <m:supHide m:val="on"/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400" i="1"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2400" i="1" dirty="0">
                            <a:latin typeface="Cambria Math" charset="0"/>
                          </a:rPr>
                          <m:t>.</m:t>
                        </m:r>
                        <m:acc>
                          <m:accPr>
                            <m:chr m:val="⃗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latin typeface="Cambria Math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2400" i="1" dirty="0">
                            <a:latin typeface="Cambria Math" charset="0"/>
                          </a:rPr>
                          <m:t> 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𝑑𝑠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=</m:t>
                        </m:r>
                        <m:nary>
                          <m:naryPr>
                            <m:ctrlPr>
                              <a:rPr lang="is-IS" sz="24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 dirty="0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sz="2400" i="1" dirty="0">
                                <a:latin typeface="Cambria Math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400" i="1" dirty="0">
                                <a:latin typeface="Cambria Math" charset="0"/>
                              </a:rPr>
                              <m:t>1</m:t>
                            </m:r>
                          </m:sup>
                          <m:e>
                            <m:nary>
                              <m:naryPr>
                                <m:ctrlPr>
                                  <a:rPr lang="is-I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400" i="1" dirty="0">
                                    <a:latin typeface="Cambria Math" charset="0"/>
                                  </a:rPr>
                                  <m:t>𝑦</m:t>
                                </m:r>
                                <m:r>
                                  <a:rPr lang="en-US" sz="2400" i="1" dirty="0">
                                    <a:latin typeface="Cambria Math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sz="2400" i="1" dirty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  <m:e>
                                <m:r>
                                  <a:rPr lang="en-US" sz="2400" i="1" dirty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sz="2400" i="1" dirty="0">
                                    <a:latin typeface="Cambria Math" charset="0"/>
                                  </a:rPr>
                                  <m:t>𝑥</m:t>
                                </m:r>
                                <m:r>
                                  <a:rPr lang="en-US" sz="2400" i="1" dirty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sz="2400" i="1" dirty="0">
                                    <a:latin typeface="Cambria Math" charset="0"/>
                                  </a:rPr>
                                  <m:t>𝑑𝑦𝑑𝑥</m:t>
                                </m:r>
                                <m:r>
                                  <a:rPr lang="en-US" sz="2400" i="1" dirty="0">
                                    <a:latin typeface="Cambria Math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 dirty="0"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i="1" dirty="0">
                                        <a:latin typeface="Cambria Math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400" i="1" dirty="0">
                                    <a:latin typeface="Cambria Math" charset="0"/>
                                  </a:rPr>
                                  <m:t> 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US" sz="2400" dirty="0"/>
                  <a:t> </a:t>
                </a:r>
                <a:r>
                  <a:rPr lang="mr-IN" sz="2400" dirty="0"/>
                  <a:t>…</a:t>
                </a:r>
                <a:r>
                  <a:rPr lang="en-US" sz="2400" dirty="0"/>
                  <a:t>..(3) </a:t>
                </a:r>
              </a:p>
              <a:p>
                <a:pPr marL="0" indent="0">
                  <a:buNone/>
                </a:pPr>
                <a:endParaRPr lang="en-NP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43D753-48FB-E5FB-340D-DC4DB22DAE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1548" y="318052"/>
                <a:ext cx="11062252" cy="5858911"/>
              </a:xfrm>
              <a:blipFill>
                <a:blip r:embed="rId2"/>
                <a:stretch>
                  <a:fillRect l="-5275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220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9838" y="428262"/>
                <a:ext cx="10913962" cy="6134583"/>
              </a:xfrm>
            </p:spPr>
            <p:txBody>
              <a:bodyPr>
                <a:norm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dirty="0"/>
                  <a:t>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smtClean="0">
                            <a:latin typeface="Cambria Math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2400" b="1" dirty="0"/>
                  <a:t>: </a:t>
                </a:r>
              </a:p>
              <a:p>
                <a:pPr marL="0" lv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𝑥</m:t>
                    </m:r>
                    <m:r>
                      <a:rPr lang="en-US" sz="2400" b="0" i="1" smtClean="0"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sz="2400" dirty="0"/>
                  <a:t> 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𝑛</m:t>
                        </m:r>
                      </m:e>
                    </m:acc>
                    <m:r>
                      <a:rPr lang="en-US" sz="2400" b="0" i="1" dirty="0" smtClean="0">
                        <a:latin typeface="Cambria Math" charset="0"/>
                      </a:rPr>
                      <m:t>=−</m:t>
                    </m:r>
                    <m:acc>
                      <m:accPr>
                        <m:chr m:val="⃗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charset="0"/>
                          </a:rPr>
                          <m:t>𝑖</m:t>
                        </m:r>
                      </m:e>
                    </m:acc>
                    <m:r>
                      <a:rPr lang="en-US" sz="2400" b="0" i="1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charset="0"/>
                          </a:rPr>
                          <m:t>𝐹</m:t>
                        </m:r>
                      </m:e>
                    </m:acc>
                    <m:r>
                      <a:rPr lang="en-US" sz="2400" i="1" dirty="0">
                        <a:latin typeface="Cambria Math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latin typeface="Cambria Math" charset="0"/>
                          </a:rPr>
                          <m:t>𝑛</m:t>
                        </m:r>
                      </m:e>
                    </m:acc>
                    <m:r>
                      <a:rPr lang="en-US" sz="2400" i="1" dirty="0">
                        <a:latin typeface="Cambria Math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charset="0"/>
                      </a:rPr>
                      <m:t>−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charset="0"/>
                          </a:rPr>
                          <m:t>2</m:t>
                        </m:r>
                        <m:r>
                          <a:rPr lang="en-US" sz="2400" b="0" i="1" dirty="0" smtClean="0">
                            <a:latin typeface="Cambria Math" charset="0"/>
                          </a:rPr>
                          <m:t>𝑥</m:t>
                        </m:r>
                        <m:r>
                          <a:rPr lang="en-US" sz="2400" b="0" i="1" dirty="0" smtClean="0">
                            <a:latin typeface="Cambria Math" charset="0"/>
                          </a:rPr>
                          <m:t>−</m:t>
                        </m:r>
                        <m:r>
                          <a:rPr lang="en-US" sz="2400" b="0" i="1" dirty="0" smtClean="0">
                            <a:latin typeface="Cambria Math" charset="0"/>
                          </a:rPr>
                          <m:t>𝑧</m:t>
                        </m:r>
                      </m:e>
                    </m:d>
                    <m:r>
                      <a:rPr lang="en-US" sz="2400" b="0" i="1" dirty="0" smtClean="0">
                        <a:latin typeface="Cambria Math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charset="0"/>
                      </a:rPr>
                      <m:t>𝑧</m:t>
                    </m:r>
                  </m:oMath>
                </a14:m>
                <a:endParaRPr lang="en-US" sz="2400" b="0" i="1" dirty="0">
                  <a:latin typeface="Cambria Math" charset="0"/>
                </a:endParaRPr>
              </a:p>
              <a:p>
                <a:pPr marL="0" lv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∬"/>
                        <m:supHide m:val="on"/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400" i="1"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2400" i="1" dirty="0">
                            <a:latin typeface="Cambria Math" charset="0"/>
                          </a:rPr>
                          <m:t>.</m:t>
                        </m:r>
                        <m:acc>
                          <m:accPr>
                            <m:chr m:val="⃗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latin typeface="Cambria Math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2400" i="1" dirty="0">
                            <a:latin typeface="Cambria Math" charset="0"/>
                          </a:rPr>
                          <m:t> 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𝑑𝑠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=</m:t>
                        </m:r>
                        <m:nary>
                          <m:naryPr>
                            <m:ctrlPr>
                              <a:rPr lang="is-IS" sz="24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i="1" dirty="0">
                                <a:latin typeface="Cambria Math" charset="0"/>
                              </a:rPr>
                              <m:t>𝑦</m:t>
                            </m:r>
                            <m:r>
                              <a:rPr lang="en-US" sz="2400" i="1" dirty="0">
                                <a:latin typeface="Cambria Math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400" i="1" dirty="0">
                                <a:latin typeface="Cambria Math" charset="0"/>
                              </a:rPr>
                              <m:t>1</m:t>
                            </m:r>
                          </m:sup>
                          <m:e>
                            <m:nary>
                              <m:naryPr>
                                <m:ctrlPr>
                                  <a:rPr lang="is-I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400" i="1" dirty="0">
                                    <a:latin typeface="Cambria Math" charset="0"/>
                                  </a:rPr>
                                  <m:t>𝑧</m:t>
                                </m:r>
                                <m:r>
                                  <a:rPr lang="en-US" sz="2400" i="1" dirty="0">
                                    <a:latin typeface="Cambria Math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sz="2400" i="1" dirty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  <m:e>
                                <m:r>
                                  <a:rPr lang="en-US" sz="2400" b="0" i="1" dirty="0" smtClean="0">
                                    <a:latin typeface="Cambria Math" charset="0"/>
                                  </a:rPr>
                                  <m:t>𝑧</m:t>
                                </m:r>
                                <m:r>
                                  <a:rPr lang="en-US" sz="2400" i="1" dirty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sz="2400" i="1" dirty="0">
                                    <a:latin typeface="Cambria Math" charset="0"/>
                                  </a:rPr>
                                  <m:t>𝑑𝑧</m:t>
                                </m:r>
                                <m:r>
                                  <a:rPr lang="en-US" sz="2400" i="1" dirty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sz="2400" i="1" dirty="0">
                                    <a:latin typeface="Cambria Math" charset="0"/>
                                  </a:rPr>
                                  <m:t>𝑑𝑦</m:t>
                                </m:r>
                                <m:r>
                                  <a:rPr lang="en-US" sz="2400" i="1" dirty="0">
                                    <a:latin typeface="Cambria Math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 dirty="0"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i="1" dirty="0">
                                        <a:latin typeface="Cambria Math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400" i="1" dirty="0">
                                    <a:latin typeface="Cambria Math" charset="0"/>
                                  </a:rPr>
                                  <m:t> 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US" sz="2400" dirty="0"/>
                  <a:t> </a:t>
                </a:r>
                <a:r>
                  <a:rPr lang="mr-IN" sz="2400" dirty="0"/>
                  <a:t>…</a:t>
                </a:r>
                <a:r>
                  <a:rPr lang="en-US" sz="2400" dirty="0"/>
                  <a:t>..(4) </a:t>
                </a:r>
              </a:p>
              <a:p>
                <a:pPr marL="0" lvl="0" indent="0">
                  <a:lnSpc>
                    <a:spcPct val="200000"/>
                  </a:lnSpc>
                  <a:spcBef>
                    <a:spcPts val="0"/>
                  </a:spcBef>
                  <a:buNone/>
                  <a:defRPr/>
                </a:pPr>
                <a:r>
                  <a:rPr lang="en-US" sz="2400" b="1" dirty="0"/>
                  <a:t>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smtClean="0">
                            <a:latin typeface="Cambria Math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sz="2400" b="1" dirty="0"/>
                  <a:t>: </a:t>
                </a:r>
              </a:p>
              <a:p>
                <a:pPr marL="0" lv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𝑥</m:t>
                    </m:r>
                    <m:r>
                      <a:rPr lang="en-US" sz="2400" i="1">
                        <a:latin typeface="Cambria Math" charset="0"/>
                      </a:rPr>
                      <m:t>=1</m:t>
                    </m:r>
                  </m:oMath>
                </a14:m>
                <a:r>
                  <a:rPr lang="en-US" sz="2400" dirty="0"/>
                  <a:t> 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charset="0"/>
                          </a:rPr>
                          <m:t>𝑛</m:t>
                        </m:r>
                      </m:e>
                    </m:acc>
                    <m:r>
                      <a:rPr lang="en-US" sz="2400" i="1" dirty="0">
                        <a:latin typeface="Cambria Math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charset="0"/>
                          </a:rPr>
                          <m:t>𝑖</m:t>
                        </m:r>
                      </m:e>
                    </m:acc>
                    <m:r>
                      <a:rPr lang="en-US" sz="2400" i="1" dirty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charset="0"/>
                          </a:rPr>
                          <m:t>𝐹</m:t>
                        </m:r>
                      </m:e>
                    </m:acc>
                    <m:r>
                      <a:rPr lang="en-US" sz="2400" i="1" dirty="0">
                        <a:latin typeface="Cambria Math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latin typeface="Cambria Math" charset="0"/>
                          </a:rPr>
                          <m:t>𝑛</m:t>
                        </m:r>
                      </m:e>
                    </m:acc>
                    <m:r>
                      <a:rPr lang="en-US" sz="2400" i="1" dirty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charset="0"/>
                          </a:rPr>
                          <m:t>2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𝑥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−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𝑧</m:t>
                        </m:r>
                      </m:e>
                    </m:d>
                    <m:r>
                      <a:rPr lang="en-US" sz="2400" i="1" dirty="0">
                        <a:latin typeface="Cambria Math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charset="0"/>
                      </a:rPr>
                      <m:t>2−</m:t>
                    </m:r>
                    <m:r>
                      <a:rPr lang="en-US" sz="2400" b="0" i="1" dirty="0" smtClean="0">
                        <a:latin typeface="Cambria Math" charset="0"/>
                      </a:rPr>
                      <m:t>𝑧</m:t>
                    </m:r>
                  </m:oMath>
                </a14:m>
                <a:endParaRPr lang="en-US" sz="2400" b="0" i="1" dirty="0">
                  <a:latin typeface="Cambria Math" charset="0"/>
                </a:endParaRPr>
              </a:p>
              <a:p>
                <a:pPr marL="0" lv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∬"/>
                        <m:supHide m:val="on"/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400" i="1"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2400" i="1" dirty="0">
                            <a:latin typeface="Cambria Math" charset="0"/>
                          </a:rPr>
                          <m:t>.</m:t>
                        </m:r>
                        <m:acc>
                          <m:accPr>
                            <m:chr m:val="⃗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latin typeface="Cambria Math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2400" i="1" dirty="0">
                            <a:latin typeface="Cambria Math" charset="0"/>
                          </a:rPr>
                          <m:t> 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𝑑𝑠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=</m:t>
                        </m:r>
                        <m:nary>
                          <m:naryPr>
                            <m:ctrlPr>
                              <a:rPr lang="is-IS" sz="24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b="0" i="1" dirty="0" smtClean="0">
                                <a:latin typeface="Cambria Math" charset="0"/>
                              </a:rPr>
                              <m:t>𝑦</m:t>
                            </m:r>
                            <m:r>
                              <a:rPr lang="en-US" sz="2400" i="1" dirty="0">
                                <a:latin typeface="Cambria Math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400" i="1" dirty="0">
                                <a:latin typeface="Cambria Math" charset="0"/>
                              </a:rPr>
                              <m:t>1</m:t>
                            </m:r>
                          </m:sup>
                          <m:e>
                            <m:nary>
                              <m:naryPr>
                                <m:ctrlPr>
                                  <a:rPr lang="is-I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400" b="0" i="1" dirty="0" smtClean="0">
                                    <a:latin typeface="Cambria Math" charset="0"/>
                                  </a:rPr>
                                  <m:t>𝑧</m:t>
                                </m:r>
                                <m:r>
                                  <a:rPr lang="en-US" sz="2400" i="1" dirty="0">
                                    <a:latin typeface="Cambria Math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sz="2400" i="1" dirty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  <m:e>
                                <m:r>
                                  <a:rPr lang="en-US" sz="2400" b="0" i="1" dirty="0" smtClean="0">
                                    <a:latin typeface="Cambria Math" charset="0"/>
                                  </a:rPr>
                                  <m:t>(2−</m:t>
                                </m:r>
                                <m:r>
                                  <a:rPr lang="en-US" sz="2400" b="0" i="1" dirty="0" smtClean="0">
                                    <a:latin typeface="Cambria Math" charset="0"/>
                                  </a:rPr>
                                  <m:t>𝑧</m:t>
                                </m:r>
                                <m:r>
                                  <a:rPr lang="en-US" sz="2400" b="0" i="1" dirty="0" smtClean="0">
                                    <a:latin typeface="Cambria Math" charset="0"/>
                                  </a:rPr>
                                  <m:t>) </m:t>
                                </m:r>
                                <m:r>
                                  <a:rPr lang="en-US" sz="2400" i="1" dirty="0">
                                    <a:latin typeface="Cambria Math" charset="0"/>
                                  </a:rPr>
                                  <m:t>𝑑</m:t>
                                </m:r>
                                <m:r>
                                  <a:rPr lang="en-US" sz="2400" b="0" i="1" dirty="0" smtClean="0">
                                    <a:latin typeface="Cambria Math" charset="0"/>
                                  </a:rPr>
                                  <m:t>𝑧</m:t>
                                </m:r>
                                <m:r>
                                  <a:rPr lang="en-US" sz="2400" b="0" i="1" dirty="0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sz="2400" i="1" dirty="0">
                                    <a:latin typeface="Cambria Math" charset="0"/>
                                  </a:rPr>
                                  <m:t>𝑑</m:t>
                                </m:r>
                                <m:r>
                                  <a:rPr lang="en-US" sz="2400" b="0" i="1" dirty="0" smtClean="0">
                                    <a:latin typeface="Cambria Math" charset="0"/>
                                  </a:rPr>
                                  <m:t>𝑦</m:t>
                                </m:r>
                                <m:r>
                                  <a:rPr lang="en-US" sz="2400" i="1" dirty="0">
                                    <a:latin typeface="Cambria Math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dirty="0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2400" i="1" dirty="0">
                                        <a:latin typeface="Cambria Math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400" i="1" dirty="0">
                                    <a:latin typeface="Cambria Math" charset="0"/>
                                  </a:rPr>
                                  <m:t> 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US" sz="2400" dirty="0"/>
                  <a:t> </a:t>
                </a:r>
                <a:r>
                  <a:rPr lang="mr-IN" sz="2400" dirty="0"/>
                  <a:t>…</a:t>
                </a:r>
                <a:r>
                  <a:rPr lang="en-US" sz="2400" dirty="0"/>
                  <a:t>..(5) </a:t>
                </a:r>
              </a:p>
              <a:p>
                <a:pPr mar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:endParaRPr lang="en-US" sz="24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8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8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800" dirty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838" y="428262"/>
                <a:ext cx="10913962" cy="6134583"/>
              </a:xfrm>
              <a:blipFill>
                <a:blip r:embed="rId2"/>
                <a:stretch>
                  <a:fillRect l="-5226" b="-1653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005" y="683068"/>
            <a:ext cx="4102100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56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06CABA-5B49-660C-D29B-E3A16F6F48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8052" y="384313"/>
                <a:ext cx="11569148" cy="5792650"/>
              </a:xfrm>
            </p:spPr>
            <p:txBody>
              <a:bodyPr>
                <a:normAutofit/>
              </a:bodyPr>
              <a:lstStyle/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r>
                  <a:rPr lang="en-US" sz="2400" b="1" dirty="0"/>
                  <a:t>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latin typeface="Cambria Math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en-US" sz="2400" b="1" dirty="0"/>
                  <a:t>: 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𝑦</m:t>
                    </m:r>
                    <m:r>
                      <a:rPr lang="en-US" sz="2400" i="1"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sz="2400" dirty="0"/>
                  <a:t> 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charset="0"/>
                          </a:rPr>
                          <m:t>𝑛</m:t>
                        </m:r>
                      </m:e>
                    </m:acc>
                    <m:r>
                      <a:rPr lang="en-US" sz="2400" i="1" dirty="0">
                        <a:latin typeface="Cambria Math" charset="0"/>
                      </a:rPr>
                      <m:t>=−</m:t>
                    </m:r>
                    <m:acc>
                      <m:accPr>
                        <m:chr m:val="⃗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latin typeface="Cambria Math" charset="0"/>
                          </a:rPr>
                          <m:t>𝑗</m:t>
                        </m:r>
                      </m:e>
                    </m:acc>
                    <m:r>
                      <a:rPr lang="en-US" sz="2400" i="1" dirty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charset="0"/>
                          </a:rPr>
                          <m:t>𝐹</m:t>
                        </m:r>
                      </m:e>
                    </m:acc>
                    <m:r>
                      <a:rPr lang="en-US" sz="2400" i="1" dirty="0">
                        <a:latin typeface="Cambria Math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latin typeface="Cambria Math" charset="0"/>
                          </a:rPr>
                          <m:t>𝑛</m:t>
                        </m:r>
                      </m:e>
                    </m:acc>
                    <m:r>
                      <a:rPr lang="en-US" sz="2400" i="1" dirty="0">
                        <a:latin typeface="Cambria Math" charset="0"/>
                      </a:rPr>
                      <m:t>=−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2400" i="1" dirty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i="1" dirty="0">
                        <a:latin typeface="Cambria Math" charset="0"/>
                      </a:rPr>
                      <m:t>𝑦</m:t>
                    </m:r>
                    <m:r>
                      <a:rPr lang="en-US" sz="2400" i="1" dirty="0"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4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∬"/>
                        <m:supHide m:val="on"/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400" i="1"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5</m:t>
                            </m:r>
                          </m:sub>
                        </m:sSub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2400" i="1" dirty="0">
                            <a:latin typeface="Cambria Math" charset="0"/>
                          </a:rPr>
                          <m:t>.</m:t>
                        </m:r>
                        <m:acc>
                          <m:accPr>
                            <m:chr m:val="⃗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latin typeface="Cambria Math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2400" i="1" dirty="0">
                            <a:latin typeface="Cambria Math" charset="0"/>
                          </a:rPr>
                          <m:t> 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𝑑𝑠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=0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  <a:r>
                  <a:rPr lang="mr-IN" sz="2400" dirty="0"/>
                  <a:t>…</a:t>
                </a:r>
                <a:r>
                  <a:rPr lang="en-US" sz="2400" dirty="0"/>
                  <a:t>..(6)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400" dirty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r>
                  <a:rPr lang="en-US" sz="2400" b="1" dirty="0"/>
                  <a:t>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latin typeface="Cambria Math" charset="0"/>
                          </a:rPr>
                          <m:t>𝟔</m:t>
                        </m:r>
                      </m:sub>
                    </m:sSub>
                  </m:oMath>
                </a14:m>
                <a:r>
                  <a:rPr lang="en-US" sz="2400" b="1" dirty="0"/>
                  <a:t>: 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𝑦</m:t>
                    </m:r>
                    <m:r>
                      <a:rPr lang="en-US" sz="2400" i="1">
                        <a:latin typeface="Cambria Math" charset="0"/>
                      </a:rPr>
                      <m:t>=1</m:t>
                    </m:r>
                  </m:oMath>
                </a14:m>
                <a:r>
                  <a:rPr lang="en-US" sz="2400" dirty="0"/>
                  <a:t> 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charset="0"/>
                          </a:rPr>
                          <m:t>𝑛</m:t>
                        </m:r>
                      </m:e>
                    </m:acc>
                    <m:r>
                      <a:rPr lang="en-US" sz="2400" i="1" dirty="0">
                        <a:latin typeface="Cambria Math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latin typeface="Cambria Math" charset="0"/>
                          </a:rPr>
                          <m:t>𝑗</m:t>
                        </m:r>
                      </m:e>
                    </m:acc>
                    <m:r>
                      <a:rPr lang="en-US" sz="2400" i="1" dirty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charset="0"/>
                          </a:rPr>
                          <m:t>𝐹</m:t>
                        </m:r>
                      </m:e>
                    </m:acc>
                    <m:r>
                      <a:rPr lang="en-US" sz="2400" i="1" dirty="0">
                        <a:latin typeface="Cambria Math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latin typeface="Cambria Math" charset="0"/>
                          </a:rPr>
                          <m:t>𝑛</m:t>
                        </m:r>
                      </m:e>
                    </m:acc>
                    <m:r>
                      <a:rPr lang="en-US" sz="2400" i="1" dirty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2400" i="1" dirty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i="1" dirty="0">
                        <a:latin typeface="Cambria Math" charset="0"/>
                      </a:rPr>
                      <m:t>𝑦</m:t>
                    </m:r>
                    <m:r>
                      <a:rPr lang="en-US" sz="2400" i="1" dirty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2400" i="1" dirty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4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∬"/>
                        <m:supHide m:val="on"/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400" i="1"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6</m:t>
                            </m:r>
                          </m:sub>
                        </m:sSub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2400" i="1" dirty="0">
                            <a:latin typeface="Cambria Math" charset="0"/>
                          </a:rPr>
                          <m:t>.</m:t>
                        </m:r>
                        <m:acc>
                          <m:accPr>
                            <m:chr m:val="⃗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latin typeface="Cambria Math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2400" i="1" dirty="0">
                            <a:latin typeface="Cambria Math" charset="0"/>
                          </a:rPr>
                          <m:t> 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𝑑𝑠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=</m:t>
                        </m:r>
                        <m:nary>
                          <m:naryPr>
                            <m:ctrlPr>
                              <a:rPr lang="is-IS" sz="24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i="1" dirty="0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sz="2400" i="1" dirty="0">
                                <a:latin typeface="Cambria Math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400" i="1" dirty="0">
                                <a:latin typeface="Cambria Math" charset="0"/>
                              </a:rPr>
                              <m:t>1</m:t>
                            </m:r>
                          </m:sup>
                          <m:e>
                            <m:nary>
                              <m:naryPr>
                                <m:ctrlPr>
                                  <a:rPr lang="is-I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400" i="1" dirty="0">
                                    <a:latin typeface="Cambria Math" charset="0"/>
                                  </a:rPr>
                                  <m:t>𝑧</m:t>
                                </m:r>
                                <m:r>
                                  <a:rPr lang="en-US" sz="2400" i="1" dirty="0">
                                    <a:latin typeface="Cambria Math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sz="2400" i="1" dirty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 dirty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i="1" dirty="0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i="1" dirty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sz="2400" i="1" dirty="0">
                                    <a:latin typeface="Cambria Math" charset="0"/>
                                  </a:rPr>
                                  <m:t>𝑑𝑧</m:t>
                                </m:r>
                                <m:r>
                                  <a:rPr lang="en-US" sz="2400" i="1" dirty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sz="2400" i="1" dirty="0">
                                    <a:latin typeface="Cambria Math" charset="0"/>
                                  </a:rPr>
                                  <m:t>𝑑𝑥</m:t>
                                </m:r>
                                <m:r>
                                  <a:rPr lang="en-US" sz="2400" i="1" dirty="0">
                                    <a:latin typeface="Cambria Math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 dirty="0"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i="1" dirty="0">
                                        <a:latin typeface="Cambria Math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sz="2400" i="1" dirty="0">
                                    <a:latin typeface="Cambria Math" charset="0"/>
                                  </a:rPr>
                                  <m:t> </m:t>
                                </m:r>
                              </m:e>
                            </m:nary>
                          </m:e>
                        </m:nary>
                        <m:r>
                          <a:rPr lang="en-US" sz="2400" i="1" dirty="0">
                            <a:latin typeface="Cambria Math" charset="0"/>
                          </a:rPr>
                          <m:t>0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  <a:r>
                  <a:rPr lang="mr-IN" sz="2400" dirty="0"/>
                  <a:t>…</a:t>
                </a:r>
                <a:r>
                  <a:rPr lang="en-US" sz="2400" dirty="0"/>
                  <a:t>..(7)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4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b="1" dirty="0"/>
                  <a:t>Hence from (1)– (7),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400" b="1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is-IS" sz="2400" b="1" dirty="0"/>
                  <a:t>We have, 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supHide m:val="on"/>
                        <m:ctrlPr>
                          <a:rPr lang="is-IS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1" i="1">
                            <a:latin typeface="Cambria Math" charset="0"/>
                          </a:rPr>
                          <m:t>𝑺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>
                                <a:latin typeface="Cambria Math" charset="0"/>
                              </a:rPr>
                              <m:t>𝑭</m:t>
                            </m:r>
                          </m:e>
                        </m:acc>
                        <m:r>
                          <a:rPr lang="en-US" sz="2400" b="1" i="1" dirty="0">
                            <a:latin typeface="Cambria Math" charset="0"/>
                          </a:rPr>
                          <m:t>.</m:t>
                        </m:r>
                        <m:acc>
                          <m:accPr>
                            <m:chr m:val="⃗"/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 dirty="0">
                                <a:latin typeface="Cambria Math" charset="0"/>
                              </a:rPr>
                              <m:t>𝒏</m:t>
                            </m:r>
                          </m:e>
                        </m:acc>
                        <m:r>
                          <a:rPr lang="en-US" sz="2400" b="1" i="1" dirty="0">
                            <a:latin typeface="Cambria Math" charset="0"/>
                          </a:rPr>
                          <m:t> </m:t>
                        </m:r>
                        <m:r>
                          <a:rPr lang="en-US" sz="2400" b="1" i="1" dirty="0">
                            <a:latin typeface="Cambria Math" charset="0"/>
                          </a:rPr>
                          <m:t>𝒅𝒔</m:t>
                        </m:r>
                        <m:r>
                          <a:rPr lang="en-US" sz="2400" b="1" i="1" dirty="0">
                            <a:latin typeface="Cambria Math" charset="0"/>
                          </a:rPr>
                          <m:t> </m:t>
                        </m:r>
                      </m:e>
                    </m:nary>
                    <m:r>
                      <a:rPr lang="en-US" sz="2400" b="1" i="1" dirty="0">
                        <a:latin typeface="Cambria Math" charset="0"/>
                      </a:rPr>
                      <m:t>=</m:t>
                    </m:r>
                    <m:r>
                      <a:rPr lang="en-US" sz="2400" b="1" i="1" dirty="0">
                        <a:latin typeface="Cambria Math" charset="0"/>
                      </a:rPr>
                      <m:t>𝟎</m:t>
                    </m:r>
                    <m:r>
                      <a:rPr lang="en-US" sz="2400" b="1" i="1" dirty="0">
                        <a:latin typeface="Cambria Math" charset="0"/>
                      </a:rPr>
                      <m:t>−</m:t>
                    </m:r>
                    <m:f>
                      <m:f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>
                            <a:latin typeface="Cambria Math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 dirty="0">
                            <a:latin typeface="Cambria Math" charset="0"/>
                          </a:rPr>
                          <m:t>𝟐</m:t>
                        </m:r>
                      </m:den>
                    </m:f>
                    <m:r>
                      <a:rPr lang="en-US" sz="2400" b="1" i="1" dirty="0">
                        <a:latin typeface="Cambria Math" charset="0"/>
                      </a:rPr>
                      <m:t>+</m:t>
                    </m:r>
                    <m:f>
                      <m:f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>
                            <a:latin typeface="Cambria Math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 dirty="0">
                            <a:latin typeface="Cambria Math" charset="0"/>
                          </a:rPr>
                          <m:t>𝟐</m:t>
                        </m:r>
                      </m:den>
                    </m:f>
                    <m:r>
                      <a:rPr lang="en-US" sz="2400" b="1" i="1" dirty="0">
                        <a:latin typeface="Cambria Math" charset="0"/>
                      </a:rPr>
                      <m:t>+</m:t>
                    </m:r>
                    <m:f>
                      <m:f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>
                            <a:latin typeface="Cambria Math" charset="0"/>
                          </a:rPr>
                          <m:t>𝟑</m:t>
                        </m:r>
                      </m:num>
                      <m:den>
                        <m:r>
                          <a:rPr lang="en-US" sz="2400" b="1" i="1" dirty="0">
                            <a:latin typeface="Cambria Math" charset="0"/>
                          </a:rPr>
                          <m:t>𝟐</m:t>
                        </m:r>
                      </m:den>
                    </m:f>
                    <m:r>
                      <a:rPr lang="en-US" sz="2400" b="1" i="1" dirty="0">
                        <a:latin typeface="Cambria Math" charset="0"/>
                      </a:rPr>
                      <m:t>+</m:t>
                    </m:r>
                    <m:r>
                      <a:rPr lang="en-US" sz="2400" b="1" i="1" dirty="0">
                        <a:latin typeface="Cambria Math" charset="0"/>
                      </a:rPr>
                      <m:t>𝟎</m:t>
                    </m:r>
                    <m:r>
                      <a:rPr lang="en-US" sz="2400" b="1" i="1" dirty="0">
                        <a:latin typeface="Cambria Math" charset="0"/>
                      </a:rPr>
                      <m:t>+</m:t>
                    </m:r>
                    <m:f>
                      <m:f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>
                            <a:latin typeface="Cambria Math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 dirty="0">
                            <a:latin typeface="Cambria Math" charset="0"/>
                          </a:rPr>
                          <m:t>𝟑</m:t>
                        </m:r>
                      </m:den>
                    </m:f>
                    <m:r>
                      <a:rPr lang="en-US" sz="2400" b="1" i="1" dirty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>
                            <a:latin typeface="Cambria Math" charset="0"/>
                          </a:rPr>
                          <m:t>𝟏𝟏</m:t>
                        </m:r>
                      </m:num>
                      <m:den>
                        <m:r>
                          <a:rPr lang="en-US" sz="2400" b="1" i="1" dirty="0">
                            <a:latin typeface="Cambria Math" charset="0"/>
                          </a:rPr>
                          <m:t>𝟑</m:t>
                        </m:r>
                      </m:den>
                    </m:f>
                    <m:r>
                      <a:rPr lang="en-US" sz="2400" b="1" i="1" dirty="0">
                        <a:latin typeface="Cambria Math" charset="0"/>
                      </a:rPr>
                      <m:t>  </m:t>
                    </m:r>
                  </m:oMath>
                </a14:m>
                <a:endParaRPr lang="en-US" sz="2400" b="1" dirty="0"/>
              </a:p>
              <a:p>
                <a:pPr marL="0" indent="0">
                  <a:buNone/>
                </a:pPr>
                <a:endParaRPr lang="en-NP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06CABA-5B49-660C-D29B-E3A16F6F48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52" y="384313"/>
                <a:ext cx="11569148" cy="5792650"/>
              </a:xfrm>
              <a:blipFill>
                <a:blip r:embed="rId2"/>
                <a:stretch>
                  <a:fillRect l="-4929" t="-656" b="-11597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1260D68-0F9E-84D0-7903-CE1FA4A852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023" y="681037"/>
            <a:ext cx="4102100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8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85EDB5-8CEA-F160-93A7-79DA77C9AE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6667" y="258184"/>
                <a:ext cx="11618259" cy="6379284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NP" sz="2400" dirty="0"/>
                  <a:t>5. If S be the part of the surface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=9−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NP" sz="2400" dirty="0"/>
                  <a:t>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NP" sz="24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NP" sz="2400" dirty="0"/>
                  <a:t> , find the flux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NP" sz="2400" dirty="0"/>
                  <a:t>through S.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NP" sz="2400" dirty="0"/>
                  <a:t>Solution: Equation of surface S is: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−9+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NP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NP" sz="2400" dirty="0"/>
                  <a:t>Therefore , unit normal to S is: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 dirty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den>
                      </m:f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acc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p>
                                <m:sSup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NP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/>
                  <a:t>S</a:t>
                </a:r>
                <a:r>
                  <a:rPr lang="en-NP" sz="2400" dirty="0"/>
                  <a:t>o,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.</m:t>
                      </m:r>
                      <m:acc>
                        <m:accPr>
                          <m:chr m:val="⃗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sSup>
                            <m:s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+6</m:t>
                          </m:r>
                          <m:sSup>
                            <m:s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p>
                                <m:sSup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NP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NP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85EDB5-8CEA-F160-93A7-79DA77C9AE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6667" y="258184"/>
                <a:ext cx="11618259" cy="6379284"/>
              </a:xfrm>
              <a:blipFill>
                <a:blip r:embed="rId2"/>
                <a:stretch>
                  <a:fillRect l="-655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188C286-FBE8-13A3-DEBA-C70E9EC44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1421" y="2216075"/>
            <a:ext cx="2667943" cy="283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63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7CC9BA-7644-F5BE-A30B-E25CFF3D51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4395" y="172122"/>
                <a:ext cx="11629017" cy="634701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NP" sz="2400" dirty="0"/>
                  <a:t>Let R be the projection of 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NP" sz="2400" dirty="0"/>
                  <a:t> plane. Then R is: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=9,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NP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NP" sz="2400" dirty="0"/>
                  <a:t>Therefore,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supHide m:val="on"/>
                          <m:ctrlPr>
                            <a:rPr lang="en-NP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.</m:t>
                          </m:r>
                          <m:acc>
                            <m:accPr>
                              <m:chr m:val="⃗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∬"/>
                              <m:supHide m:val="on"/>
                              <m:ctrlPr>
                                <a:rPr lang="en-NP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/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𝑑𝑥𝑑𝑦</m:t>
                                  </m:r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acc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acc>
                                    </m:e>
                                  </m:d>
                                </m:den>
                              </m:f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NP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∬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p>
                                <m:sSup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sSup>
                                <m:sSup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sSup>
                                    <m:sSup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  <m:sSup>
                                    <m:sSup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rad>
                            </m:den>
                          </m:f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 .</m:t>
                          </m:r>
                          <m:f>
                            <m:f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𝑑𝑥𝑑𝑦</m:t>
                              </m:r>
                            </m:num>
                            <m:den>
                              <m:f>
                                <m:f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sSup>
                                        <m:sSupPr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+4</m:t>
                                      </m:r>
                                      <m:sSup>
                                        <m:sSupPr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rad>
                                </m:den>
                              </m:f>
                            </m:den>
                          </m:f>
                        </m:e>
                      </m:nary>
                    </m:oMath>
                  </m:oMathPara>
                </a14:m>
                <a:endParaRPr lang="en-NP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NP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nary>
                            <m:naryPr>
                              <m:ctrlPr>
                                <a:rPr lang="en-NP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9−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sub>
                            <m:sup>
                              <m:rad>
                                <m:radPr>
                                  <m:deg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9−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N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  <m:sSup>
                                    <m:sSup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+6</m:t>
                                  </m:r>
                                  <m:sSup>
                                    <m:sSup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9−</m:t>
                                      </m:r>
                                      <m:sSup>
                                        <m:sSupPr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𝑑𝑦𝑑𝑥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NP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NP" sz="24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7CC9BA-7644-F5BE-A30B-E25CFF3D51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4395" y="172122"/>
                <a:ext cx="11629017" cy="6347012"/>
              </a:xfrm>
              <a:blipFill>
                <a:blip r:embed="rId2"/>
                <a:stretch>
                  <a:fillRect l="-655" b="-20359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93B82A5-63AB-DBA6-099F-528CE2C82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9454" y="512731"/>
            <a:ext cx="2667943" cy="283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08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4C2DDC-7E24-F706-4F83-8744551168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5911" y="172122"/>
                <a:ext cx="11127889" cy="6004841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NP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nary>
                            <m:naryPr>
                              <m:ctrlPr>
                                <a:rPr lang="en-NP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9−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sub>
                            <m:sup>
                              <m:rad>
                                <m:radPr>
                                  <m:deg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9−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N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sSup>
                                    <m:sSup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sSup>
                                    <m:sSup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𝑑𝑦𝑑𝑥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NP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nary>
                        <m:naryPr>
                          <m:ctrlPr>
                            <a:rPr lang="en-NP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nary>
                            <m:naryPr>
                              <m:ctrlPr>
                                <a:rPr lang="en-NP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ad>
                                <m:radPr>
                                  <m:deg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9−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N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sSup>
                                    <m:sSup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sSup>
                                    <m:sSup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𝑑𝑦𝑑𝑥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NP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 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+9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ad>
                                <m:radPr>
                                  <m:deg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9−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NP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 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ad>
                                <m:radPr>
                                  <m:deg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9−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9−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3/2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+9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9−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NP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=4 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9−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+4 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9−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3/2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+4 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9</m:t>
                          </m:r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9−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NP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4C2DDC-7E24-F706-4F83-8744551168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5911" y="172122"/>
                <a:ext cx="11127889" cy="6004841"/>
              </a:xfrm>
              <a:blipFill>
                <a:blip r:embed="rId2"/>
                <a:stretch>
                  <a:fillRect t="-14346" b="-24051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363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9D50C6-2C00-52D7-C5DA-70987A39BD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9699" y="225910"/>
                <a:ext cx="11650532" cy="6632089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NP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=3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NP" sz="2400" dirty="0"/>
                  <a:t>.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=3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NP" sz="2400" dirty="0"/>
                  <a:t> . Also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0,3</m:t>
                        </m:r>
                      </m:e>
                    </m:d>
                  </m:oMath>
                </a14:m>
                <a:r>
                  <a:rPr lang="en-NP" sz="2400" dirty="0"/>
                  <a:t>, we have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NP" sz="2400" dirty="0"/>
                  <a:t>.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/>
                  <a:t>S</a:t>
                </a:r>
                <a:r>
                  <a:rPr lang="en-NP" sz="2400" dirty="0"/>
                  <a:t>o,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=1620 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.</m:t>
                              </m:r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+540 </m:t>
                                  </m:r>
                                  <m:nary>
                                    <m:nary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/2</m:t>
                                      </m:r>
                                    </m:sup>
                                    <m:e>
                                      <m:func>
                                        <m:func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sSup>
                                            <m:sSup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4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cos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p>
                                          </m:sSup>
                                        </m:fName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+324 </m:t>
                                          </m:r>
                                          <m:nary>
                                            <m:nary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/2</m:t>
                                              </m:r>
                                            </m:sup>
                                            <m:e>
                                              <m:func>
                                                <m:funcPr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uncPr>
                                                <m:fName>
                                                  <m:sSup>
                                                    <m:sSupPr>
                                                      <m:ctrlP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 sz="240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cos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24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</m:fName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 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𝑑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 </m:t>
                                                  </m:r>
                                                </m:e>
                                              </m:func>
                                            </m:e>
                                          </m:nary>
                                        </m:e>
                                      </m:func>
                                    </m:e>
                                  </m:nary>
                                </m:e>
                              </m:func>
                            </m:e>
                          </m:func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NP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1620 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+540 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ad>
                            <m:radPr>
                              <m:degHide m:val="on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+324 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num>
                        <m:den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NP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=1620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2!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+540 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.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. </m:t>
                          </m:r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2 .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2!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+324 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1!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NP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405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135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+81 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567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NP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9D50C6-2C00-52D7-C5DA-70987A39BD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9699" y="225910"/>
                <a:ext cx="11650532" cy="6632089"/>
              </a:xfrm>
              <a:blipFill>
                <a:blip r:embed="rId2"/>
                <a:stretch>
                  <a:fillRect l="-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579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9668F9-3496-8F9C-C82C-DFECB08CAF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8941" y="225910"/>
                <a:ext cx="11542955" cy="6411557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NP" sz="2000" b="1" dirty="0"/>
                  <a:t>An important Principle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NP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NP" sz="2000" dirty="0"/>
                  <a:t> is the projection of the given surface in a given plane , then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supHide m:val="on"/>
                          <m:ctrlPr>
                            <a:rPr lang="en-NP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 . </m:t>
                          </m:r>
                          <m:acc>
                            <m:accPr>
                              <m:chr m:val="⃗"/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 =</m:t>
                          </m:r>
                          <m:nary>
                            <m:naryPr>
                              <m:chr m:val="∬"/>
                              <m:supHide m:val="on"/>
                              <m:ctrlPr>
                                <a:rPr lang="en-NP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/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 .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𝑑𝑅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NP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NP" sz="2000" dirty="0"/>
                  <a:t>Now (i) 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NP" sz="2000" dirty="0"/>
                  <a:t> is the projection of the given surface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NP" sz="2000" dirty="0"/>
                  <a:t> plane , then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𝑑𝑅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𝑑𝑥𝑑𝑦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 .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NP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NP" sz="2000" dirty="0"/>
                  <a:t>Again, (ii) 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NP" sz="2000" dirty="0"/>
                  <a:t> is the projection of the given surface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𝑦𝑧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NP" sz="2000" dirty="0"/>
                  <a:t> plane , then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𝑑𝑅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 .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NP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NP" sz="2000" dirty="0"/>
                  <a:t>And, (iii) 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NP" sz="2000" dirty="0"/>
                  <a:t> is the projection of the given surface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NP" sz="2000" dirty="0"/>
                  <a:t> plane , then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𝑑𝑅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 .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NP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9668F9-3496-8F9C-C82C-DFECB08CAF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8941" y="225910"/>
                <a:ext cx="11542955" cy="6411557"/>
              </a:xfrm>
              <a:blipFill>
                <a:blip r:embed="rId2"/>
                <a:stretch>
                  <a:fillRect l="-549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283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2BBA94-7B50-17AD-53F8-E1B0B60F51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3916" y="297712"/>
                <a:ext cx="11770242" cy="631573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000" b="1" dirty="0"/>
                  <a:t>Alternatively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acc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acc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=3+3+1=7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000" dirty="0"/>
                  <a:t>Now the surface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en-US" sz="2000" dirty="0"/>
                  <a:t> encloses the volume. Hence we can apply Gauss Divergence theorem.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000" dirty="0"/>
                  <a:t>Hence, 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acc>
                          <m:accPr>
                            <m:chr m:val="⃗"/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chr m:val="∭"/>
                            <m:supHide m:val="on"/>
                            <m:ctrlP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en-US" sz="2000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𝑑𝑉</m:t>
                            </m:r>
                          </m:e>
                        </m:nary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∭"/>
                        <m:supHide m:val="on"/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1" i="1" dirty="0">
                            <a:latin typeface="Cambria Math" panose="02040503050406030204" pitchFamily="18" charset="0"/>
                          </a:rPr>
                          <m:t>𝑽</m:t>
                        </m:r>
                      </m:sub>
                      <m:sup/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𝟕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𝑑𝑉</m:t>
                        </m:r>
                      </m:e>
                    </m:nary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=7</m:t>
                    </m:r>
                    <m:nary>
                      <m:naryPr>
                        <m:chr m:val="∭"/>
                        <m:supHide m:val="on"/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1" i="1" dirty="0">
                            <a:latin typeface="Cambria Math" panose="02040503050406030204" pitchFamily="18" charset="0"/>
                          </a:rPr>
                          <m:t>𝑽</m:t>
                        </m:r>
                      </m:sub>
                      <m:sup/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𝑑𝑉</m:t>
                        </m:r>
                      </m:e>
                    </m:nary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= 7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=7× </m:t>
                    </m:r>
                  </m:oMath>
                </a14:m>
                <a:r>
                  <a:rPr lang="en-US" sz="2000" dirty="0"/>
                  <a:t> Volume of the paraboloid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=7×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=7×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 9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567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2BBA94-7B50-17AD-53F8-E1B0B60F51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3916" y="297712"/>
                <a:ext cx="11770242" cy="6315739"/>
              </a:xfrm>
              <a:blipFill>
                <a:blip r:embed="rId2"/>
                <a:stretch>
                  <a:fillRect l="-1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987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B0B2B7-26CB-D484-7AAE-5F85B07DEB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2729" y="301214"/>
                <a:ext cx="11031071" cy="5875749"/>
              </a:xfrm>
            </p:spPr>
            <p:txBody>
              <a:bodyPr>
                <a:normAutofit/>
              </a:bodyPr>
              <a:lstStyle/>
              <a:p>
                <a:pPr marL="0" lvl="0" indent="0" algn="ctr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b="1" i="1" dirty="0"/>
                  <a:t>Calculation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>
                            <a:latin typeface="Cambria Math" charset="0"/>
                          </a:rPr>
                          <m:t>𝒏</m:t>
                        </m:r>
                      </m:e>
                    </m:acc>
                  </m:oMath>
                </a14:m>
                <a:r>
                  <a:rPr lang="en-US" sz="2400" b="1" i="1" dirty="0"/>
                  <a:t> </a:t>
                </a:r>
              </a:p>
              <a:p>
                <a:pPr marL="0" lv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Denote equation of surface,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𝑆</m:t>
                    </m:r>
                  </m:oMath>
                </a14:m>
                <a:r>
                  <a:rPr lang="en-US" sz="2400" dirty="0"/>
                  <a:t>, by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𝜙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≡0 . </m:t>
                    </m:r>
                  </m:oMath>
                </a14:m>
                <a:r>
                  <a:rPr lang="en-US" sz="2400" dirty="0"/>
                  <a:t> Then , </a:t>
                </a:r>
              </a:p>
              <a:p>
                <a:pPr marL="0" lv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Normal to the surface is :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charset="0"/>
                      </a:rPr>
                      <m:t>𝛻</m:t>
                    </m:r>
                    <m:r>
                      <a:rPr lang="en-US" sz="2400" i="1" dirty="0">
                        <a:latin typeface="Cambria Math" charset="0"/>
                      </a:rPr>
                      <m:t> </m:t>
                    </m:r>
                    <m:r>
                      <a:rPr lang="en-US" sz="2400" i="1" dirty="0">
                        <a:latin typeface="Cambria Math" charset="0"/>
                      </a:rPr>
                      <m:t>𝜙</m:t>
                    </m:r>
                  </m:oMath>
                </a14:m>
                <a:endParaRPr lang="en-US" sz="2400" dirty="0"/>
              </a:p>
              <a:p>
                <a:pPr marL="0" lv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Then unit normal to the surface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𝑆</m:t>
                    </m:r>
                  </m:oMath>
                </a14:m>
                <a:r>
                  <a:rPr lang="en-US" sz="2400" dirty="0"/>
                  <a:t>  is given by : </a:t>
                </a:r>
              </a:p>
              <a:p>
                <a:pPr marL="0" lv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𝑛</m:t>
                          </m:r>
                        </m:e>
                      </m:acc>
                      <m:r>
                        <a:rPr lang="en-US" sz="2400" i="1" dirty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bg-BG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dirty="0">
                              <a:latin typeface="Cambria Math" charset="0"/>
                            </a:rPr>
                            <m:t>𝛻</m:t>
                          </m:r>
                          <m:r>
                            <a:rPr lang="en-US" sz="2400" i="1" dirty="0">
                              <a:latin typeface="Cambria Math" charset="0"/>
                            </a:rPr>
                            <m:t> </m:t>
                          </m:r>
                          <m:r>
                            <a:rPr lang="en-US" sz="2400" i="1" dirty="0">
                              <a:latin typeface="Cambria Math" charset="0"/>
                            </a:rPr>
                            <m:t>𝜙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hr-HR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dirty="0">
                                  <a:latin typeface="Cambria Math" charset="0"/>
                                </a:rPr>
                                <m:t>𝛻</m:t>
                              </m:r>
                              <m:r>
                                <a:rPr lang="en-US" sz="2400" i="1" dirty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sz="2400" i="1" dirty="0">
                                  <a:latin typeface="Cambria Math" charset="0"/>
                                </a:rPr>
                                <m:t>𝜙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NP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B0B2B7-26CB-D484-7AAE-5F85B07DEB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2729" y="301214"/>
                <a:ext cx="11031071" cy="5875749"/>
              </a:xfrm>
              <a:blipFill>
                <a:blip r:embed="rId2"/>
                <a:stretch>
                  <a:fillRect l="-920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257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1105" y="219834"/>
                <a:ext cx="11513468" cy="6447693"/>
              </a:xfrm>
            </p:spPr>
            <p:txBody>
              <a:bodyPr>
                <a:normAutofit lnSpcReduction="10000"/>
              </a:bodyPr>
              <a:lstStyle/>
              <a:p>
                <a:pPr marL="0" lvl="0" indent="0" algn="ctr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1800" b="1" i="1" dirty="0"/>
                  <a:t>Evaluation of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supHide m:val="on"/>
                            <m:ctrlPr>
                              <a:rPr lang="is-IS" sz="18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800" b="1" i="1" smtClean="0">
                                <a:latin typeface="Cambria Math" charset="0"/>
                              </a:rPr>
                              <m:t>𝑺</m:t>
                            </m:r>
                          </m:sub>
                          <m:sup/>
                          <m:e>
                            <m:acc>
                              <m:accPr>
                                <m:chr m:val="⃗"/>
                                <m:ctrlP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b="1" i="1" smtClean="0">
                                    <a:latin typeface="Cambria Math" charset="0"/>
                                  </a:rPr>
                                  <m:t>𝑭</m:t>
                                </m:r>
                              </m:e>
                            </m:acc>
                            <m:r>
                              <a:rPr lang="en-US" sz="1800" b="1" i="1" dirty="0" smtClean="0">
                                <a:latin typeface="Cambria Math" charset="0"/>
                              </a:rPr>
                              <m:t> . </m:t>
                            </m:r>
                            <m:acc>
                              <m:accPr>
                                <m:chr m:val="̂"/>
                                <m:ctrlPr>
                                  <a:rPr lang="en-US" sz="1800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b="1" i="1" dirty="0" smtClean="0">
                                    <a:latin typeface="Cambria Math" charset="0"/>
                                  </a:rPr>
                                  <m:t>𝒏</m:t>
                                </m:r>
                              </m:e>
                            </m:acc>
                            <m:r>
                              <a:rPr lang="en-US" sz="1800" b="1" i="1" dirty="0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1800" b="1" i="1" dirty="0" smtClean="0">
                                <a:latin typeface="Cambria Math" charset="0"/>
                              </a:rPr>
                              <m:t>𝒅𝒔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1800" b="1" i="1" dirty="0"/>
                  <a:t>: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1800" b="1" i="1" dirty="0"/>
                  <a:t>Theorem : If the surface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charset="0"/>
                      </a:rPr>
                      <m:t>𝑺</m:t>
                    </m:r>
                  </m:oMath>
                </a14:m>
                <a:r>
                  <a:rPr lang="en-US" sz="1800" b="1" i="1" dirty="0"/>
                  <a:t> has projection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charset="0"/>
                      </a:rPr>
                      <m:t>𝑹</m:t>
                    </m:r>
                  </m:oMath>
                </a14:m>
                <a:r>
                  <a:rPr lang="en-US" sz="1800" b="1" i="1" dirty="0"/>
                  <a:t> on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charset="0"/>
                      </a:rPr>
                      <m:t>𝒙𝒚</m:t>
                    </m:r>
                    <m:r>
                      <a:rPr lang="en-US" sz="1800" b="1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1800" b="1" i="1" dirty="0"/>
                  <a:t>- plane , then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supHide m:val="on"/>
                            <m:ctrlPr>
                              <a:rPr lang="is-IS" sz="18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800" b="1" i="1" smtClean="0">
                                <a:latin typeface="Cambria Math" charset="0"/>
                              </a:rPr>
                              <m:t>𝑺</m:t>
                            </m:r>
                          </m:sub>
                          <m:sup/>
                          <m:e>
                            <m:acc>
                              <m:accPr>
                                <m:chr m:val="⃗"/>
                                <m:ctrlP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b="1" i="1" smtClean="0">
                                    <a:latin typeface="Cambria Math" charset="0"/>
                                  </a:rPr>
                                  <m:t>𝑭</m:t>
                                </m:r>
                              </m:e>
                            </m:acc>
                            <m:r>
                              <a:rPr lang="en-US" sz="1800" b="1" i="1" dirty="0" smtClean="0">
                                <a:latin typeface="Cambria Math" charset="0"/>
                              </a:rPr>
                              <m:t> . </m:t>
                            </m:r>
                            <m:acc>
                              <m:accPr>
                                <m:chr m:val="̂"/>
                                <m:ctrlPr>
                                  <a:rPr lang="en-US" sz="1800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b="1" i="1" dirty="0" smtClean="0">
                                    <a:latin typeface="Cambria Math" charset="0"/>
                                  </a:rPr>
                                  <m:t>𝒏</m:t>
                                </m:r>
                              </m:e>
                            </m:acc>
                            <m:r>
                              <a:rPr lang="en-US" sz="1800" b="1" i="1" dirty="0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1800" b="1" i="1" dirty="0" smtClean="0">
                                <a:latin typeface="Cambria Math" charset="0"/>
                              </a:rPr>
                              <m:t>𝒅𝒔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1800" b="1" i="1" dirty="0"/>
                  <a:t> 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supHide m:val="on"/>
                            <m:ctrlPr>
                              <a:rPr lang="is-IS" sz="18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800" b="1" i="1" smtClean="0">
                                <a:latin typeface="Cambria Math" charset="0"/>
                              </a:rPr>
                              <m:t>𝑹</m:t>
                            </m:r>
                          </m:sub>
                          <m:sup/>
                          <m:e>
                            <m:acc>
                              <m:accPr>
                                <m:chr m:val="⃗"/>
                                <m:ctrlP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b="1" i="1" smtClean="0">
                                    <a:latin typeface="Cambria Math" charset="0"/>
                                  </a:rPr>
                                  <m:t>𝑭</m:t>
                                </m:r>
                              </m:e>
                            </m:acc>
                            <m:r>
                              <a:rPr lang="en-US" sz="1800" b="1" i="1" dirty="0" smtClean="0">
                                <a:latin typeface="Cambria Math" charset="0"/>
                              </a:rPr>
                              <m:t> . </m:t>
                            </m:r>
                            <m:acc>
                              <m:accPr>
                                <m:chr m:val="̂"/>
                                <m:ctrlPr>
                                  <a:rPr lang="en-US" sz="1800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b="1" i="1" dirty="0" smtClean="0">
                                    <a:latin typeface="Cambria Math" charset="0"/>
                                  </a:rPr>
                                  <m:t>𝒏</m:t>
                                </m:r>
                              </m:e>
                            </m:acc>
                            <m:r>
                              <a:rPr lang="en-US" sz="1800" b="1" i="1" dirty="0" smtClean="0">
                                <a:latin typeface="Cambria Math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bg-BG" sz="1800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1" i="1" dirty="0" smtClean="0">
                                    <a:latin typeface="Cambria Math" charset="0"/>
                                  </a:rPr>
                                  <m:t>𝒅𝒙𝒅𝒚</m:t>
                                </m:r>
                              </m:num>
                              <m:den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hr-HR" sz="18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800" b="1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1" i="1" dirty="0" smtClean="0">
                                            <a:latin typeface="Cambria Math" charset="0"/>
                                          </a:rPr>
                                          <m:t>𝒏</m:t>
                                        </m:r>
                                      </m:e>
                                    </m:acc>
                                    <m:r>
                                      <a:rPr lang="en-US" sz="1800" b="1" i="1" dirty="0" smtClean="0">
                                        <a:latin typeface="Cambria Math" charset="0"/>
                                      </a:rPr>
                                      <m:t> . 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sz="1800" b="1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1" i="1" dirty="0" smtClean="0">
                                            <a:latin typeface="Cambria Math" charset="0"/>
                                          </a:rPr>
                                          <m:t>𝒌</m:t>
                                        </m:r>
                                      </m:e>
                                    </m:acc>
                                  </m:e>
                                </m:d>
                              </m:den>
                            </m:f>
                          </m:e>
                        </m:nary>
                      </m:e>
                    </m:nary>
                  </m:oMath>
                </a14:m>
                <a:r>
                  <a:rPr lang="en-US" sz="1800" b="1" i="1" dirty="0"/>
                  <a:t> . 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1800" dirty="0"/>
                  <a:t>Proof :  Let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charset="0"/>
                          </a:rPr>
                          <m:t>𝐹</m:t>
                        </m:r>
                      </m:e>
                    </m:acc>
                    <m:r>
                      <a:rPr lang="en-US" sz="1800" b="0" i="1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1800" dirty="0"/>
                  <a:t> be the vector point function defined on the surface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</a:rPr>
                      <m:t>𝑆</m:t>
                    </m:r>
                  </m:oMath>
                </a14:m>
                <a:r>
                  <a:rPr lang="en-US" sz="1800" dirty="0"/>
                  <a:t> be the surface 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1800" dirty="0"/>
                  <a:t>and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</a:rPr>
                      <m:t>𝑑𝑠</m:t>
                    </m:r>
                  </m:oMath>
                </a14:m>
                <a:r>
                  <a:rPr lang="en-US" sz="1800" dirty="0"/>
                  <a:t> be the elementary surface area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</a:rPr>
                      <m:t>𝑆</m:t>
                    </m:r>
                  </m:oMath>
                </a14:m>
                <a:r>
                  <a:rPr lang="en-US" sz="1800" dirty="0"/>
                  <a:t>. 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</a:rPr>
                      <m:t>𝑅</m:t>
                    </m:r>
                  </m:oMath>
                </a14:m>
                <a:r>
                  <a:rPr lang="en-US" sz="1800" dirty="0"/>
                  <a:t> denote the projection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</a:rPr>
                      <m:t>𝑆</m:t>
                    </m:r>
                  </m:oMath>
                </a14:m>
                <a:r>
                  <a:rPr lang="en-US" sz="1800" dirty="0"/>
                  <a:t> on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</a:rPr>
                      <m:t>𝑥𝑦</m:t>
                    </m:r>
                    <m:r>
                      <a:rPr lang="en-US" sz="1800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1800" dirty="0"/>
                  <a:t>- plane and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</a:rPr>
                      <m:t>𝑑𝑥</m:t>
                    </m:r>
                    <m:r>
                      <a:rPr lang="en-US" sz="1800" b="0" i="1" smtClean="0">
                        <a:latin typeface="Cambria Math" charset="0"/>
                      </a:rPr>
                      <m:t> </m:t>
                    </m:r>
                    <m:r>
                      <a:rPr lang="en-US" sz="1800" b="0" i="1" smtClean="0">
                        <a:latin typeface="Cambria Math" charset="0"/>
                      </a:rPr>
                      <m:t>𝑑𝑦</m:t>
                    </m:r>
                    <m:r>
                      <a:rPr lang="en-US" sz="1800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1800" dirty="0"/>
                  <a:t>be the projection of 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</a:rPr>
                      <m:t>𝑑𝑠</m:t>
                    </m:r>
                  </m:oMath>
                </a14:m>
                <a:r>
                  <a:rPr lang="en-US" sz="1800" dirty="0"/>
                  <a:t> on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</a:rPr>
                      <m:t>𝑥𝑦</m:t>
                    </m:r>
                    <m:r>
                      <a:rPr lang="en-US" sz="1800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1800" dirty="0"/>
                  <a:t>- plane . Let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sz="1800" dirty="0"/>
                  <a:t> denote the unit outward drawn normal to the surface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</a:rPr>
                      <m:t>𝑆</m:t>
                    </m:r>
                  </m:oMath>
                </a14:m>
                <a:r>
                  <a:rPr lang="en-US" sz="1800" dirty="0"/>
                  <a:t> . 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</a:rPr>
                      <m:t>𝛼</m:t>
                    </m:r>
                    <m:r>
                      <a:rPr lang="en-US" sz="1800" b="0" i="1" smtClean="0">
                        <a:latin typeface="Cambria Math" charset="0"/>
                      </a:rPr>
                      <m:t> , </m:t>
                    </m:r>
                    <m:r>
                      <a:rPr lang="en-US" sz="1800" b="0" i="1" smtClean="0">
                        <a:latin typeface="Cambria Math" charset="0"/>
                      </a:rPr>
                      <m:t>𝛽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</a:rPr>
                      <m:t>𝛾</m:t>
                    </m:r>
                  </m:oMath>
                </a14:m>
                <a:r>
                  <a:rPr lang="en-US" sz="1800" dirty="0"/>
                  <a:t> be the angles made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sz="1800" dirty="0"/>
                  <a:t>  with positive direction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</a:rPr>
                      <m:t>𝑥</m:t>
                    </m:r>
                    <m:r>
                      <a:rPr lang="en-US" sz="1800" b="0" i="1" smtClean="0">
                        <a:latin typeface="Cambria Math" charset="0"/>
                      </a:rPr>
                      <m:t>,</m:t>
                    </m:r>
                    <m:r>
                      <a:rPr lang="en-US" sz="1800" b="0" i="1" smtClean="0">
                        <a:latin typeface="Cambria Math" charset="0"/>
                      </a:rPr>
                      <m:t>𝑦</m:t>
                    </m:r>
                  </m:oMath>
                </a14:m>
                <a:r>
                  <a:rPr lang="en-US" sz="1800" dirty="0"/>
                  <a:t> nd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</a:rPr>
                      <m:t>𝑧</m:t>
                    </m:r>
                  </m:oMath>
                </a14:m>
                <a:r>
                  <a:rPr lang="en-US" sz="1800" dirty="0"/>
                  <a:t> axes 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1800" dirty="0"/>
                  <a:t>respectively , then 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charset="0"/>
                          </a:rPr>
                          <m:t>𝑛</m:t>
                        </m:r>
                      </m:e>
                    </m:acc>
                    <m:r>
                      <a:rPr lang="en-US" sz="1800" b="0" i="1" dirty="0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dirty="0" smtClean="0">
                            <a:latin typeface="Cambria Math" charset="0"/>
                          </a:rPr>
                          <m:t>cos</m:t>
                        </m:r>
                      </m:fName>
                      <m:e>
                        <m:r>
                          <a:rPr lang="en-US" sz="1800" b="0" i="1" dirty="0" smtClean="0">
                            <a:latin typeface="Cambria Math" charset="0"/>
                          </a:rPr>
                          <m:t>𝛼</m:t>
                        </m:r>
                        <m:r>
                          <a:rPr lang="en-US" sz="1800" b="0" i="1" dirty="0" smtClean="0">
                            <a:latin typeface="Cambria Math" charset="0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dirty="0" smtClean="0">
                                <a:latin typeface="Cambria Math" charset="0"/>
                              </a:rPr>
                              <m:t>𝑖</m:t>
                            </m:r>
                          </m:e>
                        </m:acc>
                        <m:r>
                          <a:rPr lang="en-US" sz="1800" b="0" i="1" dirty="0" smtClean="0">
                            <a:latin typeface="Cambria Math" charset="0"/>
                          </a:rPr>
                          <m:t> +</m:t>
                        </m:r>
                        <m:func>
                          <m:funcPr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latin typeface="Cambria Math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1800" b="0" i="1" dirty="0" smtClean="0">
                                <a:latin typeface="Cambria Math" charset="0"/>
                              </a:rPr>
                              <m:t>𝛽</m:t>
                            </m:r>
                            <m:r>
                              <a:rPr lang="en-US" sz="1800" b="0" i="1" dirty="0" smtClean="0">
                                <a:latin typeface="Cambria Math" charset="0"/>
                              </a:rPr>
                              <m:t> </m:t>
                            </m:r>
                            <m:acc>
                              <m:accPr>
                                <m:chr m:val="⃗"/>
                                <m:ctrlP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b="0" i="1" dirty="0" smtClean="0">
                                    <a:latin typeface="Cambria Math" charset="0"/>
                                  </a:rPr>
                                  <m:t>𝑗</m:t>
                                </m:r>
                              </m:e>
                            </m:acc>
                            <m:r>
                              <a:rPr lang="en-US" sz="1800" b="0" i="1" dirty="0" smtClean="0">
                                <a:latin typeface="Cambria Math" charset="0"/>
                              </a:rPr>
                              <m:t> +</m:t>
                            </m:r>
                            <m:func>
                              <m:funcPr>
                                <m:ctrlP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latin typeface="Cambria Math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sz="1800" b="0" i="1" dirty="0" smtClean="0">
                                    <a:latin typeface="Cambria Math" charset="0"/>
                                  </a:rPr>
                                  <m:t>𝛾</m:t>
                                </m:r>
                                <m:r>
                                  <a:rPr lang="en-US" sz="1800" b="0" i="1" dirty="0" smtClean="0">
                                    <a:latin typeface="Cambria Math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0" i="1" dirty="0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e>
                                </m:acc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en-US" sz="1800" dirty="0"/>
                  <a:t>  </a:t>
                </a:r>
                <a:r>
                  <a:rPr lang="mr-IN" sz="1800" dirty="0"/>
                  <a:t>…</a:t>
                </a:r>
                <a:r>
                  <a:rPr lang="en-US" sz="1800" dirty="0"/>
                  <a:t>.. (1)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1800" dirty="0"/>
                  <a:t>Next , since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</a:rPr>
                      <m:t>𝑑𝑥</m:t>
                    </m:r>
                    <m:r>
                      <a:rPr lang="en-US" sz="1800" b="0" i="1" smtClean="0">
                        <a:latin typeface="Cambria Math" charset="0"/>
                      </a:rPr>
                      <m:t> </m:t>
                    </m:r>
                    <m:r>
                      <a:rPr lang="en-US" sz="1800" b="0" i="1" smtClean="0">
                        <a:latin typeface="Cambria Math" charset="0"/>
                      </a:rPr>
                      <m:t>𝑑𝑦</m:t>
                    </m:r>
                    <m:r>
                      <a:rPr lang="en-US" sz="1800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1800" dirty="0"/>
                  <a:t>be the projection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</a:rPr>
                      <m:t>𝑑𝑠</m:t>
                    </m:r>
                  </m:oMath>
                </a14:m>
                <a:r>
                  <a:rPr lang="en-US" sz="1800" dirty="0"/>
                  <a:t> on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</a:rPr>
                      <m:t>𝑥𝑦</m:t>
                    </m:r>
                    <m:r>
                      <a:rPr lang="en-US" sz="1800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1800" dirty="0"/>
                  <a:t>- plane , we have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</a:rPr>
                      <m:t>𝑑𝑥</m:t>
                    </m:r>
                    <m:r>
                      <a:rPr lang="en-US" sz="1800" b="0" i="1" smtClean="0">
                        <a:latin typeface="Cambria Math" charset="0"/>
                      </a:rPr>
                      <m:t> </m:t>
                    </m:r>
                    <m:r>
                      <a:rPr lang="en-US" sz="1800" b="0" i="1" smtClean="0">
                        <a:latin typeface="Cambria Math" charset="0"/>
                      </a:rPr>
                      <m:t>𝑑𝑦</m:t>
                    </m:r>
                    <m:r>
                      <a:rPr lang="en-US" sz="1800" b="0" i="1" smtClean="0">
                        <a:latin typeface="Cambria Math" charset="0"/>
                      </a:rPr>
                      <m:t>=</m:t>
                    </m:r>
                    <m:r>
                      <a:rPr lang="en-US" sz="1800" b="0" i="1" smtClean="0">
                        <a:latin typeface="Cambria Math" charset="0"/>
                      </a:rPr>
                      <m:t>𝑑𝑠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charset="0"/>
                          </a:rPr>
                          <m:t>cos</m:t>
                        </m:r>
                      </m:fName>
                      <m:e>
                        <m:r>
                          <a:rPr lang="en-US" sz="1800" b="0" i="1" smtClean="0">
                            <a:latin typeface="Cambria Math" charset="0"/>
                          </a:rPr>
                          <m:t>𝛾</m:t>
                        </m:r>
                        <m:r>
                          <a:rPr lang="en-US" sz="1800" b="0" i="1" smtClean="0">
                            <a:latin typeface="Cambria Math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sz="1800" dirty="0"/>
                  <a:t> </a:t>
                </a:r>
                <a:r>
                  <a:rPr lang="mr-IN" sz="1800" dirty="0"/>
                  <a:t>………</a:t>
                </a:r>
                <a:r>
                  <a:rPr lang="en-US" sz="1800" dirty="0"/>
                  <a:t> (2) .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1800" dirty="0"/>
                  <a:t>Taking dot product with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sz="1800" dirty="0"/>
                  <a:t> , from (1) we get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charset="0"/>
                          </a:rPr>
                          <m:t>𝑛</m:t>
                        </m:r>
                      </m:e>
                    </m:acc>
                    <m:r>
                      <a:rPr lang="en-US" sz="1800" b="0" i="1" dirty="0" smtClean="0">
                        <a:latin typeface="Cambria Math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 charset="0"/>
                          </a:rPr>
                          <m:t>𝑘</m:t>
                        </m:r>
                      </m:e>
                    </m:acc>
                    <m:r>
                      <a:rPr lang="en-US" sz="1800" b="0" i="1" dirty="0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dirty="0" smtClean="0">
                            <a:latin typeface="Cambria Math" charset="0"/>
                          </a:rPr>
                          <m:t>cos</m:t>
                        </m:r>
                      </m:fName>
                      <m:e>
                        <m:r>
                          <a:rPr lang="en-US" sz="1800" b="0" i="1" dirty="0" smtClean="0">
                            <a:latin typeface="Cambria Math" charset="0"/>
                          </a:rPr>
                          <m:t>𝛾</m:t>
                        </m:r>
                      </m:e>
                    </m:func>
                  </m:oMath>
                </a14:m>
                <a:r>
                  <a:rPr lang="en-US" sz="1800" dirty="0"/>
                  <a:t> </a:t>
                </a:r>
                <a:r>
                  <a:rPr lang="mr-IN" sz="1800" dirty="0"/>
                  <a:t>……</a:t>
                </a:r>
                <a:r>
                  <a:rPr lang="en-US" sz="1800" dirty="0"/>
                  <a:t>. (3)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1105" y="219834"/>
                <a:ext cx="11513468" cy="6447693"/>
              </a:xfrm>
              <a:blipFill rotWithShape="0">
                <a:blip r:embed="rId2"/>
                <a:stretch>
                  <a:fillRect l="-3547" t="-6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8804031" y="914400"/>
            <a:ext cx="46892" cy="2332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804031" y="3247292"/>
            <a:ext cx="261424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7995138" y="3247292"/>
            <a:ext cx="855785" cy="1582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n 9"/>
          <p:cNvSpPr/>
          <p:nvPr/>
        </p:nvSpPr>
        <p:spPr>
          <a:xfrm>
            <a:off x="9759461" y="1418492"/>
            <a:ext cx="808892" cy="3083170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lock Arc 10"/>
          <p:cNvSpPr/>
          <p:nvPr/>
        </p:nvSpPr>
        <p:spPr>
          <a:xfrm>
            <a:off x="9759461" y="4290646"/>
            <a:ext cx="808892" cy="128954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Diamond 11"/>
          <p:cNvSpPr/>
          <p:nvPr/>
        </p:nvSpPr>
        <p:spPr>
          <a:xfrm rot="1454383">
            <a:off x="10046892" y="1461071"/>
            <a:ext cx="234027" cy="13428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iamond 12"/>
          <p:cNvSpPr/>
          <p:nvPr/>
        </p:nvSpPr>
        <p:spPr>
          <a:xfrm rot="1454383">
            <a:off x="10065031" y="4352458"/>
            <a:ext cx="234027" cy="13428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0152181" y="1575929"/>
            <a:ext cx="0" cy="2734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2" idx="1"/>
            <a:endCxn id="13" idx="1"/>
          </p:cNvCxnSpPr>
          <p:nvPr/>
        </p:nvCxnSpPr>
        <p:spPr>
          <a:xfrm>
            <a:off x="10057208" y="1480172"/>
            <a:ext cx="18139" cy="2891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2" idx="3"/>
          </p:cNvCxnSpPr>
          <p:nvPr/>
        </p:nvCxnSpPr>
        <p:spPr>
          <a:xfrm>
            <a:off x="10270603" y="1576254"/>
            <a:ext cx="27566" cy="292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9050217" y="1857775"/>
                <a:ext cx="2520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𝑑𝑠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0217" y="1857775"/>
                <a:ext cx="252045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68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stCxn id="21" idx="3"/>
          </p:cNvCxnSpPr>
          <p:nvPr/>
        </p:nvCxnSpPr>
        <p:spPr>
          <a:xfrm flipV="1">
            <a:off x="9302262" y="1480172"/>
            <a:ext cx="736807" cy="562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1"/>
          </p:cNvCxnSpPr>
          <p:nvPr/>
        </p:nvCxnSpPr>
        <p:spPr>
          <a:xfrm flipH="1" flipV="1">
            <a:off x="10029642" y="679938"/>
            <a:ext cx="27566" cy="800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0644554" y="1043354"/>
                <a:ext cx="349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4554" y="1043354"/>
                <a:ext cx="34971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urved Connector 30"/>
          <p:cNvCxnSpPr>
            <a:stCxn id="29" idx="1"/>
          </p:cNvCxnSpPr>
          <p:nvPr/>
        </p:nvCxnSpPr>
        <p:spPr>
          <a:xfrm rot="10800000" flipV="1">
            <a:off x="10316308" y="1228020"/>
            <a:ext cx="328246" cy="1846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881040" y="386861"/>
                <a:ext cx="37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1040" y="386861"/>
                <a:ext cx="374590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3279" r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9472246" y="4548554"/>
                <a:ext cx="3917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2246" y="4548554"/>
                <a:ext cx="391774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urved Connector 36"/>
          <p:cNvCxnSpPr>
            <a:stCxn id="35" idx="3"/>
            <a:endCxn id="10" idx="3"/>
          </p:cNvCxnSpPr>
          <p:nvPr/>
        </p:nvCxnSpPr>
        <p:spPr>
          <a:xfrm flipV="1">
            <a:off x="9864020" y="4501662"/>
            <a:ext cx="299887" cy="23155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790128" y="3247292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𝑂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0128" y="3247292"/>
                <a:ext cx="398699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1418276" y="3074349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𝑋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8276" y="3074349"/>
                <a:ext cx="39228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8608144" y="542165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𝑍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8144" y="542165"/>
                <a:ext cx="379463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657234" y="4733220"/>
                <a:ext cx="4405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7234" y="4733220"/>
                <a:ext cx="440564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0576671" y="4234934"/>
                <a:ext cx="760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𝑑𝑥𝑑𝑦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6671" y="4234934"/>
                <a:ext cx="760914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urved Connector 45"/>
          <p:cNvCxnSpPr>
            <a:stCxn id="44" idx="2"/>
          </p:cNvCxnSpPr>
          <p:nvPr/>
        </p:nvCxnSpPr>
        <p:spPr>
          <a:xfrm rot="5400000" flipH="1">
            <a:off x="10544385" y="4191523"/>
            <a:ext cx="184666" cy="640820"/>
          </a:xfrm>
          <a:prstGeom prst="curvedConnector4">
            <a:avLst>
              <a:gd name="adj1" fmla="val -123791"/>
              <a:gd name="adj2" fmla="val 796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69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8912" y="341376"/>
                <a:ext cx="10914888" cy="6242304"/>
              </a:xfrm>
            </p:spPr>
            <p:txBody>
              <a:bodyPr>
                <a:norm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dirty="0"/>
                  <a:t>From (2) and (3) we have, </a:t>
                </a: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</a:rPr>
                      <m:t>𝑑𝑠</m:t>
                    </m:r>
                    <m:r>
                      <a:rPr lang="en-US" sz="1800" b="0" i="1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bg-BG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charset="0"/>
                          </a:rPr>
                          <m:t>𝑑𝑥</m:t>
                        </m:r>
                        <m:r>
                          <a:rPr lang="en-US" sz="18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charset="0"/>
                          </a:rPr>
                          <m:t>𝑑𝑦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b="0" i="1" smtClean="0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</m:acc>
                            <m:r>
                              <a:rPr lang="en-US" sz="1800" b="0" i="1" dirty="0" smtClean="0">
                                <a:latin typeface="Cambria Math" charset="0"/>
                              </a:rPr>
                              <m:t> . </m:t>
                            </m:r>
                            <m:acc>
                              <m:accPr>
                                <m:chr m:val="⃗"/>
                                <m:ctrlP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b="0" i="1" dirty="0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r>
                  <a:rPr lang="en-US" sz="1800" dirty="0"/>
                  <a:t>  , for positiveness.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1800" dirty="0"/>
                  <a:t>Hence ,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supHide m:val="on"/>
                            <m:ctrlPr>
                              <a:rPr lang="is-IS" sz="1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800" b="0" i="1" smtClean="0">
                                <a:latin typeface="Cambria Math" charset="0"/>
                              </a:rPr>
                              <m:t>𝑆</m:t>
                            </m:r>
                          </m:sub>
                          <m:sup/>
                          <m:e>
                            <m:acc>
                              <m:accPr>
                                <m:chr m:val="⃗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b="0" i="1" smtClean="0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  <m:r>
                              <a:rPr lang="en-US" sz="1800" b="0" i="1" dirty="0" smtClean="0">
                                <a:latin typeface="Cambria Math" charset="0"/>
                              </a:rPr>
                              <m:t> . </m:t>
                            </m:r>
                            <m:acc>
                              <m:accPr>
                                <m:chr m:val="̂"/>
                                <m:ctrlP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b="0" i="1" dirty="0" smtClean="0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</m:acc>
                            <m:r>
                              <a:rPr lang="en-US" sz="1800" b="0" i="1" dirty="0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1800" b="0" i="1" dirty="0" smtClean="0">
                                <a:latin typeface="Cambria Math" charset="0"/>
                              </a:rPr>
                              <m:t>𝑑𝑠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1800" dirty="0"/>
                  <a:t> 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supHide m:val="on"/>
                            <m:ctrlPr>
                              <a:rPr lang="is-IS" sz="1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800" b="0" i="1" smtClean="0">
                                <a:latin typeface="Cambria Math" charset="0"/>
                              </a:rPr>
                              <m:t>𝑅</m:t>
                            </m:r>
                          </m:sub>
                          <m:sup/>
                          <m:e>
                            <m:acc>
                              <m:accPr>
                                <m:chr m:val="⃗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b="0" i="1" smtClean="0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  <m:r>
                              <a:rPr lang="en-US" sz="1800" b="0" i="1" dirty="0" smtClean="0">
                                <a:latin typeface="Cambria Math" charset="0"/>
                              </a:rPr>
                              <m:t> . </m:t>
                            </m:r>
                            <m:acc>
                              <m:accPr>
                                <m:chr m:val="⃗"/>
                                <m:ctrlP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b="0" i="1" dirty="0" smtClean="0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</m:acc>
                            <m:f>
                              <m:fPr>
                                <m:ctrlPr>
                                  <a:rPr lang="bg-BG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dirty="0" smtClean="0">
                                    <a:latin typeface="Cambria Math" charset="0"/>
                                  </a:rPr>
                                  <m:t>𝑑𝑥𝑑𝑦</m:t>
                                </m:r>
                              </m:num>
                              <m:den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hr-HR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18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0" i="1" dirty="0" smtClean="0">
                                            <a:latin typeface="Cambria Math" charset="0"/>
                                          </a:rPr>
                                          <m:t>𝑛</m:t>
                                        </m:r>
                                      </m:e>
                                    </m:acc>
                                    <m:r>
                                      <a:rPr lang="en-US" sz="1800" b="0" i="1" dirty="0" smtClean="0">
                                        <a:latin typeface="Cambria Math" charset="0"/>
                                      </a:rPr>
                                      <m:t> . 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sz="18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0" i="1" dirty="0" smtClean="0"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e>
                                    </m:acc>
                                  </m:e>
                                </m:d>
                              </m:den>
                            </m:f>
                          </m:e>
                        </m:nary>
                      </m:e>
                    </m:nary>
                  </m:oMath>
                </a14:m>
                <a:r>
                  <a:rPr lang="en-US" sz="1800" dirty="0"/>
                  <a:t>  , provided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r-HR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dirty="0" smtClean="0">
                                <a:latin typeface="Cambria Math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1800" b="0" i="1" dirty="0" smtClean="0">
                            <a:latin typeface="Cambria Math" charset="0"/>
                          </a:rPr>
                          <m:t> . </m:t>
                        </m:r>
                        <m:acc>
                          <m:accPr>
                            <m:chr m:val="⃗"/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dirty="0" smtClean="0">
                                <a:latin typeface="Cambria Math" charset="0"/>
                              </a:rPr>
                              <m:t>𝑘</m:t>
                            </m:r>
                          </m:e>
                        </m:acc>
                      </m:e>
                    </m:d>
                    <m:r>
                      <a:rPr lang="en-US" sz="1800" b="0" i="1" dirty="0" smtClean="0">
                        <a:latin typeface="Cambria Math" charset="0"/>
                      </a:rPr>
                      <m:t>≠0. </m:t>
                    </m:r>
                  </m:oMath>
                </a14:m>
                <a:r>
                  <a:rPr lang="en-US" sz="1800" dirty="0"/>
                  <a:t>Proved. 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1800" dirty="0"/>
                  <a:t>Similarly if the projection of the surface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</a:rPr>
                      <m:t>𝑆</m:t>
                    </m:r>
                  </m:oMath>
                </a14:m>
                <a:r>
                  <a:rPr lang="en-US" sz="1800" dirty="0"/>
                  <a:t> be taken on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</a:rPr>
                      <m:t>𝑦𝑧</m:t>
                    </m:r>
                    <m:r>
                      <a:rPr lang="en-US" sz="1800" b="0" i="1" smtClean="0">
                        <a:latin typeface="Cambria Math" charset="0"/>
                      </a:rPr>
                      <m:t>−</m:t>
                    </m:r>
                  </m:oMath>
                </a14:m>
                <a:r>
                  <a:rPr lang="en-US" sz="1800" dirty="0"/>
                  <a:t> plane and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</a:rPr>
                      <m:t>𝑧𝑥</m:t>
                    </m:r>
                    <m:r>
                      <a:rPr lang="en-US" sz="1800" b="0" i="1" smtClean="0">
                        <a:latin typeface="Cambria Math" charset="0"/>
                      </a:rPr>
                      <m:t>−</m:t>
                    </m:r>
                  </m:oMath>
                </a14:m>
                <a:r>
                  <a:rPr lang="en-US" sz="1800" dirty="0"/>
                  <a:t> plane respectively, then 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sz="1800" dirty="0"/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supHide m:val="on"/>
                            <m:ctrlPr>
                              <a:rPr lang="is-IS" sz="1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800" b="0" i="1" smtClean="0">
                                <a:latin typeface="Cambria Math" charset="0"/>
                              </a:rPr>
                              <m:t>𝑆</m:t>
                            </m:r>
                          </m:sub>
                          <m:sup/>
                          <m:e>
                            <m:acc>
                              <m:accPr>
                                <m:chr m:val="⃗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b="0" i="1" smtClean="0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  <m:r>
                              <a:rPr lang="en-US" sz="1800" b="0" i="1" dirty="0" smtClean="0">
                                <a:latin typeface="Cambria Math" charset="0"/>
                              </a:rPr>
                              <m:t> . </m:t>
                            </m:r>
                            <m:acc>
                              <m:accPr>
                                <m:chr m:val="̂"/>
                                <m:ctrlP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b="0" i="1" dirty="0" smtClean="0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</m:acc>
                            <m:r>
                              <a:rPr lang="en-US" sz="1800" b="0" i="1" dirty="0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1800" b="0" i="1" dirty="0" smtClean="0">
                                <a:latin typeface="Cambria Math" charset="0"/>
                              </a:rPr>
                              <m:t>𝑑𝑠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1800" dirty="0"/>
                  <a:t> 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supHide m:val="on"/>
                            <m:ctrlPr>
                              <a:rPr lang="is-IS" sz="1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800" b="0" i="1" smtClean="0">
                                <a:latin typeface="Cambria Math" charset="0"/>
                              </a:rPr>
                              <m:t>𝑅</m:t>
                            </m:r>
                          </m:sub>
                          <m:sup/>
                          <m:e>
                            <m:acc>
                              <m:accPr>
                                <m:chr m:val="⃗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b="0" i="1" smtClean="0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  <m:r>
                              <a:rPr lang="en-US" sz="1800" b="0" i="1" dirty="0" smtClean="0">
                                <a:latin typeface="Cambria Math" charset="0"/>
                              </a:rPr>
                              <m:t> . </m:t>
                            </m:r>
                            <m:acc>
                              <m:accPr>
                                <m:chr m:val="̂"/>
                                <m:ctrlP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b="0" i="1" dirty="0" smtClean="0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</m:acc>
                            <m:r>
                              <a:rPr lang="en-US" sz="1800" b="0" i="1" dirty="0" smtClean="0">
                                <a:latin typeface="Cambria Math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bg-BG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dirty="0" smtClean="0">
                                    <a:latin typeface="Cambria Math" charset="0"/>
                                  </a:rPr>
                                  <m:t>𝑑𝑦𝑑𝑧</m:t>
                                </m:r>
                              </m:num>
                              <m:den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hr-HR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8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0" i="1" dirty="0" smtClean="0">
                                            <a:latin typeface="Cambria Math" charset="0"/>
                                          </a:rPr>
                                          <m:t>𝑛</m:t>
                                        </m:r>
                                      </m:e>
                                    </m:acc>
                                    <m:r>
                                      <a:rPr lang="en-US" sz="1800" b="0" i="1" dirty="0" smtClean="0">
                                        <a:latin typeface="Cambria Math" charset="0"/>
                                      </a:rPr>
                                      <m:t> . 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sz="18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0" i="1" dirty="0" smtClean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e>
                                    </m:acc>
                                  </m:e>
                                </m:d>
                              </m:den>
                            </m:f>
                          </m:e>
                        </m:nary>
                      </m:e>
                    </m:nary>
                  </m:oMath>
                </a14:m>
                <a:r>
                  <a:rPr lang="en-US" sz="1800" dirty="0"/>
                  <a:t>  , provided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r-HR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dirty="0" smtClean="0">
                                <a:latin typeface="Cambria Math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1800" b="0" i="1" dirty="0" smtClean="0">
                            <a:latin typeface="Cambria Math" charset="0"/>
                          </a:rPr>
                          <m:t> . </m:t>
                        </m:r>
                        <m:acc>
                          <m:accPr>
                            <m:chr m:val="⃗"/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dirty="0" smtClean="0">
                                <a:latin typeface="Cambria Math" charset="0"/>
                              </a:rPr>
                              <m:t>𝑖</m:t>
                            </m:r>
                          </m:e>
                        </m:acc>
                      </m:e>
                    </m:d>
                    <m:r>
                      <a:rPr lang="en-US" sz="1800" b="0" i="1" dirty="0" smtClean="0">
                        <a:latin typeface="Cambria Math" charset="0"/>
                      </a:rPr>
                      <m:t>≠0</m:t>
                    </m:r>
                  </m:oMath>
                </a14:m>
                <a:r>
                  <a:rPr lang="en-US" sz="1800" dirty="0"/>
                  <a:t> and 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supHide m:val="on"/>
                            <m:ctrlPr>
                              <a:rPr lang="is-IS" sz="1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800" b="0" i="1" smtClean="0">
                                <a:latin typeface="Cambria Math" charset="0"/>
                              </a:rPr>
                              <m:t>𝑆</m:t>
                            </m:r>
                          </m:sub>
                          <m:sup/>
                          <m:e>
                            <m:acc>
                              <m:accPr>
                                <m:chr m:val="⃗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b="0" i="1" smtClean="0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  <m:r>
                              <a:rPr lang="en-US" sz="1800" b="0" i="1" dirty="0" smtClean="0">
                                <a:latin typeface="Cambria Math" charset="0"/>
                              </a:rPr>
                              <m:t> . </m:t>
                            </m:r>
                            <m:acc>
                              <m:accPr>
                                <m:chr m:val="̂"/>
                                <m:ctrlP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b="0" i="1" dirty="0" smtClean="0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</m:acc>
                            <m:r>
                              <a:rPr lang="en-US" sz="1800" b="0" i="1" dirty="0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1800" b="0" i="1" dirty="0" smtClean="0">
                                <a:latin typeface="Cambria Math" charset="0"/>
                              </a:rPr>
                              <m:t>𝑑𝑠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1800" dirty="0"/>
                  <a:t> 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supHide m:val="on"/>
                            <m:ctrlPr>
                              <a:rPr lang="is-IS" sz="1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800" b="0" i="1" smtClean="0">
                                <a:latin typeface="Cambria Math" charset="0"/>
                              </a:rPr>
                              <m:t>𝑅</m:t>
                            </m:r>
                          </m:sub>
                          <m:sup/>
                          <m:e>
                            <m:acc>
                              <m:accPr>
                                <m:chr m:val="⃗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b="0" i="1" smtClean="0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  <m:r>
                              <a:rPr lang="en-US" sz="1800" b="0" i="1" dirty="0" smtClean="0">
                                <a:latin typeface="Cambria Math" charset="0"/>
                              </a:rPr>
                              <m:t> . </m:t>
                            </m:r>
                            <m:acc>
                              <m:accPr>
                                <m:chr m:val="̂"/>
                                <m:ctrlP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b="0" i="1" dirty="0" smtClean="0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</m:acc>
                            <m:r>
                              <a:rPr lang="en-US" sz="1800" b="0" i="1" dirty="0" smtClean="0">
                                <a:latin typeface="Cambria Math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bg-BG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dirty="0" smtClean="0">
                                    <a:latin typeface="Cambria Math" charset="0"/>
                                  </a:rPr>
                                  <m:t>𝑑𝑥𝑑𝑧</m:t>
                                </m:r>
                              </m:num>
                              <m:den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hr-HR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8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0" i="1" dirty="0" smtClean="0">
                                            <a:latin typeface="Cambria Math" charset="0"/>
                                          </a:rPr>
                                          <m:t>𝑛</m:t>
                                        </m:r>
                                      </m:e>
                                    </m:acc>
                                    <m:r>
                                      <a:rPr lang="en-US" sz="1800" b="0" i="1" dirty="0" smtClean="0">
                                        <a:latin typeface="Cambria Math" charset="0"/>
                                      </a:rPr>
                                      <m:t> . 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sz="18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0" i="1" dirty="0" smtClean="0">
                                            <a:latin typeface="Cambria Math" charset="0"/>
                                          </a:rPr>
                                          <m:t>𝑗</m:t>
                                        </m:r>
                                      </m:e>
                                    </m:acc>
                                  </m:e>
                                </m:d>
                              </m:den>
                            </m:f>
                          </m:e>
                        </m:nary>
                      </m:e>
                    </m:nary>
                  </m:oMath>
                </a14:m>
                <a:r>
                  <a:rPr lang="en-US" sz="1800" dirty="0"/>
                  <a:t>  , provided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r-HR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dirty="0" smtClean="0">
                                <a:latin typeface="Cambria Math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1800" b="0" i="1" dirty="0" smtClean="0">
                            <a:latin typeface="Cambria Math" charset="0"/>
                          </a:rPr>
                          <m:t> . </m:t>
                        </m:r>
                        <m:acc>
                          <m:accPr>
                            <m:chr m:val="⃗"/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dirty="0" smtClean="0">
                                <a:latin typeface="Cambria Math" charset="0"/>
                              </a:rPr>
                              <m:t>𝑗</m:t>
                            </m:r>
                          </m:e>
                        </m:acc>
                      </m:e>
                    </m:d>
                    <m:r>
                      <a:rPr lang="en-US" sz="1800" b="0" i="1" dirty="0" smtClean="0">
                        <a:latin typeface="Cambria Math" charset="0"/>
                      </a:rPr>
                      <m:t>≠0</m:t>
                    </m:r>
                  </m:oMath>
                </a14:m>
                <a:endParaRPr lang="en-US" sz="1800" dirty="0"/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sz="1800" dirty="0"/>
              </a:p>
              <a:p>
                <a:pPr marL="0" lvl="0" indent="0" algn="ctr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1800" b="1" i="1" dirty="0"/>
                  <a:t>Note : Calculation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smtClean="0">
                            <a:latin typeface="Cambria Math" charset="0"/>
                          </a:rPr>
                          <m:t>𝒏</m:t>
                        </m:r>
                      </m:e>
                    </m:acc>
                  </m:oMath>
                </a14:m>
                <a:r>
                  <a:rPr lang="en-US" sz="1800" b="1" i="1" dirty="0"/>
                  <a:t> 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1800" dirty="0"/>
                  <a:t>Denote equation of surface,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</a:rPr>
                      <m:t>𝑆</m:t>
                    </m:r>
                  </m:oMath>
                </a14:m>
                <a:r>
                  <a:rPr lang="en-US" sz="1800" dirty="0"/>
                  <a:t>, by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</a:rPr>
                      <m:t>𝜙</m:t>
                    </m:r>
                    <m:r>
                      <a:rPr lang="en-US" sz="1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≡0 . </m:t>
                    </m:r>
                  </m:oMath>
                </a14:m>
                <a:r>
                  <a:rPr lang="en-US" sz="1800" dirty="0"/>
                  <a:t> Then , 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charset="0"/>
                          </a:rPr>
                          <m:t>𝑛</m:t>
                        </m:r>
                      </m:e>
                    </m:acc>
                    <m:r>
                      <a:rPr lang="en-US" sz="1800" b="0" i="1" dirty="0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bg-BG" sz="1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0" dirty="0" smtClean="0">
                            <a:latin typeface="Cambria Math" charset="0"/>
                          </a:rPr>
                          <m:t>𝛻</m:t>
                        </m:r>
                        <m:r>
                          <a:rPr lang="en-US" sz="1800" b="0" i="1" dirty="0" smtClean="0">
                            <a:latin typeface="Cambria Math" charset="0"/>
                          </a:rPr>
                          <m:t> </m:t>
                        </m:r>
                        <m:r>
                          <a:rPr lang="en-US" sz="1800" b="0" i="1" dirty="0" smtClean="0">
                            <a:latin typeface="Cambria Math" charset="0"/>
                          </a:rPr>
                          <m:t>𝜙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hr-HR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0" dirty="0" smtClean="0">
                                <a:latin typeface="Cambria Math" charset="0"/>
                              </a:rPr>
                              <m:t>𝛻</m:t>
                            </m:r>
                            <m:r>
                              <a:rPr lang="en-US" sz="1800" b="0" i="1" dirty="0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1800" b="0" i="1" dirty="0" smtClean="0">
                                <a:latin typeface="Cambria Math" charset="0"/>
                              </a:rPr>
                              <m:t>𝜙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18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8912" y="341376"/>
                <a:ext cx="10914888" cy="6242304"/>
              </a:xfrm>
              <a:blipFill rotWithShape="0">
                <a:blip r:embed="rId2"/>
                <a:stretch>
                  <a:fillRect l="-3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516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99780" y="111514"/>
                <a:ext cx="11662724" cy="6407620"/>
              </a:xfrm>
            </p:spPr>
            <p:txBody>
              <a:bodyPr>
                <a:normAutofit/>
              </a:bodyPr>
              <a:lstStyle/>
              <a:p>
                <a:pPr marL="342900" marR="0" lvl="0" indent="-34290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r>
                  <a:rPr lang="en-US" sz="2400" dirty="0"/>
                  <a:t>Evaluate 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supHide m:val="on"/>
                        <m:ctrlPr>
                          <a:rPr lang="is-I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charset="0"/>
                          </a:rPr>
                          <m:t>𝑆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2400" b="0" i="1" dirty="0" smtClean="0">
                            <a:latin typeface="Cambria Math" charset="0"/>
                          </a:rPr>
                          <m:t>.</m:t>
                        </m:r>
                        <m:acc>
                          <m:accPr>
                            <m:chr m:val="⃗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latin typeface="Cambria Math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2400" b="0" i="1" dirty="0" smtClean="0">
                            <a:latin typeface="Cambria Math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charset="0"/>
                          </a:rPr>
                          <m:t>𝑑𝑠</m:t>
                        </m:r>
                        <m:r>
                          <a:rPr lang="en-US" sz="2400" b="0" i="1" dirty="0" smtClean="0">
                            <a:latin typeface="Cambria Math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𝐹</m:t>
                        </m:r>
                      </m:e>
                    </m:acc>
                    <m:r>
                      <a:rPr lang="en-US" sz="2400" b="0" i="1" dirty="0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charset="0"/>
                          </a:rPr>
                          <m:t>𝑥</m:t>
                        </m:r>
                        <m:r>
                          <a:rPr lang="en-US" sz="2400" b="0" i="1" dirty="0" smtClean="0">
                            <a:latin typeface="Cambria Math" charset="0"/>
                          </a:rPr>
                          <m:t>−2</m:t>
                        </m:r>
                        <m:r>
                          <a:rPr lang="en-US" sz="2400" b="0" i="1" dirty="0" smtClean="0">
                            <a:latin typeface="Cambria Math" charset="0"/>
                          </a:rPr>
                          <m:t>𝑧</m:t>
                        </m:r>
                      </m:e>
                    </m:d>
                    <m:r>
                      <a:rPr lang="en-US" sz="2400" b="0" i="1" dirty="0" smtClean="0">
                        <a:latin typeface="Cambria Math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charset="0"/>
                          </a:rPr>
                          <m:t>𝑖</m:t>
                        </m:r>
                      </m:e>
                    </m:acc>
                    <m:r>
                      <a:rPr lang="en-US" sz="2400" b="0" i="1" dirty="0" smtClean="0">
                        <a:latin typeface="Cambria Math" charset="0"/>
                      </a:rPr>
                      <m:t>+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charset="0"/>
                          </a:rPr>
                          <m:t>𝑥</m:t>
                        </m:r>
                        <m:r>
                          <a:rPr lang="en-US" sz="2400" b="0" i="1" dirty="0" smtClean="0">
                            <a:latin typeface="Cambria Math" charset="0"/>
                          </a:rPr>
                          <m:t>+3</m:t>
                        </m:r>
                        <m:r>
                          <a:rPr lang="en-US" sz="2400" b="0" i="1" dirty="0" smtClean="0">
                            <a:latin typeface="Cambria Math" charset="0"/>
                          </a:rPr>
                          <m:t>𝑦</m:t>
                        </m:r>
                        <m:r>
                          <a:rPr lang="en-US" sz="2400" b="0" i="1" dirty="0" smtClean="0">
                            <a:latin typeface="Cambria Math" charset="0"/>
                          </a:rPr>
                          <m:t>+</m:t>
                        </m:r>
                        <m:r>
                          <a:rPr lang="en-US" sz="2400" b="0" i="1" dirty="0" smtClean="0">
                            <a:latin typeface="Cambria Math" charset="0"/>
                          </a:rPr>
                          <m:t>𝑧</m:t>
                        </m:r>
                      </m:e>
                    </m:d>
                    <m:r>
                      <a:rPr lang="en-US" sz="2400" b="0" i="1" dirty="0" smtClean="0">
                        <a:latin typeface="Cambria Math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charset="0"/>
                          </a:rPr>
                          <m:t>𝑗</m:t>
                        </m:r>
                      </m:e>
                    </m:acc>
                    <m:r>
                      <a:rPr lang="en-US" sz="2400" b="0" i="1" dirty="0" smtClean="0">
                        <a:latin typeface="Cambria Math" charset="0"/>
                      </a:rPr>
                      <m:t>+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charset="0"/>
                          </a:rPr>
                          <m:t>5</m:t>
                        </m:r>
                        <m:r>
                          <a:rPr lang="en-US" sz="2400" b="0" i="1" dirty="0" smtClean="0">
                            <a:latin typeface="Cambria Math" charset="0"/>
                          </a:rPr>
                          <m:t>𝑥</m:t>
                        </m:r>
                        <m:r>
                          <a:rPr lang="en-US" sz="2400" b="0" i="1" dirty="0" smtClean="0">
                            <a:latin typeface="Cambria Math" charset="0"/>
                          </a:rPr>
                          <m:t>+</m:t>
                        </m:r>
                        <m:r>
                          <a:rPr lang="en-US" sz="2400" b="0" i="1" dirty="0" smtClean="0">
                            <a:latin typeface="Cambria Math" charset="0"/>
                          </a:rPr>
                          <m:t>𝑦</m:t>
                        </m:r>
                      </m:e>
                    </m:d>
                    <m:acc>
                      <m:accPr>
                        <m:chr m:val="⃗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charset="0"/>
                          </a:rPr>
                          <m:t>𝑘</m:t>
                        </m:r>
                      </m:e>
                    </m:acc>
                    <m:r>
                      <a:rPr lang="en-US" sz="2400" b="0" i="1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𝑆</m:t>
                    </m:r>
                  </m:oMath>
                </a14:m>
                <a:r>
                  <a:rPr lang="en-US" sz="2400" dirty="0"/>
                  <a:t> is the upper side of the triangle with vertices (1,0,0) , (0,1,0) , (0,0,1) . </a:t>
                </a: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lang="en-US" sz="2400" dirty="0"/>
                  <a:t>Solution : S is the upper part of the triangle (plane) ABC with vertices 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A(1,0,0) , B(0,1,0)  and C (0,0,1)respectively. Its equation is :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charset="0"/>
                          </a:rPr>
                          <m:t>𝑥</m:t>
                        </m:r>
                      </m:num>
                      <m:den>
                        <m:r>
                          <a:rPr lang="en-US" sz="2400" b="0" i="1" smtClean="0">
                            <a:latin typeface="Cambria Math" charset="0"/>
                          </a:rPr>
                          <m:t>1</m:t>
                        </m:r>
                      </m:den>
                    </m:f>
                    <m:r>
                      <a:rPr lang="en-US" sz="2400" b="0" i="1" smtClean="0">
                        <a:latin typeface="Cambria Math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charset="0"/>
                          </a:rPr>
                          <m:t>𝑦</m:t>
                        </m:r>
                      </m:num>
                      <m:den>
                        <m:r>
                          <a:rPr lang="en-US" sz="2400" b="0" i="1" smtClean="0">
                            <a:latin typeface="Cambria Math" charset="0"/>
                          </a:rPr>
                          <m:t>1</m:t>
                        </m:r>
                      </m:den>
                    </m:f>
                    <m:r>
                      <a:rPr lang="en-US" sz="2400" b="0" i="1" smtClean="0">
                        <a:latin typeface="Cambria Math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charset="0"/>
                          </a:rPr>
                          <m:t>𝑧</m:t>
                        </m:r>
                      </m:num>
                      <m:den>
                        <m:r>
                          <a:rPr lang="en-US" sz="2400" b="0" i="1" smtClean="0">
                            <a:latin typeface="Cambria Math" charset="0"/>
                          </a:rPr>
                          <m:t>1</m:t>
                        </m:r>
                      </m:den>
                    </m:f>
                    <m:r>
                      <a:rPr lang="en-US" sz="2400" b="0" i="1" smtClean="0">
                        <a:latin typeface="Cambria Math" charset="0"/>
                      </a:rPr>
                      <m:t>=1</m:t>
                    </m:r>
                  </m:oMath>
                </a14:m>
                <a:r>
                  <a:rPr lang="en-US" sz="2400" dirty="0"/>
                  <a:t>   i.e.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𝑥</m:t>
                    </m:r>
                    <m:r>
                      <a:rPr lang="en-US" sz="2400" b="0" i="1" smtClean="0">
                        <a:latin typeface="Cambria Math" charset="0"/>
                      </a:rPr>
                      <m:t>+</m:t>
                    </m:r>
                    <m:r>
                      <a:rPr lang="en-US" sz="2400" b="0" i="1" smtClean="0">
                        <a:latin typeface="Cambria Math" charset="0"/>
                      </a:rPr>
                      <m:t>𝑦</m:t>
                    </m:r>
                    <m:r>
                      <a:rPr lang="en-US" sz="2400" b="0" i="1" smtClean="0">
                        <a:latin typeface="Cambria Math" charset="0"/>
                      </a:rPr>
                      <m:t>+</m:t>
                    </m:r>
                    <m:r>
                      <a:rPr lang="en-US" sz="2400" b="0" i="1" smtClean="0">
                        <a:latin typeface="Cambria Math" charset="0"/>
                      </a:rPr>
                      <m:t>𝑧</m:t>
                    </m:r>
                    <m:r>
                      <a:rPr lang="en-US" sz="2400" b="0" i="1" smtClean="0">
                        <a:latin typeface="Cambria Math" charset="0"/>
                      </a:rPr>
                      <m:t>=1</m:t>
                    </m:r>
                  </m:oMath>
                </a14:m>
                <a:r>
                  <a:rPr lang="en-US" sz="2400" dirty="0"/>
                  <a:t> </a:t>
                </a:r>
                <a:r>
                  <a:rPr lang="mr-IN" sz="2400" dirty="0"/>
                  <a:t>……</a:t>
                </a:r>
                <a:r>
                  <a:rPr lang="en-US" sz="2400" dirty="0"/>
                  <a:t>.. (1)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b="1" dirty="0"/>
                  <a:t>Calculation of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acc>
                  </m:oMath>
                </a14:m>
                <a:r>
                  <a:rPr lang="en-US" sz="2400" b="1" dirty="0"/>
                  <a:t> : 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Let equation of S be denoted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𝜙</m:t>
                    </m:r>
                    <m:r>
                      <a:rPr lang="en-US" sz="2400" b="0" i="1" smtClean="0">
                        <a:latin typeface="Cambria Math" charset="0"/>
                      </a:rPr>
                      <m:t>≡</m:t>
                    </m:r>
                    <m:r>
                      <a:rPr lang="en-US" sz="2400" b="0" i="1" smtClean="0">
                        <a:latin typeface="Cambria Math" charset="0"/>
                      </a:rPr>
                      <m:t>𝑥</m:t>
                    </m:r>
                    <m:r>
                      <a:rPr lang="en-US" sz="2400" b="0" i="1" smtClean="0">
                        <a:latin typeface="Cambria Math" charset="0"/>
                      </a:rPr>
                      <m:t>+</m:t>
                    </m:r>
                    <m:r>
                      <a:rPr lang="en-US" sz="2400" b="0" i="1" smtClean="0">
                        <a:latin typeface="Cambria Math" charset="0"/>
                      </a:rPr>
                      <m:t>𝑦</m:t>
                    </m:r>
                    <m:r>
                      <a:rPr lang="en-US" sz="2400" b="0" i="1" smtClean="0">
                        <a:latin typeface="Cambria Math" charset="0"/>
                      </a:rPr>
                      <m:t>+</m:t>
                    </m:r>
                    <m:r>
                      <a:rPr lang="en-US" sz="2400" b="0" i="1" smtClean="0">
                        <a:latin typeface="Cambria Math" charset="0"/>
                      </a:rPr>
                      <m:t>𝑧</m:t>
                    </m:r>
                    <m:r>
                      <a:rPr lang="en-US" sz="2400" b="0" i="1" smtClean="0">
                        <a:latin typeface="Cambria Math" charset="0"/>
                      </a:rPr>
                      <m:t>−1=0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Now 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𝑛</m:t>
                        </m:r>
                      </m:e>
                    </m:acc>
                    <m:r>
                      <a:rPr lang="en-US" sz="2400" b="0" i="1" dirty="0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bg-BG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dirty="0" smtClean="0">
                            <a:latin typeface="Cambria Math" charset="0"/>
                          </a:rPr>
                          <m:t>𝛻</m:t>
                        </m:r>
                        <m:r>
                          <a:rPr lang="en-US" sz="2400" b="0" i="1" dirty="0" smtClean="0">
                            <a:latin typeface="Cambria Math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charset="0"/>
                          </a:rPr>
                          <m:t>𝜙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hr-HR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0" dirty="0" smtClean="0">
                                <a:latin typeface="Cambria Math" charset="0"/>
                              </a:rPr>
                              <m:t>𝛻</m:t>
                            </m:r>
                            <m:r>
                              <a:rPr lang="en-US" sz="2400" b="0" i="1" dirty="0" smtClean="0">
                                <a:latin typeface="Cambria Math" charset="0"/>
                              </a:rPr>
                              <m:t>𝜙</m:t>
                            </m:r>
                          </m:e>
                        </m:d>
                      </m:den>
                    </m:f>
                    <m:r>
                      <a:rPr lang="en-US" sz="2400" b="0" i="1" dirty="0" smtClean="0">
                        <a:latin typeface="Cambria Math" charset="0"/>
                      </a:rPr>
                      <m:t> =</m:t>
                    </m:r>
                    <m:f>
                      <m:fPr>
                        <m:ctrlPr>
                          <a:rPr lang="bg-BG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latin typeface="Cambria Math" charset="0"/>
                              </a:rPr>
                              <m:t>𝑖</m:t>
                            </m:r>
                          </m:e>
                        </m:acc>
                        <m:r>
                          <a:rPr lang="en-US" sz="2400" b="0" i="1" dirty="0" smtClean="0">
                            <a:latin typeface="Cambria Math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latin typeface="Cambria Math" charset="0"/>
                              </a:rPr>
                              <m:t>𝑗</m:t>
                            </m:r>
                          </m:e>
                        </m:acc>
                        <m:r>
                          <a:rPr lang="en-US" sz="2400" b="0" i="1" dirty="0" smtClean="0">
                            <a:latin typeface="Cambria Math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latin typeface="Cambria Math" charset="0"/>
                              </a:rPr>
                              <m:t>𝑘</m:t>
                            </m:r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hr-HR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dirty="0" smtClean="0"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</m:acc>
                            <m:r>
                              <a:rPr lang="en-US" sz="2400" b="0" i="1" dirty="0" smtClean="0">
                                <a:latin typeface="Cambria Math" charset="0"/>
                              </a:rPr>
                              <m:t>+</m:t>
                            </m:r>
                            <m:acc>
                              <m:accPr>
                                <m:chr m:val="⃗"/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dirty="0" smtClean="0">
                                    <a:latin typeface="Cambria Math" charset="0"/>
                                  </a:rPr>
                                  <m:t>𝑗</m:t>
                                </m:r>
                              </m:e>
                            </m:acc>
                            <m:r>
                              <a:rPr lang="en-US" sz="2400" b="0" i="1" dirty="0" smtClean="0">
                                <a:latin typeface="Cambria Math" charset="0"/>
                              </a:rPr>
                              <m:t>+</m:t>
                            </m:r>
                            <m:acc>
                              <m:accPr>
                                <m:chr m:val="⃗"/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dirty="0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latin typeface="Cambria Math" charset="0"/>
                              </a:rPr>
                              <m:t>𝑖</m:t>
                            </m:r>
                          </m:e>
                        </m:acc>
                        <m:r>
                          <a:rPr lang="en-US" sz="2400" b="0" i="1" dirty="0" smtClean="0">
                            <a:latin typeface="Cambria Math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latin typeface="Cambria Math" charset="0"/>
                              </a:rPr>
                              <m:t>𝑗</m:t>
                            </m:r>
                          </m:e>
                        </m:acc>
                        <m:r>
                          <a:rPr lang="en-US" sz="2400" b="0" i="1" dirty="0" smtClean="0">
                            <a:latin typeface="Cambria Math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latin typeface="Cambria Math" charset="0"/>
                              </a:rPr>
                              <m:t>𝑘</m:t>
                            </m:r>
                          </m:e>
                        </m:acc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3</m:t>
                            </m:r>
                          </m:e>
                        </m:rad>
                      </m:den>
                    </m:f>
                  </m:oMath>
                </a14:m>
                <a:endParaRPr lang="en-US" sz="2400" dirty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800" dirty="0"/>
                  <a:t> 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800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endParaRPr lang="en-US" sz="1800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780" y="111514"/>
                <a:ext cx="11662724" cy="6407620"/>
              </a:xfrm>
              <a:blipFill>
                <a:blip r:embed="rId2"/>
                <a:stretch>
                  <a:fillRect l="-871" t="-7905" r="-544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9339072" y="1267968"/>
            <a:ext cx="12192" cy="1804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9351264" y="3035808"/>
            <a:ext cx="1914144" cy="36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8394192" y="3060192"/>
            <a:ext cx="944880" cy="950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8729472" y="1926336"/>
            <a:ext cx="609600" cy="1743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351264" y="1926336"/>
            <a:ext cx="957072" cy="1127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8729472" y="3072384"/>
            <a:ext cx="1578864" cy="597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083580" y="281709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186882" y="3884938"/>
            <a:ext cx="41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291509" y="285114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193038" y="947404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620953" y="3629644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A(1,0,0)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288953" y="2989564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B(0,1,0)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356195" y="165885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C(0,0,1)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0209530" y="2182368"/>
                <a:ext cx="827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𝑆</m:t>
                      </m:r>
                      <m:r>
                        <a:rPr lang="en-US" b="0" i="1" smtClean="0">
                          <a:latin typeface="Cambria Math" charset="0"/>
                        </a:rPr>
                        <m:t>≡</m:t>
                      </m:r>
                      <m:r>
                        <a:rPr lang="en-US" b="0" i="1" smtClean="0">
                          <a:latin typeface="Cambria Math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9530" y="2182368"/>
                <a:ext cx="827278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 flipH="1">
            <a:off x="9829800" y="2490216"/>
            <a:ext cx="478536" cy="307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690125" y="338937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cxnSp>
        <p:nvCxnSpPr>
          <p:cNvPr id="31" name="Straight Arrow Connector 30"/>
          <p:cNvCxnSpPr>
            <a:stCxn id="29" idx="1"/>
          </p:cNvCxnSpPr>
          <p:nvPr/>
        </p:nvCxnSpPr>
        <p:spPr>
          <a:xfrm flipH="1" flipV="1">
            <a:off x="9546206" y="3220474"/>
            <a:ext cx="143919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9208678" y="3084576"/>
            <a:ext cx="366109" cy="114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8971425" y="3072384"/>
            <a:ext cx="87355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8913320" y="3072384"/>
            <a:ext cx="1086505" cy="484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9083579" y="3035808"/>
            <a:ext cx="730433" cy="278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38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ED2993-7E03-4488-40AF-7A15204C3A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5911" y="279699"/>
                <a:ext cx="11127889" cy="5897264"/>
              </a:xfrm>
            </p:spPr>
            <p:txBody>
              <a:bodyPr>
                <a:normAutofit/>
              </a:bodyPr>
              <a:lstStyle/>
              <a:p>
                <a:pPr marL="0" lv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Also,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charset="0"/>
                          </a:rPr>
                          <m:t>𝐹</m:t>
                        </m:r>
                      </m:e>
                    </m:acc>
                    <m:r>
                      <a:rPr lang="en-US" sz="2400" i="1" dirty="0">
                        <a:latin typeface="Cambria Math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latin typeface="Cambria Math" charset="0"/>
                          </a:rPr>
                          <m:t>𝑛</m:t>
                        </m:r>
                      </m:e>
                    </m:acc>
                    <m:r>
                      <a:rPr lang="en-US" sz="2400" i="1" dirty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latin typeface="Cambria Math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 dirty="0">
                                <a:latin typeface="Cambria Math" charset="0"/>
                              </a:rPr>
                              <m:t>3</m:t>
                            </m:r>
                          </m:e>
                        </m:rad>
                      </m:den>
                    </m:f>
                    <m:r>
                      <a:rPr lang="en-US" sz="2400" i="1" dirty="0">
                        <a:latin typeface="Cambria Math" charset="0"/>
                      </a:rPr>
                      <m:t> (</m:t>
                    </m:r>
                    <m:r>
                      <a:rPr lang="en-US" sz="2400" i="1" dirty="0">
                        <a:latin typeface="Cambria Math" charset="0"/>
                      </a:rPr>
                      <m:t>𝑥</m:t>
                    </m:r>
                    <m:r>
                      <a:rPr lang="en-US" sz="2400" i="1" dirty="0">
                        <a:latin typeface="Cambria Math" charset="0"/>
                      </a:rPr>
                      <m:t>−2</m:t>
                    </m:r>
                    <m:r>
                      <a:rPr lang="en-US" sz="2400" i="1" dirty="0">
                        <a:latin typeface="Cambria Math" charset="0"/>
                      </a:rPr>
                      <m:t>𝑧</m:t>
                    </m:r>
                  </m:oMath>
                </a14:m>
                <a:r>
                  <a:rPr lang="en-US" sz="2400" dirty="0"/>
                  <a:t> +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charset="0"/>
                      </a:rPr>
                      <m:t>𝑥</m:t>
                    </m:r>
                    <m:r>
                      <a:rPr lang="en-US" sz="2400" i="1" dirty="0">
                        <a:latin typeface="Cambria Math" charset="0"/>
                      </a:rPr>
                      <m:t>+3</m:t>
                    </m:r>
                    <m:r>
                      <a:rPr lang="en-US" sz="2400" i="1" dirty="0">
                        <a:latin typeface="Cambria Math" charset="0"/>
                      </a:rPr>
                      <m:t>𝑦</m:t>
                    </m:r>
                    <m:r>
                      <a:rPr lang="en-US" sz="2400" i="1" dirty="0">
                        <a:latin typeface="Cambria Math" charset="0"/>
                      </a:rPr>
                      <m:t>+</m:t>
                    </m:r>
                    <m:r>
                      <a:rPr lang="en-US" sz="2400" i="1" dirty="0">
                        <a:latin typeface="Cambria Math" charset="0"/>
                      </a:rPr>
                      <m:t>𝑧</m:t>
                    </m:r>
                    <m:r>
                      <a:rPr lang="en-US" sz="2400" i="1" dirty="0">
                        <a:latin typeface="Cambria Math" charset="0"/>
                      </a:rPr>
                      <m:t>+5</m:t>
                    </m:r>
                    <m:r>
                      <a:rPr lang="en-US" sz="2400" i="1" dirty="0">
                        <a:latin typeface="Cambria Math" charset="0"/>
                      </a:rPr>
                      <m:t>𝑥</m:t>
                    </m:r>
                    <m:r>
                      <a:rPr lang="en-US" sz="2400" i="1" dirty="0">
                        <a:latin typeface="Cambria Math" charset="0"/>
                      </a:rPr>
                      <m:t>+</m:t>
                    </m:r>
                    <m:r>
                      <a:rPr lang="en-US" sz="2400" i="1" dirty="0">
                        <a:latin typeface="Cambria Math" charset="0"/>
                      </a:rPr>
                      <m:t>𝑦</m:t>
                    </m:r>
                    <m:r>
                      <a:rPr lang="en-US" sz="2400" i="1" dirty="0">
                        <a:latin typeface="Cambria Math" charset="0"/>
                      </a:rPr>
                      <m:t>) </m:t>
                    </m:r>
                  </m:oMath>
                </a14:m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latin typeface="Cambria Math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 dirty="0">
                                <a:latin typeface="Cambria Math" charset="0"/>
                              </a:rPr>
                              <m:t>3</m:t>
                            </m:r>
                          </m:e>
                        </m:rad>
                      </m:den>
                    </m:f>
                    <m:r>
                      <a:rPr lang="en-US" sz="2400" i="1" dirty="0">
                        <a:latin typeface="Cambria Math" charset="0"/>
                      </a:rPr>
                      <m:t> (7</m:t>
                    </m:r>
                    <m:r>
                      <a:rPr lang="en-US" sz="2400" i="1" dirty="0">
                        <a:latin typeface="Cambria Math" charset="0"/>
                      </a:rPr>
                      <m:t>𝑥</m:t>
                    </m:r>
                    <m:r>
                      <a:rPr lang="en-US" sz="2400" i="1" dirty="0">
                        <a:latin typeface="Cambria Math" charset="0"/>
                      </a:rPr>
                      <m:t>+4</m:t>
                    </m:r>
                    <m:r>
                      <a:rPr lang="en-US" sz="2400" i="1" dirty="0">
                        <a:latin typeface="Cambria Math" charset="0"/>
                      </a:rPr>
                      <m:t>𝑦</m:t>
                    </m:r>
                    <m:r>
                      <a:rPr lang="en-US" sz="2400" i="1" dirty="0">
                        <a:latin typeface="Cambria Math" charset="0"/>
                      </a:rPr>
                      <m:t>−</m:t>
                    </m:r>
                    <m:r>
                      <a:rPr lang="en-US" sz="2400" i="1" dirty="0">
                        <a:latin typeface="Cambria Math" charset="0"/>
                      </a:rPr>
                      <m:t>𝑧</m:t>
                    </m:r>
                    <m:r>
                      <a:rPr lang="en-US" sz="2400" i="1" dirty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lv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Using (1)  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charset="0"/>
                          </a:rPr>
                          <m:t>𝐹</m:t>
                        </m:r>
                      </m:e>
                    </m:acc>
                    <m:r>
                      <a:rPr lang="en-US" sz="2400" i="1" dirty="0">
                        <a:latin typeface="Cambria Math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latin typeface="Cambria Math" charset="0"/>
                          </a:rPr>
                          <m:t>𝑛</m:t>
                        </m:r>
                      </m:e>
                    </m:acc>
                    <m:r>
                      <a:rPr lang="en-US" sz="2400" i="1" dirty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latin typeface="Cambria Math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 dirty="0">
                                <a:latin typeface="Cambria Math" charset="0"/>
                              </a:rPr>
                              <m:t>3</m:t>
                            </m:r>
                          </m:e>
                        </m:rad>
                      </m:den>
                    </m:f>
                    <m:r>
                      <a:rPr lang="en-US" sz="2400" i="1" dirty="0">
                        <a:latin typeface="Cambria Math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charset="0"/>
                          </a:rPr>
                          <m:t>7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𝑥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+4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𝑦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charset="0"/>
                              </a:rPr>
                              <m:t>1−</m:t>
                            </m:r>
                            <m:r>
                              <a:rPr lang="en-US" sz="2400" i="1" dirty="0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sz="2400" i="1" dirty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2400" i="1" dirty="0">
                                <a:latin typeface="Cambria Math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sz="2400" i="1" dirty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latin typeface="Cambria Math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 dirty="0">
                                <a:latin typeface="Cambria Math" charset="0"/>
                              </a:rPr>
                              <m:t>3</m:t>
                            </m:r>
                          </m:e>
                        </m:rad>
                      </m:den>
                    </m:f>
                    <m:r>
                      <a:rPr lang="en-US" sz="2400" i="1" dirty="0">
                        <a:latin typeface="Cambria Math" charset="0"/>
                      </a:rPr>
                      <m:t> (8</m:t>
                    </m:r>
                    <m:r>
                      <a:rPr lang="en-US" sz="2400" i="1" dirty="0">
                        <a:latin typeface="Cambria Math" charset="0"/>
                      </a:rPr>
                      <m:t>𝑥</m:t>
                    </m:r>
                    <m:r>
                      <a:rPr lang="en-US" sz="2400" i="1" dirty="0">
                        <a:latin typeface="Cambria Math" charset="0"/>
                      </a:rPr>
                      <m:t>+5</m:t>
                    </m:r>
                    <m:r>
                      <a:rPr lang="en-US" sz="2400" i="1" dirty="0">
                        <a:latin typeface="Cambria Math" charset="0"/>
                      </a:rPr>
                      <m:t>𝑦</m:t>
                    </m:r>
                    <m:r>
                      <a:rPr lang="en-US" sz="2400" i="1" dirty="0">
                        <a:latin typeface="Cambria Math" charset="0"/>
                      </a:rPr>
                      <m:t>−1)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lv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Let R ( shaded portion in the figure) be the projection of S 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𝑥𝑦</m:t>
                    </m:r>
                  </m:oMath>
                </a14:m>
                <a:r>
                  <a:rPr lang="en-US" sz="2400" dirty="0"/>
                  <a:t>- plane. Then R is : </a:t>
                </a:r>
              </a:p>
              <a:p>
                <a:pPr marL="0" lv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𝑥</m:t>
                    </m:r>
                    <m:r>
                      <a:rPr lang="en-US" sz="2400" i="1">
                        <a:latin typeface="Cambria Math" charset="0"/>
                      </a:rPr>
                      <m:t>+</m:t>
                    </m:r>
                    <m:r>
                      <a:rPr lang="en-US" sz="2400" i="1">
                        <a:latin typeface="Cambria Math" charset="0"/>
                      </a:rPr>
                      <m:t>𝑦</m:t>
                    </m:r>
                    <m:r>
                      <a:rPr lang="en-US" sz="2400" i="1">
                        <a:latin typeface="Cambria Math" charset="0"/>
                      </a:rPr>
                      <m:t>=1, </m:t>
                    </m:r>
                    <m:r>
                      <a:rPr lang="en-US" sz="2400" i="1">
                        <a:latin typeface="Cambria Math" charset="0"/>
                      </a:rPr>
                      <m:t>𝑧</m:t>
                    </m:r>
                    <m:r>
                      <a:rPr lang="en-US" sz="2400" i="1"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lv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In R 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sz="2400" dirty="0"/>
                  <a:t> varies from 0 to 1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𝑦</m:t>
                    </m:r>
                  </m:oMath>
                </a14:m>
                <a:r>
                  <a:rPr lang="en-US" sz="2400" dirty="0"/>
                  <a:t> varies from 0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1−</m:t>
                    </m:r>
                    <m:r>
                      <a:rPr lang="en-US" sz="2400" i="1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sz="2400" dirty="0"/>
                  <a:t> . </a:t>
                </a:r>
              </a:p>
              <a:p>
                <a:pPr marL="0" indent="0">
                  <a:lnSpc>
                    <a:spcPct val="200000"/>
                  </a:lnSpc>
                  <a:buNone/>
                </a:pPr>
                <a:endParaRPr lang="en-NP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ED2993-7E03-4488-40AF-7A15204C3A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5911" y="279699"/>
                <a:ext cx="11127889" cy="5897264"/>
              </a:xfrm>
              <a:blipFill>
                <a:blip r:embed="rId2"/>
                <a:stretch>
                  <a:fillRect l="-797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91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41376"/>
                <a:ext cx="10963656" cy="6266688"/>
              </a:xfrm>
            </p:spPr>
            <p:txBody>
              <a:bodyPr>
                <a:normAutofit/>
              </a:bodyPr>
              <a:lstStyle/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∴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supHide m:val="on"/>
                            <m:ctrlPr>
                              <a:rPr lang="is-IS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400" b="0" i="1" smtClean="0">
                                <a:latin typeface="Cambria Math" charset="0"/>
                              </a:rPr>
                              <m:t>𝑆</m:t>
                            </m:r>
                          </m:sub>
                          <m:sup/>
                          <m:e>
                            <m:acc>
                              <m:accPr>
                                <m:chr m:val="⃗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  <m:r>
                              <a:rPr lang="en-US" sz="2400" b="0" i="1" dirty="0" smtClean="0">
                                <a:latin typeface="Cambria Math" charset="0"/>
                              </a:rPr>
                              <m:t> . </m:t>
                            </m:r>
                            <m:acc>
                              <m:accPr>
                                <m:chr m:val="̂"/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dirty="0" smtClean="0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</m:acc>
                            <m:r>
                              <a:rPr lang="en-US" sz="2400" b="0" i="1" dirty="0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2400" b="0" i="1" dirty="0" smtClean="0">
                                <a:latin typeface="Cambria Math" charset="0"/>
                              </a:rPr>
                              <m:t>𝑑𝑠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2400" dirty="0"/>
                  <a:t> 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supHide m:val="on"/>
                            <m:ctrlPr>
                              <a:rPr lang="is-IS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𝑅</m:t>
                            </m:r>
                          </m:sub>
                          <m:sup/>
                          <m:e>
                            <m:acc>
                              <m:accPr>
                                <m:chr m:val="⃗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  <m:r>
                              <a:rPr lang="en-US" sz="2400" b="0" i="1" dirty="0" smtClean="0">
                                <a:latin typeface="Cambria Math" charset="0"/>
                              </a:rPr>
                              <m:t> . </m:t>
                            </m:r>
                            <m:acc>
                              <m:accPr>
                                <m:chr m:val="̂"/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dirty="0" smtClean="0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</m:acc>
                            <m:r>
                              <a:rPr lang="en-US" sz="2400" b="0" i="1" dirty="0" smtClean="0">
                                <a:latin typeface="Cambria Math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bg-BG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dirty="0" smtClean="0">
                                    <a:latin typeface="Cambria Math" charset="0"/>
                                  </a:rPr>
                                  <m:t>𝑑𝑥𝑑𝑦</m:t>
                                </m:r>
                              </m:num>
                              <m:den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hr-HR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dirty="0" smtClean="0">
                                            <a:latin typeface="Cambria Math" charset="0"/>
                                          </a:rPr>
                                          <m:t>𝑛</m:t>
                                        </m:r>
                                      </m:e>
                                    </m:acc>
                                    <m:r>
                                      <a:rPr lang="en-US" sz="2400" b="0" i="1" dirty="0" smtClean="0">
                                        <a:latin typeface="Cambria Math" charset="0"/>
                                      </a:rPr>
                                      <m:t> . 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dirty="0" smtClean="0"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e>
                                    </m:acc>
                                  </m:e>
                                </m:d>
                              </m:den>
                            </m:f>
                          </m:e>
                        </m:nary>
                      </m:e>
                    </m:nary>
                  </m:oMath>
                </a14:m>
                <a:endParaRPr lang="en-US" sz="2400" dirty="0"/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is-I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1</m:t>
                        </m:r>
                      </m:sup>
                      <m:e>
                        <m:nary>
                          <m:naryPr>
                            <m:ctrlPr>
                              <a:rPr lang="is-IS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charset="0"/>
                              </a:rPr>
                              <m:t>𝑦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1−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𝑥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dirty="0" smtClean="0">
                                    <a:latin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400" b="0" i="1" dirty="0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e>
                                </m:rad>
                              </m:den>
                            </m:f>
                            <m:r>
                              <a:rPr lang="en-US" sz="2400" b="0" i="1" dirty="0" smtClean="0">
                                <a:latin typeface="Cambria Math" charset="0"/>
                              </a:rPr>
                              <m:t> (8</m:t>
                            </m:r>
                            <m:r>
                              <a:rPr lang="en-US" sz="2400" b="0" i="1" dirty="0" smtClean="0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sz="2400" b="0" i="1" dirty="0" smtClean="0">
                                <a:latin typeface="Cambria Math" charset="0"/>
                              </a:rPr>
                              <m:t>+5</m:t>
                            </m:r>
                            <m:r>
                              <a:rPr lang="en-US" sz="2400" b="0" i="1" dirty="0" smtClean="0">
                                <a:latin typeface="Cambria Math" charset="0"/>
                              </a:rPr>
                              <m:t>𝑦</m:t>
                            </m:r>
                            <m:r>
                              <a:rPr lang="en-US" sz="2400" b="0" i="1" dirty="0" smtClean="0">
                                <a:latin typeface="Cambria Math" charset="0"/>
                              </a:rPr>
                              <m:t>−1)</m:t>
                            </m:r>
                            <m:r>
                              <m:rPr>
                                <m:nor/>
                              </m:rPr>
                              <a:rPr lang="en-US" sz="2400" dirty="0" smtClean="0"/>
                              <m:t>  </m:t>
                            </m:r>
                            <m:f>
                              <m:fPr>
                                <m:ctrlPr>
                                  <a:rPr lang="bg-BG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dirty="0" smtClean="0">
                                    <a:latin typeface="Cambria Math" charset="0"/>
                                  </a:rPr>
                                  <m:t>𝑑𝑦</m:t>
                                </m:r>
                                <m:r>
                                  <a:rPr lang="en-US" sz="2400" b="0" i="1" dirty="0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sz="2400" b="0" i="1" dirty="0" smtClean="0">
                                    <a:latin typeface="Cambria Math" charset="0"/>
                                  </a:rPr>
                                  <m:t>𝑑𝑥</m:t>
                                </m:r>
                              </m:num>
                              <m:den>
                                <m:f>
                                  <m:fPr>
                                    <m:ctrlPr>
                                      <a:rPr lang="en-US" sz="24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2400" b="0" i="1" dirty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400" b="0" i="1" dirty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den>
                                </m:f>
                              </m:den>
                            </m:f>
                          </m:e>
                        </m:nary>
                      </m:e>
                    </m:nary>
                  </m:oMath>
                </a14:m>
                <a:r>
                  <a:rPr lang="en-US" sz="2400" dirty="0"/>
                  <a:t>       ;     [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∵</m:t>
                    </m:r>
                    <m:acc>
                      <m:accPr>
                        <m:chr m:val="⃗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𝑛</m:t>
                        </m:r>
                      </m:e>
                    </m:acc>
                    <m:r>
                      <a:rPr lang="en-US" sz="2400" b="0" i="1" smtClean="0">
                        <a:latin typeface="Cambria Math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𝑘</m:t>
                        </m:r>
                      </m:e>
                    </m:acc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dirty="0" smtClean="0">
                                <a:latin typeface="Cambria Math" charset="0"/>
                              </a:rPr>
                              <m:t>3</m:t>
                            </m:r>
                          </m:e>
                        </m:rad>
                      </m:den>
                    </m:f>
                    <m:r>
                      <a:rPr lang="en-US" sz="2400" b="0" i="1" dirty="0" smtClean="0">
                        <a:latin typeface="Cambria Math" charset="0"/>
                      </a:rPr>
                      <m:t> 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latin typeface="Cambria Math" charset="0"/>
                              </a:rPr>
                              <m:t>𝑖</m:t>
                            </m:r>
                          </m:e>
                        </m:acc>
                        <m:r>
                          <a:rPr lang="en-US" sz="2400" b="0" i="1" dirty="0" smtClean="0">
                            <a:latin typeface="Cambria Math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latin typeface="Cambria Math" charset="0"/>
                              </a:rPr>
                              <m:t>𝑗</m:t>
                            </m:r>
                          </m:e>
                        </m:acc>
                        <m:r>
                          <a:rPr lang="en-US" sz="2400" b="0" i="1" dirty="0" smtClean="0">
                            <a:latin typeface="Cambria Math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latin typeface="Cambria Math" charset="0"/>
                              </a:rPr>
                              <m:t>𝑘</m:t>
                            </m:r>
                          </m:e>
                        </m:acc>
                      </m:e>
                    </m:d>
                    <m:r>
                      <a:rPr lang="en-US" sz="2400" b="0" i="0" dirty="0" smtClean="0">
                        <a:latin typeface="Cambria Math" charset="0"/>
                      </a:rPr>
                      <m:t>. </m:t>
                    </m:r>
                    <m:acc>
                      <m:accPr>
                        <m:chr m:val="⃗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charset="0"/>
                          </a:rPr>
                          <m:t>k</m:t>
                        </m:r>
                      </m:e>
                    </m:acc>
                    <m:r>
                      <a:rPr lang="en-US" sz="2400" b="0" i="0" dirty="0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dirty="0" smtClean="0">
                                <a:latin typeface="Cambria Math" charset="0"/>
                              </a:rPr>
                              <m:t>3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400" dirty="0"/>
                  <a:t> ] 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is-IS" sz="24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dirty="0" smtClean="0">
                            <a:latin typeface="Cambria Math" charset="0"/>
                          </a:rPr>
                          <m:t>𝑥</m:t>
                        </m:r>
                        <m:r>
                          <a:rPr lang="en-US" sz="2400" b="0" i="1" dirty="0" smtClean="0">
                            <a:latin typeface="Cambria Math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dirty="0" smtClean="0">
                            <a:latin typeface="Cambria Math" charset="0"/>
                          </a:rPr>
                          <m:t>1</m:t>
                        </m:r>
                      </m:sup>
                      <m:e>
                        <m:sSubSup>
                          <m:sSub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dirty="0" smtClean="0">
                                    <a:latin typeface="Cambria Math" charset="0"/>
                                  </a:rPr>
                                  <m:t>8</m:t>
                                </m:r>
                                <m:r>
                                  <a:rPr lang="en-US" sz="2400" b="0" i="1" dirty="0" smtClean="0">
                                    <a:latin typeface="Cambria Math" charset="0"/>
                                  </a:rPr>
                                  <m:t>𝑥𝑦</m:t>
                                </m:r>
                                <m:r>
                                  <a:rPr lang="en-US" sz="2400" b="0" i="1" dirty="0" smtClean="0">
                                    <a:latin typeface="Cambria Math" charset="0"/>
                                  </a:rPr>
                                  <m:t>+5 </m:t>
                                </m:r>
                                <m:f>
                                  <m:f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1" dirty="0" smtClean="0">
                                            <a:latin typeface="Cambria Math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sz="2400" b="0" i="1" dirty="0" smtClean="0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2400" b="0" i="1" dirty="0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400" b="0" i="1" dirty="0" smtClean="0">
                                    <a:latin typeface="Cambria Math" charset="0"/>
                                  </a:rPr>
                                  <m:t> −</m:t>
                                </m:r>
                                <m:r>
                                  <a:rPr lang="en-US" sz="2400" b="0" i="1" dirty="0" smtClean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b>
                            <m:r>
                              <a:rPr lang="en-US" sz="2400" b="0" i="1" dirty="0" smtClean="0">
                                <a:latin typeface="Cambria Math" charset="0"/>
                              </a:rPr>
                              <m:t>𝑦</m:t>
                            </m:r>
                            <m:r>
                              <a:rPr lang="en-US" sz="2400" b="0" i="1" dirty="0" smtClean="0">
                                <a:latin typeface="Cambria Math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400" b="0" i="1" dirty="0" smtClean="0">
                                <a:latin typeface="Cambria Math" charset="0"/>
                              </a:rPr>
                              <m:t>1−</m:t>
                            </m:r>
                            <m:r>
                              <a:rPr lang="en-US" sz="2400" b="0" i="1" dirty="0" smtClean="0">
                                <a:latin typeface="Cambria Math" charset="0"/>
                              </a:rPr>
                              <m:t>𝑥</m:t>
                            </m:r>
                          </m:sup>
                        </m:sSubSup>
                      </m:e>
                    </m:nary>
                    <m:r>
                      <a:rPr lang="en-US" sz="2400" b="0" i="1" dirty="0" smtClean="0">
                        <a:latin typeface="Cambria Math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charset="0"/>
                      </a:rPr>
                      <m:t>𝑑𝑥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is-I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1</m:t>
                        </m:r>
                      </m:sup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[</m:t>
                        </m:r>
                      </m:e>
                    </m:nary>
                    <m:r>
                      <a:rPr lang="en-US" sz="2400" b="0" i="1" smtClean="0">
                        <a:latin typeface="Cambria Math" charset="0"/>
                      </a:rPr>
                      <m:t>8</m:t>
                    </m:r>
                    <m:r>
                      <a:rPr lang="en-US" sz="2400" b="0" i="1" smtClean="0">
                        <a:latin typeface="Cambria Math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1−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charset="0"/>
                          </a:rPr>
                          <m:t>5</m:t>
                        </m:r>
                      </m:num>
                      <m:den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charset="0"/>
                      </a:rPr>
                      <m:t>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1−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charset="0"/>
                      </a:rPr>
                      <m:t>−(1−</m:t>
                    </m:r>
                    <m:r>
                      <a:rPr lang="en-US" sz="2400" b="0" i="1" smtClean="0">
                        <a:latin typeface="Cambria Math" charset="0"/>
                      </a:rPr>
                      <m:t>𝑥</m:t>
                    </m:r>
                    <m:r>
                      <a:rPr lang="en-US" sz="2400" b="0" i="1" smtClean="0">
                        <a:latin typeface="Cambria Math" charset="0"/>
                      </a:rPr>
                      <m:t>)] </m:t>
                    </m:r>
                    <m:r>
                      <a:rPr lang="en-US" sz="2400" b="0" i="1" smtClean="0">
                        <a:latin typeface="Cambria Math" charset="0"/>
                      </a:rPr>
                      <m:t>𝑑𝑥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400" dirty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400" dirty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41376"/>
                <a:ext cx="10963656" cy="6266688"/>
              </a:xfrm>
              <a:blipFill>
                <a:blip r:embed="rId2"/>
                <a:stretch>
                  <a:fillRect l="-3241" t="-5657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311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1592</TotalTime>
  <Words>2228</Words>
  <Application>Microsoft Office PowerPoint</Application>
  <PresentationFormat>Widescreen</PresentationFormat>
  <Paragraphs>272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Vinod Parajuli</dc:creator>
  <cp:lastModifiedBy>Prof Dr Vinod Parajuli</cp:lastModifiedBy>
  <cp:revision>76</cp:revision>
  <dcterms:created xsi:type="dcterms:W3CDTF">2021-05-27T03:25:22Z</dcterms:created>
  <dcterms:modified xsi:type="dcterms:W3CDTF">2024-04-15T02:34:09Z</dcterms:modified>
</cp:coreProperties>
</file>