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84" r:id="rId6"/>
    <p:sldId id="285" r:id="rId7"/>
    <p:sldId id="286" r:id="rId8"/>
    <p:sldId id="289" r:id="rId9"/>
    <p:sldId id="290" r:id="rId10"/>
    <p:sldId id="291" r:id="rId11"/>
    <p:sldId id="287" r:id="rId12"/>
    <p:sldId id="288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258" r:id="rId34"/>
    <p:sldId id="259" r:id="rId35"/>
    <p:sldId id="312" r:id="rId36"/>
    <p:sldId id="313" r:id="rId37"/>
    <p:sldId id="314" r:id="rId38"/>
    <p:sldId id="260" r:id="rId39"/>
    <p:sldId id="261" r:id="rId40"/>
    <p:sldId id="315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326" r:id="rId51"/>
    <p:sldId id="327" r:id="rId52"/>
    <p:sldId id="328" r:id="rId53"/>
    <p:sldId id="331" r:id="rId54"/>
    <p:sldId id="332" r:id="rId55"/>
    <p:sldId id="333" r:id="rId56"/>
    <p:sldId id="341" r:id="rId57"/>
    <p:sldId id="342" r:id="rId58"/>
    <p:sldId id="343" r:id="rId59"/>
    <p:sldId id="344" r:id="rId60"/>
    <p:sldId id="345" r:id="rId61"/>
    <p:sldId id="346" r:id="rId62"/>
    <p:sldId id="347" r:id="rId63"/>
    <p:sldId id="348" r:id="rId64"/>
    <p:sldId id="349" r:id="rId65"/>
    <p:sldId id="350" r:id="rId66"/>
    <p:sldId id="340" r:id="rId67"/>
    <p:sldId id="351" r:id="rId68"/>
    <p:sldId id="352" r:id="rId69"/>
    <p:sldId id="334" r:id="rId70"/>
    <p:sldId id="335" r:id="rId71"/>
    <p:sldId id="336" r:id="rId72"/>
    <p:sldId id="337" r:id="rId73"/>
    <p:sldId id="338" r:id="rId74"/>
    <p:sldId id="339" r:id="rId75"/>
    <p:sldId id="354" r:id="rId76"/>
    <p:sldId id="355" r:id="rId77"/>
    <p:sldId id="353" r:id="rId78"/>
    <p:sldId id="356" r:id="rId79"/>
    <p:sldId id="357" r:id="rId80"/>
    <p:sldId id="358" r:id="rId81"/>
    <p:sldId id="359" r:id="rId82"/>
    <p:sldId id="360" r:id="rId83"/>
    <p:sldId id="361" r:id="rId84"/>
    <p:sldId id="362" r:id="rId85"/>
    <p:sldId id="363" r:id="rId86"/>
    <p:sldId id="262" r:id="rId87"/>
    <p:sldId id="365" r:id="rId88"/>
    <p:sldId id="364" r:id="rId89"/>
    <p:sldId id="263" r:id="rId90"/>
    <p:sldId id="264" r:id="rId91"/>
    <p:sldId id="265" r:id="rId92"/>
    <p:sldId id="266" r:id="rId93"/>
    <p:sldId id="267" r:id="rId94"/>
    <p:sldId id="366" r:id="rId95"/>
    <p:sldId id="268" r:id="rId96"/>
    <p:sldId id="367" r:id="rId97"/>
    <p:sldId id="269" r:id="rId98"/>
    <p:sldId id="368" r:id="rId99"/>
    <p:sldId id="369" r:id="rId100"/>
    <p:sldId id="370" r:id="rId101"/>
    <p:sldId id="371" r:id="rId102"/>
    <p:sldId id="372" r:id="rId103"/>
    <p:sldId id="402" r:id="rId104"/>
    <p:sldId id="401" r:id="rId105"/>
    <p:sldId id="417" r:id="rId106"/>
    <p:sldId id="418" r:id="rId107"/>
    <p:sldId id="419" r:id="rId108"/>
    <p:sldId id="420" r:id="rId109"/>
    <p:sldId id="421" r:id="rId110"/>
    <p:sldId id="422" r:id="rId111"/>
    <p:sldId id="270" r:id="rId112"/>
    <p:sldId id="271" r:id="rId113"/>
    <p:sldId id="423" r:id="rId114"/>
    <p:sldId id="272" r:id="rId115"/>
    <p:sldId id="274" r:id="rId116"/>
    <p:sldId id="275" r:id="rId117"/>
    <p:sldId id="276" r:id="rId118"/>
    <p:sldId id="279" r:id="rId119"/>
    <p:sldId id="281" r:id="rId120"/>
    <p:sldId id="283" r:id="rId1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4" Type="http://schemas.openxmlformats.org/officeDocument/2006/relationships/tableStyles" Target="tableStyles.xml"/><Relationship Id="rId123" Type="http://schemas.openxmlformats.org/officeDocument/2006/relationships/viewProps" Target="viewProps.xml"/><Relationship Id="rId122" Type="http://schemas.openxmlformats.org/officeDocument/2006/relationships/presProps" Target="presProps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BDC9-23F4-4A96-A056-525C74C7017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D243-3F55-44DA-A018-A67A56732D6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BDC9-23F4-4A96-A056-525C74C7017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D243-3F55-44DA-A018-A67A56732D6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BDC9-23F4-4A96-A056-525C74C7017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D243-3F55-44DA-A018-A67A56732D6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BDC9-23F4-4A96-A056-525C74C7017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D243-3F55-44DA-A018-A67A56732D6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BDC9-23F4-4A96-A056-525C74C7017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D243-3F55-44DA-A018-A67A56732D6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BDC9-23F4-4A96-A056-525C74C7017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D243-3F55-44DA-A018-A67A56732D6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BDC9-23F4-4A96-A056-525C74C7017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D243-3F55-44DA-A018-A67A56732D6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BDC9-23F4-4A96-A056-525C74C70172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D243-3F55-44DA-A018-A67A56732D6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BDC9-23F4-4A96-A056-525C74C70172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D243-3F55-44DA-A018-A67A56732D6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BDC9-23F4-4A96-A056-525C74C70172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D243-3F55-44DA-A018-A67A56732D6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BDC9-23F4-4A96-A056-525C74C7017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D243-3F55-44DA-A018-A67A56732D6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BDC9-23F4-4A96-A056-525C74C7017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D243-3F55-44DA-A018-A67A56732D6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BDC9-23F4-4A96-A056-525C74C7017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D243-3F55-44DA-A018-A67A56732D6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BDC9-23F4-4A96-A056-525C74C7017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D243-3F55-44DA-A018-A67A56732D6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BDC9-23F4-4A96-A056-525C74C7017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D243-3F55-44DA-A018-A67A56732D6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BDC9-23F4-4A96-A056-525C74C7017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D243-3F55-44DA-A018-A67A56732D6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BDC9-23F4-4A96-A056-525C74C7017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D243-3F55-44DA-A018-A67A56732D6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BDC9-23F4-4A96-A056-525C74C70172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D243-3F55-44DA-A018-A67A56732D6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BDC9-23F4-4A96-A056-525C74C70172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D243-3F55-44DA-A018-A67A56732D6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BDC9-23F4-4A96-A056-525C74C70172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D243-3F55-44DA-A018-A67A56732D6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BDC9-23F4-4A96-A056-525C74C7017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D243-3F55-44DA-A018-A67A56732D6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BDC9-23F4-4A96-A056-525C74C7017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D243-3F55-44DA-A018-A67A56732D6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9BDC9-23F4-4A96-A056-525C74C7017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0D243-3F55-44DA-A018-A67A56732D6A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9BDC9-23F4-4A96-A056-525C74C7017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0D243-3F55-44DA-A018-A67A56732D6A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7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jpe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jpe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jpe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jpeg"/></Relationships>
</file>

<file path=ppt/slides/_rels/slide1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jpe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jpe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406400"/>
            <a:ext cx="11563642" cy="1788160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2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and OBJECTS in C++[8hrs]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6708" y="3429000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GB" dirty="0">
                <a:solidFill>
                  <a:srgbClr val="0070C0"/>
                </a:solidFill>
              </a:rPr>
              <a:t>Presented by </a:t>
            </a:r>
            <a:endParaRPr lang="en-GB" dirty="0">
              <a:solidFill>
                <a:srgbClr val="0070C0"/>
              </a:solidFill>
            </a:endParaRPr>
          </a:p>
          <a:p>
            <a:pPr algn="l"/>
            <a:r>
              <a:rPr lang="en-GB" dirty="0">
                <a:solidFill>
                  <a:srgbClr val="0070C0"/>
                </a:solidFill>
              </a:rPr>
              <a:t>				Er. Harendra Bikram Shah</a:t>
            </a:r>
            <a:endParaRPr lang="en-GB" dirty="0">
              <a:solidFill>
                <a:srgbClr val="0070C0"/>
              </a:solidFill>
            </a:endParaRPr>
          </a:p>
          <a:p>
            <a:pPr algn="l"/>
            <a:r>
              <a:rPr lang="en-GB" dirty="0">
                <a:solidFill>
                  <a:srgbClr val="0070C0"/>
                </a:solidFill>
              </a:rPr>
              <a:t>					(Lecturer)</a:t>
            </a:r>
            <a:endParaRPr lang="en-GB" dirty="0">
              <a:solidFill>
                <a:srgbClr val="0070C0"/>
              </a:solidFill>
            </a:endParaRPr>
          </a:p>
          <a:p>
            <a:pPr algn="l"/>
            <a:r>
              <a:rPr lang="en-GB" dirty="0">
                <a:solidFill>
                  <a:srgbClr val="0070C0"/>
                </a:solidFill>
              </a:rPr>
              <a:t>                                             Department of Computer Engineering</a:t>
            </a:r>
            <a:endParaRPr lang="en-IN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0629"/>
          </a:xfrm>
        </p:spPr>
        <p:txBody>
          <a:bodyPr>
            <a:noAutofit/>
          </a:bodyPr>
          <a:lstStyle/>
          <a:p>
            <a:pPr marL="457200" lvl="1" algn="ctr" fontAlgn="base"/>
            <a:r>
              <a:rPr lang="en-US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STRUCTURE OF C++</a:t>
            </a:r>
            <a:endParaRPr lang="en-IN" sz="4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610136"/>
            <a:ext cx="121920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   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28"/>
          <a:stretch>
            <a:fillRect/>
          </a:stretch>
        </p:blipFill>
        <p:spPr bwMode="auto">
          <a:xfrm>
            <a:off x="1524000" y="1273026"/>
            <a:ext cx="9144000" cy="523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7311" y="0"/>
            <a:ext cx="10677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91640" algn="ctr">
              <a:spcBef>
                <a:spcPts val="870"/>
              </a:spcBef>
              <a:spcAft>
                <a:spcPts val="0"/>
              </a:spcAft>
              <a:tabLst>
                <a:tab pos="2148840" algn="l"/>
              </a:tabLst>
            </a:pP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DYNAMIC</a:t>
            </a:r>
            <a:r>
              <a:rPr lang="en-US" sz="2800" b="1" spc="-3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CONSTRUCTOR</a:t>
            </a:r>
            <a:endParaRPr lang="en-IN" sz="2800" dirty="0">
              <a:solidFill>
                <a:srgbClr val="00B0F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34905" y="450423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 sz="2400"/>
          </a:p>
        </p:txBody>
      </p:sp>
      <p:sp>
        <p:nvSpPr>
          <p:cNvPr id="5" name="TextBox 4"/>
          <p:cNvSpPr txBox="1"/>
          <p:nvPr/>
        </p:nvSpPr>
        <p:spPr>
          <a:xfrm>
            <a:off x="-2345" y="523220"/>
            <a:ext cx="11931747" cy="1353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4650" marR="569595" indent="-285750" algn="just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</a:t>
            </a:r>
            <a:r>
              <a:rPr lang="en-US" sz="18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allocation</a:t>
            </a:r>
            <a:r>
              <a:rPr lang="en-US" sz="180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memory</a:t>
            </a:r>
            <a:r>
              <a:rPr lang="en-US" sz="18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done</a:t>
            </a:r>
            <a:r>
              <a:rPr lang="en-US" sz="18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dynamically</a:t>
            </a:r>
            <a:r>
              <a:rPr lang="en-US" sz="18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80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dynamic</a:t>
            </a:r>
            <a:r>
              <a:rPr lang="en-US" sz="18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memory</a:t>
            </a:r>
            <a:r>
              <a:rPr lang="en-US" sz="180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allocator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1800" b="1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constructor,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known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dynamic</a:t>
            </a:r>
            <a:r>
              <a:rPr lang="en-US" sz="1800" b="1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constructor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pc="-6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4650" marR="569595" indent="-285750" algn="just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1800" spc="-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8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this,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8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dynamically</a:t>
            </a:r>
            <a:r>
              <a:rPr lang="en-US" sz="1800" spc="-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initialize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689" y="1876411"/>
            <a:ext cx="7703234" cy="4272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algn="just">
              <a:spcBef>
                <a:spcPts val="5"/>
              </a:spcBef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Example:</a:t>
            </a:r>
            <a:r>
              <a:rPr lang="en-US" sz="20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Basic</a:t>
            </a:r>
            <a:r>
              <a:rPr lang="en-US" sz="2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Dynamic</a:t>
            </a:r>
            <a:r>
              <a:rPr lang="en-US" sz="2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Constructor</a:t>
            </a:r>
            <a:endParaRPr lang="en-IN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marR="4763770">
              <a:spcBef>
                <a:spcPts val="68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#include&lt;iostream&gt;</a:t>
            </a:r>
            <a:r>
              <a:rPr lang="en-US" sz="1800" spc="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using</a:t>
            </a:r>
            <a:r>
              <a:rPr lang="en-US" sz="1800" spc="-3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namespace</a:t>
            </a:r>
            <a:r>
              <a:rPr lang="en-US" sz="1800" spc="-3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std;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class</a:t>
            </a:r>
            <a:r>
              <a:rPr lang="en-US" sz="1800" spc="-2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Basic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marR="5447665" indent="307340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 *a;</a:t>
            </a:r>
            <a:r>
              <a:rPr lang="en-US" sz="1800" spc="-59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public: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/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Basic()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04850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a=new</a:t>
            </a:r>
            <a:r>
              <a:rPr lang="en-US" sz="1800" spc="-2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04850">
              <a:spcBef>
                <a:spcPts val="64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*a=10;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5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8972" y="2718405"/>
            <a:ext cx="7247206" cy="361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6875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void</a:t>
            </a:r>
            <a:r>
              <a:rPr lang="en-US" sz="1800" spc="-3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display()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04850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cout&lt;&lt;"The</a:t>
            </a:r>
            <a:r>
              <a:rPr lang="en-US" sz="1800" spc="-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value</a:t>
            </a:r>
            <a:r>
              <a:rPr lang="en-US" sz="1800" spc="-2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of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en-US" sz="1800" spc="-2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800" spc="-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"&lt;&lt;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*a&lt;&lt;endl;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>
              <a:spcBef>
                <a:spcPts val="64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main()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 marR="4918075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Basic obj;</a:t>
            </a:r>
            <a:r>
              <a:rPr lang="en-US" sz="1800" spc="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obj.display</a:t>
            </a:r>
            <a:r>
              <a:rPr lang="en-US" sz="1800" spc="-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();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/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258972" y="5911397"/>
            <a:ext cx="182137" cy="4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8872" tIns="57132" rIns="91440" bIns="45720" numCol="1" anchor="ctr" anchorCtr="0" compatLnSpc="1">
            <a:spAutoFit/>
          </a:bodyPr>
          <a:lstStyle/>
          <a:p>
            <a:endParaRPr lang="en-IN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7" name="image43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453" y="6147991"/>
            <a:ext cx="3125373" cy="70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5258972" y="5776427"/>
            <a:ext cx="112402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0671" y="0"/>
            <a:ext cx="10677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91640" algn="ctr">
              <a:spcBef>
                <a:spcPts val="870"/>
              </a:spcBef>
              <a:spcAft>
                <a:spcPts val="0"/>
              </a:spcAft>
              <a:tabLst>
                <a:tab pos="2148840" algn="l"/>
              </a:tabLst>
            </a:pP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DYNAMIC</a:t>
            </a:r>
            <a:r>
              <a:rPr lang="en-US" sz="2800" b="1" spc="-3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CONSTRUCTOR</a:t>
            </a:r>
            <a:endParaRPr lang="en-IN" sz="2800" dirty="0">
              <a:solidFill>
                <a:srgbClr val="00B0F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34905" y="450423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 sz="2400"/>
          </a:p>
        </p:txBody>
      </p:sp>
      <p:sp>
        <p:nvSpPr>
          <p:cNvPr id="5" name="TextBox 4"/>
          <p:cNvSpPr txBox="1"/>
          <p:nvPr/>
        </p:nvSpPr>
        <p:spPr>
          <a:xfrm>
            <a:off x="-2345" y="523220"/>
            <a:ext cx="11931747" cy="1353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4650" marR="569595" indent="-285750" algn="just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</a:t>
            </a:r>
            <a:r>
              <a:rPr lang="en-US" sz="18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allocation</a:t>
            </a:r>
            <a:r>
              <a:rPr lang="en-US" sz="180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memory</a:t>
            </a:r>
            <a:r>
              <a:rPr lang="en-US" sz="18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done</a:t>
            </a:r>
            <a:r>
              <a:rPr lang="en-US" sz="18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dynamically</a:t>
            </a:r>
            <a:r>
              <a:rPr lang="en-US" sz="18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80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dynamic</a:t>
            </a:r>
            <a:r>
              <a:rPr lang="en-US" sz="18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memory</a:t>
            </a:r>
            <a:r>
              <a:rPr lang="en-US" sz="180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allocator</a:t>
            </a:r>
            <a:r>
              <a:rPr lang="en-US" sz="18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1800" b="1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constructor,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known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dynamic</a:t>
            </a:r>
            <a:r>
              <a:rPr lang="en-US" sz="1800" b="1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constructor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pc="-6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4650" marR="569595" indent="-285750" algn="just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1800" spc="-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8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this,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8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dynamically</a:t>
            </a:r>
            <a:r>
              <a:rPr lang="en-US" sz="1800" spc="-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initialize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689" y="1876411"/>
            <a:ext cx="7703234" cy="4272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algn="just">
              <a:spcBef>
                <a:spcPts val="5"/>
              </a:spcBef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Example:</a:t>
            </a:r>
            <a:r>
              <a:rPr lang="en-US" sz="20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Basic</a:t>
            </a:r>
            <a:r>
              <a:rPr lang="en-US" sz="2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Dynamic</a:t>
            </a:r>
            <a:r>
              <a:rPr lang="en-US" sz="2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Constructor</a:t>
            </a:r>
            <a:endParaRPr lang="en-IN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marR="4763770">
              <a:spcBef>
                <a:spcPts val="68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#include&lt;iostream&gt;</a:t>
            </a:r>
            <a:r>
              <a:rPr lang="en-US" sz="1800" spc="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using</a:t>
            </a:r>
            <a:r>
              <a:rPr lang="en-US" sz="1800" spc="-3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namespace</a:t>
            </a:r>
            <a:r>
              <a:rPr lang="en-US" sz="1800" spc="-3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std;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class</a:t>
            </a:r>
            <a:r>
              <a:rPr lang="en-US" sz="1800" spc="-2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Basic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marR="5447665" indent="307340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 *a;</a:t>
            </a:r>
            <a:r>
              <a:rPr lang="en-US" sz="1800" spc="-59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public: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/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Basic()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04850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a=new</a:t>
            </a:r>
            <a:r>
              <a:rPr lang="en-US" sz="1800" spc="-2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04850">
              <a:spcBef>
                <a:spcPts val="64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*a=10;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5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8972" y="2718405"/>
            <a:ext cx="7247206" cy="361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6875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void</a:t>
            </a:r>
            <a:r>
              <a:rPr lang="en-US" sz="1800" spc="-3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display()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04850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cout&lt;&lt;"The</a:t>
            </a:r>
            <a:r>
              <a:rPr lang="en-US" sz="1800" spc="-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value</a:t>
            </a:r>
            <a:r>
              <a:rPr lang="en-US" sz="1800" spc="-2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of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en-US" sz="1800" spc="-2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800" spc="-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"&lt;&lt;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*a&lt;&lt;endl;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>
              <a:spcBef>
                <a:spcPts val="64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main()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 marR="4918075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Basic obj;</a:t>
            </a:r>
            <a:r>
              <a:rPr lang="en-US" sz="1800" spc="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obj.display</a:t>
            </a:r>
            <a:r>
              <a:rPr lang="en-US" sz="1800" spc="-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();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/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258972" y="5911397"/>
            <a:ext cx="182137" cy="4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8872" tIns="57132" rIns="91440" bIns="45720" numCol="1" anchor="ctr" anchorCtr="0" compatLnSpc="1">
            <a:spAutoFit/>
          </a:bodyPr>
          <a:lstStyle/>
          <a:p>
            <a:endParaRPr lang="en-IN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7" name="image43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453" y="6147991"/>
            <a:ext cx="3125373" cy="70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5258972" y="5776427"/>
            <a:ext cx="112402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6205" y="0"/>
            <a:ext cx="12425045" cy="1730375"/>
          </a:xfrm>
        </p:spPr>
        <p:txBody>
          <a:bodyPr>
            <a:noAutofit/>
          </a:bodyPr>
          <a:p>
            <a:pPr algn="ctr"/>
            <a:r>
              <a:rPr lang="en-US" sz="3200" b="1">
                <a:solidFill>
                  <a:srgbClr val="00B0F0"/>
                </a:solidFill>
                <a:latin typeface="times" charset="0"/>
                <a:cs typeface="times" charset="0"/>
              </a:rPr>
              <a:t>Functions: Inline Function, Default argument, Passing and Returning Value, Pointer and Reference, Static Data Member</a:t>
            </a:r>
            <a:br>
              <a:rPr lang="en-US" sz="3200" b="1">
                <a:solidFill>
                  <a:srgbClr val="00B0F0"/>
                </a:solidFill>
                <a:latin typeface="times" charset="0"/>
                <a:cs typeface="times" charset="0"/>
              </a:rPr>
            </a:br>
            <a:r>
              <a:rPr lang="en-US" sz="3200" b="1">
                <a:solidFill>
                  <a:srgbClr val="00B0F0"/>
                </a:solidFill>
                <a:latin typeface="times" charset="0"/>
                <a:cs typeface="times" charset="0"/>
              </a:rPr>
              <a:t>and Static Member Function</a:t>
            </a:r>
            <a:endParaRPr lang="en-US" sz="3200" b="1">
              <a:solidFill>
                <a:srgbClr val="00B0F0"/>
              </a:solidFill>
              <a:latin typeface="times" charset="0"/>
              <a:cs typeface="times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207010" y="1535430"/>
            <a:ext cx="1177734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b="1">
                <a:latin typeface="times" charset="0"/>
                <a:cs typeface="times" charset="0"/>
              </a:rPr>
              <a:t>Inline Function: </a:t>
            </a:r>
            <a:endParaRPr lang="en-US" b="1">
              <a:latin typeface="times" charset="0"/>
              <a:cs typeface="times" charset="0"/>
            </a:endParaRPr>
          </a:p>
          <a:p>
            <a:pPr marL="285750" indent="-285750" algn="l">
              <a:buFont typeface="Wingdings" panose="05000000000000000000" charset="0"/>
              <a:buChar char=""/>
            </a:pPr>
            <a:r>
              <a:rPr lang="en-US">
                <a:latin typeface="times" charset="0"/>
                <a:cs typeface="times" charset="0"/>
              </a:rPr>
              <a:t>Type of  function that is expanded in-line at the point of its call, rather than invoking a function call. </a:t>
            </a:r>
            <a:endParaRPr lang="en-US">
              <a:latin typeface="times" charset="0"/>
              <a:cs typeface="times" charset="0"/>
            </a:endParaRPr>
          </a:p>
          <a:p>
            <a:pPr marL="285750" indent="-285750" algn="l">
              <a:buFont typeface="Wingdings" panose="05000000000000000000" charset="0"/>
              <a:buChar char=""/>
            </a:pPr>
            <a:r>
              <a:rPr lang="en-US">
                <a:latin typeface="times" charset="0"/>
                <a:cs typeface="times" charset="0"/>
              </a:rPr>
              <a:t>It is typically used for small, frequently executed functions.</a:t>
            </a:r>
            <a:endParaRPr lang="en-US">
              <a:latin typeface="times" charset="0"/>
              <a:cs typeface="times" charset="0"/>
            </a:endParaRPr>
          </a:p>
          <a:p>
            <a:pPr marL="285750" indent="-285750" algn="l">
              <a:buFont typeface="Wingdings" panose="05000000000000000000" charset="0"/>
              <a:buChar char=""/>
            </a:pPr>
            <a:r>
              <a:rPr lang="en-US">
                <a:latin typeface="times" charset="0"/>
                <a:cs typeface="times" charset="0"/>
              </a:rPr>
              <a:t>To declare a function as inline, you can use the inline keyword before the function declaration. </a:t>
            </a:r>
            <a:endParaRPr lang="en-US">
              <a:latin typeface="times" charset="0"/>
              <a:cs typeface="times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b="1">
                <a:latin typeface="times" charset="0"/>
                <a:cs typeface="times" charset="0"/>
              </a:rPr>
              <a:t>Default Argument:</a:t>
            </a:r>
            <a:r>
              <a:rPr lang="en-US">
                <a:latin typeface="times" charset="0"/>
                <a:cs typeface="times" charset="0"/>
              </a:rPr>
              <a:t> </a:t>
            </a:r>
            <a:endParaRPr lang="en-US">
              <a:latin typeface="times" charset="0"/>
              <a:cs typeface="times" charset="0"/>
            </a:endParaRPr>
          </a:p>
          <a:p>
            <a:pPr marL="285750" indent="-285750" algn="l">
              <a:buFont typeface="Wingdings" panose="05000000000000000000" charset="0"/>
              <a:buChar char=""/>
            </a:pPr>
            <a:r>
              <a:rPr lang="en-US">
                <a:latin typeface="times" charset="0"/>
                <a:cs typeface="times" charset="0"/>
              </a:rPr>
              <a:t>value provided in the function declaration that is automatically used </a:t>
            </a:r>
            <a:endParaRPr lang="en-US">
              <a:latin typeface="times" charset="0"/>
              <a:cs typeface="times" charset="0"/>
            </a:endParaRPr>
          </a:p>
          <a:p>
            <a:pPr marL="285750" indent="-285750" algn="l">
              <a:buFont typeface="Wingdings" panose="05000000000000000000" charset="0"/>
              <a:buChar char=""/>
            </a:pPr>
            <a:r>
              <a:rPr lang="en-US">
                <a:latin typeface="times" charset="0"/>
                <a:cs typeface="times" charset="0"/>
              </a:rPr>
              <a:t>It provide a default value for one or more function parameters, making those parameters optional. </a:t>
            </a:r>
            <a:endParaRPr lang="en-US">
              <a:latin typeface="times" charset="0"/>
              <a:cs typeface="times" charset="0"/>
            </a:endParaRPr>
          </a:p>
          <a:p>
            <a:pPr marL="285750" indent="-285750" algn="l">
              <a:buFont typeface="Wingdings" panose="05000000000000000000" charset="0"/>
              <a:buChar char=""/>
            </a:pPr>
            <a:r>
              <a:rPr lang="en-US">
                <a:latin typeface="times" charset="0"/>
                <a:cs typeface="times" charset="0"/>
              </a:rPr>
              <a:t>Default arguments are specified in the function declaration, typically in the function prototype.</a:t>
            </a:r>
            <a:endParaRPr lang="en-US">
              <a:latin typeface="times" charset="0"/>
              <a:cs typeface="times" charset="0"/>
            </a:endParaRPr>
          </a:p>
          <a:p>
            <a:pPr indent="0" algn="l">
              <a:buFont typeface="Wingdings" panose="05000000000000000000" charset="0"/>
              <a:buNone/>
            </a:pPr>
            <a:endParaRPr lang="en-US">
              <a:latin typeface="times" charset="0"/>
              <a:cs typeface="times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b="1">
                <a:latin typeface="times" charset="0"/>
                <a:cs typeface="times" charset="0"/>
              </a:rPr>
              <a:t>Passing and Returning Value:</a:t>
            </a:r>
            <a:r>
              <a:rPr lang="en-US">
                <a:latin typeface="times" charset="0"/>
                <a:cs typeface="times" charset="0"/>
              </a:rPr>
              <a:t> </a:t>
            </a:r>
            <a:endParaRPr lang="en-US">
              <a:latin typeface="times" charset="0"/>
              <a:cs typeface="times" charset="0"/>
            </a:endParaRPr>
          </a:p>
          <a:p>
            <a:pPr marL="285750" indent="-285750" algn="l">
              <a:buFont typeface="Wingdings" panose="05000000000000000000" charset="0"/>
              <a:buChar char=""/>
            </a:pPr>
            <a:r>
              <a:rPr lang="en-US">
                <a:latin typeface="times" charset="0"/>
                <a:cs typeface="times" charset="0"/>
              </a:rPr>
              <a:t>providing input values (arguments) to the function during its invocation. </a:t>
            </a:r>
            <a:endParaRPr lang="en-US">
              <a:latin typeface="times" charset="0"/>
              <a:cs typeface="times" charset="0"/>
            </a:endParaRPr>
          </a:p>
          <a:p>
            <a:pPr marL="285750" indent="-285750" algn="l">
              <a:buFont typeface="Wingdings" panose="05000000000000000000" charset="0"/>
              <a:buChar char=""/>
            </a:pPr>
            <a:r>
              <a:rPr lang="en-US">
                <a:latin typeface="times" charset="0"/>
                <a:cs typeface="times" charset="0"/>
              </a:rPr>
              <a:t>Return is used to return the value.</a:t>
            </a:r>
            <a:endParaRPr lang="en-US">
              <a:latin typeface="times" charset="0"/>
              <a:cs typeface="times" charset="0"/>
            </a:endParaRPr>
          </a:p>
          <a:p>
            <a:pPr indent="0" algn="l">
              <a:buFont typeface="Wingdings" panose="05000000000000000000" charset="0"/>
              <a:buNone/>
            </a:pPr>
            <a:endParaRPr lang="en-US">
              <a:latin typeface="times" charset="0"/>
              <a:cs typeface="times" charset="0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6205" y="0"/>
            <a:ext cx="12425045" cy="1730375"/>
          </a:xfrm>
        </p:spPr>
        <p:txBody>
          <a:bodyPr>
            <a:noAutofit/>
          </a:bodyPr>
          <a:p>
            <a:pPr algn="ctr"/>
            <a:r>
              <a:rPr lang="en-US" sz="3200" b="1">
                <a:solidFill>
                  <a:srgbClr val="00B0F0"/>
                </a:solidFill>
                <a:latin typeface="times" charset="0"/>
                <a:cs typeface="times" charset="0"/>
              </a:rPr>
              <a:t>Functions: Inline Function, Default argument, Passing and Returning Value, Pointer and Reference, Static Data Member</a:t>
            </a:r>
            <a:br>
              <a:rPr lang="en-US" sz="3200" b="1">
                <a:solidFill>
                  <a:srgbClr val="00B0F0"/>
                </a:solidFill>
                <a:latin typeface="times" charset="0"/>
                <a:cs typeface="times" charset="0"/>
              </a:rPr>
            </a:br>
            <a:r>
              <a:rPr lang="en-US" sz="3200" b="1">
                <a:solidFill>
                  <a:srgbClr val="00B0F0"/>
                </a:solidFill>
                <a:latin typeface="times" charset="0"/>
                <a:cs typeface="times" charset="0"/>
              </a:rPr>
              <a:t>and Static Member Function</a:t>
            </a:r>
            <a:endParaRPr lang="en-US" sz="3200" b="1">
              <a:solidFill>
                <a:srgbClr val="00B0F0"/>
              </a:solidFill>
              <a:latin typeface="times" charset="0"/>
              <a:cs typeface="times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05740" y="1334135"/>
            <a:ext cx="1198626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b="1">
                <a:latin typeface="times" charset="0"/>
                <a:cs typeface="times" charset="0"/>
                <a:sym typeface="+mn-ea"/>
              </a:rPr>
              <a:t>Pointer and Reference: </a:t>
            </a:r>
            <a:endParaRPr lang="en-US" b="1">
              <a:latin typeface="times" charset="0"/>
              <a:cs typeface="times" charset="0"/>
            </a:endParaRPr>
          </a:p>
          <a:p>
            <a:pPr marL="285750" indent="-285750">
              <a:buFont typeface="Wingdings" panose="05000000000000000000" charset="0"/>
              <a:buChar char=""/>
            </a:pPr>
            <a:r>
              <a:rPr lang="en-US">
                <a:latin typeface="times" charset="0"/>
                <a:cs typeface="times" charset="0"/>
                <a:sym typeface="+mn-ea"/>
              </a:rPr>
              <a:t>Pointers and references are used to manipulate and work with memory locations in C++.</a:t>
            </a:r>
            <a:endParaRPr lang="en-US">
              <a:latin typeface="times" charset="0"/>
              <a:cs typeface="times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b="1">
                <a:latin typeface="times" charset="0"/>
                <a:cs typeface="times" charset="0"/>
                <a:sym typeface="+mn-ea"/>
              </a:rPr>
              <a:t>Pointers: </a:t>
            </a:r>
            <a:r>
              <a:rPr lang="en-US">
                <a:latin typeface="times" charset="0"/>
                <a:cs typeface="times" charset="0"/>
                <a:sym typeface="+mn-ea"/>
              </a:rPr>
              <a:t>A pointer is a variable that stores the memory address of another variable. </a:t>
            </a:r>
            <a:endParaRPr lang="en-US">
              <a:latin typeface="times" charset="0"/>
              <a:cs typeface="times" charset="0"/>
            </a:endParaRPr>
          </a:p>
          <a:p>
            <a:pPr marL="285750" indent="-285750">
              <a:buFont typeface="Wingdings" panose="05000000000000000000" charset="0"/>
              <a:buChar char=""/>
            </a:pPr>
            <a:r>
              <a:rPr lang="en-US">
                <a:latin typeface="times" charset="0"/>
                <a:cs typeface="times" charset="0"/>
                <a:sym typeface="+mn-ea"/>
              </a:rPr>
              <a:t>Pointers are declared using the * operator.</a:t>
            </a:r>
            <a:endParaRPr lang="en-US">
              <a:latin typeface="times" charset="0"/>
              <a:cs typeface="times" charset="0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b="1">
                <a:latin typeface="times" charset="0"/>
                <a:cs typeface="times" charset="0"/>
                <a:sym typeface="+mn-ea"/>
              </a:rPr>
              <a:t>References: </a:t>
            </a:r>
            <a:r>
              <a:rPr lang="en-US">
                <a:latin typeface="times" charset="0"/>
                <a:cs typeface="times" charset="0"/>
                <a:sym typeface="+mn-ea"/>
              </a:rPr>
              <a:t>A reference is an alternative name for an existing variable. </a:t>
            </a:r>
            <a:endParaRPr lang="en-US">
              <a:latin typeface="times" charset="0"/>
              <a:cs typeface="times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"/>
            </a:pPr>
            <a:r>
              <a:rPr lang="en-US">
                <a:latin typeface="times" charset="0"/>
                <a:cs typeface="times" charset="0"/>
                <a:sym typeface="+mn-ea"/>
              </a:rPr>
              <a:t>Unlike pointers, references cannot be reassigned to point to a different variable. </a:t>
            </a:r>
            <a:endParaRPr lang="en-US">
              <a:latin typeface="times" charset="0"/>
              <a:cs typeface="times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"/>
            </a:pPr>
            <a:r>
              <a:rPr lang="en-US">
                <a:latin typeface="times" charset="0"/>
                <a:cs typeface="times" charset="0"/>
                <a:sym typeface="+mn-ea"/>
              </a:rPr>
              <a:t>References are declared using the &amp; operator.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05740" y="3364230"/>
            <a:ext cx="1198626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b="1">
                <a:latin typeface="timesy)" charset="0"/>
                <a:cs typeface="timesy)" charset="0"/>
              </a:rPr>
              <a:t>Static Data Member and Static Member Function:</a:t>
            </a:r>
            <a:endParaRPr lang="en-US">
              <a:latin typeface="timesy)" charset="0"/>
              <a:cs typeface="timesy)" charset="0"/>
            </a:endParaRPr>
          </a:p>
          <a:p>
            <a:pPr marL="0" indent="0" algn="l"/>
            <a:r>
              <a:rPr lang="en-US" b="1">
                <a:latin typeface="timesy)" charset="0"/>
                <a:cs typeface="timesy)" charset="0"/>
              </a:rPr>
              <a:t>Static Data Member:</a:t>
            </a:r>
            <a:r>
              <a:rPr lang="en-US">
                <a:latin typeface="timesy)" charset="0"/>
                <a:cs typeface="timesy)" charset="0"/>
              </a:rPr>
              <a:t> </a:t>
            </a:r>
            <a:endParaRPr lang="en-US">
              <a:latin typeface="timesy)" charset="0"/>
              <a:cs typeface="timesy)" charset="0"/>
            </a:endParaRPr>
          </a:p>
          <a:p>
            <a:pPr marL="285750" indent="-285750" algn="l">
              <a:buFont typeface="Wingdings" panose="05000000000000000000" charset="0"/>
              <a:buChar char=""/>
            </a:pPr>
            <a:r>
              <a:rPr lang="en-US">
                <a:latin typeface="timesy)" charset="0"/>
                <a:cs typeface="timesy)" charset="0"/>
              </a:rPr>
              <a:t>In C++, a static data member is a member of a class that is shared by all instances (objects) of the class. </a:t>
            </a:r>
            <a:endParaRPr lang="en-US">
              <a:latin typeface="timesy)" charset="0"/>
              <a:cs typeface="timesy)" charset="0"/>
            </a:endParaRPr>
          </a:p>
          <a:p>
            <a:pPr marL="285750" indent="-285750" algn="l">
              <a:buFont typeface="Wingdings" panose="05000000000000000000" charset="0"/>
              <a:buChar char=""/>
            </a:pPr>
            <a:r>
              <a:rPr lang="en-US">
                <a:latin typeface="timesy)" charset="0"/>
                <a:cs typeface="timesy)" charset="0"/>
              </a:rPr>
              <a:t>We can’t initialized it in the </a:t>
            </a:r>
            <a:r>
              <a:rPr lang="en-US" b="1">
                <a:latin typeface="timesy)" charset="0"/>
                <a:cs typeface="timesy)" charset="0"/>
              </a:rPr>
              <a:t>class definition</a:t>
            </a:r>
            <a:r>
              <a:rPr lang="en-US">
                <a:latin typeface="timesy)" charset="0"/>
                <a:cs typeface="timesy)" charset="0"/>
              </a:rPr>
              <a:t> but it can be initialized outside the class using the scope resolution operator :: to identify which class it belongs to. </a:t>
            </a:r>
            <a:endParaRPr lang="en-US">
              <a:latin typeface="timesy)" charset="0"/>
              <a:cs typeface="timesy)" charset="0"/>
            </a:endParaRPr>
          </a:p>
          <a:p>
            <a:pPr marL="285750" indent="-285750" algn="l">
              <a:buFont typeface="Wingdings" panose="05000000000000000000" charset="0"/>
              <a:buChar char=""/>
            </a:pPr>
            <a:r>
              <a:rPr lang="en-US">
                <a:latin typeface="timesy)" charset="0"/>
                <a:cs typeface="timesy)" charset="0"/>
              </a:rPr>
              <a:t>All static data is initialized to zero (because its default value is zero) when first object is created</a:t>
            </a:r>
            <a:endParaRPr lang="en-US">
              <a:latin typeface="timesy)" charset="0"/>
              <a:cs typeface="timesy)" charset="0"/>
            </a:endParaRPr>
          </a:p>
          <a:p>
            <a:pPr indent="0" algn="l">
              <a:buFont typeface="Wingdings" panose="05000000000000000000" charset="0"/>
              <a:buNone/>
            </a:pPr>
            <a:endParaRPr lang="en-US">
              <a:latin typeface="timesy)" charset="0"/>
              <a:cs typeface="timesy)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b="1">
                <a:latin typeface="timesy)" charset="0"/>
                <a:cs typeface="timesy)" charset="0"/>
              </a:rPr>
              <a:t>Static Member Function: </a:t>
            </a:r>
            <a:endParaRPr lang="en-US" b="1">
              <a:latin typeface="timesy)" charset="0"/>
              <a:cs typeface="timesy)" charset="0"/>
            </a:endParaRPr>
          </a:p>
          <a:p>
            <a:pPr marL="285750" indent="-285750" algn="l">
              <a:buFont typeface="Wingdings" panose="05000000000000000000" charset="0"/>
              <a:buChar char=""/>
            </a:pPr>
            <a:r>
              <a:rPr lang="en-US">
                <a:latin typeface="timesy)" charset="0"/>
                <a:cs typeface="timesy)" charset="0"/>
              </a:rPr>
              <a:t>A static member function is a function that belongs to the class rather than the objects of the class. </a:t>
            </a:r>
            <a:endParaRPr lang="en-US">
              <a:latin typeface="timesy)" charset="0"/>
              <a:cs typeface="timesy)" charset="0"/>
            </a:endParaRPr>
          </a:p>
          <a:p>
            <a:pPr marL="285750" indent="-285750" algn="l">
              <a:buFont typeface="Wingdings" panose="05000000000000000000" charset="0"/>
              <a:buChar char=""/>
            </a:pPr>
            <a:r>
              <a:rPr lang="en-US">
                <a:latin typeface="timesy)" charset="0"/>
                <a:cs typeface="timesy)" charset="0"/>
              </a:rPr>
              <a:t>It can be invoked using the class name without creating an object of the class. </a:t>
            </a:r>
            <a:endParaRPr lang="en-US">
              <a:latin typeface="timesy)" charset="0"/>
              <a:cs typeface="timesy)" charset="0"/>
            </a:endParaRPr>
          </a:p>
          <a:p>
            <a:pPr marL="285750" indent="-285750" algn="l">
              <a:buFont typeface="Wingdings" panose="05000000000000000000" charset="0"/>
              <a:buChar char=""/>
            </a:pPr>
            <a:r>
              <a:rPr lang="en-US">
                <a:latin typeface="timesy)" charset="0"/>
                <a:cs typeface="timesy)" charset="0"/>
              </a:rPr>
              <a:t>Since it doesn't have access to the object-specific data members, it can only access static data members and other static member functions.</a:t>
            </a:r>
            <a:endParaRPr lang="en-US">
              <a:latin typeface="timesy)" charset="0"/>
              <a:cs typeface="timesy)" charset="0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/>
          <p:nvPr>
            <p:ph type="title"/>
          </p:nvPr>
        </p:nvSpPr>
        <p:spPr>
          <a:xfrm>
            <a:off x="838200" y="0"/>
            <a:ext cx="10515600" cy="61023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EXAMPLES</a:t>
            </a:r>
            <a:endParaRPr 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414655" y="841375"/>
            <a:ext cx="9773285" cy="42767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000" b="1">
                <a:latin typeface="Times New Roman" panose="02020603050405020304" pitchFamily="18" charset="0"/>
              </a:rPr>
              <a:t>Inline Function:</a:t>
            </a:r>
            <a:r>
              <a:rPr lang="en-US" b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#include &lt;iostream&gt; </a:t>
            </a:r>
            <a:endParaRPr lang="en-US" b="0">
              <a:solidFill>
                <a:srgbClr val="C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indent="0"/>
            <a:r>
              <a:rPr lang="en-US" b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using namespace std;</a:t>
            </a:r>
            <a:r>
              <a:rPr lang="en-US" b="0">
                <a:latin typeface="Consolas" panose="020B0609020204030204" pitchFamily="49" charset="0"/>
                <a:cs typeface="Times New Roman" panose="02020603050405020304" pitchFamily="18" charset="0"/>
              </a:rPr>
              <a:t> </a:t>
            </a:r>
            <a:r>
              <a:rPr lang="en-US" b="0" i="1">
                <a:solidFill>
                  <a:srgbClr val="006F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// Inline function declaration</a:t>
            </a:r>
            <a:r>
              <a:rPr lang="en-US" b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inline int add(int a, int b) </a:t>
            </a:r>
            <a:endParaRPr lang="en-US" b="0">
              <a:solidFill>
                <a:srgbClr val="C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indent="0"/>
            <a:r>
              <a:rPr lang="en-US" b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{ </a:t>
            </a:r>
            <a:endParaRPr lang="en-US" b="0">
              <a:solidFill>
                <a:srgbClr val="C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indent="0"/>
            <a:r>
              <a:rPr lang="en-US" b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return a + b;}</a:t>
            </a:r>
            <a:endParaRPr lang="en-US" b="0">
              <a:solidFill>
                <a:srgbClr val="C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indent="0"/>
            <a:r>
              <a:rPr lang="en-US" b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int main() </a:t>
            </a:r>
            <a:endParaRPr lang="en-US" b="0">
              <a:solidFill>
                <a:srgbClr val="C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indent="0"/>
            <a:r>
              <a:rPr lang="en-US" b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{int result = add(5, 3); </a:t>
            </a:r>
            <a:r>
              <a:rPr lang="en-US" b="0" i="1">
                <a:solidFill>
                  <a:srgbClr val="006F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// Function call </a:t>
            </a:r>
            <a:endParaRPr lang="en-US" b="0" i="1">
              <a:solidFill>
                <a:srgbClr val="006FC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indent="0"/>
            <a:r>
              <a:rPr lang="en-US" b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cout &lt;&lt; "Result: " &lt;&lt; result &lt;&lt; endl; return 0;}</a:t>
            </a:r>
            <a:endParaRPr lang="en-US" b="0">
              <a:solidFill>
                <a:srgbClr val="C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3556000" y="3748088"/>
          <a:ext cx="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en-US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414655" y="5391150"/>
            <a:ext cx="5080000" cy="8991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7"/>
          <p:cNvSpPr txBox="1"/>
          <p:nvPr/>
        </p:nvSpPr>
        <p:spPr>
          <a:xfrm>
            <a:off x="1991360" y="4926013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>
                <a:latin typeface="times" charset="0"/>
                <a:cs typeface="times" charset="0"/>
              </a:rPr>
              <a:t>Output: </a:t>
            </a:r>
            <a:endParaRPr lang="en-US">
              <a:latin typeface="times" charset="0"/>
              <a:cs typeface="times" charset="0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/>
          <p:nvPr>
            <p:ph type="title"/>
          </p:nvPr>
        </p:nvSpPr>
        <p:spPr>
          <a:xfrm>
            <a:off x="838200" y="0"/>
            <a:ext cx="10515600" cy="61023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EXAMPLES</a:t>
            </a:r>
            <a:endParaRPr 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3556000" y="3748088"/>
          <a:ext cx="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en-US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533400" y="828675"/>
            <a:ext cx="9612630" cy="52006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000" b="1">
                <a:latin typeface="Times New Roman" panose="02020603050405020304" pitchFamily="18" charset="0"/>
              </a:rPr>
              <a:t>Default Argument:</a:t>
            </a:r>
            <a:r>
              <a:rPr lang="en-US" sz="2000" b="0">
                <a:solidFill>
                  <a:srgbClr val="C00000"/>
                </a:solidFill>
                <a:latin typeface="Times New Roman" panose="02020603050405020304" pitchFamily="18" charset="0"/>
              </a:rPr>
              <a:t>#include &lt;iostream&gt;</a:t>
            </a:r>
            <a:endParaRPr lang="en-US" sz="2000" b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0" indent="0"/>
            <a:r>
              <a:rPr lang="en-US" sz="2000" b="0">
                <a:solidFill>
                  <a:srgbClr val="C00000"/>
                </a:solidFill>
                <a:latin typeface="Times New Roman" panose="02020603050405020304" pitchFamily="18" charset="0"/>
              </a:rPr>
              <a:t> using namespace std;</a:t>
            </a:r>
            <a:endParaRPr lang="en-US" sz="2000" b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0" indent="0"/>
            <a:r>
              <a:rPr lang="en-US" sz="3200" b="0">
                <a:latin typeface="Times New Roman" panose="02020603050405020304" pitchFamily="18" charset="0"/>
              </a:rPr>
              <a:t> </a:t>
            </a:r>
            <a:r>
              <a:rPr lang="en-US" sz="2000" b="0" i="1">
                <a:solidFill>
                  <a:srgbClr val="006FC0"/>
                </a:solidFill>
                <a:latin typeface="Times New Roman" panose="02020603050405020304" pitchFamily="18" charset="0"/>
              </a:rPr>
              <a:t>// Function declaration with default argument</a:t>
            </a:r>
            <a:r>
              <a:rPr lang="en-US" sz="2000" b="0">
                <a:solidFill>
                  <a:srgbClr val="C00000"/>
                </a:solidFill>
                <a:latin typeface="Times New Roman" panose="02020603050405020304" pitchFamily="18" charset="0"/>
              </a:rPr>
              <a:t>void greet(string name = "Anonymous") </a:t>
            </a:r>
            <a:endParaRPr lang="en-US" sz="2000" b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0" indent="0"/>
            <a:r>
              <a:rPr lang="en-US" sz="2000" b="0">
                <a:solidFill>
                  <a:srgbClr val="C00000"/>
                </a:solidFill>
                <a:latin typeface="Times New Roman" panose="02020603050405020304" pitchFamily="18" charset="0"/>
              </a:rPr>
              <a:t>{</a:t>
            </a:r>
            <a:endParaRPr lang="en-US" sz="2000" b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0" indent="0"/>
            <a:r>
              <a:rPr lang="en-US" sz="2000" b="0">
                <a:solidFill>
                  <a:srgbClr val="C00000"/>
                </a:solidFill>
                <a:latin typeface="Times New Roman" panose="02020603050405020304" pitchFamily="18" charset="0"/>
              </a:rPr>
              <a:t> cout &lt;&lt; "Hello, " &lt;&lt; name &lt;&lt; "!" &lt;&lt; endl;}</a:t>
            </a:r>
            <a:endParaRPr lang="en-US" sz="2000" b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0" indent="0"/>
            <a:r>
              <a:rPr lang="en-US" sz="2000" b="0">
                <a:solidFill>
                  <a:srgbClr val="C00000"/>
                </a:solidFill>
                <a:latin typeface="Times New Roman" panose="02020603050405020304" pitchFamily="18" charset="0"/>
              </a:rPr>
              <a:t>int main() </a:t>
            </a:r>
            <a:endParaRPr lang="en-US" sz="2000" b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0" indent="0"/>
            <a:r>
              <a:rPr lang="en-US" sz="2000" b="0">
                <a:solidFill>
                  <a:srgbClr val="C00000"/>
                </a:solidFill>
                <a:latin typeface="Times New Roman" panose="02020603050405020304" pitchFamily="18" charset="0"/>
              </a:rPr>
              <a:t>{greet(); </a:t>
            </a:r>
            <a:r>
              <a:rPr lang="en-US" sz="2000" b="0" i="1">
                <a:solidFill>
                  <a:srgbClr val="006FC0"/>
                </a:solidFill>
                <a:latin typeface="Times New Roman" panose="02020603050405020304" pitchFamily="18" charset="0"/>
              </a:rPr>
              <a:t>// Using the default argument</a:t>
            </a:r>
            <a:r>
              <a:rPr lang="en-US" sz="2000" b="0">
                <a:solidFill>
                  <a:srgbClr val="C00000"/>
                </a:solidFill>
                <a:latin typeface="Times New Roman" panose="02020603050405020304" pitchFamily="18" charset="0"/>
              </a:rPr>
              <a:t>greet("NAST"); </a:t>
            </a:r>
            <a:r>
              <a:rPr lang="en-US" sz="2000" b="0" i="1">
                <a:solidFill>
                  <a:srgbClr val="006FC0"/>
                </a:solidFill>
                <a:latin typeface="Times New Roman" panose="02020603050405020304" pitchFamily="18" charset="0"/>
              </a:rPr>
              <a:t>// Providing a custom argument</a:t>
            </a:r>
            <a:r>
              <a:rPr lang="en-US" sz="2000" b="0">
                <a:solidFill>
                  <a:srgbClr val="C00000"/>
                </a:solidFill>
                <a:latin typeface="Times New Roman" panose="02020603050405020304" pitchFamily="18" charset="0"/>
              </a:rPr>
              <a:t>return 0;}</a:t>
            </a:r>
            <a:endParaRPr lang="en-US" sz="2000" b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9292590" y="2716530"/>
            <a:ext cx="11315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OUTPUT</a:t>
            </a:r>
            <a:endParaRPr lang="en-US" b="1"/>
          </a:p>
        </p:txBody>
      </p:sp>
      <p:sp>
        <p:nvSpPr>
          <p:cNvPr id="12" name="Text Box 11"/>
          <p:cNvSpPr txBox="1"/>
          <p:nvPr/>
        </p:nvSpPr>
        <p:spPr>
          <a:xfrm>
            <a:off x="9014460" y="3084830"/>
            <a:ext cx="2247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00B0F0"/>
                </a:solidFill>
              </a:rPr>
              <a:t>Hello Anonymous</a:t>
            </a:r>
            <a:endParaRPr lang="en-US" b="1">
              <a:solidFill>
                <a:srgbClr val="00B0F0"/>
              </a:solidFill>
            </a:endParaRPr>
          </a:p>
          <a:p>
            <a:r>
              <a:rPr lang="en-US" b="1">
                <a:solidFill>
                  <a:srgbClr val="00B0F0"/>
                </a:solidFill>
              </a:rPr>
              <a:t>Hello NAST</a:t>
            </a:r>
            <a:endParaRPr lang="en-US" b="1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/>
          <p:nvPr>
            <p:ph type="title"/>
          </p:nvPr>
        </p:nvSpPr>
        <p:spPr>
          <a:xfrm>
            <a:off x="838200" y="0"/>
            <a:ext cx="10515600" cy="61023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EXAMPLES</a:t>
            </a:r>
            <a:endParaRPr 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3556000" y="3748088"/>
          <a:ext cx="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en-US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Text Box 99"/>
          <p:cNvSpPr txBox="1"/>
          <p:nvPr/>
        </p:nvSpPr>
        <p:spPr>
          <a:xfrm>
            <a:off x="0" y="610235"/>
            <a:ext cx="11192510" cy="63087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400" b="1">
                <a:latin typeface="Times New Roman" panose="02020603050405020304" pitchFamily="18" charset="0"/>
              </a:rPr>
              <a:t>Passing and Returning Value:</a:t>
            </a:r>
            <a:r>
              <a:rPr lang="en-US" sz="2000" b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#include &lt;iostream&gt; </a:t>
            </a:r>
            <a:endParaRPr lang="en-US" sz="2000" b="0">
              <a:solidFill>
                <a:srgbClr val="C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2000" b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using namespace std;</a:t>
            </a:r>
            <a:r>
              <a:rPr lang="en-US" sz="2000" b="0">
                <a:latin typeface="Consolas" panose="020B0609020204030204" pitchFamily="49" charset="0"/>
                <a:cs typeface="Times New Roman" panose="02020603050405020304" pitchFamily="18" charset="0"/>
              </a:rPr>
              <a:t> </a:t>
            </a:r>
            <a:r>
              <a:rPr lang="en-US" sz="2000" b="0" i="1">
                <a:solidFill>
                  <a:srgbClr val="006F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// Function that calculates the sum of two numbers and returns the result</a:t>
            </a:r>
            <a:r>
              <a:rPr lang="en-US" sz="2000" b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int add(int a, int b)</a:t>
            </a:r>
            <a:endParaRPr lang="en-US" sz="2000" b="0">
              <a:solidFill>
                <a:srgbClr val="C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2000" b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{ </a:t>
            </a:r>
            <a:endParaRPr lang="en-US" sz="2000" b="0">
              <a:solidFill>
                <a:srgbClr val="C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2000" b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return a + b;  }</a:t>
            </a:r>
            <a:r>
              <a:rPr lang="en-US" sz="2000" b="0" i="1">
                <a:solidFill>
                  <a:srgbClr val="006F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// Function that prints the result of adding two numbers</a:t>
            </a:r>
            <a:endParaRPr lang="en-US" sz="2000" b="0" i="1">
              <a:solidFill>
                <a:srgbClr val="006FC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2000" b="0" i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void printSum(int a, int b) </a:t>
            </a:r>
            <a:endParaRPr lang="en-US" sz="2000" b="0" i="1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2000" b="0" i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{</a:t>
            </a:r>
            <a:endParaRPr lang="en-US" sz="2000" b="0" i="1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2000" b="0" i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 sum = add(a, b);           // </a:t>
            </a:r>
            <a:r>
              <a:rPr lang="en-US" sz="2000" b="0" i="1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Function call and assigning the return value to a variable</a:t>
            </a:r>
            <a:endParaRPr lang="en-US" sz="2000" b="0" i="1">
              <a:solidFill>
                <a:srgbClr val="00B0F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2000" b="0" i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cout &lt;&lt; "Sum: " &lt;&lt; sum &lt;&lt; endl;</a:t>
            </a:r>
            <a:endParaRPr lang="en-US" sz="2000" b="0" i="1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2000" b="0" i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  <a:endParaRPr lang="en-US" sz="2000" b="0" i="1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2000" b="0" i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 main() </a:t>
            </a:r>
            <a:endParaRPr lang="en-US" sz="2000" b="0" i="1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2000" b="0" i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{</a:t>
            </a:r>
            <a:endParaRPr lang="en-US" sz="2000" b="0" i="1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2000" b="0" i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printSum(10, 20);         /</a:t>
            </a:r>
            <a:r>
              <a:rPr lang="en-US" sz="2000" b="0" i="1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 Function call</a:t>
            </a:r>
            <a:endParaRPr lang="en-US" sz="2000" b="0" i="1">
              <a:solidFill>
                <a:srgbClr val="00B0F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2000" b="0" i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return 0;</a:t>
            </a:r>
            <a:endParaRPr lang="en-US" sz="2000" b="0" i="1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2000" b="0" i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  <a:endParaRPr lang="en-US" sz="2000" b="0" i="1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/>
          <p:nvPr>
            <p:ph type="title"/>
          </p:nvPr>
        </p:nvSpPr>
        <p:spPr>
          <a:xfrm>
            <a:off x="838200" y="0"/>
            <a:ext cx="10515600" cy="61023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EXAMPLES</a:t>
            </a:r>
            <a:endParaRPr 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3556000" y="3748088"/>
          <a:ext cx="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en-US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171450" y="610235"/>
            <a:ext cx="11849735" cy="59391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000" b="1">
                <a:latin typeface="Times New Roman" panose="02020603050405020304" pitchFamily="18" charset="0"/>
              </a:rPr>
              <a:t>Pointer Swapping:</a:t>
            </a:r>
            <a:r>
              <a:rPr lang="en-US" b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#include &lt;iostream&gt; </a:t>
            </a:r>
            <a:endParaRPr lang="en-US" b="0">
              <a:solidFill>
                <a:srgbClr val="C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indent="0"/>
            <a:r>
              <a:rPr lang="en-US" b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using namespace std;</a:t>
            </a:r>
            <a:r>
              <a:rPr lang="en-US" b="0">
                <a:latin typeface="Consolas" panose="020B0609020204030204" pitchFamily="49" charset="0"/>
                <a:cs typeface="Times New Roman" panose="02020603050405020304" pitchFamily="18" charset="0"/>
              </a:rPr>
              <a:t> </a:t>
            </a:r>
            <a:r>
              <a:rPr lang="en-US" b="0" i="1">
                <a:solidFill>
                  <a:srgbClr val="006F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// Function that swaps the values of two integers using pointers</a:t>
            </a:r>
            <a:r>
              <a:rPr lang="en-US" b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void swapWithPointers(int *a, int *b) </a:t>
            </a:r>
            <a:endParaRPr lang="en-US" b="0">
              <a:solidFill>
                <a:srgbClr val="C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indent="0"/>
            <a:r>
              <a:rPr lang="en-US" b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{ </a:t>
            </a:r>
            <a:endParaRPr lang="en-US" b="0">
              <a:solidFill>
                <a:srgbClr val="C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indent="0"/>
            <a:r>
              <a:rPr lang="en-US" b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 temp = *a;*a = *b;*b = temp;}</a:t>
            </a:r>
            <a:r>
              <a:rPr lang="en-US" b="0">
                <a:latin typeface="Consolas" panose="020B0609020204030204" pitchFamily="49" charset="0"/>
                <a:cs typeface="Times New Roman" panose="02020603050405020304" pitchFamily="18" charset="0"/>
              </a:rPr>
              <a:t> </a:t>
            </a:r>
            <a:r>
              <a:rPr lang="en-US" b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int main()</a:t>
            </a:r>
            <a:endParaRPr lang="en-US" b="0">
              <a:solidFill>
                <a:srgbClr val="C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indent="0"/>
            <a:r>
              <a:rPr lang="en-US" b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{int x = 10, y = 20;cout &lt;&lt; "Before swap With Pointers: x = " &lt;&lt; x &lt;&lt; ", y = " &lt;&lt; y &lt;&lt; endl;</a:t>
            </a:r>
            <a:r>
              <a:rPr lang="en-US" b="0" i="1">
                <a:solidFill>
                  <a:srgbClr val="006F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// Swap using pointers</a:t>
            </a:r>
            <a:r>
              <a:rPr lang="en-US" b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swapWithPointers(&amp;x, &amp;y);cout &lt;&lt; "After swap With Pointers: x = " &lt;&lt; x &lt;&lt; ", y = " &lt;&lt; y &lt;&lt; endl;return 0;}</a:t>
            </a:r>
            <a:endParaRPr lang="en-US" b="0">
              <a:solidFill>
                <a:srgbClr val="C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1684020" y="5371465"/>
          <a:ext cx="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en-US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6598920" y="5871845"/>
            <a:ext cx="5234940" cy="685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6941185" y="5371465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ctr"/>
            <a:r>
              <a:rPr lang="en-US" sz="2000" b="1">
                <a:latin typeface="Times New Roman" panose="02020603050405020304" pitchFamily="18" charset="0"/>
              </a:rPr>
              <a:t>Output:</a:t>
            </a:r>
            <a:endParaRPr lang="en-US" sz="20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/>
          <p:nvPr>
            <p:ph type="title"/>
          </p:nvPr>
        </p:nvSpPr>
        <p:spPr>
          <a:xfrm>
            <a:off x="838200" y="0"/>
            <a:ext cx="10515600" cy="61023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EXAMPLES</a:t>
            </a:r>
            <a:endParaRPr 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3556000" y="3748088"/>
          <a:ext cx="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en-US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/>
          <p:nvPr/>
        </p:nvGraphicFramePr>
        <p:xfrm>
          <a:off x="1684020" y="5371465"/>
          <a:ext cx="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en-US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Text Box 99"/>
          <p:cNvSpPr txBox="1"/>
          <p:nvPr/>
        </p:nvSpPr>
        <p:spPr>
          <a:xfrm>
            <a:off x="234315" y="610235"/>
            <a:ext cx="8954770" cy="56622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000" b="1">
                <a:latin typeface="Times New Roman" panose="02020603050405020304" pitchFamily="18" charset="0"/>
              </a:rPr>
              <a:t>Reference Swapping:</a:t>
            </a:r>
            <a:r>
              <a:rPr lang="en-US" b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#include &lt;iostream&gt; </a:t>
            </a:r>
            <a:endParaRPr lang="en-US" b="0">
              <a:solidFill>
                <a:srgbClr val="C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indent="0"/>
            <a:r>
              <a:rPr lang="en-US" b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using namespace std;</a:t>
            </a:r>
            <a:r>
              <a:rPr lang="en-US" b="0" i="1">
                <a:solidFill>
                  <a:srgbClr val="006F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// Function that swaps the values of two integers using references</a:t>
            </a:r>
            <a:r>
              <a:rPr lang="en-US" b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void swapWithReferences(int &amp;a, int &amp;b) </a:t>
            </a:r>
            <a:endParaRPr lang="en-US" b="0">
              <a:solidFill>
                <a:srgbClr val="C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indent="0"/>
            <a:r>
              <a:rPr lang="en-US" b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{ </a:t>
            </a:r>
            <a:endParaRPr lang="en-US" b="0">
              <a:solidFill>
                <a:srgbClr val="C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indent="0"/>
            <a:r>
              <a:rPr lang="en-US" b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 temp = a;a = b;b = temp;}</a:t>
            </a:r>
            <a:endParaRPr lang="en-US" b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indent="0"/>
            <a:r>
              <a:rPr lang="en-US" b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int main() </a:t>
            </a:r>
            <a:endParaRPr lang="en-US" b="0">
              <a:solidFill>
                <a:srgbClr val="C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indent="0"/>
            <a:r>
              <a:rPr lang="en-US" b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{int x = 10, y = 20;</a:t>
            </a:r>
            <a:endParaRPr lang="en-US" b="0">
              <a:solidFill>
                <a:srgbClr val="C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indent="0"/>
            <a:r>
              <a:rPr lang="en-US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+mn-ea"/>
              </a:rPr>
              <a:t>cout &lt;&lt; "Before swap With References: x = " &lt;&lt; x &lt;&lt; ", y = " &lt;&lt; y &lt;&lt; endl;</a:t>
            </a:r>
            <a:r>
              <a:rPr lang="en-US" i="1">
                <a:solidFill>
                  <a:srgbClr val="006FC0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+mn-ea"/>
              </a:rPr>
              <a:t>// Swap using references</a:t>
            </a:r>
            <a:r>
              <a:rPr lang="en-US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+mn-ea"/>
              </a:rPr>
              <a:t>swapWithReferences(x, y);cout &lt;&lt; "After swap With References: x = " &lt;&lt; x &lt;&lt; ", y = " &lt;&lt; y &lt;&lt; endl;return 0;}</a:t>
            </a:r>
            <a:endParaRPr lang="en-US" b="0">
              <a:solidFill>
                <a:srgbClr val="C00000"/>
              </a:solidFill>
              <a:latin typeface="Consolas" panose="020B0609020204030204" pitchFamily="49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1" name="Text Box 100"/>
          <p:cNvSpPr txBox="1"/>
          <p:nvPr/>
        </p:nvSpPr>
        <p:spPr>
          <a:xfrm>
            <a:off x="132080" y="4681220"/>
            <a:ext cx="75215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7340"/>
            <a:endParaRPr lang="en-US" sz="1400" b="0">
              <a:solidFill>
                <a:srgbClr val="C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endParaRPr lang="en-US" sz="1400" b="0">
              <a:solidFill>
                <a:srgbClr val="C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1"/>
          <a:stretch>
            <a:fillRect/>
          </a:stretch>
        </p:blipFill>
        <p:spPr>
          <a:xfrm>
            <a:off x="6254115" y="2645410"/>
            <a:ext cx="5642610" cy="12680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ext Box 10"/>
          <p:cNvSpPr txBox="1"/>
          <p:nvPr/>
        </p:nvSpPr>
        <p:spPr>
          <a:xfrm flipH="1">
            <a:off x="7975600" y="2215515"/>
            <a:ext cx="1447800" cy="675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marL="0" indent="0"/>
            <a:r>
              <a:rPr lang="en-US" sz="20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Times New Roman" panose="02020603050405020304" pitchFamily="18" charset="0"/>
              </a:rPr>
              <a:t>Output:</a:t>
            </a:r>
            <a:r>
              <a:rPr lang="en-US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Times New Roman" panose="02020603050405020304" pitchFamily="18" charset="0"/>
              </a:rPr>
              <a:t> </a:t>
            </a:r>
            <a:endParaRPr lang="en-US" b="1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619613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/>
              <a:t>Static Data Member and Static Member Function</a:t>
            </a:r>
            <a:endParaRPr lang="en-IN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04777" y="1040570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b="1" dirty="0"/>
              <a:t>Static data members </a:t>
            </a:r>
            <a:r>
              <a:rPr lang="en-GB" dirty="0"/>
              <a:t>are class members that are declared using static keywords.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304777" y="1410489"/>
            <a:ext cx="990717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GB" sz="2000" b="1" dirty="0"/>
              <a:t>Rules for Static Data Member:</a:t>
            </a:r>
            <a:endParaRPr lang="en-GB" sz="2000" b="1" dirty="0"/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dirty="0"/>
              <a:t>Static Data member are initialized to Zero initially.</a:t>
            </a:r>
            <a:endParaRPr lang="en-GB" dirty="0"/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dirty="0"/>
              <a:t>Only one copy of that member is created for the entire class and is shared by all the objects of that class, no matter how many objects are created.</a:t>
            </a:r>
            <a:endParaRPr lang="en-GB" dirty="0"/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dirty="0"/>
              <a:t>It is initialized before any object of this class is created, even before the main starts.</a:t>
            </a:r>
            <a:endParaRPr lang="en-GB" dirty="0"/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dirty="0"/>
              <a:t>It is visible only within the class, but its lifetime is the entire program.</a:t>
            </a:r>
            <a:endParaRPr lang="en-GB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487657" y="3429000"/>
            <a:ext cx="4406706" cy="6437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1" dirty="0"/>
              <a:t>Syntax:</a:t>
            </a:r>
            <a:endParaRPr lang="en-US" altLang="en-US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/>
              <a:t>static data_type data_member_name; </a:t>
            </a: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0629"/>
          </a:xfrm>
        </p:spPr>
        <p:txBody>
          <a:bodyPr>
            <a:noAutofit/>
          </a:bodyPr>
          <a:lstStyle/>
          <a:p>
            <a:pPr marL="457200" lvl="1" algn="ctr" fontAlgn="base"/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 INPUT/ OUTPUT STREAMS</a:t>
            </a:r>
            <a:endParaRPr lang="en-IN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610136"/>
            <a:ext cx="121920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   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4783" y="687080"/>
            <a:ext cx="101885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standard input stream (`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`) is used for reading input from the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user,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while the standard output stream (`cout`) to display output to user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85799" y="1620382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Bef>
                <a:spcPts val="4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24193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`cout`: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799" y="2267575"/>
            <a:ext cx="6098344" cy="2600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3200">
              <a:spcBef>
                <a:spcPts val="10"/>
              </a:spcBef>
              <a:spcAft>
                <a:spcPts val="0"/>
              </a:spcAft>
            </a:pPr>
            <a:r>
              <a:rPr lang="en-US" sz="180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#include</a:t>
            </a:r>
            <a:r>
              <a:rPr lang="en-US" sz="1800" spc="-4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&lt;iostream&gt;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9085"/>
            <a:r>
              <a:rPr lang="en-US" sz="180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spc="-1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main()</a:t>
            </a:r>
            <a:r>
              <a:rPr lang="en-US" sz="1800" spc="-2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9755">
              <a:spcBef>
                <a:spcPts val="580"/>
              </a:spcBef>
              <a:spcAft>
                <a:spcPts val="0"/>
              </a:spcAft>
            </a:pPr>
            <a:r>
              <a:rPr lang="en-US" sz="180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spc="-1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num</a:t>
            </a:r>
            <a:r>
              <a:rPr lang="en-US" sz="1800" spc="-1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800" spc="-1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42;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9755" marR="1454785">
              <a:lnSpc>
                <a:spcPct val="150000"/>
              </a:lnSpc>
              <a:spcBef>
                <a:spcPts val="595"/>
              </a:spcBef>
              <a:spcAft>
                <a:spcPts val="0"/>
              </a:spcAft>
            </a:pPr>
            <a:r>
              <a:rPr lang="en-US" sz="180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std::cout</a:t>
            </a:r>
            <a:r>
              <a:rPr lang="en-US" sz="1800" spc="-2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800" spc="-2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"The</a:t>
            </a:r>
            <a:r>
              <a:rPr lang="en-US" sz="1800" spc="-1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value</a:t>
            </a:r>
            <a:r>
              <a:rPr lang="en-US" sz="1800" spc="-2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of</a:t>
            </a:r>
            <a:r>
              <a:rPr lang="en-US" sz="1800" spc="-1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num</a:t>
            </a:r>
            <a:r>
              <a:rPr lang="en-US" sz="1800" spc="-1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is:</a:t>
            </a:r>
            <a:r>
              <a:rPr lang="en-US" sz="1800" spc="-2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"</a:t>
            </a:r>
            <a:r>
              <a:rPr lang="en-US" sz="1800" spc="-2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800" spc="-1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num</a:t>
            </a:r>
            <a:r>
              <a:rPr lang="en-US" sz="1800" spc="-1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800" spc="-1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std::endl;</a:t>
            </a:r>
            <a:r>
              <a:rPr lang="en-US" sz="1800" spc="-53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return</a:t>
            </a:r>
            <a:r>
              <a:rPr lang="en-US" sz="1800" spc="-1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0;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99085"/>
            <a:r>
              <a:rPr lang="en-US" sz="180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37959" y="1952745"/>
            <a:ext cx="7571936" cy="291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9085">
              <a:spcBef>
                <a:spcPts val="10"/>
              </a:spcBef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</a:rPr>
              <a:t>#include &lt;iostream&gt;</a:t>
            </a:r>
            <a:endParaRPr lang="en-IN" dirty="0">
              <a:solidFill>
                <a:srgbClr val="00B0F0"/>
              </a:solidFill>
            </a:endParaRPr>
          </a:p>
          <a:p>
            <a:pPr marR="5254625" algn="r"/>
            <a:r>
              <a:rPr lang="en-US" dirty="0">
                <a:solidFill>
                  <a:srgbClr val="00B0F0"/>
                </a:solidFill>
              </a:rPr>
              <a:t>int main() {</a:t>
            </a:r>
            <a:endParaRPr lang="en-IN" dirty="0">
              <a:solidFill>
                <a:srgbClr val="00B0F0"/>
              </a:solidFill>
            </a:endParaRPr>
          </a:p>
          <a:p>
            <a:pPr marR="5253990" algn="r">
              <a:spcBef>
                <a:spcPts val="585"/>
              </a:spcBef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</a:rPr>
              <a:t>int num;</a:t>
            </a:r>
            <a:endParaRPr lang="en-IN" dirty="0">
              <a:solidFill>
                <a:srgbClr val="00B0F0"/>
              </a:solidFill>
            </a:endParaRPr>
          </a:p>
          <a:p>
            <a:pPr marL="579755" marR="3296920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</a:rPr>
              <a:t>std::cout &lt;&lt; "Enter a number: "; std::</a:t>
            </a:r>
            <a:r>
              <a:rPr lang="en-US" dirty="0" err="1">
                <a:solidFill>
                  <a:srgbClr val="00B0F0"/>
                </a:solidFill>
              </a:rPr>
              <a:t>cin</a:t>
            </a:r>
            <a:r>
              <a:rPr lang="en-US" dirty="0">
                <a:solidFill>
                  <a:srgbClr val="00B0F0"/>
                </a:solidFill>
              </a:rPr>
              <a:t> &gt;&gt; num;</a:t>
            </a:r>
            <a:endParaRPr lang="en-IN" dirty="0">
              <a:solidFill>
                <a:srgbClr val="00B0F0"/>
              </a:solidFill>
            </a:endParaRPr>
          </a:p>
          <a:p>
            <a:pPr marL="579755" marR="2009140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</a:rPr>
              <a:t>std::cout &lt;&lt; "You entered: " &lt;&lt; num &lt;&lt; std::endl; return 0;</a:t>
            </a:r>
            <a:endParaRPr lang="en-IN" dirty="0">
              <a:solidFill>
                <a:srgbClr val="00B0F0"/>
              </a:solidFill>
            </a:endParaRPr>
          </a:p>
          <a:p>
            <a:pPr marL="299085">
              <a:lnSpc>
                <a:spcPts val="1160"/>
              </a:lnSpc>
            </a:pPr>
            <a:r>
              <a:rPr lang="en-US" dirty="0">
                <a:solidFill>
                  <a:srgbClr val="00B0F0"/>
                </a:solidFill>
              </a:rPr>
              <a:t>}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37959" y="1574647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400"/>
              </a:spcBef>
              <a:spcAft>
                <a:spcPts val="0"/>
              </a:spcAft>
              <a:buSzPts val="1200"/>
              <a:tabLst>
                <a:tab pos="24193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Input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`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`: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68526" y="5283353"/>
            <a:ext cx="7054946" cy="1037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marR="569595" indent="115570" algn="ctr">
              <a:lnSpc>
                <a:spcPct val="150000"/>
              </a:lnSpc>
              <a:spcBef>
                <a:spcPts val="57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`&gt;&gt;` extraction operator in </a:t>
            </a:r>
            <a:r>
              <a:rPr lang="en-US" sz="20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cin</a:t>
            </a:r>
            <a:endParaRPr lang="en-US" sz="20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marR="569595" indent="115570" algn="ctr">
              <a:lnSpc>
                <a:spcPct val="150000"/>
              </a:lnSpc>
              <a:spcBef>
                <a:spcPts val="570"/>
              </a:spcBef>
            </a:pPr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`&lt;&lt;` extraction operator in cout</a:t>
            </a:r>
            <a:endParaRPr lang="en-US" sz="20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24790" y="494030"/>
            <a:ext cx="5430520" cy="57543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600" b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#include&lt;iostream&gt; </a:t>
            </a:r>
            <a:endParaRPr lang="en-US" sz="1600" b="0">
              <a:solidFill>
                <a:srgbClr val="C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indent="0"/>
            <a:r>
              <a:rPr lang="en-US" sz="1600" b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using namespace std;</a:t>
            </a:r>
            <a:r>
              <a:rPr lang="en-US" sz="1600" b="0">
                <a:latin typeface="Consolas" panose="020B0609020204030204" pitchFamily="49" charset="0"/>
                <a:cs typeface="Times New Roman" panose="02020603050405020304" pitchFamily="18" charset="0"/>
              </a:rPr>
              <a:t> </a:t>
            </a:r>
            <a:r>
              <a:rPr lang="en-US" sz="1600" b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class StaticData{public:int a;static int count;</a:t>
            </a:r>
            <a:r>
              <a:rPr lang="en-US" sz="1600" b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1600" b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StaticData(){count++;}};int StaticData::count=0;</a:t>
            </a:r>
            <a:r>
              <a:rPr lang="en-US" sz="1600" b="0">
                <a:latin typeface="Consolas" panose="020B0609020204030204" pitchFamily="49" charset="0"/>
                <a:cs typeface="Times New Roman" panose="02020603050405020304" pitchFamily="18" charset="0"/>
              </a:rPr>
              <a:t>  </a:t>
            </a:r>
            <a:r>
              <a:rPr lang="en-US" sz="1600" b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int main(){cout&lt;&lt;"Initial Count: "&lt;&lt;StaticData::count&lt;&lt;endl; </a:t>
            </a:r>
            <a:endParaRPr lang="en-US" sz="1600" b="0">
              <a:solidFill>
                <a:srgbClr val="C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indent="0"/>
            <a:r>
              <a:rPr lang="en-US" sz="1600" b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StaticData obj1,obj2,obj3; </a:t>
            </a:r>
            <a:r>
              <a:rPr lang="en-US" sz="1600" b="0" i="1">
                <a:solidFill>
                  <a:srgbClr val="006F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//default constructor is called </a:t>
            </a:r>
            <a:r>
              <a:rPr lang="en-US" sz="1600" b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cout&lt;&lt;"Count incremented to : "&lt;&lt;StaticData::count&lt;&lt;endl; return 0;}</a:t>
            </a:r>
            <a:endParaRPr lang="en-US" sz="1600" b="0">
              <a:solidFill>
                <a:srgbClr val="C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1755140" y="5458142"/>
          <a:ext cx="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en-US" b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indent="0">
                        <a:buNone/>
                      </a:pP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/>
                    </a:p>
                  </a:txBody>
                  <a:tcPr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6553200" y="4691380"/>
            <a:ext cx="5169535" cy="16789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6553200" y="3747452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ctr"/>
            <a:r>
              <a:rPr lang="en-US" sz="2400" b="1">
                <a:latin typeface="Times New Roman Bold" panose="02020603050405020304" charset="0"/>
                <a:cs typeface="Times New Roman Bold" panose="02020603050405020304" charset="0"/>
              </a:rPr>
              <a:t>Output:</a:t>
            </a:r>
            <a:endParaRPr lang="en-US" sz="2400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73743879" name="Group 1073743878"/>
          <p:cNvGrpSpPr/>
          <p:nvPr/>
        </p:nvGrpSpPr>
        <p:grpSpPr>
          <a:xfrm>
            <a:off x="2237740" y="547370"/>
            <a:ext cx="8608695" cy="5690235"/>
            <a:chOff x="2308" y="481"/>
            <a:chExt cx="6995" cy="3323"/>
          </a:xfrm>
        </p:grpSpPr>
        <p:pic>
          <p:nvPicPr>
            <p:cNvPr id="1073743893" name="Picture 107374389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12" y="485"/>
              <a:ext cx="1697" cy="74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3743892" name="Freeform 1073743891"/>
            <p:cNvSpPr/>
            <p:nvPr/>
          </p:nvSpPr>
          <p:spPr>
            <a:xfrm>
              <a:off x="2312" y="485"/>
              <a:ext cx="1697" cy="741"/>
            </a:xfrm>
            <a:custGeom>
              <a:avLst/>
              <a:gdLst/>
              <a:ahLst/>
              <a:cxnLst/>
              <a:pathLst>
                <a:path w="1697" h="741">
                  <a:moveTo>
                    <a:pt x="0" y="123"/>
                  </a:moveTo>
                  <a:lnTo>
                    <a:pt x="9" y="75"/>
                  </a:lnTo>
                  <a:lnTo>
                    <a:pt x="36" y="36"/>
                  </a:lnTo>
                  <a:lnTo>
                    <a:pt x="75" y="9"/>
                  </a:lnTo>
                  <a:lnTo>
                    <a:pt x="123" y="0"/>
                  </a:lnTo>
                  <a:lnTo>
                    <a:pt x="1573" y="0"/>
                  </a:lnTo>
                  <a:lnTo>
                    <a:pt x="1621" y="9"/>
                  </a:lnTo>
                  <a:lnTo>
                    <a:pt x="1660" y="36"/>
                  </a:lnTo>
                  <a:lnTo>
                    <a:pt x="1687" y="75"/>
                  </a:lnTo>
                  <a:lnTo>
                    <a:pt x="1696" y="123"/>
                  </a:lnTo>
                  <a:lnTo>
                    <a:pt x="1696" y="616"/>
                  </a:lnTo>
                  <a:lnTo>
                    <a:pt x="1687" y="664"/>
                  </a:lnTo>
                  <a:lnTo>
                    <a:pt x="1660" y="704"/>
                  </a:lnTo>
                  <a:lnTo>
                    <a:pt x="1621" y="730"/>
                  </a:lnTo>
                  <a:lnTo>
                    <a:pt x="1573" y="740"/>
                  </a:lnTo>
                  <a:lnTo>
                    <a:pt x="123" y="740"/>
                  </a:lnTo>
                  <a:lnTo>
                    <a:pt x="75" y="730"/>
                  </a:lnTo>
                  <a:lnTo>
                    <a:pt x="36" y="704"/>
                  </a:lnTo>
                  <a:lnTo>
                    <a:pt x="9" y="664"/>
                  </a:lnTo>
                  <a:lnTo>
                    <a:pt x="0" y="616"/>
                  </a:lnTo>
                  <a:lnTo>
                    <a:pt x="0" y="123"/>
                  </a:lnTo>
                  <a:close/>
                </a:path>
              </a:pathLst>
            </a:custGeom>
            <a:noFill/>
            <a:ln w="6350" cap="flat" cmpd="sng">
              <a:solidFill>
                <a:srgbClr val="A4A4A4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pic>
          <p:nvPicPr>
            <p:cNvPr id="1073743891" name="Picture 107374389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6" y="485"/>
              <a:ext cx="1697" cy="74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3743890" name="Freeform 1073743889"/>
            <p:cNvSpPr/>
            <p:nvPr/>
          </p:nvSpPr>
          <p:spPr>
            <a:xfrm>
              <a:off x="4956" y="485"/>
              <a:ext cx="1697" cy="741"/>
            </a:xfrm>
            <a:custGeom>
              <a:avLst/>
              <a:gdLst/>
              <a:ahLst/>
              <a:cxnLst/>
              <a:pathLst>
                <a:path w="1697" h="741">
                  <a:moveTo>
                    <a:pt x="0" y="123"/>
                  </a:moveTo>
                  <a:lnTo>
                    <a:pt x="9" y="75"/>
                  </a:lnTo>
                  <a:lnTo>
                    <a:pt x="36" y="36"/>
                  </a:lnTo>
                  <a:lnTo>
                    <a:pt x="75" y="9"/>
                  </a:lnTo>
                  <a:lnTo>
                    <a:pt x="123" y="0"/>
                  </a:lnTo>
                  <a:lnTo>
                    <a:pt x="1573" y="0"/>
                  </a:lnTo>
                  <a:lnTo>
                    <a:pt x="1621" y="9"/>
                  </a:lnTo>
                  <a:lnTo>
                    <a:pt x="1660" y="36"/>
                  </a:lnTo>
                  <a:lnTo>
                    <a:pt x="1687" y="75"/>
                  </a:lnTo>
                  <a:lnTo>
                    <a:pt x="1696" y="123"/>
                  </a:lnTo>
                  <a:lnTo>
                    <a:pt x="1696" y="616"/>
                  </a:lnTo>
                  <a:lnTo>
                    <a:pt x="1687" y="664"/>
                  </a:lnTo>
                  <a:lnTo>
                    <a:pt x="1660" y="704"/>
                  </a:lnTo>
                  <a:lnTo>
                    <a:pt x="1621" y="730"/>
                  </a:lnTo>
                  <a:lnTo>
                    <a:pt x="1573" y="740"/>
                  </a:lnTo>
                  <a:lnTo>
                    <a:pt x="123" y="740"/>
                  </a:lnTo>
                  <a:lnTo>
                    <a:pt x="75" y="730"/>
                  </a:lnTo>
                  <a:lnTo>
                    <a:pt x="36" y="704"/>
                  </a:lnTo>
                  <a:lnTo>
                    <a:pt x="9" y="664"/>
                  </a:lnTo>
                  <a:lnTo>
                    <a:pt x="0" y="616"/>
                  </a:lnTo>
                  <a:lnTo>
                    <a:pt x="0" y="123"/>
                  </a:lnTo>
                  <a:close/>
                </a:path>
              </a:pathLst>
            </a:custGeom>
            <a:noFill/>
            <a:ln w="6350" cap="flat" cmpd="sng">
              <a:solidFill>
                <a:srgbClr val="A4A4A4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pic>
          <p:nvPicPr>
            <p:cNvPr id="1073743889" name="Picture 107374388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83" y="3057"/>
              <a:ext cx="1697" cy="74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3743888" name="Freeform 1073743887"/>
            <p:cNvSpPr/>
            <p:nvPr/>
          </p:nvSpPr>
          <p:spPr>
            <a:xfrm>
              <a:off x="4983" y="3057"/>
              <a:ext cx="1697" cy="740"/>
            </a:xfrm>
            <a:custGeom>
              <a:avLst/>
              <a:gdLst/>
              <a:ahLst/>
              <a:cxnLst/>
              <a:pathLst>
                <a:path w="1697" h="740">
                  <a:moveTo>
                    <a:pt x="0" y="123"/>
                  </a:moveTo>
                  <a:lnTo>
                    <a:pt x="9" y="75"/>
                  </a:lnTo>
                  <a:lnTo>
                    <a:pt x="36" y="36"/>
                  </a:lnTo>
                  <a:lnTo>
                    <a:pt x="75" y="9"/>
                  </a:lnTo>
                  <a:lnTo>
                    <a:pt x="123" y="0"/>
                  </a:lnTo>
                  <a:lnTo>
                    <a:pt x="1573" y="0"/>
                  </a:lnTo>
                  <a:lnTo>
                    <a:pt x="1621" y="9"/>
                  </a:lnTo>
                  <a:lnTo>
                    <a:pt x="1660" y="36"/>
                  </a:lnTo>
                  <a:lnTo>
                    <a:pt x="1687" y="75"/>
                  </a:lnTo>
                  <a:lnTo>
                    <a:pt x="1696" y="123"/>
                  </a:lnTo>
                  <a:lnTo>
                    <a:pt x="1696" y="616"/>
                  </a:lnTo>
                  <a:lnTo>
                    <a:pt x="1687" y="664"/>
                  </a:lnTo>
                  <a:lnTo>
                    <a:pt x="1660" y="704"/>
                  </a:lnTo>
                  <a:lnTo>
                    <a:pt x="1621" y="730"/>
                  </a:lnTo>
                  <a:lnTo>
                    <a:pt x="1573" y="740"/>
                  </a:lnTo>
                  <a:lnTo>
                    <a:pt x="123" y="740"/>
                  </a:lnTo>
                  <a:lnTo>
                    <a:pt x="75" y="730"/>
                  </a:lnTo>
                  <a:lnTo>
                    <a:pt x="36" y="704"/>
                  </a:lnTo>
                  <a:lnTo>
                    <a:pt x="9" y="664"/>
                  </a:lnTo>
                  <a:lnTo>
                    <a:pt x="0" y="616"/>
                  </a:lnTo>
                  <a:lnTo>
                    <a:pt x="0" y="123"/>
                  </a:lnTo>
                  <a:close/>
                </a:path>
              </a:pathLst>
            </a:custGeom>
            <a:noFill/>
            <a:ln w="6350" cap="flat" cmpd="sng">
              <a:solidFill>
                <a:srgbClr val="A4A4A4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073743887" name="Freeform 1073743886"/>
            <p:cNvSpPr/>
            <p:nvPr/>
          </p:nvSpPr>
          <p:spPr>
            <a:xfrm>
              <a:off x="2376" y="1189"/>
              <a:ext cx="4251" cy="1950"/>
            </a:xfrm>
            <a:custGeom>
              <a:avLst/>
              <a:gdLst>
                <a:gd name="A1" fmla="val 0"/>
                <a:gd name="A2" fmla="val 0"/>
              </a:gdLst>
              <a:ahLst/>
              <a:cxnLst/>
              <a:pathLst>
                <a:path w="4251" h="1950">
                  <a:moveTo>
                    <a:pt x="0" y="36"/>
                  </a:moveTo>
                  <a:lnTo>
                    <a:pt x="2653" y="1949"/>
                  </a:lnTo>
                  <a:moveTo>
                    <a:pt x="1597" y="0"/>
                  </a:moveTo>
                  <a:lnTo>
                    <a:pt x="4250" y="1913"/>
                  </a:lnTo>
                </a:path>
              </a:pathLst>
            </a:custGeom>
            <a:noFill/>
            <a:ln w="28575" cap="flat" cmpd="sng">
              <a:solidFill>
                <a:srgbClr val="4471C4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pic>
          <p:nvPicPr>
            <p:cNvPr id="1073743886" name="Picture 107374388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00" y="485"/>
              <a:ext cx="1697" cy="74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3743885" name="Freeform 1073743884"/>
            <p:cNvSpPr/>
            <p:nvPr/>
          </p:nvSpPr>
          <p:spPr>
            <a:xfrm>
              <a:off x="7600" y="485"/>
              <a:ext cx="1697" cy="741"/>
            </a:xfrm>
            <a:custGeom>
              <a:avLst/>
              <a:gdLst/>
              <a:ahLst/>
              <a:cxnLst/>
              <a:pathLst>
                <a:path w="1697" h="741">
                  <a:moveTo>
                    <a:pt x="0" y="123"/>
                  </a:moveTo>
                  <a:lnTo>
                    <a:pt x="9" y="75"/>
                  </a:lnTo>
                  <a:lnTo>
                    <a:pt x="36" y="36"/>
                  </a:lnTo>
                  <a:lnTo>
                    <a:pt x="75" y="9"/>
                  </a:lnTo>
                  <a:lnTo>
                    <a:pt x="123" y="0"/>
                  </a:lnTo>
                  <a:lnTo>
                    <a:pt x="1573" y="0"/>
                  </a:lnTo>
                  <a:lnTo>
                    <a:pt x="1621" y="9"/>
                  </a:lnTo>
                  <a:lnTo>
                    <a:pt x="1660" y="36"/>
                  </a:lnTo>
                  <a:lnTo>
                    <a:pt x="1687" y="75"/>
                  </a:lnTo>
                  <a:lnTo>
                    <a:pt x="1696" y="123"/>
                  </a:lnTo>
                  <a:lnTo>
                    <a:pt x="1696" y="616"/>
                  </a:lnTo>
                  <a:lnTo>
                    <a:pt x="1687" y="664"/>
                  </a:lnTo>
                  <a:lnTo>
                    <a:pt x="1660" y="704"/>
                  </a:lnTo>
                  <a:lnTo>
                    <a:pt x="1621" y="730"/>
                  </a:lnTo>
                  <a:lnTo>
                    <a:pt x="1573" y="740"/>
                  </a:lnTo>
                  <a:lnTo>
                    <a:pt x="123" y="740"/>
                  </a:lnTo>
                  <a:lnTo>
                    <a:pt x="75" y="730"/>
                  </a:lnTo>
                  <a:lnTo>
                    <a:pt x="36" y="704"/>
                  </a:lnTo>
                  <a:lnTo>
                    <a:pt x="9" y="664"/>
                  </a:lnTo>
                  <a:lnTo>
                    <a:pt x="0" y="616"/>
                  </a:lnTo>
                  <a:lnTo>
                    <a:pt x="0" y="123"/>
                  </a:lnTo>
                  <a:close/>
                </a:path>
              </a:pathLst>
            </a:custGeom>
            <a:noFill/>
            <a:ln w="6350" cap="flat" cmpd="sng">
              <a:solidFill>
                <a:srgbClr val="A4A4A4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073743884" name="Freeform 1073743883"/>
            <p:cNvSpPr/>
            <p:nvPr/>
          </p:nvSpPr>
          <p:spPr>
            <a:xfrm>
              <a:off x="4974" y="1198"/>
              <a:ext cx="4269" cy="1932"/>
            </a:xfrm>
            <a:custGeom>
              <a:avLst/>
              <a:gdLst>
                <a:gd name="A1" fmla="val 0"/>
                <a:gd name="A2" fmla="val 0"/>
              </a:gdLst>
              <a:ahLst/>
              <a:cxnLst/>
              <a:pathLst>
                <a:path w="4269" h="1932">
                  <a:moveTo>
                    <a:pt x="2671" y="9"/>
                  </a:moveTo>
                  <a:lnTo>
                    <a:pt x="9" y="1931"/>
                  </a:lnTo>
                  <a:moveTo>
                    <a:pt x="4268" y="0"/>
                  </a:moveTo>
                  <a:lnTo>
                    <a:pt x="1606" y="1922"/>
                  </a:lnTo>
                  <a:moveTo>
                    <a:pt x="0" y="0"/>
                  </a:moveTo>
                  <a:lnTo>
                    <a:pt x="54" y="1931"/>
                  </a:lnTo>
                  <a:moveTo>
                    <a:pt x="1633" y="0"/>
                  </a:moveTo>
                  <a:lnTo>
                    <a:pt x="1687" y="1931"/>
                  </a:lnTo>
                </a:path>
              </a:pathLst>
            </a:custGeom>
            <a:noFill/>
            <a:ln w="28575" cap="flat" cmpd="sng">
              <a:solidFill>
                <a:srgbClr val="4471C4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073743883" name="Text Box 1073743882"/>
            <p:cNvSpPr txBox="1"/>
            <p:nvPr/>
          </p:nvSpPr>
          <p:spPr>
            <a:xfrm>
              <a:off x="2938" y="684"/>
              <a:ext cx="467" cy="4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>
                <a:lnSpc>
                  <a:spcPts val="2195"/>
                </a:lnSpc>
              </a:pPr>
              <a:r>
                <a:rPr lang="en-US"/>
                <a:t>10</a:t>
              </a:r>
              <a:endParaRPr lang="en-US"/>
            </a:p>
            <a:p>
              <a:endParaRPr lang="en-US"/>
            </a:p>
          </p:txBody>
        </p:sp>
        <p:sp>
          <p:nvSpPr>
            <p:cNvPr id="1073743882" name="Text Box 1073743881"/>
            <p:cNvSpPr txBox="1"/>
            <p:nvPr/>
          </p:nvSpPr>
          <p:spPr>
            <a:xfrm>
              <a:off x="5583" y="684"/>
              <a:ext cx="467" cy="4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>
                <a:lnSpc>
                  <a:spcPts val="2195"/>
                </a:lnSpc>
              </a:pPr>
              <a:r>
                <a:rPr lang="en-US"/>
                <a:t>20</a:t>
              </a:r>
              <a:endParaRPr lang="en-US"/>
            </a:p>
            <a:p>
              <a:endParaRPr lang="en-US"/>
            </a:p>
          </p:txBody>
        </p:sp>
        <p:sp>
          <p:nvSpPr>
            <p:cNvPr id="1073743881" name="Text Box 1073743880"/>
            <p:cNvSpPr txBox="1"/>
            <p:nvPr/>
          </p:nvSpPr>
          <p:spPr>
            <a:xfrm>
              <a:off x="8226" y="684"/>
              <a:ext cx="467" cy="4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>
                <a:lnSpc>
                  <a:spcPts val="2195"/>
                </a:lnSpc>
              </a:pPr>
              <a:r>
                <a:rPr lang="en-US"/>
                <a:t>30</a:t>
              </a:r>
              <a:endParaRPr lang="en-US"/>
            </a:p>
            <a:p>
              <a:endParaRPr lang="en-US"/>
            </a:p>
          </p:txBody>
        </p:sp>
        <p:sp>
          <p:nvSpPr>
            <p:cNvPr id="1073743880" name="Text Box 1073743879"/>
            <p:cNvSpPr txBox="1"/>
            <p:nvPr/>
          </p:nvSpPr>
          <p:spPr>
            <a:xfrm>
              <a:off x="5720" y="3257"/>
              <a:ext cx="243" cy="4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>
                <a:lnSpc>
                  <a:spcPts val="2195"/>
                </a:lnSpc>
              </a:pPr>
              <a:r>
                <a:rPr lang="en-US"/>
                <a:t>3</a:t>
              </a:r>
              <a:endParaRPr lang="en-US"/>
            </a:p>
            <a:p>
              <a:endParaRPr lang="en-US"/>
            </a:p>
          </p:txBody>
        </p:sp>
      </p:grpSp>
      <p:sp>
        <p:nvSpPr>
          <p:cNvPr id="102" name="Text Box 101"/>
          <p:cNvSpPr txBox="1"/>
          <p:nvPr/>
        </p:nvSpPr>
        <p:spPr>
          <a:xfrm>
            <a:off x="3013075" y="6195060"/>
            <a:ext cx="70827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ctr"/>
            <a:r>
              <a:rPr lang="en-US" b="1">
                <a:solidFill>
                  <a:srgbClr val="006F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(Common to all three)</a:t>
            </a:r>
            <a:r>
              <a:rPr lang="en-US" b="1">
                <a:solidFill>
                  <a:srgbClr val="00AF50"/>
                </a:solidFill>
                <a:latin typeface="Calibri" charset="0"/>
              </a:rPr>
              <a:t>Figure: Sharing of a static data</a:t>
            </a:r>
            <a:endParaRPr lang="en-US" b="1">
              <a:solidFill>
                <a:srgbClr val="00AF50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23692" y="0"/>
            <a:ext cx="2745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Static Data Function</a:t>
            </a:r>
            <a:endParaRPr lang="en-IN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45122" y="461665"/>
            <a:ext cx="11257671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000000"/>
                </a:solidFill>
                <a:latin typeface="times" charset="0"/>
                <a:cs typeface="times" charset="0"/>
              </a:rPr>
              <a:t>M</a:t>
            </a:r>
            <a:r>
              <a:rPr lang="en-GB" b="0" i="0" dirty="0">
                <a:solidFill>
                  <a:srgbClr val="000000"/>
                </a:solidFill>
                <a:effectLst/>
                <a:latin typeface="times" charset="0"/>
                <a:cs typeface="times" charset="0"/>
              </a:rPr>
              <a:t>ember function that is defined </a:t>
            </a:r>
            <a:r>
              <a:rPr lang="en-GB" dirty="0">
                <a:solidFill>
                  <a:srgbClr val="000000"/>
                </a:solidFill>
                <a:latin typeface="times" charset="0"/>
                <a:cs typeface="times" charset="0"/>
              </a:rPr>
              <a:t>by using </a:t>
            </a:r>
            <a:r>
              <a:rPr lang="en-GB" b="0" i="0" dirty="0">
                <a:solidFill>
                  <a:srgbClr val="000000"/>
                </a:solidFill>
                <a:effectLst/>
                <a:latin typeface="times" charset="0"/>
                <a:cs typeface="times" charset="0"/>
              </a:rPr>
              <a:t>static keyword within the class is knows as Static Data Function</a:t>
            </a:r>
            <a:r>
              <a:rPr lang="en-GB" dirty="0">
                <a:solidFill>
                  <a:srgbClr val="000000"/>
                </a:solidFill>
                <a:latin typeface="times" charset="0"/>
                <a:cs typeface="times" charset="0"/>
              </a:rPr>
              <a:t>.</a:t>
            </a:r>
            <a:endParaRPr lang="en-GB" dirty="0">
              <a:solidFill>
                <a:srgbClr val="000000"/>
              </a:solidFill>
              <a:latin typeface="times" charset="0"/>
              <a:cs typeface="times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b="0" i="0" dirty="0">
                <a:solidFill>
                  <a:srgbClr val="000000"/>
                </a:solidFill>
                <a:effectLst/>
                <a:latin typeface="times" charset="0"/>
                <a:cs typeface="times" charset="0"/>
              </a:rPr>
              <a:t>A static member function can be called even if no objects of the class exist </a:t>
            </a:r>
            <a:r>
              <a:rPr lang="en-GB" dirty="0">
                <a:solidFill>
                  <a:srgbClr val="000000"/>
                </a:solidFill>
                <a:latin typeface="times" charset="0"/>
                <a:cs typeface="times" charset="0"/>
              </a:rPr>
              <a:t>T</a:t>
            </a:r>
            <a:endParaRPr lang="en-GB" dirty="0">
              <a:solidFill>
                <a:srgbClr val="000000"/>
              </a:solidFill>
              <a:latin typeface="times" charset="0"/>
              <a:cs typeface="times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b="0" i="0" dirty="0">
                <a:solidFill>
                  <a:srgbClr val="000000"/>
                </a:solidFill>
                <a:effectLst/>
                <a:latin typeface="times" charset="0"/>
                <a:cs typeface="times" charset="0"/>
              </a:rPr>
              <a:t>The </a:t>
            </a:r>
            <a:r>
              <a:rPr lang="en-GB" b="1" i="0" dirty="0">
                <a:solidFill>
                  <a:srgbClr val="000000"/>
                </a:solidFill>
                <a:effectLst/>
                <a:latin typeface="times" charset="0"/>
                <a:cs typeface="times" charset="0"/>
              </a:rPr>
              <a:t>static</a:t>
            </a:r>
            <a:r>
              <a:rPr lang="en-GB" b="0" i="0" dirty="0">
                <a:solidFill>
                  <a:srgbClr val="000000"/>
                </a:solidFill>
                <a:effectLst/>
                <a:latin typeface="times" charset="0"/>
                <a:cs typeface="times" charset="0"/>
              </a:rPr>
              <a:t> functions are accessed using only the class name and the scope resolution operator </a:t>
            </a:r>
            <a:r>
              <a:rPr lang="en-GB" b="1" i="0" dirty="0">
                <a:solidFill>
                  <a:srgbClr val="000000"/>
                </a:solidFill>
                <a:effectLst/>
                <a:latin typeface="times" charset="0"/>
                <a:cs typeface="times" charset="0"/>
              </a:rPr>
              <a:t>::</a:t>
            </a:r>
            <a:endParaRPr lang="en-GB" dirty="0">
              <a:solidFill>
                <a:srgbClr val="000000"/>
              </a:solidFill>
              <a:latin typeface="times" charset="0"/>
              <a:cs typeface="times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b="0" i="0" dirty="0">
                <a:solidFill>
                  <a:srgbClr val="000000"/>
                </a:solidFill>
                <a:effectLst/>
                <a:latin typeface="times" charset="0"/>
                <a:cs typeface="times" charset="0"/>
              </a:rPr>
              <a:t>A static member function can only access static data member, other static member functions and any other functions from outside the class.</a:t>
            </a:r>
            <a:endParaRPr lang="en-GB" b="0" i="0" dirty="0">
              <a:solidFill>
                <a:srgbClr val="000000"/>
              </a:solidFill>
              <a:effectLst/>
              <a:latin typeface="times" charset="0"/>
              <a:cs typeface="time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365375"/>
            <a:ext cx="7529830" cy="3969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y)" charset="0"/>
                <a:cs typeface="timesy)" charset="0"/>
              </a:rPr>
              <a:t>#include &lt;iostream&gt;</a:t>
            </a:r>
            <a:endParaRPr lang="en-IN" dirty="0">
              <a:latin typeface="timesy)" charset="0"/>
              <a:cs typeface="timesy)" charset="0"/>
            </a:endParaRPr>
          </a:p>
          <a:p>
            <a:r>
              <a:rPr lang="en-IN" dirty="0">
                <a:latin typeface="timesy)" charset="0"/>
                <a:cs typeface="timesy)" charset="0"/>
              </a:rPr>
              <a:t>using namespace std;</a:t>
            </a:r>
            <a:endParaRPr lang="en-IN" dirty="0">
              <a:latin typeface="timesy)" charset="0"/>
              <a:cs typeface="timesy)" charset="0"/>
            </a:endParaRPr>
          </a:p>
          <a:p>
            <a:r>
              <a:rPr lang="en-IN" dirty="0">
                <a:latin typeface="timesy)" charset="0"/>
                <a:cs typeface="timesy)" charset="0"/>
              </a:rPr>
              <a:t>class </a:t>
            </a:r>
            <a:r>
              <a:rPr lang="en-IN" dirty="0" err="1">
                <a:latin typeface="timesy)" charset="0"/>
                <a:cs typeface="timesy)" charset="0"/>
              </a:rPr>
              <a:t>StaticDatamemDemo</a:t>
            </a:r>
            <a:r>
              <a:rPr lang="en-IN" dirty="0">
                <a:latin typeface="timesy)" charset="0"/>
                <a:cs typeface="timesy)" charset="0"/>
              </a:rPr>
              <a:t>{</a:t>
            </a:r>
            <a:endParaRPr lang="en-IN" dirty="0">
              <a:latin typeface="timesy)" charset="0"/>
              <a:cs typeface="timesy)" charset="0"/>
            </a:endParaRPr>
          </a:p>
          <a:p>
            <a:r>
              <a:rPr lang="en-IN" dirty="0">
                <a:latin typeface="timesy)" charset="0"/>
                <a:cs typeface="timesy)" charset="0"/>
              </a:rPr>
              <a:t>	private:</a:t>
            </a:r>
            <a:endParaRPr lang="en-IN" dirty="0">
              <a:latin typeface="timesy)" charset="0"/>
              <a:cs typeface="timesy)" charset="0"/>
            </a:endParaRPr>
          </a:p>
          <a:p>
            <a:r>
              <a:rPr lang="en-IN" dirty="0">
                <a:latin typeface="timesy)" charset="0"/>
                <a:cs typeface="timesy)" charset="0"/>
              </a:rPr>
              <a:t>		int l;//instance variable</a:t>
            </a:r>
            <a:endParaRPr lang="en-IN" dirty="0">
              <a:latin typeface="timesy)" charset="0"/>
              <a:cs typeface="timesy)" charset="0"/>
            </a:endParaRPr>
          </a:p>
          <a:p>
            <a:r>
              <a:rPr lang="en-IN" dirty="0">
                <a:latin typeface="timesy)" charset="0"/>
                <a:cs typeface="timesy)" charset="0"/>
              </a:rPr>
              <a:t>		static int b;//static data member</a:t>
            </a:r>
            <a:endParaRPr lang="en-IN" dirty="0">
              <a:latin typeface="timesy)" charset="0"/>
              <a:cs typeface="timesy)" charset="0"/>
            </a:endParaRPr>
          </a:p>
          <a:p>
            <a:r>
              <a:rPr lang="en-IN" dirty="0">
                <a:latin typeface="timesy)" charset="0"/>
                <a:cs typeface="timesy)" charset="0"/>
              </a:rPr>
              <a:t>public:</a:t>
            </a:r>
            <a:endParaRPr lang="en-IN" dirty="0">
              <a:latin typeface="timesy)" charset="0"/>
              <a:cs typeface="timesy)" charset="0"/>
            </a:endParaRPr>
          </a:p>
          <a:p>
            <a:r>
              <a:rPr lang="en-IN" dirty="0">
                <a:latin typeface="timesy)" charset="0"/>
                <a:cs typeface="timesy)" charset="0"/>
              </a:rPr>
              <a:t>static void </a:t>
            </a:r>
            <a:r>
              <a:rPr lang="en-IN" dirty="0" err="1">
                <a:latin typeface="timesy)" charset="0"/>
                <a:cs typeface="timesy)" charset="0"/>
              </a:rPr>
              <a:t>setdata</a:t>
            </a:r>
            <a:r>
              <a:rPr lang="en-IN" dirty="0">
                <a:latin typeface="timesy)" charset="0"/>
                <a:cs typeface="timesy)" charset="0"/>
              </a:rPr>
              <a:t>(int breadth)//static member function definition</a:t>
            </a:r>
            <a:endParaRPr lang="en-IN" dirty="0">
              <a:latin typeface="timesy)" charset="0"/>
              <a:cs typeface="timesy)" charset="0"/>
            </a:endParaRPr>
          </a:p>
          <a:p>
            <a:r>
              <a:rPr lang="en-IN" dirty="0">
                <a:latin typeface="timesy)" charset="0"/>
                <a:cs typeface="timesy)" charset="0"/>
              </a:rPr>
              <a:t>{</a:t>
            </a:r>
            <a:endParaRPr lang="en-IN" dirty="0">
              <a:latin typeface="timesy)" charset="0"/>
              <a:cs typeface="timesy)" charset="0"/>
            </a:endParaRPr>
          </a:p>
          <a:p>
            <a:r>
              <a:rPr lang="en-IN" dirty="0">
                <a:latin typeface="timesy)" charset="0"/>
                <a:cs typeface="timesy)" charset="0"/>
              </a:rPr>
              <a:t>b=breadth;</a:t>
            </a:r>
            <a:endParaRPr lang="en-IN" dirty="0">
              <a:latin typeface="timesy)" charset="0"/>
              <a:cs typeface="timesy)" charset="0"/>
            </a:endParaRPr>
          </a:p>
          <a:p>
            <a:r>
              <a:rPr lang="en-IN" dirty="0">
                <a:latin typeface="timesy)" charset="0"/>
                <a:cs typeface="timesy)" charset="0"/>
              </a:rPr>
              <a:t>cout&lt;&lt;"the breadth is"&lt;&lt;b&lt;&lt;</a:t>
            </a:r>
            <a:r>
              <a:rPr lang="en-IN" dirty="0" err="1">
                <a:latin typeface="timesy)" charset="0"/>
                <a:cs typeface="timesy)" charset="0"/>
              </a:rPr>
              <a:t>endl</a:t>
            </a:r>
            <a:r>
              <a:rPr lang="en-IN" dirty="0">
                <a:latin typeface="timesy)" charset="0"/>
                <a:cs typeface="timesy)" charset="0"/>
              </a:rPr>
              <a:t>;</a:t>
            </a:r>
            <a:endParaRPr lang="en-IN" dirty="0">
              <a:latin typeface="timesy)" charset="0"/>
              <a:cs typeface="timesy)" charset="0"/>
            </a:endParaRPr>
          </a:p>
          <a:p>
            <a:r>
              <a:rPr lang="en-IN" dirty="0">
                <a:latin typeface="timesy)" charset="0"/>
                <a:cs typeface="timesy)" charset="0"/>
              </a:rPr>
              <a:t>}</a:t>
            </a:r>
            <a:endParaRPr lang="en-IN" dirty="0">
              <a:latin typeface="timesy)" charset="0"/>
              <a:cs typeface="timesy)" charset="0"/>
            </a:endParaRPr>
          </a:p>
          <a:p>
            <a:r>
              <a:rPr lang="en-IN" dirty="0">
                <a:latin typeface="timesy)" charset="0"/>
                <a:cs typeface="timesy)" charset="0"/>
              </a:rPr>
              <a:t>};</a:t>
            </a:r>
            <a:endParaRPr lang="en-IN" dirty="0">
              <a:latin typeface="timesy)" charset="0"/>
              <a:cs typeface="timesy)" charset="0"/>
            </a:endParaRPr>
          </a:p>
          <a:p>
            <a:r>
              <a:rPr lang="en-IN" dirty="0">
                <a:latin typeface="timesy)" charset="0"/>
                <a:cs typeface="timesy)" charset="0"/>
              </a:rPr>
              <a:t>int </a:t>
            </a:r>
            <a:r>
              <a:rPr lang="en-IN" dirty="0" err="1">
                <a:latin typeface="timesy)" charset="0"/>
                <a:cs typeface="timesy)" charset="0"/>
              </a:rPr>
              <a:t>StaticDatamemDemo</a:t>
            </a:r>
            <a:r>
              <a:rPr lang="en-IN" dirty="0">
                <a:latin typeface="timesy)" charset="0"/>
                <a:cs typeface="timesy)" charset="0"/>
              </a:rPr>
              <a:t>::b;</a:t>
            </a:r>
            <a:endParaRPr lang="en-IN" dirty="0">
              <a:latin typeface="timesy)" charset="0"/>
              <a:cs typeface="timesy)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69529" y="2948569"/>
            <a:ext cx="470212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int main()</a:t>
            </a:r>
            <a:endParaRPr lang="en-IN" dirty="0"/>
          </a:p>
          <a:p>
            <a:r>
              <a:rPr lang="en-IN" dirty="0"/>
              <a:t>{</a:t>
            </a:r>
            <a:endParaRPr lang="en-IN" dirty="0"/>
          </a:p>
          <a:p>
            <a:r>
              <a:rPr lang="en-IN" dirty="0" err="1"/>
              <a:t>StaticDatamemDemo</a:t>
            </a:r>
            <a:r>
              <a:rPr lang="en-IN" dirty="0"/>
              <a:t>::</a:t>
            </a:r>
            <a:r>
              <a:rPr lang="en-IN" dirty="0" err="1"/>
              <a:t>setdata</a:t>
            </a:r>
            <a:r>
              <a:rPr lang="en-IN" dirty="0"/>
              <a:t>(7);//static member function accessing</a:t>
            </a:r>
            <a:endParaRPr lang="en-IN" dirty="0"/>
          </a:p>
          <a:p>
            <a:r>
              <a:rPr lang="en-IN" dirty="0"/>
              <a:t>   </a:t>
            </a:r>
            <a:endParaRPr lang="en-IN" dirty="0"/>
          </a:p>
          <a:p>
            <a:r>
              <a:rPr lang="en-IN" dirty="0"/>
              <a:t>    return 0;</a:t>
            </a:r>
            <a:endParaRPr lang="en-IN" dirty="0"/>
          </a:p>
          <a:p>
            <a:r>
              <a:rPr lang="en-IN" dirty="0"/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35" y="400050"/>
            <a:ext cx="1219327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GB" dirty="0">
                <a:latin typeface="timesdy)" charset="0"/>
                <a:cs typeface="timesdy)" charset="0"/>
              </a:rPr>
              <a:t>Function that can</a:t>
            </a:r>
            <a:r>
              <a:rPr lang="en-GB" dirty="0">
                <a:latin typeface="timesdy)" charset="0"/>
                <a:cs typeface="timesdy)" charset="0"/>
              </a:rPr>
              <a:t> access private and protected members of other classes in which it is declared as a friend. </a:t>
            </a:r>
            <a:endParaRPr lang="en-GB" dirty="0">
              <a:latin typeface="timesdy)" charset="0"/>
              <a:cs typeface="timesdy)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latin typeface="timesdy)" charset="0"/>
                <a:cs typeface="timesdy)" charset="0"/>
              </a:rPr>
              <a:t>It is sometime called as friendly class.</a:t>
            </a:r>
            <a:endParaRPr lang="en-IN" dirty="0">
              <a:latin typeface="timesdy)" charset="0"/>
              <a:cs typeface="timesdy)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1804" y="0"/>
            <a:ext cx="690245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GB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times" charset="0"/>
                <a:cs typeface="times" charset="0"/>
              </a:rPr>
              <a:t>FRIEND CLASS AND FRIEND FUNCTION</a:t>
            </a:r>
            <a:endParaRPr lang="en-GB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times" charset="0"/>
              <a:cs typeface="times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85587" y="1353598"/>
            <a:ext cx="5756910" cy="9188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  <a:latin typeface="times" charset="0"/>
                <a:cs typeface="times" charset="0"/>
              </a:rPr>
              <a:t>Syntax:</a:t>
            </a:r>
            <a:endParaRPr lang="en-US" altLang="en-US" b="1" dirty="0">
              <a:solidFill>
                <a:srgbClr val="FF0000"/>
              </a:solidFill>
              <a:latin typeface="times" charset="0"/>
              <a:cs typeface="time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times" charset="0"/>
                <a:cs typeface="times" charset="0"/>
              </a:rPr>
              <a:t>friend class class_name; // declared in the base class</a:t>
            </a:r>
            <a:endParaRPr lang="en-US" altLang="en-US" dirty="0">
              <a:solidFill>
                <a:srgbClr val="FF0000"/>
              </a:solidFill>
              <a:latin typeface="times" charset="0"/>
              <a:cs typeface="time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 err="1">
                <a:solidFill>
                  <a:srgbClr val="FF0000"/>
                </a:solidFill>
                <a:latin typeface="times" charset="0"/>
                <a:cs typeface="times" charset="0"/>
              </a:rPr>
              <a:t>Eg</a:t>
            </a:r>
            <a:r>
              <a:rPr lang="en-US" altLang="en-US" dirty="0">
                <a:solidFill>
                  <a:srgbClr val="FF0000"/>
                </a:solidFill>
                <a:latin typeface="times" charset="0"/>
                <a:cs typeface="times" charset="0"/>
              </a:rPr>
              <a:t>: friend class b; </a:t>
            </a:r>
            <a:endParaRPr lang="en-US" altLang="en-US" dirty="0">
              <a:solidFill>
                <a:srgbClr val="FF0000"/>
              </a:solidFill>
              <a:latin typeface="times" charset="0"/>
              <a:cs typeface="time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4197" y="2273389"/>
            <a:ext cx="723125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#include &lt;iostream&gt;</a:t>
            </a:r>
            <a:endParaRPr lang="en-IN" dirty="0"/>
          </a:p>
          <a:p>
            <a:r>
              <a:rPr lang="en-IN" dirty="0"/>
              <a:t>using namespace std;</a:t>
            </a:r>
            <a:endParaRPr lang="en-IN" dirty="0"/>
          </a:p>
          <a:p>
            <a:r>
              <a:rPr lang="en-IN" dirty="0"/>
              <a:t>class A{</a:t>
            </a:r>
            <a:endParaRPr lang="en-IN" dirty="0"/>
          </a:p>
          <a:p>
            <a:r>
              <a:rPr lang="en-IN" dirty="0"/>
              <a:t>private:</a:t>
            </a:r>
            <a:endParaRPr lang="en-IN" dirty="0"/>
          </a:p>
          <a:p>
            <a:r>
              <a:rPr lang="en-IN" dirty="0"/>
              <a:t>    int </a:t>
            </a:r>
            <a:r>
              <a:rPr lang="en-IN" dirty="0" err="1"/>
              <a:t>l,b;protected</a:t>
            </a:r>
            <a:r>
              <a:rPr lang="en-IN" dirty="0"/>
              <a:t>:</a:t>
            </a:r>
            <a:endParaRPr lang="en-IN" dirty="0"/>
          </a:p>
          <a:p>
            <a:r>
              <a:rPr lang="en-IN" dirty="0"/>
              <a:t>    int h;</a:t>
            </a:r>
            <a:endParaRPr lang="en-IN" dirty="0"/>
          </a:p>
          <a:p>
            <a:r>
              <a:rPr lang="en-IN" dirty="0"/>
              <a:t>public: void </a:t>
            </a:r>
            <a:r>
              <a:rPr lang="en-IN" dirty="0" err="1"/>
              <a:t>setdata</a:t>
            </a:r>
            <a:r>
              <a:rPr lang="en-IN" dirty="0"/>
              <a:t>(int </a:t>
            </a:r>
            <a:r>
              <a:rPr lang="en-IN" dirty="0" err="1"/>
              <a:t>length,int</a:t>
            </a:r>
            <a:r>
              <a:rPr lang="en-IN" dirty="0"/>
              <a:t> </a:t>
            </a:r>
            <a:r>
              <a:rPr lang="en-IN" dirty="0" err="1"/>
              <a:t>breadth,int</a:t>
            </a:r>
            <a:r>
              <a:rPr lang="en-IN" dirty="0"/>
              <a:t> height)</a:t>
            </a:r>
            <a:endParaRPr lang="en-IN" dirty="0"/>
          </a:p>
          <a:p>
            <a:r>
              <a:rPr lang="en-IN" dirty="0"/>
              <a:t>    {</a:t>
            </a:r>
            <a:endParaRPr lang="en-IN" dirty="0"/>
          </a:p>
          <a:p>
            <a:r>
              <a:rPr lang="en-IN" dirty="0"/>
              <a:t>        l=</a:t>
            </a:r>
            <a:r>
              <a:rPr lang="en-IN" dirty="0" err="1"/>
              <a:t>length;b</a:t>
            </a:r>
            <a:r>
              <a:rPr lang="en-IN" dirty="0"/>
              <a:t>=</a:t>
            </a:r>
            <a:r>
              <a:rPr lang="en-IN" dirty="0" err="1"/>
              <a:t>breadth;h</a:t>
            </a:r>
            <a:r>
              <a:rPr lang="en-IN" dirty="0"/>
              <a:t>=height;</a:t>
            </a:r>
            <a:endParaRPr lang="en-IN" dirty="0"/>
          </a:p>
          <a:p>
            <a:r>
              <a:rPr lang="en-IN" dirty="0"/>
              <a:t>    }</a:t>
            </a:r>
            <a:endParaRPr lang="en-IN" dirty="0"/>
          </a:p>
          <a:p>
            <a:r>
              <a:rPr lang="en-IN" b="1" dirty="0"/>
              <a:t>    // friend class declaration</a:t>
            </a:r>
            <a:endParaRPr lang="en-IN" b="1" dirty="0"/>
          </a:p>
          <a:p>
            <a:r>
              <a:rPr lang="en-IN" dirty="0"/>
              <a:t>    friend class B;</a:t>
            </a:r>
            <a:endParaRPr lang="en-IN" dirty="0"/>
          </a:p>
          <a:p>
            <a:r>
              <a:rPr lang="en-IN" dirty="0"/>
              <a:t>};</a:t>
            </a:r>
            <a:endParaRPr lang="en-IN" dirty="0"/>
          </a:p>
          <a:p>
            <a:r>
              <a:rPr lang="en-IN" b="1" dirty="0"/>
              <a:t>// Here, class B is declared as a friend inside class A. </a:t>
            </a:r>
            <a:r>
              <a:rPr lang="en-IN" b="1" dirty="0" err="1"/>
              <a:t>Therefore,B</a:t>
            </a:r>
            <a:r>
              <a:rPr lang="en-IN" b="1" dirty="0"/>
              <a:t> is a friend of class A. Class B can access the private members of class A.</a:t>
            </a:r>
            <a:endParaRPr lang="en-IN" b="1" dirty="0"/>
          </a:p>
          <a:p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7593036" y="1813020"/>
            <a:ext cx="4598964" cy="5077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B {</a:t>
            </a:r>
            <a:endParaRPr lang="en-IN" dirty="0"/>
          </a:p>
          <a:p>
            <a:r>
              <a:rPr lang="en-IN" dirty="0"/>
              <a:t>public:</a:t>
            </a:r>
            <a:endParaRPr lang="en-IN" dirty="0"/>
          </a:p>
          <a:p>
            <a:r>
              <a:rPr lang="en-IN" dirty="0"/>
              <a:t>    void display(A &amp;t)</a:t>
            </a:r>
            <a:endParaRPr lang="en-IN" dirty="0"/>
          </a:p>
          <a:p>
            <a:r>
              <a:rPr lang="en-IN" dirty="0"/>
              <a:t>    {</a:t>
            </a:r>
            <a:endParaRPr lang="en-IN" dirty="0"/>
          </a:p>
          <a:p>
            <a:r>
              <a:rPr lang="en-IN" dirty="0"/>
              <a:t>        cout&lt;&lt;"the volume is:"&lt;&lt;</a:t>
            </a:r>
            <a:r>
              <a:rPr lang="en-IN" dirty="0" err="1"/>
              <a:t>t.l</a:t>
            </a:r>
            <a:r>
              <a:rPr lang="en-IN" dirty="0"/>
              <a:t>*</a:t>
            </a:r>
            <a:r>
              <a:rPr lang="en-IN" dirty="0" err="1"/>
              <a:t>t.b</a:t>
            </a:r>
            <a:r>
              <a:rPr lang="en-IN" dirty="0"/>
              <a:t>*</a:t>
            </a:r>
            <a:r>
              <a:rPr lang="en-IN" dirty="0" err="1"/>
              <a:t>t.h</a:t>
            </a:r>
            <a:r>
              <a:rPr lang="en-IN" dirty="0"/>
              <a:t>&lt;&lt;</a:t>
            </a:r>
            <a:r>
              <a:rPr lang="en-IN" dirty="0" err="1"/>
              <a:t>endl</a:t>
            </a:r>
            <a:r>
              <a:rPr lang="en-IN" dirty="0"/>
              <a:t>;</a:t>
            </a:r>
            <a:endParaRPr lang="en-IN" dirty="0"/>
          </a:p>
          <a:p>
            <a:r>
              <a:rPr lang="en-IN" dirty="0"/>
              <a:t>    }</a:t>
            </a:r>
            <a:endParaRPr lang="en-IN" dirty="0"/>
          </a:p>
          <a:p>
            <a:r>
              <a:rPr lang="en-IN" dirty="0"/>
              <a:t>};</a:t>
            </a:r>
            <a:endParaRPr lang="en-IN" dirty="0"/>
          </a:p>
          <a:p>
            <a:r>
              <a:rPr lang="en-IN" dirty="0"/>
              <a:t> </a:t>
            </a:r>
            <a:endParaRPr lang="en-IN" dirty="0"/>
          </a:p>
          <a:p>
            <a:r>
              <a:rPr lang="en-IN" dirty="0"/>
              <a:t>// Driver code</a:t>
            </a:r>
            <a:endParaRPr lang="en-IN" dirty="0"/>
          </a:p>
          <a:p>
            <a:r>
              <a:rPr lang="en-IN" dirty="0"/>
              <a:t>int main()</a:t>
            </a:r>
            <a:endParaRPr lang="en-IN" dirty="0"/>
          </a:p>
          <a:p>
            <a:r>
              <a:rPr lang="en-IN" dirty="0"/>
              <a:t>{</a:t>
            </a:r>
            <a:endParaRPr lang="en-IN" dirty="0"/>
          </a:p>
          <a:p>
            <a:r>
              <a:rPr lang="en-IN" dirty="0"/>
              <a:t>    A obj1;</a:t>
            </a:r>
            <a:endParaRPr lang="en-IN" dirty="0"/>
          </a:p>
          <a:p>
            <a:r>
              <a:rPr lang="en-IN" dirty="0"/>
              <a:t>obj1.setdata(5,4,2);</a:t>
            </a:r>
            <a:endParaRPr lang="en-IN" dirty="0"/>
          </a:p>
          <a:p>
            <a:r>
              <a:rPr lang="en-IN" dirty="0"/>
              <a:t>    B obj2;</a:t>
            </a:r>
            <a:endParaRPr lang="en-IN" dirty="0"/>
          </a:p>
          <a:p>
            <a:r>
              <a:rPr lang="en-IN" dirty="0"/>
              <a:t>   obj2.display(obj1);</a:t>
            </a:r>
            <a:endParaRPr lang="en-IN" dirty="0"/>
          </a:p>
          <a:p>
            <a:r>
              <a:rPr lang="en-IN" dirty="0"/>
              <a:t>    return 0;</a:t>
            </a:r>
            <a:endParaRPr lang="en-IN" dirty="0"/>
          </a:p>
          <a:p>
            <a:r>
              <a:rPr lang="en-IN" dirty="0"/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21970"/>
            <a:ext cx="12192635" cy="147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buFont typeface="Wingdings" panose="05000000000000000000" pitchFamily="2" charset="2"/>
              <a:buChar char="v"/>
            </a:pPr>
            <a:r>
              <a:rPr lang="en-GB" dirty="0">
                <a:latin typeface="times" charset="0"/>
                <a:cs typeface="times" charset="0"/>
              </a:rPr>
              <a:t>special function which can access to </a:t>
            </a:r>
            <a:r>
              <a:rPr lang="en-GB" b="1" dirty="0">
                <a:latin typeface="times" charset="0"/>
                <a:cs typeface="times" charset="0"/>
              </a:rPr>
              <a:t>private and protected members </a:t>
            </a:r>
            <a:r>
              <a:rPr lang="en-GB" dirty="0">
                <a:latin typeface="times" charset="0"/>
                <a:cs typeface="times" charset="0"/>
              </a:rPr>
              <a:t>of a class in C++.</a:t>
            </a:r>
            <a:endParaRPr lang="en-GB" dirty="0">
              <a:latin typeface="times" charset="0"/>
              <a:cs typeface="times" charset="0"/>
            </a:endParaRPr>
          </a:p>
          <a:p>
            <a:pPr indent="0" algn="just" fontAlgn="base">
              <a:buFont typeface="Wingdings" panose="05000000000000000000" pitchFamily="2" charset="2"/>
              <a:buNone/>
            </a:pPr>
            <a:endParaRPr lang="en-GB" dirty="0">
              <a:latin typeface="times" charset="0"/>
              <a:cs typeface="times" charset="0"/>
            </a:endParaRPr>
          </a:p>
          <a:p>
            <a:pPr indent="0" algn="just" fontAlgn="base">
              <a:buFont typeface="Wingdings" panose="05000000000000000000" pitchFamily="2" charset="2"/>
              <a:buNone/>
            </a:pPr>
            <a:r>
              <a:rPr lang="en-GB" dirty="0">
                <a:latin typeface="times" charset="0"/>
                <a:cs typeface="times" charset="0"/>
              </a:rPr>
              <a:t>A friend function can be:</a:t>
            </a:r>
            <a:endParaRPr lang="en-GB" dirty="0">
              <a:latin typeface="times" charset="0"/>
              <a:cs typeface="times" charset="0"/>
            </a:endParaRPr>
          </a:p>
          <a:p>
            <a:pPr algn="just" fontAlgn="base">
              <a:buFont typeface="+mj-lt"/>
              <a:buAutoNum type="arabicPeriod"/>
            </a:pPr>
            <a:r>
              <a:rPr lang="en-GB" dirty="0">
                <a:latin typeface="times" charset="0"/>
                <a:cs typeface="times" charset="0"/>
              </a:rPr>
              <a:t>A global function</a:t>
            </a:r>
            <a:endParaRPr lang="en-GB" dirty="0">
              <a:latin typeface="times" charset="0"/>
              <a:cs typeface="times" charset="0"/>
            </a:endParaRPr>
          </a:p>
          <a:p>
            <a:pPr algn="just" fontAlgn="base">
              <a:buFont typeface="+mj-lt"/>
              <a:buAutoNum type="arabicPeriod"/>
            </a:pPr>
            <a:r>
              <a:rPr lang="en-GB" dirty="0">
                <a:latin typeface="times" charset="0"/>
                <a:cs typeface="times" charset="0"/>
              </a:rPr>
              <a:t>A member function of another class</a:t>
            </a:r>
            <a:endParaRPr lang="en-GB" dirty="0">
              <a:latin typeface="times" charset="0"/>
              <a:cs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32024" y="0"/>
            <a:ext cx="338201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GB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times" charset="0"/>
                <a:cs typeface="times" charset="0"/>
              </a:rPr>
              <a:t>FRIEND FUNCTION</a:t>
            </a:r>
            <a:endParaRPr lang="en-GB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times" charset="0"/>
              <a:cs typeface="times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2434908"/>
            <a:ext cx="12191365" cy="14420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 dirty="0">
                <a:latin typeface="times" charset="0"/>
                <a:cs typeface="times" charset="0"/>
              </a:rPr>
              <a:t>Syntax:</a:t>
            </a:r>
            <a:endParaRPr lang="en-US" altLang="en-US" sz="2800" b="1" dirty="0">
              <a:latin typeface="times" charset="0"/>
              <a:cs typeface="times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imes" charset="0"/>
                <a:cs typeface="times" charset="0"/>
              </a:rPr>
              <a:t>friend </a:t>
            </a:r>
            <a:r>
              <a:rPr lang="en-US" altLang="en-US" sz="2000" dirty="0" err="1">
                <a:latin typeface="times" charset="0"/>
                <a:cs typeface="times" charset="0"/>
              </a:rPr>
              <a:t>return_type</a:t>
            </a:r>
            <a:r>
              <a:rPr lang="en-US" altLang="en-US" sz="2000" dirty="0">
                <a:latin typeface="times" charset="0"/>
                <a:cs typeface="times" charset="0"/>
              </a:rPr>
              <a:t> </a:t>
            </a:r>
            <a:r>
              <a:rPr lang="en-US" altLang="en-US" sz="2000" dirty="0" err="1">
                <a:latin typeface="times" charset="0"/>
                <a:cs typeface="times" charset="0"/>
              </a:rPr>
              <a:t>function_name</a:t>
            </a:r>
            <a:r>
              <a:rPr lang="en-US" altLang="en-US" sz="2000" dirty="0">
                <a:latin typeface="times" charset="0"/>
                <a:cs typeface="times" charset="0"/>
              </a:rPr>
              <a:t> (arguments); // for a global function </a:t>
            </a:r>
            <a:endParaRPr lang="en-US" altLang="en-US" sz="2000" dirty="0">
              <a:latin typeface="times" charset="0"/>
              <a:cs typeface="times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imes" charset="0"/>
                <a:cs typeface="times" charset="0"/>
              </a:rPr>
              <a:t>or </a:t>
            </a:r>
            <a:endParaRPr lang="en-US" altLang="en-US" sz="2000" dirty="0">
              <a:latin typeface="times" charset="0"/>
              <a:cs typeface="times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imes" charset="0"/>
                <a:cs typeface="times" charset="0"/>
              </a:rPr>
              <a:t>friend </a:t>
            </a:r>
            <a:r>
              <a:rPr lang="en-US" altLang="en-US" sz="2000" dirty="0" err="1">
                <a:latin typeface="times" charset="0"/>
                <a:cs typeface="times" charset="0"/>
              </a:rPr>
              <a:t>return_type</a:t>
            </a:r>
            <a:r>
              <a:rPr lang="en-US" altLang="en-US" sz="2000" dirty="0">
                <a:latin typeface="times" charset="0"/>
                <a:cs typeface="times" charset="0"/>
              </a:rPr>
              <a:t> class_name::</a:t>
            </a:r>
            <a:r>
              <a:rPr lang="en-US" altLang="en-US" sz="2000" dirty="0" err="1">
                <a:latin typeface="times" charset="0"/>
                <a:cs typeface="times" charset="0"/>
              </a:rPr>
              <a:t>function_name</a:t>
            </a:r>
            <a:r>
              <a:rPr lang="en-US" altLang="en-US" sz="2000" dirty="0">
                <a:latin typeface="times" charset="0"/>
                <a:cs typeface="times" charset="0"/>
              </a:rPr>
              <a:t> (arguments); // for a member function of another class </a:t>
            </a:r>
            <a:endParaRPr lang="en-US" altLang="en-US" sz="2000" dirty="0">
              <a:latin typeface="times" charset="0"/>
              <a:cs typeface="times" charset="0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34201" y="0"/>
            <a:ext cx="41776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>
                <a:solidFill>
                  <a:srgbClr val="FF0000"/>
                </a:solidFill>
                <a:latin typeface="tims" charset="0"/>
                <a:cs typeface="tims" charset="0"/>
              </a:rPr>
              <a:t>EXAMPLE OF FRIEND FUNCTION</a:t>
            </a:r>
            <a:endParaRPr lang="en-GB" sz="2000" b="1" dirty="0">
              <a:solidFill>
                <a:srgbClr val="FF0000"/>
              </a:solidFill>
              <a:latin typeface="tims" charset="0"/>
              <a:cs typeface="tim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8933" y="701415"/>
            <a:ext cx="6207370" cy="6185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" charset="0"/>
                <a:cs typeface="times" charset="0"/>
              </a:rPr>
              <a:t>#include &lt;iostream&gt;</a:t>
            </a:r>
            <a:endParaRPr lang="en-IN" dirty="0">
              <a:latin typeface="times" charset="0"/>
              <a:cs typeface="times" charset="0"/>
            </a:endParaRPr>
          </a:p>
          <a:p>
            <a:r>
              <a:rPr lang="en-IN" dirty="0">
                <a:latin typeface="times" charset="0"/>
                <a:cs typeface="times" charset="0"/>
              </a:rPr>
              <a:t>using namespace std;</a:t>
            </a:r>
            <a:endParaRPr lang="en-IN" dirty="0">
              <a:latin typeface="times" charset="0"/>
              <a:cs typeface="times" charset="0"/>
            </a:endParaRPr>
          </a:p>
          <a:p>
            <a:r>
              <a:rPr lang="en-IN" dirty="0">
                <a:latin typeface="times" charset="0"/>
                <a:cs typeface="times" charset="0"/>
              </a:rPr>
              <a:t>class A{</a:t>
            </a:r>
            <a:endParaRPr lang="en-IN" dirty="0">
              <a:latin typeface="times" charset="0"/>
              <a:cs typeface="times" charset="0"/>
            </a:endParaRPr>
          </a:p>
          <a:p>
            <a:r>
              <a:rPr lang="en-IN" dirty="0">
                <a:latin typeface="times" charset="0"/>
                <a:cs typeface="times" charset="0"/>
              </a:rPr>
              <a:t>private:</a:t>
            </a:r>
            <a:endParaRPr lang="en-IN" dirty="0">
              <a:latin typeface="times" charset="0"/>
              <a:cs typeface="times" charset="0"/>
            </a:endParaRPr>
          </a:p>
          <a:p>
            <a:r>
              <a:rPr lang="en-IN" dirty="0">
                <a:latin typeface="times" charset="0"/>
                <a:cs typeface="times" charset="0"/>
              </a:rPr>
              <a:t>    int </a:t>
            </a:r>
            <a:r>
              <a:rPr lang="en-IN" dirty="0" err="1">
                <a:latin typeface="times" charset="0"/>
                <a:cs typeface="times" charset="0"/>
              </a:rPr>
              <a:t>l,b</a:t>
            </a:r>
            <a:r>
              <a:rPr lang="en-IN" dirty="0">
                <a:latin typeface="times" charset="0"/>
                <a:cs typeface="times" charset="0"/>
              </a:rPr>
              <a:t>;</a:t>
            </a:r>
            <a:endParaRPr lang="en-IN" dirty="0">
              <a:latin typeface="times" charset="0"/>
              <a:cs typeface="times" charset="0"/>
            </a:endParaRPr>
          </a:p>
          <a:p>
            <a:r>
              <a:rPr lang="en-IN" dirty="0">
                <a:latin typeface="times" charset="0"/>
                <a:cs typeface="times" charset="0"/>
              </a:rPr>
              <a:t>protected:</a:t>
            </a:r>
            <a:endParaRPr lang="en-IN" dirty="0">
              <a:latin typeface="times" charset="0"/>
              <a:cs typeface="times" charset="0"/>
            </a:endParaRPr>
          </a:p>
          <a:p>
            <a:r>
              <a:rPr lang="en-IN" dirty="0">
                <a:latin typeface="times" charset="0"/>
                <a:cs typeface="times" charset="0"/>
              </a:rPr>
              <a:t>    int h;</a:t>
            </a:r>
            <a:endParaRPr lang="en-IN" dirty="0">
              <a:latin typeface="times" charset="0"/>
              <a:cs typeface="times" charset="0"/>
            </a:endParaRPr>
          </a:p>
          <a:p>
            <a:r>
              <a:rPr lang="en-IN" dirty="0">
                <a:latin typeface="times" charset="0"/>
                <a:cs typeface="times" charset="0"/>
              </a:rPr>
              <a:t>public:</a:t>
            </a:r>
            <a:endParaRPr lang="en-IN" dirty="0">
              <a:latin typeface="times" charset="0"/>
              <a:cs typeface="times" charset="0"/>
            </a:endParaRPr>
          </a:p>
          <a:p>
            <a:r>
              <a:rPr lang="en-IN" dirty="0">
                <a:latin typeface="times" charset="0"/>
                <a:cs typeface="times" charset="0"/>
              </a:rPr>
              <a:t>    void </a:t>
            </a:r>
            <a:r>
              <a:rPr lang="en-IN" dirty="0" err="1">
                <a:latin typeface="times" charset="0"/>
                <a:cs typeface="times" charset="0"/>
              </a:rPr>
              <a:t>setdata</a:t>
            </a:r>
            <a:r>
              <a:rPr lang="en-IN" dirty="0">
                <a:latin typeface="times" charset="0"/>
                <a:cs typeface="times" charset="0"/>
              </a:rPr>
              <a:t>(int </a:t>
            </a:r>
            <a:r>
              <a:rPr lang="en-IN" dirty="0" err="1">
                <a:latin typeface="times" charset="0"/>
                <a:cs typeface="times" charset="0"/>
              </a:rPr>
              <a:t>length,int</a:t>
            </a:r>
            <a:r>
              <a:rPr lang="en-IN" dirty="0">
                <a:latin typeface="times" charset="0"/>
                <a:cs typeface="times" charset="0"/>
              </a:rPr>
              <a:t> </a:t>
            </a:r>
            <a:r>
              <a:rPr lang="en-IN" dirty="0" err="1">
                <a:latin typeface="times" charset="0"/>
                <a:cs typeface="times" charset="0"/>
              </a:rPr>
              <a:t>breadth,int</a:t>
            </a:r>
            <a:r>
              <a:rPr lang="en-IN" dirty="0">
                <a:latin typeface="times" charset="0"/>
                <a:cs typeface="times" charset="0"/>
              </a:rPr>
              <a:t> height)</a:t>
            </a:r>
            <a:endParaRPr lang="en-IN" dirty="0">
              <a:latin typeface="times" charset="0"/>
              <a:cs typeface="times" charset="0"/>
            </a:endParaRPr>
          </a:p>
          <a:p>
            <a:r>
              <a:rPr lang="en-IN" dirty="0">
                <a:latin typeface="times" charset="0"/>
                <a:cs typeface="times" charset="0"/>
              </a:rPr>
              <a:t>    {</a:t>
            </a:r>
            <a:endParaRPr lang="en-IN" dirty="0">
              <a:latin typeface="times" charset="0"/>
              <a:cs typeface="times" charset="0"/>
            </a:endParaRPr>
          </a:p>
          <a:p>
            <a:r>
              <a:rPr lang="en-IN" dirty="0">
                <a:latin typeface="times" charset="0"/>
                <a:cs typeface="times" charset="0"/>
              </a:rPr>
              <a:t>        l=length;</a:t>
            </a:r>
            <a:endParaRPr lang="en-IN" dirty="0">
              <a:latin typeface="times" charset="0"/>
              <a:cs typeface="times" charset="0"/>
            </a:endParaRPr>
          </a:p>
          <a:p>
            <a:r>
              <a:rPr lang="en-IN" dirty="0">
                <a:latin typeface="times" charset="0"/>
                <a:cs typeface="times" charset="0"/>
              </a:rPr>
              <a:t>        b=breadth;</a:t>
            </a:r>
            <a:endParaRPr lang="en-IN" dirty="0">
              <a:latin typeface="times" charset="0"/>
              <a:cs typeface="times" charset="0"/>
            </a:endParaRPr>
          </a:p>
          <a:p>
            <a:r>
              <a:rPr lang="en-IN" dirty="0">
                <a:latin typeface="times" charset="0"/>
                <a:cs typeface="times" charset="0"/>
              </a:rPr>
              <a:t>        h=height;</a:t>
            </a:r>
            <a:endParaRPr lang="en-IN" dirty="0">
              <a:latin typeface="times" charset="0"/>
              <a:cs typeface="times" charset="0"/>
            </a:endParaRPr>
          </a:p>
          <a:p>
            <a:r>
              <a:rPr lang="en-IN" dirty="0">
                <a:latin typeface="times" charset="0"/>
                <a:cs typeface="times" charset="0"/>
              </a:rPr>
              <a:t>    }</a:t>
            </a:r>
            <a:endParaRPr lang="en-IN" dirty="0">
              <a:latin typeface="times" charset="0"/>
              <a:cs typeface="times" charset="0"/>
            </a:endParaRPr>
          </a:p>
          <a:p>
            <a:r>
              <a:rPr lang="en-IN" dirty="0">
                <a:latin typeface="times" charset="0"/>
                <a:cs typeface="times" charset="0"/>
              </a:rPr>
              <a:t>    // friend function declaration</a:t>
            </a:r>
            <a:endParaRPr lang="en-IN" dirty="0">
              <a:latin typeface="times" charset="0"/>
              <a:cs typeface="times" charset="0"/>
            </a:endParaRPr>
          </a:p>
          <a:p>
            <a:r>
              <a:rPr lang="en-IN" dirty="0">
                <a:latin typeface="times" charset="0"/>
                <a:cs typeface="times" charset="0"/>
              </a:rPr>
              <a:t>   friend void demo(A &amp;t);</a:t>
            </a:r>
            <a:endParaRPr lang="en-IN" dirty="0">
              <a:latin typeface="times" charset="0"/>
              <a:cs typeface="times" charset="0"/>
            </a:endParaRPr>
          </a:p>
          <a:p>
            <a:r>
              <a:rPr lang="en-IN" dirty="0">
                <a:latin typeface="times" charset="0"/>
                <a:cs typeface="times" charset="0"/>
              </a:rPr>
              <a:t>};</a:t>
            </a:r>
            <a:endParaRPr lang="en-IN" dirty="0">
              <a:latin typeface="times" charset="0"/>
              <a:cs typeface="times" charset="0"/>
            </a:endParaRPr>
          </a:p>
          <a:p>
            <a:r>
              <a:rPr lang="en-IN" dirty="0">
                <a:latin typeface="times" charset="0"/>
                <a:cs typeface="times" charset="0"/>
              </a:rPr>
              <a:t>// Here, function demo is declared as a</a:t>
            </a:r>
            <a:endParaRPr lang="en-IN" dirty="0">
              <a:latin typeface="times" charset="0"/>
              <a:cs typeface="times" charset="0"/>
            </a:endParaRPr>
          </a:p>
          <a:p>
            <a:r>
              <a:rPr lang="en-IN" dirty="0">
                <a:latin typeface="times" charset="0"/>
                <a:cs typeface="times" charset="0"/>
              </a:rPr>
              <a:t>// friend function in class A. Therefore,</a:t>
            </a:r>
            <a:endParaRPr lang="en-IN" dirty="0">
              <a:latin typeface="times" charset="0"/>
              <a:cs typeface="times" charset="0"/>
            </a:endParaRPr>
          </a:p>
          <a:p>
            <a:r>
              <a:rPr lang="en-IN" dirty="0">
                <a:latin typeface="times" charset="0"/>
                <a:cs typeface="times" charset="0"/>
              </a:rPr>
              <a:t>// demo function is a friend function of class A. </a:t>
            </a:r>
            <a:endParaRPr lang="en-IN" dirty="0">
              <a:latin typeface="times" charset="0"/>
              <a:cs typeface="times" charset="0"/>
            </a:endParaRPr>
          </a:p>
          <a:p>
            <a:r>
              <a:rPr lang="en-IN" dirty="0">
                <a:latin typeface="times" charset="0"/>
                <a:cs typeface="times" charset="0"/>
              </a:rPr>
              <a:t>//demo function can access the private members of class A.</a:t>
            </a:r>
            <a:endParaRPr lang="en-IN" dirty="0">
              <a:latin typeface="times" charset="0"/>
              <a:cs typeface="time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0" y="800220"/>
            <a:ext cx="5059680" cy="36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" charset="0"/>
                <a:cs typeface="times" charset="0"/>
              </a:rPr>
              <a:t> void demo(A &amp;t)</a:t>
            </a:r>
            <a:endParaRPr lang="en-IN" dirty="0">
              <a:latin typeface="times" charset="0"/>
              <a:cs typeface="times" charset="0"/>
            </a:endParaRPr>
          </a:p>
          <a:p>
            <a:r>
              <a:rPr lang="en-IN" dirty="0">
                <a:latin typeface="times" charset="0"/>
                <a:cs typeface="times" charset="0"/>
              </a:rPr>
              <a:t>    {</a:t>
            </a:r>
            <a:endParaRPr lang="en-IN" dirty="0">
              <a:latin typeface="times" charset="0"/>
              <a:cs typeface="times" charset="0"/>
            </a:endParaRPr>
          </a:p>
          <a:p>
            <a:r>
              <a:rPr lang="en-IN" dirty="0">
                <a:latin typeface="times" charset="0"/>
                <a:cs typeface="times" charset="0"/>
              </a:rPr>
              <a:t>        cout&lt;&lt;"the volume is:"&lt;&lt;</a:t>
            </a:r>
            <a:r>
              <a:rPr lang="en-IN" dirty="0" err="1">
                <a:latin typeface="times" charset="0"/>
                <a:cs typeface="times" charset="0"/>
              </a:rPr>
              <a:t>t.l</a:t>
            </a:r>
            <a:r>
              <a:rPr lang="en-IN" dirty="0">
                <a:latin typeface="times" charset="0"/>
                <a:cs typeface="times" charset="0"/>
              </a:rPr>
              <a:t>*</a:t>
            </a:r>
            <a:r>
              <a:rPr lang="en-IN" dirty="0" err="1">
                <a:latin typeface="times" charset="0"/>
                <a:cs typeface="times" charset="0"/>
              </a:rPr>
              <a:t>t.b</a:t>
            </a:r>
            <a:r>
              <a:rPr lang="en-IN" dirty="0">
                <a:latin typeface="times" charset="0"/>
                <a:cs typeface="times" charset="0"/>
              </a:rPr>
              <a:t>*</a:t>
            </a:r>
            <a:r>
              <a:rPr lang="en-IN" dirty="0" err="1">
                <a:latin typeface="times" charset="0"/>
                <a:cs typeface="times" charset="0"/>
              </a:rPr>
              <a:t>t.h</a:t>
            </a:r>
            <a:r>
              <a:rPr lang="en-IN" dirty="0">
                <a:latin typeface="times" charset="0"/>
                <a:cs typeface="times" charset="0"/>
              </a:rPr>
              <a:t>&lt;&lt;</a:t>
            </a:r>
            <a:r>
              <a:rPr lang="en-IN" dirty="0" err="1">
                <a:latin typeface="times" charset="0"/>
                <a:cs typeface="times" charset="0"/>
              </a:rPr>
              <a:t>endl</a:t>
            </a:r>
            <a:r>
              <a:rPr lang="en-IN" dirty="0">
                <a:latin typeface="times" charset="0"/>
                <a:cs typeface="times" charset="0"/>
              </a:rPr>
              <a:t>;</a:t>
            </a:r>
            <a:endParaRPr lang="en-IN" dirty="0">
              <a:latin typeface="times" charset="0"/>
              <a:cs typeface="times" charset="0"/>
            </a:endParaRPr>
          </a:p>
          <a:p>
            <a:r>
              <a:rPr lang="en-IN" dirty="0">
                <a:latin typeface="times" charset="0"/>
                <a:cs typeface="times" charset="0"/>
              </a:rPr>
              <a:t>    }</a:t>
            </a:r>
            <a:endParaRPr lang="en-IN" dirty="0">
              <a:latin typeface="times" charset="0"/>
              <a:cs typeface="times" charset="0"/>
            </a:endParaRPr>
          </a:p>
          <a:p>
            <a:r>
              <a:rPr lang="en-IN" dirty="0">
                <a:latin typeface="times" charset="0"/>
                <a:cs typeface="times" charset="0"/>
              </a:rPr>
              <a:t>// Driver code</a:t>
            </a:r>
            <a:endParaRPr lang="en-IN" dirty="0">
              <a:latin typeface="times" charset="0"/>
              <a:cs typeface="times" charset="0"/>
            </a:endParaRPr>
          </a:p>
          <a:p>
            <a:r>
              <a:rPr lang="en-IN" dirty="0">
                <a:latin typeface="times" charset="0"/>
                <a:cs typeface="times" charset="0"/>
              </a:rPr>
              <a:t>int main()</a:t>
            </a:r>
            <a:endParaRPr lang="en-IN" dirty="0">
              <a:latin typeface="times" charset="0"/>
              <a:cs typeface="times" charset="0"/>
            </a:endParaRPr>
          </a:p>
          <a:p>
            <a:r>
              <a:rPr lang="en-IN" dirty="0">
                <a:latin typeface="times" charset="0"/>
                <a:cs typeface="times" charset="0"/>
              </a:rPr>
              <a:t>{</a:t>
            </a:r>
            <a:endParaRPr lang="en-IN" dirty="0">
              <a:latin typeface="times" charset="0"/>
              <a:cs typeface="times" charset="0"/>
            </a:endParaRPr>
          </a:p>
          <a:p>
            <a:r>
              <a:rPr lang="en-IN" dirty="0">
                <a:latin typeface="times" charset="0"/>
                <a:cs typeface="times" charset="0"/>
              </a:rPr>
              <a:t>    A obj1;</a:t>
            </a:r>
            <a:endParaRPr lang="en-IN" dirty="0">
              <a:latin typeface="times" charset="0"/>
              <a:cs typeface="times" charset="0"/>
            </a:endParaRPr>
          </a:p>
          <a:p>
            <a:r>
              <a:rPr lang="en-IN" dirty="0">
                <a:latin typeface="times" charset="0"/>
                <a:cs typeface="times" charset="0"/>
              </a:rPr>
              <a:t>	obj1.setdata(5,4,2);</a:t>
            </a:r>
            <a:endParaRPr lang="en-IN" dirty="0">
              <a:latin typeface="times" charset="0"/>
              <a:cs typeface="times" charset="0"/>
            </a:endParaRPr>
          </a:p>
          <a:p>
            <a:r>
              <a:rPr lang="en-IN" dirty="0">
                <a:latin typeface="times" charset="0"/>
                <a:cs typeface="times" charset="0"/>
              </a:rPr>
              <a:t>demo(obj1);</a:t>
            </a:r>
            <a:endParaRPr lang="en-IN" dirty="0">
              <a:latin typeface="times" charset="0"/>
              <a:cs typeface="times" charset="0"/>
            </a:endParaRPr>
          </a:p>
          <a:p>
            <a:r>
              <a:rPr lang="en-IN" dirty="0">
                <a:latin typeface="times" charset="0"/>
                <a:cs typeface="times" charset="0"/>
              </a:rPr>
              <a:t>    return 0;</a:t>
            </a:r>
            <a:endParaRPr lang="en-IN" dirty="0">
              <a:latin typeface="times" charset="0"/>
              <a:cs typeface="times" charset="0"/>
            </a:endParaRPr>
          </a:p>
          <a:p>
            <a:r>
              <a:rPr lang="en-IN" dirty="0">
                <a:latin typeface="times" charset="0"/>
                <a:cs typeface="times" charset="0"/>
              </a:rPr>
              <a:t>}</a:t>
            </a:r>
            <a:endParaRPr lang="en-IN" dirty="0">
              <a:latin typeface="times" charset="0"/>
              <a:cs typeface="time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635" y="398780"/>
            <a:ext cx="5408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EXAMPLE OF GLOBAL FRIEND FUNCTION</a:t>
            </a:r>
            <a:endParaRPr lang="en-IN" sz="2000" b="1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949998" y="0"/>
            <a:ext cx="2077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INLINE FUNCTION</a:t>
            </a:r>
            <a:endParaRPr lang="en-GB" sz="2000" b="1" dirty="0"/>
          </a:p>
          <a:p>
            <a:pPr algn="ctr"/>
            <a:endParaRPr lang="en-IN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35157" y="353943"/>
            <a:ext cx="99071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An inline function is a function that is expanded in line when it is called. 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When the inline function is called whole code of the inline function gets inserted or substituted at the point of the inline function call. </a:t>
            </a: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63738" y="1000275"/>
            <a:ext cx="4629472" cy="11977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1" dirty="0"/>
              <a:t>Syntax:</a:t>
            </a:r>
            <a:endParaRPr lang="en-US" altLang="en-US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/>
              <a:t>inline return-type function-name(parameters) 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/>
              <a:t>{ // function code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/>
              <a:t> } </a:t>
            </a:r>
            <a:endParaRPr lang="en-US" altLang="en-US" dirty="0"/>
          </a:p>
        </p:txBody>
      </p:sp>
      <p:pic>
        <p:nvPicPr>
          <p:cNvPr id="4099" name="Picture 3" descr="Inline function in c++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830" y="1923605"/>
            <a:ext cx="8816340" cy="465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00712" y="0"/>
            <a:ext cx="15760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this POINTER</a:t>
            </a:r>
            <a:endParaRPr lang="en-GB" sz="2000" b="1" dirty="0"/>
          </a:p>
          <a:p>
            <a:pPr algn="ctr"/>
            <a:endParaRPr lang="en-IN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93762" y="353943"/>
            <a:ext cx="109763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dirty="0"/>
              <a:t>In C++ programming, this is a keyword that refers to the current instance of the class. </a:t>
            </a:r>
            <a:endParaRPr lang="en-GB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dirty="0"/>
              <a:t>There can be 3 main usage of this keyword in C++.</a:t>
            </a:r>
            <a:endParaRPr lang="en-GB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dirty="0"/>
              <a:t>When local variable’s name is same as member’s name</a:t>
            </a:r>
            <a:endParaRPr lang="en-GB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dirty="0"/>
              <a:t>To return reference to the calling object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47225" y="1731060"/>
            <a:ext cx="697136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#include&lt;iostream&gt; </a:t>
            </a:r>
            <a:endParaRPr lang="en-IN" dirty="0"/>
          </a:p>
          <a:p>
            <a:r>
              <a:rPr lang="en-IN" dirty="0"/>
              <a:t>using namespace std; </a:t>
            </a:r>
            <a:endParaRPr lang="en-IN" dirty="0"/>
          </a:p>
          <a:p>
            <a:r>
              <a:rPr lang="en-IN" dirty="0"/>
              <a:t>/* local variable is same as a member's name */</a:t>
            </a:r>
            <a:endParaRPr lang="en-IN" dirty="0"/>
          </a:p>
          <a:p>
            <a:r>
              <a:rPr lang="en-IN" dirty="0"/>
              <a:t>class Test </a:t>
            </a:r>
            <a:endParaRPr lang="en-IN" dirty="0"/>
          </a:p>
          <a:p>
            <a:r>
              <a:rPr lang="en-IN" dirty="0"/>
              <a:t>{ </a:t>
            </a:r>
            <a:endParaRPr lang="en-IN" dirty="0"/>
          </a:p>
          <a:p>
            <a:r>
              <a:rPr lang="en-IN" dirty="0"/>
              <a:t>private: </a:t>
            </a:r>
            <a:endParaRPr lang="en-IN" dirty="0"/>
          </a:p>
          <a:p>
            <a:r>
              <a:rPr lang="en-IN" dirty="0"/>
              <a:t>int x; </a:t>
            </a:r>
            <a:endParaRPr lang="en-IN" dirty="0"/>
          </a:p>
          <a:p>
            <a:r>
              <a:rPr lang="en-IN" dirty="0"/>
              <a:t>public: </a:t>
            </a:r>
            <a:endParaRPr lang="en-IN" dirty="0"/>
          </a:p>
          <a:p>
            <a:r>
              <a:rPr lang="en-IN" dirty="0"/>
              <a:t>void </a:t>
            </a:r>
            <a:r>
              <a:rPr lang="en-IN" dirty="0" err="1"/>
              <a:t>setX</a:t>
            </a:r>
            <a:r>
              <a:rPr lang="en-IN" dirty="0"/>
              <a:t> (int x) </a:t>
            </a:r>
            <a:endParaRPr lang="en-IN" dirty="0"/>
          </a:p>
          <a:p>
            <a:r>
              <a:rPr lang="en-IN" dirty="0"/>
              <a:t>{ </a:t>
            </a:r>
            <a:endParaRPr lang="en-IN" dirty="0"/>
          </a:p>
          <a:p>
            <a:r>
              <a:rPr lang="en-IN" dirty="0"/>
              <a:t>	// The 'this' pointer is used to retrieve the object's x </a:t>
            </a:r>
            <a:endParaRPr lang="en-IN" dirty="0"/>
          </a:p>
          <a:p>
            <a:r>
              <a:rPr lang="en-IN" dirty="0"/>
              <a:t>	// hidden by the local variable 'x' </a:t>
            </a:r>
            <a:endParaRPr lang="en-IN" dirty="0"/>
          </a:p>
          <a:p>
            <a:r>
              <a:rPr lang="en-IN" dirty="0"/>
              <a:t>	this-&gt;x = x; </a:t>
            </a:r>
            <a:endParaRPr lang="en-IN" dirty="0"/>
          </a:p>
          <a:p>
            <a:r>
              <a:rPr lang="en-IN" dirty="0"/>
              <a:t>} </a:t>
            </a:r>
            <a:endParaRPr lang="en-IN" dirty="0"/>
          </a:p>
          <a:p>
            <a:r>
              <a:rPr lang="en-IN" dirty="0"/>
              <a:t>void print() </a:t>
            </a:r>
            <a:endParaRPr lang="en-IN" dirty="0"/>
          </a:p>
          <a:p>
            <a:r>
              <a:rPr lang="en-IN" dirty="0"/>
              <a:t>{ </a:t>
            </a:r>
            <a:endParaRPr lang="en-IN" dirty="0"/>
          </a:p>
          <a:p>
            <a:r>
              <a:rPr lang="en-IN" dirty="0"/>
              <a:t>cout &lt;&lt; "x = " &lt;&lt; x &lt;&lt; </a:t>
            </a:r>
            <a:r>
              <a:rPr lang="en-IN" dirty="0" err="1"/>
              <a:t>endl</a:t>
            </a:r>
            <a:r>
              <a:rPr lang="en-IN" dirty="0"/>
              <a:t>; </a:t>
            </a:r>
            <a:endParaRPr lang="en-IN" dirty="0"/>
          </a:p>
          <a:p>
            <a:r>
              <a:rPr lang="en-IN" dirty="0"/>
              <a:t>}};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665344" y="3860970"/>
            <a:ext cx="247943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int main() </a:t>
            </a:r>
            <a:endParaRPr lang="en-IN" dirty="0"/>
          </a:p>
          <a:p>
            <a:r>
              <a:rPr lang="en-IN" dirty="0"/>
              <a:t>{ </a:t>
            </a:r>
            <a:endParaRPr lang="en-IN" dirty="0"/>
          </a:p>
          <a:p>
            <a:r>
              <a:rPr lang="en-IN" dirty="0"/>
              <a:t>Test </a:t>
            </a:r>
            <a:r>
              <a:rPr lang="en-IN" dirty="0" err="1"/>
              <a:t>obj</a:t>
            </a:r>
            <a:r>
              <a:rPr lang="en-IN" dirty="0"/>
              <a:t>; </a:t>
            </a:r>
            <a:endParaRPr lang="en-IN" dirty="0"/>
          </a:p>
          <a:p>
            <a:r>
              <a:rPr lang="en-IN" dirty="0" err="1"/>
              <a:t>obj.setX</a:t>
            </a:r>
            <a:r>
              <a:rPr lang="en-IN" dirty="0"/>
              <a:t>(x); </a:t>
            </a:r>
            <a:endParaRPr lang="en-IN" dirty="0"/>
          </a:p>
          <a:p>
            <a:r>
              <a:rPr lang="en-IN" dirty="0" err="1"/>
              <a:t>obj.print</a:t>
            </a:r>
            <a:r>
              <a:rPr lang="en-IN" dirty="0"/>
              <a:t>(); </a:t>
            </a:r>
            <a:endParaRPr lang="en-IN" dirty="0"/>
          </a:p>
          <a:p>
            <a:r>
              <a:rPr lang="en-IN" dirty="0"/>
              <a:t>return 0; </a:t>
            </a:r>
            <a:endParaRPr lang="en-IN" dirty="0"/>
          </a:p>
          <a:p>
            <a:r>
              <a:rPr lang="en-IN" dirty="0"/>
              <a:t>} </a:t>
            </a:r>
            <a:endParaRPr lang="en-IN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7142"/>
            <a:ext cx="10515600" cy="801858"/>
          </a:xfrm>
        </p:spPr>
        <p:txBody>
          <a:bodyPr/>
          <a:lstStyle/>
          <a:p>
            <a:pPr algn="ctr"/>
            <a:r>
              <a:rPr lang="en-GB" b="1" dirty="0"/>
              <a:t>End of Unit 2</a:t>
            </a:r>
            <a:endParaRPr lang="en-IN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0629"/>
          </a:xfrm>
        </p:spPr>
        <p:txBody>
          <a:bodyPr>
            <a:noAutofit/>
          </a:bodyPr>
          <a:lstStyle/>
          <a:p>
            <a:pPr marL="457200" lvl="1" algn="ctr" fontAlgn="base"/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 INPUT/ OUTPUT STREAMS</a:t>
            </a:r>
            <a:endParaRPr lang="en-IN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610136"/>
            <a:ext cx="121920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   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2243" y="830629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400"/>
              </a:spcBef>
              <a:buSzPts val="1200"/>
              <a:tabLst>
                <a:tab pos="24193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String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`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getline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`: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7502" y="1252332"/>
            <a:ext cx="11116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8950" indent="-285750">
              <a:spcBef>
                <a:spcPts val="685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read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whole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instead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single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word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6477" y="1674035"/>
            <a:ext cx="10019714" cy="3182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9085" marR="4755515">
              <a:spcBef>
                <a:spcPts val="690"/>
              </a:spcBef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</a:rPr>
              <a:t>#include &lt;iostream&gt; </a:t>
            </a:r>
            <a:endParaRPr lang="en-US" dirty="0">
              <a:solidFill>
                <a:srgbClr val="00B0F0"/>
              </a:solidFill>
            </a:endParaRPr>
          </a:p>
          <a:p>
            <a:pPr marL="299085" marR="4755515">
              <a:spcBef>
                <a:spcPts val="690"/>
              </a:spcBef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</a:rPr>
              <a:t>#include &lt;string&gt;</a:t>
            </a:r>
            <a:endParaRPr lang="en-IN" dirty="0">
              <a:solidFill>
                <a:srgbClr val="00B0F0"/>
              </a:solidFill>
            </a:endParaRPr>
          </a:p>
          <a:p>
            <a:pPr marL="299085">
              <a:spcBef>
                <a:spcPts val="5"/>
              </a:spcBef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</a:rPr>
              <a:t>int main() </a:t>
            </a:r>
            <a:endParaRPr lang="en-US" dirty="0">
              <a:solidFill>
                <a:srgbClr val="00B0F0"/>
              </a:solidFill>
            </a:endParaRPr>
          </a:p>
          <a:p>
            <a:pPr marL="299085">
              <a:spcBef>
                <a:spcPts val="5"/>
              </a:spcBef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</a:rPr>
              <a:t>{</a:t>
            </a:r>
            <a:endParaRPr lang="en-IN" dirty="0">
              <a:solidFill>
                <a:srgbClr val="00B0F0"/>
              </a:solidFill>
            </a:endParaRPr>
          </a:p>
          <a:p>
            <a:pPr marL="579755">
              <a:spcBef>
                <a:spcPts val="580"/>
              </a:spcBef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</a:rPr>
              <a:t>std::string name;</a:t>
            </a:r>
            <a:endParaRPr lang="en-IN" dirty="0">
              <a:solidFill>
                <a:srgbClr val="00B0F0"/>
              </a:solidFill>
            </a:endParaRPr>
          </a:p>
          <a:p>
            <a:pPr marL="579755" marR="3296920">
              <a:spcBef>
                <a:spcPts val="580"/>
              </a:spcBef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</a:rPr>
              <a:t>std::cout &lt;&lt; "Enter your name: "; </a:t>
            </a:r>
            <a:endParaRPr lang="en-US" dirty="0">
              <a:solidFill>
                <a:srgbClr val="00B0F0"/>
              </a:solidFill>
            </a:endParaRPr>
          </a:p>
          <a:p>
            <a:pPr marL="579755" marR="3296920">
              <a:spcBef>
                <a:spcPts val="580"/>
              </a:spcBef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</a:rPr>
              <a:t>std::</a:t>
            </a:r>
            <a:r>
              <a:rPr lang="en-US" dirty="0" err="1">
                <a:solidFill>
                  <a:srgbClr val="00B0F0"/>
                </a:solidFill>
              </a:rPr>
              <a:t>getline</a:t>
            </a:r>
            <a:r>
              <a:rPr lang="en-US" dirty="0">
                <a:solidFill>
                  <a:srgbClr val="00B0F0"/>
                </a:solidFill>
              </a:rPr>
              <a:t>(std::</a:t>
            </a:r>
            <a:r>
              <a:rPr lang="en-US" dirty="0" err="1">
                <a:solidFill>
                  <a:srgbClr val="00B0F0"/>
                </a:solidFill>
              </a:rPr>
              <a:t>cin</a:t>
            </a:r>
            <a:r>
              <a:rPr lang="en-US" dirty="0">
                <a:solidFill>
                  <a:srgbClr val="00B0F0"/>
                </a:solidFill>
              </a:rPr>
              <a:t>, name);</a:t>
            </a:r>
            <a:endParaRPr lang="en-IN" dirty="0">
              <a:solidFill>
                <a:srgbClr val="00B0F0"/>
              </a:solidFill>
            </a:endParaRPr>
          </a:p>
          <a:p>
            <a:pPr marL="579755" marR="2009140"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</a:rPr>
              <a:t>std::cout &lt;&lt; "Hello, " &lt;&lt; name &lt;&lt; "!" &lt;&lt; std::endl; </a:t>
            </a:r>
            <a:endParaRPr lang="en-US" dirty="0">
              <a:solidFill>
                <a:srgbClr val="00B0F0"/>
              </a:solidFill>
            </a:endParaRPr>
          </a:p>
          <a:p>
            <a:pPr marL="579755" marR="2009140"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</a:rPr>
              <a:t>return 0;</a:t>
            </a:r>
            <a:endParaRPr lang="en-IN" dirty="0">
              <a:solidFill>
                <a:srgbClr val="00B0F0"/>
              </a:solidFill>
            </a:endParaRPr>
          </a:p>
          <a:p>
            <a:pPr marL="299085"/>
            <a:r>
              <a:rPr lang="en-US" dirty="0">
                <a:solidFill>
                  <a:srgbClr val="00B0F0"/>
                </a:solidFill>
              </a:rPr>
              <a:t>}</a:t>
            </a:r>
            <a:endParaRPr lang="en-IN" sz="2400" dirty="0">
              <a:solidFill>
                <a:srgbClr val="00B0F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0629"/>
          </a:xfrm>
        </p:spPr>
        <p:txBody>
          <a:bodyPr>
            <a:noAutofit/>
          </a:bodyPr>
          <a:lstStyle/>
          <a:p>
            <a:pPr lvl="0" algn="ctr">
              <a:spcBef>
                <a:spcPts val="5"/>
              </a:spcBef>
              <a:spcAft>
                <a:spcPts val="0"/>
              </a:spcAft>
              <a:buSzPts val="1200"/>
              <a:tabLst>
                <a:tab pos="241935" algn="l"/>
              </a:tabLst>
            </a:pP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FORMATTING</a:t>
            </a:r>
            <a:r>
              <a:rPr lang="en-US" sz="2800" b="1" spc="-1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</a:t>
            </a:r>
            <a:endParaRPr lang="en-IN" sz="2800" b="1" dirty="0">
              <a:solidFill>
                <a:srgbClr val="00B0F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610136"/>
            <a:ext cx="121920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   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769" y="687080"/>
            <a:ext cx="113139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the I/O operations like determining the number of digits to be displayed after the decimal point, specifying number base,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specify the width 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fields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8513" y="1410355"/>
            <a:ext cx="6098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WAYS: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or various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member functions.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manipulators(special functions)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8513" y="2565567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Formatting using the </a:t>
            </a:r>
            <a:r>
              <a:rPr lang="en-GB" b="1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GB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members: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1054" y="2934899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These values are used to set or clear the format flags.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3769" y="3304231"/>
            <a:ext cx="1182037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standard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functions are: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buFont typeface="+mj-lt"/>
              <a:buAutoNum type="arabicPeriod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width():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width method is used to set the required field width.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buFont typeface="+mj-lt"/>
              <a:buAutoNum type="arabicPeriod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precision():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number of the decimal point to a float value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buFont typeface="+mj-lt"/>
              <a:buAutoNum type="arabicPeriod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fill():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 character to fill in the blank space of a field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buFont typeface="+mj-lt"/>
              <a:buAutoNum type="arabicPeriod"/>
            </a:pP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setf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various flags for formatting output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buFont typeface="+mj-lt"/>
              <a:buAutoNum type="arabicPeriod"/>
            </a:pP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unsetf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remove the flag setting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4572" y="710370"/>
            <a:ext cx="744532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 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 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IOS_width</a:t>
            </a:r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cout &lt;&lt; "--------------------------\n"; 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cout &lt;&lt; "Implementing </a:t>
            </a:r>
            <a:r>
              <a:rPr lang="en-IN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::width\n\n"; 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char c = 'A'; 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Adjusting width will be 5. 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cout.width</a:t>
            </a:r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(5); 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cout &lt;&lt; c &lt;&lt;"\n"; 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 temp = 10; 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Width of the next value to be 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displayed in the output will 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not be adjusted to 5 columns. 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cout&lt;&lt;temp; 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cout &lt;&lt; "\n--------------------------\n"; 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39952" y="2548320"/>
            <a:ext cx="45016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-------------------------- </a:t>
            </a:r>
            <a:endParaRPr lang="en-US" altLang="en-US" dirty="0">
              <a:solidFill>
                <a:srgbClr val="FF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Implementing </a:t>
            </a:r>
            <a:r>
              <a:rPr lang="en-US" altLang="en-US" dirty="0" err="1">
                <a:solidFill>
                  <a:srgbClr val="FF0000"/>
                </a:solidFill>
              </a:rPr>
              <a:t>ios</a:t>
            </a:r>
            <a:r>
              <a:rPr lang="en-US" altLang="en-US" dirty="0">
                <a:solidFill>
                  <a:srgbClr val="FF0000"/>
                </a:solidFill>
              </a:rPr>
              <a:t>::width </a:t>
            </a:r>
            <a:endParaRPr lang="en-US" altLang="en-US" dirty="0">
              <a:solidFill>
                <a:srgbClr val="FF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          A </a:t>
            </a:r>
            <a:endParaRPr lang="en-US" altLang="en-US" dirty="0">
              <a:solidFill>
                <a:srgbClr val="FF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>
              <a:solidFill>
                <a:srgbClr val="FF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10 </a:t>
            </a:r>
            <a:endParaRPr lang="en-US" altLang="en-US" dirty="0">
              <a:solidFill>
                <a:srgbClr val="FF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-------------------------- </a:t>
            </a:r>
            <a:br>
              <a:rPr lang="en-US" altLang="en-US" dirty="0">
                <a:solidFill>
                  <a:srgbClr val="FF0000"/>
                </a:solidFill>
              </a:rPr>
            </a:br>
            <a:endParaRPr lang="en-US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using Manipulators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362" y="369332"/>
            <a:ext cx="11609363" cy="1518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569595" lvl="0" indent="-34290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467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Special functions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included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I/O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statement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alter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format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parameters of a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200"/>
              <a:buFont typeface="Times New Roman" panose="02020603050405020304" pitchFamily="18" charset="0"/>
              <a:buAutoNum type="arabicPeriod"/>
              <a:tabLst>
                <a:tab pos="5467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Manipulators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operators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format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display.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685"/>
              </a:spcBef>
              <a:buSzPts val="1200"/>
              <a:buFont typeface="Times New Roman" panose="02020603050405020304" pitchFamily="18" charset="0"/>
              <a:buAutoNum type="arabicPeriod"/>
              <a:tabLst>
                <a:tab pos="5467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</a:t>
            </a:r>
            <a:r>
              <a:rPr lang="en-US" sz="1800" spc="4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manipulators,</a:t>
            </a:r>
            <a:r>
              <a:rPr lang="en-US" sz="1800" spc="4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4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en-US" sz="1800" spc="4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iomanip</a:t>
            </a:r>
            <a:r>
              <a:rPr lang="en-US" sz="1800" b="1" spc="43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should</a:t>
            </a:r>
            <a:r>
              <a:rPr lang="en-US" sz="1800" spc="4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4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included</a:t>
            </a:r>
            <a:r>
              <a:rPr lang="en-US" sz="1800" spc="4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4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4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6100">
              <a:spcBef>
                <a:spcPts val="695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1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#include&lt;iomanip&gt;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0205" y="2852224"/>
            <a:ext cx="6179235" cy="165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manipulators for integer are shown below: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1200"/>
              <a:buFont typeface="Times New Roman" panose="02020603050405020304" pitchFamily="18" charset="0"/>
              <a:buAutoNum type="arabicPeriod"/>
              <a:tabLst>
                <a:tab pos="54673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hex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will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display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data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hexadecimal.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695"/>
              </a:spcBef>
              <a:buSzPts val="1200"/>
              <a:buFont typeface="Times New Roman" panose="02020603050405020304" pitchFamily="18" charset="0"/>
              <a:buAutoNum type="arabicPeriod"/>
              <a:tabLst>
                <a:tab pos="54673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oct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it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 display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in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octal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685"/>
              </a:spcBef>
              <a:buSzPts val="1200"/>
              <a:buFont typeface="Times New Roman" panose="02020603050405020304" pitchFamily="18" charset="0"/>
              <a:buAutoNum type="arabicPeriod"/>
              <a:tabLst>
                <a:tab pos="54673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display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decimal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44060" y="252516"/>
            <a:ext cx="7737231" cy="317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872" tIns="82524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to understand \n Manipulator in C++: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 </a:t>
            </a:r>
            <a:endParaRPr lang="en-US" alt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iomanip</a:t>
            </a:r>
            <a:r>
              <a:rPr lang="en-US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alt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 </a:t>
            </a:r>
            <a:endParaRPr lang="en-US" alt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  <a:endParaRPr lang="en-US" alt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 &lt;&lt; "Hello \n Good Afternoon\n"; </a:t>
            </a:r>
            <a:endParaRPr lang="en-US" alt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 &lt;&lt; "Welcome to \n NAST College\n\n"; </a:t>
            </a:r>
            <a:endParaRPr lang="en-US" alt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  <a:endParaRPr lang="en-US" alt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9" name="image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263" y="4016155"/>
            <a:ext cx="290512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19311" y="3303841"/>
            <a:ext cx="91884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lang="en-US" altLang="en-US" dirty="0">
                <a:solidFill>
                  <a:srgbClr val="FF0000"/>
                </a:solidFill>
              </a:rPr>
            </a:br>
            <a:r>
              <a:rPr lang="en-US" altLang="en-US" dirty="0">
                <a:solidFill>
                  <a:srgbClr val="FF0000"/>
                </a:solidFill>
              </a:rPr>
              <a:t>Output:</a:t>
            </a:r>
            <a:endParaRPr lang="en-US" altLang="en-US" dirty="0">
              <a:solidFill>
                <a:srgbClr val="FF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34122" y="706368"/>
            <a:ext cx="8021029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marR="4756150"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 #include &lt;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iomanip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using namespace std; 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marR="4756150"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marR="2452370">
              <a:spcBef>
                <a:spcPts val="645"/>
              </a:spcBef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 &lt;&lt; "Hexadecimal of 10: " &lt;&lt; hex &lt;&lt; 10 &lt;&lt;"\n"; 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marR="2452370">
              <a:spcBef>
                <a:spcPts val="645"/>
              </a:spcBef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 &lt;&lt; "Octal of 10: " &lt;&lt; oct &lt;&lt; 10 &lt;&lt;"\n";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 &lt;&lt; "Decimal of 10: " &lt;&lt; dec &lt;&lt; 10 &lt;&lt;endl&lt;&lt;endl;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>
              <a:spcBef>
                <a:spcPts val="645"/>
              </a:spcBef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492736" y="3750114"/>
            <a:ext cx="916248" cy="681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8872" tIns="80937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Output:</a:t>
            </a:r>
            <a:endParaRPr lang="en-US" altLang="en-US" dirty="0">
              <a:solidFill>
                <a:srgbClr val="FF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>
              <a:solidFill>
                <a:srgbClr val="FF0000"/>
              </a:solidFill>
            </a:endParaRPr>
          </a:p>
        </p:txBody>
      </p:sp>
      <p:pic>
        <p:nvPicPr>
          <p:cNvPr id="2052" name="image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059" y="4253374"/>
            <a:ext cx="4880025" cy="178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655212" y="4365969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lang="en-US" altLang="en-US"/>
            </a:br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934122" y="331021"/>
            <a:ext cx="6977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to understand Integer Manipulator in C++: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38156" y="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Data Types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Lightbox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7" t="3251" r="6332" b="9134"/>
          <a:stretch>
            <a:fillRect/>
          </a:stretch>
        </p:blipFill>
        <p:spPr bwMode="auto">
          <a:xfrm>
            <a:off x="267286" y="538088"/>
            <a:ext cx="10874326" cy="578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2729" y="113825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GB" sz="24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Basic Input / Output in C++</a:t>
            </a:r>
            <a:endParaRPr lang="en-GB" sz="2400" b="1" i="0" dirty="0">
              <a:solidFill>
                <a:srgbClr val="273239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Basic Input / Output in C++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2" t="5743" r="3966" b="10769"/>
          <a:stretch>
            <a:fillRect/>
          </a:stretch>
        </p:blipFill>
        <p:spPr bwMode="auto">
          <a:xfrm>
            <a:off x="2785404" y="787790"/>
            <a:ext cx="6949440" cy="572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omments in C++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3" t="25333" r="10247" b="20001"/>
          <a:stretch>
            <a:fillRect/>
          </a:stretch>
        </p:blipFill>
        <p:spPr bwMode="auto">
          <a:xfrm>
            <a:off x="2264899" y="1266092"/>
            <a:ext cx="7385538" cy="346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08496" y="244399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IN" sz="24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  <a:endParaRPr lang="en-IN" sz="2400" b="1" i="0" dirty="0">
              <a:solidFill>
                <a:srgbClr val="273239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741" y="0"/>
            <a:ext cx="10515600" cy="83062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b="1" dirty="0"/>
              <a:t>OUTLINES</a:t>
            </a:r>
            <a:endParaRPr lang="en-IN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610136"/>
            <a:ext cx="12192001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   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base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 to C++: Origin of C++, Basic C++ Program Structure, Console Input/output Streams and Manipulators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base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in C and C++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base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 and Objects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base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of Objects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base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Diagram and Object Diagram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base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 Specifiers and Visibility Mode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base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 and Behavior, Methods and Responsibilities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base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 of Data Abstraction, Encapsulation, Message Passing and Data Hiding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base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Memory Allocation for Objects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base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Constructor: Default Constructor, Parameterized Constructor, Copy Constructor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base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Overloading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base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Destructors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base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Memory Allocation: new and delete.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base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Constructor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base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Functions: Inline function, Default argument, Passing and Returning by Value, Pointer and Reference, Static Data Member and Static Member Function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base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 Function and Friend Class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base">
              <a:buFont typeface="+mj-lt"/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4347" y="140677"/>
            <a:ext cx="2403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in C++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Variables in C++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3"/>
          <a:stretch>
            <a:fillRect/>
          </a:stretch>
        </p:blipFill>
        <p:spPr bwMode="auto">
          <a:xfrm>
            <a:off x="1770185" y="1412044"/>
            <a:ext cx="8651630" cy="403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5562" y="225082"/>
            <a:ext cx="366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GB" sz="24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Scope of Variables in C++</a:t>
            </a:r>
            <a:endParaRPr lang="en-GB" sz="2400" b="1" i="0" dirty="0">
              <a:solidFill>
                <a:srgbClr val="273239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Lightbox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"/>
          <a:stretch>
            <a:fillRect/>
          </a:stretch>
        </p:blipFill>
        <p:spPr bwMode="auto">
          <a:xfrm>
            <a:off x="1111348" y="1012874"/>
            <a:ext cx="9397219" cy="503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Lightbox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639" y="0"/>
            <a:ext cx="8410721" cy="313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right way to declare constants in 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931" y="2940148"/>
            <a:ext cx="6724650" cy="36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Lightbox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88"/>
          <a:stretch>
            <a:fillRect/>
          </a:stretch>
        </p:blipFill>
        <p:spPr bwMode="auto">
          <a:xfrm>
            <a:off x="1181686" y="0"/>
            <a:ext cx="9312812" cy="428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5477" y="4698609"/>
            <a:ext cx="108086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“</a:t>
            </a:r>
            <a:r>
              <a:rPr lang="en-GB" sz="2000" b="1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GB" sz="20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int = 5;“</a:t>
            </a:r>
            <a:endParaRPr lang="en-GB" sz="2000" b="1" i="0" dirty="0">
              <a:solidFill>
                <a:srgbClr val="FF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constant expression and the value 5 is referred to as a constant integer literal.</a:t>
            </a:r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Lightbox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4" t="7895" r="6285" b="11842"/>
          <a:stretch>
            <a:fillRect/>
          </a:stretch>
        </p:blipFill>
        <p:spPr bwMode="auto">
          <a:xfrm>
            <a:off x="717452" y="309489"/>
            <a:ext cx="10621108" cy="644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Lightbox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" t="4783" r="7513" b="11694"/>
          <a:stretch>
            <a:fillRect/>
          </a:stretch>
        </p:blipFill>
        <p:spPr bwMode="auto">
          <a:xfrm>
            <a:off x="1645920" y="745587"/>
            <a:ext cx="8482819" cy="422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12555" y="168890"/>
            <a:ext cx="4870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FLOW STATEMENTS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285" y="112541"/>
            <a:ext cx="11662118" cy="623198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92084" y="126610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STRUCTURE</a:t>
            </a:r>
            <a:r>
              <a:rPr lang="en-US" sz="2800" b="1" spc="-2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800" b="1" spc="-2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800" b="1" spc="-1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800" b="1" spc="-2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C++</a:t>
            </a:r>
            <a:endParaRPr lang="en-IN" sz="2800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9528" y="817417"/>
            <a:ext cx="8500403" cy="2813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algn="just">
              <a:spcBef>
                <a:spcPts val="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Here's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syntax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defining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structure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C++: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>
              <a:spcBef>
                <a:spcPts val="685"/>
              </a:spcBef>
              <a:spcAft>
                <a:spcPts val="0"/>
              </a:spcAft>
            </a:pP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struct</a:t>
            </a:r>
            <a:r>
              <a:rPr lang="en-US" sz="16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MyStruct</a:t>
            </a:r>
            <a:r>
              <a:rPr lang="en-US" sz="16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 marR="3296920">
              <a:lnSpc>
                <a:spcPct val="150000"/>
              </a:lnSpc>
              <a:spcBef>
                <a:spcPts val="645"/>
              </a:spcBef>
              <a:spcAft>
                <a:spcPts val="0"/>
              </a:spcAft>
            </a:pPr>
            <a:r>
              <a:rPr lang="en-US" sz="160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</a:t>
            </a:r>
            <a:r>
              <a:rPr lang="en-US" sz="1600" spc="-2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Member</a:t>
            </a:r>
            <a:r>
              <a:rPr lang="en-US" sz="1600" spc="-2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variables</a:t>
            </a:r>
            <a:r>
              <a:rPr lang="en-US" sz="1600" spc="-2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or</a:t>
            </a:r>
            <a:r>
              <a:rPr lang="en-US" sz="1600" spc="-2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fields</a:t>
            </a:r>
            <a:r>
              <a:rPr lang="en-US" sz="1600" spc="-59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en-US" sz="1600" spc="-590" dirty="0">
              <a:solidFill>
                <a:srgbClr val="006FC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396875" marR="3296920">
              <a:lnSpc>
                <a:spcPct val="150000"/>
              </a:lnSpc>
              <a:spcBef>
                <a:spcPts val="645"/>
              </a:spcBef>
              <a:spcAft>
                <a:spcPts val="0"/>
              </a:spcAft>
            </a:pP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dataType1</a:t>
            </a:r>
            <a:r>
              <a:rPr lang="en-US" sz="1600" spc="-1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member1;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/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dataType2</a:t>
            </a:r>
            <a:r>
              <a:rPr lang="en-US" sz="1600" spc="-6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member2;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45"/>
              </a:spcBef>
              <a:spcAft>
                <a:spcPts val="0"/>
              </a:spcAft>
            </a:pPr>
            <a:r>
              <a:rPr lang="en-US" sz="160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</a:t>
            </a:r>
            <a:r>
              <a:rPr lang="en-US" sz="1600" spc="-1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...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45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dataTypeN</a:t>
            </a:r>
            <a:r>
              <a:rPr lang="en-US" sz="1600" spc="-4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memberN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>
              <a:spcBef>
                <a:spcPts val="645"/>
              </a:spcBef>
              <a:spcAft>
                <a:spcPts val="0"/>
              </a:spcAft>
            </a:pP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};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24222" y="3732259"/>
            <a:ext cx="93128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>
              <a:spcBef>
                <a:spcPts val="5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between C structures and C++ structures: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20"/>
              </a:spcBef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 structures cannot have member functions, while C++ structures can.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20"/>
              </a:spcBef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structures cannot have default values for their members, while C++ structures can.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20"/>
              </a:spcBef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structures cannot have static members, while C++ structures can.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20"/>
              </a:spcBef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structures cannot have constructors or destructors, while C++ structures can.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20"/>
              </a:spcBef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structures cannot have access modifiers, while C++ structures can.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1035" y="168812"/>
            <a:ext cx="11449930" cy="5214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algn="ctr">
              <a:spcBef>
                <a:spcPts val="400"/>
              </a:spcBef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Structure using C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>
              <a:spcBef>
                <a:spcPts val="690"/>
              </a:spcBef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235" marR="5182870" indent="-140335"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Teacher { 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235" marR="5182870" indent="-140335"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*name; 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235" marR="5182870" indent="-140335"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age;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235" marR="5182870" indent="-140335"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*subject;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235" marR="5182870" indent="-140335"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235" marR="4972050" indent="-140335">
              <a:spcBef>
                <a:spcPts val="5"/>
              </a:spcBef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235" marR="4972050" indent="-140335">
              <a:spcBef>
                <a:spcPts val="5"/>
              </a:spcBef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struct Teacher t;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235" marR="4417060">
              <a:spcBef>
                <a:spcPts val="585"/>
              </a:spcBef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t.name = “Harendra Bikram Shah"; 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235" marR="4417060">
              <a:spcBef>
                <a:spcPts val="585"/>
              </a:spcBef>
              <a:spcAft>
                <a:spcPts val="0"/>
              </a:spcAft>
            </a:pP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t.age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30;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235" marR="4197350">
              <a:spcBef>
                <a:spcPts val="5"/>
              </a:spcBef>
              <a:spcAft>
                <a:spcPts val="0"/>
              </a:spcAft>
            </a:pP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t.subject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"OOP using C++"; 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235" marR="2452370">
              <a:spcAft>
                <a:spcPts val="0"/>
              </a:spcAft>
            </a:pP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("Teacher's name is %s\n", t.name); 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235" marR="2452370">
              <a:spcAft>
                <a:spcPts val="0"/>
              </a:spcAft>
            </a:pP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("Teacher is %d years old\n",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t.age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235" marR="2452370">
              <a:spcAft>
                <a:spcPts val="0"/>
              </a:spcAft>
            </a:pP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("Teacher teaches %s subject\n",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t.subject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235" marR="2452370"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>
              <a:spcBef>
                <a:spcPts val="590"/>
              </a:spcBef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10247" y="3841117"/>
            <a:ext cx="4798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GB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Teacher’s name is Harendra Bikram Shah</a:t>
            </a:r>
            <a:endParaRPr lang="en-GB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Teacher is 29 Years old</a:t>
            </a:r>
            <a:endParaRPr lang="en-GB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Teacher teaches OOP using C++ Subject</a:t>
            </a:r>
            <a:endParaRPr lang="en-GB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5971" y="0"/>
            <a:ext cx="9977511" cy="6473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marR="4294505" algn="ctr">
              <a:spcBef>
                <a:spcPts val="40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Structure using C++ 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marR="4294505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 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marR="4294505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6540" marR="4876165" indent="-167640">
              <a:spcBef>
                <a:spcPts val="700"/>
              </a:spcBef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Teacher { 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6540" marR="4876165" indent="-167640">
              <a:spcBef>
                <a:spcPts val="700"/>
              </a:spcBef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name; 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6540" marR="4876165" indent="-167640">
              <a:spcBef>
                <a:spcPts val="700"/>
              </a:spcBef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age; 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6540" marR="4876165" indent="-167640">
              <a:spcBef>
                <a:spcPts val="700"/>
              </a:spcBef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subject; 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>
              <a:spcBef>
                <a:spcPts val="10"/>
              </a:spcBef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6540" marR="5287010" indent="-167640"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6540" marR="5287010" indent="-167640"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Teacher t;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6540" marR="4030345">
              <a:spcBef>
                <a:spcPts val="735"/>
              </a:spcBef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t.name = " Harendra Bikram Shah"; 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6540" marR="4030345">
              <a:spcBef>
                <a:spcPts val="735"/>
              </a:spcBef>
              <a:spcAft>
                <a:spcPts val="0"/>
              </a:spcAft>
            </a:pP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t.age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30;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6540" marR="3778885">
              <a:spcBef>
                <a:spcPts val="25"/>
              </a:spcBef>
              <a:spcAft>
                <a:spcPts val="0"/>
              </a:spcAft>
            </a:pP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t.subject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"OOP using C++";  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6540" marR="1774190">
              <a:spcBef>
                <a:spcPts val="705"/>
              </a:spcBef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 &lt;&lt; "Teacher's name is " &lt;&lt; t.name &lt;&lt; endl; 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6540" marR="1774190">
              <a:spcBef>
                <a:spcPts val="705"/>
              </a:spcBef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 &lt;&lt; "Teacher is "&lt;&lt;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t.age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" years old" &lt;&lt;endl;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6540" marR="1013460"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 &lt;&lt; "Teacher teaches " &lt;&lt;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t.subject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" subject" &lt;&lt;endl;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6540">
              <a:spcBef>
                <a:spcPts val="935"/>
              </a:spcBef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>
              <a:spcBef>
                <a:spcPts val="705"/>
              </a:spcBef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43182" y="4080267"/>
            <a:ext cx="4798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GB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Teacher’s name is Harendra Bikram Shah</a:t>
            </a:r>
            <a:endParaRPr lang="en-GB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Teacher is 29 Years old</a:t>
            </a:r>
            <a:endParaRPr lang="en-GB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Teacher teaches OOP using C++ Subject</a:t>
            </a:r>
            <a:endParaRPr lang="en-GB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0629"/>
          </a:xfrm>
        </p:spPr>
        <p:txBody>
          <a:bodyPr>
            <a:noAutofit/>
          </a:bodyPr>
          <a:lstStyle/>
          <a:p>
            <a:pPr marL="457200" lvl="1" algn="ctr" fontAlgn="base"/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C++</a:t>
            </a:r>
            <a:endParaRPr lang="en-IN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610136"/>
            <a:ext cx="121920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   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949860"/>
            <a:ext cx="12192000" cy="2479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4650" marR="568960" indent="-285750" algn="just">
              <a:lnSpc>
                <a:spcPct val="150000"/>
              </a:lnSpc>
              <a:spcBef>
                <a:spcPts val="695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C++ is a powerful and versatile High level programming language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4650" marR="568960" indent="-285750" algn="just">
              <a:lnSpc>
                <a:spcPct val="150000"/>
              </a:lnSpc>
              <a:spcBef>
                <a:spcPts val="695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xtension of 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 programming language.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4650" marR="568960" indent="-285750" algn="just">
              <a:lnSpc>
                <a:spcPct val="150000"/>
              </a:lnSpc>
              <a:spcBef>
                <a:spcPts val="695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was created by Bjarne Stroustrup </a:t>
            </a:r>
            <a:r>
              <a:rPr lang="en-US" sz="1800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(B-yar-ne </a:t>
            </a:r>
            <a:r>
              <a:rPr lang="en-US" sz="1800" b="1" i="1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Strov-stroop</a:t>
            </a:r>
            <a:r>
              <a:rPr lang="en-US" sz="1800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early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1980s.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4650" marR="568960" indent="-285750" algn="just">
              <a:lnSpc>
                <a:spcPct val="150000"/>
              </a:lnSpc>
              <a:spcBef>
                <a:spcPts val="695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combines</a:t>
            </a:r>
            <a:r>
              <a:rPr lang="en-US" sz="1800" spc="1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both</a:t>
            </a:r>
            <a:r>
              <a:rPr lang="en-US" sz="1800" spc="1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procedural</a:t>
            </a:r>
            <a:r>
              <a:rPr lang="en-US" sz="1800" spc="1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1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object-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oriented programming paradigms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4650" marR="568960" indent="-285750" algn="just">
              <a:lnSpc>
                <a:spcPct val="150000"/>
              </a:lnSpc>
              <a:spcBef>
                <a:spcPts val="695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Not a Pure OOPL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95954" y="159992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algn="ctr"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EXTENSIONS</a:t>
            </a:r>
            <a:r>
              <a:rPr lang="en-US" sz="2800" b="1" spc="-2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800" b="1" spc="-1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STRUCTURES:</a:t>
            </a:r>
            <a:endParaRPr lang="en-IN" sz="2400" dirty="0">
              <a:solidFill>
                <a:srgbClr val="00B0F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683212"/>
            <a:ext cx="10466363" cy="2210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C++</a:t>
            </a:r>
            <a:r>
              <a:rPr lang="en-US" sz="1800" spc="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supports</a:t>
            </a:r>
            <a:r>
              <a:rPr lang="en-US" sz="1800" spc="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</a:t>
            </a:r>
            <a:r>
              <a:rPr lang="en-US" sz="1800" spc="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features</a:t>
            </a:r>
            <a:r>
              <a:rPr lang="en-US" sz="1800" spc="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structures</a:t>
            </a:r>
            <a:r>
              <a:rPr lang="en-US" sz="1800" spc="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 defined</a:t>
            </a:r>
            <a:r>
              <a:rPr lang="en-US" sz="1800" spc="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along with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OOP philosophy.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C++, a structure can have both variables and functions as members.</a:t>
            </a:r>
            <a:endParaRPr lang="en-US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algn="just">
              <a:spcBef>
                <a:spcPts val="5"/>
              </a:spcBef>
            </a:pPr>
            <a:endParaRPr lang="en-US" sz="18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algn="just">
              <a:spcBef>
                <a:spcPts val="5"/>
              </a:spcBef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</a:t>
            </a:r>
            <a:r>
              <a:rPr lang="en-US" sz="1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</a:t>
            </a:r>
            <a:r>
              <a:rPr lang="en-US" sz="1800" b="1" spc="-1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A;</a:t>
            </a:r>
            <a:r>
              <a:rPr lang="en-US" sz="1800" b="1" spc="-1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AFE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//</a:t>
            </a:r>
            <a:r>
              <a:rPr lang="en-US" sz="1800" b="1" spc="-15" dirty="0">
                <a:solidFill>
                  <a:srgbClr val="00AFE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AFE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C++</a:t>
            </a:r>
            <a:r>
              <a:rPr lang="en-US" sz="1800" b="1" spc="-15" dirty="0">
                <a:solidFill>
                  <a:srgbClr val="00AFE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AFE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declaration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algn="just">
              <a:spcBef>
                <a:spcPts val="68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Remember,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error in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algn="just">
              <a:spcBef>
                <a:spcPts val="685"/>
              </a:spcBef>
              <a:spcAft>
                <a:spcPts val="0"/>
              </a:spcAft>
            </a:pP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keyword</a:t>
            </a:r>
            <a:r>
              <a:rPr lang="en-US" sz="1800" b="1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struct</a:t>
            </a:r>
            <a:r>
              <a:rPr lang="en-US" sz="1800" b="1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omitted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declaration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structure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variables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97058" y="3715846"/>
            <a:ext cx="1140421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only difference between a structure and a class in C++ is that, by default, </a:t>
            </a:r>
            <a:r>
              <a:rPr lang="en-US" sz="2800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800" b="1" i="1" spc="-28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members</a:t>
            </a:r>
            <a:r>
              <a:rPr lang="en-US" sz="2800" b="1" i="1" spc="-1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800" b="1" i="1" spc="-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800" b="1" i="1" spc="-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u="heavy" dirty="0">
                <a:solidFill>
                  <a:srgbClr val="00B0F0"/>
                </a:solidFill>
                <a:effectLst/>
                <a:uFill>
                  <a:solidFill>
                    <a:srgbClr val="C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class</a:t>
            </a:r>
            <a:r>
              <a:rPr lang="en-US" sz="2800" b="1" spc="-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2800" b="1" i="1" spc="-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private</a:t>
            </a:r>
            <a:r>
              <a:rPr lang="en-US" sz="2800" b="1" i="1" spc="-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while,</a:t>
            </a:r>
            <a:r>
              <a:rPr lang="en-US" sz="2800" b="1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2800" b="1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default, </a:t>
            </a:r>
            <a:r>
              <a:rPr lang="en-US" sz="2800" b="1" i="1" dirty="0">
                <a:solidFill>
                  <a:srgbClr val="00AFE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800" b="1" i="1" spc="-5" dirty="0">
                <a:solidFill>
                  <a:srgbClr val="00AFE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i="1" dirty="0">
                <a:solidFill>
                  <a:srgbClr val="00AFE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members</a:t>
            </a:r>
            <a:r>
              <a:rPr lang="en-US" sz="2800" b="1" i="1" spc="-10" dirty="0">
                <a:solidFill>
                  <a:srgbClr val="00AFE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i="1" dirty="0">
                <a:solidFill>
                  <a:srgbClr val="00AFE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800" b="1" i="1" spc="-5" dirty="0">
                <a:solidFill>
                  <a:srgbClr val="00AFE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i="1" dirty="0">
                <a:solidFill>
                  <a:srgbClr val="00AFE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800" b="1" i="1" spc="-5" dirty="0">
                <a:solidFill>
                  <a:srgbClr val="00AFE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i="1" u="heavy" dirty="0">
                <a:solidFill>
                  <a:srgbClr val="FF0000"/>
                </a:solidFill>
                <a:effectLst/>
                <a:uFill>
                  <a:solidFill>
                    <a:srgbClr val="00AFE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structure</a:t>
            </a:r>
            <a:r>
              <a:rPr lang="en-US" sz="2800" b="1" i="1" dirty="0">
                <a:solidFill>
                  <a:srgbClr val="00AFE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are</a:t>
            </a:r>
            <a:r>
              <a:rPr lang="en-US" sz="2800" b="1" i="1" spc="-10" dirty="0">
                <a:solidFill>
                  <a:srgbClr val="00AFE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i="1" dirty="0">
                <a:solidFill>
                  <a:srgbClr val="00AFE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</a:t>
            </a:r>
            <a:endParaRPr lang="en-IN" sz="2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741" y="0"/>
            <a:ext cx="10515600" cy="830629"/>
          </a:xfrm>
        </p:spPr>
        <p:txBody>
          <a:bodyPr>
            <a:noAutofit/>
          </a:bodyPr>
          <a:lstStyle/>
          <a:p>
            <a:pPr algn="ctr"/>
            <a:r>
              <a:rPr lang="en-GB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CLASS AND OBJECT</a:t>
            </a:r>
            <a:endParaRPr lang="en-IN" sz="4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5659" y="647749"/>
            <a:ext cx="1095052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C++ is the building block that leads to Object-Oriented programming.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C++ class is like a blueprint for an object.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Class of Cars.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marR="570230" algn="just">
              <a:lnSpc>
                <a:spcPct val="150000"/>
              </a:lnSpc>
              <a:spcBef>
                <a:spcPts val="695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specification has two parts: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spcBef>
                <a:spcPts val="4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69913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declaration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spcBef>
                <a:spcPts val="68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69913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function definitions/member Functions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is a user-defined data type that has data members and member functions.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members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</a:t>
            </a:r>
            <a:r>
              <a:rPr lang="en-GB" dirty="0"/>
              <a:t>data variables and </a:t>
            </a:r>
            <a:r>
              <a:rPr lang="en-GB" b="1" dirty="0"/>
              <a:t>member functions </a:t>
            </a:r>
            <a:r>
              <a:rPr lang="en-GB" dirty="0"/>
              <a:t>are the functions</a:t>
            </a:r>
            <a:endParaRPr lang="en-GB" dirty="0"/>
          </a:p>
        </p:txBody>
      </p:sp>
      <p:pic>
        <p:nvPicPr>
          <p:cNvPr id="1026" name="Picture 2" descr="C++ Class and Objec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963" y="3325405"/>
            <a:ext cx="8156917" cy="333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8064" y="3126833"/>
            <a:ext cx="6098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IN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DECLARING OBJECTS</a:t>
            </a:r>
            <a:endParaRPr lang="en-IN" sz="2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09144" y="3632926"/>
            <a:ext cx="2398092" cy="6437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ObjectName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7140" y="4376955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Data Members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05805" y="4661912"/>
            <a:ext cx="5526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accessed using the dot(‘.’) operator with the object.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0396" y="136152"/>
            <a:ext cx="771495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/>
            <a:r>
              <a:rPr lang="en-US" sz="1800" b="1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class</a:t>
            </a:r>
            <a:r>
              <a:rPr lang="en-US" sz="1800" b="1" spc="-3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class_name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73075">
              <a:spcBef>
                <a:spcPts val="645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private: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57250" marR="3834130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variable declarations;</a:t>
            </a:r>
            <a:r>
              <a:rPr lang="en-US" sz="1800" spc="-59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function</a:t>
            </a:r>
            <a:r>
              <a:rPr lang="en-US" sz="1800" spc="-6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declarations;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73075"/>
            <a:r>
              <a:rPr lang="en-US" sz="1800" b="1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public: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57250" marR="3834130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variable declarations;</a:t>
            </a:r>
            <a:r>
              <a:rPr lang="en-US" sz="1800" spc="-59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function</a:t>
            </a:r>
            <a:r>
              <a:rPr lang="en-US" sz="1800" spc="-4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declaration;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/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1.jpeg" descr="C++ Classes and Objects. Class: | by Derya Cortuk | Medium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631853" y="914400"/>
            <a:ext cx="8806375" cy="541606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17" y="450166"/>
            <a:ext cx="9411287" cy="620385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 bwMode="auto">
          <a:xfrm>
            <a:off x="2822057" y="679449"/>
            <a:ext cx="6279740" cy="2556120"/>
            <a:chOff x="4314" y="109"/>
            <a:chExt cx="7050" cy="2837"/>
          </a:xfrm>
        </p:grpSpPr>
        <p:sp>
          <p:nvSpPr>
            <p:cNvPr id="4" name="Freeform 9"/>
            <p:cNvSpPr/>
            <p:nvPr/>
          </p:nvSpPr>
          <p:spPr bwMode="auto">
            <a:xfrm>
              <a:off x="4319" y="149"/>
              <a:ext cx="619" cy="1239"/>
            </a:xfrm>
            <a:custGeom>
              <a:avLst/>
              <a:gdLst>
                <a:gd name="T0" fmla="+- 0 4319 4319"/>
                <a:gd name="T1" fmla="*/ T0 w 619"/>
                <a:gd name="T2" fmla="+- 0 150 150"/>
                <a:gd name="T3" fmla="*/ 150 h 1239"/>
                <a:gd name="T4" fmla="+- 0 4439 4319"/>
                <a:gd name="T5" fmla="*/ T4 w 619"/>
                <a:gd name="T6" fmla="+- 0 154 150"/>
                <a:gd name="T7" fmla="*/ 154 h 1239"/>
                <a:gd name="T8" fmla="+- 0 4538 4319"/>
                <a:gd name="T9" fmla="*/ T8 w 619"/>
                <a:gd name="T10" fmla="+- 0 165 150"/>
                <a:gd name="T11" fmla="*/ 165 h 1239"/>
                <a:gd name="T12" fmla="+- 0 4604 4319"/>
                <a:gd name="T13" fmla="*/ T12 w 619"/>
                <a:gd name="T14" fmla="+- 0 181 150"/>
                <a:gd name="T15" fmla="*/ 181 h 1239"/>
                <a:gd name="T16" fmla="+- 0 4628 4319"/>
                <a:gd name="T17" fmla="*/ T16 w 619"/>
                <a:gd name="T18" fmla="+- 0 202 150"/>
                <a:gd name="T19" fmla="*/ 202 h 1239"/>
                <a:gd name="T20" fmla="+- 0 4628 4319"/>
                <a:gd name="T21" fmla="*/ T20 w 619"/>
                <a:gd name="T22" fmla="+- 0 718 150"/>
                <a:gd name="T23" fmla="*/ 718 h 1239"/>
                <a:gd name="T24" fmla="+- 0 4653 4319"/>
                <a:gd name="T25" fmla="*/ T24 w 619"/>
                <a:gd name="T26" fmla="+- 0 738 150"/>
                <a:gd name="T27" fmla="*/ 738 h 1239"/>
                <a:gd name="T28" fmla="+- 0 4719 4319"/>
                <a:gd name="T29" fmla="*/ T28 w 619"/>
                <a:gd name="T30" fmla="+- 0 754 150"/>
                <a:gd name="T31" fmla="*/ 754 h 1239"/>
                <a:gd name="T32" fmla="+- 0 4817 4319"/>
                <a:gd name="T33" fmla="*/ T32 w 619"/>
                <a:gd name="T34" fmla="+- 0 765 150"/>
                <a:gd name="T35" fmla="*/ 765 h 1239"/>
                <a:gd name="T36" fmla="+- 0 4938 4319"/>
                <a:gd name="T37" fmla="*/ T36 w 619"/>
                <a:gd name="T38" fmla="+- 0 769 150"/>
                <a:gd name="T39" fmla="*/ 769 h 1239"/>
                <a:gd name="T40" fmla="+- 0 4817 4319"/>
                <a:gd name="T41" fmla="*/ T40 w 619"/>
                <a:gd name="T42" fmla="+- 0 773 150"/>
                <a:gd name="T43" fmla="*/ 773 h 1239"/>
                <a:gd name="T44" fmla="+- 0 4719 4319"/>
                <a:gd name="T45" fmla="*/ T44 w 619"/>
                <a:gd name="T46" fmla="+- 0 785 150"/>
                <a:gd name="T47" fmla="*/ 785 h 1239"/>
                <a:gd name="T48" fmla="+- 0 4653 4319"/>
                <a:gd name="T49" fmla="*/ T48 w 619"/>
                <a:gd name="T50" fmla="+- 0 801 150"/>
                <a:gd name="T51" fmla="*/ 801 h 1239"/>
                <a:gd name="T52" fmla="+- 0 4628 4319"/>
                <a:gd name="T53" fmla="*/ T52 w 619"/>
                <a:gd name="T54" fmla="+- 0 821 150"/>
                <a:gd name="T55" fmla="*/ 821 h 1239"/>
                <a:gd name="T56" fmla="+- 0 4628 4319"/>
                <a:gd name="T57" fmla="*/ T56 w 619"/>
                <a:gd name="T58" fmla="+- 0 1337 150"/>
                <a:gd name="T59" fmla="*/ 1337 h 1239"/>
                <a:gd name="T60" fmla="+- 0 4604 4319"/>
                <a:gd name="T61" fmla="*/ T60 w 619"/>
                <a:gd name="T62" fmla="+- 0 1357 150"/>
                <a:gd name="T63" fmla="*/ 1357 h 1239"/>
                <a:gd name="T64" fmla="+- 0 4538 4319"/>
                <a:gd name="T65" fmla="*/ T64 w 619"/>
                <a:gd name="T66" fmla="+- 0 1374 150"/>
                <a:gd name="T67" fmla="*/ 1374 h 1239"/>
                <a:gd name="T68" fmla="+- 0 4439 4319"/>
                <a:gd name="T69" fmla="*/ T68 w 619"/>
                <a:gd name="T70" fmla="+- 0 1385 150"/>
                <a:gd name="T71" fmla="*/ 1385 h 1239"/>
                <a:gd name="T72" fmla="+- 0 4319 4319"/>
                <a:gd name="T73" fmla="*/ T72 w 619"/>
                <a:gd name="T74" fmla="+- 0 1389 150"/>
                <a:gd name="T75" fmla="*/ 1389 h 123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</a:cxnLst>
              <a:rect l="0" t="0" r="r" b="b"/>
              <a:pathLst>
                <a:path w="619" h="1239">
                  <a:moveTo>
                    <a:pt x="0" y="0"/>
                  </a:moveTo>
                  <a:lnTo>
                    <a:pt x="120" y="4"/>
                  </a:lnTo>
                  <a:lnTo>
                    <a:pt x="219" y="15"/>
                  </a:lnTo>
                  <a:lnTo>
                    <a:pt x="285" y="31"/>
                  </a:lnTo>
                  <a:lnTo>
                    <a:pt x="309" y="52"/>
                  </a:lnTo>
                  <a:lnTo>
                    <a:pt x="309" y="568"/>
                  </a:lnTo>
                  <a:lnTo>
                    <a:pt x="334" y="588"/>
                  </a:lnTo>
                  <a:lnTo>
                    <a:pt x="400" y="604"/>
                  </a:lnTo>
                  <a:lnTo>
                    <a:pt x="498" y="615"/>
                  </a:lnTo>
                  <a:lnTo>
                    <a:pt x="619" y="619"/>
                  </a:lnTo>
                  <a:lnTo>
                    <a:pt x="498" y="623"/>
                  </a:lnTo>
                  <a:lnTo>
                    <a:pt x="400" y="635"/>
                  </a:lnTo>
                  <a:lnTo>
                    <a:pt x="334" y="651"/>
                  </a:lnTo>
                  <a:lnTo>
                    <a:pt x="309" y="671"/>
                  </a:lnTo>
                  <a:lnTo>
                    <a:pt x="309" y="1187"/>
                  </a:lnTo>
                  <a:lnTo>
                    <a:pt x="285" y="1207"/>
                  </a:lnTo>
                  <a:lnTo>
                    <a:pt x="219" y="1224"/>
                  </a:lnTo>
                  <a:lnTo>
                    <a:pt x="120" y="1235"/>
                  </a:lnTo>
                  <a:lnTo>
                    <a:pt x="0" y="1239"/>
                  </a:lnTo>
                </a:path>
              </a:pathLst>
            </a:custGeom>
            <a:noFill/>
            <a:ln w="6350">
              <a:solidFill>
                <a:srgbClr val="4471C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9" y="109"/>
              <a:ext cx="3610" cy="1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5123" y="249"/>
              <a:ext cx="3332" cy="9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123" y="249"/>
              <a:ext cx="3332" cy="971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Freeform 5"/>
            <p:cNvSpPr/>
            <p:nvPr/>
          </p:nvSpPr>
          <p:spPr bwMode="auto">
            <a:xfrm>
              <a:off x="8069" y="1643"/>
              <a:ext cx="619" cy="837"/>
            </a:xfrm>
            <a:custGeom>
              <a:avLst/>
              <a:gdLst>
                <a:gd name="T0" fmla="+- 0 8069 8069"/>
                <a:gd name="T1" fmla="*/ T0 w 619"/>
                <a:gd name="T2" fmla="+- 0 1643 1643"/>
                <a:gd name="T3" fmla="*/ 1643 h 837"/>
                <a:gd name="T4" fmla="+- 0 8189 8069"/>
                <a:gd name="T5" fmla="*/ T4 w 619"/>
                <a:gd name="T6" fmla="+- 0 1647 1643"/>
                <a:gd name="T7" fmla="*/ 1647 h 837"/>
                <a:gd name="T8" fmla="+- 0 8288 8069"/>
                <a:gd name="T9" fmla="*/ T8 w 619"/>
                <a:gd name="T10" fmla="+- 0 1658 1643"/>
                <a:gd name="T11" fmla="*/ 1658 h 837"/>
                <a:gd name="T12" fmla="+- 0 8354 8069"/>
                <a:gd name="T13" fmla="*/ T12 w 619"/>
                <a:gd name="T14" fmla="+- 0 1675 1643"/>
                <a:gd name="T15" fmla="*/ 1675 h 837"/>
                <a:gd name="T16" fmla="+- 0 8378 8069"/>
                <a:gd name="T17" fmla="*/ T16 w 619"/>
                <a:gd name="T18" fmla="+- 0 1695 1643"/>
                <a:gd name="T19" fmla="*/ 1695 h 837"/>
                <a:gd name="T20" fmla="+- 0 8378 8069"/>
                <a:gd name="T21" fmla="*/ T20 w 619"/>
                <a:gd name="T22" fmla="+- 0 2010 1643"/>
                <a:gd name="T23" fmla="*/ 2010 h 837"/>
                <a:gd name="T24" fmla="+- 0 8403 8069"/>
                <a:gd name="T25" fmla="*/ T24 w 619"/>
                <a:gd name="T26" fmla="+- 0 2030 1643"/>
                <a:gd name="T27" fmla="*/ 2030 h 837"/>
                <a:gd name="T28" fmla="+- 0 8469 8069"/>
                <a:gd name="T29" fmla="*/ T28 w 619"/>
                <a:gd name="T30" fmla="+- 0 2047 1643"/>
                <a:gd name="T31" fmla="*/ 2047 h 837"/>
                <a:gd name="T32" fmla="+- 0 8567 8069"/>
                <a:gd name="T33" fmla="*/ T32 w 619"/>
                <a:gd name="T34" fmla="+- 0 2058 1643"/>
                <a:gd name="T35" fmla="*/ 2058 h 837"/>
                <a:gd name="T36" fmla="+- 0 8688 8069"/>
                <a:gd name="T37" fmla="*/ T36 w 619"/>
                <a:gd name="T38" fmla="+- 0 2062 1643"/>
                <a:gd name="T39" fmla="*/ 2062 h 837"/>
                <a:gd name="T40" fmla="+- 0 8567 8069"/>
                <a:gd name="T41" fmla="*/ T40 w 619"/>
                <a:gd name="T42" fmla="+- 0 2066 1643"/>
                <a:gd name="T43" fmla="*/ 2066 h 837"/>
                <a:gd name="T44" fmla="+- 0 8469 8069"/>
                <a:gd name="T45" fmla="*/ T44 w 619"/>
                <a:gd name="T46" fmla="+- 0 2077 1643"/>
                <a:gd name="T47" fmla="*/ 2077 h 837"/>
                <a:gd name="T48" fmla="+- 0 8403 8069"/>
                <a:gd name="T49" fmla="*/ T48 w 619"/>
                <a:gd name="T50" fmla="+- 0 2093 1643"/>
                <a:gd name="T51" fmla="*/ 2093 h 837"/>
                <a:gd name="T52" fmla="+- 0 8378 8069"/>
                <a:gd name="T53" fmla="*/ T52 w 619"/>
                <a:gd name="T54" fmla="+- 0 2113 1643"/>
                <a:gd name="T55" fmla="*/ 2113 h 837"/>
                <a:gd name="T56" fmla="+- 0 8378 8069"/>
                <a:gd name="T57" fmla="*/ T56 w 619"/>
                <a:gd name="T58" fmla="+- 0 2429 1643"/>
                <a:gd name="T59" fmla="*/ 2429 h 837"/>
                <a:gd name="T60" fmla="+- 0 8354 8069"/>
                <a:gd name="T61" fmla="*/ T60 w 619"/>
                <a:gd name="T62" fmla="+- 0 2449 1643"/>
                <a:gd name="T63" fmla="*/ 2449 h 837"/>
                <a:gd name="T64" fmla="+- 0 8288 8069"/>
                <a:gd name="T65" fmla="*/ T64 w 619"/>
                <a:gd name="T66" fmla="+- 0 2465 1643"/>
                <a:gd name="T67" fmla="*/ 2465 h 837"/>
                <a:gd name="T68" fmla="+- 0 8189 8069"/>
                <a:gd name="T69" fmla="*/ T68 w 619"/>
                <a:gd name="T70" fmla="+- 0 2476 1643"/>
                <a:gd name="T71" fmla="*/ 2476 h 837"/>
                <a:gd name="T72" fmla="+- 0 8069 8069"/>
                <a:gd name="T73" fmla="*/ T72 w 619"/>
                <a:gd name="T74" fmla="+- 0 2480 1643"/>
                <a:gd name="T75" fmla="*/ 2480 h 83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</a:cxnLst>
              <a:rect l="0" t="0" r="r" b="b"/>
              <a:pathLst>
                <a:path w="619" h="837">
                  <a:moveTo>
                    <a:pt x="0" y="0"/>
                  </a:moveTo>
                  <a:lnTo>
                    <a:pt x="120" y="4"/>
                  </a:lnTo>
                  <a:lnTo>
                    <a:pt x="219" y="15"/>
                  </a:lnTo>
                  <a:lnTo>
                    <a:pt x="285" y="32"/>
                  </a:lnTo>
                  <a:lnTo>
                    <a:pt x="309" y="52"/>
                  </a:lnTo>
                  <a:lnTo>
                    <a:pt x="309" y="367"/>
                  </a:lnTo>
                  <a:lnTo>
                    <a:pt x="334" y="387"/>
                  </a:lnTo>
                  <a:lnTo>
                    <a:pt x="400" y="404"/>
                  </a:lnTo>
                  <a:lnTo>
                    <a:pt x="498" y="415"/>
                  </a:lnTo>
                  <a:lnTo>
                    <a:pt x="619" y="419"/>
                  </a:lnTo>
                  <a:lnTo>
                    <a:pt x="498" y="423"/>
                  </a:lnTo>
                  <a:lnTo>
                    <a:pt x="400" y="434"/>
                  </a:lnTo>
                  <a:lnTo>
                    <a:pt x="334" y="450"/>
                  </a:lnTo>
                  <a:lnTo>
                    <a:pt x="309" y="470"/>
                  </a:lnTo>
                  <a:lnTo>
                    <a:pt x="309" y="786"/>
                  </a:lnTo>
                  <a:lnTo>
                    <a:pt x="285" y="806"/>
                  </a:lnTo>
                  <a:lnTo>
                    <a:pt x="219" y="822"/>
                  </a:lnTo>
                  <a:lnTo>
                    <a:pt x="120" y="833"/>
                  </a:lnTo>
                  <a:lnTo>
                    <a:pt x="0" y="837"/>
                  </a:lnTo>
                </a:path>
              </a:pathLst>
            </a:custGeom>
            <a:noFill/>
            <a:ln w="6350">
              <a:solidFill>
                <a:srgbClr val="4471C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1" y="1301"/>
              <a:ext cx="2933" cy="1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6629983" y="1881097"/>
            <a:ext cx="2359271" cy="1200329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/>
              <a:t>Function declaration using prototype ends with semicolon ;</a:t>
            </a:r>
            <a:endParaRPr lang="en-US" altLang="en-US" dirty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79863" y="893605"/>
            <a:ext cx="2116137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/>
              <a:t>Variables declaration private by default</a:t>
            </a:r>
            <a:endParaRPr lang="en-US" altLang="en-US" dirty="0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01472" y="2584052"/>
            <a:ext cx="2042159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64836" y="476526"/>
            <a:ext cx="5337918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Employee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empName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empId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empSalary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getData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name, int id, double salary);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putData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39802" y="71365"/>
            <a:ext cx="212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Example</a:t>
            </a:r>
            <a:endParaRPr lang="en-IN" sz="2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50741" y="487025"/>
            <a:ext cx="7039708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Demo {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// Access specifier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// Data  Members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string name;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// Member Functions()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void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"name is:" &lt;&lt; name;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// Declare an object of class Demo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Demo obj1;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// accessing data member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obj1.name = “Nast";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// accessing member function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obj1.disp();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return 0;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945" y="112541"/>
            <a:ext cx="10515600" cy="773723"/>
          </a:xfrm>
        </p:spPr>
        <p:txBody>
          <a:bodyPr>
            <a:normAutofit/>
          </a:bodyPr>
          <a:lstStyle/>
          <a:p>
            <a:pPr algn="ctr" fontAlgn="base"/>
            <a:r>
              <a:rPr lang="en-GB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 FUNCTIONS IN CLASSES</a:t>
            </a:r>
            <a:endParaRPr lang="en-IN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3551" y="1215100"/>
            <a:ext cx="86797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/>
              <a:t>There are 2 ways to define a member function:</a:t>
            </a:r>
            <a:br>
              <a:rPr lang="en-GB" sz="2400" b="1" dirty="0"/>
            </a:br>
            <a:r>
              <a:rPr lang="en-GB" sz="2400" b="1" dirty="0"/>
              <a:t>Inside class definition</a:t>
            </a:r>
            <a:br>
              <a:rPr lang="en-GB" sz="2400" b="1" dirty="0"/>
            </a:br>
            <a:r>
              <a:rPr lang="en-GB" sz="2400" b="1" dirty="0"/>
              <a:t>Outside class definition</a:t>
            </a:r>
            <a:endParaRPr lang="en-IN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26344" y="3903786"/>
            <a:ext cx="8306972" cy="1828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algn="just">
              <a:spcBef>
                <a:spcPts val="5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general form of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 definition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is: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>
              <a:spcBef>
                <a:spcPts val="685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Return_type</a:t>
            </a:r>
            <a:r>
              <a:rPr lang="en-US" sz="1800" spc="-3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class_name</a:t>
            </a:r>
            <a:r>
              <a:rPr lang="en-US" sz="1800" spc="-3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::</a:t>
            </a: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function_name</a:t>
            </a:r>
            <a:r>
              <a:rPr lang="en-US" sz="1800" spc="-3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(argument</a:t>
            </a:r>
            <a:r>
              <a:rPr lang="en-US" sz="1800" spc="-3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declaration)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6100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Function</a:t>
            </a:r>
            <a:r>
              <a:rPr lang="en-US" sz="1800" spc="-3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body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6425" y="3198167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Outside class definition</a:t>
            </a:r>
            <a:endParaRPr lang="en-IN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945" y="112541"/>
            <a:ext cx="10515600" cy="773723"/>
          </a:xfrm>
        </p:spPr>
        <p:txBody>
          <a:bodyPr>
            <a:normAutofit/>
          </a:bodyPr>
          <a:lstStyle/>
          <a:p>
            <a:pPr algn="ctr" fontAlgn="base"/>
            <a:r>
              <a:rPr lang="en-GB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7383" y="789423"/>
            <a:ext cx="4550900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Demo {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// Access specifier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// Data  Members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string name1,name2;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// Member Functions()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void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"name is:" &lt;&lt; name1;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print()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Demo::print()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&lt;&lt;“another name is”&lt;&lt;name2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8283" y="2414504"/>
            <a:ext cx="510774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// Declare an object of class Demo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Demo obj1;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// accessing data member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obj1.name1 = “Nast";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Obj1.name2=“College”;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// accessing member function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obj1.disp();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obj1.print();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return 0;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algn="ctr">
              <a:spcBef>
                <a:spcPts val="440"/>
              </a:spcBef>
            </a:pP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INSIDE</a:t>
            </a:r>
            <a:r>
              <a:rPr lang="en-US" sz="2800" b="1" spc="-2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800" b="1" spc="-2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</a:t>
            </a:r>
            <a:r>
              <a:rPr lang="en-US" sz="2800" b="1" spc="-1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DEFINITION:</a:t>
            </a:r>
            <a:endParaRPr lang="en-IN" sz="2800" b="1" dirty="0">
              <a:solidFill>
                <a:srgbClr val="00B0F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Another method of defining a member function is to replace the function declaration by 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actual function definition inside the class. For example, we could define the item class as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follows: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37383" y="1328029"/>
            <a:ext cx="4338709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Demo {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// Access specifier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// Data  Members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string name1;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// Member Functions()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print()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cout&lt;&lt;“ name is”&lt;&lt;name1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21347" y="1397732"/>
            <a:ext cx="510774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// Declare an object of class Demo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Demo obj1;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// accessing data member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obj1.name1 = “Nast";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// accessing member function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obj1.print();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return 0;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6649" y="5034085"/>
            <a:ext cx="108215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a function is defined inside a class, it is treated as an inline function</a:t>
            </a:r>
            <a:endParaRPr lang="en-US" sz="18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i="1" dirty="0">
                <a:solidFill>
                  <a:srgbClr val="006F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Normally,</a:t>
            </a:r>
            <a:r>
              <a:rPr lang="en-US" sz="1800" b="1" i="1" spc="-25" dirty="0">
                <a:solidFill>
                  <a:srgbClr val="006F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006F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only</a:t>
            </a:r>
            <a:r>
              <a:rPr lang="en-US" sz="1800" b="1" i="1" spc="-285" dirty="0">
                <a:solidFill>
                  <a:srgbClr val="006F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006F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small</a:t>
            </a:r>
            <a:r>
              <a:rPr lang="en-US" sz="1800" b="1" i="1" spc="-5" dirty="0">
                <a:solidFill>
                  <a:srgbClr val="006F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006F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functions</a:t>
            </a:r>
            <a:r>
              <a:rPr lang="en-US" sz="1800" b="1" i="1" spc="-5" dirty="0">
                <a:solidFill>
                  <a:srgbClr val="006F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006F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 defined inside</a:t>
            </a:r>
            <a:r>
              <a:rPr lang="en-US" sz="1800" b="1" i="1" spc="-5" dirty="0">
                <a:solidFill>
                  <a:srgbClr val="006F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006F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b="1" i="1" spc="-5" dirty="0">
                <a:solidFill>
                  <a:srgbClr val="006F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006F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</a:t>
            </a:r>
            <a:r>
              <a:rPr lang="en-US" sz="1800" b="1" i="1" spc="-5" dirty="0">
                <a:solidFill>
                  <a:srgbClr val="006F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006F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definition.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0629"/>
          </a:xfrm>
        </p:spPr>
        <p:txBody>
          <a:bodyPr>
            <a:noAutofit/>
          </a:bodyPr>
          <a:lstStyle/>
          <a:p>
            <a:pPr marL="457200" lvl="1" algn="ctr" fontAlgn="base"/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C++</a:t>
            </a:r>
            <a:endParaRPr lang="en-IN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610136"/>
            <a:ext cx="121920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   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 Features of C++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63"/>
          <a:stretch>
            <a:fillRect/>
          </a:stretch>
        </p:blipFill>
        <p:spPr bwMode="auto">
          <a:xfrm>
            <a:off x="1109002" y="1010246"/>
            <a:ext cx="9973994" cy="541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72" y="535207"/>
            <a:ext cx="11886028" cy="6237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algn="just">
              <a:lnSpc>
                <a:spcPts val="1375"/>
              </a:lnSpc>
            </a:pP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Example:</a:t>
            </a:r>
            <a:r>
              <a:rPr lang="en-US" sz="2000" b="1" i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</a:t>
            </a:r>
            <a:r>
              <a:rPr lang="en-US" sz="2000" b="1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Implementation: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marR="4756150">
              <a:spcBef>
                <a:spcPts val="113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#include&lt;iostream&gt;</a:t>
            </a:r>
            <a:r>
              <a:rPr lang="en-US" sz="1800" spc="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en-US" sz="1800" spc="5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88900" marR="4756150">
              <a:spcBef>
                <a:spcPts val="113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using namespace std;</a:t>
            </a:r>
            <a:r>
              <a:rPr lang="en-US" sz="1800" spc="-59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en-US" sz="1800" spc="-59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88900" marR="4756150">
              <a:spcBef>
                <a:spcPts val="113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class</a:t>
            </a:r>
            <a:r>
              <a:rPr lang="en-US" sz="1800" spc="-1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Employee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/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string</a:t>
            </a:r>
            <a:r>
              <a:rPr lang="en-US" sz="1800" spc="-2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empName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//private</a:t>
            </a:r>
            <a:r>
              <a:rPr lang="en-US" sz="1800" i="1" spc="-35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by</a:t>
            </a:r>
            <a:r>
              <a:rPr lang="en-US" sz="1800" i="1" spc="-20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default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empId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//private</a:t>
            </a:r>
            <a:r>
              <a:rPr lang="en-US" sz="1800" i="1" spc="-25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by</a:t>
            </a:r>
            <a:r>
              <a:rPr lang="en-US" sz="1800" i="1" spc="-20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default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double</a:t>
            </a:r>
            <a:r>
              <a:rPr lang="en-US" sz="1800" spc="-3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empSalary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r>
              <a:rPr lang="en-US" sz="1800" spc="-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//private</a:t>
            </a:r>
            <a:r>
              <a:rPr lang="en-US" sz="1800" i="1" spc="-25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by</a:t>
            </a:r>
            <a:r>
              <a:rPr lang="en-US" sz="1800" i="1" spc="-35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default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/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public: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marR="567055" indent="307340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void</a:t>
            </a:r>
            <a:r>
              <a:rPr lang="en-US" sz="1800" spc="2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getData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(string</a:t>
            </a:r>
            <a:r>
              <a:rPr lang="en-US" sz="1800" spc="2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name,</a:t>
            </a:r>
            <a:r>
              <a:rPr lang="en-US" sz="1800" spc="2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spc="2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id,</a:t>
            </a:r>
            <a:r>
              <a:rPr lang="en-US" sz="1800" spc="3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double</a:t>
            </a:r>
            <a:r>
              <a:rPr lang="en-US" sz="1800" spc="2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salary);</a:t>
            </a:r>
            <a:r>
              <a:rPr lang="en-US" sz="1800" spc="8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</a:t>
            </a:r>
            <a:r>
              <a:rPr lang="en-US" sz="1800" i="1" spc="25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prototype</a:t>
            </a:r>
            <a:r>
              <a:rPr lang="en-US" sz="1800" i="1" spc="-590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declaration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45"/>
              </a:spcBef>
              <a:spcAft>
                <a:spcPts val="0"/>
              </a:spcAft>
            </a:pP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</a:t>
            </a:r>
            <a:r>
              <a:rPr lang="en-US" sz="1800" i="1" spc="-25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function</a:t>
            </a:r>
            <a:r>
              <a:rPr lang="en-US" sz="1800" i="1" spc="-25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defined</a:t>
            </a:r>
            <a:r>
              <a:rPr lang="en-US" sz="1800" i="1" spc="-25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inside</a:t>
            </a:r>
            <a:r>
              <a:rPr lang="en-US" sz="1800" i="1" spc="-25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class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void</a:t>
            </a:r>
            <a:r>
              <a:rPr lang="en-US" sz="1800" spc="-4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putData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(void)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4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04850" marR="2235200">
              <a:spcBef>
                <a:spcPts val="65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cout &lt;&lt; "Employee ID: " &lt;&lt; </a:t>
            </a: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empId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&lt;&lt; endl;</a:t>
            </a:r>
            <a:r>
              <a:rPr lang="en-US" sz="1800" spc="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en-US" sz="1800" spc="5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704850" marR="2235200">
              <a:spcBef>
                <a:spcPts val="65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cout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"Employee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Name: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"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empName</a:t>
            </a:r>
            <a:r>
              <a:rPr lang="en-US" sz="1800" spc="-2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endl;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04850"/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cout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"Employee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Salary: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"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empSalary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endl;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4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>
              <a:spcBef>
                <a:spcPts val="31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5207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OUTSIDE CLASS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58956"/>
            <a:ext cx="12191999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>
              <a:spcBef>
                <a:spcPts val="645"/>
              </a:spcBef>
              <a:spcAft>
                <a:spcPts val="0"/>
              </a:spcAft>
            </a:pP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//***************</a:t>
            </a:r>
            <a:r>
              <a:rPr lang="en-US" sz="1800" i="1" spc="-45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Member</a:t>
            </a:r>
            <a:r>
              <a:rPr lang="en-US" sz="1800" i="1" spc="-55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Function</a:t>
            </a:r>
            <a:r>
              <a:rPr lang="en-US" sz="1800" i="1" spc="-40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Definition</a:t>
            </a:r>
            <a:r>
              <a:rPr lang="en-US" sz="1800" i="1" spc="-55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****************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marR="569595"/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void</a:t>
            </a:r>
            <a:r>
              <a:rPr lang="en-US" sz="1800" spc="43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Employee</a:t>
            </a:r>
            <a:r>
              <a:rPr lang="en-US" sz="1800" spc="44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::</a:t>
            </a:r>
            <a:r>
              <a:rPr lang="en-US" sz="1800" spc="43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getData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(string</a:t>
            </a:r>
            <a:r>
              <a:rPr lang="en-US" sz="1800" spc="44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name,</a:t>
            </a:r>
            <a:r>
              <a:rPr lang="en-US" sz="1800" spc="44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spc="43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id,</a:t>
            </a:r>
            <a:r>
              <a:rPr lang="en-US" sz="1800" spc="44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double</a:t>
            </a:r>
            <a:r>
              <a:rPr lang="en-US" sz="1800" spc="45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salary)</a:t>
            </a:r>
            <a:r>
              <a:rPr lang="en-US" sz="1800" spc="45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</a:t>
            </a:r>
            <a:r>
              <a:rPr lang="en-US" sz="1800" spc="44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Use</a:t>
            </a:r>
            <a:r>
              <a:rPr lang="en-US" sz="1800" spc="-59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Membership</a:t>
            </a:r>
            <a:r>
              <a:rPr lang="en-US" sz="1800" spc="-1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Label</a:t>
            </a:r>
            <a:endParaRPr lang="en-US" sz="1800" spc="455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88900">
              <a:spcBef>
                <a:spcPts val="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45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empId</a:t>
            </a:r>
            <a:r>
              <a:rPr lang="en-US" sz="1800" spc="-3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id;</a:t>
            </a:r>
            <a:r>
              <a:rPr lang="en-US" sz="1800" spc="-1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</a:t>
            </a:r>
            <a:r>
              <a:rPr lang="en-US" sz="1800" i="1" spc="-15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Private</a:t>
            </a:r>
            <a:r>
              <a:rPr lang="en-US" sz="1800" i="1" spc="-20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variables</a:t>
            </a:r>
            <a:r>
              <a:rPr lang="en-US" sz="1800" i="1" spc="-20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directly</a:t>
            </a:r>
            <a:r>
              <a:rPr lang="en-US" sz="1800" i="1" spc="-20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used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4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empName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name;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</a:t>
            </a:r>
            <a:r>
              <a:rPr lang="en-US" sz="1800" i="1" spc="-20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Private</a:t>
            </a:r>
            <a:r>
              <a:rPr lang="en-US" sz="1800" i="1" spc="-15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variables</a:t>
            </a:r>
            <a:r>
              <a:rPr lang="en-US" sz="1800" i="1" spc="-20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directly</a:t>
            </a:r>
            <a:r>
              <a:rPr lang="en-US" sz="1800" i="1" spc="-30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used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45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empSalary</a:t>
            </a:r>
            <a:r>
              <a:rPr lang="en-US" sz="1800" spc="-2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salary;</a:t>
            </a:r>
            <a:r>
              <a:rPr lang="en-US" sz="1800" spc="-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</a:t>
            </a:r>
            <a:r>
              <a:rPr lang="en-US" sz="1800" i="1" spc="-20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Private</a:t>
            </a:r>
            <a:r>
              <a:rPr lang="en-US" sz="1800" i="1" spc="-30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variables</a:t>
            </a:r>
            <a:r>
              <a:rPr lang="en-US" sz="1800" i="1" spc="-30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directly</a:t>
            </a:r>
            <a:r>
              <a:rPr lang="en-US" sz="1800" i="1" spc="-25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used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798058"/>
            <a:ext cx="12084148" cy="3577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>
              <a:spcBef>
                <a:spcPts val="400"/>
              </a:spcBef>
              <a:spcAft>
                <a:spcPts val="0"/>
              </a:spcAft>
            </a:pP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//**************</a:t>
            </a:r>
            <a:r>
              <a:rPr lang="en-US" sz="1800" i="1" spc="-40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Main</a:t>
            </a:r>
            <a:r>
              <a:rPr lang="en-US" sz="1800" i="1" spc="-40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Program</a:t>
            </a:r>
            <a:r>
              <a:rPr lang="en-US" sz="1800" i="1" spc="-50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********************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main()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4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Employee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emp1;</a:t>
            </a:r>
            <a:r>
              <a:rPr lang="en-US" sz="1800" spc="58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</a:t>
            </a:r>
            <a:r>
              <a:rPr lang="en-US" sz="1800" i="1" spc="-15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Create</a:t>
            </a:r>
            <a:r>
              <a:rPr lang="en-US" sz="1800" i="1" spc="-30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object</a:t>
            </a:r>
            <a:r>
              <a:rPr lang="en-US" sz="1800" i="1" spc="-15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emp1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 marR="838200">
              <a:lnSpc>
                <a:spcPct val="150000"/>
              </a:lnSpc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cout &lt;&lt; "\n*********Employee Details*********" &lt;&lt; endl &lt;&lt; endl;</a:t>
            </a:r>
            <a:r>
              <a:rPr lang="en-US" sz="1800" spc="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en-US" sz="1800" spc="5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396875" marR="838200">
              <a:lnSpc>
                <a:spcPct val="150000"/>
              </a:lnSpc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emp1.getData(“XYZ",11, 50000.60);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 Call Member function</a:t>
            </a:r>
            <a:r>
              <a:rPr lang="en-US" sz="1800" i="1" spc="-595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en-US" sz="1800" i="1" spc="-595" dirty="0">
              <a:solidFill>
                <a:srgbClr val="00AFEF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396875" marR="838200">
              <a:lnSpc>
                <a:spcPct val="150000"/>
              </a:lnSpc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emp1.putData();</a:t>
            </a:r>
            <a:r>
              <a:rPr lang="en-US" sz="1800" spc="-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</a:t>
            </a:r>
            <a:r>
              <a:rPr lang="en-US" sz="1800" i="1" spc="-10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Call</a:t>
            </a:r>
            <a:r>
              <a:rPr lang="en-US" sz="1800" i="1" spc="-5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Member</a:t>
            </a:r>
            <a:r>
              <a:rPr lang="en-US" sz="1800" i="1" spc="-20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function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30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return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0;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70443"/>
            <a:ext cx="13772271" cy="63171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algn="ctr"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Simple</a:t>
            </a:r>
            <a:r>
              <a:rPr lang="en-US" sz="2800" b="1" spc="-1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</a:t>
            </a:r>
            <a:r>
              <a:rPr lang="en-US" sz="2800" b="1" spc="-5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1:</a:t>
            </a:r>
            <a:r>
              <a:rPr lang="en-US" sz="2800" b="1" spc="-5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Inside</a:t>
            </a:r>
            <a:r>
              <a:rPr lang="en-US" sz="2800" b="1" spc="-1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800" b="1" spc="-5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</a:t>
            </a:r>
            <a:r>
              <a:rPr lang="en-US" sz="2800" b="1" spc="-5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definition:</a:t>
            </a:r>
            <a:endParaRPr lang="en-IN" sz="2400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>
              <a:spcBef>
                <a:spcPts val="68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#include&lt;iostream&gt;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marR="4766310"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using namespace std;</a:t>
            </a:r>
            <a:r>
              <a:rPr lang="en-US" sz="1800" spc="-59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en-US" sz="1800" spc="-59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88900" marR="4766310"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class</a:t>
            </a:r>
            <a:r>
              <a:rPr lang="en-US" sz="1800" spc="1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Item</a:t>
            </a:r>
            <a:r>
              <a:rPr lang="en-US" sz="1800" spc="1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r>
              <a:rPr lang="en-US" sz="1800" spc="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en-US" sz="1800" spc="5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88900" marR="4766310"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private: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 marR="5139690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 number;</a:t>
            </a:r>
            <a:r>
              <a:rPr lang="en-US" sz="1800" spc="-59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en-US" sz="1800" spc="-59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396875" marR="5139690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float</a:t>
            </a:r>
            <a:r>
              <a:rPr lang="en-US" sz="1800" spc="-8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cost;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/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public: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4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void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getdata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()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en-US" sz="1800" spc="-2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396875">
              <a:spcBef>
                <a:spcPts val="64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 marR="2800985">
              <a:spcBef>
                <a:spcPts val="65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cout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"Enter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the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Item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number"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endl;</a:t>
            </a:r>
            <a:r>
              <a:rPr lang="en-US" sz="1800" spc="-59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en-US" sz="1800" spc="-59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396875" marR="2800985">
              <a:spcBef>
                <a:spcPts val="65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cin</a:t>
            </a:r>
            <a:r>
              <a:rPr lang="en-US" sz="1800" spc="-1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&gt;&gt;</a:t>
            </a:r>
            <a:r>
              <a:rPr lang="en-US" sz="1800" spc="-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number;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 marR="2800985"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cout</a:t>
            </a:r>
            <a:r>
              <a:rPr lang="en-US" sz="1800" spc="-1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"Enter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the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cost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of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item"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800" spc="-2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endl;</a:t>
            </a:r>
            <a:r>
              <a:rPr lang="en-US" sz="1800" spc="-59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en-US" sz="1800" spc="-59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396875" marR="2800985">
              <a:spcAft>
                <a:spcPts val="0"/>
              </a:spcAft>
            </a:pP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cin</a:t>
            </a:r>
            <a:r>
              <a:rPr lang="en-US" sz="1800" spc="-1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&gt;&gt;</a:t>
            </a:r>
            <a:r>
              <a:rPr lang="en-US" sz="1800" spc="-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cost;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2570"/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2570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void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display()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en-US" sz="1800" spc="-2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242570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 marR="2800985">
              <a:spcBef>
                <a:spcPts val="64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cout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"Item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number="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800" spc="-2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number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800" spc="-2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endl;</a:t>
            </a:r>
            <a:r>
              <a:rPr lang="en-US" sz="1800" spc="-59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cout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"Cost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of</a:t>
            </a:r>
            <a:r>
              <a:rPr lang="en-US" sz="1800" spc="-1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item="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cost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800" spc="-1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endl;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2570"/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}};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5122" y="597455"/>
            <a:ext cx="10694963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55"/>
              </a:spcBef>
            </a:pP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2570" marR="5217160" indent="-154305"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 main() </a:t>
            </a:r>
            <a:endParaRPr lang="en-US" sz="180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242570" marR="5217160" indent="-154305"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r>
              <a:rPr lang="en-US" sz="1800" spc="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en-US" sz="1800" spc="5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242570" marR="5217160" indent="-154305"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Item x;</a:t>
            </a:r>
            <a:r>
              <a:rPr lang="en-US" sz="1800" spc="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en-US" sz="1800" spc="5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242570" marR="5217160" indent="-154305">
              <a:spcAft>
                <a:spcPts val="0"/>
              </a:spcAft>
            </a:pP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x.getdata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();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2570" marR="5217160" indent="-154305">
              <a:spcAft>
                <a:spcPts val="0"/>
              </a:spcAft>
            </a:pP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x.display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();</a:t>
            </a:r>
            <a:r>
              <a:rPr lang="en-US" sz="1800" spc="-59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en-US" sz="1800" spc="-59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242570" marR="5217160" indent="-154305"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return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0;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/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image16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69445" y="3213556"/>
            <a:ext cx="5195423" cy="26869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17985" y="2751891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algn="ctr">
              <a:spcBef>
                <a:spcPts val="645"/>
              </a:spcBef>
            </a:pP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OUTPUT:</a:t>
            </a:r>
            <a:endParaRPr lang="en-IN" sz="24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2192000" cy="5706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algn="ctr">
              <a:spcBef>
                <a:spcPts val="40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Simple</a:t>
            </a:r>
            <a:r>
              <a:rPr lang="en-US" sz="2400" b="1" spc="-5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</a:t>
            </a:r>
            <a:r>
              <a:rPr lang="en-US" sz="2400" b="1" spc="-5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2:</a:t>
            </a:r>
            <a:r>
              <a:rPr lang="en-US" sz="2400" b="1" spc="-1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Outside</a:t>
            </a:r>
            <a:r>
              <a:rPr lang="en-US" sz="2400" b="1" spc="-5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b="1" spc="-1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</a:t>
            </a:r>
            <a:r>
              <a:rPr lang="en-US" sz="2400" b="1" spc="-5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definition:</a:t>
            </a:r>
            <a:endParaRPr lang="en-IN" sz="20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>
              <a:spcBef>
                <a:spcPts val="685"/>
              </a:spcBef>
              <a:spcAft>
                <a:spcPts val="0"/>
              </a:spcAft>
            </a:pP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#include&lt;iostream&gt;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marR="4756150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using namespace std;</a:t>
            </a:r>
            <a:r>
              <a:rPr lang="en-US" sz="1600" spc="-59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en-US" sz="1600" spc="-59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88900" marR="4756150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class</a:t>
            </a:r>
            <a:r>
              <a:rPr lang="en-US" sz="1600" spc="-1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Item</a:t>
            </a:r>
            <a:r>
              <a:rPr lang="en-US" sz="1600" spc="-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2570" marR="4602480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private: </a:t>
            </a:r>
            <a:endParaRPr lang="en-US" sz="160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242570" marR="4602480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 number;</a:t>
            </a:r>
            <a:r>
              <a:rPr lang="en-US" sz="1600" spc="-59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en-US" sz="1600" spc="-59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242570" marR="4602480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float</a:t>
            </a:r>
            <a:r>
              <a:rPr lang="en-US" sz="1600" spc="-1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cost;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2570" marR="4371975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public: </a:t>
            </a:r>
            <a:endParaRPr lang="en-US" sz="160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242570" marR="4371975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void </a:t>
            </a:r>
            <a:r>
              <a:rPr lang="en-US" sz="16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getdata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();</a:t>
            </a:r>
            <a:r>
              <a:rPr lang="en-US" sz="1600" spc="-59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en-US" sz="1600" spc="-59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242570" marR="4371975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void</a:t>
            </a:r>
            <a:r>
              <a:rPr lang="en-US" sz="1600" spc="-1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display();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/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};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>
              <a:spcBef>
                <a:spcPts val="645"/>
              </a:spcBef>
              <a:spcAft>
                <a:spcPts val="0"/>
              </a:spcAft>
            </a:pP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void</a:t>
            </a:r>
            <a:r>
              <a:rPr lang="en-US" sz="1600" spc="-3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Item::</a:t>
            </a:r>
            <a:r>
              <a:rPr lang="en-US" sz="16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getdata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()</a:t>
            </a:r>
            <a:r>
              <a:rPr lang="en-US" sz="1600" spc="-2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en-US" sz="1600" spc="-25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88900">
              <a:spcBef>
                <a:spcPts val="645"/>
              </a:spcBef>
              <a:spcAft>
                <a:spcPts val="0"/>
              </a:spcAft>
            </a:pP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2570" marR="2955290">
              <a:lnSpc>
                <a:spcPct val="150000"/>
              </a:lnSpc>
              <a:spcBef>
                <a:spcPts val="645"/>
              </a:spcBef>
              <a:spcAft>
                <a:spcPts val="0"/>
              </a:spcAft>
            </a:pP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cout</a:t>
            </a:r>
            <a:r>
              <a:rPr lang="en-US" sz="16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600" spc="-2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"Enter</a:t>
            </a:r>
            <a:r>
              <a:rPr lang="en-US" sz="16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the</a:t>
            </a:r>
            <a:r>
              <a:rPr lang="en-US" sz="16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Item</a:t>
            </a:r>
            <a:r>
              <a:rPr lang="en-US" sz="16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number"</a:t>
            </a:r>
            <a:r>
              <a:rPr lang="en-US" sz="16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6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endl;</a:t>
            </a:r>
            <a:r>
              <a:rPr lang="en-US" sz="1600" spc="-58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cin</a:t>
            </a:r>
            <a:r>
              <a:rPr lang="en-US" sz="1600" spc="-1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&gt;&gt;</a:t>
            </a:r>
            <a:r>
              <a:rPr lang="en-US" sz="1600" spc="-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number;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2570" marR="2800985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cout</a:t>
            </a:r>
            <a:r>
              <a:rPr lang="en-US" sz="16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600" spc="-2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"Enter</a:t>
            </a:r>
            <a:r>
              <a:rPr lang="en-US" sz="1600" spc="-1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the</a:t>
            </a:r>
            <a:r>
              <a:rPr lang="en-US" sz="16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cost</a:t>
            </a:r>
            <a:r>
              <a:rPr lang="en-US" sz="16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of</a:t>
            </a:r>
            <a:r>
              <a:rPr lang="en-US" sz="1600" spc="-1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item"</a:t>
            </a:r>
            <a:r>
              <a:rPr lang="en-US" sz="1600" spc="-2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6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endl;</a:t>
            </a:r>
            <a:r>
              <a:rPr lang="en-US" sz="1600" spc="-59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cin</a:t>
            </a:r>
            <a:r>
              <a:rPr lang="en-US" sz="1600" spc="-1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&gt;&gt;</a:t>
            </a:r>
            <a:r>
              <a:rPr lang="en-US" sz="1600" spc="-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cost;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/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393" y="689316"/>
            <a:ext cx="9316329" cy="506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void</a:t>
            </a:r>
            <a:r>
              <a:rPr lang="en-US" sz="1800" spc="-3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Item::display()</a:t>
            </a:r>
            <a:r>
              <a:rPr lang="en-US" sz="1800" spc="-2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en-US" sz="1800" spc="-25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88900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2570" marR="2800985">
              <a:lnSpc>
                <a:spcPct val="150000"/>
              </a:lnSpc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cout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800" spc="-2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"Item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number="</a:t>
            </a:r>
            <a:r>
              <a:rPr lang="en-US" sz="1800" spc="-2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number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endl;</a:t>
            </a:r>
            <a:r>
              <a:rPr lang="en-US" sz="1800" spc="-59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en-US" sz="1800" spc="-59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242570" marR="2800985">
              <a:lnSpc>
                <a:spcPct val="150000"/>
              </a:lnSpc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cout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"Cost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of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item="</a:t>
            </a:r>
            <a:r>
              <a:rPr lang="en-US" sz="1800" spc="-1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cost</a:t>
            </a:r>
            <a:r>
              <a:rPr lang="en-US" sz="1800" spc="-1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endl;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/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2570" marR="5217160" indent="-154305">
              <a:lnSpc>
                <a:spcPct val="150000"/>
              </a:lnSpc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 main() </a:t>
            </a:r>
            <a:endParaRPr lang="en-US" sz="180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242570" marR="5217160" indent="-154305">
              <a:lnSpc>
                <a:spcPct val="150000"/>
              </a:lnSpc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r>
              <a:rPr lang="en-US" sz="1800" spc="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en-US" sz="1800" spc="5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242570" marR="5217160" indent="-154305">
              <a:lnSpc>
                <a:spcPct val="150000"/>
              </a:lnSpc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Item x;</a:t>
            </a:r>
            <a:endParaRPr lang="en-US" sz="180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242570" marR="5217160" indent="-154305">
              <a:lnSpc>
                <a:spcPct val="150000"/>
              </a:lnSpc>
              <a:spcBef>
                <a:spcPts val="645"/>
              </a:spcBef>
              <a:spcAft>
                <a:spcPts val="0"/>
              </a:spcAft>
            </a:pPr>
            <a:r>
              <a:rPr lang="en-US" sz="1800" spc="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x.getdata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();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5226050" lvl="0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SzPts val="1000"/>
              <a:tabLst>
                <a:tab pos="398780" algn="l"/>
              </a:tabLst>
            </a:pPr>
            <a:r>
              <a:rPr lang="en-US" sz="1800" spc="-1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spc="-1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x.display</a:t>
            </a:r>
            <a:r>
              <a:rPr lang="en-US" sz="1800" spc="-1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sz="1800" spc="-59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800" spc="-590" dirty="0">
              <a:solidFill>
                <a:srgbClr val="C00000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R="5226050" lvl="0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SzPts val="1000"/>
              <a:tabLst>
                <a:tab pos="398780" algn="l"/>
              </a:tabLst>
            </a:pPr>
            <a:r>
              <a:rPr lang="en-US" sz="1800" spc="-1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spc="-1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0;</a:t>
            </a:r>
            <a:endParaRPr lang="en-IN" sz="1800" spc="-10" dirty="0">
              <a:effectLst/>
              <a:latin typeface="Times New Roman" panose="02020603050405020304" pitchFamily="18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88900"/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8872" tIns="82524" rIns="91440" bIns="45720" numCol="1" anchor="ctr" anchorCtr="0" compatLnSpc="1">
            <a:spAutoFit/>
          </a:bodyPr>
          <a:lstStyle/>
          <a:p>
            <a:endParaRPr lang="en-IN"/>
          </a:p>
        </p:txBody>
      </p:sp>
      <p:pic>
        <p:nvPicPr>
          <p:cNvPr id="2049" name="image1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714" y="4267856"/>
            <a:ext cx="5880295" cy="190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446664" y="3500146"/>
            <a:ext cx="121219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8872" tIns="82524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26609" y="752622"/>
            <a:ext cx="12065391" cy="374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algn="ctr"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Inside</a:t>
            </a:r>
            <a:r>
              <a:rPr lang="en-US" sz="2800" b="1" spc="-2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</a:t>
            </a:r>
            <a:r>
              <a:rPr lang="en-US" sz="2800" b="1" spc="-15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Definition:</a:t>
            </a:r>
            <a:endParaRPr lang="en-IN" sz="24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>
              <a:spcBef>
                <a:spcPts val="685"/>
              </a:spcBef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Advantages:</a:t>
            </a:r>
            <a:endParaRPr lang="en-IN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695"/>
              </a:spcBef>
              <a:buSzPts val="1200"/>
              <a:buFont typeface="Times New Roman" panose="02020603050405020304" pitchFamily="18" charset="0"/>
              <a:buAutoNum type="arabicPeriod"/>
              <a:tabLst>
                <a:tab pos="546735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Conciseness:</a:t>
            </a:r>
            <a:r>
              <a:rPr lang="en-US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Keeps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definition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concise and</a:t>
            </a:r>
            <a:r>
              <a:rPr lang="en-US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self-contained.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685"/>
              </a:spcBef>
              <a:buSzPts val="1200"/>
              <a:buFont typeface="Times New Roman" panose="02020603050405020304" pitchFamily="18" charset="0"/>
              <a:buAutoNum type="arabicPeriod"/>
              <a:tabLst>
                <a:tab pos="546735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Accessibility:</a:t>
            </a:r>
            <a:r>
              <a:rPr lang="en-US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Provides</a:t>
            </a:r>
            <a:r>
              <a:rPr lang="en-US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easy</a:t>
            </a:r>
            <a:r>
              <a:rPr lang="en-US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</a:t>
            </a:r>
            <a:r>
              <a:rPr lang="en-US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members,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including</a:t>
            </a:r>
            <a:r>
              <a:rPr lang="en-US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private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ones.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574675" lvl="1" indent="-285750">
              <a:lnSpc>
                <a:spcPct val="150000"/>
              </a:lnSpc>
              <a:spcBef>
                <a:spcPts val="69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46735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Simplicity:</a:t>
            </a:r>
            <a:r>
              <a:rPr lang="en-US" b="1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Suitable</a:t>
            </a:r>
            <a:r>
              <a:rPr lang="en-US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small</a:t>
            </a:r>
            <a:r>
              <a:rPr lang="en-US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simple</a:t>
            </a:r>
            <a:r>
              <a:rPr lang="en-US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classes,</a:t>
            </a:r>
            <a:r>
              <a:rPr lang="en-US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making</a:t>
            </a:r>
            <a:r>
              <a:rPr lang="en-US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</a:t>
            </a:r>
            <a:r>
              <a:rPr lang="en-US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easier</a:t>
            </a:r>
            <a:r>
              <a:rPr lang="en-US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read</a:t>
            </a:r>
            <a:r>
              <a:rPr lang="en-US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understand.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>
              <a:spcBef>
                <a:spcPts val="400"/>
              </a:spcBef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Disadvantages:</a:t>
            </a:r>
            <a:endParaRPr lang="en-IN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570230" lvl="0" indent="-342900">
              <a:lnSpc>
                <a:spcPct val="150000"/>
              </a:lnSpc>
              <a:spcBef>
                <a:spcPts val="68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46735" algn="l"/>
              </a:tabLst>
            </a:pPr>
            <a:r>
              <a:rPr lang="en-US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Readability</a:t>
            </a:r>
            <a:r>
              <a:rPr lang="en-US" b="1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b="1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Maintainability:</a:t>
            </a:r>
            <a:r>
              <a:rPr lang="en-US" b="1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become</a:t>
            </a:r>
            <a:r>
              <a:rPr lang="en-US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harder</a:t>
            </a:r>
            <a:r>
              <a:rPr lang="en-US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read</a:t>
            </a:r>
            <a:r>
              <a:rPr lang="en-US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maintain</a:t>
            </a:r>
            <a:r>
              <a:rPr lang="en-US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</a:t>
            </a:r>
            <a:r>
              <a:rPr lang="en-US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grows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size.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568325" lvl="0" indent="-342900">
              <a:lnSpc>
                <a:spcPct val="150000"/>
              </a:lnSpc>
              <a:buSzPts val="1200"/>
              <a:buFont typeface="Times New Roman" panose="02020603050405020304" pitchFamily="18" charset="0"/>
              <a:buAutoNum type="arabicPeriod"/>
              <a:tabLst>
                <a:tab pos="546735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Compiling</a:t>
            </a:r>
            <a:r>
              <a:rPr lang="en-US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Efficiency:</a:t>
            </a:r>
            <a:r>
              <a:rPr lang="en-US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May</a:t>
            </a:r>
            <a:r>
              <a:rPr lang="en-US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increased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compilation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</a:t>
            </a:r>
            <a:r>
              <a:rPr lang="en-US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inline</a:t>
            </a:r>
            <a:r>
              <a:rPr lang="en-US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functions.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568325" lvl="0" indent="-342900">
              <a:lnSpc>
                <a:spcPct val="150000"/>
              </a:lnSpc>
              <a:buSzPts val="1200"/>
              <a:buFont typeface="Times New Roman" panose="02020603050405020304" pitchFamily="18" charset="0"/>
              <a:buAutoNum type="arabicPeriod"/>
              <a:tabLst>
                <a:tab pos="546735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Separation</a:t>
            </a:r>
            <a:r>
              <a:rPr lang="en-US" b="1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b="1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Concerns:</a:t>
            </a:r>
            <a:r>
              <a:rPr lang="en-US" b="1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Mixes</a:t>
            </a:r>
            <a:r>
              <a:rPr lang="en-US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declaration</a:t>
            </a:r>
            <a:r>
              <a:rPr lang="en-US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implementation</a:t>
            </a:r>
            <a:r>
              <a:rPr lang="en-US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code,</a:t>
            </a:r>
            <a:r>
              <a:rPr lang="en-US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potentially</a:t>
            </a:r>
            <a:r>
              <a:rPr lang="en-US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hindering</a:t>
            </a:r>
            <a:r>
              <a:rPr lang="en-US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separation of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concerns.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8872" tIns="82524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93430" y="0"/>
            <a:ext cx="11998570" cy="5858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algn="ctr"/>
            <a:r>
              <a:rPr lang="en-US" sz="2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Outside</a:t>
            </a:r>
            <a:r>
              <a:rPr lang="en-US" sz="2800" b="1" spc="-2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</a:t>
            </a:r>
            <a:r>
              <a:rPr lang="en-US" sz="2800" b="1" spc="-1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Definition: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>
              <a:spcBef>
                <a:spcPts val="685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Advantages: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572770" lvl="0" indent="-342900">
              <a:lnSpc>
                <a:spcPct val="150000"/>
              </a:lnSpc>
              <a:spcBef>
                <a:spcPts val="69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4673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Separation</a:t>
            </a:r>
            <a:r>
              <a:rPr lang="en-US" sz="1800" b="1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b="1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Concerns:</a:t>
            </a:r>
            <a:r>
              <a:rPr lang="en-US" sz="1800" b="1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Allows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clear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separation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between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declaration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implementation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code, improving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organization and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maintainability.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571500" lvl="0" indent="-342900">
              <a:lnSpc>
                <a:spcPct val="150000"/>
              </a:lnSpc>
              <a:buSzPts val="1200"/>
              <a:buFont typeface="Times New Roman" panose="02020603050405020304" pitchFamily="18" charset="0"/>
              <a:buAutoNum type="arabicPeriod"/>
              <a:tabLst>
                <a:tab pos="54673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Encapsulation:</a:t>
            </a:r>
            <a:r>
              <a:rPr lang="en-US" sz="1800" b="1" spc="1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Encourages</a:t>
            </a:r>
            <a:r>
              <a:rPr lang="en-US" sz="1800" spc="1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encapsulation</a:t>
            </a:r>
            <a:r>
              <a:rPr lang="en-US" sz="1800" spc="1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1800" spc="1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explicitly</a:t>
            </a:r>
            <a:r>
              <a:rPr lang="en-US" sz="1800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specifying</a:t>
            </a:r>
            <a:r>
              <a:rPr lang="en-US" sz="1800" spc="1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</a:t>
            </a:r>
            <a:r>
              <a:rPr lang="en-US" sz="1800" spc="1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specifiers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providing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accessing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modifying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private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members.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572770" lvl="0" indent="-34290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4673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Reusability:</a:t>
            </a:r>
            <a:r>
              <a:rPr lang="en-US" sz="1800" b="1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Enables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easy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reuse</a:t>
            </a:r>
            <a:r>
              <a:rPr lang="en-US" sz="18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declaration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multiple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files</a:t>
            </a:r>
            <a:r>
              <a:rPr lang="en-US" sz="18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projects,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promoting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modularity.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50"/>
              </a:spcBef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>
              <a:spcBef>
                <a:spcPts val="40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Disadvantages: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572770" lvl="0" indent="-342900" algn="just">
              <a:lnSpc>
                <a:spcPct val="150000"/>
              </a:lnSpc>
              <a:spcBef>
                <a:spcPts val="69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4673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 Scattering: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class declaration and member function definitions are spread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across multiple files, making it more challenging to navigate and understand 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implementation.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572135" lvl="0" indent="-342900" algn="just">
              <a:lnSpc>
                <a:spcPct val="150000"/>
              </a:lnSpc>
              <a:buSzPts val="1200"/>
              <a:buFont typeface="Times New Roman" panose="02020603050405020304" pitchFamily="18" charset="0"/>
              <a:buAutoNum type="arabicPeriod"/>
              <a:tabLst>
                <a:tab pos="546735" algn="l"/>
              </a:tabLst>
            </a:pP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</a:t>
            </a:r>
            <a:r>
              <a:rPr lang="en-US" sz="1800" b="1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Control:</a:t>
            </a:r>
            <a:r>
              <a:rPr lang="en-US" sz="1800" b="1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Relies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specifiers,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lead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accidental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unintended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not used consistently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 properly.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Increased Complexity: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Requires managing and organizing multiple files, which can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additional complexity</a:t>
            </a:r>
            <a:endParaRPr lang="en-I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8872" tIns="82524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189849" y="87868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</a:t>
            </a:r>
            <a:r>
              <a:rPr lang="en-US" sz="2800" b="1" spc="-1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800" b="1" spc="-2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OBJECTS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344" y="698956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object of class represents a single record in memory, if we want more than one record 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1800" spc="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</a:t>
            </a:r>
            <a:r>
              <a:rPr lang="en-US" sz="18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objects</a:t>
            </a:r>
            <a:r>
              <a:rPr lang="en-US" sz="1800" spc="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stored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inside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memory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same way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multidimensional array.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344" y="2043071"/>
            <a:ext cx="12194344" cy="1553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4650" marR="567055" indent="-28575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array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similar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also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different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categories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employee.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>
              <a:spcBef>
                <a:spcPts val="80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Employee hod[3];</a:t>
            </a:r>
            <a:r>
              <a:rPr lang="en-US" sz="1800" spc="-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 array of hod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>
              <a:spcBef>
                <a:spcPts val="91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Employee accountant[2];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 array of accountant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>
              <a:spcBef>
                <a:spcPts val="91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Employee faculty[25];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 array of faculty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8872" tIns="82524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189849" y="87868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</a:t>
            </a:r>
            <a:r>
              <a:rPr lang="en-US" sz="2800" b="1" spc="-1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800" b="1" spc="-2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OBJECTS</a:t>
            </a:r>
            <a:endParaRPr lang="en-IN" sz="2800" dirty="0">
              <a:solidFill>
                <a:srgbClr val="0070C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"/>
          <a:srcRect l="1666" r="1666"/>
          <a:stretch>
            <a:fillRect/>
          </a:stretch>
        </p:blipFill>
        <p:spPr>
          <a:xfrm>
            <a:off x="1167619" y="900333"/>
            <a:ext cx="8975188" cy="47408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0629"/>
          </a:xfrm>
        </p:spPr>
        <p:txBody>
          <a:bodyPr>
            <a:noAutofit/>
          </a:bodyPr>
          <a:lstStyle/>
          <a:p>
            <a:pPr marL="457200" lvl="1" algn="ctr" fontAlgn="base"/>
            <a:r>
              <a:rPr lang="en-US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ORIGIN/HISTORY OF C++</a:t>
            </a:r>
            <a:endParaRPr lang="en-IN" sz="4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610136"/>
            <a:ext cx="121920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   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istory of C++ The timeline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" t="7541" r="1542" b="7541"/>
          <a:stretch>
            <a:fillRect/>
          </a:stretch>
        </p:blipFill>
        <p:spPr bwMode="auto">
          <a:xfrm>
            <a:off x="703384" y="830628"/>
            <a:ext cx="10438227" cy="585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8872" tIns="82524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5083" y="15069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09820" y="134034"/>
            <a:ext cx="95440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" y="490210"/>
            <a:ext cx="512064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Employee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id;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name[30];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getdata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();//Declaration of function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putdata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();//Declaration of function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Employee::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getdata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(){//Defining of function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cout&lt;&lt;"Enter Id : ";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&gt;&gt;id;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cout&lt;&lt;"Enter Name : ";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&gt;&gt;name;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Employee::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putdata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(){//Defining of function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cout&lt;&lt;id&lt;&lt;" ";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cout&lt;&lt;name&lt;&lt;" ";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cout&lt;&lt;endl;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86465" y="-33010"/>
            <a:ext cx="7346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of 1 Object</a:t>
            </a:r>
            <a:endParaRPr lang="en-US" altLang="en-US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40437" y="860643"/>
            <a:ext cx="463999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emp; //One member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emp.getdata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();//Accessing the function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emp.putdata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();//Accessing the function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8872" tIns="82524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5083" y="15069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09820" y="134034"/>
            <a:ext cx="95440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86465" y="-33010"/>
            <a:ext cx="7346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Array of objects</a:t>
            </a:r>
            <a:endParaRPr lang="en-US" altLang="en-US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717" y="473983"/>
            <a:ext cx="475616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Employee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id;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name[30];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Declaration of function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getdata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Declaration of function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putdata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Defining the function outside  the class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Employee::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getdata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 &lt;&lt; "Enter Id : ";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id;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 &lt;&lt; "Enter Name : ";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name;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94567" y="385344"/>
            <a:ext cx="411785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Defining the function outside the class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Employee::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putdata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 &lt;&lt; id &lt;&lt; " ";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 &lt;&lt; name &lt;&lt; " ";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 &lt;&lt; endl;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This is an array of objects having maximum limit of 30 Employees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emp[30];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n,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 &lt;&lt; "Enter Number of Employees - ";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n;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Accessing the function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emp[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getdata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 &lt;&lt; "Employee Data - " &lt;&lt; endl;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Accessing the function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emp[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putdata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8872" tIns="82524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5083" y="15069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09820" y="134034"/>
            <a:ext cx="95440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86465" y="-33010"/>
            <a:ext cx="7346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Array of objects</a:t>
            </a:r>
            <a:endParaRPr lang="en-US" altLang="en-US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Lightbox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40" y="914399"/>
            <a:ext cx="8032653" cy="462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8872" tIns="82524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5083" y="15069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09820" y="134034"/>
            <a:ext cx="95440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98677" y="0"/>
            <a:ext cx="86551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</a:t>
            </a:r>
            <a:r>
              <a:rPr lang="en-US" sz="2800" b="1" spc="-1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</a:t>
            </a:r>
            <a:r>
              <a:rPr lang="en-US" sz="2800" b="1" spc="-3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800" b="1" spc="-1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</a:t>
            </a:r>
            <a:r>
              <a:rPr lang="en-US" sz="2800" b="1" spc="-2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</a:t>
            </a:r>
            <a:endParaRPr lang="en-US" altLang="en-US" sz="4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" y="587235"/>
            <a:ext cx="12417082" cy="937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4650" marR="572135" indent="-285750" algn="just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 Diagram shows the structure of a system by representing 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system's classes, their attributes, and their relationships.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4650" marR="572135" indent="-285750" algn="just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object diagram is a UML diagram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shows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instances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a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system's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 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particular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point in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/>
          <a:srcRect l="6204" t="10897" r="7315" b="8474"/>
          <a:stretch>
            <a:fillRect/>
          </a:stretch>
        </p:blipFill>
        <p:spPr>
          <a:xfrm>
            <a:off x="1396682" y="1618398"/>
            <a:ext cx="9398636" cy="5105568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8872" tIns="82524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5083" y="15069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09820" y="134034"/>
            <a:ext cx="95440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98677" y="0"/>
            <a:ext cx="86551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</a:t>
            </a:r>
            <a:r>
              <a:rPr lang="en-US" sz="2800" b="1" spc="-1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</a:t>
            </a:r>
            <a:r>
              <a:rPr lang="en-US" sz="2800" b="1" spc="-3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800" b="1" spc="-1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</a:t>
            </a:r>
            <a:r>
              <a:rPr lang="en-US" sz="2800" b="1" spc="-2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</a:t>
            </a:r>
            <a:endParaRPr lang="en-US" altLang="en-US" sz="4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/>
          <a:srcRect l="6975" r="4649" b="9540"/>
          <a:stretch>
            <a:fillRect/>
          </a:stretch>
        </p:blipFill>
        <p:spPr>
          <a:xfrm>
            <a:off x="1993833" y="992761"/>
            <a:ext cx="8426144" cy="4316804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8872" tIns="82524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5083" y="15069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09820" y="134034"/>
            <a:ext cx="95440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98677" y="0"/>
            <a:ext cx="86551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</a:t>
            </a:r>
            <a:r>
              <a:rPr lang="en-US" sz="2800" b="1" spc="-1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</a:t>
            </a:r>
            <a:r>
              <a:rPr lang="en-US" sz="2800" b="1" spc="-3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800" b="1" spc="-1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</a:t>
            </a:r>
            <a:r>
              <a:rPr lang="en-US" sz="2800" b="1" spc="-2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</a:t>
            </a:r>
            <a:endParaRPr lang="en-US" altLang="en-US" sz="4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l="10032"/>
          <a:stretch>
            <a:fillRect/>
          </a:stretch>
        </p:blipFill>
        <p:spPr>
          <a:xfrm>
            <a:off x="1972067" y="780365"/>
            <a:ext cx="8655148" cy="485775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8872" tIns="82524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5083" y="15069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09820" y="134034"/>
            <a:ext cx="95440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98677" y="0"/>
            <a:ext cx="86551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</a:t>
            </a:r>
            <a:r>
              <a:rPr lang="en-US" sz="2800" b="1" spc="-1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</a:t>
            </a:r>
            <a:r>
              <a:rPr lang="en-US" sz="2800" b="1" spc="-3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800" b="1" spc="-1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</a:t>
            </a:r>
            <a:r>
              <a:rPr lang="en-US" sz="2800" b="1" spc="-2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</a:t>
            </a:r>
            <a:endParaRPr lang="en-US" altLang="en-US" sz="4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/>
          <a:srcRect l="10813" r="7957"/>
          <a:stretch>
            <a:fillRect/>
          </a:stretch>
        </p:blipFill>
        <p:spPr>
          <a:xfrm>
            <a:off x="1784252" y="657254"/>
            <a:ext cx="8623495" cy="581025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8872" tIns="82524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5083" y="15069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09820" y="134034"/>
            <a:ext cx="95440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98677" y="0"/>
            <a:ext cx="86551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</a:t>
            </a:r>
            <a:r>
              <a:rPr lang="en-US" sz="2800" b="1" spc="-1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</a:t>
            </a:r>
            <a:r>
              <a:rPr lang="en-US" sz="2800" b="1" spc="-3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800" b="1" spc="-1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</a:t>
            </a:r>
            <a:r>
              <a:rPr lang="en-US" sz="2800" b="1" spc="-2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</a:t>
            </a:r>
            <a:endParaRPr lang="en-US" altLang="en-US" sz="4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/>
          <a:srcRect l="9133" r="5741"/>
          <a:stretch>
            <a:fillRect/>
          </a:stretch>
        </p:blipFill>
        <p:spPr>
          <a:xfrm>
            <a:off x="984738" y="780365"/>
            <a:ext cx="10297551" cy="5943601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8872" tIns="82524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5083" y="15069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09820" y="134034"/>
            <a:ext cx="95440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98677" y="0"/>
            <a:ext cx="86551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</a:t>
            </a:r>
            <a:r>
              <a:rPr lang="en-US" sz="2800" b="1" spc="-1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</a:t>
            </a:r>
            <a:r>
              <a:rPr lang="en-US" sz="2800" b="1" spc="-3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800" b="1" spc="-1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</a:t>
            </a:r>
            <a:r>
              <a:rPr lang="en-US" sz="2800" b="1" spc="-2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</a:t>
            </a:r>
            <a:endParaRPr lang="en-US" altLang="en-US" sz="4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l="5642" r="3526"/>
          <a:stretch>
            <a:fillRect/>
          </a:stretch>
        </p:blipFill>
        <p:spPr>
          <a:xfrm>
            <a:off x="1955409" y="666750"/>
            <a:ext cx="8651632" cy="619125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8872" tIns="82524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5083" y="15069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09820" y="134034"/>
            <a:ext cx="95440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98677" y="0"/>
            <a:ext cx="86551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</a:t>
            </a:r>
            <a:r>
              <a:rPr lang="en-US" sz="2800" b="1" spc="-1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</a:t>
            </a:r>
            <a:r>
              <a:rPr lang="en-US" sz="2800" b="1" spc="-3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800" b="1" spc="-1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</a:t>
            </a:r>
            <a:r>
              <a:rPr lang="en-US" sz="2800" b="1" spc="-2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</a:t>
            </a:r>
            <a:endParaRPr lang="en-US" altLang="en-US" sz="4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0" y="1047749"/>
            <a:ext cx="9525000" cy="55640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c++ advantages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5" b="13621"/>
          <a:stretch>
            <a:fillRect/>
          </a:stretch>
        </p:blipFill>
        <p:spPr bwMode="auto">
          <a:xfrm>
            <a:off x="1214511" y="886265"/>
            <a:ext cx="9144000" cy="467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8872" tIns="82524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5083" y="15069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09820" y="134034"/>
            <a:ext cx="95440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98677" y="0"/>
            <a:ext cx="86551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</a:t>
            </a:r>
            <a:r>
              <a:rPr lang="en-US" sz="2800" b="1" spc="-1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</a:t>
            </a:r>
            <a:r>
              <a:rPr lang="en-US" sz="2800" b="1" spc="-3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800" b="1" spc="-1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</a:t>
            </a:r>
            <a:r>
              <a:rPr lang="en-US" sz="2800" b="1" spc="-2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</a:t>
            </a:r>
            <a:endParaRPr lang="en-US" altLang="en-US" sz="4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/>
          <a:srcRect l="9132" r="6204"/>
          <a:stretch>
            <a:fillRect/>
          </a:stretch>
        </p:blipFill>
        <p:spPr>
          <a:xfrm>
            <a:off x="2394144" y="914399"/>
            <a:ext cx="8064212" cy="5583115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8872" tIns="82524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5083" y="15069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09820" y="134034"/>
            <a:ext cx="95440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98677" y="0"/>
            <a:ext cx="86551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</a:t>
            </a:r>
            <a:r>
              <a:rPr lang="en-US" sz="2800" b="1" spc="-1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</a:t>
            </a:r>
            <a:r>
              <a:rPr lang="en-US" sz="2800" b="1" spc="-3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800" b="1" spc="-1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</a:t>
            </a:r>
            <a:r>
              <a:rPr lang="en-US" sz="2800" b="1" spc="-2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</a:t>
            </a:r>
            <a:endParaRPr lang="en-US" altLang="en-US" sz="4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/>
          <a:srcRect l="9133" r="9581"/>
          <a:stretch>
            <a:fillRect/>
          </a:stretch>
        </p:blipFill>
        <p:spPr>
          <a:xfrm>
            <a:off x="998806" y="523220"/>
            <a:ext cx="9983374" cy="590804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8872" tIns="82524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5083" y="15069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09820" y="134034"/>
            <a:ext cx="95440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98677" y="0"/>
            <a:ext cx="86551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</a:t>
            </a:r>
            <a:r>
              <a:rPr lang="en-US" sz="2800" b="1" spc="-1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</a:t>
            </a:r>
            <a:endParaRPr lang="en-US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21.png"/>
          <p:cNvPicPr>
            <a:picLocks noChangeAspect="1"/>
          </p:cNvPicPr>
          <p:nvPr/>
        </p:nvPicPr>
        <p:blipFill rotWithShape="1">
          <a:blip r:embed="rId1" cstate="print"/>
          <a:srcRect l="3243" r="1769"/>
          <a:stretch>
            <a:fillRect/>
          </a:stretch>
        </p:blipFill>
        <p:spPr>
          <a:xfrm>
            <a:off x="409814" y="523220"/>
            <a:ext cx="11055355" cy="6200745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8872" tIns="82524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5083" y="15069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09820" y="134034"/>
            <a:ext cx="95440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98677" y="0"/>
            <a:ext cx="86551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</a:t>
            </a:r>
            <a:r>
              <a:rPr lang="en-US" sz="2800" b="1" spc="-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</a:t>
            </a:r>
            <a:endParaRPr lang="en-US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22.png" descr="UML - Object Diagrams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58130" y="591234"/>
            <a:ext cx="10621108" cy="5654821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8872" tIns="82524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5083" y="15069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09820" y="134034"/>
            <a:ext cx="95440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7877" y="134034"/>
            <a:ext cx="10596954" cy="6521918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8872" tIns="82524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5083" y="15069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09820" y="134034"/>
            <a:ext cx="95440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457199"/>
          <a:ext cx="12191998" cy="486742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50498"/>
                <a:gridCol w="4881490"/>
                <a:gridCol w="5960010"/>
              </a:tblGrid>
              <a:tr h="887445">
                <a:tc>
                  <a:txBody>
                    <a:bodyPr/>
                    <a:lstStyle/>
                    <a:p>
                      <a:pPr algn="ctr">
                        <a:spcBef>
                          <a:spcPts val="40"/>
                        </a:spcBef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4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48590" marR="133350" algn="ctr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IN" sz="24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"/>
                        </a:spcBef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4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33730" algn="ctr"/>
                      <a:r>
                        <a:rPr lang="en-US" sz="24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Diagram</a:t>
                      </a:r>
                      <a:endParaRPr lang="en-IN" sz="24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"/>
                        </a:spcBef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59155"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Diagram</a:t>
                      </a:r>
                      <a:endParaRPr lang="en-IN" sz="2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</a:tr>
              <a:tr h="1377005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20"/>
                        </a:spcBef>
                      </a:pPr>
                      <a:r>
                        <a:rPr lang="en-US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6205" marR="140335" algn="ctr">
                        <a:spcAft>
                          <a:spcPts val="0"/>
                        </a:spcAft>
                      </a:pPr>
                      <a:r>
                        <a:rPr lang="en-US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</a:t>
                      </a:r>
                      <a:endParaRPr lang="en-IN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5"/>
                        </a:spcBef>
                      </a:pPr>
                      <a:r>
                        <a:rPr lang="en-US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3355" marR="144145" algn="just">
                        <a:lnSpc>
                          <a:spcPct val="107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Shows the static structure of a system, including classes, attributes, and methods.</a:t>
                      </a:r>
                      <a:endParaRPr lang="en-IN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"/>
                        </a:spcBef>
                      </a:pPr>
                      <a:r>
                        <a:rPr lang="en-US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3355" marR="13208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Shows a snapshot of the dynamic state of a system at a particular point in time, including objects, their attributes, and their relationships.</a:t>
                      </a:r>
                      <a:endParaRPr lang="en-IN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</a:tr>
              <a:tr h="1225967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25"/>
                        </a:spcBef>
                      </a:pPr>
                      <a:r>
                        <a:rPr lang="en-US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48590" marR="14033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Notation</a:t>
                      </a:r>
                      <a:endParaRPr lang="en-IN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5"/>
                        </a:spcBef>
                      </a:pPr>
                      <a:r>
                        <a:rPr lang="en-US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3355" marR="14287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 symbols to represent classes, attributes, methods, and relationships.</a:t>
                      </a:r>
                      <a:endParaRPr lang="en-IN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"/>
                        </a:spcBef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3355" marR="12763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 symbols to represent objects, their attributes, and their relationships.</a:t>
                      </a:r>
                      <a:endParaRPr lang="en-IN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</a:tr>
              <a:tr h="1377005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50"/>
                        </a:spcBef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IN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5"/>
                        </a:spcBef>
                      </a:pPr>
                      <a:r>
                        <a:rPr lang="en-US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3355" marR="14224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b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class diagram for a banking system might show classes for customers, accounts, and transactions.</a:t>
                      </a:r>
                      <a:endParaRPr lang="en-IN" b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5"/>
                        </a:spcBef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3355" marR="13271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object diagram for a banking system might show a particular customer with a particular account and a particular transaction.</a:t>
                      </a:r>
                      <a:endParaRPr lang="en-IN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8872" tIns="82524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5083" y="15069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455877" y="1830138"/>
          <a:ext cx="3840480" cy="347338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840480"/>
              </a:tblGrid>
              <a:tr h="650330">
                <a:tc>
                  <a:txBody>
                    <a:bodyPr/>
                    <a:lstStyle/>
                    <a:p>
                      <a:pPr marL="589280" marR="582295" algn="ctr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589280" marR="582295" algn="ctr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</a:rPr>
                        <a:t>Student</a:t>
                      </a:r>
                      <a:endParaRPr lang="en-IN" sz="2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</a:tr>
              <a:tr h="1890788">
                <a:tc>
                  <a:txBody>
                    <a:bodyPr/>
                    <a:lstStyle/>
                    <a:p>
                      <a:pPr marL="67945" marR="112966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Name</a:t>
                      </a:r>
                      <a:r>
                        <a:rPr lang="en-US" sz="1800" spc="5" dirty="0">
                          <a:effectLst/>
                        </a:rPr>
                        <a:t> </a:t>
                      </a:r>
                      <a:endParaRPr lang="en-US" sz="1800" spc="5" dirty="0">
                        <a:effectLst/>
                      </a:endParaRPr>
                    </a:p>
                    <a:p>
                      <a:pPr marL="67945" marR="112966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Roll</a:t>
                      </a:r>
                      <a:r>
                        <a:rPr lang="en-US" sz="1800" spc="5" dirty="0">
                          <a:effectLst/>
                        </a:rPr>
                        <a:t> </a:t>
                      </a:r>
                      <a:endParaRPr lang="en-US" sz="1800" spc="5" dirty="0">
                        <a:effectLst/>
                      </a:endParaRPr>
                    </a:p>
                    <a:p>
                      <a:pPr marL="67945" marR="1129665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spc="-5" dirty="0">
                          <a:effectLst/>
                        </a:rPr>
                        <a:t>Address</a:t>
                      </a:r>
                      <a:endParaRPr lang="en-IN" sz="1600" dirty="0">
                        <a:effectLst/>
                      </a:endParaRPr>
                    </a:p>
                    <a:p>
                      <a:pPr marL="67945"/>
                      <a:r>
                        <a:rPr lang="en-US" sz="1800" dirty="0">
                          <a:effectLst/>
                        </a:rPr>
                        <a:t>Percentage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</a:tr>
              <a:tr h="932263"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endParaRPr lang="en-US" sz="1800" dirty="0">
                        <a:effectLst/>
                      </a:endParaRPr>
                    </a:p>
                    <a:p>
                      <a:pPr marL="67945">
                        <a:lnSpc>
                          <a:spcPts val="1375"/>
                        </a:lnSpc>
                      </a:pPr>
                      <a:r>
                        <a:rPr lang="en-US" sz="1800" dirty="0">
                          <a:effectLst/>
                        </a:rPr>
                        <a:t>input()</a:t>
                      </a:r>
                      <a:endParaRPr lang="en-IN" sz="1600" dirty="0">
                        <a:effectLst/>
                      </a:endParaRPr>
                    </a:p>
                    <a:p>
                      <a:pPr marL="67945">
                        <a:spcBef>
                          <a:spcPts val="68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display()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87540" y="1831476"/>
          <a:ext cx="2961138" cy="374084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61138"/>
              </a:tblGrid>
              <a:tr h="786452">
                <a:tc>
                  <a:txBody>
                    <a:bodyPr/>
                    <a:lstStyle/>
                    <a:p>
                      <a:pPr marL="589280" marR="582295" algn="ctr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endParaRPr lang="en-GB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  <a:p>
                      <a:pPr marL="589280" marR="582295" algn="ctr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Student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</a:tr>
              <a:tr h="1972714"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5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  <a:tabLst>
                          <a:tab pos="156845" algn="l"/>
                        </a:tabLst>
                      </a:pPr>
                      <a:r>
                        <a:rPr lang="en-US" sz="2000" dirty="0">
                          <a:effectLst/>
                        </a:rPr>
                        <a:t>Name</a:t>
                      </a:r>
                      <a:r>
                        <a:rPr lang="en-US" sz="2000" spc="-1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:</a:t>
                      </a:r>
                      <a:r>
                        <a:rPr lang="en-US" sz="2000" spc="-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string</a:t>
                      </a:r>
                      <a:endParaRPr lang="en-IN" sz="1800" dirty="0">
                        <a:effectLst/>
                      </a:endParaRPr>
                    </a:p>
                    <a:p>
                      <a:pPr marL="342900" lvl="0" indent="-342900">
                        <a:spcBef>
                          <a:spcPts val="685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  <a:tabLst>
                          <a:tab pos="156845" algn="l"/>
                        </a:tabLst>
                      </a:pPr>
                      <a:r>
                        <a:rPr lang="en-US" sz="2000" dirty="0">
                          <a:effectLst/>
                        </a:rPr>
                        <a:t>Roll</a:t>
                      </a:r>
                      <a:r>
                        <a:rPr lang="en-US" sz="2000" spc="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: int</a:t>
                      </a:r>
                      <a:endParaRPr lang="en-IN" sz="1800" dirty="0">
                        <a:effectLst/>
                      </a:endParaRPr>
                    </a:p>
                    <a:p>
                      <a:pPr marL="342900" lvl="0" indent="-342900">
                        <a:spcBef>
                          <a:spcPts val="695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  <a:tabLst>
                          <a:tab pos="156845" algn="l"/>
                        </a:tabLst>
                      </a:pPr>
                      <a:r>
                        <a:rPr lang="en-US" sz="2000" dirty="0">
                          <a:effectLst/>
                        </a:rPr>
                        <a:t>Address</a:t>
                      </a:r>
                      <a:r>
                        <a:rPr lang="en-US" sz="2000" spc="-1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:</a:t>
                      </a:r>
                      <a:r>
                        <a:rPr lang="en-US" sz="2000" spc="-1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string</a:t>
                      </a:r>
                      <a:endParaRPr lang="en-IN" sz="1800" dirty="0">
                        <a:effectLst/>
                      </a:endParaRPr>
                    </a:p>
                    <a:p>
                      <a:pPr marL="342900" lvl="0" indent="-342900">
                        <a:spcBef>
                          <a:spcPts val="685"/>
                        </a:spcBef>
                        <a:spcAft>
                          <a:spcPts val="0"/>
                        </a:spcAft>
                        <a:buSzPts val="1200"/>
                        <a:buFont typeface="Times New Roman" panose="02020603050405020304" pitchFamily="18" charset="0"/>
                        <a:buChar char="-"/>
                        <a:tabLst>
                          <a:tab pos="156845" algn="l"/>
                        </a:tabLst>
                      </a:pPr>
                      <a:r>
                        <a:rPr lang="en-US" sz="2000" dirty="0">
                          <a:effectLst/>
                        </a:rPr>
                        <a:t>Percentage</a:t>
                      </a:r>
                      <a:r>
                        <a:rPr lang="en-US" sz="2000" spc="-1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:</a:t>
                      </a:r>
                      <a:r>
                        <a:rPr lang="en-US" sz="2000" spc="-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float</a:t>
                      </a:r>
                      <a:endParaRPr lang="en-US" sz="2000" dirty="0">
                        <a:effectLst/>
                      </a:endParaRPr>
                    </a:p>
                  </a:txBody>
                  <a:tcPr marL="0" marR="0" marT="0" marB="0"/>
                </a:tc>
              </a:tr>
              <a:tr h="981676"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</a:pPr>
                      <a:endParaRPr lang="en-US" sz="2000" dirty="0">
                        <a:effectLst/>
                      </a:endParaRPr>
                    </a:p>
                    <a:p>
                      <a:pPr marL="67945">
                        <a:lnSpc>
                          <a:spcPts val="1375"/>
                        </a:lnSpc>
                      </a:pPr>
                      <a:r>
                        <a:rPr lang="en-US" sz="2000" dirty="0">
                          <a:effectLst/>
                        </a:rPr>
                        <a:t>   +</a:t>
                      </a:r>
                      <a:r>
                        <a:rPr lang="en-US" sz="2000" spc="-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input()</a:t>
                      </a:r>
                      <a:endParaRPr lang="en-IN" sz="1800" dirty="0">
                        <a:effectLst/>
                      </a:endParaRPr>
                    </a:p>
                    <a:p>
                      <a:pPr marL="67945">
                        <a:spcBef>
                          <a:spcPts val="69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+</a:t>
                      </a:r>
                      <a:r>
                        <a:rPr lang="en-US" sz="2000" spc="-15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display()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7" name="Group 2"/>
          <p:cNvGrpSpPr/>
          <p:nvPr/>
        </p:nvGrpSpPr>
        <p:grpSpPr bwMode="auto">
          <a:xfrm>
            <a:off x="4318042" y="2641907"/>
            <a:ext cx="2546253" cy="1574185"/>
            <a:chOff x="4354" y="1324"/>
            <a:chExt cx="2441" cy="1434"/>
          </a:xfrm>
        </p:grpSpPr>
        <p:pic>
          <p:nvPicPr>
            <p:cNvPr id="7174" name="Picture 6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3" y="1324"/>
              <a:ext cx="2441" cy="1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4552" y="1523"/>
              <a:ext cx="2049" cy="10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4552" y="1523"/>
              <a:ext cx="2049" cy="1041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4552" y="1523"/>
              <a:ext cx="2049" cy="1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dirty="0"/>
                <a:t>OR</a:t>
              </a:r>
              <a:endParaRPr lang="en-US" altLang="en-US" dirty="0"/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dirty="0"/>
                <a:t>(Question may ask)</a:t>
              </a:r>
              <a:endParaRPr lang="en-US" altLang="en-US" dirty="0"/>
            </a:p>
          </p:txBody>
        </p:sp>
      </p:grp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115844" y="1220927"/>
            <a:ext cx="1352265" cy="92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8872" tIns="14283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Example:</a:t>
            </a:r>
            <a:endParaRPr lang="en-US" altLang="en-US" sz="2400" b="1" dirty="0">
              <a:solidFill>
                <a:srgbClr val="FF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557009" y="1591409"/>
            <a:ext cx="1847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lang="en-US" altLang="en-US"/>
            </a:br>
            <a:endParaRPr lang="en-US" alt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09814" y="265495"/>
            <a:ext cx="8207218" cy="1020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8872" tIns="50784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WAP to define the class in C++ as shown in class diagram.</a:t>
            </a:r>
            <a:endParaRPr lang="en-US" altLang="en-US" sz="2400" b="1" dirty="0">
              <a:solidFill>
                <a:srgbClr val="FF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/>
              <a:t>input() : to input initial values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/>
              <a:t>display() : to display the record of students who passed Note:- 45% is pass percentage</a:t>
            </a:r>
            <a:endParaRPr lang="en-US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8872" tIns="82524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5083" y="15069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09820" y="134034"/>
            <a:ext cx="95440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00424" y="-33010"/>
            <a:ext cx="86551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</a:t>
            </a:r>
            <a:r>
              <a:rPr lang="en-US" sz="2800" b="1" spc="-3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SPECIFIERS</a:t>
            </a:r>
            <a:r>
              <a:rPr lang="en-US" sz="2800" b="1" spc="-2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800" b="1" spc="-3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VISIBILITY</a:t>
            </a:r>
            <a:r>
              <a:rPr lang="en-US" sz="2800" b="1" spc="-2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</a:t>
            </a:r>
            <a:endParaRPr lang="en-US" altLang="en-US" sz="5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5083" y="624244"/>
            <a:ext cx="10652760" cy="1479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marR="574675" algn="just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are three access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specifiers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C++: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private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protected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46735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</a:t>
            </a:r>
            <a:r>
              <a:rPr lang="en-US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Specifier:</a:t>
            </a:r>
            <a:endParaRPr lang="en-IN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69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46735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Private</a:t>
            </a:r>
            <a:r>
              <a:rPr lang="en-US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Specifier:</a:t>
            </a:r>
            <a:endParaRPr lang="en-IN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4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46735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Protected</a:t>
            </a:r>
            <a:r>
              <a:rPr lang="en-US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</a:t>
            </a:r>
            <a:r>
              <a:rPr lang="en-US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Specifier:</a:t>
            </a:r>
            <a:endParaRPr lang="en-IN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image28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200424" y="2616211"/>
            <a:ext cx="8553157" cy="2137654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8872" tIns="82524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5083" y="15069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09820" y="134034"/>
            <a:ext cx="95440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00424" y="-33010"/>
            <a:ext cx="86551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</a:t>
            </a:r>
            <a:r>
              <a:rPr lang="en-US" sz="2800" b="1" spc="-3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SPECIFIERS</a:t>
            </a:r>
            <a:r>
              <a:rPr lang="en-US" sz="2800" b="1" spc="-2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800" b="1" spc="-3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VISIBILITY</a:t>
            </a:r>
            <a:r>
              <a:rPr lang="en-US" sz="2800" b="1" spc="-2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</a:t>
            </a:r>
            <a:endParaRPr lang="en-US" altLang="en-US" sz="5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083" y="313009"/>
            <a:ext cx="8655147" cy="6483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marR="4743450">
              <a:spcBef>
                <a:spcPts val="40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 Access Specifier:</a:t>
            </a:r>
            <a:r>
              <a:rPr lang="en-US" sz="2000" b="1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#include&lt;iostream&gt;</a:t>
            </a:r>
            <a:r>
              <a:rPr lang="en-US" sz="1800" spc="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en-US" sz="1800" spc="5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88900" marR="4743450">
              <a:spcBef>
                <a:spcPts val="40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using</a:t>
            </a:r>
            <a:r>
              <a:rPr lang="en-US" sz="1800" spc="-3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namespace</a:t>
            </a:r>
            <a:r>
              <a:rPr lang="en-US" sz="1800" spc="-2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std;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marR="5140325">
              <a:spcBef>
                <a:spcPts val="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class </a:t>
            </a: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MyClass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en-US" sz="180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88900" marR="5140325">
              <a:spcBef>
                <a:spcPts val="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r>
              <a:rPr lang="en-US" sz="1800" spc="-59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en-US" sz="1800" spc="-59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88900" marR="5140325">
              <a:spcBef>
                <a:spcPts val="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public: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/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spc="-3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publicVar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4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void</a:t>
            </a:r>
            <a:r>
              <a:rPr lang="en-US" sz="1800" spc="-3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publicMethod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()</a:t>
            </a:r>
            <a:r>
              <a:rPr lang="en-US" sz="1800" spc="-2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en-US" sz="1800" spc="-25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396875">
              <a:spcBef>
                <a:spcPts val="64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04850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cout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"This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is</a:t>
            </a:r>
            <a:r>
              <a:rPr lang="en-US" sz="1800" spc="-2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public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method."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endl;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};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>
              <a:spcBef>
                <a:spcPts val="31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main()</a:t>
            </a:r>
            <a:r>
              <a:rPr lang="en-US" sz="1800" spc="-1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en-US" sz="1800" spc="-1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88900">
              <a:spcBef>
                <a:spcPts val="31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 marR="4532630">
              <a:spcBef>
                <a:spcPts val="64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MyClass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obj;</a:t>
            </a:r>
            <a:r>
              <a:rPr lang="en-US" sz="1800" spc="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en-US" sz="1800" spc="5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396875" marR="4532630">
              <a:spcBef>
                <a:spcPts val="64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obj.publicVar</a:t>
            </a:r>
            <a:r>
              <a:rPr lang="en-US" sz="1800" spc="-3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800" spc="-3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10;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/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cout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obj.publicVar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endl;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</a:t>
            </a:r>
            <a:r>
              <a:rPr lang="en-US" sz="1800" i="1" spc="-20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Print</a:t>
            </a:r>
            <a:r>
              <a:rPr lang="en-US" sz="1800" i="1" spc="-20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the</a:t>
            </a:r>
            <a:r>
              <a:rPr lang="en-US" sz="1800" i="1" spc="-15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value</a:t>
            </a:r>
            <a:r>
              <a:rPr lang="en-US" sz="1800" i="1" spc="-20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of</a:t>
            </a:r>
            <a:r>
              <a:rPr lang="en-US" i="1" spc="-20" dirty="0">
                <a:solidFill>
                  <a:srgbClr val="00AFE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publicVar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 marR="4525645">
              <a:spcBef>
                <a:spcPts val="645"/>
              </a:spcBef>
              <a:spcAft>
                <a:spcPts val="0"/>
              </a:spcAft>
            </a:pPr>
            <a:r>
              <a:rPr lang="en-US" sz="1800" spc="-5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obj.publicMethod</a:t>
            </a:r>
            <a:r>
              <a:rPr lang="en-US" sz="1800" spc="-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();</a:t>
            </a:r>
            <a:endParaRPr lang="en-US" sz="1800" spc="-5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396875" marR="4525645">
              <a:spcBef>
                <a:spcPts val="645"/>
              </a:spcBef>
              <a:spcAft>
                <a:spcPts val="0"/>
              </a:spcAft>
            </a:pPr>
            <a:r>
              <a:rPr lang="en-US" sz="1800" spc="-59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return</a:t>
            </a:r>
            <a:r>
              <a:rPr lang="en-US" sz="1800" spc="-1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0;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/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8872" tIns="82524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5083" y="15069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09820" y="134034"/>
            <a:ext cx="95440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00424" y="-33010"/>
            <a:ext cx="86551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</a:t>
            </a:r>
            <a:r>
              <a:rPr lang="en-US" sz="2800" b="1" spc="-3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SPECIFIERS</a:t>
            </a:r>
            <a:r>
              <a:rPr lang="en-US" sz="2800" b="1" spc="-2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800" b="1" spc="-3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VISIBILITY</a:t>
            </a:r>
            <a:r>
              <a:rPr lang="en-US" sz="2800" b="1" spc="-2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</a:t>
            </a:r>
            <a:endParaRPr lang="en-US" altLang="en-US" sz="5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024" y="523219"/>
            <a:ext cx="9544004" cy="6350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marR="4684395">
              <a:spcBef>
                <a:spcPts val="45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Private Access Specifier:</a:t>
            </a:r>
            <a:r>
              <a:rPr lang="en-US" sz="2000" b="1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#include&lt;iostream&gt;</a:t>
            </a:r>
            <a:r>
              <a:rPr lang="en-US" sz="1800" spc="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en-US" sz="1800" spc="5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88900" marR="4684395">
              <a:spcBef>
                <a:spcPts val="45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using</a:t>
            </a:r>
            <a:r>
              <a:rPr lang="en-US" sz="1800" spc="-2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namespace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std;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marR="5140325">
              <a:spcBef>
                <a:spcPts val="65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class </a:t>
            </a: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MyClass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en-US" sz="180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88900" marR="5140325">
              <a:spcBef>
                <a:spcPts val="65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r>
              <a:rPr lang="en-US" sz="1800" spc="-59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en-US" sz="1800" spc="-59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88900" marR="5140325">
              <a:spcBef>
                <a:spcPts val="65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private: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/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spc="-3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privateVar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void</a:t>
            </a:r>
            <a:r>
              <a:rPr lang="en-US" sz="1800" spc="-3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privateMethod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()</a:t>
            </a:r>
            <a:r>
              <a:rPr lang="en-US" sz="1800" spc="-3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en-US" sz="1800" spc="-35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396875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04850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cout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"This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is</a:t>
            </a:r>
            <a:r>
              <a:rPr lang="en-US" sz="1800" spc="-2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private</a:t>
            </a:r>
            <a:r>
              <a:rPr lang="en-US" sz="1800" spc="-2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method."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800" spc="-1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endl;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/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public: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void</a:t>
            </a:r>
            <a:r>
              <a:rPr lang="en-US" sz="1800" spc="-3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publicMethod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()</a:t>
            </a:r>
            <a:r>
              <a:rPr lang="en-US" sz="1800" spc="-2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en-US" sz="1800" spc="-25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396875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04850">
              <a:spcBef>
                <a:spcPts val="64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cout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"This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is</a:t>
            </a:r>
            <a:r>
              <a:rPr lang="en-US" sz="1800" spc="-2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public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method."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endl;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04850" marR="1117600">
              <a:spcBef>
                <a:spcPts val="645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privateVar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20;</a:t>
            </a:r>
            <a:r>
              <a:rPr lang="en-US" sz="1800" spc="58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</a:t>
            </a:r>
            <a:r>
              <a:rPr lang="en-US" sz="1400" i="1" spc="-10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Private</a:t>
            </a:r>
            <a:r>
              <a:rPr lang="en-US" sz="1400" i="1" spc="-25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member</a:t>
            </a:r>
            <a:r>
              <a:rPr lang="en-US" sz="1400" i="1" spc="-15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accessed</a:t>
            </a:r>
            <a:r>
              <a:rPr lang="en-US" sz="1400" i="1" spc="-10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within</a:t>
            </a:r>
            <a:r>
              <a:rPr lang="en-US" sz="1400" i="1" spc="-25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the</a:t>
            </a:r>
            <a:r>
              <a:rPr lang="en-US" sz="1400" i="1" spc="-25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class</a:t>
            </a:r>
            <a:r>
              <a:rPr lang="en-US" sz="1400" i="1" spc="-535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en-US" sz="1400" i="1" spc="-535" dirty="0">
              <a:solidFill>
                <a:srgbClr val="00AFEF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704850" marR="1117600">
              <a:spcBef>
                <a:spcPts val="645"/>
              </a:spcBef>
              <a:spcAft>
                <a:spcPts val="0"/>
              </a:spcAft>
            </a:pPr>
            <a:r>
              <a:rPr lang="en-US" sz="14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cout &lt;&lt; </a:t>
            </a:r>
            <a:r>
              <a:rPr lang="en-US" sz="14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privateVar</a:t>
            </a:r>
            <a:r>
              <a:rPr lang="en-US" sz="14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&lt;&lt; endl; </a:t>
            </a:r>
            <a:r>
              <a:rPr lang="en-US" sz="14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 Print the value of </a:t>
            </a:r>
            <a:r>
              <a:rPr lang="en-US" sz="1400" i="1" dirty="0" err="1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privateVar</a:t>
            </a:r>
            <a:r>
              <a:rPr lang="en-US" sz="1400" i="1" spc="5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privateMethod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();</a:t>
            </a:r>
            <a:r>
              <a:rPr lang="en-US" sz="1800" spc="-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</a:t>
            </a:r>
            <a:r>
              <a:rPr lang="en-US" sz="1400" i="1" spc="-30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Private</a:t>
            </a:r>
            <a:r>
              <a:rPr lang="en-US" sz="1400" i="1" spc="-15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method</a:t>
            </a:r>
            <a:r>
              <a:rPr lang="en-US" sz="1400" i="1" spc="-20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called</a:t>
            </a:r>
            <a:r>
              <a:rPr lang="en-US" sz="1400" i="1" spc="-25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within</a:t>
            </a:r>
            <a:r>
              <a:rPr lang="en-US" sz="1400" i="1" spc="-15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the</a:t>
            </a:r>
            <a:r>
              <a:rPr lang="en-US" sz="1400" i="1" spc="-30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class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/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}};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72136" y="4072623"/>
            <a:ext cx="7427741" cy="226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main()</a:t>
            </a:r>
            <a:r>
              <a:rPr lang="en-US" sz="1800" spc="-1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en-US" sz="1800" spc="-1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88900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 marR="4525645">
              <a:spcBef>
                <a:spcPts val="645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MyClass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obj;</a:t>
            </a:r>
            <a:r>
              <a:rPr lang="en-US" sz="1800" spc="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obj.publicMethod</a:t>
            </a:r>
            <a:r>
              <a:rPr lang="en-US" sz="1800" spc="-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();</a:t>
            </a:r>
            <a:r>
              <a:rPr lang="en-US" sz="1800" spc="-59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en-US" sz="1800" spc="-59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396875" marR="4525645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return</a:t>
            </a:r>
            <a:r>
              <a:rPr lang="en-US" sz="1800" spc="-1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0;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/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++ challenges 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51" b="27324"/>
          <a:stretch>
            <a:fillRect/>
          </a:stretch>
        </p:blipFill>
        <p:spPr bwMode="auto">
          <a:xfrm>
            <a:off x="1524000" y="1533381"/>
            <a:ext cx="9144000" cy="291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8872" tIns="82524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5083" y="15069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09820" y="134034"/>
            <a:ext cx="95440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00424" y="-33010"/>
            <a:ext cx="86551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</a:t>
            </a:r>
            <a:r>
              <a:rPr lang="en-US" sz="2800" b="1" spc="-3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SPECIFIERS</a:t>
            </a:r>
            <a:r>
              <a:rPr lang="en-US" sz="2800" b="1" spc="-2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800" b="1" spc="-3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VISIBILITY</a:t>
            </a:r>
            <a:r>
              <a:rPr lang="en-US" sz="2800" b="1" spc="-2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</a:t>
            </a:r>
            <a:endParaRPr lang="en-US" altLang="en-US" sz="5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16523" y="565814"/>
            <a:ext cx="7769347" cy="6111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marR="4538345">
              <a:spcBef>
                <a:spcPts val="45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 Access Specifier: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 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marR="4538345">
              <a:spcBef>
                <a:spcPts val="45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marR="4986655"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BaseClass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marR="4986655"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marR="4986655"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protected: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6875">
              <a:spcBef>
                <a:spcPts val="5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protectedVar;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6875">
              <a:spcBef>
                <a:spcPts val="64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protectedMethod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6875">
              <a:spcBef>
                <a:spcPts val="64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4850">
              <a:spcBef>
                <a:spcPts val="645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 &lt;&lt; "This is a protected method." &lt;&lt; endl;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6875">
              <a:spcBef>
                <a:spcPts val="645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>
              <a:spcBef>
                <a:spcPts val="645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4850" marR="4149090" indent="-307975">
              <a:spcBef>
                <a:spcPts val="645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getProtectedVar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4850" marR="4149090" indent="-307975">
              <a:spcBef>
                <a:spcPts val="645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4850" marR="4149090" indent="-307975">
              <a:spcBef>
                <a:spcPts val="645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protectedVar;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6875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>
              <a:spcBef>
                <a:spcPts val="64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5"/>
              </a:spcBef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8872" tIns="82524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5083" y="15069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09820" y="134034"/>
            <a:ext cx="95440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00424" y="-33010"/>
            <a:ext cx="86551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</a:t>
            </a:r>
            <a:r>
              <a:rPr lang="en-US" sz="2800" b="1" spc="-3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SPECIFIERS</a:t>
            </a:r>
            <a:r>
              <a:rPr lang="en-US" sz="2800" b="1" spc="-2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800" b="1" spc="-3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VISIBILITY</a:t>
            </a:r>
            <a:r>
              <a:rPr lang="en-US" sz="2800" b="1" spc="-2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</a:t>
            </a:r>
            <a:endParaRPr lang="en-US" altLang="en-US" sz="5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8073" y="717451"/>
            <a:ext cx="10357096" cy="5886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45"/>
              </a:spcBef>
            </a:pP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marR="3296920">
              <a:spcBef>
                <a:spcPts val="31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DerivedClass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public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BaseClass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marR="3296920">
              <a:spcBef>
                <a:spcPts val="31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marR="3296920">
              <a:spcBef>
                <a:spcPts val="31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6875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derivedMethod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6875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4850">
              <a:spcBef>
                <a:spcPts val="645"/>
              </a:spcBef>
              <a:spcAft>
                <a:spcPts val="0"/>
              </a:spcAft>
              <a:tabLst>
                <a:tab pos="2262505" algn="l"/>
              </a:tabLs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protectedVar = 30;	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Accessing protected member from the derived class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4850">
              <a:spcBef>
                <a:spcPts val="645"/>
              </a:spcBef>
              <a:spcAft>
                <a:spcPts val="0"/>
              </a:spcAft>
              <a:tabLst>
                <a:tab pos="2317115" algn="l"/>
              </a:tabLst>
            </a:pP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protectedMethod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	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Calling protected method of the base class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6875">
              <a:spcBef>
                <a:spcPts val="645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>
              <a:spcBef>
                <a:spcPts val="64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5"/>
              </a:spcBef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>
              <a:spcBef>
                <a:spcPts val="31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6875">
              <a:spcBef>
                <a:spcPts val="640"/>
              </a:spcBef>
              <a:spcAft>
                <a:spcPts val="0"/>
              </a:spcAft>
            </a:pP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DerivedClass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obj;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6875" marR="663575">
              <a:spcBef>
                <a:spcPts val="650"/>
              </a:spcBef>
              <a:spcAft>
                <a:spcPts val="0"/>
              </a:spcAft>
            </a:pP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obj.derivedMethod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Accessing the protected member through the derived class 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6875" marR="663575">
              <a:spcBef>
                <a:spcPts val="65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 &lt;&lt;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obj.getProtectedVar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&lt;&lt; endl;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Print the value of protectedVar 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6875" marR="663575">
              <a:spcBef>
                <a:spcPts val="65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8872" tIns="82524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5083" y="15069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09820" y="134034"/>
            <a:ext cx="95440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09820" y="-45989"/>
            <a:ext cx="99130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4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</a:t>
            </a:r>
            <a:r>
              <a:rPr lang="en-US" sz="2400" b="1" spc="-2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b="1" spc="-2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BEHAVIOR,</a:t>
            </a:r>
            <a:r>
              <a:rPr lang="en-US" sz="2400" b="1" spc="-2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METHODS</a:t>
            </a:r>
            <a:r>
              <a:rPr lang="en-US" sz="2400" b="1" spc="-2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RESPONSIBILITIES</a:t>
            </a:r>
            <a:endParaRPr lang="en-US" altLang="en-US" sz="6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702" y="503189"/>
            <a:ext cx="11830929" cy="5899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568960" lvl="0" indent="-342900" algn="just">
              <a:spcBef>
                <a:spcPts val="69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4673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State:</a:t>
            </a:r>
            <a:r>
              <a:rPr lang="en-US" sz="1800" b="1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 b="1" spc="-4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568960" lvl="0" indent="-285750" algn="just">
              <a:spcBef>
                <a:spcPts val="695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v"/>
              <a:tabLst>
                <a:tab pos="5467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represents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variables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holds.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 spc="-3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568960" lvl="0" indent="-285750" algn="just">
              <a:spcBef>
                <a:spcPts val="695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v"/>
              <a:tabLst>
                <a:tab pos="5467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variables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define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current condition or attributes of an object.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568960" lvl="0" indent="-285750" algn="just">
              <a:spcBef>
                <a:spcPts val="695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v"/>
              <a:tabLst>
                <a:tab pos="5467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example, a "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 class may have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variables such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," "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,"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," and "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speed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.“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568960" lvl="0" algn="just">
              <a:spcBef>
                <a:spcPts val="695"/>
              </a:spcBef>
              <a:spcAft>
                <a:spcPts val="0"/>
              </a:spcAft>
              <a:buSzPts val="1200"/>
              <a:tabLst>
                <a:tab pos="546735" algn="l"/>
              </a:tabLst>
            </a:pP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569595" lvl="0" algn="just">
              <a:buSzPts val="1200"/>
              <a:tabLst>
                <a:tab pos="546735" algn="l"/>
              </a:tabLst>
            </a:pP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Behavior:</a:t>
            </a:r>
            <a:r>
              <a:rPr lang="en-US" sz="1800" b="1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b="1" spc="-8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569595" lvl="0" indent="-285750" algn="just">
              <a:buSzPts val="1200"/>
              <a:buFont typeface="Wingdings" panose="05000000000000000000" pitchFamily="2" charset="2"/>
              <a:buChar char="v"/>
              <a:tabLst>
                <a:tab pos="5467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Behavior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refers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actions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operations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perform.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 spc="-7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569595" lvl="0" indent="-285750" algn="just">
              <a:buSzPts val="1200"/>
              <a:buFont typeface="Wingdings" panose="05000000000000000000" pitchFamily="2" charset="2"/>
              <a:buChar char="v"/>
              <a:tabLst>
                <a:tab pos="5467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actions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manipulate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interact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objects.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 spc="-4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569595" lvl="0" indent="-285750" algn="just">
              <a:buSzPts val="1200"/>
              <a:buFont typeface="Wingdings" panose="05000000000000000000" pitchFamily="2" charset="2"/>
              <a:buChar char="v"/>
              <a:tabLst>
                <a:tab pos="5467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instance,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 may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behaviors such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accelerate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,"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brake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," and "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changeGear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.“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569595" lvl="0" algn="just">
              <a:buSzPts val="1200"/>
              <a:tabLst>
                <a:tab pos="546735" algn="l"/>
              </a:tabLst>
            </a:pP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569595" lvl="0" algn="just">
              <a:spcBef>
                <a:spcPts val="5"/>
              </a:spcBef>
              <a:spcAft>
                <a:spcPts val="0"/>
              </a:spcAft>
              <a:buSzPts val="1200"/>
              <a:tabLst>
                <a:tab pos="54673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Methods: 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569595" lvl="0" indent="-285750" algn="just">
              <a:spcBef>
                <a:spcPts val="5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v"/>
              <a:tabLst>
                <a:tab pos="5467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Methods are functions associated with a class or object that define its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behavior.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 spc="-4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569595" lvl="0" indent="-285750" algn="just">
              <a:spcBef>
                <a:spcPts val="5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v"/>
              <a:tabLst>
                <a:tab pos="5467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C++,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methods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declared within the class definition and can access the object's state variables.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569595" lvl="0" indent="-285750" algn="just">
              <a:spcBef>
                <a:spcPts val="5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v"/>
              <a:tabLst>
                <a:tab pos="5467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example,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may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methods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like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accelerate()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brake()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respective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actions.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569595" lvl="0" algn="just">
              <a:spcBef>
                <a:spcPts val="5"/>
              </a:spcBef>
              <a:spcAft>
                <a:spcPts val="0"/>
              </a:spcAft>
              <a:buSzPts val="1200"/>
              <a:tabLst>
                <a:tab pos="546735" algn="l"/>
              </a:tabLst>
            </a:pP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568960" lvl="0" algn="just">
              <a:buSzPts val="1200"/>
              <a:tabLst>
                <a:tab pos="54673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Responsibilities:</a:t>
            </a:r>
            <a:r>
              <a:rPr lang="en-US" sz="1800" b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 b="1" spc="-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568960" lvl="0" indent="-285750" algn="just">
              <a:buSzPts val="1200"/>
              <a:buFont typeface="Wingdings" panose="05000000000000000000" pitchFamily="2" charset="2"/>
              <a:buChar char="v"/>
              <a:tabLst>
                <a:tab pos="5467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Responsibilities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represent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tasks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functionalities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responsible for.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568960" lvl="0" indent="-285750" algn="just">
              <a:buSzPts val="1200"/>
              <a:buFont typeface="Wingdings" panose="05000000000000000000" pitchFamily="2" charset="2"/>
              <a:buChar char="v"/>
              <a:tabLst>
                <a:tab pos="5467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 responsibilities define the purpose of the object in the system.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568960" lvl="0" indent="-285750" algn="just">
              <a:buSzPts val="1200"/>
              <a:buFont typeface="Wingdings" panose="05000000000000000000" pitchFamily="2" charset="2"/>
              <a:buChar char="v"/>
              <a:tabLst>
                <a:tab pos="5467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instance, in a banking system, a "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BankAccount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 class may have responsibilities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such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deposit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," "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withdraw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,"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"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getBalance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."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8872" tIns="82524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5083" y="15069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09820" y="134034"/>
            <a:ext cx="95440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39482" y="-23799"/>
            <a:ext cx="99130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4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</a:t>
            </a:r>
            <a:r>
              <a:rPr lang="en-US" sz="2400" b="1" spc="-2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b="1" spc="-2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BEHAVIOR,</a:t>
            </a:r>
            <a:r>
              <a:rPr lang="en-US" sz="2400" b="1" spc="-2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METHODS</a:t>
            </a:r>
            <a:r>
              <a:rPr lang="en-US" sz="2400" b="1" spc="-2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RESPONSIBILITIES</a:t>
            </a:r>
            <a:endParaRPr lang="en-US" altLang="en-US" sz="6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573" y="250381"/>
            <a:ext cx="7066085" cy="6776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marR="4763770">
              <a:spcBef>
                <a:spcPts val="400"/>
              </a:spcBef>
              <a:spcAft>
                <a:spcPts val="0"/>
              </a:spcAft>
            </a:pPr>
            <a:r>
              <a:rPr lang="en-US" dirty="0"/>
              <a:t>#include &lt;iostream&gt; </a:t>
            </a:r>
            <a:endParaRPr lang="en-US" dirty="0"/>
          </a:p>
          <a:p>
            <a:pPr marL="88900" marR="4763770">
              <a:spcBef>
                <a:spcPts val="400"/>
              </a:spcBef>
              <a:spcAft>
                <a:spcPts val="0"/>
              </a:spcAft>
            </a:pPr>
            <a:r>
              <a:rPr lang="en-US" dirty="0"/>
              <a:t>using namespace std;</a:t>
            </a:r>
            <a:endParaRPr lang="en-IN" dirty="0"/>
          </a:p>
          <a:p>
            <a:pPr marL="88900" marR="5447665">
              <a:spcBef>
                <a:spcPts val="645"/>
              </a:spcBef>
              <a:spcAft>
                <a:spcPts val="0"/>
              </a:spcAft>
            </a:pPr>
            <a:r>
              <a:rPr lang="en-US" dirty="0"/>
              <a:t>class Car </a:t>
            </a:r>
            <a:endParaRPr lang="en-US" dirty="0"/>
          </a:p>
          <a:p>
            <a:pPr marL="88900" marR="5447665">
              <a:spcBef>
                <a:spcPts val="645"/>
              </a:spcBef>
              <a:spcAft>
                <a:spcPts val="0"/>
              </a:spcAft>
            </a:pPr>
            <a:r>
              <a:rPr lang="en-US" dirty="0"/>
              <a:t>{ </a:t>
            </a:r>
            <a:endParaRPr lang="en-US" dirty="0"/>
          </a:p>
          <a:p>
            <a:pPr marL="88900" marR="5447665">
              <a:spcBef>
                <a:spcPts val="645"/>
              </a:spcBef>
              <a:spcAft>
                <a:spcPts val="0"/>
              </a:spcAft>
            </a:pPr>
            <a:r>
              <a:rPr lang="en-US" dirty="0"/>
              <a:t>private:</a:t>
            </a:r>
            <a:endParaRPr lang="en-IN" dirty="0"/>
          </a:p>
          <a:p>
            <a:pPr marL="396875" marR="4832350">
              <a:spcAft>
                <a:spcPts val="0"/>
              </a:spcAft>
            </a:pPr>
            <a:r>
              <a:rPr lang="en-US" dirty="0"/>
              <a:t>string color; </a:t>
            </a:r>
            <a:endParaRPr lang="en-US" dirty="0"/>
          </a:p>
          <a:p>
            <a:pPr marL="396875" marR="4832350">
              <a:spcAft>
                <a:spcPts val="0"/>
              </a:spcAft>
            </a:pPr>
            <a:r>
              <a:rPr lang="en-US" dirty="0"/>
              <a:t>string make; </a:t>
            </a:r>
            <a:endParaRPr lang="en-US" dirty="0"/>
          </a:p>
          <a:p>
            <a:pPr marL="396875" marR="4832350">
              <a:spcAft>
                <a:spcPts val="0"/>
              </a:spcAft>
            </a:pPr>
            <a:r>
              <a:rPr lang="en-US" dirty="0"/>
              <a:t>string model; </a:t>
            </a:r>
            <a:endParaRPr lang="en-US" dirty="0"/>
          </a:p>
          <a:p>
            <a:pPr marL="396875" marR="4832350">
              <a:spcAft>
                <a:spcPts val="0"/>
              </a:spcAft>
            </a:pPr>
            <a:r>
              <a:rPr lang="en-US" dirty="0"/>
              <a:t>int speed = 0;</a:t>
            </a:r>
            <a:endParaRPr lang="en-IN" dirty="0"/>
          </a:p>
          <a:p>
            <a:pPr marL="88900">
              <a:spcBef>
                <a:spcPts val="645"/>
              </a:spcBef>
              <a:spcAft>
                <a:spcPts val="0"/>
              </a:spcAft>
            </a:pPr>
            <a:r>
              <a:rPr lang="en-US" dirty="0"/>
              <a:t>public:</a:t>
            </a:r>
            <a:endParaRPr lang="en-IN" dirty="0"/>
          </a:p>
          <a:p>
            <a:pPr marL="704850" marR="2800985" indent="-307975">
              <a:spcBef>
                <a:spcPts val="645"/>
              </a:spcBef>
              <a:spcAft>
                <a:spcPts val="0"/>
              </a:spcAft>
            </a:pPr>
            <a:r>
              <a:rPr lang="en-US" dirty="0"/>
              <a:t>void </a:t>
            </a:r>
            <a:r>
              <a:rPr lang="en-US" dirty="0" err="1"/>
              <a:t>setColor</a:t>
            </a:r>
            <a:r>
              <a:rPr lang="en-US" dirty="0"/>
              <a:t>(const string </a:t>
            </a:r>
            <a:r>
              <a:rPr lang="en-US" dirty="0" err="1"/>
              <a:t>newColor</a:t>
            </a:r>
            <a:r>
              <a:rPr lang="en-US" dirty="0"/>
              <a:t>)</a:t>
            </a:r>
            <a:endParaRPr lang="en-US" dirty="0"/>
          </a:p>
          <a:p>
            <a:pPr marL="704850" marR="2800985" indent="-307975">
              <a:spcBef>
                <a:spcPts val="645"/>
              </a:spcBef>
              <a:spcAft>
                <a:spcPts val="0"/>
              </a:spcAft>
            </a:pPr>
            <a:r>
              <a:rPr lang="en-US" dirty="0"/>
              <a:t> { </a:t>
            </a:r>
            <a:endParaRPr lang="en-US" dirty="0"/>
          </a:p>
          <a:p>
            <a:pPr marL="704850" marR="2800985" indent="-307975">
              <a:spcBef>
                <a:spcPts val="645"/>
              </a:spcBef>
              <a:spcAft>
                <a:spcPts val="0"/>
              </a:spcAft>
            </a:pPr>
            <a:r>
              <a:rPr lang="en-US" dirty="0"/>
              <a:t>color = </a:t>
            </a:r>
            <a:r>
              <a:rPr lang="en-US" dirty="0" err="1"/>
              <a:t>newColor</a:t>
            </a:r>
            <a:r>
              <a:rPr lang="en-US" dirty="0"/>
              <a:t>;</a:t>
            </a:r>
            <a:endParaRPr lang="en-IN" dirty="0"/>
          </a:p>
          <a:p>
            <a:pPr marL="396875"/>
            <a:r>
              <a:rPr lang="en-US" dirty="0"/>
              <a:t>}</a:t>
            </a:r>
            <a:endParaRPr lang="en-IN" dirty="0"/>
          </a:p>
          <a:p>
            <a:pPr marL="704850" marR="2955290" indent="-307975">
              <a:spcAft>
                <a:spcPts val="0"/>
              </a:spcAft>
            </a:pPr>
            <a:r>
              <a:rPr lang="en-US" dirty="0"/>
              <a:t>void </a:t>
            </a:r>
            <a:r>
              <a:rPr lang="en-US" dirty="0" err="1"/>
              <a:t>setMake</a:t>
            </a:r>
            <a:r>
              <a:rPr lang="en-US" dirty="0"/>
              <a:t>(const string </a:t>
            </a:r>
            <a:r>
              <a:rPr lang="en-US" dirty="0" err="1"/>
              <a:t>newMake</a:t>
            </a:r>
            <a:r>
              <a:rPr lang="en-US" dirty="0"/>
              <a:t>) </a:t>
            </a:r>
            <a:endParaRPr lang="en-US" dirty="0"/>
          </a:p>
          <a:p>
            <a:pPr marL="704850" marR="2955290" indent="-307975">
              <a:spcAft>
                <a:spcPts val="0"/>
              </a:spcAft>
            </a:pPr>
            <a:r>
              <a:rPr lang="en-US" dirty="0"/>
              <a:t>{ </a:t>
            </a:r>
            <a:endParaRPr lang="en-US" dirty="0"/>
          </a:p>
          <a:p>
            <a:pPr marL="704850" marR="2955290" indent="-307975">
              <a:spcAft>
                <a:spcPts val="0"/>
              </a:spcAft>
            </a:pPr>
            <a:r>
              <a:rPr lang="en-US" dirty="0"/>
              <a:t>make = </a:t>
            </a:r>
            <a:r>
              <a:rPr lang="en-US" dirty="0" err="1"/>
              <a:t>newMake</a:t>
            </a:r>
            <a:r>
              <a:rPr lang="en-US" dirty="0"/>
              <a:t>;</a:t>
            </a:r>
            <a:endParaRPr lang="en-IN" dirty="0"/>
          </a:p>
          <a:p>
            <a:pPr marL="396875"/>
            <a:r>
              <a:rPr lang="en-US" dirty="0"/>
              <a:t>}</a:t>
            </a:r>
            <a:endParaRPr lang="en-IN" dirty="0"/>
          </a:p>
          <a:p>
            <a:pPr marL="704850" marR="2800985" indent="-307975">
              <a:spcAft>
                <a:spcPts val="0"/>
              </a:spcAft>
            </a:pPr>
            <a:r>
              <a:rPr lang="en-US" dirty="0"/>
              <a:t>void </a:t>
            </a:r>
            <a:r>
              <a:rPr lang="en-US" dirty="0" err="1"/>
              <a:t>setModel</a:t>
            </a:r>
            <a:r>
              <a:rPr lang="en-US" dirty="0"/>
              <a:t>(const string </a:t>
            </a:r>
            <a:r>
              <a:rPr lang="en-US" dirty="0" err="1"/>
              <a:t>newModel</a:t>
            </a:r>
            <a:r>
              <a:rPr lang="en-US" dirty="0"/>
              <a:t>) </a:t>
            </a:r>
            <a:endParaRPr lang="en-US" dirty="0"/>
          </a:p>
          <a:p>
            <a:pPr marL="704850" marR="2800985" indent="-307975">
              <a:spcAft>
                <a:spcPts val="0"/>
              </a:spcAft>
            </a:pPr>
            <a:r>
              <a:rPr lang="en-US" dirty="0"/>
              <a:t>{ </a:t>
            </a:r>
            <a:endParaRPr lang="en-US" dirty="0"/>
          </a:p>
          <a:p>
            <a:pPr marL="704850" marR="2800985" indent="-307975">
              <a:spcAft>
                <a:spcPts val="0"/>
              </a:spcAft>
            </a:pPr>
            <a:r>
              <a:rPr lang="en-US" dirty="0"/>
              <a:t>model = </a:t>
            </a:r>
            <a:r>
              <a:rPr lang="en-US" dirty="0" err="1"/>
              <a:t>newModel</a:t>
            </a:r>
            <a:r>
              <a:rPr lang="en-US" dirty="0"/>
              <a:t>;</a:t>
            </a:r>
            <a:endParaRPr lang="en-IN" dirty="0"/>
          </a:p>
          <a:p>
            <a:pPr marL="396875"/>
            <a:r>
              <a:rPr lang="en-US" dirty="0"/>
              <a:t>}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159325" y="554213"/>
            <a:ext cx="7332786" cy="586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pPr marL="704850" marR="3603625" indent="-307975">
              <a:spcAft>
                <a:spcPts val="0"/>
              </a:spcAft>
            </a:pPr>
            <a:r>
              <a:rPr lang="en-US" dirty="0"/>
              <a:t>void accelerate(int amount) </a:t>
            </a:r>
            <a:endParaRPr lang="en-US" dirty="0"/>
          </a:p>
          <a:p>
            <a:pPr marL="704850" marR="3603625" indent="-307975">
              <a:spcAft>
                <a:spcPts val="0"/>
              </a:spcAft>
            </a:pPr>
            <a:r>
              <a:rPr lang="en-US" dirty="0"/>
              <a:t>{ </a:t>
            </a:r>
            <a:endParaRPr lang="en-US" dirty="0"/>
          </a:p>
          <a:p>
            <a:pPr marL="704850" marR="3603625" indent="-307975">
              <a:spcAft>
                <a:spcPts val="0"/>
              </a:spcAft>
            </a:pPr>
            <a:r>
              <a:rPr lang="en-US" dirty="0"/>
              <a:t>speed = speed + amount;</a:t>
            </a:r>
            <a:endParaRPr lang="en-IN" dirty="0"/>
          </a:p>
          <a:p>
            <a:pPr marL="396875"/>
            <a:r>
              <a:rPr lang="en-US" dirty="0"/>
              <a:t>}</a:t>
            </a:r>
            <a:endParaRPr lang="en-IN" dirty="0"/>
          </a:p>
          <a:p>
            <a:pPr marL="704850" marR="3909695" indent="-307975">
              <a:spcAft>
                <a:spcPts val="0"/>
              </a:spcAft>
            </a:pPr>
            <a:r>
              <a:rPr lang="en-US" dirty="0"/>
              <a:t>void brake(int amount) </a:t>
            </a:r>
            <a:endParaRPr lang="en-US" dirty="0"/>
          </a:p>
          <a:p>
            <a:pPr marL="704850" marR="3909695" indent="-307975">
              <a:spcAft>
                <a:spcPts val="0"/>
              </a:spcAft>
            </a:pPr>
            <a:r>
              <a:rPr lang="en-US" dirty="0"/>
              <a:t>{ </a:t>
            </a:r>
            <a:endParaRPr lang="en-US" dirty="0"/>
          </a:p>
          <a:p>
            <a:pPr marL="704850" marR="3909695" indent="-307975">
              <a:spcAft>
                <a:spcPts val="0"/>
              </a:spcAft>
            </a:pPr>
            <a:r>
              <a:rPr lang="en-US" dirty="0"/>
              <a:t>speed = speed-amount; </a:t>
            </a:r>
            <a:endParaRPr lang="en-US" dirty="0"/>
          </a:p>
          <a:p>
            <a:pPr marL="704850" marR="3909695" indent="-307975">
              <a:spcAft>
                <a:spcPts val="0"/>
              </a:spcAft>
            </a:pPr>
            <a:r>
              <a:rPr lang="en-US" dirty="0"/>
              <a:t>if (speed &lt; 0)</a:t>
            </a:r>
            <a:endParaRPr lang="en-IN" dirty="0"/>
          </a:p>
          <a:p>
            <a:pPr marL="704850" marR="3909695" indent="-307975">
              <a:spcAft>
                <a:spcPts val="0"/>
              </a:spcAft>
            </a:pPr>
            <a:r>
              <a:rPr lang="en-US" dirty="0"/>
              <a:t>speed = 0;</a:t>
            </a:r>
            <a:endParaRPr lang="en-IN" dirty="0"/>
          </a:p>
          <a:p>
            <a:pPr marL="396875">
              <a:spcBef>
                <a:spcPts val="645"/>
              </a:spcBef>
              <a:spcAft>
                <a:spcPts val="0"/>
              </a:spcAft>
            </a:pPr>
            <a:r>
              <a:rPr lang="en-US" dirty="0"/>
              <a:t>}</a:t>
            </a:r>
            <a:endParaRPr lang="en-IN" dirty="0"/>
          </a:p>
          <a:p>
            <a:pPr marL="396875"/>
            <a:r>
              <a:rPr lang="en-US" dirty="0"/>
              <a:t>void </a:t>
            </a:r>
            <a:r>
              <a:rPr lang="en-US" dirty="0" err="1"/>
              <a:t>printInfo</a:t>
            </a:r>
            <a:r>
              <a:rPr lang="en-US" dirty="0"/>
              <a:t>()</a:t>
            </a:r>
            <a:endParaRPr lang="en-US" dirty="0"/>
          </a:p>
          <a:p>
            <a:pPr marL="396875"/>
            <a:r>
              <a:rPr lang="en-US" dirty="0"/>
              <a:t> {</a:t>
            </a:r>
            <a:endParaRPr lang="en-IN" dirty="0"/>
          </a:p>
          <a:p>
            <a:pPr marL="704850">
              <a:spcBef>
                <a:spcPts val="645"/>
              </a:spcBef>
              <a:spcAft>
                <a:spcPts val="0"/>
              </a:spcAft>
            </a:pPr>
            <a:r>
              <a:rPr lang="en-US" dirty="0"/>
              <a:t>cout &lt;&lt; "Car Information: "</a:t>
            </a:r>
            <a:endParaRPr lang="en-IN" dirty="0"/>
          </a:p>
          <a:p>
            <a:pPr marL="1472565">
              <a:spcBef>
                <a:spcPts val="640"/>
              </a:spcBef>
              <a:spcAft>
                <a:spcPts val="0"/>
              </a:spcAft>
            </a:pPr>
            <a:r>
              <a:rPr lang="en-US" dirty="0"/>
              <a:t>&lt;&lt; "Color: " &lt;&lt; color &lt;&lt; ", “</a:t>
            </a:r>
            <a:endParaRPr lang="en-US" dirty="0"/>
          </a:p>
          <a:p>
            <a:pPr marL="1472565">
              <a:spcBef>
                <a:spcPts val="40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800" spc="-1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"Make:</a:t>
            </a:r>
            <a:r>
              <a:rPr lang="en-US" sz="1800" spc="-1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"</a:t>
            </a:r>
            <a:r>
              <a:rPr lang="en-US" sz="1800" spc="-2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800" spc="-1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make</a:t>
            </a:r>
            <a:r>
              <a:rPr lang="en-US" sz="1800" spc="-1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800" spc="-1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",</a:t>
            </a:r>
            <a:r>
              <a:rPr lang="en-US" sz="1800" spc="-1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"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72565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800" spc="-1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"Model:</a:t>
            </a:r>
            <a:r>
              <a:rPr lang="en-US" sz="1800" spc="-1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"</a:t>
            </a:r>
            <a:r>
              <a:rPr lang="en-US" sz="1800" spc="-1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800" spc="-1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model</a:t>
            </a:r>
            <a:r>
              <a:rPr lang="en-US" sz="1800" spc="-2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800" spc="-1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",</a:t>
            </a:r>
            <a:r>
              <a:rPr lang="en-US" sz="1800" spc="-1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"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72565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800" spc="-1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"Speed:</a:t>
            </a:r>
            <a:r>
              <a:rPr lang="en-US" sz="1800" spc="-1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"</a:t>
            </a:r>
            <a:r>
              <a:rPr lang="en-US" sz="1800" spc="-1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800" spc="-1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speed</a:t>
            </a:r>
            <a:r>
              <a:rPr lang="en-US" sz="1800" spc="-2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800" spc="-1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"</a:t>
            </a:r>
            <a:r>
              <a:rPr lang="en-US" sz="1800" spc="-2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km/h"</a:t>
            </a:r>
            <a:r>
              <a:rPr lang="en-US" sz="1800" spc="-1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800" spc="-1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endl;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4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}};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8872" tIns="82524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5083" y="15069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09820" y="134034"/>
            <a:ext cx="95440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09820" y="-45989"/>
            <a:ext cx="99130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4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</a:t>
            </a:r>
            <a:r>
              <a:rPr lang="en-US" sz="2400" b="1" spc="-2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b="1" spc="-2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BEHAVIOR,</a:t>
            </a:r>
            <a:r>
              <a:rPr lang="en-US" sz="2400" b="1" spc="-2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METHODS</a:t>
            </a:r>
            <a:r>
              <a:rPr lang="en-US" sz="2400" b="1" spc="-2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RESPONSIBILITIES</a:t>
            </a:r>
            <a:endParaRPr lang="en-US" altLang="en-US" sz="6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7448" y="134034"/>
            <a:ext cx="7528560" cy="4898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45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>
              <a:spcBef>
                <a:spcPts val="305"/>
              </a:spcBef>
              <a:spcAft>
                <a:spcPts val="0"/>
              </a:spcAf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spc="-1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main()</a:t>
            </a:r>
            <a:r>
              <a:rPr lang="en-US" sz="1800" spc="-1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en-US" sz="1800" spc="-10" dirty="0"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88900">
              <a:spcBef>
                <a:spcPts val="305"/>
              </a:spcBef>
              <a:spcAft>
                <a:spcPts val="0"/>
              </a:spcAf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Car</a:t>
            </a:r>
            <a:r>
              <a:rPr lang="en-US" sz="1800" spc="-2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myCar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 marR="3296920">
              <a:spcAft>
                <a:spcPts val="0"/>
              </a:spcAft>
            </a:pP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myCar.setColor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("Red");</a:t>
            </a:r>
            <a:r>
              <a:rPr lang="en-US" sz="1800" spc="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myCar.setMake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("Toyota");</a:t>
            </a:r>
            <a:r>
              <a:rPr lang="en-US" sz="1800" spc="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spc="-5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myCar.setModel</a:t>
            </a:r>
            <a:r>
              <a:rPr lang="en-US" sz="1800" spc="-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("Corolla");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5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myCar.printInfo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();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 marR="3296920">
              <a:spcAft>
                <a:spcPts val="0"/>
              </a:spcAft>
            </a:pPr>
            <a:r>
              <a:rPr lang="en-US" sz="1800" spc="-5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myCar.accelerate</a:t>
            </a:r>
            <a:r>
              <a:rPr lang="en-US" sz="1800" spc="-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(50);</a:t>
            </a:r>
            <a:r>
              <a:rPr lang="en-US" sz="1800" spc="-59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myCar.printInfo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();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 marR="4525645">
              <a:spcBef>
                <a:spcPts val="645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myCar.brake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(20);</a:t>
            </a:r>
            <a:r>
              <a:rPr lang="en-US" sz="1800" spc="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spc="-5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myCar.printInfo</a:t>
            </a:r>
            <a:r>
              <a:rPr lang="en-US" sz="1800" spc="-5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();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45"/>
              </a:spcBef>
            </a:pPr>
            <a:r>
              <a:rPr lang="en-US" sz="24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31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return</a:t>
            </a:r>
            <a:r>
              <a:rPr lang="en-US" sz="1800" spc="-2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0;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image30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571091" y="5032811"/>
            <a:ext cx="8281207" cy="15680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9844" y="457114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OUTPUT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8872" tIns="82524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5083" y="15069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09820" y="134034"/>
            <a:ext cx="95440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-45989"/>
            <a:ext cx="1219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Data Abstraction, Encapsulation, Message Passing and Data Hiding</a:t>
            </a:r>
            <a:endParaRPr lang="en-US" altLang="en-US" sz="7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474" y="718986"/>
            <a:ext cx="112682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Abstraction: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allows us to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hide the internal details of a class and provide only essential information to the outside world.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8474" y="1346500"/>
            <a:ext cx="9544004" cy="5575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marR="4756150">
              <a:spcBef>
                <a:spcPts val="700"/>
              </a:spcBef>
              <a:spcAft>
                <a:spcPts val="0"/>
              </a:spcAft>
            </a:pPr>
            <a:r>
              <a:rPr lang="en-US" dirty="0"/>
              <a:t>#include &lt;iostream&gt; </a:t>
            </a:r>
            <a:endParaRPr lang="en-US" dirty="0"/>
          </a:p>
          <a:p>
            <a:pPr marL="88900" marR="4756150">
              <a:spcBef>
                <a:spcPts val="700"/>
              </a:spcBef>
              <a:spcAft>
                <a:spcPts val="0"/>
              </a:spcAft>
            </a:pPr>
            <a:r>
              <a:rPr lang="en-US" dirty="0"/>
              <a:t>using namespace std; </a:t>
            </a:r>
            <a:endParaRPr lang="en-US" dirty="0"/>
          </a:p>
          <a:p>
            <a:pPr marL="88900" marR="4756150">
              <a:spcBef>
                <a:spcPts val="700"/>
              </a:spcBef>
              <a:spcAft>
                <a:spcPts val="0"/>
              </a:spcAft>
            </a:pPr>
            <a:r>
              <a:rPr lang="en-US" dirty="0"/>
              <a:t>class Rectangle</a:t>
            </a:r>
            <a:endParaRPr lang="en-US" dirty="0"/>
          </a:p>
          <a:p>
            <a:pPr marL="88900" marR="4756150">
              <a:spcBef>
                <a:spcPts val="700"/>
              </a:spcBef>
              <a:spcAft>
                <a:spcPts val="0"/>
              </a:spcAft>
            </a:pPr>
            <a:r>
              <a:rPr lang="en-US" dirty="0"/>
              <a:t> { </a:t>
            </a:r>
            <a:endParaRPr lang="en-US" dirty="0"/>
          </a:p>
          <a:p>
            <a:pPr marL="88900" marR="4756150">
              <a:spcBef>
                <a:spcPts val="700"/>
              </a:spcBef>
              <a:spcAft>
                <a:spcPts val="0"/>
              </a:spcAft>
            </a:pPr>
            <a:r>
              <a:rPr lang="en-US" dirty="0"/>
              <a:t>private:</a:t>
            </a:r>
            <a:endParaRPr lang="en-IN" dirty="0"/>
          </a:p>
          <a:p>
            <a:pPr marL="396875" marR="5139690">
              <a:spcAft>
                <a:spcPts val="0"/>
              </a:spcAft>
            </a:pPr>
            <a:r>
              <a:rPr lang="en-US" dirty="0"/>
              <a:t>int length; int width;</a:t>
            </a:r>
            <a:endParaRPr lang="en-IN" dirty="0"/>
          </a:p>
          <a:p>
            <a:pPr marL="88900"/>
            <a:r>
              <a:rPr lang="en-US" dirty="0"/>
              <a:t>public:</a:t>
            </a:r>
            <a:endParaRPr lang="en-IN" dirty="0"/>
          </a:p>
          <a:p>
            <a:pPr marL="704850" marR="3296920" indent="-307975">
              <a:spcBef>
                <a:spcPts val="645"/>
              </a:spcBef>
              <a:spcAft>
                <a:spcPts val="0"/>
              </a:spcAft>
            </a:pPr>
            <a:r>
              <a:rPr lang="en-US" dirty="0"/>
              <a:t>void </a:t>
            </a:r>
            <a:r>
              <a:rPr lang="en-US" dirty="0" err="1"/>
              <a:t>setDimensions</a:t>
            </a:r>
            <a:r>
              <a:rPr lang="en-US" dirty="0"/>
              <a:t>(int L, int W) </a:t>
            </a:r>
            <a:endParaRPr lang="en-US" dirty="0"/>
          </a:p>
          <a:p>
            <a:pPr marL="704850" marR="3296920" indent="-307975">
              <a:spcBef>
                <a:spcPts val="645"/>
              </a:spcBef>
              <a:spcAft>
                <a:spcPts val="0"/>
              </a:spcAft>
            </a:pPr>
            <a:r>
              <a:rPr lang="en-US" dirty="0"/>
              <a:t>{ </a:t>
            </a:r>
            <a:endParaRPr lang="en-US" dirty="0"/>
          </a:p>
          <a:p>
            <a:pPr marL="704850" marR="3296920" indent="-307975">
              <a:spcBef>
                <a:spcPts val="645"/>
              </a:spcBef>
              <a:spcAft>
                <a:spcPts val="0"/>
              </a:spcAft>
            </a:pPr>
            <a:r>
              <a:rPr lang="en-US" dirty="0"/>
              <a:t>length = L;</a:t>
            </a:r>
            <a:endParaRPr lang="en-IN" dirty="0"/>
          </a:p>
          <a:p>
            <a:pPr marL="704850" marR="3296920" indent="-307975">
              <a:spcBef>
                <a:spcPts val="645"/>
              </a:spcBef>
              <a:spcAft>
                <a:spcPts val="0"/>
              </a:spcAft>
            </a:pPr>
            <a:r>
              <a:rPr lang="en-US" dirty="0"/>
              <a:t>width = W;</a:t>
            </a:r>
            <a:endParaRPr lang="en-IN" dirty="0"/>
          </a:p>
          <a:p>
            <a:pPr marL="396875">
              <a:spcBef>
                <a:spcPts val="645"/>
              </a:spcBef>
              <a:spcAft>
                <a:spcPts val="0"/>
              </a:spcAft>
            </a:pPr>
            <a:r>
              <a:rPr lang="en-US" dirty="0"/>
              <a:t>}</a:t>
            </a:r>
            <a:endParaRPr lang="en-IN" dirty="0"/>
          </a:p>
          <a:p>
            <a:pPr marL="396875">
              <a:spcBef>
                <a:spcPts val="645"/>
              </a:spcBef>
              <a:spcAft>
                <a:spcPts val="0"/>
              </a:spcAft>
            </a:pPr>
            <a:r>
              <a:rPr lang="en-US" dirty="0"/>
              <a:t>int </a:t>
            </a:r>
            <a:r>
              <a:rPr lang="en-US" dirty="0" err="1"/>
              <a:t>getArea</a:t>
            </a:r>
            <a:r>
              <a:rPr lang="en-US" dirty="0"/>
              <a:t>() </a:t>
            </a:r>
            <a:endParaRPr lang="en-US" dirty="0"/>
          </a:p>
          <a:p>
            <a:pPr marL="396875">
              <a:spcBef>
                <a:spcPts val="645"/>
              </a:spcBef>
              <a:spcAft>
                <a:spcPts val="0"/>
              </a:spcAft>
            </a:pPr>
            <a:r>
              <a:rPr lang="en-US" dirty="0"/>
              <a:t>{</a:t>
            </a:r>
            <a:endParaRPr lang="en-IN" dirty="0"/>
          </a:p>
          <a:p>
            <a:pPr marL="704850">
              <a:spcBef>
                <a:spcPts val="640"/>
              </a:spcBef>
              <a:spcAft>
                <a:spcPts val="0"/>
              </a:spcAft>
            </a:pPr>
            <a:r>
              <a:rPr lang="en-US" dirty="0"/>
              <a:t>return length * width;</a:t>
            </a:r>
            <a:endParaRPr lang="en-IN" dirty="0"/>
          </a:p>
          <a:p>
            <a:pPr marL="396875">
              <a:spcBef>
                <a:spcPts val="645"/>
              </a:spcBef>
              <a:spcAft>
                <a:spcPts val="0"/>
              </a:spcAft>
            </a:pPr>
            <a:r>
              <a:rPr lang="en-US" dirty="0"/>
              <a:t>}};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527678" y="2504764"/>
            <a:ext cx="7076974" cy="2385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>
              <a:spcBef>
                <a:spcPts val="645"/>
              </a:spcBef>
              <a:spcAft>
                <a:spcPts val="0"/>
              </a:spcAft>
            </a:pPr>
            <a:r>
              <a:rPr lang="en-US" dirty="0"/>
              <a:t>int main() {</a:t>
            </a:r>
            <a:endParaRPr lang="en-IN" dirty="0"/>
          </a:p>
          <a:p>
            <a:pPr marL="396875" marR="3998595">
              <a:spcBef>
                <a:spcPts val="645"/>
              </a:spcBef>
              <a:spcAft>
                <a:spcPts val="0"/>
              </a:spcAft>
            </a:pPr>
            <a:r>
              <a:rPr lang="en-US" dirty="0"/>
              <a:t>Rectangle </a:t>
            </a:r>
            <a:r>
              <a:rPr lang="en-US" dirty="0" err="1"/>
              <a:t>rect</a:t>
            </a:r>
            <a:r>
              <a:rPr lang="en-US" dirty="0"/>
              <a:t>; </a:t>
            </a:r>
            <a:r>
              <a:rPr lang="en-US" dirty="0" err="1"/>
              <a:t>rect.setDimensions</a:t>
            </a:r>
            <a:r>
              <a:rPr lang="en-US" dirty="0"/>
              <a:t>(5, 3); int area = </a:t>
            </a:r>
            <a:r>
              <a:rPr lang="en-US" dirty="0" err="1"/>
              <a:t>rect.getArea</a:t>
            </a:r>
            <a:r>
              <a:rPr lang="en-US" dirty="0"/>
              <a:t>();</a:t>
            </a:r>
            <a:endParaRPr lang="en-IN" dirty="0"/>
          </a:p>
          <a:p>
            <a:pPr marL="396875" marR="3449955">
              <a:spcAft>
                <a:spcPts val="0"/>
              </a:spcAft>
            </a:pPr>
            <a:r>
              <a:rPr lang="en-US" dirty="0"/>
              <a:t>cout &lt;&lt; "Area: " &lt;&lt; area &lt;&lt; endl;</a:t>
            </a:r>
            <a:endParaRPr lang="en-US" dirty="0"/>
          </a:p>
          <a:p>
            <a:pPr marL="396875" marR="3449955">
              <a:spcAft>
                <a:spcPts val="0"/>
              </a:spcAft>
            </a:pPr>
            <a:endParaRPr lang="en-US" dirty="0"/>
          </a:p>
          <a:p>
            <a:pPr marL="396875" marR="3449955">
              <a:spcAft>
                <a:spcPts val="0"/>
              </a:spcAft>
            </a:pPr>
            <a:r>
              <a:rPr lang="en-US" dirty="0"/>
              <a:t> return 0;</a:t>
            </a:r>
            <a:endParaRPr lang="en-IN" dirty="0"/>
          </a:p>
          <a:p>
            <a:pPr marL="88900"/>
            <a:r>
              <a:rPr lang="en-US" dirty="0"/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8872" tIns="82524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5083" y="15069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09820" y="134034"/>
            <a:ext cx="95440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-45989"/>
            <a:ext cx="1219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Data Abstraction, Encapsulation, Message Passing and Data Hiding</a:t>
            </a:r>
            <a:endParaRPr lang="en-US" altLang="en-US" sz="7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474" y="718986"/>
            <a:ext cx="112682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Encapsulation: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allows us to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bundle data and method that operate on that data into a single unit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25082" y="1365316"/>
            <a:ext cx="8018585" cy="2539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marR="4763770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 using namespace std;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marR="5457190" algn="just">
              <a:spcBef>
                <a:spcPts val="645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Car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marR="5457190" algn="just">
              <a:spcBef>
                <a:spcPts val="645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marR="5457190" algn="just">
              <a:spcBef>
                <a:spcPts val="645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6875" marR="4995545" algn="just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brand;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6875" marR="4995545" algn="just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model;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6875" marR="4995545" algn="just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year;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814" y="3904473"/>
            <a:ext cx="715249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>
              <a:spcBef>
                <a:spcPts val="400"/>
              </a:spcBef>
              <a:spcAft>
                <a:spcPts val="0"/>
              </a:spcAft>
            </a:pPr>
            <a:r>
              <a:rPr lang="en-US" dirty="0"/>
              <a:t>public:</a:t>
            </a:r>
            <a:endParaRPr lang="en-IN" dirty="0"/>
          </a:p>
          <a:p>
            <a:pPr marL="396875">
              <a:spcBef>
                <a:spcPts val="645"/>
              </a:spcBef>
              <a:spcAft>
                <a:spcPts val="0"/>
              </a:spcAft>
            </a:pPr>
            <a:r>
              <a:rPr lang="en-US" b="1" dirty="0"/>
              <a:t>// Setter methods</a:t>
            </a:r>
            <a:endParaRPr lang="en-IN" b="1" dirty="0"/>
          </a:p>
          <a:p>
            <a:pPr marL="704850" marR="4064635" indent="-307975">
              <a:spcBef>
                <a:spcPts val="645"/>
              </a:spcBef>
              <a:spcAft>
                <a:spcPts val="0"/>
              </a:spcAft>
            </a:pPr>
            <a:r>
              <a:rPr lang="en-US" dirty="0"/>
              <a:t>Void </a:t>
            </a:r>
            <a:r>
              <a:rPr lang="en-US" dirty="0" err="1"/>
              <a:t>setBrand</a:t>
            </a:r>
            <a:r>
              <a:rPr lang="en-US" dirty="0"/>
              <a:t>(string b) </a:t>
            </a:r>
            <a:endParaRPr lang="en-US" dirty="0"/>
          </a:p>
          <a:p>
            <a:pPr marL="704850" marR="4064635" indent="-307975">
              <a:spcBef>
                <a:spcPts val="645"/>
              </a:spcBef>
              <a:spcAft>
                <a:spcPts val="0"/>
              </a:spcAft>
            </a:pPr>
            <a:r>
              <a:rPr lang="en-US" dirty="0"/>
              <a:t>{ </a:t>
            </a:r>
            <a:endParaRPr lang="en-US" dirty="0"/>
          </a:p>
          <a:p>
            <a:pPr marL="704850" marR="4064635" indent="-307975">
              <a:spcBef>
                <a:spcPts val="645"/>
              </a:spcBef>
              <a:spcAft>
                <a:spcPts val="0"/>
              </a:spcAft>
            </a:pPr>
            <a:r>
              <a:rPr lang="en-US" dirty="0"/>
              <a:t>brand = b;</a:t>
            </a:r>
            <a:endParaRPr lang="en-IN" dirty="0"/>
          </a:p>
          <a:p>
            <a:pPr marL="396875"/>
            <a:r>
              <a:rPr lang="en-US" dirty="0"/>
              <a:t>}</a:t>
            </a:r>
            <a:endParaRPr lang="en-IN" dirty="0"/>
          </a:p>
          <a:p>
            <a:pPr marL="704850" marR="4064635" indent="-307975">
              <a:spcAft>
                <a:spcPts val="0"/>
              </a:spcAft>
            </a:pPr>
            <a:r>
              <a:rPr lang="en-US" dirty="0"/>
              <a:t>void </a:t>
            </a:r>
            <a:r>
              <a:rPr lang="en-US" dirty="0" err="1"/>
              <a:t>setModel</a:t>
            </a:r>
            <a:r>
              <a:rPr lang="en-US" dirty="0"/>
              <a:t>(string m) </a:t>
            </a:r>
            <a:endParaRPr lang="en-US" dirty="0"/>
          </a:p>
          <a:p>
            <a:pPr marL="704850" marR="4064635" indent="-307975">
              <a:spcAft>
                <a:spcPts val="0"/>
              </a:spcAft>
            </a:pPr>
            <a:r>
              <a:rPr lang="en-US" dirty="0"/>
              <a:t>{ model = m;</a:t>
            </a:r>
            <a:endParaRPr lang="en-IN" dirty="0"/>
          </a:p>
          <a:p>
            <a:pPr marL="396875"/>
            <a:r>
              <a:rPr lang="en-US" dirty="0"/>
              <a:t>}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3581400" y="4136222"/>
            <a:ext cx="74898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pPr marL="704850" marR="4371340" indent="-307975">
              <a:spcAft>
                <a:spcPts val="0"/>
              </a:spcAft>
            </a:pPr>
            <a:r>
              <a:rPr lang="en-US" dirty="0"/>
              <a:t>void </a:t>
            </a:r>
            <a:r>
              <a:rPr lang="en-US" dirty="0" err="1"/>
              <a:t>setYear</a:t>
            </a:r>
            <a:r>
              <a:rPr lang="en-US" dirty="0"/>
              <a:t>(int y) </a:t>
            </a:r>
            <a:endParaRPr lang="en-US" dirty="0"/>
          </a:p>
          <a:p>
            <a:pPr marL="704850" marR="4371340" indent="-307975">
              <a:spcAft>
                <a:spcPts val="0"/>
              </a:spcAft>
            </a:pPr>
            <a:r>
              <a:rPr lang="en-US" dirty="0"/>
              <a:t>{ </a:t>
            </a:r>
            <a:endParaRPr lang="en-US" dirty="0"/>
          </a:p>
          <a:p>
            <a:pPr marL="704850" marR="4371340" indent="-307975">
              <a:spcAft>
                <a:spcPts val="0"/>
              </a:spcAft>
            </a:pPr>
            <a:r>
              <a:rPr lang="en-US" dirty="0"/>
              <a:t>year = y;</a:t>
            </a:r>
            <a:endParaRPr lang="en-IN" dirty="0"/>
          </a:p>
          <a:p>
            <a:pPr marL="396875">
              <a:spcBef>
                <a:spcPts val="5"/>
              </a:spcBef>
              <a:spcAft>
                <a:spcPts val="0"/>
              </a:spcAft>
            </a:pPr>
            <a:r>
              <a:rPr lang="en-US" dirty="0"/>
              <a:t>}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8872" tIns="82524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5083" y="15069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138499"/>
            <a:ext cx="9544004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US" b="1" i="1" dirty="0"/>
              <a:t>// Getter methods</a:t>
            </a:r>
            <a:endParaRPr lang="en-IN" dirty="0"/>
          </a:p>
          <a:p>
            <a:r>
              <a:rPr lang="en-US" dirty="0"/>
              <a:t>string </a:t>
            </a:r>
            <a:r>
              <a:rPr lang="en-US" dirty="0" err="1"/>
              <a:t>getBrand</a:t>
            </a:r>
            <a:r>
              <a:rPr lang="en-US" dirty="0"/>
              <a:t>() </a:t>
            </a:r>
            <a:endParaRPr lang="en-US" dirty="0"/>
          </a:p>
          <a:p>
            <a:r>
              <a:rPr lang="en-US" dirty="0"/>
              <a:t>{ </a:t>
            </a:r>
            <a:endParaRPr lang="en-US" dirty="0"/>
          </a:p>
          <a:p>
            <a:r>
              <a:rPr lang="en-US" dirty="0"/>
              <a:t>return brand;</a:t>
            </a:r>
            <a:endParaRPr lang="en-IN" dirty="0"/>
          </a:p>
          <a:p>
            <a:r>
              <a:rPr lang="en-US" dirty="0"/>
              <a:t>}</a:t>
            </a:r>
            <a:endParaRPr lang="en-IN" dirty="0"/>
          </a:p>
          <a:p>
            <a:r>
              <a:rPr lang="en-US" dirty="0"/>
              <a:t>string </a:t>
            </a:r>
            <a:r>
              <a:rPr lang="en-US" dirty="0" err="1"/>
              <a:t>getModel</a:t>
            </a:r>
            <a:r>
              <a:rPr lang="en-US" dirty="0"/>
              <a:t>() </a:t>
            </a:r>
            <a:endParaRPr lang="en-US" dirty="0"/>
          </a:p>
          <a:p>
            <a:r>
              <a:rPr lang="en-US" dirty="0"/>
              <a:t>{ </a:t>
            </a:r>
            <a:endParaRPr lang="en-US" dirty="0"/>
          </a:p>
          <a:p>
            <a:r>
              <a:rPr lang="en-US" dirty="0"/>
              <a:t>return model;</a:t>
            </a:r>
            <a:endParaRPr lang="en-IN" dirty="0"/>
          </a:p>
          <a:p>
            <a:r>
              <a:rPr lang="en-US" dirty="0"/>
              <a:t>}</a:t>
            </a:r>
            <a:endParaRPr lang="en-IN" dirty="0"/>
          </a:p>
          <a:p>
            <a:r>
              <a:rPr lang="en-US" dirty="0"/>
              <a:t>int </a:t>
            </a:r>
            <a:r>
              <a:rPr lang="en-US" dirty="0" err="1"/>
              <a:t>getYear</a:t>
            </a:r>
            <a:r>
              <a:rPr lang="en-US" dirty="0"/>
              <a:t>() </a:t>
            </a:r>
            <a:endParaRPr lang="en-US" dirty="0"/>
          </a:p>
          <a:p>
            <a:r>
              <a:rPr lang="en-US" dirty="0"/>
              <a:t>{ </a:t>
            </a:r>
            <a:endParaRPr lang="en-US" dirty="0"/>
          </a:p>
          <a:p>
            <a:r>
              <a:rPr lang="en-US" dirty="0"/>
              <a:t>return year;</a:t>
            </a:r>
            <a:endParaRPr lang="en-IN" dirty="0"/>
          </a:p>
          <a:p>
            <a:r>
              <a:rPr lang="en-US" dirty="0"/>
              <a:t>}</a:t>
            </a:r>
            <a:endParaRPr lang="en-IN" dirty="0"/>
          </a:p>
          <a:p>
            <a:r>
              <a:rPr lang="en-US" dirty="0"/>
              <a:t>};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int main() </a:t>
            </a:r>
            <a:endParaRPr lang="en-US" dirty="0"/>
          </a:p>
          <a:p>
            <a:r>
              <a:rPr lang="en-US" dirty="0"/>
              <a:t>{</a:t>
            </a:r>
            <a:endParaRPr lang="en-IN" dirty="0"/>
          </a:p>
          <a:p>
            <a:r>
              <a:rPr lang="en-US" dirty="0"/>
              <a:t>Car </a:t>
            </a:r>
            <a:r>
              <a:rPr lang="en-US" dirty="0" err="1"/>
              <a:t>myCar</a:t>
            </a:r>
            <a:r>
              <a:rPr lang="en-US" dirty="0"/>
              <a:t>;</a:t>
            </a:r>
            <a:endParaRPr lang="en-US" dirty="0"/>
          </a:p>
          <a:p>
            <a:r>
              <a:rPr lang="en-US" b="1" dirty="0"/>
              <a:t>// Set the car details using setter methods </a:t>
            </a:r>
            <a:endParaRPr lang="en-US" b="1" dirty="0"/>
          </a:p>
          <a:p>
            <a:r>
              <a:rPr lang="en-US" dirty="0" err="1"/>
              <a:t>myCar.setBrand</a:t>
            </a:r>
            <a:r>
              <a:rPr lang="en-US" dirty="0"/>
              <a:t>("Toyota"); </a:t>
            </a:r>
            <a:endParaRPr lang="en-US" dirty="0"/>
          </a:p>
          <a:p>
            <a:r>
              <a:rPr lang="en-US" dirty="0" err="1"/>
              <a:t>myCar.setModel</a:t>
            </a:r>
            <a:r>
              <a:rPr lang="en-US" dirty="0"/>
              <a:t>("Camry"); </a:t>
            </a:r>
            <a:endParaRPr lang="en-US" dirty="0"/>
          </a:p>
          <a:p>
            <a:r>
              <a:rPr lang="en-US" dirty="0" err="1"/>
              <a:t>myCar.setYear</a:t>
            </a:r>
            <a:r>
              <a:rPr lang="en-US" dirty="0"/>
              <a:t>(2020);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3054" y="2827469"/>
            <a:ext cx="7600071" cy="2654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US" b="1" dirty="0"/>
              <a:t>// Get and display the car details using getter methods</a:t>
            </a:r>
            <a:endParaRPr lang="en-IN" b="1" dirty="0"/>
          </a:p>
          <a:p>
            <a:pPr marL="396875" marR="2465070" algn="just">
              <a:spcBef>
                <a:spcPts val="645"/>
              </a:spcBef>
              <a:spcAft>
                <a:spcPts val="0"/>
              </a:spcAft>
            </a:pPr>
            <a:r>
              <a:rPr lang="en-US" dirty="0"/>
              <a:t>cout &lt;&lt; "Brand: " &lt;&lt; </a:t>
            </a:r>
            <a:r>
              <a:rPr lang="en-US" dirty="0" err="1"/>
              <a:t>myCar.getBrand</a:t>
            </a:r>
            <a:r>
              <a:rPr lang="en-US" dirty="0"/>
              <a:t>() &lt;&lt; endl; </a:t>
            </a:r>
            <a:endParaRPr lang="en-US" dirty="0"/>
          </a:p>
          <a:p>
            <a:pPr marL="396875" marR="2465070" algn="just">
              <a:spcBef>
                <a:spcPts val="645"/>
              </a:spcBef>
              <a:spcAft>
                <a:spcPts val="0"/>
              </a:spcAft>
            </a:pPr>
            <a:r>
              <a:rPr lang="en-US" dirty="0"/>
              <a:t>cout &lt;&lt; "Model: " &lt;&lt; </a:t>
            </a:r>
            <a:r>
              <a:rPr lang="en-US" dirty="0" err="1"/>
              <a:t>myCar.getModel</a:t>
            </a:r>
            <a:r>
              <a:rPr lang="en-US" dirty="0"/>
              <a:t>() &lt;&lt; endl; </a:t>
            </a:r>
            <a:endParaRPr lang="en-US" dirty="0"/>
          </a:p>
          <a:p>
            <a:pPr marL="396875" marR="2465070" algn="just">
              <a:spcBef>
                <a:spcPts val="645"/>
              </a:spcBef>
              <a:spcAft>
                <a:spcPts val="0"/>
              </a:spcAft>
            </a:pPr>
            <a:r>
              <a:rPr lang="en-US" dirty="0"/>
              <a:t>cout &lt;&lt; "Year: " &lt;&lt; </a:t>
            </a:r>
            <a:r>
              <a:rPr lang="en-US" dirty="0" err="1"/>
              <a:t>myCar.getYear</a:t>
            </a:r>
            <a:r>
              <a:rPr lang="en-US" dirty="0"/>
              <a:t>() &lt;&lt; endl;</a:t>
            </a:r>
            <a:endParaRPr lang="en-IN" dirty="0"/>
          </a:p>
          <a:p>
            <a:pPr>
              <a:spcBef>
                <a:spcPts val="40"/>
              </a:spcBef>
            </a:pPr>
            <a:r>
              <a:rPr lang="en-US" dirty="0"/>
              <a:t> </a:t>
            </a:r>
            <a:endParaRPr lang="en-IN" dirty="0"/>
          </a:p>
          <a:p>
            <a:pPr marL="396875">
              <a:spcBef>
                <a:spcPts val="310"/>
              </a:spcBef>
              <a:spcAft>
                <a:spcPts val="0"/>
              </a:spcAft>
            </a:pPr>
            <a:r>
              <a:rPr lang="en-US" dirty="0"/>
              <a:t>return 0;</a:t>
            </a:r>
            <a:endParaRPr lang="en-IN" dirty="0"/>
          </a:p>
          <a:p>
            <a:pPr marL="88900">
              <a:spcBef>
                <a:spcPts val="645"/>
              </a:spcBef>
              <a:spcAft>
                <a:spcPts val="0"/>
              </a:spcAft>
            </a:pPr>
            <a:r>
              <a:rPr lang="en-US" dirty="0"/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8872" tIns="82524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5083" y="15069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-2345" y="0"/>
            <a:ext cx="11214295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algn="just">
              <a:spcBef>
                <a:spcPts val="45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Implementation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Message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Passing: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algn="just">
              <a:spcBef>
                <a:spcPts val="450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Message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passing 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way for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communicate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C++.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14996" y="905088"/>
            <a:ext cx="7553053" cy="5952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marR="4756150">
              <a:spcBef>
                <a:spcPts val="5"/>
              </a:spcBef>
              <a:spcAft>
                <a:spcPts val="0"/>
              </a:spcAft>
            </a:pPr>
            <a:r>
              <a:rPr lang="en-US" dirty="0"/>
              <a:t>#include&lt;iostream&gt; using namespace std; class Car {</a:t>
            </a:r>
            <a:endParaRPr lang="en-IN" dirty="0"/>
          </a:p>
          <a:p>
            <a:pPr marL="88900">
              <a:spcBef>
                <a:spcPts val="5"/>
              </a:spcBef>
              <a:spcAft>
                <a:spcPts val="0"/>
              </a:spcAft>
            </a:pPr>
            <a:r>
              <a:rPr lang="en-US" dirty="0"/>
              <a:t>public:</a:t>
            </a:r>
            <a:endParaRPr lang="en-IN" dirty="0"/>
          </a:p>
          <a:p>
            <a:pPr marL="242570">
              <a:spcBef>
                <a:spcPts val="645"/>
              </a:spcBef>
              <a:spcAft>
                <a:spcPts val="0"/>
              </a:spcAft>
            </a:pPr>
            <a:r>
              <a:rPr lang="en-US" dirty="0"/>
              <a:t>void Drive() {</a:t>
            </a:r>
            <a:endParaRPr lang="en-IN" dirty="0"/>
          </a:p>
          <a:p>
            <a:pPr marL="396875">
              <a:spcBef>
                <a:spcPts val="645"/>
              </a:spcBef>
              <a:spcAft>
                <a:spcPts val="0"/>
              </a:spcAft>
            </a:pPr>
            <a:r>
              <a:rPr lang="en-US" dirty="0"/>
              <a:t>cout &lt;&lt; "The car is driving." &lt;&lt; endl;</a:t>
            </a:r>
            <a:endParaRPr lang="en-IN" dirty="0"/>
          </a:p>
          <a:p>
            <a:pPr marL="242570">
              <a:spcBef>
                <a:spcPts val="640"/>
              </a:spcBef>
              <a:spcAft>
                <a:spcPts val="0"/>
              </a:spcAft>
            </a:pPr>
            <a:r>
              <a:rPr lang="en-US" dirty="0"/>
              <a:t>}</a:t>
            </a:r>
            <a:endParaRPr lang="en-IN" dirty="0"/>
          </a:p>
          <a:p>
            <a:pPr marL="88900">
              <a:spcBef>
                <a:spcPts val="650"/>
              </a:spcBef>
              <a:spcAft>
                <a:spcPts val="0"/>
              </a:spcAft>
            </a:pPr>
            <a:r>
              <a:rPr lang="en-US" dirty="0"/>
              <a:t>};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pPr marL="88900" marR="5217160">
              <a:spcAft>
                <a:spcPts val="0"/>
              </a:spcAft>
            </a:pPr>
            <a:r>
              <a:rPr lang="en-US" dirty="0"/>
              <a:t>class Person </a:t>
            </a:r>
            <a:endParaRPr lang="en-US" dirty="0"/>
          </a:p>
          <a:p>
            <a:pPr marL="88900" marR="5217160">
              <a:spcAft>
                <a:spcPts val="0"/>
              </a:spcAft>
            </a:pPr>
            <a:r>
              <a:rPr lang="en-US" dirty="0"/>
              <a:t>{ </a:t>
            </a:r>
            <a:endParaRPr lang="en-US" dirty="0"/>
          </a:p>
          <a:p>
            <a:pPr marL="88900" marR="5217160">
              <a:spcAft>
                <a:spcPts val="0"/>
              </a:spcAft>
            </a:pPr>
            <a:r>
              <a:rPr lang="en-US" dirty="0"/>
              <a:t>public:</a:t>
            </a:r>
            <a:endParaRPr lang="en-IN" dirty="0"/>
          </a:p>
          <a:p>
            <a:pPr marL="396875" marR="4218940" indent="-154305">
              <a:spcAft>
                <a:spcPts val="0"/>
              </a:spcAft>
            </a:pPr>
            <a:r>
              <a:rPr lang="en-US" dirty="0"/>
              <a:t>void </a:t>
            </a:r>
            <a:r>
              <a:rPr lang="en-US" dirty="0" err="1"/>
              <a:t>DriveCar</a:t>
            </a:r>
            <a:r>
              <a:rPr lang="en-US" dirty="0"/>
              <a:t>(Car &amp;car) </a:t>
            </a:r>
            <a:endParaRPr lang="en-US" dirty="0"/>
          </a:p>
          <a:p>
            <a:pPr marL="396875" marR="4218940" indent="-154305">
              <a:spcAft>
                <a:spcPts val="0"/>
              </a:spcAft>
            </a:pPr>
            <a:r>
              <a:rPr lang="en-US" dirty="0"/>
              <a:t>{ </a:t>
            </a:r>
            <a:r>
              <a:rPr lang="en-US" dirty="0" err="1"/>
              <a:t>car.Drive</a:t>
            </a:r>
            <a:r>
              <a:rPr lang="en-US" dirty="0"/>
              <a:t>();</a:t>
            </a:r>
            <a:endParaRPr lang="en-IN" dirty="0"/>
          </a:p>
          <a:p>
            <a:pPr marL="242570"/>
            <a:r>
              <a:rPr lang="en-US" dirty="0"/>
              <a:t>}};</a:t>
            </a:r>
            <a:endParaRPr lang="en-IN" dirty="0"/>
          </a:p>
          <a:p>
            <a:pPr marL="242570" marR="5073650" indent="-154305">
              <a:spcAft>
                <a:spcPts val="0"/>
              </a:spcAft>
            </a:pPr>
            <a:r>
              <a:rPr lang="en-US" dirty="0"/>
              <a:t>int main() { </a:t>
            </a:r>
            <a:endParaRPr lang="en-US" dirty="0"/>
          </a:p>
          <a:p>
            <a:pPr marL="242570" marR="5073650" indent="-154305">
              <a:spcAft>
                <a:spcPts val="0"/>
              </a:spcAft>
            </a:pPr>
            <a:r>
              <a:rPr lang="en-US" dirty="0"/>
              <a:t>Car </a:t>
            </a:r>
            <a:r>
              <a:rPr lang="en-US" dirty="0" err="1"/>
              <a:t>car</a:t>
            </a:r>
            <a:r>
              <a:rPr lang="en-US" dirty="0"/>
              <a:t>; </a:t>
            </a:r>
            <a:endParaRPr lang="en-US" dirty="0"/>
          </a:p>
          <a:p>
            <a:pPr marL="242570" marR="5073650" indent="-154305">
              <a:spcAft>
                <a:spcPts val="0"/>
              </a:spcAft>
            </a:pPr>
            <a:r>
              <a:rPr lang="en-US" dirty="0"/>
              <a:t>Person </a:t>
            </a:r>
            <a:r>
              <a:rPr lang="en-US" dirty="0" err="1"/>
              <a:t>person</a:t>
            </a:r>
            <a:r>
              <a:rPr lang="en-US" dirty="0"/>
              <a:t>;</a:t>
            </a:r>
            <a:endParaRPr lang="en-IN" dirty="0"/>
          </a:p>
          <a:p>
            <a:pPr marL="242570" marR="5073650" indent="-154305">
              <a:spcAft>
                <a:spcPts val="0"/>
              </a:spcAft>
            </a:pPr>
            <a:r>
              <a:rPr lang="en-US" dirty="0" err="1"/>
              <a:t>person.DriveCar</a:t>
            </a:r>
            <a:r>
              <a:rPr lang="en-US" dirty="0"/>
              <a:t>(car); return 0;</a:t>
            </a:r>
            <a:endParaRPr lang="en-IN" dirty="0"/>
          </a:p>
          <a:p>
            <a:pPr marL="88900"/>
            <a:r>
              <a:rPr lang="en-US" dirty="0"/>
              <a:t>}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-321338" y="627042"/>
            <a:ext cx="6098344" cy="963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568960" lvl="1" indent="-285750" algn="just">
              <a:lnSpc>
                <a:spcPct val="150000"/>
              </a:lnSpc>
              <a:spcBef>
                <a:spcPts val="685"/>
              </a:spcBef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46735" algn="l"/>
              </a:tabLst>
            </a:pP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Synchronous</a:t>
            </a:r>
            <a:r>
              <a:rPr lang="en-US" sz="1800" b="1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message</a:t>
            </a:r>
            <a:r>
              <a:rPr lang="en-US" sz="1800" b="1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Blocking way</a:t>
            </a:r>
            <a:endParaRPr lang="en-US" sz="1800" spc="-5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568960" lvl="1" indent="-285750" algn="just">
              <a:lnSpc>
                <a:spcPct val="150000"/>
              </a:lnSpc>
              <a:spcBef>
                <a:spcPts val="685"/>
              </a:spcBef>
              <a:spcAft>
                <a:spcPts val="0"/>
              </a:spcAft>
              <a:buFont typeface="Wingdings" panose="05000000000000000000" pitchFamily="2" charset="2"/>
              <a:buChar char=""/>
              <a:tabLst>
                <a:tab pos="54673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Asynchronous message: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Unblocking way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8872" tIns="82524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5083" y="15069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-2345" y="0"/>
            <a:ext cx="11495650" cy="1907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algn="just">
              <a:spcBef>
                <a:spcPts val="45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Implementation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Hiding: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algn="just">
              <a:spcBef>
                <a:spcPts val="450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hiding in C++ is typically achieved using the concept of access specifiers.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572135" lvl="0" indent="-34290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4673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Public:</a:t>
            </a:r>
            <a:r>
              <a:rPr lang="en-US" sz="1800" b="1" spc="1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</a:t>
            </a:r>
            <a:r>
              <a:rPr lang="en-US" sz="18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members</a:t>
            </a:r>
            <a:r>
              <a:rPr lang="en-US" sz="1800" spc="1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1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accessible</a:t>
            </a:r>
            <a:r>
              <a:rPr lang="en-US" sz="1800" spc="1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spc="1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anywhere,</a:t>
            </a:r>
            <a:r>
              <a:rPr lang="en-US" sz="1800" spc="1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both</a:t>
            </a:r>
            <a:r>
              <a:rPr lang="en-US" sz="18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inside</a:t>
            </a:r>
            <a:r>
              <a:rPr lang="en-US" sz="18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outside</a:t>
            </a:r>
            <a:r>
              <a:rPr lang="en-US" sz="18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574040" lvl="0" indent="-34290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4673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Private:</a:t>
            </a:r>
            <a:r>
              <a:rPr lang="en-US" sz="1800" b="1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Private</a:t>
            </a:r>
            <a:r>
              <a:rPr lang="en-US" sz="18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members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only</a:t>
            </a:r>
            <a:r>
              <a:rPr lang="en-US" sz="18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accessible</a:t>
            </a:r>
            <a:r>
              <a:rPr lang="en-US" sz="18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within</a:t>
            </a:r>
            <a:r>
              <a:rPr lang="en-US" sz="18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class.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</a:t>
            </a:r>
            <a:r>
              <a:rPr lang="en-US" sz="1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hidden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outside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world.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574040" lvl="0" indent="-34290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4673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Protected:</a:t>
            </a:r>
            <a:r>
              <a:rPr lang="en-US" sz="1800" b="1" spc="2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Protected</a:t>
            </a:r>
            <a:r>
              <a:rPr lang="en-US" sz="1800" spc="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members</a:t>
            </a:r>
            <a:r>
              <a:rPr lang="en-US" sz="1800" spc="2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2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similar</a:t>
            </a:r>
            <a:r>
              <a:rPr lang="en-US" sz="1800" spc="2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2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private</a:t>
            </a:r>
            <a:r>
              <a:rPr lang="en-US" sz="1800" spc="2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members,</a:t>
            </a:r>
            <a:r>
              <a:rPr lang="en-US" sz="1800" spc="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but</a:t>
            </a:r>
            <a:r>
              <a:rPr lang="en-US" sz="1800" spc="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</a:t>
            </a:r>
            <a:r>
              <a:rPr lang="en-US" sz="1800" spc="2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also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accessible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derived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classes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092" y="1907189"/>
            <a:ext cx="79236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marR="5140325">
              <a:lnSpc>
                <a:spcPct val="150000"/>
              </a:lnSpc>
              <a:spcBef>
                <a:spcPts val="68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class </a:t>
            </a: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MyClass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{</a:t>
            </a:r>
            <a:r>
              <a:rPr lang="en-US" sz="1800" spc="-59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private: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/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privateData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r>
              <a:rPr lang="en-US" sz="1800" spc="58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</a:t>
            </a:r>
            <a:r>
              <a:rPr lang="en-US" sz="1800" spc="-3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private</a:t>
            </a:r>
            <a:r>
              <a:rPr lang="en-US" sz="1800" spc="-2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member</a:t>
            </a:r>
            <a:r>
              <a:rPr lang="en-US" sz="1800" spc="-3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variable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9814" y="3107518"/>
            <a:ext cx="6840416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/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public: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45"/>
              </a:spcBef>
              <a:spcAft>
                <a:spcPts val="0"/>
              </a:spcAft>
              <a:tabLst>
                <a:tab pos="1779270" algn="l"/>
              </a:tabLs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spc="-2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publicData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	</a:t>
            </a:r>
            <a:r>
              <a:rPr lang="en-US" sz="180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</a:t>
            </a:r>
            <a:r>
              <a:rPr lang="en-US" sz="1800" spc="-3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public</a:t>
            </a:r>
            <a:r>
              <a:rPr lang="en-US" sz="1800" spc="-2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member</a:t>
            </a:r>
            <a:r>
              <a:rPr lang="en-US" sz="1800" spc="-2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variable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/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private: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marR="3692525" indent="307340">
              <a:lnSpc>
                <a:spcPct val="150000"/>
              </a:lnSpc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void</a:t>
            </a:r>
            <a:r>
              <a:rPr lang="en-US" sz="1800" spc="1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privateMethod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() {</a:t>
            </a:r>
            <a:r>
              <a:rPr lang="en-US" sz="1800" spc="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en-US" spc="5" dirty="0">
              <a:solidFill>
                <a:srgbClr val="C0000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88900" marR="3692525" indent="307340">
              <a:lnSpc>
                <a:spcPct val="150000"/>
              </a:lnSpc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cout&lt;&lt;"I</a:t>
            </a:r>
            <a:r>
              <a:rPr lang="en-US" sz="1800" spc="-3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am</a:t>
            </a:r>
            <a:r>
              <a:rPr lang="en-US" sz="1800" spc="-2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Hiding</a:t>
            </a:r>
            <a:r>
              <a:rPr lang="en-US" sz="1800" spc="-2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my</a:t>
            </a:r>
            <a:r>
              <a:rPr lang="en-US" sz="1800" spc="-2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Data"&lt;&lt;endl;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04850"/>
            <a:r>
              <a:rPr lang="en-US" sz="180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</a:t>
            </a:r>
            <a:r>
              <a:rPr lang="en-US" sz="1800" spc="-3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private</a:t>
            </a:r>
            <a:r>
              <a:rPr lang="en-US" sz="1800" spc="-3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member</a:t>
            </a:r>
            <a:r>
              <a:rPr lang="en-US" sz="1800" spc="-2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function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/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What Is C++ Programming? A Comprehensive Guide // Unstop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7" t="7912" r="18591" b="9169"/>
          <a:stretch>
            <a:fillRect/>
          </a:stretch>
        </p:blipFill>
        <p:spPr bwMode="auto">
          <a:xfrm>
            <a:off x="1969478" y="745588"/>
            <a:ext cx="7920110" cy="572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8872" tIns="82524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5083" y="15069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0" y="7034"/>
            <a:ext cx="10131082" cy="6699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/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public: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void</a:t>
            </a:r>
            <a:r>
              <a:rPr lang="en-US" sz="1800" spc="-3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publicMethod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()</a:t>
            </a:r>
            <a:r>
              <a:rPr lang="en-US" sz="1800" spc="-2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en-US" sz="1800" spc="-25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396875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cout&lt;&lt;"I</a:t>
            </a:r>
            <a:r>
              <a:rPr lang="en-US" sz="1800" spc="-2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am</a:t>
            </a:r>
            <a:r>
              <a:rPr lang="en-US" sz="1800" spc="-2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showing</a:t>
            </a:r>
            <a:r>
              <a:rPr lang="en-US" sz="1800" spc="-3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my</a:t>
            </a:r>
            <a:r>
              <a:rPr lang="en-US" sz="1800" spc="-2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Data"&lt;&lt;endl;</a:t>
            </a:r>
            <a:r>
              <a:rPr lang="en-US" sz="180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</a:t>
            </a:r>
            <a:r>
              <a:rPr lang="en-US" sz="1800" spc="-2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public</a:t>
            </a:r>
            <a:r>
              <a:rPr lang="en-US" sz="1800" spc="-2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member</a:t>
            </a:r>
            <a:r>
              <a:rPr lang="en-US" sz="1800" spc="-3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function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>
              <a:spcBef>
                <a:spcPts val="64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>
              <a:spcBef>
                <a:spcPts val="31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main()</a:t>
            </a:r>
            <a:r>
              <a:rPr lang="en-US" sz="1800" spc="-1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en-US" sz="1800" spc="-1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88900">
              <a:spcBef>
                <a:spcPts val="31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45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MyClass</a:t>
            </a:r>
            <a:r>
              <a:rPr lang="en-US" sz="1800" spc="-3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obj;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 marR="2461895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tabLst>
                <a:tab pos="2163445" algn="l"/>
              </a:tabLst>
            </a:pP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obj.publicData</a:t>
            </a:r>
            <a:r>
              <a:rPr lang="en-US" sz="1800" spc="-2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10;	</a:t>
            </a:r>
            <a:r>
              <a:rPr lang="en-US" sz="180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 accessing </a:t>
            </a:r>
            <a:r>
              <a:rPr lang="en-US" sz="1800" dirty="0" err="1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publicData</a:t>
            </a:r>
            <a:r>
              <a:rPr lang="en-US" sz="1800" spc="-59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cout&lt;&lt;</a:t>
            </a: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obj.publicData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&lt;&lt;endl;</a:t>
            </a:r>
            <a:r>
              <a:rPr lang="en-US" sz="1800" spc="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en-US" sz="1800" spc="5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396875" marR="2461895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tabLst>
                <a:tab pos="2163445" algn="l"/>
              </a:tabLst>
            </a:pP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obj.publicMethod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();	</a:t>
            </a:r>
            <a:r>
              <a:rPr lang="en-US" sz="180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</a:t>
            </a:r>
            <a:r>
              <a:rPr lang="en-US" sz="1800" spc="-4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calling</a:t>
            </a:r>
            <a:r>
              <a:rPr lang="en-US" sz="1800" spc="-3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publicMethod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50"/>
              </a:spcBef>
              <a:spcAft>
                <a:spcPts val="0"/>
              </a:spcAft>
            </a:pP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</a:t>
            </a:r>
            <a:r>
              <a:rPr lang="en-US" sz="1800" i="1" spc="-2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The</a:t>
            </a:r>
            <a:r>
              <a:rPr lang="en-US" sz="1800" i="1" spc="-2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following</a:t>
            </a:r>
            <a:r>
              <a:rPr lang="en-US" sz="1800" i="1" spc="-2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statements</a:t>
            </a:r>
            <a:r>
              <a:rPr lang="en-US" sz="1800" i="1" spc="-2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will</a:t>
            </a:r>
            <a:r>
              <a:rPr lang="en-US" sz="1800" i="1" spc="-2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result</a:t>
            </a:r>
            <a:r>
              <a:rPr lang="en-US" sz="1800" i="1" spc="-2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</a:t>
            </a:r>
            <a:r>
              <a:rPr lang="en-US" sz="1800" i="1" spc="-2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compilation</a:t>
            </a:r>
            <a:r>
              <a:rPr lang="en-US" sz="1800" i="1" spc="-2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errors: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40"/>
              </a:spcBef>
              <a:spcAft>
                <a:spcPts val="0"/>
              </a:spcAft>
              <a:tabLst>
                <a:tab pos="2621280" algn="l"/>
              </a:tabLst>
            </a:pP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</a:t>
            </a:r>
            <a:r>
              <a:rPr lang="en-US" sz="1800" i="1" spc="-2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obj.privateData</a:t>
            </a:r>
            <a:r>
              <a:rPr lang="en-US" sz="1800" i="1" spc="-2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800" i="1" spc="-2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20;	//</a:t>
            </a:r>
            <a:r>
              <a:rPr lang="en-US" sz="1800" i="1" spc="-4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accessing</a:t>
            </a:r>
            <a:r>
              <a:rPr lang="en-US" sz="1800" i="1" spc="-3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privateData</a:t>
            </a:r>
            <a:r>
              <a:rPr lang="en-US" sz="1800" i="1" spc="-4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(error)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45"/>
              </a:spcBef>
              <a:spcAft>
                <a:spcPts val="0"/>
              </a:spcAft>
              <a:tabLst>
                <a:tab pos="2621280" algn="l"/>
              </a:tabLst>
            </a:pP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</a:t>
            </a:r>
            <a:r>
              <a:rPr lang="en-US" sz="1800" i="1" spc="-4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obj.privateMethod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();	//</a:t>
            </a:r>
            <a:r>
              <a:rPr lang="en-US" sz="1800" i="1" spc="-4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calling</a:t>
            </a:r>
            <a:r>
              <a:rPr lang="en-US" sz="1800" i="1" spc="-3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privateMethod</a:t>
            </a:r>
            <a:r>
              <a:rPr lang="en-US" sz="1800" i="1" spc="-4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(error)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400" i="1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30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return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0;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09063" y="-46166"/>
            <a:ext cx="6148899" cy="49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8872" tIns="82524" rIns="91440" bIns="45720" numCol="1" anchor="ctr" anchorCtr="0" compatLnSpc="1">
            <a:sp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ALLOCATIONS FOR OBJECTS</a:t>
            </a:r>
            <a:endParaRPr lang="en-IN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5083" y="15069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0" y="452662"/>
            <a:ext cx="1207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refers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reserving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memory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computer's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memory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space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store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state of an object</a:t>
            </a:r>
            <a:endParaRPr lang="en-IN" dirty="0"/>
          </a:p>
        </p:txBody>
      </p:sp>
      <p:pic>
        <p:nvPicPr>
          <p:cNvPr id="4" name="image31.jpeg" descr="memory allocation for objects in c++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926080" y="951490"/>
            <a:ext cx="6217920" cy="5195516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09063" y="-46166"/>
            <a:ext cx="6148899" cy="49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8872" tIns="82524" rIns="91440" bIns="45720" numCol="1" anchor="ctr" anchorCtr="0" compatLnSpc="1">
            <a:sp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ALLOCATIONS FOR OBJECTS</a:t>
            </a:r>
            <a:endParaRPr lang="en-IN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5083" y="15069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-4990" y="537478"/>
            <a:ext cx="12075069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4650" marR="574040" indent="-285750" algn="just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C++, memory allocation for objects can be classified into two main categories: stack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allocation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heap allocation.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Stack</a:t>
            </a:r>
            <a:r>
              <a:rPr lang="en-US" sz="18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Allocation:</a:t>
            </a:r>
            <a:r>
              <a:rPr lang="en-US" sz="1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 b="1" spc="-2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Stack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allocation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involves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reserving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memory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stack,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region of memory managed by the compiler.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an object is allocated on the stack,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memory is automatically allocated and deallocated as the object goes in and out of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scope.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 spc="-3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Stack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allocation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generally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faster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less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overhead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compared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heap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allocation.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 spc="-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default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preferred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way</a:t>
            </a:r>
            <a:r>
              <a:rPr lang="en-US" sz="18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most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objects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C++.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26609" y="2987482"/>
            <a:ext cx="11241045" cy="2010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6100" algn="just">
              <a:spcBef>
                <a:spcPts val="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Here's an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stack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allocation: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6100" algn="just">
              <a:spcBef>
                <a:spcPts val="685"/>
              </a:spcBef>
              <a:spcAft>
                <a:spcPts val="0"/>
              </a:spcAft>
            </a:pP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void</a:t>
            </a:r>
            <a:r>
              <a:rPr lang="en-US" sz="1600" spc="-3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function()</a:t>
            </a:r>
            <a:endParaRPr lang="en-US" sz="160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546100" algn="just">
              <a:spcBef>
                <a:spcPts val="685"/>
              </a:spcBef>
              <a:spcAft>
                <a:spcPts val="0"/>
              </a:spcAft>
            </a:pPr>
            <a:r>
              <a:rPr lang="en-US" sz="16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54075">
              <a:spcBef>
                <a:spcPts val="645"/>
              </a:spcBef>
              <a:spcAft>
                <a:spcPts val="0"/>
              </a:spcAft>
            </a:pP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6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x</a:t>
            </a:r>
            <a:r>
              <a:rPr lang="en-US" sz="16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6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5;</a:t>
            </a:r>
            <a:r>
              <a:rPr lang="en-US" sz="1600" spc="59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</a:t>
            </a:r>
            <a:r>
              <a:rPr lang="en-US" sz="1600" i="1" spc="-15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stack-allocated</a:t>
            </a:r>
            <a:r>
              <a:rPr lang="en-US" sz="1600" i="1" spc="-20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integer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54075">
              <a:spcBef>
                <a:spcPts val="645"/>
              </a:spcBef>
              <a:spcAft>
                <a:spcPts val="0"/>
              </a:spcAft>
            </a:pPr>
            <a:r>
              <a:rPr lang="en-US" sz="16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</a:t>
            </a:r>
            <a:r>
              <a:rPr lang="en-US" sz="1600" i="1" spc="-15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...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6100">
              <a:spcBef>
                <a:spcPts val="645"/>
              </a:spcBef>
              <a:spcAft>
                <a:spcPts val="0"/>
              </a:spcAft>
            </a:pP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r>
              <a:rPr lang="en-US" sz="1600" spc="57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</a:t>
            </a:r>
            <a:r>
              <a:rPr lang="en-US" sz="1600" i="1" spc="-20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x</a:t>
            </a:r>
            <a:r>
              <a:rPr lang="en-US" sz="1600" i="1" spc="-25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is</a:t>
            </a:r>
            <a:r>
              <a:rPr lang="en-US" sz="1600" i="1" spc="-20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deallocated</a:t>
            </a:r>
            <a:r>
              <a:rPr lang="en-US" sz="1600" i="1" spc="-20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automatically</a:t>
            </a:r>
            <a:r>
              <a:rPr lang="en-US" sz="1600" i="1" spc="-25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when</a:t>
            </a:r>
            <a:r>
              <a:rPr lang="en-US" sz="1600" i="1" spc="-20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function()</a:t>
            </a:r>
            <a:r>
              <a:rPr lang="en-US" sz="1600" i="1" spc="-20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returns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09063" y="-46166"/>
            <a:ext cx="6148899" cy="49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8872" tIns="82524" rIns="91440" bIns="45720" numCol="1" anchor="ctr" anchorCtr="0" compatLnSpc="1">
            <a:sp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ALLOCATIONS FOR OBJECTS</a:t>
            </a:r>
            <a:endParaRPr lang="en-IN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5083" y="15069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" y="491311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Heap Allocation: 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Heap allocation involves reserving memory on the heap, which is a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larger region of memory used for dynamic memory allocation.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an object 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allocated on the heap, memory is allocated using 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operator, and it remains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allocated until it is explicitly deallocated using 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operator.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Heap-allocated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objects have a longer lifespan and need to be manually managed. 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17448" y="2430008"/>
            <a:ext cx="6561654" cy="2333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Here's an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heap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allocation: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>
              <a:spcBef>
                <a:spcPts val="685"/>
              </a:spcBef>
              <a:spcAft>
                <a:spcPts val="0"/>
              </a:spcAft>
            </a:pP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void</a:t>
            </a:r>
            <a:r>
              <a:rPr lang="en-US" sz="1600" spc="-3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function()</a:t>
            </a:r>
            <a:r>
              <a:rPr lang="en-US" sz="16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en-US" sz="1600" spc="-15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88900">
              <a:spcBef>
                <a:spcPts val="685"/>
              </a:spcBef>
              <a:spcAft>
                <a:spcPts val="0"/>
              </a:spcAft>
            </a:pP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45"/>
              </a:spcBef>
              <a:spcAft>
                <a:spcPts val="0"/>
              </a:spcAft>
            </a:pP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int*</a:t>
            </a:r>
            <a:r>
              <a:rPr lang="en-US" sz="16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ptr</a:t>
            </a:r>
            <a:r>
              <a:rPr lang="en-US" sz="16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600" spc="-2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new</a:t>
            </a:r>
            <a:r>
              <a:rPr lang="en-US" sz="16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int;</a:t>
            </a:r>
            <a:r>
              <a:rPr lang="en-US" sz="1600" spc="59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</a:t>
            </a:r>
            <a:r>
              <a:rPr lang="en-US" sz="1600" i="1" spc="-15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heap-allocated</a:t>
            </a:r>
            <a:r>
              <a:rPr lang="en-US" sz="1600" i="1" spc="-15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integer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45"/>
              </a:spcBef>
              <a:spcAft>
                <a:spcPts val="0"/>
              </a:spcAft>
            </a:pPr>
            <a:r>
              <a:rPr lang="en-US" sz="16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</a:t>
            </a:r>
            <a:r>
              <a:rPr lang="en-US" sz="1600" i="1" spc="-15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...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40"/>
              </a:spcBef>
              <a:spcAft>
                <a:spcPts val="0"/>
              </a:spcAft>
            </a:pP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delete</a:t>
            </a:r>
            <a:r>
              <a:rPr lang="en-US" sz="16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ptr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r>
              <a:rPr lang="en-US" sz="1600" spc="58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</a:t>
            </a:r>
            <a:r>
              <a:rPr lang="en-US" sz="1600" i="1" spc="-25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deallocate</a:t>
            </a:r>
            <a:r>
              <a:rPr lang="en-US" sz="1600" i="1" spc="-15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the</a:t>
            </a:r>
            <a:r>
              <a:rPr lang="en-US" sz="1600" i="1" spc="-30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memory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>
              <a:spcBef>
                <a:spcPts val="645"/>
              </a:spcBef>
              <a:spcAft>
                <a:spcPts val="0"/>
              </a:spcAft>
            </a:pP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2425139"/>
            <a:ext cx="530352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marR="567055">
              <a:lnSpc>
                <a:spcPct val="150000"/>
              </a:lnSpc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</a:t>
            </a:r>
            <a:r>
              <a:rPr lang="en-US" sz="1800" spc="2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delete[]</a:t>
            </a:r>
            <a:r>
              <a:rPr lang="en-US" sz="1800" b="1" spc="2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deallocate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properly: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>
              <a:spcBef>
                <a:spcPts val="5"/>
              </a:spcBef>
              <a:spcAft>
                <a:spcPts val="0"/>
              </a:spcAft>
            </a:pP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void</a:t>
            </a:r>
            <a:r>
              <a:rPr lang="en-US" sz="1600" spc="-3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function()</a:t>
            </a:r>
            <a:r>
              <a:rPr lang="en-US" sz="16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40"/>
              </a:spcBef>
              <a:spcAft>
                <a:spcPts val="0"/>
              </a:spcAft>
            </a:pP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int*</a:t>
            </a:r>
            <a:r>
              <a:rPr lang="en-US" sz="16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arr</a:t>
            </a:r>
            <a:r>
              <a:rPr lang="en-US" sz="16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600" spc="-2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new</a:t>
            </a:r>
            <a:r>
              <a:rPr lang="en-US" sz="16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int[10];</a:t>
            </a:r>
            <a:r>
              <a:rPr lang="en-US" sz="1600" spc="59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</a:t>
            </a:r>
            <a:r>
              <a:rPr lang="en-US" sz="1600" i="1" spc="-10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heap-allocated</a:t>
            </a:r>
            <a:r>
              <a:rPr lang="en-US" sz="1600" i="1" spc="-15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array</a:t>
            </a:r>
            <a:r>
              <a:rPr lang="en-US" sz="1600" i="1" spc="-20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of</a:t>
            </a:r>
            <a:r>
              <a:rPr lang="en-US" sz="1600" i="1" spc="-15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integers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45"/>
              </a:spcBef>
              <a:spcAft>
                <a:spcPts val="0"/>
              </a:spcAft>
            </a:pPr>
            <a:r>
              <a:rPr lang="en-US" sz="16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</a:t>
            </a:r>
            <a:r>
              <a:rPr lang="en-US" sz="1600" i="1" spc="-15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...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45"/>
              </a:spcBef>
              <a:spcAft>
                <a:spcPts val="0"/>
              </a:spcAft>
            </a:pP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delete[]</a:t>
            </a:r>
            <a:r>
              <a:rPr lang="en-US" sz="16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arr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r>
              <a:rPr lang="en-US" sz="1600" spc="58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</a:t>
            </a:r>
            <a:r>
              <a:rPr lang="en-US" sz="1600" i="1" spc="-15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deallocate</a:t>
            </a:r>
            <a:r>
              <a:rPr lang="en-US" sz="1600" i="1" spc="-20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the</a:t>
            </a:r>
            <a:r>
              <a:rPr lang="en-US" sz="1600" i="1" spc="-20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AFE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array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>
              <a:spcBef>
                <a:spcPts val="645"/>
              </a:spcBef>
              <a:spcAft>
                <a:spcPts val="0"/>
              </a:spcAft>
            </a:pP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491"/>
            <a:ext cx="12184141" cy="773723"/>
          </a:xfrm>
        </p:spPr>
        <p:txBody>
          <a:bodyPr>
            <a:normAutofit/>
          </a:bodyPr>
          <a:lstStyle/>
          <a:p>
            <a:pPr algn="ctr" fontAlgn="base"/>
            <a:r>
              <a:rPr lang="en-US" sz="24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CONSTRUCTOR:</a:t>
            </a:r>
            <a:r>
              <a:rPr lang="en-US" sz="2400" b="1" spc="-5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DEFAULT</a:t>
            </a:r>
            <a:r>
              <a:rPr lang="en-US" sz="2400" b="1" spc="-5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CONSTRUCTOR,</a:t>
            </a:r>
            <a:r>
              <a:rPr lang="en-US" sz="2400" b="1" spc="-3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PARAMETERIZED</a:t>
            </a:r>
            <a:r>
              <a:rPr lang="en-US" sz="2400" b="1" spc="-38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CONSTRUCTOR,</a:t>
            </a:r>
            <a:r>
              <a:rPr lang="en-US" sz="2400" b="1" spc="-1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COPY</a:t>
            </a:r>
            <a:r>
              <a:rPr lang="en-US" sz="2400" b="1" spc="-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CONSTRUCTOR</a:t>
            </a:r>
            <a:endParaRPr lang="en-GB" sz="5400" b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977" y="823214"/>
            <a:ext cx="11929164" cy="3489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4650" marR="569595" indent="-285750" algn="just">
              <a:lnSpc>
                <a:spcPct val="150000"/>
              </a:lnSpc>
              <a:spcBef>
                <a:spcPts val="695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constructor is a </a:t>
            </a:r>
            <a:r>
              <a:rPr lang="en-US" sz="1800" b="1" dirty="0">
                <a:solidFill>
                  <a:srgbClr val="6F2F9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special member function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object-oriented programming languages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4650" marR="569595" indent="-285750" algn="just">
              <a:lnSpc>
                <a:spcPct val="150000"/>
              </a:lnSpc>
              <a:spcBef>
                <a:spcPts val="695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called automatically when</a:t>
            </a:r>
            <a:r>
              <a:rPr lang="en-US" sz="1800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 is created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4650" marR="569595" indent="-285750" algn="just">
              <a:lnSpc>
                <a:spcPct val="150000"/>
              </a:lnSpc>
              <a:spcBef>
                <a:spcPts val="695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Primary Purpose 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nitializing the data members of the class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4650" marR="569595" indent="-285750" algn="just">
              <a:lnSpc>
                <a:spcPct val="150000"/>
              </a:lnSpc>
              <a:spcBef>
                <a:spcPts val="695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allocating resources if needed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4650" marR="569595" indent="-285750" algn="just">
              <a:lnSpc>
                <a:spcPct val="150000"/>
              </a:lnSpc>
              <a:spcBef>
                <a:spcPts val="695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performing any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necessary setup operations.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4650" marR="569595" indent="-285750" algn="just">
              <a:lnSpc>
                <a:spcPct val="150000"/>
              </a:lnSpc>
              <a:spcBef>
                <a:spcPts val="695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constructor is automatically executed whenever an object 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created.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4650" marR="569595" indent="-285750" algn="just">
              <a:lnSpc>
                <a:spcPct val="150000"/>
              </a:lnSpc>
              <a:spcBef>
                <a:spcPts val="695"/>
              </a:spcBef>
              <a:buFont typeface="Wingdings" panose="05000000000000000000" pitchFamily="2" charset="2"/>
              <a:buChar char="v"/>
            </a:pPr>
            <a:r>
              <a:rPr lang="en-US" sz="1800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800" b="1" i="1" spc="-1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b="1" i="1" spc="-1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called</a:t>
            </a:r>
            <a:r>
              <a:rPr lang="en-US" sz="1800" b="1" i="1" spc="-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constructor</a:t>
            </a:r>
            <a:r>
              <a:rPr lang="en-US" sz="1800" b="1" i="1" spc="-1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because</a:t>
            </a:r>
            <a:r>
              <a:rPr lang="en-US" sz="1800" b="1" i="1" spc="-1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800" b="1" i="1" spc="-1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constructs</a:t>
            </a:r>
            <a:r>
              <a:rPr lang="en-US" sz="1800" b="1" i="1" spc="-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values</a:t>
            </a:r>
            <a:r>
              <a:rPr lang="en-US" sz="1800" b="1" i="1" spc="-1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b="1" i="1" spc="-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b="1" i="1" spc="-1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members</a:t>
            </a:r>
            <a:r>
              <a:rPr lang="en-US" sz="1800" b="1" i="1" spc="-1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b="1" i="1" spc="-1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b="1" i="1" spc="-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491"/>
            <a:ext cx="12184141" cy="773723"/>
          </a:xfrm>
        </p:spPr>
        <p:txBody>
          <a:bodyPr>
            <a:normAutofit/>
          </a:bodyPr>
          <a:lstStyle/>
          <a:p>
            <a:pPr algn="ctr" fontAlgn="base"/>
            <a:r>
              <a:rPr lang="en-US" sz="24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CONSTRUCTOR</a:t>
            </a:r>
            <a:endParaRPr lang="en-GB" sz="5400" b="1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038" y="638548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>
              <a:spcBef>
                <a:spcPts val="400"/>
              </a:spcBef>
            </a:pP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 constructor</a:t>
            </a:r>
            <a:r>
              <a:rPr lang="en-US" sz="1800" b="1" spc="-1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</a:t>
            </a:r>
            <a:r>
              <a:rPr lang="en-US" sz="1800" b="1" spc="-1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b="1" spc="-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normal member</a:t>
            </a:r>
            <a:r>
              <a:rPr lang="en-US" sz="1800" b="1" spc="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function:</a:t>
            </a:r>
            <a:endParaRPr lang="en-IN" sz="18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007880"/>
            <a:ext cx="12184141" cy="2454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Constructors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normal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several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ways: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569595" lvl="0" indent="-342900" algn="just">
              <a:spcBef>
                <a:spcPts val="7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4673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 and Return Type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name same as class name with no return types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569595" lvl="0" indent="-342900" algn="just">
              <a:spcBef>
                <a:spcPts val="7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4673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Automatic Invocation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Constructors are automatically invoked when an object 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569595" lvl="0" indent="-342900" algn="just">
              <a:spcBef>
                <a:spcPts val="7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4673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Initialization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Constructors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primarily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initialize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set up the object's initial state.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570865" lvl="0" indent="-342900" algn="just">
              <a:spcBef>
                <a:spcPts val="4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4673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Parameters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Constructors can have parameters or no parameters at all.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570865" lvl="0" indent="-342900" algn="just">
              <a:spcBef>
                <a:spcPts val="4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4673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Multiple</a:t>
            </a:r>
            <a:r>
              <a:rPr lang="en-US" sz="1800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Constructors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multiple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constructors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parameter lists with same name.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570865" lvl="0" indent="-342900" algn="just">
              <a:spcBef>
                <a:spcPts val="4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4673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Destructor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destroy constructor mandatory needed or goes out of scope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" y="3647064"/>
            <a:ext cx="12070081" cy="2662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algn="just">
              <a:spcBef>
                <a:spcPts val="40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summary,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spcBef>
                <a:spcPts val="695"/>
              </a:spcBef>
              <a:buFont typeface="Wingdings" panose="05000000000000000000" pitchFamily="2" charset="2"/>
              <a:buChar char="v"/>
              <a:tabLst>
                <a:tab pos="546100" algn="l"/>
                <a:tab pos="54673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has same name as the class name.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spcBef>
                <a:spcPts val="695"/>
              </a:spcBef>
              <a:buFont typeface="Wingdings" panose="05000000000000000000" pitchFamily="2" charset="2"/>
              <a:buChar char="v"/>
              <a:tabLst>
                <a:tab pos="546100" algn="l"/>
                <a:tab pos="54673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don’t have return type.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spcBef>
                <a:spcPts val="695"/>
              </a:spcBef>
              <a:buFont typeface="Wingdings" panose="05000000000000000000" pitchFamily="2" charset="2"/>
              <a:buChar char="v"/>
              <a:tabLst>
                <a:tab pos="546100" algn="l"/>
                <a:tab pos="54673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constructor is automatically called when an object is created.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spcBef>
                <a:spcPts val="695"/>
              </a:spcBef>
              <a:buFont typeface="Wingdings" panose="05000000000000000000" pitchFamily="2" charset="2"/>
              <a:buChar char="v"/>
              <a:tabLst>
                <a:tab pos="546100" algn="l"/>
                <a:tab pos="54673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can be declared in the public section.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spcBef>
                <a:spcPts val="695"/>
              </a:spcBef>
              <a:buFont typeface="Wingdings" panose="05000000000000000000" pitchFamily="2" charset="2"/>
              <a:buChar char="v"/>
              <a:tabLst>
                <a:tab pos="546100" algn="l"/>
                <a:tab pos="54673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do not specify a constructor, C++ compiler generate a default constructor for us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6100" algn="just">
              <a:spcBef>
                <a:spcPts val="68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(expects no parameters and has an empty body).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4186"/>
            <a:ext cx="109786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Constructors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Parameterized Constructors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Constructors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39619" y="49054"/>
            <a:ext cx="61880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for Constructor: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constructor has the same name as the class.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constructor does not have a return type, and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is public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keyword cannot be used for constructor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84639" y="1675100"/>
            <a:ext cx="821603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syntax for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constructor inside the class body and outside the class body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5739619" y="3701192"/>
            <a:ext cx="6039979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CLASSNAME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. . . . . . . . 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CLASSNAME ([</a:t>
            </a:r>
            <a:r>
              <a:rPr lang="en-US" alt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parameter_list</a:t>
            </a: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r>
              <a:rPr lang="en-US" alt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//Constructor declaration</a:t>
            </a:r>
            <a:endParaRPr lang="en-US" alt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. . . . . . . . .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  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CLASSNAME: :CLASSNAME([</a:t>
            </a:r>
            <a:r>
              <a:rPr lang="en-US" alt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parameter_list</a:t>
            </a: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r>
              <a:rPr lang="en-US" alt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//Constructor Definition</a:t>
            </a:r>
            <a:endParaRPr lang="en-US" alt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. . . . . . . . . .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229098"/>
            <a:ext cx="634013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CLASSNAME</a:t>
            </a:r>
            <a:endParaRPr lang="en-GB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GB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………</a:t>
            </a:r>
            <a:endParaRPr lang="en-GB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public :</a:t>
            </a:r>
            <a:endParaRPr lang="en-GB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CLASSNAME([</a:t>
            </a:r>
            <a:r>
              <a:rPr lang="en-GB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parameter_list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  </a:t>
            </a:r>
            <a:r>
              <a:rPr lang="en-GB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constructor definition</a:t>
            </a:r>
            <a:endParaRPr lang="en-GB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{</a:t>
            </a:r>
            <a:endParaRPr lang="en-GB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. . . . . . </a:t>
            </a:r>
            <a:endParaRPr lang="en-GB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}</a:t>
            </a:r>
            <a:endParaRPr lang="en-GB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. . . . . . . .</a:t>
            </a:r>
            <a:endParaRPr lang="en-GB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GB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945" y="112541"/>
            <a:ext cx="10515600" cy="773723"/>
          </a:xfrm>
        </p:spPr>
        <p:txBody>
          <a:bodyPr>
            <a:normAutofit/>
          </a:bodyPr>
          <a:lstStyle/>
          <a:p>
            <a:pPr algn="ctr" fontAlgn="base"/>
            <a:r>
              <a:rPr lang="en-GB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CONSTRUCTOR</a:t>
            </a:r>
            <a:endParaRPr lang="en-GB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924" y="701598"/>
            <a:ext cx="11288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constructor with no parameters.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1924" y="1070930"/>
            <a:ext cx="4454425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CLASS_NAME </a:t>
            </a:r>
            <a:endParaRPr lang="en-US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endParaRPr lang="en-US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alt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class_name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//Default constructor declared.</a:t>
            </a:r>
            <a:endParaRPr lang="en-US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{</a:t>
            </a:r>
            <a:endParaRPr lang="en-US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endParaRPr lang="en-US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}</a:t>
            </a:r>
            <a:endParaRPr lang="en-US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8119" y="1925723"/>
            <a:ext cx="616713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Demo {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a;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//default constructor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Demo()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a=30;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cout&lt;&lt;“the value of a is:"&lt;&lt;a;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}};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main()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//default constructor called when object is created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945" y="112541"/>
            <a:ext cx="10515600" cy="773723"/>
          </a:xfrm>
        </p:spPr>
        <p:txBody>
          <a:bodyPr>
            <a:normAutofit/>
          </a:bodyPr>
          <a:lstStyle/>
          <a:p>
            <a:pPr algn="ctr" fontAlgn="base"/>
            <a:r>
              <a:rPr lang="en-IN" sz="4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PARAMETERIZED CONSTRUCTOR</a:t>
            </a:r>
            <a:endParaRPr lang="en-IN" sz="4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904" y="999198"/>
            <a:ext cx="11900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Constructors that can take arguments are known as parameterized constructors.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26809" y="1462112"/>
            <a:ext cx="5493492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CLASS_NAME </a:t>
            </a: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CLASS_NAME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(variables) //Parameterized constructor declared.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{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}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93896" y="4287892"/>
            <a:ext cx="7877908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CLASS_NAME</a:t>
            </a: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CLASS_NAME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CLASS_NAME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(variables) //Parameterized constructor declared.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6305" y="219959"/>
            <a:ext cx="944293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Demo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                 int a, b;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                 // Parameterized Constructor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                 Demo(int a1, int b1)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                 {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 a = a1;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 b = b1;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Cout&lt;&lt;“the value of a and b is:”&lt;&lt;a&lt;&lt;“ ”&lt;&lt;b&lt;&lt;endl;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                 }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              };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                 // Calling the constructor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Demo obj1(5, 10);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                 return 0;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0629"/>
          </a:xfrm>
        </p:spPr>
        <p:txBody>
          <a:bodyPr>
            <a:noAutofit/>
          </a:bodyPr>
          <a:lstStyle/>
          <a:p>
            <a:pPr marL="457200" lvl="1" algn="ctr" fontAlgn="base"/>
            <a:r>
              <a:rPr lang="en-US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STRUCTURE OF C++</a:t>
            </a:r>
            <a:endParaRPr lang="en-IN" sz="4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610136"/>
            <a:ext cx="121920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   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10771"/>
            <a:ext cx="12192000" cy="5434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4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46735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Directives: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570865" lvl="1" indent="-285750" algn="just">
              <a:spcBef>
                <a:spcPts val="69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00393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for including header files and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570865" lvl="1" indent="-285750" algn="just">
              <a:spcBef>
                <a:spcPts val="69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00393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for defining constants.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4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46735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Function: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568960" lvl="1" indent="-285750" algn="just">
              <a:spcBef>
                <a:spcPts val="69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00393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serves as the entry point of the program. Execution starts from this function.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46735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Declarations and Definitions: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568960" lvl="1" indent="-285750" algn="just">
              <a:spcBef>
                <a:spcPts val="68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00393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declarations specify the function's name, return type, and parameters.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46735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and Expressions: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570230" lvl="1" indent="-285750" algn="just">
              <a:spcBef>
                <a:spcPts val="68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00393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are individual instructions or commands, while expressions produce a value when evaluated.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46735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and Data Types: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571500" lvl="1" indent="-285750" algn="just">
              <a:spcBef>
                <a:spcPts val="68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00393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supports various built-in data types such as int, float, char, bool, etc.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1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46735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Flow: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567690" lvl="1" indent="-285750" algn="just">
              <a:spcBef>
                <a:spcPts val="68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00393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control flow statements include if, else, switch, while, for, etc.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4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46735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 Output: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569595" lvl="1" indent="-285750" algn="just">
              <a:spcBef>
                <a:spcPts val="69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003935" algn="l"/>
              </a:tabLst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cout, for reading input from the user and displaying output to the screen, respectively.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569595" lvl="1" indent="-285750" algn="just">
              <a:spcBef>
                <a:spcPts val="69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100393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extraction (&gt;&gt;) and insertion (&lt;&lt;) operators with these streams.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" y="5924063"/>
            <a:ext cx="118168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Statement: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 the end of 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main()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function, you typically include a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statement to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indicate the termination of the program. </a:t>
            </a:r>
            <a:endParaRPr lang="en-IN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14114" y="0"/>
            <a:ext cx="60983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 CONSTRUCTOR </a:t>
            </a:r>
            <a:endParaRPr lang="en-IN" sz="3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8671" y="523220"/>
            <a:ext cx="11523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copy constructor is a member function that initializes an object using another object of the same class.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26942" y="861776"/>
            <a:ext cx="3094892" cy="1474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endParaRPr lang="en-US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class-name (class-name &amp;ref)</a:t>
            </a:r>
            <a:endParaRPr lang="en-US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//Block of Statements;</a:t>
            </a:r>
            <a:endParaRPr lang="en-US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" y="2610683"/>
            <a:ext cx="609834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declare a class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Demo {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private: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public: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initialize variables with parameterized constructor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Demo(int p, int q) {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a=p;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b=q;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copy constructor with a Demo object as parameter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copies data of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70563" y="1107995"/>
            <a:ext cx="609834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Demo(Demo &amp;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obj.a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obj.b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a * b;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create an object of Demo class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Demo obj1(5,6);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copy contents of obj1 to obj2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obj2 = obj1;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displaying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cout &lt;&lt; “product of obj1: " &lt;&lt; obj1.disp() &lt;&lt;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cout &lt;&lt; “product of obj2: " &lt;&lt; obj2.disp();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0;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2185" y="0"/>
            <a:ext cx="68802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OVERLOADING CONSTRUCTOR </a:t>
            </a:r>
            <a:endParaRPr lang="en-IN" sz="3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7015" y="473392"/>
            <a:ext cx="108919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in a class which are more than one with same name with different list of arguments.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enables you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different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arguments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 initialize objects in different ways.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36.png" descr="C++ Function Overloading (With Examples)"/>
          <p:cNvPicPr>
            <a:picLocks noChangeAspect="1"/>
          </p:cNvPicPr>
          <p:nvPr/>
        </p:nvPicPr>
        <p:blipFill rotWithShape="1">
          <a:blip r:embed="rId1" cstate="print"/>
          <a:srcRect t="4605" b="2601"/>
          <a:stretch>
            <a:fillRect/>
          </a:stretch>
        </p:blipFill>
        <p:spPr>
          <a:xfrm>
            <a:off x="3255962" y="1276217"/>
            <a:ext cx="5680075" cy="5581783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2185" y="0"/>
            <a:ext cx="68802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OVERLOADING CONSTRUCTOR </a:t>
            </a:r>
            <a:endParaRPr lang="en-IN" sz="3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369" y="569399"/>
            <a:ext cx="484163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Democonstruct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float area;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Constructor with no parameters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Democonstruct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area = 0;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Constructor with two parameters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Democonstruct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a, int b)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area = a * b;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62954" y="1602409"/>
            <a:ext cx="455558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cout&lt;&lt; area&lt;&lt;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};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Constructor Overloading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with two different constructors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of class name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Democonstruct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obj1;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Democonstruct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obj2( 10, 20);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obj1.disp();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obj2.disp();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1;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14114" y="0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DESTRUCTOR </a:t>
            </a:r>
            <a:endParaRPr lang="en-IN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6331"/>
            <a:ext cx="115941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4650" marR="573405" indent="-285750" algn="just">
              <a:spcBef>
                <a:spcPts val="5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C++,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destructors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special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clean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resources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perform necessary actions before an object of that class is destroyed or goes out of scope.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 spc="-28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74650" marR="573405" indent="-285750" algn="just">
              <a:spcBef>
                <a:spcPts val="5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006F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</a:t>
            </a:r>
            <a:r>
              <a:rPr lang="en-US" sz="1800" b="1" spc="-5" dirty="0">
                <a:solidFill>
                  <a:srgbClr val="006F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6F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en-US" sz="1800" b="1" spc="-5" dirty="0">
                <a:solidFill>
                  <a:srgbClr val="006F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6F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same</a:t>
            </a:r>
            <a:r>
              <a:rPr lang="en-US" sz="1800" b="1" spc="-5" dirty="0">
                <a:solidFill>
                  <a:srgbClr val="006F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6F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</a:t>
            </a:r>
            <a:r>
              <a:rPr lang="en-US" sz="1800" b="1" spc="-5" dirty="0">
                <a:solidFill>
                  <a:srgbClr val="006F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6F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b="1" spc="-5" dirty="0">
                <a:solidFill>
                  <a:srgbClr val="006F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6F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class, preceded by a</a:t>
            </a:r>
            <a:r>
              <a:rPr lang="en-US" sz="1800" b="1" spc="-5" dirty="0">
                <a:solidFill>
                  <a:srgbClr val="006F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6F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tilde</a:t>
            </a:r>
            <a:r>
              <a:rPr lang="en-US" sz="1800" b="1" spc="10" dirty="0">
                <a:solidFill>
                  <a:srgbClr val="006F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6F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(~).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4612" y="1705919"/>
            <a:ext cx="6826348" cy="3844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algn="just">
              <a:spcBef>
                <a:spcPts val="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Here's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general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syntax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destructor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C++: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marR="4986655">
              <a:lnSpc>
                <a:spcPct val="150000"/>
              </a:lnSpc>
              <a:spcBef>
                <a:spcPts val="685"/>
              </a:spcBef>
              <a:spcAft>
                <a:spcPts val="0"/>
              </a:spcAft>
            </a:pP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class </a:t>
            </a:r>
            <a:r>
              <a:rPr lang="en-US" sz="16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ClassName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{</a:t>
            </a:r>
            <a:r>
              <a:rPr lang="en-US" sz="1600" spc="-59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public: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/>
            <a:r>
              <a:rPr lang="en-US" sz="16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</a:t>
            </a:r>
            <a:r>
              <a:rPr lang="en-US" sz="1600" i="1" spc="-3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Constructor(s)</a:t>
            </a:r>
            <a:r>
              <a:rPr lang="en-US" sz="1600" i="1" spc="-2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and</a:t>
            </a:r>
            <a:r>
              <a:rPr lang="en-US" sz="1600" i="1" spc="-3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other</a:t>
            </a:r>
            <a:r>
              <a:rPr lang="en-US" sz="1600" i="1" spc="-2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member</a:t>
            </a:r>
            <a:r>
              <a:rPr lang="en-US" sz="1600" i="1" spc="-3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functions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i="1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i="1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/>
            <a:r>
              <a:rPr lang="en-US" sz="16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</a:t>
            </a:r>
            <a:r>
              <a:rPr lang="en-US" sz="1600" i="1" spc="-3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Destructor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45"/>
              </a:spcBef>
              <a:spcAft>
                <a:spcPts val="0"/>
              </a:spcAft>
            </a:pP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~</a:t>
            </a:r>
            <a:r>
              <a:rPr lang="en-US" sz="16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ClassName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()</a:t>
            </a:r>
            <a:r>
              <a:rPr lang="en-US" sz="1600" spc="-3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04850">
              <a:spcBef>
                <a:spcPts val="645"/>
              </a:spcBef>
              <a:spcAft>
                <a:spcPts val="0"/>
              </a:spcAft>
            </a:pPr>
            <a:r>
              <a:rPr lang="en-US" sz="16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</a:t>
            </a:r>
            <a:r>
              <a:rPr lang="en-US" sz="1600" i="1" spc="-2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Clean</a:t>
            </a:r>
            <a:r>
              <a:rPr lang="en-US" sz="1600" i="1" spc="-2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up</a:t>
            </a:r>
            <a:r>
              <a:rPr lang="en-US" sz="1600" i="1" spc="-3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resources</a:t>
            </a:r>
            <a:r>
              <a:rPr lang="en-US" sz="1600" i="1" spc="-3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and</a:t>
            </a:r>
            <a:r>
              <a:rPr lang="en-US" sz="1600" i="1" spc="-2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perform</a:t>
            </a:r>
            <a:r>
              <a:rPr lang="en-US" sz="1600" i="1" spc="-2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necessary</a:t>
            </a:r>
            <a:r>
              <a:rPr lang="en-US" sz="1600" i="1" spc="-2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actions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45"/>
              </a:spcBef>
              <a:spcAft>
                <a:spcPts val="0"/>
              </a:spcAft>
            </a:pP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>
              <a:spcBef>
                <a:spcPts val="645"/>
              </a:spcBef>
              <a:spcAft>
                <a:spcPts val="0"/>
              </a:spcAft>
            </a:pP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};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14114" y="0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DESTRUCTOR </a:t>
            </a:r>
            <a:endParaRPr lang="en-IN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4942" y="830562"/>
            <a:ext cx="11608190" cy="3331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>
              <a:spcBef>
                <a:spcPts val="45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points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note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about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destructors: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695"/>
              </a:spcBef>
              <a:buSzPts val="1200"/>
              <a:buFont typeface="Times New Roman" panose="02020603050405020304" pitchFamily="18" charset="0"/>
              <a:buAutoNum type="arabicPeriod"/>
              <a:tabLst>
                <a:tab pos="5467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Destructors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types,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void.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572770" lvl="0" indent="-342900" algn="just">
              <a:lnSpc>
                <a:spcPct val="150000"/>
              </a:lnSpc>
              <a:spcBef>
                <a:spcPts val="69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467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class can have only one destructor, and it cannot be overloaded with different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parameters.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572770" lvl="0" indent="-342900" algn="just">
              <a:lnSpc>
                <a:spcPct val="150000"/>
              </a:lnSpc>
              <a:buSzPts val="1200"/>
              <a:buFont typeface="Times New Roman" panose="02020603050405020304" pitchFamily="18" charset="0"/>
              <a:buAutoNum type="arabicPeriod"/>
              <a:tabLst>
                <a:tab pos="5467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Destructors are automatically called when an object goes out of scope.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570865" lvl="0" indent="-34290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467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Destructors are called in the reverse order of object creation.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570865" lvl="0" indent="-34290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467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Destructors can be useful for releasing dynamically allocated memory, closing file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handles, freeing resources, or performing any necessary cleanup actions before an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destroyed.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572770" lvl="0" indent="-342900" algn="just">
              <a:lnSpc>
                <a:spcPct val="150000"/>
              </a:lnSpc>
              <a:buSzPts val="1200"/>
              <a:buFont typeface="Times New Roman" panose="02020603050405020304" pitchFamily="18" charset="0"/>
              <a:buAutoNum type="arabicPeriod"/>
              <a:tabLst>
                <a:tab pos="546735" algn="l"/>
              </a:tabLst>
            </a:pP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9012" y="0"/>
            <a:ext cx="620737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C++ program to demonstrate the execution of constructor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and destructor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Test {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User-Defined Constructor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Test() 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 &lt;&lt; "\n Constructor executed"; 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User-Defined Destructor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~Test() 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 &lt;&lt; "\</a:t>
            </a:r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nDestructor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executed"; 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Test t;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0671" y="0"/>
            <a:ext cx="10677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DYNAMIC</a:t>
            </a:r>
            <a:r>
              <a:rPr lang="en-US" sz="2800" b="1" spc="-2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MEMORY</a:t>
            </a:r>
            <a:r>
              <a:rPr lang="en-US" sz="2800" b="1" spc="-2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ALLOCATION:</a:t>
            </a:r>
            <a:r>
              <a:rPr lang="en-US" sz="2800" b="1" spc="-2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2800" b="1" spc="-1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800" b="1" spc="-2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</a:t>
            </a:r>
            <a:endParaRPr lang="en-IN" sz="2800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344" y="523220"/>
            <a:ext cx="12086492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4650" marR="567055" indent="-285750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Dynamic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memory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allocation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C++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allows</a:t>
            </a:r>
            <a:r>
              <a:rPr lang="en-US" sz="18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allocate</a:t>
            </a:r>
            <a:r>
              <a:rPr lang="en-US" sz="18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memory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runtime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manually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1800" b="1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operators.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091" y="1396792"/>
            <a:ext cx="11665634" cy="3870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572770" lvl="0" indent="-342900">
              <a:lnSpc>
                <a:spcPct val="150000"/>
              </a:lnSpc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3181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1800" b="1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operator:</a:t>
            </a:r>
            <a:r>
              <a:rPr lang="en-US" sz="1800" spc="1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8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18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allocate</a:t>
            </a:r>
            <a:r>
              <a:rPr lang="en-US" sz="18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memory</a:t>
            </a:r>
            <a:r>
              <a:rPr lang="en-US" sz="18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single</a:t>
            </a:r>
            <a:r>
              <a:rPr lang="en-US" sz="180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</a:t>
            </a:r>
            <a:r>
              <a:rPr lang="en-US" sz="18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dynamically.</a:t>
            </a:r>
            <a:r>
              <a:rPr lang="en-US" sz="18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general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syntax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is: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7500"/>
            <a:r>
              <a:rPr lang="en-US" sz="16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pointer_variable</a:t>
            </a:r>
            <a:r>
              <a:rPr lang="en-US" sz="1600" spc="-3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600" spc="-1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new</a:t>
            </a:r>
            <a:r>
              <a:rPr lang="en-US" sz="1600" spc="-3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data_type;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750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allocate memory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integer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dynamically: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7500">
              <a:spcBef>
                <a:spcPts val="700"/>
              </a:spcBef>
              <a:spcAft>
                <a:spcPts val="0"/>
              </a:spcAft>
            </a:pP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int*</a:t>
            </a:r>
            <a:r>
              <a:rPr lang="en-US" sz="16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ptr</a:t>
            </a:r>
            <a:r>
              <a:rPr lang="en-US" sz="1600" spc="-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600" spc="-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new</a:t>
            </a:r>
            <a:r>
              <a:rPr lang="en-US" sz="16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int;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7500">
              <a:spcBef>
                <a:spcPts val="700"/>
              </a:spcBef>
              <a:spcAft>
                <a:spcPts val="0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569595" lvl="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SzPts val="1200"/>
              <a:tabLst>
                <a:tab pos="3181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The</a:t>
            </a:r>
            <a:r>
              <a:rPr lang="en-US" sz="180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</a:t>
            </a:r>
            <a:r>
              <a:rPr lang="en-US" sz="1800" b="1" spc="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operator:</a:t>
            </a:r>
            <a:r>
              <a:rPr lang="en-US" sz="18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8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1800" spc="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deallocate</a:t>
            </a:r>
            <a:r>
              <a:rPr lang="en-US" sz="180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memory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800" spc="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was</a:t>
            </a:r>
            <a:r>
              <a:rPr lang="en-US" sz="1800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allocated</a:t>
            </a:r>
            <a:r>
              <a:rPr lang="en-US" sz="1800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8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spc="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general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syntax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is: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7500"/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delete</a:t>
            </a:r>
            <a:r>
              <a:rPr lang="en-US" sz="1600" spc="-5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pointer_variable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7500">
              <a:spcBef>
                <a:spcPts val="64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example, to deallocate the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memory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allocated for the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integer pointer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ptr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7500">
              <a:spcBef>
                <a:spcPts val="685"/>
              </a:spcBef>
              <a:spcAft>
                <a:spcPts val="0"/>
              </a:spcAft>
            </a:pP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delete</a:t>
            </a:r>
            <a:r>
              <a:rPr lang="en-US" sz="1600" spc="-2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ptr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7500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statement frees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memory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previously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allocated using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0671" y="0"/>
            <a:ext cx="10677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DYNAMIC</a:t>
            </a:r>
            <a:r>
              <a:rPr lang="en-US" sz="2800" b="1" spc="-2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MEMORY</a:t>
            </a:r>
            <a:r>
              <a:rPr lang="en-US" sz="2800" b="1" spc="-2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ALLOCATION:</a:t>
            </a:r>
            <a:r>
              <a:rPr lang="en-US" sz="2800" b="1" spc="-2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2800" b="1" spc="-1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800" b="1" spc="-2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</a:t>
            </a:r>
            <a:endParaRPr lang="en-IN" sz="2800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523220"/>
            <a:ext cx="12192001" cy="3728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74040" lvl="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SzPts val="1200"/>
              <a:tabLst>
                <a:tab pos="3181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Dynamic memory allocation for arrays: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can allocate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memory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dynamically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new[]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deallocate it using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delete[]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574040" lvl="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SzPts val="1200"/>
              <a:tabLst>
                <a:tab pos="318135" algn="l"/>
              </a:tabLst>
            </a:pP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750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syntax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as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follows: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7500">
              <a:spcBef>
                <a:spcPts val="695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pointer_variable</a:t>
            </a:r>
            <a:r>
              <a:rPr lang="en-US" sz="1600" spc="-4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600" spc="-3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new</a:t>
            </a:r>
            <a:r>
              <a:rPr lang="en-US" sz="1600" spc="-3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data_type[size];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7500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allocate memory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integers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dynamically: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7500">
              <a:spcBef>
                <a:spcPts val="685"/>
              </a:spcBef>
              <a:spcAft>
                <a:spcPts val="0"/>
              </a:spcAft>
            </a:pP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int*</a:t>
            </a:r>
            <a:r>
              <a:rPr lang="en-US" sz="16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arr</a:t>
            </a:r>
            <a:r>
              <a:rPr lang="en-US" sz="1600" spc="-1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600" spc="-1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new</a:t>
            </a:r>
            <a:r>
              <a:rPr lang="en-US" sz="16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int[5];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7500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deallocate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memory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the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7500">
              <a:spcBef>
                <a:spcPts val="695"/>
              </a:spcBef>
              <a:spcAft>
                <a:spcPts val="0"/>
              </a:spcAft>
            </a:pP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delete[]</a:t>
            </a:r>
            <a:r>
              <a:rPr lang="en-US" sz="1600" spc="-3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arr</a:t>
            </a:r>
            <a:r>
              <a:rPr lang="en-US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7500" marR="569595">
              <a:lnSpc>
                <a:spcPct val="150000"/>
              </a:lnSpc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statement frees the memory previously allocated for the array using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new[]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0671" y="0"/>
            <a:ext cx="10677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DYNAMIC</a:t>
            </a:r>
            <a:r>
              <a:rPr lang="en-US" sz="2800" b="1" spc="-2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MEMORY</a:t>
            </a:r>
            <a:r>
              <a:rPr lang="en-US" sz="2800" b="1" spc="-2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ALLOCATION:</a:t>
            </a:r>
            <a:r>
              <a:rPr lang="en-US" sz="2800" b="1" spc="-2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2800" b="1" spc="-1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800" b="1" spc="-2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</a:t>
            </a:r>
            <a:endParaRPr lang="en-IN" sz="2800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23220"/>
            <a:ext cx="11830930" cy="6181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>
              <a:spcBef>
                <a:spcPts val="400"/>
              </a:spcBef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</a:t>
            </a:r>
            <a:r>
              <a:rPr lang="en-US" sz="20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DMA</a:t>
            </a:r>
            <a:r>
              <a:rPr lang="en-US" sz="20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C++:</a:t>
            </a:r>
            <a:endParaRPr lang="en-IN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marR="4764405">
              <a:spcBef>
                <a:spcPts val="68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#include &lt;iostream&gt;</a:t>
            </a:r>
            <a:r>
              <a:rPr lang="en-US" sz="1800" spc="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en-US" sz="1800" spc="5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88900" marR="4764405">
              <a:spcBef>
                <a:spcPts val="68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using</a:t>
            </a:r>
            <a:r>
              <a:rPr lang="en-US" sz="1800" spc="-3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namespace</a:t>
            </a:r>
            <a:r>
              <a:rPr lang="en-US" sz="1800" spc="-3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std;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main()</a:t>
            </a:r>
            <a:r>
              <a:rPr lang="en-US" sz="1800" spc="-1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en-US" sz="1800" spc="-1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88900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40"/>
              </a:spcBef>
              <a:spcAft>
                <a:spcPts val="0"/>
              </a:spcAft>
            </a:pP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</a:t>
            </a:r>
            <a:r>
              <a:rPr lang="en-US" sz="1800" i="1" spc="-2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Dynamic</a:t>
            </a:r>
            <a:r>
              <a:rPr lang="en-US" sz="1800" i="1" spc="-3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memory</a:t>
            </a:r>
            <a:r>
              <a:rPr lang="en-US" sz="1800" i="1" spc="-2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allocation</a:t>
            </a:r>
            <a:r>
              <a:rPr lang="en-US" sz="1800" i="1" spc="-2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</a:t>
            </a:r>
            <a:r>
              <a:rPr lang="en-US" sz="1800" i="1" spc="-2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en-US" sz="1800" i="1" spc="-2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single</a:t>
            </a:r>
            <a:r>
              <a:rPr lang="en-US" sz="1800" i="1" spc="-2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integer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int*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ptr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800" spc="-2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new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int;</a:t>
            </a:r>
            <a:r>
              <a:rPr lang="en-US" sz="1800" spc="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</a:t>
            </a:r>
            <a:r>
              <a:rPr lang="en-US" sz="1800" i="1" spc="-1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Allocate</a:t>
            </a:r>
            <a:r>
              <a:rPr lang="en-US" sz="1800" i="1" spc="-1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memory</a:t>
            </a:r>
            <a:r>
              <a:rPr lang="en-US" sz="1800" i="1" spc="-1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</a:t>
            </a:r>
            <a:r>
              <a:rPr lang="en-US" sz="1800" i="1" spc="-1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an</a:t>
            </a:r>
            <a:r>
              <a:rPr lang="en-US" sz="1800" i="1" spc="-1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integer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/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*</a:t>
            </a: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ptr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42;</a:t>
            </a:r>
            <a:r>
              <a:rPr lang="en-US" sz="1800" spc="58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</a:t>
            </a:r>
            <a:r>
              <a:rPr lang="en-US" sz="1800" i="1" spc="-2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Assign</a:t>
            </a:r>
            <a:r>
              <a:rPr lang="en-US" sz="1800" i="1" spc="-1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</a:t>
            </a:r>
            <a:r>
              <a:rPr lang="en-US" sz="1800" i="1" spc="-1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value</a:t>
            </a:r>
            <a:r>
              <a:rPr lang="en-US" sz="1800" i="1" spc="-2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to</a:t>
            </a:r>
            <a:r>
              <a:rPr lang="en-US" sz="1800" i="1" spc="-1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the</a:t>
            </a:r>
            <a:r>
              <a:rPr lang="en-US" sz="1800" i="1" spc="-2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dynamically</a:t>
            </a:r>
            <a:r>
              <a:rPr lang="en-US" sz="1800" i="1" spc="-1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allocated</a:t>
            </a:r>
            <a:r>
              <a:rPr lang="en-US" sz="1800" i="1" spc="-1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integer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 marR="1117600"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cout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"Dynamically</a:t>
            </a:r>
            <a:r>
              <a:rPr lang="en-US" sz="1800" spc="-2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allocated</a:t>
            </a:r>
            <a:r>
              <a:rPr lang="en-US" sz="1800" spc="-3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integer: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"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*</a:t>
            </a: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ptr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endl;</a:t>
            </a:r>
            <a:r>
              <a:rPr lang="en-US" sz="1800" spc="-59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en-US" sz="1800" spc="-59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396875" marR="1117600"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delete</a:t>
            </a:r>
            <a:r>
              <a:rPr lang="en-US" sz="1800" spc="-1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ptr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r>
              <a:rPr lang="en-US" sz="1800" spc="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</a:t>
            </a:r>
            <a:r>
              <a:rPr lang="en-US" sz="1800" i="1" spc="-2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Deallocate</a:t>
            </a:r>
            <a:r>
              <a:rPr lang="en-US" sz="1800" i="1" spc="-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the</a:t>
            </a:r>
            <a:r>
              <a:rPr lang="en-US" sz="1800" i="1" spc="-2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memory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5"/>
              </a:spcBef>
              <a:spcAft>
                <a:spcPts val="0"/>
              </a:spcAft>
            </a:pP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</a:t>
            </a:r>
            <a:r>
              <a:rPr lang="en-US" sz="1800" i="1" spc="-2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Dynamic</a:t>
            </a:r>
            <a:r>
              <a:rPr lang="en-US" sz="1800" i="1" spc="-3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memory</a:t>
            </a:r>
            <a:r>
              <a:rPr lang="en-US" sz="1800" i="1" spc="-1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allocation</a:t>
            </a:r>
            <a:r>
              <a:rPr lang="en-US" sz="1800" i="1" spc="-2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</a:t>
            </a:r>
            <a:r>
              <a:rPr lang="en-US" sz="1800" i="1" spc="-1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an</a:t>
            </a:r>
            <a:r>
              <a:rPr lang="en-US" sz="1800" i="1" spc="-3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array</a:t>
            </a:r>
            <a:r>
              <a:rPr lang="en-US" sz="1800" i="1" spc="-2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of</a:t>
            </a:r>
            <a:r>
              <a:rPr lang="en-US" sz="1800" i="1" spc="-1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integers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</a:t>
            </a:r>
            <a:r>
              <a:rPr lang="en-US" sz="1800" spc="-1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size</a:t>
            </a:r>
            <a:r>
              <a:rPr lang="en-US" sz="1800" spc="-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5;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4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int*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arr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800" spc="-2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new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int[size];</a:t>
            </a:r>
            <a:r>
              <a:rPr lang="en-US" sz="1800" spc="60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</a:t>
            </a:r>
            <a:r>
              <a:rPr lang="en-US" sz="1800" i="1" spc="-1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Allocate</a:t>
            </a:r>
            <a:r>
              <a:rPr lang="en-US" sz="1800" i="1" spc="-1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memory</a:t>
            </a:r>
            <a:r>
              <a:rPr lang="en-US" sz="1800" i="1" spc="-2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</a:t>
            </a:r>
            <a:r>
              <a:rPr lang="en-US" sz="1800" i="1" spc="-1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an</a:t>
            </a:r>
            <a:r>
              <a:rPr lang="en-US" sz="1800" i="1" spc="-1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array</a:t>
            </a:r>
            <a:r>
              <a:rPr lang="en-US" sz="1800" i="1" spc="-1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of</a:t>
            </a:r>
            <a:r>
              <a:rPr lang="en-US" sz="1800" i="1" spc="-1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integers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/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</a:t>
            </a:r>
            <a:r>
              <a:rPr lang="en-US" sz="1800" spc="-1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(int</a:t>
            </a:r>
            <a:r>
              <a:rPr lang="en-US" sz="1800" spc="-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800" spc="-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0;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1800" spc="-1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en-US" sz="1800" spc="-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size;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++)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en-US" sz="1800" spc="-15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396875"/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04850">
              <a:spcBef>
                <a:spcPts val="645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arr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</a:t>
            </a:r>
            <a:r>
              <a:rPr lang="en-US" sz="1800" spc="-2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800" spc="-1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*</a:t>
            </a:r>
            <a:r>
              <a:rPr lang="en-US" sz="1800" spc="-1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10;</a:t>
            </a:r>
            <a:r>
              <a:rPr lang="en-US" sz="1800" spc="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</a:t>
            </a:r>
            <a:r>
              <a:rPr lang="en-US" sz="1800" i="1" spc="-1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Assign</a:t>
            </a:r>
            <a:r>
              <a:rPr lang="en-US" sz="1800" i="1" spc="-1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values</a:t>
            </a:r>
            <a:r>
              <a:rPr lang="en-US" sz="1800" i="1" spc="-1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to</a:t>
            </a:r>
            <a:r>
              <a:rPr lang="en-US" sz="1800" i="1" spc="-1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the</a:t>
            </a:r>
            <a:r>
              <a:rPr lang="en-US" sz="1800" i="1" spc="-2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elements</a:t>
            </a:r>
            <a:r>
              <a:rPr lang="en-US" sz="1800" i="1" spc="-1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of</a:t>
            </a:r>
            <a:r>
              <a:rPr lang="en-US" sz="1800" i="1" spc="-1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the</a:t>
            </a:r>
            <a:r>
              <a:rPr lang="en-US" sz="1800" i="1" spc="-1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array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 marR="2800985"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cout</a:t>
            </a:r>
            <a:r>
              <a:rPr lang="en-US" sz="1800" spc="-2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"Dynamically</a:t>
            </a:r>
            <a:r>
              <a:rPr lang="en-US" sz="1800" spc="-3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allocated</a:t>
            </a:r>
            <a:r>
              <a:rPr lang="en-US" sz="1800" spc="-3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array: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";</a:t>
            </a:r>
            <a:r>
              <a:rPr lang="en-US" sz="1800" spc="-59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en-US" sz="1800" spc="-590" dirty="0">
              <a:solidFill>
                <a:srgbClr val="C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396875" marR="2800985">
              <a:spcAft>
                <a:spcPts val="0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0671" y="0"/>
            <a:ext cx="10677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DYNAMIC</a:t>
            </a:r>
            <a:r>
              <a:rPr lang="en-US" sz="2800" b="1" spc="-2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MEMORY</a:t>
            </a:r>
            <a:r>
              <a:rPr lang="en-US" sz="2800" b="1" spc="-2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ALLOCATION:</a:t>
            </a:r>
            <a:r>
              <a:rPr lang="en-US" sz="2800" b="1" spc="-2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2800" b="1" spc="-1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800" b="1" spc="-25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</a:t>
            </a:r>
            <a:endParaRPr lang="en-IN" sz="2800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0670" y="1094229"/>
            <a:ext cx="8890781" cy="2762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6875" marR="2800985"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</a:t>
            </a:r>
            <a:r>
              <a:rPr lang="en-US" sz="1800" spc="-1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(int</a:t>
            </a:r>
            <a:r>
              <a:rPr lang="en-US" sz="1800" spc="-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800" spc="-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0;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1800" spc="-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en-US" sz="1800" spc="-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size;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++)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{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04850"/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cout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800" spc="-1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arr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800" spc="-1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"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";</a:t>
            </a:r>
            <a:r>
              <a:rPr lang="en-US" sz="1800" spc="60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</a:t>
            </a:r>
            <a:r>
              <a:rPr lang="en-US" sz="1800" i="1" spc="-2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Print</a:t>
            </a:r>
            <a:r>
              <a:rPr lang="en-US" sz="1800" i="1" spc="-1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the</a:t>
            </a:r>
            <a:r>
              <a:rPr lang="en-US" sz="1800" i="1" spc="-2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elements</a:t>
            </a:r>
            <a:r>
              <a:rPr lang="en-US" sz="1800" i="1" spc="-1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of</a:t>
            </a:r>
            <a:r>
              <a:rPr lang="en-US" sz="1800" i="1" spc="-1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the</a:t>
            </a:r>
            <a:r>
              <a:rPr lang="en-US" sz="1800" i="1" spc="-1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array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cout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&lt;&lt;</a:t>
            </a:r>
            <a:r>
              <a:rPr lang="en-US" sz="1800" spc="-1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endl;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/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delete[]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arr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r>
              <a:rPr lang="en-US" sz="1800" spc="585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//</a:t>
            </a:r>
            <a:r>
              <a:rPr lang="en-US" sz="1800" i="1" spc="-2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Deallocate the</a:t>
            </a:r>
            <a:r>
              <a:rPr lang="en-US" sz="1800" i="1" spc="-2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memory</a:t>
            </a:r>
            <a:r>
              <a:rPr lang="en-US" sz="1800" i="1" spc="-2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</a:t>
            </a:r>
            <a:r>
              <a:rPr lang="en-US" sz="1800" i="1" spc="-15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the</a:t>
            </a:r>
            <a:r>
              <a:rPr lang="en-US" sz="1800" i="1" spc="-20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solidFill>
                  <a:srgbClr val="006F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array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45"/>
              </a:spcBef>
            </a:pPr>
            <a:r>
              <a:rPr lang="en-US" sz="1200" i="1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96875">
              <a:spcBef>
                <a:spcPts val="31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return</a:t>
            </a:r>
            <a:r>
              <a:rPr lang="en-US" sz="1800" spc="-2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0;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>
              <a:spcBef>
                <a:spcPts val="645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en-IN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34905" y="450423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 sz="2400"/>
          </a:p>
        </p:txBody>
      </p:sp>
      <p:pic>
        <p:nvPicPr>
          <p:cNvPr id="3073" name="image4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305" y="5013859"/>
            <a:ext cx="6778169" cy="101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903633" y="4155730"/>
            <a:ext cx="116089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43405</Words>
  <Application>WPS Presentation</Application>
  <PresentationFormat>Widescreen</PresentationFormat>
  <Paragraphs>1982</Paragraphs>
  <Slides>118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118</vt:i4>
      </vt:variant>
    </vt:vector>
  </HeadingPairs>
  <TitlesOfParts>
    <vt:vector size="142" baseType="lpstr">
      <vt:lpstr>Arial</vt:lpstr>
      <vt:lpstr>SimSun</vt:lpstr>
      <vt:lpstr>Wingdings</vt:lpstr>
      <vt:lpstr>Times New Roman</vt:lpstr>
      <vt:lpstr>Symbol</vt:lpstr>
      <vt:lpstr>Kingsoft Sign</vt:lpstr>
      <vt:lpstr>Consolas</vt:lpstr>
      <vt:lpstr>苹方-简</vt:lpstr>
      <vt:lpstr>Mangal</vt:lpstr>
      <vt:lpstr>times</vt:lpstr>
      <vt:lpstr>Wingdings</vt:lpstr>
      <vt:lpstr>timesy)</vt:lpstr>
      <vt:lpstr>Times New Roman Bold</vt:lpstr>
      <vt:lpstr>Calibri</vt:lpstr>
      <vt:lpstr>timesdy)</vt:lpstr>
      <vt:lpstr>tims</vt:lpstr>
      <vt:lpstr>Helvetica Neue</vt:lpstr>
      <vt:lpstr>Microsoft YaHei</vt:lpstr>
      <vt:lpstr>汉仪旗黑</vt:lpstr>
      <vt:lpstr>Arial Unicode MS</vt:lpstr>
      <vt:lpstr>Calibri Light</vt:lpstr>
      <vt:lpstr>宋体-简</vt:lpstr>
      <vt:lpstr>Office Theme</vt:lpstr>
      <vt:lpstr>1_Office Theme</vt:lpstr>
      <vt:lpstr>UNIT 2 CLASSES and OBJECTS in C++[8hrs]</vt:lpstr>
      <vt:lpstr>OUTLINES</vt:lpstr>
      <vt:lpstr>INTRODUCTION TO C++</vt:lpstr>
      <vt:lpstr>FEATURES OF C++</vt:lpstr>
      <vt:lpstr>ORIGIN/HISTORY OF C++</vt:lpstr>
      <vt:lpstr>PowerPoint 演示文稿</vt:lpstr>
      <vt:lpstr>PowerPoint 演示文稿</vt:lpstr>
      <vt:lpstr>PowerPoint 演示文稿</vt:lpstr>
      <vt:lpstr>BASIC STRUCTURE OF C++</vt:lpstr>
      <vt:lpstr>BASIC STRUCTURE OF C++</vt:lpstr>
      <vt:lpstr>CONSOLE INPUT/ OUTPUT STREAMS</vt:lpstr>
      <vt:lpstr>CONSOLE INPUT/ OUTPUT STREAMS</vt:lpstr>
      <vt:lpstr>FORMATTING OUTPUT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INTRODUCTION TO CLASS AND OBJECT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MEMBER FUNCTIONS IN CLASSES</vt:lpstr>
      <vt:lpstr>EXAMPLE</vt:lpstr>
      <vt:lpstr>PowerPoint 演示文稿</vt:lpstr>
      <vt:lpstr>EXAMPLE OUTSIDE CLASS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CONSTRUCTOR: DEFAULT CONSTRUCTOR, PARAMETERIZED CONSTRUCTOR, COPY CONSTRUCTOR</vt:lpstr>
      <vt:lpstr>CONSTRUCTOR</vt:lpstr>
      <vt:lpstr>PowerPoint 演示文稿</vt:lpstr>
      <vt:lpstr>DEFAULT CONSTRUCTOR</vt:lpstr>
      <vt:lpstr>PARAMETERIZED CONSTRUCTOR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Functions: Inline Function, Default argument, Passing and Returning Value, Pointer and Reference, Static Data Member and Static Member Function</vt:lpstr>
      <vt:lpstr>Functions: Inline Function, Default argument, Passing and Returning Value, Pointer and Reference, Static Data Member and Static Member Function</vt:lpstr>
      <vt:lpstr>EXAMPLES</vt:lpstr>
      <vt:lpstr>EXAMPLES</vt:lpstr>
      <vt:lpstr>EXAMPLES</vt:lpstr>
      <vt:lpstr>EXAMPLES</vt:lpstr>
      <vt:lpstr>EXAMPLES</vt:lpstr>
      <vt:lpstr>Static Data Member and Static Member Function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 of Unit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2: CLASSES and OBJECTS in C++</dc:title>
  <dc:creator>Harandra Bikram Shah</dc:creator>
  <cp:lastModifiedBy>hbs</cp:lastModifiedBy>
  <cp:revision>467</cp:revision>
  <dcterms:created xsi:type="dcterms:W3CDTF">2024-06-18T05:31:40Z</dcterms:created>
  <dcterms:modified xsi:type="dcterms:W3CDTF">2024-06-18T05:31:40Z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1033-5.7.1.8093</vt:lpwstr>
  </property>
</Properties>
</file>