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9" roundtripDataSignature="AMtx7mjEd2utcgKPYv5v5RBItgOZtz9k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3E7014-A8E8-42AF-BC74-644E34BD026E}">
  <a:tblStyle styleId="{B43E7014-A8E8-42AF-BC74-644E34BD026E}" styleName="Table_0">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tcStyle>
        <a:fill>
          <a:solidFill>
            <a:schemeClr val="dk1">
              <a:alpha val="20000"/>
            </a:schemeClr>
          </a:solidFill>
        </a:fill>
      </a:tcStyle>
    </a:band1H>
    <a:band2H>
      <a:tcTxStyle/>
    </a:band2H>
    <a:band1V>
      <a:tcTxStyle/>
      <a:tcStyle>
        <a:fill>
          <a:solidFill>
            <a:schemeClr val="dk1">
              <a:alpha val="20000"/>
            </a:schemeClr>
          </a:solidFill>
        </a:fill>
      </a:tcStyle>
    </a:band1V>
    <a:band2V>
      <a:tcTx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dk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4" name="Google Shape;634;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0" name="Google Shape;650;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5"/>
          <p:cNvSpPr txBox="1"/>
          <p:nvPr>
            <p:ph type="ctrTitle"/>
          </p:nvPr>
        </p:nvSpPr>
        <p:spPr>
          <a:xfrm>
            <a:off x="1595269" y="1122363"/>
            <a:ext cx="9001462"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5"/>
          <p:cNvSpPr txBox="1"/>
          <p:nvPr>
            <p:ph idx="1" type="subTitle"/>
          </p:nvPr>
        </p:nvSpPr>
        <p:spPr>
          <a:xfrm>
            <a:off x="1595269" y="3602038"/>
            <a:ext cx="9001462" cy="1655762"/>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dk1"/>
              </a:buClr>
              <a:buSzPts val="2400"/>
              <a:buNone/>
              <a:defRPr sz="2400"/>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120000"/>
              </a:lnSpc>
              <a:spcBef>
                <a:spcPts val="500"/>
              </a:spcBef>
              <a:spcAft>
                <a:spcPts val="0"/>
              </a:spcAft>
              <a:buClr>
                <a:schemeClr val="dk1"/>
              </a:buClr>
              <a:buSzPts val="1600"/>
              <a:buNone/>
              <a:defRPr sz="1600"/>
            </a:lvl6pPr>
            <a:lvl7pPr lvl="6" algn="ctr">
              <a:lnSpc>
                <a:spcPct val="120000"/>
              </a:lnSpc>
              <a:spcBef>
                <a:spcPts val="500"/>
              </a:spcBef>
              <a:spcAft>
                <a:spcPts val="0"/>
              </a:spcAft>
              <a:buClr>
                <a:schemeClr val="dk1"/>
              </a:buClr>
              <a:buSzPts val="1600"/>
              <a:buNone/>
              <a:defRPr sz="1600"/>
            </a:lvl7pPr>
            <a:lvl8pPr lvl="7" algn="ctr">
              <a:lnSpc>
                <a:spcPct val="120000"/>
              </a:lnSpc>
              <a:spcBef>
                <a:spcPts val="500"/>
              </a:spcBef>
              <a:spcAft>
                <a:spcPts val="0"/>
              </a:spcAft>
              <a:buClr>
                <a:schemeClr val="dk1"/>
              </a:buClr>
              <a:buSzPts val="1600"/>
              <a:buNone/>
              <a:defRPr sz="1600"/>
            </a:lvl8pPr>
            <a:lvl9pPr lvl="8" algn="ctr">
              <a:lnSpc>
                <a:spcPct val="120000"/>
              </a:lnSpc>
              <a:spcBef>
                <a:spcPts val="500"/>
              </a:spcBef>
              <a:spcAft>
                <a:spcPts val="0"/>
              </a:spcAft>
              <a:buClr>
                <a:schemeClr val="dk1"/>
              </a:buClr>
              <a:buSzPts val="1600"/>
              <a:buNone/>
              <a:defRPr sz="1600"/>
            </a:lvl9pPr>
          </a:lstStyle>
          <a:p/>
        </p:txBody>
      </p:sp>
      <p:sp>
        <p:nvSpPr>
          <p:cNvPr id="18" name="Google Shape;18;p6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2" name="Shape 72"/>
        <p:cNvGrpSpPr/>
        <p:nvPr/>
      </p:nvGrpSpPr>
      <p:grpSpPr>
        <a:xfrm>
          <a:off x="0" y="0"/>
          <a:ext cx="0" cy="0"/>
          <a:chOff x="0" y="0"/>
          <a:chExt cx="0" cy="0"/>
        </a:xfrm>
      </p:grpSpPr>
      <p:sp>
        <p:nvSpPr>
          <p:cNvPr id="73" name="Google Shape;73;p74"/>
          <p:cNvSpPr txBox="1"/>
          <p:nvPr>
            <p:ph type="title"/>
          </p:nvPr>
        </p:nvSpPr>
        <p:spPr>
          <a:xfrm>
            <a:off x="913806" y="4289372"/>
            <a:ext cx="10367564" cy="81935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74"/>
          <p:cNvSpPr/>
          <p:nvPr>
            <p:ph idx="2" type="pic"/>
          </p:nvPr>
        </p:nvSpPr>
        <p:spPr>
          <a:xfrm>
            <a:off x="913806" y="621321"/>
            <a:ext cx="10367564" cy="3379735"/>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75" name="Google Shape;75;p74"/>
          <p:cNvSpPr txBox="1"/>
          <p:nvPr>
            <p:ph idx="1" type="body"/>
          </p:nvPr>
        </p:nvSpPr>
        <p:spPr>
          <a:xfrm>
            <a:off x="913795" y="5108728"/>
            <a:ext cx="10365998" cy="68247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800"/>
              <a:buNone/>
              <a:defRPr sz="18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76" name="Google Shape;76;p7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9" name="Shape 79"/>
        <p:cNvGrpSpPr/>
        <p:nvPr/>
      </p:nvGrpSpPr>
      <p:grpSpPr>
        <a:xfrm>
          <a:off x="0" y="0"/>
          <a:ext cx="0" cy="0"/>
          <a:chOff x="0" y="0"/>
          <a:chExt cx="0" cy="0"/>
        </a:xfrm>
      </p:grpSpPr>
      <p:sp>
        <p:nvSpPr>
          <p:cNvPr id="80" name="Google Shape;80;p75"/>
          <p:cNvSpPr txBox="1"/>
          <p:nvPr>
            <p:ph type="title"/>
          </p:nvPr>
        </p:nvSpPr>
        <p:spPr>
          <a:xfrm>
            <a:off x="913795" y="609600"/>
            <a:ext cx="10353762" cy="342485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75"/>
          <p:cNvSpPr txBox="1"/>
          <p:nvPr>
            <p:ph idx="1" type="body"/>
          </p:nvPr>
        </p:nvSpPr>
        <p:spPr>
          <a:xfrm>
            <a:off x="913795" y="4204820"/>
            <a:ext cx="10353761" cy="1592186"/>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82" name="Google Shape;82;p7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5" name="Shape 85"/>
        <p:cNvGrpSpPr/>
        <p:nvPr/>
      </p:nvGrpSpPr>
      <p:grpSpPr>
        <a:xfrm>
          <a:off x="0" y="0"/>
          <a:ext cx="0" cy="0"/>
          <a:chOff x="0" y="0"/>
          <a:chExt cx="0" cy="0"/>
        </a:xfrm>
      </p:grpSpPr>
      <p:sp>
        <p:nvSpPr>
          <p:cNvPr id="86" name="Google Shape;86;p76"/>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76"/>
          <p:cNvSpPr txBox="1"/>
          <p:nvPr>
            <p:ph idx="1" type="body"/>
          </p:nvPr>
        </p:nvSpPr>
        <p:spPr>
          <a:xfrm>
            <a:off x="1720644" y="3610032"/>
            <a:ext cx="8752299" cy="426812"/>
          </a:xfrm>
          <a:prstGeom prst="rect">
            <a:avLst/>
          </a:prstGeom>
          <a:noFill/>
          <a:ln>
            <a:noFill/>
          </a:ln>
        </p:spPr>
        <p:txBody>
          <a:bodyPr anchorCtr="0" anchor="t" bIns="45700" lIns="91425" spcFirstLastPara="1" rIns="91425" wrap="square" tIns="45700">
            <a:normAutofit/>
          </a:bodyPr>
          <a:lstStyle>
            <a:lvl1pPr indent="-228600" lvl="0" marL="457200" algn="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88" name="Google Shape;88;p76"/>
          <p:cNvSpPr txBox="1"/>
          <p:nvPr>
            <p:ph idx="2" type="body"/>
          </p:nvPr>
        </p:nvSpPr>
        <p:spPr>
          <a:xfrm>
            <a:off x="913794" y="4204821"/>
            <a:ext cx="10353762" cy="158638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89" name="Google Shape;89;p7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7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7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2" name="Google Shape;92;p76"/>
          <p:cNvSpPr txBox="1"/>
          <p:nvPr/>
        </p:nvSpPr>
        <p:spPr>
          <a:xfrm>
            <a:off x="836612" y="73524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Arial"/>
              <a:buNone/>
            </a:pPr>
            <a:r>
              <a:rPr b="0" lang="en-US" sz="8000" cap="none">
                <a:solidFill>
                  <a:schemeClr val="dk1"/>
                </a:solidFill>
                <a:latin typeface="Arial"/>
                <a:ea typeface="Arial"/>
                <a:cs typeface="Arial"/>
                <a:sym typeface="Arial"/>
              </a:rPr>
              <a:t>“</a:t>
            </a:r>
            <a:endParaRPr/>
          </a:p>
        </p:txBody>
      </p:sp>
      <p:sp>
        <p:nvSpPr>
          <p:cNvPr id="93" name="Google Shape;93;p76"/>
          <p:cNvSpPr txBox="1"/>
          <p:nvPr/>
        </p:nvSpPr>
        <p:spPr>
          <a:xfrm>
            <a:off x="10657956" y="2972093"/>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Arial"/>
              <a:buNone/>
            </a:pPr>
            <a:r>
              <a:rPr b="0" lang="en-US" sz="8000" cap="none">
                <a:solidFill>
                  <a:schemeClr val="dk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77"/>
          <p:cNvSpPr txBox="1"/>
          <p:nvPr>
            <p:ph type="title"/>
          </p:nvPr>
        </p:nvSpPr>
        <p:spPr>
          <a:xfrm>
            <a:off x="913806" y="2126942"/>
            <a:ext cx="10355327" cy="25118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77"/>
          <p:cNvSpPr txBox="1"/>
          <p:nvPr>
            <p:ph idx="1" type="body"/>
          </p:nvPr>
        </p:nvSpPr>
        <p:spPr>
          <a:xfrm>
            <a:off x="913794" y="4650556"/>
            <a:ext cx="10353763" cy="114064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97" name="Google Shape;97;p7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7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7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0" name="Shape 100"/>
        <p:cNvGrpSpPr/>
        <p:nvPr/>
      </p:nvGrpSpPr>
      <p:grpSpPr>
        <a:xfrm>
          <a:off x="0" y="0"/>
          <a:ext cx="0" cy="0"/>
          <a:chOff x="0" y="0"/>
          <a:chExt cx="0" cy="0"/>
        </a:xfrm>
      </p:grpSpPr>
      <p:sp>
        <p:nvSpPr>
          <p:cNvPr id="101" name="Google Shape;101;p78"/>
          <p:cNvSpPr txBox="1"/>
          <p:nvPr>
            <p:ph type="title"/>
          </p:nvPr>
        </p:nvSpPr>
        <p:spPr>
          <a:xfrm>
            <a:off x="913794"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78"/>
          <p:cNvSpPr txBox="1"/>
          <p:nvPr>
            <p:ph idx="1" type="body"/>
          </p:nvPr>
        </p:nvSpPr>
        <p:spPr>
          <a:xfrm>
            <a:off x="913794" y="2088319"/>
            <a:ext cx="3298956" cy="823305"/>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03" name="Google Shape;103;p78"/>
          <p:cNvSpPr txBox="1"/>
          <p:nvPr>
            <p:ph idx="2" type="body"/>
          </p:nvPr>
        </p:nvSpPr>
        <p:spPr>
          <a:xfrm>
            <a:off x="913794" y="2911624"/>
            <a:ext cx="3298956"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04" name="Google Shape;104;p78"/>
          <p:cNvSpPr txBox="1"/>
          <p:nvPr>
            <p:ph idx="3" type="body"/>
          </p:nvPr>
        </p:nvSpPr>
        <p:spPr>
          <a:xfrm>
            <a:off x="4444878" y="2088320"/>
            <a:ext cx="3298558"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05" name="Google Shape;105;p78"/>
          <p:cNvSpPr txBox="1"/>
          <p:nvPr>
            <p:ph idx="4" type="body"/>
          </p:nvPr>
        </p:nvSpPr>
        <p:spPr>
          <a:xfrm>
            <a:off x="4444878" y="2911624"/>
            <a:ext cx="329982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06" name="Google Shape;106;p78"/>
          <p:cNvSpPr txBox="1"/>
          <p:nvPr>
            <p:ph idx="5" type="body"/>
          </p:nvPr>
        </p:nvSpPr>
        <p:spPr>
          <a:xfrm>
            <a:off x="7973298" y="2088320"/>
            <a:ext cx="3291211"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07" name="Google Shape;107;p78"/>
          <p:cNvSpPr txBox="1"/>
          <p:nvPr>
            <p:ph idx="6" type="body"/>
          </p:nvPr>
        </p:nvSpPr>
        <p:spPr>
          <a:xfrm>
            <a:off x="7976346" y="2911624"/>
            <a:ext cx="329121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08" name="Google Shape;108;p7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7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7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1" name="Shape 111"/>
        <p:cNvGrpSpPr/>
        <p:nvPr/>
      </p:nvGrpSpPr>
      <p:grpSpPr>
        <a:xfrm>
          <a:off x="0" y="0"/>
          <a:ext cx="0" cy="0"/>
          <a:chOff x="0" y="0"/>
          <a:chExt cx="0" cy="0"/>
        </a:xfrm>
      </p:grpSpPr>
      <p:sp>
        <p:nvSpPr>
          <p:cNvPr id="112" name="Google Shape;112;p79"/>
          <p:cNvSpPr txBox="1"/>
          <p:nvPr>
            <p:ph type="title"/>
          </p:nvPr>
        </p:nvSpPr>
        <p:spPr>
          <a:xfrm>
            <a:off x="913795"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79"/>
          <p:cNvSpPr txBox="1"/>
          <p:nvPr>
            <p:ph idx="1" type="body"/>
          </p:nvPr>
        </p:nvSpPr>
        <p:spPr>
          <a:xfrm>
            <a:off x="913795" y="4195899"/>
            <a:ext cx="3298955"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14" name="Google Shape;114;p79"/>
          <p:cNvSpPr/>
          <p:nvPr>
            <p:ph idx="2" type="pic"/>
          </p:nvPr>
        </p:nvSpPr>
        <p:spPr>
          <a:xfrm>
            <a:off x="1092020" y="2298987"/>
            <a:ext cx="2940050"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15" name="Google Shape;115;p79"/>
          <p:cNvSpPr txBox="1"/>
          <p:nvPr>
            <p:ph idx="3" type="body"/>
          </p:nvPr>
        </p:nvSpPr>
        <p:spPr>
          <a:xfrm>
            <a:off x="913795" y="4772161"/>
            <a:ext cx="3298955"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16" name="Google Shape;116;p79"/>
          <p:cNvSpPr txBox="1"/>
          <p:nvPr>
            <p:ph idx="4" type="body"/>
          </p:nvPr>
        </p:nvSpPr>
        <p:spPr>
          <a:xfrm>
            <a:off x="4442701" y="4195899"/>
            <a:ext cx="3298983"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17" name="Google Shape;117;p79"/>
          <p:cNvSpPr/>
          <p:nvPr>
            <p:ph idx="5" type="pic"/>
          </p:nvPr>
        </p:nvSpPr>
        <p:spPr>
          <a:xfrm>
            <a:off x="4568996" y="2298987"/>
            <a:ext cx="2930525"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18" name="Google Shape;118;p79"/>
          <p:cNvSpPr txBox="1"/>
          <p:nvPr>
            <p:ph idx="6" type="body"/>
          </p:nvPr>
        </p:nvSpPr>
        <p:spPr>
          <a:xfrm>
            <a:off x="4441348" y="4772160"/>
            <a:ext cx="3300336"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19" name="Google Shape;119;p79"/>
          <p:cNvSpPr txBox="1"/>
          <p:nvPr>
            <p:ph idx="7" type="body"/>
          </p:nvPr>
        </p:nvSpPr>
        <p:spPr>
          <a:xfrm>
            <a:off x="7973423" y="4195899"/>
            <a:ext cx="3289900"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20" name="Google Shape;120;p79"/>
          <p:cNvSpPr/>
          <p:nvPr>
            <p:ph idx="8" type="pic"/>
          </p:nvPr>
        </p:nvSpPr>
        <p:spPr>
          <a:xfrm>
            <a:off x="8152803" y="2298987"/>
            <a:ext cx="2932113"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21" name="Google Shape;121;p79"/>
          <p:cNvSpPr txBox="1"/>
          <p:nvPr>
            <p:ph idx="9" type="body"/>
          </p:nvPr>
        </p:nvSpPr>
        <p:spPr>
          <a:xfrm>
            <a:off x="7973298" y="4772161"/>
            <a:ext cx="3294258" cy="101903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22" name="Google Shape;122;p7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7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7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5" name="Shape 125"/>
        <p:cNvGrpSpPr/>
        <p:nvPr/>
      </p:nvGrpSpPr>
      <p:grpSpPr>
        <a:xfrm>
          <a:off x="0" y="0"/>
          <a:ext cx="0" cy="0"/>
          <a:chOff x="0" y="0"/>
          <a:chExt cx="0" cy="0"/>
        </a:xfrm>
      </p:grpSpPr>
      <p:sp>
        <p:nvSpPr>
          <p:cNvPr id="126" name="Google Shape;126;p80"/>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80"/>
          <p:cNvSpPr txBox="1"/>
          <p:nvPr>
            <p:ph idx="1" type="body"/>
          </p:nvPr>
        </p:nvSpPr>
        <p:spPr>
          <a:xfrm rot="5400000">
            <a:off x="4243108" y="-1233249"/>
            <a:ext cx="3695136" cy="1035376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128" name="Google Shape;128;p8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8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8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1" name="Shape 131"/>
        <p:cNvGrpSpPr/>
        <p:nvPr/>
      </p:nvGrpSpPr>
      <p:grpSpPr>
        <a:xfrm>
          <a:off x="0" y="0"/>
          <a:ext cx="0" cy="0"/>
          <a:chOff x="0" y="0"/>
          <a:chExt cx="0" cy="0"/>
        </a:xfrm>
      </p:grpSpPr>
      <p:sp>
        <p:nvSpPr>
          <p:cNvPr id="132" name="Google Shape;132;p81"/>
          <p:cNvSpPr txBox="1"/>
          <p:nvPr>
            <p:ph type="title"/>
          </p:nvPr>
        </p:nvSpPr>
        <p:spPr>
          <a:xfrm rot="5400000">
            <a:off x="7405428" y="1929071"/>
            <a:ext cx="5181601" cy="254265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81"/>
          <p:cNvSpPr txBox="1"/>
          <p:nvPr>
            <p:ph idx="1" type="body"/>
          </p:nvPr>
        </p:nvSpPr>
        <p:spPr>
          <a:xfrm rot="5400000">
            <a:off x="2152346" y="-628953"/>
            <a:ext cx="5181601" cy="765870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134" name="Google Shape;134;p8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8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8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66"/>
          <p:cNvSpPr txBox="1"/>
          <p:nvPr>
            <p:ph type="title"/>
          </p:nvPr>
        </p:nvSpPr>
        <p:spPr>
          <a:xfrm>
            <a:off x="913795" y="609601"/>
            <a:ext cx="10353761" cy="72425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6"/>
          <p:cNvSpPr txBox="1"/>
          <p:nvPr>
            <p:ph idx="1" type="body"/>
          </p:nvPr>
        </p:nvSpPr>
        <p:spPr>
          <a:xfrm>
            <a:off x="913795" y="1333851"/>
            <a:ext cx="10353762" cy="445734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24" name="Google Shape;24;p6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67"/>
          <p:cNvSpPr txBox="1"/>
          <p:nvPr>
            <p:ph type="title"/>
          </p:nvPr>
        </p:nvSpPr>
        <p:spPr>
          <a:xfrm>
            <a:off x="913795" y="609600"/>
            <a:ext cx="10353761" cy="68230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7"/>
          <p:cNvSpPr txBox="1"/>
          <p:nvPr>
            <p:ph idx="1" type="body"/>
          </p:nvPr>
        </p:nvSpPr>
        <p:spPr>
          <a:xfrm>
            <a:off x="913795" y="1291905"/>
            <a:ext cx="5106004" cy="44992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30" name="Google Shape;30;p67"/>
          <p:cNvSpPr txBox="1"/>
          <p:nvPr>
            <p:ph idx="2" type="body"/>
          </p:nvPr>
        </p:nvSpPr>
        <p:spPr>
          <a:xfrm>
            <a:off x="6173403" y="1291905"/>
            <a:ext cx="5094154" cy="44992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31" name="Google Shape;31;p6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68"/>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69"/>
          <p:cNvSpPr txBox="1"/>
          <p:nvPr>
            <p:ph type="title"/>
          </p:nvPr>
        </p:nvSpPr>
        <p:spPr>
          <a:xfrm>
            <a:off x="1229244" y="657226"/>
            <a:ext cx="9733512" cy="285273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400"/>
              <a:buFont typeface="Arial"/>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9"/>
          <p:cNvSpPr txBox="1"/>
          <p:nvPr>
            <p:ph idx="1" type="body"/>
          </p:nvPr>
        </p:nvSpPr>
        <p:spPr>
          <a:xfrm>
            <a:off x="1229244" y="3602038"/>
            <a:ext cx="9733512" cy="150018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rgbClr val="888888"/>
              </a:buClr>
              <a:buSzPts val="2400"/>
              <a:buNone/>
              <a:defRPr sz="2400">
                <a:solidFill>
                  <a:srgbClr val="888888"/>
                </a:solidFill>
              </a:defRPr>
            </a:lvl1pPr>
            <a:lvl2pPr indent="-228600" lvl="1" marL="914400" algn="l">
              <a:lnSpc>
                <a:spcPct val="120000"/>
              </a:lnSpc>
              <a:spcBef>
                <a:spcPts val="500"/>
              </a:spcBef>
              <a:spcAft>
                <a:spcPts val="0"/>
              </a:spcAft>
              <a:buClr>
                <a:srgbClr val="888888"/>
              </a:buClr>
              <a:buSzPts val="2000"/>
              <a:buNone/>
              <a:defRPr sz="2000">
                <a:solidFill>
                  <a:srgbClr val="888888"/>
                </a:solidFill>
              </a:defRPr>
            </a:lvl2pPr>
            <a:lvl3pPr indent="-228600" lvl="2" marL="1371600" algn="l">
              <a:lnSpc>
                <a:spcPct val="120000"/>
              </a:lnSpc>
              <a:spcBef>
                <a:spcPts val="500"/>
              </a:spcBef>
              <a:spcAft>
                <a:spcPts val="0"/>
              </a:spcAft>
              <a:buClr>
                <a:srgbClr val="888888"/>
              </a:buClr>
              <a:buSzPts val="1800"/>
              <a:buNone/>
              <a:defRPr sz="1800">
                <a:solidFill>
                  <a:srgbClr val="888888"/>
                </a:solidFill>
              </a:defRPr>
            </a:lvl3pPr>
            <a:lvl4pPr indent="-228600" lvl="3" marL="1828800" algn="l">
              <a:lnSpc>
                <a:spcPct val="120000"/>
              </a:lnSpc>
              <a:spcBef>
                <a:spcPts val="500"/>
              </a:spcBef>
              <a:spcAft>
                <a:spcPts val="0"/>
              </a:spcAft>
              <a:buClr>
                <a:srgbClr val="888888"/>
              </a:buClr>
              <a:buSzPts val="1600"/>
              <a:buNone/>
              <a:defRPr sz="1600">
                <a:solidFill>
                  <a:srgbClr val="888888"/>
                </a:solidFill>
              </a:defRPr>
            </a:lvl4pPr>
            <a:lvl5pPr indent="-228600" lvl="4" marL="2286000" algn="l">
              <a:lnSpc>
                <a:spcPct val="120000"/>
              </a:lnSpc>
              <a:spcBef>
                <a:spcPts val="500"/>
              </a:spcBef>
              <a:spcAft>
                <a:spcPts val="0"/>
              </a:spcAft>
              <a:buClr>
                <a:srgbClr val="888888"/>
              </a:buClr>
              <a:buSzPts val="1600"/>
              <a:buNone/>
              <a:defRPr sz="1600">
                <a:solidFill>
                  <a:srgbClr val="888888"/>
                </a:solidFill>
              </a:defRPr>
            </a:lvl5pPr>
            <a:lvl6pPr indent="-228600" lvl="5" marL="2743200" algn="l">
              <a:lnSpc>
                <a:spcPct val="120000"/>
              </a:lnSpc>
              <a:spcBef>
                <a:spcPts val="500"/>
              </a:spcBef>
              <a:spcAft>
                <a:spcPts val="0"/>
              </a:spcAft>
              <a:buClr>
                <a:srgbClr val="888888"/>
              </a:buClr>
              <a:buSzPts val="1600"/>
              <a:buNone/>
              <a:defRPr sz="1600">
                <a:solidFill>
                  <a:srgbClr val="888888"/>
                </a:solidFill>
              </a:defRPr>
            </a:lvl6pPr>
            <a:lvl7pPr indent="-228600" lvl="6" marL="3200400" algn="l">
              <a:lnSpc>
                <a:spcPct val="120000"/>
              </a:lnSpc>
              <a:spcBef>
                <a:spcPts val="500"/>
              </a:spcBef>
              <a:spcAft>
                <a:spcPts val="0"/>
              </a:spcAft>
              <a:buClr>
                <a:srgbClr val="888888"/>
              </a:buClr>
              <a:buSzPts val="1600"/>
              <a:buNone/>
              <a:defRPr sz="1600">
                <a:solidFill>
                  <a:srgbClr val="888888"/>
                </a:solidFill>
              </a:defRPr>
            </a:lvl7pPr>
            <a:lvl8pPr indent="-228600" lvl="7" marL="3657600" algn="l">
              <a:lnSpc>
                <a:spcPct val="120000"/>
              </a:lnSpc>
              <a:spcBef>
                <a:spcPts val="500"/>
              </a:spcBef>
              <a:spcAft>
                <a:spcPts val="0"/>
              </a:spcAft>
              <a:buClr>
                <a:srgbClr val="888888"/>
              </a:buClr>
              <a:buSzPts val="1600"/>
              <a:buNone/>
              <a:defRPr sz="1600">
                <a:solidFill>
                  <a:srgbClr val="888888"/>
                </a:solidFill>
              </a:defRPr>
            </a:lvl8pPr>
            <a:lvl9pPr indent="-228600" lvl="8" marL="4114800" algn="l">
              <a:lnSpc>
                <a:spcPct val="120000"/>
              </a:lnSpc>
              <a:spcBef>
                <a:spcPts val="500"/>
              </a:spcBef>
              <a:spcAft>
                <a:spcPts val="0"/>
              </a:spcAft>
              <a:buClr>
                <a:srgbClr val="888888"/>
              </a:buClr>
              <a:buSzPts val="1600"/>
              <a:buNone/>
              <a:defRPr sz="1600">
                <a:solidFill>
                  <a:srgbClr val="888888"/>
                </a:solidFill>
              </a:defRPr>
            </a:lvl9pPr>
          </a:lstStyle>
          <a:p/>
        </p:txBody>
      </p:sp>
      <p:sp>
        <p:nvSpPr>
          <p:cNvPr id="42" name="Google Shape;42;p6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70"/>
          <p:cNvSpPr txBox="1"/>
          <p:nvPr>
            <p:ph type="title"/>
          </p:nvPr>
        </p:nvSpPr>
        <p:spPr>
          <a:xfrm>
            <a:off x="913795" y="609600"/>
            <a:ext cx="10353761"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0"/>
          <p:cNvSpPr txBox="1"/>
          <p:nvPr>
            <p:ph idx="1" type="body"/>
          </p:nvPr>
        </p:nvSpPr>
        <p:spPr>
          <a:xfrm>
            <a:off x="1141804" y="2088320"/>
            <a:ext cx="4879199"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48" name="Google Shape;48;p70"/>
          <p:cNvSpPr txBox="1"/>
          <p:nvPr>
            <p:ph idx="2" type="body"/>
          </p:nvPr>
        </p:nvSpPr>
        <p:spPr>
          <a:xfrm>
            <a:off x="913795" y="2912232"/>
            <a:ext cx="5107208"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49" name="Google Shape;49;p70"/>
          <p:cNvSpPr txBox="1"/>
          <p:nvPr>
            <p:ph idx="3" type="body"/>
          </p:nvPr>
        </p:nvSpPr>
        <p:spPr>
          <a:xfrm>
            <a:off x="6402003" y="2088320"/>
            <a:ext cx="4865554"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50" name="Google Shape;50;p70"/>
          <p:cNvSpPr txBox="1"/>
          <p:nvPr>
            <p:ph idx="4" type="body"/>
          </p:nvPr>
        </p:nvSpPr>
        <p:spPr>
          <a:xfrm>
            <a:off x="6172200" y="2912232"/>
            <a:ext cx="5095357"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51" name="Google Shape;51;p7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7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72"/>
          <p:cNvSpPr txBox="1"/>
          <p:nvPr>
            <p:ph type="title"/>
          </p:nvPr>
        </p:nvSpPr>
        <p:spPr>
          <a:xfrm>
            <a:off x="917228" y="609600"/>
            <a:ext cx="3932237"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72"/>
          <p:cNvSpPr txBox="1"/>
          <p:nvPr>
            <p:ph idx="1" type="body"/>
          </p:nvPr>
        </p:nvSpPr>
        <p:spPr>
          <a:xfrm>
            <a:off x="5078064" y="609600"/>
            <a:ext cx="6189492" cy="5181600"/>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61" name="Google Shape;61;p72"/>
          <p:cNvSpPr txBox="1"/>
          <p:nvPr>
            <p:ph idx="2" type="body"/>
          </p:nvPr>
        </p:nvSpPr>
        <p:spPr>
          <a:xfrm>
            <a:off x="917228" y="2971800"/>
            <a:ext cx="3932237" cy="281939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62" name="Google Shape;62;p7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73"/>
          <p:cNvSpPr txBox="1"/>
          <p:nvPr>
            <p:ph type="title"/>
          </p:nvPr>
        </p:nvSpPr>
        <p:spPr>
          <a:xfrm>
            <a:off x="917227" y="609600"/>
            <a:ext cx="5929773"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73"/>
          <p:cNvSpPr/>
          <p:nvPr>
            <p:ph idx="2" type="pic"/>
          </p:nvPr>
        </p:nvSpPr>
        <p:spPr>
          <a:xfrm>
            <a:off x="7424804" y="758881"/>
            <a:ext cx="3255356" cy="4883038"/>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68" name="Google Shape;68;p73"/>
          <p:cNvSpPr txBox="1"/>
          <p:nvPr>
            <p:ph idx="1" type="body"/>
          </p:nvPr>
        </p:nvSpPr>
        <p:spPr>
          <a:xfrm>
            <a:off x="913794" y="2971800"/>
            <a:ext cx="5934950" cy="28194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800"/>
              <a:buNone/>
              <a:defRPr sz="18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69" name="Google Shape;69;p7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25000"/>
          </a:blip>
          <a:stretch>
            <a:fillRect/>
          </a:stretch>
        </a:blipFill>
      </p:bgPr>
    </p:bg>
    <p:spTree>
      <p:nvGrpSpPr>
        <p:cNvPr id="9" name="Shape 9"/>
        <p:cNvGrpSpPr/>
        <p:nvPr/>
      </p:nvGrpSpPr>
      <p:grpSpPr>
        <a:xfrm>
          <a:off x="0" y="0"/>
          <a:ext cx="0" cy="0"/>
          <a:chOff x="0" y="0"/>
          <a:chExt cx="0" cy="0"/>
        </a:xfrm>
      </p:grpSpPr>
      <p:sp>
        <p:nvSpPr>
          <p:cNvPr id="10" name="Google Shape;10;p64"/>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3400"/>
              <a:buFont typeface="Arial"/>
              <a:buNone/>
              <a:defRPr b="1" i="0" sz="3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4"/>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04800" lvl="4" marL="22860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
        <p:nvSpPr>
          <p:cNvPr id="12" name="Google Shape;12;p6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6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6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888888"/>
                </a:solidFill>
                <a:latin typeface="Arial"/>
                <a:ea typeface="Arial"/>
                <a:cs typeface="Arial"/>
                <a:sym typeface="Arial"/>
              </a:defRPr>
            </a:lvl1pPr>
            <a:lvl2pPr indent="0" lvl="1" marL="0" marR="0" rtl="0" algn="r">
              <a:spcBef>
                <a:spcPts val="0"/>
              </a:spcBef>
              <a:buNone/>
              <a:defRPr b="0" i="0" sz="1000" u="none" cap="none" strike="noStrike">
                <a:solidFill>
                  <a:srgbClr val="888888"/>
                </a:solidFill>
                <a:latin typeface="Arial"/>
                <a:ea typeface="Arial"/>
                <a:cs typeface="Arial"/>
                <a:sym typeface="Arial"/>
              </a:defRPr>
            </a:lvl2pPr>
            <a:lvl3pPr indent="0" lvl="2" marL="0" marR="0" rtl="0" algn="r">
              <a:spcBef>
                <a:spcPts val="0"/>
              </a:spcBef>
              <a:buNone/>
              <a:defRPr b="0" i="0" sz="1000" u="none" cap="none" strike="noStrike">
                <a:solidFill>
                  <a:srgbClr val="888888"/>
                </a:solidFill>
                <a:latin typeface="Arial"/>
                <a:ea typeface="Arial"/>
                <a:cs typeface="Arial"/>
                <a:sym typeface="Arial"/>
              </a:defRPr>
            </a:lvl3pPr>
            <a:lvl4pPr indent="0" lvl="3" marL="0" marR="0" rtl="0" algn="r">
              <a:spcBef>
                <a:spcPts val="0"/>
              </a:spcBef>
              <a:buNone/>
              <a:defRPr b="0" i="0" sz="1000" u="none" cap="none" strike="noStrike">
                <a:solidFill>
                  <a:srgbClr val="888888"/>
                </a:solidFill>
                <a:latin typeface="Arial"/>
                <a:ea typeface="Arial"/>
                <a:cs typeface="Arial"/>
                <a:sym typeface="Arial"/>
              </a:defRPr>
            </a:lvl4pPr>
            <a:lvl5pPr indent="0" lvl="4" marL="0" marR="0" rtl="0" algn="r">
              <a:spcBef>
                <a:spcPts val="0"/>
              </a:spcBef>
              <a:buNone/>
              <a:defRPr b="0" i="0" sz="1000" u="none" cap="none" strike="noStrike">
                <a:solidFill>
                  <a:srgbClr val="888888"/>
                </a:solidFill>
                <a:latin typeface="Arial"/>
                <a:ea typeface="Arial"/>
                <a:cs typeface="Arial"/>
                <a:sym typeface="Arial"/>
              </a:defRPr>
            </a:lvl5pPr>
            <a:lvl6pPr indent="0" lvl="5" marL="0" marR="0" rtl="0" algn="r">
              <a:spcBef>
                <a:spcPts val="0"/>
              </a:spcBef>
              <a:buNone/>
              <a:defRPr b="0" i="0" sz="1000" u="none" cap="none" strike="noStrike">
                <a:solidFill>
                  <a:srgbClr val="888888"/>
                </a:solidFill>
                <a:latin typeface="Arial"/>
                <a:ea typeface="Arial"/>
                <a:cs typeface="Arial"/>
                <a:sym typeface="Arial"/>
              </a:defRPr>
            </a:lvl6pPr>
            <a:lvl7pPr indent="0" lvl="6" marL="0" marR="0" rtl="0" algn="r">
              <a:spcBef>
                <a:spcPts val="0"/>
              </a:spcBef>
              <a:buNone/>
              <a:defRPr b="0" i="0" sz="1000" u="none" cap="none" strike="noStrike">
                <a:solidFill>
                  <a:srgbClr val="888888"/>
                </a:solidFill>
                <a:latin typeface="Arial"/>
                <a:ea typeface="Arial"/>
                <a:cs typeface="Arial"/>
                <a:sym typeface="Arial"/>
              </a:defRPr>
            </a:lvl7pPr>
            <a:lvl8pPr indent="0" lvl="7" marL="0" marR="0" rtl="0" algn="r">
              <a:spcBef>
                <a:spcPts val="0"/>
              </a:spcBef>
              <a:buNone/>
              <a:defRPr b="0" i="0" sz="1000" u="none" cap="none" strike="noStrike">
                <a:solidFill>
                  <a:srgbClr val="888888"/>
                </a:solidFill>
                <a:latin typeface="Arial"/>
                <a:ea typeface="Arial"/>
                <a:cs typeface="Arial"/>
                <a:sym typeface="Arial"/>
              </a:defRPr>
            </a:lvl8pPr>
            <a:lvl9pPr indent="0" lvl="8" marL="0" marR="0" rtl="0" algn="r">
              <a:spcBef>
                <a:spcPts val="0"/>
              </a:spcBef>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7.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
          <p:cNvSpPr txBox="1"/>
          <p:nvPr>
            <p:ph type="ctrTitle"/>
          </p:nvPr>
        </p:nvSpPr>
        <p:spPr>
          <a:xfrm>
            <a:off x="1595269" y="1122363"/>
            <a:ext cx="9001462"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b="0" lang="en-US" sz="4000"/>
              <a:t>CHAPTER 4</a:t>
            </a:r>
            <a:br>
              <a:rPr b="0" lang="en-US" sz="4000"/>
            </a:br>
            <a:r>
              <a:rPr b="0" lang="en-US" sz="4000"/>
              <a:t>DATA ANALYSIS</a:t>
            </a:r>
            <a:endParaRPr b="0" sz="4000"/>
          </a:p>
        </p:txBody>
      </p:sp>
      <p:sp>
        <p:nvSpPr>
          <p:cNvPr id="142" name="Google Shape;142;p1"/>
          <p:cNvSpPr txBox="1"/>
          <p:nvPr>
            <p:ph idx="1" type="subTitle"/>
          </p:nvPr>
        </p:nvSpPr>
        <p:spPr>
          <a:xfrm>
            <a:off x="1595269" y="3602038"/>
            <a:ext cx="9001462" cy="1655762"/>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Clr>
                <a:schemeClr val="dk1"/>
              </a:buClr>
              <a:buSzPts val="2400"/>
              <a:buNone/>
            </a:pPr>
            <a:r>
              <a:rPr lang="en-US"/>
              <a:t>8 Hrs.</a:t>
            </a:r>
            <a:endParaRPr/>
          </a:p>
          <a:p>
            <a:pPr indent="0" lvl="0" marL="0" rtl="0" algn="ctr">
              <a:lnSpc>
                <a:spcPct val="120000"/>
              </a:lnSpc>
              <a:spcBef>
                <a:spcPts val="1000"/>
              </a:spcBef>
              <a:spcAft>
                <a:spcPts val="0"/>
              </a:spcAft>
              <a:buClr>
                <a:schemeClr val="dk1"/>
              </a:buClr>
              <a:buSzPts val="2400"/>
              <a:buNone/>
            </a:pPr>
            <a:r>
              <a:rPr lang="en-US"/>
              <a:t>9 Marks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0"/>
          <p:cNvSpPr txBox="1"/>
          <p:nvPr>
            <p:ph type="title"/>
          </p:nvPr>
        </p:nvSpPr>
        <p:spPr>
          <a:xfrm>
            <a:off x="913795" y="609601"/>
            <a:ext cx="10353761" cy="724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MEASURES OF CENTRAL TENDENCY</a:t>
            </a:r>
            <a:endParaRPr b="0"/>
          </a:p>
        </p:txBody>
      </p:sp>
      <p:sp>
        <p:nvSpPr>
          <p:cNvPr id="216" name="Google Shape;216;p10"/>
          <p:cNvSpPr txBox="1"/>
          <p:nvPr>
            <p:ph idx="1" type="body"/>
          </p:nvPr>
        </p:nvSpPr>
        <p:spPr>
          <a:xfrm>
            <a:off x="913795" y="1333851"/>
            <a:ext cx="10353762" cy="4457349"/>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Central tendency is defined as a statistical measure that may be used to describe a complete distribution or dataset with a single value, known as a </a:t>
            </a:r>
            <a:r>
              <a:rPr lang="en-US">
                <a:solidFill>
                  <a:srgbClr val="FF0000"/>
                </a:solidFill>
              </a:rPr>
              <a:t>measure of central tendency</a:t>
            </a:r>
            <a:endParaRPr/>
          </a:p>
          <a:p>
            <a:pPr indent="-228600" lvl="0" marL="228600" rtl="0" algn="l">
              <a:lnSpc>
                <a:spcPct val="120000"/>
              </a:lnSpc>
              <a:spcBef>
                <a:spcPts val="1000"/>
              </a:spcBef>
              <a:spcAft>
                <a:spcPts val="0"/>
              </a:spcAft>
              <a:buClr>
                <a:schemeClr val="dk1"/>
              </a:buClr>
              <a:buSzPts val="2000"/>
              <a:buChar char="•"/>
            </a:pPr>
            <a:r>
              <a:rPr lang="en-US"/>
              <a:t>Any of the central tendency measures accurately describes the whole data distribution</a:t>
            </a:r>
            <a:endParaRPr/>
          </a:p>
          <a:p>
            <a:pPr indent="-228600" lvl="0" marL="228600" rtl="0" algn="l">
              <a:lnSpc>
                <a:spcPct val="120000"/>
              </a:lnSpc>
              <a:spcBef>
                <a:spcPts val="1000"/>
              </a:spcBef>
              <a:spcAft>
                <a:spcPts val="0"/>
              </a:spcAft>
              <a:buClr>
                <a:schemeClr val="dk1"/>
              </a:buClr>
              <a:buSzPts val="2000"/>
              <a:buChar char="•"/>
            </a:pPr>
            <a:r>
              <a:rPr lang="en-US"/>
              <a:t>The central tendency measures are:</a:t>
            </a:r>
            <a:endParaRPr/>
          </a:p>
          <a:p>
            <a:pPr indent="-228600" lvl="1" marL="685800" rtl="0" algn="l">
              <a:lnSpc>
                <a:spcPct val="120000"/>
              </a:lnSpc>
              <a:spcBef>
                <a:spcPts val="500"/>
              </a:spcBef>
              <a:spcAft>
                <a:spcPts val="0"/>
              </a:spcAft>
              <a:buClr>
                <a:schemeClr val="dk1"/>
              </a:buClr>
              <a:buSzPts val="2000"/>
              <a:buChar char="•"/>
            </a:pPr>
            <a:r>
              <a:rPr lang="en-US" sz="2000"/>
              <a:t>Mean</a:t>
            </a:r>
            <a:endParaRPr sz="2000"/>
          </a:p>
          <a:p>
            <a:pPr indent="-228600" lvl="1" marL="685800" rtl="0" algn="l">
              <a:lnSpc>
                <a:spcPct val="120000"/>
              </a:lnSpc>
              <a:spcBef>
                <a:spcPts val="500"/>
              </a:spcBef>
              <a:spcAft>
                <a:spcPts val="0"/>
              </a:spcAft>
              <a:buClr>
                <a:schemeClr val="dk1"/>
              </a:buClr>
              <a:buSzPts val="2000"/>
              <a:buChar char="•"/>
            </a:pPr>
            <a:r>
              <a:rPr lang="en-US" sz="2000"/>
              <a:t>Median</a:t>
            </a:r>
            <a:endParaRPr/>
          </a:p>
          <a:p>
            <a:pPr indent="-228600" lvl="1" marL="685800" rtl="0" algn="l">
              <a:lnSpc>
                <a:spcPct val="120000"/>
              </a:lnSpc>
              <a:spcBef>
                <a:spcPts val="500"/>
              </a:spcBef>
              <a:spcAft>
                <a:spcPts val="0"/>
              </a:spcAft>
              <a:buClr>
                <a:schemeClr val="dk1"/>
              </a:buClr>
              <a:buSzPts val="2000"/>
              <a:buChar char="•"/>
            </a:pPr>
            <a:r>
              <a:rPr lang="en-US" sz="2000"/>
              <a:t>Mode</a:t>
            </a:r>
            <a:endParaRPr sz="2000"/>
          </a:p>
        </p:txBody>
      </p:sp>
      <p:sp>
        <p:nvSpPr>
          <p:cNvPr id="217" name="Google Shape;217;p1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218" name="Google Shape;218;p1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s://media.geeksforgeeks.org/wp-content/uploads/20200310224543/TypesOFCentralTendency-1.png" id="219" name="Google Shape;219;p10"/>
          <p:cNvPicPr preferRelativeResize="0"/>
          <p:nvPr/>
        </p:nvPicPr>
        <p:blipFill rotWithShape="1">
          <a:blip r:embed="rId3">
            <a:alphaModFix/>
          </a:blip>
          <a:srcRect b="0" l="0" r="0" t="0"/>
          <a:stretch/>
        </p:blipFill>
        <p:spPr>
          <a:xfrm>
            <a:off x="5828781" y="3536949"/>
            <a:ext cx="5438775" cy="15335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1"/>
          <p:cNvSpPr txBox="1"/>
          <p:nvPr>
            <p:ph type="title"/>
          </p:nvPr>
        </p:nvSpPr>
        <p:spPr>
          <a:xfrm>
            <a:off x="913795" y="609601"/>
            <a:ext cx="10353761" cy="50989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MEAN</a:t>
            </a:r>
            <a:endParaRPr b="0"/>
          </a:p>
        </p:txBody>
      </p:sp>
      <p:sp>
        <p:nvSpPr>
          <p:cNvPr id="225" name="Google Shape;225;p11"/>
          <p:cNvSpPr txBox="1"/>
          <p:nvPr>
            <p:ph idx="1" type="body"/>
          </p:nvPr>
        </p:nvSpPr>
        <p:spPr>
          <a:xfrm>
            <a:off x="913795" y="1119499"/>
            <a:ext cx="10353762" cy="4671701"/>
          </a:xfrm>
          <a:prstGeom prst="rect">
            <a:avLst/>
          </a:prstGeom>
          <a:blipFill rotWithShape="1">
            <a:blip r:embed="rId3">
              <a:alphaModFix/>
            </a:blip>
            <a:stretch>
              <a:fillRect b="-1696" l="-647" r="-705" t="-259"/>
            </a:stretch>
          </a:blip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 </a:t>
            </a:r>
            <a:endParaRPr/>
          </a:p>
        </p:txBody>
      </p:sp>
      <p:sp>
        <p:nvSpPr>
          <p:cNvPr id="226" name="Google Shape;226;p1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227" name="Google Shape;227;p1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2"/>
          <p:cNvSpPr txBox="1"/>
          <p:nvPr>
            <p:ph type="title"/>
          </p:nvPr>
        </p:nvSpPr>
        <p:spPr>
          <a:xfrm>
            <a:off x="913795" y="609601"/>
            <a:ext cx="10353761" cy="10739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a:buNone/>
            </a:pPr>
            <a:r>
              <a:rPr b="0" lang="en-US" cap="none"/>
              <a:t>Example: Weights of 7 girls in kg are 54, 32, 45, 61, 20, 66 and 50. determine the mean weight for the provided collection of data.</a:t>
            </a:r>
            <a:endParaRPr b="0" cap="none"/>
          </a:p>
        </p:txBody>
      </p:sp>
      <p:sp>
        <p:nvSpPr>
          <p:cNvPr id="233" name="Google Shape;233;p12"/>
          <p:cNvSpPr txBox="1"/>
          <p:nvPr>
            <p:ph idx="1" type="body"/>
          </p:nvPr>
        </p:nvSpPr>
        <p:spPr>
          <a:xfrm>
            <a:off x="913795" y="1683521"/>
            <a:ext cx="10353762" cy="4107679"/>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Mean = Σx/n</a:t>
            </a:r>
            <a:endParaRPr/>
          </a:p>
          <a:p>
            <a:pPr indent="0" lvl="0" marL="0" rtl="0" algn="l">
              <a:lnSpc>
                <a:spcPct val="120000"/>
              </a:lnSpc>
              <a:spcBef>
                <a:spcPts val="1000"/>
              </a:spcBef>
              <a:spcAft>
                <a:spcPts val="0"/>
              </a:spcAft>
              <a:buClr>
                <a:schemeClr val="dk1"/>
              </a:buClr>
              <a:buSzPts val="2000"/>
              <a:buNone/>
            </a:pPr>
            <a:r>
              <a:rPr lang="en-US"/>
              <a:t>            = (54 + 32 + 45 + 61 + 20 + 66 + 50)/7</a:t>
            </a:r>
            <a:endParaRPr/>
          </a:p>
          <a:p>
            <a:pPr indent="0" lvl="0" marL="0" rtl="0" algn="l">
              <a:lnSpc>
                <a:spcPct val="120000"/>
              </a:lnSpc>
              <a:spcBef>
                <a:spcPts val="1000"/>
              </a:spcBef>
              <a:spcAft>
                <a:spcPts val="0"/>
              </a:spcAft>
              <a:buClr>
                <a:schemeClr val="dk1"/>
              </a:buClr>
              <a:buSzPts val="2000"/>
              <a:buNone/>
            </a:pPr>
            <a:r>
              <a:rPr lang="en-US"/>
              <a:t>            =  328 / 7</a:t>
            </a:r>
            <a:endParaRPr/>
          </a:p>
          <a:p>
            <a:pPr indent="0" lvl="0" marL="0" rtl="0" algn="l">
              <a:lnSpc>
                <a:spcPct val="120000"/>
              </a:lnSpc>
              <a:spcBef>
                <a:spcPts val="1000"/>
              </a:spcBef>
              <a:spcAft>
                <a:spcPts val="0"/>
              </a:spcAft>
              <a:buClr>
                <a:schemeClr val="dk1"/>
              </a:buClr>
              <a:buSzPts val="2000"/>
              <a:buNone/>
            </a:pPr>
            <a:r>
              <a:rPr lang="en-US"/>
              <a:t>            =  46.85</a:t>
            </a:r>
            <a:endParaRPr/>
          </a:p>
          <a:p>
            <a:pPr indent="0" lvl="0" marL="0" rtl="0" algn="l">
              <a:lnSpc>
                <a:spcPct val="120000"/>
              </a:lnSpc>
              <a:spcBef>
                <a:spcPts val="1000"/>
              </a:spcBef>
              <a:spcAft>
                <a:spcPts val="0"/>
              </a:spcAft>
              <a:buClr>
                <a:schemeClr val="dk1"/>
              </a:buClr>
              <a:buSzPts val="2000"/>
              <a:buNone/>
            </a:pPr>
            <a:r>
              <a:rPr lang="en-US"/>
              <a:t>Thus, the group's mean weight is 46.85 kg.</a:t>
            </a:r>
            <a:endParaRPr/>
          </a:p>
        </p:txBody>
      </p:sp>
      <p:sp>
        <p:nvSpPr>
          <p:cNvPr id="234" name="Google Shape;234;p1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235" name="Google Shape;235;p1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3"/>
          <p:cNvSpPr txBox="1"/>
          <p:nvPr>
            <p:ph type="title"/>
          </p:nvPr>
        </p:nvSpPr>
        <p:spPr>
          <a:xfrm>
            <a:off x="913795" y="609601"/>
            <a:ext cx="10353761" cy="724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lang="en-US"/>
              <a:t>MEDIAN</a:t>
            </a:r>
            <a:endParaRPr/>
          </a:p>
        </p:txBody>
      </p:sp>
      <p:sp>
        <p:nvSpPr>
          <p:cNvPr id="241" name="Google Shape;241;p13"/>
          <p:cNvSpPr txBox="1"/>
          <p:nvPr>
            <p:ph idx="1" type="body"/>
          </p:nvPr>
        </p:nvSpPr>
        <p:spPr>
          <a:xfrm>
            <a:off x="913795" y="1333851"/>
            <a:ext cx="10353762" cy="4457349"/>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Median of a data set is the value of the middle-most observation obtained after organizing the data in ascending order, which is one of the measures of central tendency. Median formula may be used to compute the median for many types of data, such as grouped and ungrouped data.</a:t>
            </a:r>
            <a:endParaRPr/>
          </a:p>
          <a:p>
            <a:pPr indent="-228600" lvl="0" marL="228600" rtl="0" algn="l">
              <a:lnSpc>
                <a:spcPct val="120000"/>
              </a:lnSpc>
              <a:spcBef>
                <a:spcPts val="1000"/>
              </a:spcBef>
              <a:spcAft>
                <a:spcPts val="0"/>
              </a:spcAft>
              <a:buClr>
                <a:schemeClr val="dk1"/>
              </a:buClr>
              <a:buSzPts val="2000"/>
              <a:buChar char="•"/>
            </a:pPr>
            <a:r>
              <a:rPr lang="en-US"/>
              <a:t>Ungrouped Data Median (n is odd): [(n + 1)/2]th term</a:t>
            </a:r>
            <a:endParaRPr/>
          </a:p>
          <a:p>
            <a:pPr indent="-228600" lvl="0" marL="228600" rtl="0" algn="l">
              <a:lnSpc>
                <a:spcPct val="120000"/>
              </a:lnSpc>
              <a:spcBef>
                <a:spcPts val="1000"/>
              </a:spcBef>
              <a:spcAft>
                <a:spcPts val="0"/>
              </a:spcAft>
              <a:buClr>
                <a:schemeClr val="dk1"/>
              </a:buClr>
              <a:buSzPts val="2000"/>
              <a:buChar char="•"/>
            </a:pPr>
            <a:r>
              <a:rPr lang="en-US"/>
              <a:t>Ungrouped Data Median (n is even): [(n / 2)th term + ((n / 2) + 1)th term]/2</a:t>
            </a:r>
            <a:endParaRPr/>
          </a:p>
          <a:p>
            <a:pPr indent="-228600" lvl="0" marL="228600" rtl="0" algn="l">
              <a:lnSpc>
                <a:spcPct val="120000"/>
              </a:lnSpc>
              <a:spcBef>
                <a:spcPts val="1000"/>
              </a:spcBef>
              <a:spcAft>
                <a:spcPts val="0"/>
              </a:spcAft>
              <a:buClr>
                <a:schemeClr val="dk1"/>
              </a:buClr>
              <a:buSzPts val="2000"/>
              <a:buChar char="•"/>
            </a:pPr>
            <a:r>
              <a:rPr lang="en-US"/>
              <a:t>where,</a:t>
            </a:r>
            <a:endParaRPr/>
          </a:p>
          <a:p>
            <a:pPr indent="-228600" lvl="0" marL="228600" rtl="0" algn="l">
              <a:lnSpc>
                <a:spcPct val="120000"/>
              </a:lnSpc>
              <a:spcBef>
                <a:spcPts val="1000"/>
              </a:spcBef>
              <a:spcAft>
                <a:spcPts val="0"/>
              </a:spcAft>
              <a:buClr>
                <a:schemeClr val="dk1"/>
              </a:buClr>
              <a:buSzPts val="2000"/>
              <a:buChar char="•"/>
            </a:pPr>
            <a:r>
              <a:rPr lang="en-US"/>
              <a:t>n = Number of Terms</a:t>
            </a:r>
            <a:endParaRPr/>
          </a:p>
        </p:txBody>
      </p:sp>
      <p:sp>
        <p:nvSpPr>
          <p:cNvPr id="242" name="Google Shape;242;p1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243" name="Google Shape;243;p1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4"/>
          <p:cNvSpPr txBox="1"/>
          <p:nvPr>
            <p:ph type="title"/>
          </p:nvPr>
        </p:nvSpPr>
        <p:spPr>
          <a:xfrm>
            <a:off x="913795" y="609601"/>
            <a:ext cx="10353761" cy="10226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a:buNone/>
            </a:pPr>
            <a:r>
              <a:rPr b="0" lang="en-US" cap="none"/>
              <a:t>Example: Weights of 7 girls in kg are 54, 32, 45, 61, 20, 66 and 50. Determine the median weight for the provided collection of data.</a:t>
            </a:r>
            <a:endParaRPr b="0" cap="none"/>
          </a:p>
        </p:txBody>
      </p:sp>
      <p:sp>
        <p:nvSpPr>
          <p:cNvPr id="249" name="Google Shape;249;p14"/>
          <p:cNvSpPr txBox="1"/>
          <p:nvPr>
            <p:ph idx="1" type="body"/>
          </p:nvPr>
        </p:nvSpPr>
        <p:spPr>
          <a:xfrm>
            <a:off x="913795" y="1632247"/>
            <a:ext cx="10353762" cy="415895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Arrange the provided data collection in ascending order: 20, 32, 45, 50, 54, 61, 66</a:t>
            </a:r>
            <a:endParaRPr/>
          </a:p>
          <a:p>
            <a:pPr indent="-228600" lvl="0" marL="228600" rtl="0" algn="l">
              <a:lnSpc>
                <a:spcPct val="120000"/>
              </a:lnSpc>
              <a:spcBef>
                <a:spcPts val="1000"/>
              </a:spcBef>
              <a:spcAft>
                <a:spcPts val="0"/>
              </a:spcAft>
              <a:buClr>
                <a:schemeClr val="dk1"/>
              </a:buClr>
              <a:buSzPts val="2000"/>
              <a:buChar char="•"/>
            </a:pPr>
            <a:r>
              <a:rPr lang="en-US"/>
              <a:t>Median = [(n + 1) / 2]th term</a:t>
            </a:r>
            <a:endParaRPr/>
          </a:p>
          <a:p>
            <a:pPr indent="0" lvl="0" marL="0" rtl="0" algn="l">
              <a:lnSpc>
                <a:spcPct val="120000"/>
              </a:lnSpc>
              <a:spcBef>
                <a:spcPts val="1000"/>
              </a:spcBef>
              <a:spcAft>
                <a:spcPts val="0"/>
              </a:spcAft>
              <a:buClr>
                <a:schemeClr val="dk1"/>
              </a:buClr>
              <a:buSzPts val="2000"/>
              <a:buNone/>
            </a:pPr>
            <a:r>
              <a:rPr lang="en-US"/>
              <a:t>              = [(7 + 1) / 2]th term</a:t>
            </a:r>
            <a:endParaRPr/>
          </a:p>
          <a:p>
            <a:pPr indent="0" lvl="0" marL="0" rtl="0" algn="l">
              <a:lnSpc>
                <a:spcPct val="120000"/>
              </a:lnSpc>
              <a:spcBef>
                <a:spcPts val="1000"/>
              </a:spcBef>
              <a:spcAft>
                <a:spcPts val="0"/>
              </a:spcAft>
              <a:buClr>
                <a:schemeClr val="dk1"/>
              </a:buClr>
              <a:buSzPts val="2000"/>
              <a:buNone/>
            </a:pPr>
            <a:r>
              <a:rPr lang="en-US"/>
              <a:t>              =  4th term</a:t>
            </a:r>
            <a:endParaRPr/>
          </a:p>
          <a:p>
            <a:pPr indent="0" lvl="0" marL="0" rtl="0" algn="l">
              <a:lnSpc>
                <a:spcPct val="120000"/>
              </a:lnSpc>
              <a:spcBef>
                <a:spcPts val="1000"/>
              </a:spcBef>
              <a:spcAft>
                <a:spcPts val="0"/>
              </a:spcAft>
              <a:buClr>
                <a:schemeClr val="dk1"/>
              </a:buClr>
              <a:buSzPts val="2000"/>
              <a:buNone/>
            </a:pPr>
            <a:r>
              <a:rPr lang="en-US"/>
              <a:t>              =  50</a:t>
            </a:r>
            <a:endParaRPr/>
          </a:p>
          <a:p>
            <a:pPr indent="-228600" lvl="0" marL="228600" rtl="0" algn="l">
              <a:lnSpc>
                <a:spcPct val="120000"/>
              </a:lnSpc>
              <a:spcBef>
                <a:spcPts val="1000"/>
              </a:spcBef>
              <a:spcAft>
                <a:spcPts val="0"/>
              </a:spcAft>
              <a:buClr>
                <a:schemeClr val="dk1"/>
              </a:buClr>
              <a:buSzPts val="2000"/>
              <a:buChar char="•"/>
            </a:pPr>
            <a:r>
              <a:rPr lang="en-US"/>
              <a:t>Thus, group's median weight is 50 kg.</a:t>
            </a:r>
            <a:endParaRPr/>
          </a:p>
        </p:txBody>
      </p:sp>
      <p:sp>
        <p:nvSpPr>
          <p:cNvPr id="250" name="Google Shape;250;p1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251" name="Google Shape;251;p1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5"/>
          <p:cNvSpPr txBox="1"/>
          <p:nvPr>
            <p:ph type="title"/>
          </p:nvPr>
        </p:nvSpPr>
        <p:spPr>
          <a:xfrm>
            <a:off x="913795" y="609601"/>
            <a:ext cx="10353761" cy="724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MODE</a:t>
            </a:r>
            <a:endParaRPr b="0"/>
          </a:p>
        </p:txBody>
      </p:sp>
      <p:sp>
        <p:nvSpPr>
          <p:cNvPr id="257" name="Google Shape;257;p15"/>
          <p:cNvSpPr txBox="1"/>
          <p:nvPr>
            <p:ph idx="1" type="body"/>
          </p:nvPr>
        </p:nvSpPr>
        <p:spPr>
          <a:xfrm>
            <a:off x="913795" y="1333851"/>
            <a:ext cx="10353762" cy="4457349"/>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One of the measures of central tendency, defined as the value that appears the most frequently in the provided data, i.e. the observation with the highest frequency is known as the mode of data</a:t>
            </a:r>
            <a:endParaRPr/>
          </a:p>
          <a:p>
            <a:pPr indent="-228600" lvl="0" marL="228600" rtl="0" algn="l">
              <a:lnSpc>
                <a:spcPct val="120000"/>
              </a:lnSpc>
              <a:spcBef>
                <a:spcPts val="1000"/>
              </a:spcBef>
              <a:spcAft>
                <a:spcPts val="0"/>
              </a:spcAft>
              <a:buClr>
                <a:schemeClr val="dk1"/>
              </a:buClr>
              <a:buSzPts val="2000"/>
              <a:buChar char="•"/>
            </a:pPr>
            <a:r>
              <a:rPr lang="en-US"/>
              <a:t>Mode of Ungrouped Data: </a:t>
            </a:r>
            <a:r>
              <a:rPr lang="en-US">
                <a:solidFill>
                  <a:srgbClr val="FF0000"/>
                </a:solidFill>
              </a:rPr>
              <a:t>Most Repeated Observation in Dataset</a:t>
            </a:r>
            <a:endParaRPr>
              <a:solidFill>
                <a:srgbClr val="FF0000"/>
              </a:solidFill>
            </a:endParaRPr>
          </a:p>
        </p:txBody>
      </p:sp>
      <p:sp>
        <p:nvSpPr>
          <p:cNvPr id="258" name="Google Shape;258;p1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259" name="Google Shape;259;p1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6"/>
          <p:cNvSpPr txBox="1"/>
          <p:nvPr>
            <p:ph type="title"/>
          </p:nvPr>
        </p:nvSpPr>
        <p:spPr>
          <a:xfrm>
            <a:off x="913795" y="609600"/>
            <a:ext cx="10353761" cy="121919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a:buNone/>
            </a:pPr>
            <a:r>
              <a:rPr b="0" lang="en-US" cap="none"/>
              <a:t>Example: Weights of 7 girls in kg are 54, 32, 45, 61, 20, 45 and 50. Determine the mode weight for the provided collection of data.</a:t>
            </a:r>
            <a:endParaRPr b="0" cap="none"/>
          </a:p>
        </p:txBody>
      </p:sp>
      <p:sp>
        <p:nvSpPr>
          <p:cNvPr id="265" name="Google Shape;265;p16"/>
          <p:cNvSpPr txBox="1"/>
          <p:nvPr>
            <p:ph idx="1" type="body"/>
          </p:nvPr>
        </p:nvSpPr>
        <p:spPr>
          <a:xfrm>
            <a:off x="913795" y="1828800"/>
            <a:ext cx="10353762" cy="396240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Mode = Most repeated observation in Dataset</a:t>
            </a:r>
            <a:endParaRPr/>
          </a:p>
          <a:p>
            <a:pPr indent="0" lvl="0" marL="0" rtl="0" algn="l">
              <a:lnSpc>
                <a:spcPct val="120000"/>
              </a:lnSpc>
              <a:spcBef>
                <a:spcPts val="1000"/>
              </a:spcBef>
              <a:spcAft>
                <a:spcPts val="0"/>
              </a:spcAft>
              <a:buClr>
                <a:schemeClr val="dk1"/>
              </a:buClr>
              <a:buSzPts val="2000"/>
              <a:buNone/>
            </a:pPr>
            <a:r>
              <a:rPr lang="en-US"/>
              <a:t>           = 45 </a:t>
            </a:r>
            <a:endParaRPr/>
          </a:p>
          <a:p>
            <a:pPr indent="-228600" lvl="0" marL="228600" rtl="0" algn="l">
              <a:lnSpc>
                <a:spcPct val="120000"/>
              </a:lnSpc>
              <a:spcBef>
                <a:spcPts val="1000"/>
              </a:spcBef>
              <a:spcAft>
                <a:spcPts val="0"/>
              </a:spcAft>
              <a:buClr>
                <a:schemeClr val="dk1"/>
              </a:buClr>
              <a:buSzPts val="2000"/>
              <a:buChar char="•"/>
            </a:pPr>
            <a:r>
              <a:rPr lang="en-US"/>
              <a:t>Thus, group's mode weight is 45 kg.</a:t>
            </a:r>
            <a:endParaRPr/>
          </a:p>
        </p:txBody>
      </p:sp>
      <p:sp>
        <p:nvSpPr>
          <p:cNvPr id="266" name="Google Shape;266;p1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267" name="Google Shape;267;p1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7"/>
          <p:cNvSpPr txBox="1"/>
          <p:nvPr>
            <p:ph type="title"/>
          </p:nvPr>
        </p:nvSpPr>
        <p:spPr>
          <a:xfrm>
            <a:off x="913795" y="609601"/>
            <a:ext cx="10353761" cy="724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MEASURES OF DISPERSION</a:t>
            </a:r>
            <a:endParaRPr b="0"/>
          </a:p>
        </p:txBody>
      </p:sp>
      <p:sp>
        <p:nvSpPr>
          <p:cNvPr id="273" name="Google Shape;273;p17"/>
          <p:cNvSpPr txBox="1"/>
          <p:nvPr>
            <p:ph idx="1" type="body"/>
          </p:nvPr>
        </p:nvSpPr>
        <p:spPr>
          <a:xfrm>
            <a:off x="913795" y="1333851"/>
            <a:ext cx="10353762" cy="4457349"/>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If the variability of data within an experiment must be established, absolute measures of variability should be employed</a:t>
            </a:r>
            <a:endParaRPr/>
          </a:p>
          <a:p>
            <a:pPr indent="-228600" lvl="0" marL="228600" rtl="0" algn="l">
              <a:lnSpc>
                <a:spcPct val="120000"/>
              </a:lnSpc>
              <a:spcBef>
                <a:spcPts val="1000"/>
              </a:spcBef>
              <a:spcAft>
                <a:spcPts val="0"/>
              </a:spcAft>
              <a:buClr>
                <a:schemeClr val="dk1"/>
              </a:buClr>
              <a:buSzPts val="2000"/>
              <a:buChar char="•"/>
            </a:pPr>
            <a:r>
              <a:rPr lang="en-US"/>
              <a:t>Such metrics often reflect differences in a data collection in terms of the average deviations of the observations</a:t>
            </a:r>
            <a:endParaRPr/>
          </a:p>
          <a:p>
            <a:pPr indent="-228600" lvl="0" marL="228600" rtl="0" algn="l">
              <a:lnSpc>
                <a:spcPct val="120000"/>
              </a:lnSpc>
              <a:spcBef>
                <a:spcPts val="1000"/>
              </a:spcBef>
              <a:spcAft>
                <a:spcPts val="0"/>
              </a:spcAft>
              <a:buClr>
                <a:schemeClr val="dk1"/>
              </a:buClr>
              <a:buSzPts val="2000"/>
              <a:buChar char="•"/>
            </a:pPr>
            <a:r>
              <a:rPr lang="en-US"/>
              <a:t>Most prevalent absolute measurements of deviation are:</a:t>
            </a:r>
            <a:endParaRPr/>
          </a:p>
          <a:p>
            <a:pPr indent="-228600" lvl="1" marL="685800" rtl="0" algn="l">
              <a:lnSpc>
                <a:spcPct val="120000"/>
              </a:lnSpc>
              <a:spcBef>
                <a:spcPts val="500"/>
              </a:spcBef>
              <a:spcAft>
                <a:spcPts val="0"/>
              </a:spcAft>
              <a:buClr>
                <a:schemeClr val="dk1"/>
              </a:buClr>
              <a:buSzPts val="2000"/>
              <a:buChar char="•"/>
            </a:pPr>
            <a:r>
              <a:rPr lang="en-US" sz="2000"/>
              <a:t>Range</a:t>
            </a:r>
            <a:endParaRPr sz="2000"/>
          </a:p>
          <a:p>
            <a:pPr indent="-228600" lvl="1" marL="685800" rtl="0" algn="l">
              <a:lnSpc>
                <a:spcPct val="120000"/>
              </a:lnSpc>
              <a:spcBef>
                <a:spcPts val="500"/>
              </a:spcBef>
              <a:spcAft>
                <a:spcPts val="0"/>
              </a:spcAft>
              <a:buClr>
                <a:schemeClr val="dk1"/>
              </a:buClr>
              <a:buSzPts val="2000"/>
              <a:buChar char="•"/>
            </a:pPr>
            <a:r>
              <a:rPr lang="en-US" sz="2000"/>
              <a:t>Standard Deviation</a:t>
            </a:r>
            <a:endParaRPr/>
          </a:p>
          <a:p>
            <a:pPr indent="-228600" lvl="1" marL="685800" rtl="0" algn="l">
              <a:lnSpc>
                <a:spcPct val="120000"/>
              </a:lnSpc>
              <a:spcBef>
                <a:spcPts val="500"/>
              </a:spcBef>
              <a:spcAft>
                <a:spcPts val="0"/>
              </a:spcAft>
              <a:buClr>
                <a:schemeClr val="dk1"/>
              </a:buClr>
              <a:buSzPts val="2000"/>
              <a:buChar char="•"/>
            </a:pPr>
            <a:r>
              <a:rPr lang="en-US" sz="2000"/>
              <a:t>Variance</a:t>
            </a:r>
            <a:endParaRPr/>
          </a:p>
        </p:txBody>
      </p:sp>
      <p:sp>
        <p:nvSpPr>
          <p:cNvPr id="274" name="Google Shape;274;p1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275" name="Google Shape;275;p1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8"/>
          <p:cNvSpPr txBox="1"/>
          <p:nvPr>
            <p:ph type="title"/>
          </p:nvPr>
        </p:nvSpPr>
        <p:spPr>
          <a:xfrm>
            <a:off x="913795" y="609600"/>
            <a:ext cx="10353761" cy="68230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RANGE</a:t>
            </a:r>
            <a:endParaRPr b="0"/>
          </a:p>
        </p:txBody>
      </p:sp>
      <p:sp>
        <p:nvSpPr>
          <p:cNvPr id="281" name="Google Shape;281;p18"/>
          <p:cNvSpPr txBox="1"/>
          <p:nvPr>
            <p:ph idx="1" type="body"/>
          </p:nvPr>
        </p:nvSpPr>
        <p:spPr>
          <a:xfrm>
            <a:off x="913795" y="1291905"/>
            <a:ext cx="5106004" cy="449929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Represents the spread of data from the lowest to the highest value in the distribution</a:t>
            </a:r>
            <a:endParaRPr/>
          </a:p>
          <a:p>
            <a:pPr indent="-228600" lvl="0" marL="228600" rtl="0" algn="l">
              <a:lnSpc>
                <a:spcPct val="120000"/>
              </a:lnSpc>
              <a:spcBef>
                <a:spcPts val="1000"/>
              </a:spcBef>
              <a:spcAft>
                <a:spcPts val="0"/>
              </a:spcAft>
              <a:buClr>
                <a:schemeClr val="dk1"/>
              </a:buClr>
              <a:buSzPts val="2000"/>
              <a:buChar char="•"/>
            </a:pPr>
            <a:r>
              <a:rPr lang="en-US"/>
              <a:t>It is the most straightforward measure of variability to compute</a:t>
            </a:r>
            <a:endParaRPr/>
          </a:p>
          <a:p>
            <a:pPr indent="-228600" lvl="0" marL="228600" rtl="0" algn="l">
              <a:lnSpc>
                <a:spcPct val="120000"/>
              </a:lnSpc>
              <a:spcBef>
                <a:spcPts val="1000"/>
              </a:spcBef>
              <a:spcAft>
                <a:spcPts val="0"/>
              </a:spcAft>
              <a:buClr>
                <a:schemeClr val="dk1"/>
              </a:buClr>
              <a:buSzPts val="2000"/>
              <a:buChar char="•"/>
            </a:pPr>
            <a:r>
              <a:rPr lang="en-US"/>
              <a:t>To get the range, subtract the data set's lowest and highest values.</a:t>
            </a:r>
            <a:endParaRPr/>
          </a:p>
          <a:p>
            <a:pPr indent="-228600" lvl="0" marL="228600" rtl="0" algn="l">
              <a:lnSpc>
                <a:spcPct val="120000"/>
              </a:lnSpc>
              <a:spcBef>
                <a:spcPts val="1000"/>
              </a:spcBef>
              <a:spcAft>
                <a:spcPts val="0"/>
              </a:spcAft>
              <a:buClr>
                <a:schemeClr val="dk1"/>
              </a:buClr>
              <a:buSzPts val="2000"/>
              <a:buChar char="•"/>
            </a:pPr>
            <a:r>
              <a:rPr lang="en-US"/>
              <a:t>Range = Highest Value – Lowest Value</a:t>
            </a:r>
            <a:endParaRPr/>
          </a:p>
        </p:txBody>
      </p:sp>
      <p:sp>
        <p:nvSpPr>
          <p:cNvPr id="282" name="Google Shape;282;p18"/>
          <p:cNvSpPr txBox="1"/>
          <p:nvPr>
            <p:ph idx="2" type="body"/>
          </p:nvPr>
        </p:nvSpPr>
        <p:spPr>
          <a:xfrm>
            <a:off x="6019799" y="1291905"/>
            <a:ext cx="5247758" cy="449929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Example: Calculate the range of the following data series:  5, 13, 32, 42, 15, 84</a:t>
            </a:r>
            <a:endParaRPr/>
          </a:p>
          <a:p>
            <a:pPr indent="-228600" lvl="0" marL="228600" rtl="0" algn="l">
              <a:lnSpc>
                <a:spcPct val="120000"/>
              </a:lnSpc>
              <a:spcBef>
                <a:spcPts val="1000"/>
              </a:spcBef>
              <a:spcAft>
                <a:spcPts val="0"/>
              </a:spcAft>
              <a:buClr>
                <a:schemeClr val="dk1"/>
              </a:buClr>
              <a:buSzPts val="2000"/>
              <a:buChar char="•"/>
            </a:pPr>
            <a:r>
              <a:rPr lang="en-US"/>
              <a:t>Arrange the provided data series in ascending order: 5, 13, 15, 32, 42, 84</a:t>
            </a:r>
            <a:endParaRPr/>
          </a:p>
          <a:p>
            <a:pPr indent="0" lvl="0" marL="0" rtl="0" algn="l">
              <a:lnSpc>
                <a:spcPct val="120000"/>
              </a:lnSpc>
              <a:spcBef>
                <a:spcPts val="1000"/>
              </a:spcBef>
              <a:spcAft>
                <a:spcPts val="0"/>
              </a:spcAft>
              <a:buClr>
                <a:schemeClr val="dk1"/>
              </a:buClr>
              <a:buSzPts val="2000"/>
              <a:buNone/>
            </a:pPr>
            <a:r>
              <a:rPr lang="en-US"/>
              <a:t>Range = H - L</a:t>
            </a:r>
            <a:endParaRPr/>
          </a:p>
          <a:p>
            <a:pPr indent="0" lvl="0" marL="0" rtl="0" algn="l">
              <a:lnSpc>
                <a:spcPct val="120000"/>
              </a:lnSpc>
              <a:spcBef>
                <a:spcPts val="1000"/>
              </a:spcBef>
              <a:spcAft>
                <a:spcPts val="0"/>
              </a:spcAft>
              <a:buClr>
                <a:schemeClr val="dk1"/>
              </a:buClr>
              <a:buSzPts val="2000"/>
              <a:buNone/>
            </a:pPr>
            <a:r>
              <a:rPr lang="en-US"/>
              <a:t>             = 84 - 5</a:t>
            </a:r>
            <a:endParaRPr/>
          </a:p>
          <a:p>
            <a:pPr indent="0" lvl="0" marL="0" rtl="0" algn="l">
              <a:lnSpc>
                <a:spcPct val="120000"/>
              </a:lnSpc>
              <a:spcBef>
                <a:spcPts val="1000"/>
              </a:spcBef>
              <a:spcAft>
                <a:spcPts val="0"/>
              </a:spcAft>
              <a:buClr>
                <a:schemeClr val="dk1"/>
              </a:buClr>
              <a:buSzPts val="2000"/>
              <a:buNone/>
            </a:pPr>
            <a:r>
              <a:rPr lang="en-US"/>
              <a:t>              = 79</a:t>
            </a:r>
            <a:endParaRPr/>
          </a:p>
          <a:p>
            <a:pPr indent="0" lvl="0" marL="0" rtl="0" algn="l">
              <a:lnSpc>
                <a:spcPct val="120000"/>
              </a:lnSpc>
              <a:spcBef>
                <a:spcPts val="1000"/>
              </a:spcBef>
              <a:spcAft>
                <a:spcPts val="0"/>
              </a:spcAft>
              <a:buClr>
                <a:schemeClr val="dk1"/>
              </a:buClr>
              <a:buSzPts val="2000"/>
              <a:buNone/>
            </a:pPr>
            <a:r>
              <a:rPr lang="en-US"/>
              <a:t>So, the range is 79.</a:t>
            </a:r>
            <a:endParaRPr/>
          </a:p>
        </p:txBody>
      </p:sp>
      <p:sp>
        <p:nvSpPr>
          <p:cNvPr id="283" name="Google Shape;283;p1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284" name="Google Shape;284;p1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9"/>
          <p:cNvSpPr txBox="1"/>
          <p:nvPr>
            <p:ph type="title"/>
          </p:nvPr>
        </p:nvSpPr>
        <p:spPr>
          <a:xfrm>
            <a:off x="913795" y="609601"/>
            <a:ext cx="10353761" cy="724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STANDARD DEVIATION – [1]</a:t>
            </a:r>
            <a:endParaRPr b="0"/>
          </a:p>
        </p:txBody>
      </p:sp>
      <p:sp>
        <p:nvSpPr>
          <p:cNvPr id="290" name="Google Shape;290;p19"/>
          <p:cNvSpPr txBox="1"/>
          <p:nvPr>
            <p:ph idx="1" type="body"/>
          </p:nvPr>
        </p:nvSpPr>
        <p:spPr>
          <a:xfrm>
            <a:off x="913795" y="1333851"/>
            <a:ext cx="10353762" cy="4457349"/>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Standard deviation (s or SD) represents the average level of variability in your dataset</a:t>
            </a:r>
            <a:endParaRPr/>
          </a:p>
          <a:p>
            <a:pPr indent="-228600" lvl="0" marL="228600" rtl="0" algn="l">
              <a:lnSpc>
                <a:spcPct val="120000"/>
              </a:lnSpc>
              <a:spcBef>
                <a:spcPts val="1000"/>
              </a:spcBef>
              <a:spcAft>
                <a:spcPts val="0"/>
              </a:spcAft>
              <a:buClr>
                <a:schemeClr val="dk1"/>
              </a:buClr>
              <a:buSzPts val="2000"/>
              <a:buChar char="•"/>
            </a:pPr>
            <a:r>
              <a:rPr lang="en-US"/>
              <a:t>Represents the average deviation of each score from the mean</a:t>
            </a:r>
            <a:endParaRPr/>
          </a:p>
          <a:p>
            <a:pPr indent="-228600" lvl="0" marL="228600" rtl="0" algn="l">
              <a:lnSpc>
                <a:spcPct val="120000"/>
              </a:lnSpc>
              <a:spcBef>
                <a:spcPts val="1000"/>
              </a:spcBef>
              <a:spcAft>
                <a:spcPts val="0"/>
              </a:spcAft>
              <a:buClr>
                <a:schemeClr val="dk1"/>
              </a:buClr>
              <a:buSzPts val="2000"/>
              <a:buChar char="•"/>
            </a:pPr>
            <a:r>
              <a:rPr lang="en-US"/>
              <a:t>Higher the standard deviation, the more varied the dataset is.</a:t>
            </a:r>
            <a:endParaRPr/>
          </a:p>
        </p:txBody>
      </p:sp>
      <p:sp>
        <p:nvSpPr>
          <p:cNvPr id="291" name="Google Shape;291;p1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292" name="Google Shape;292;p1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type="title"/>
          </p:nvPr>
        </p:nvSpPr>
        <p:spPr>
          <a:xfrm>
            <a:off x="913795" y="609601"/>
            <a:ext cx="10353761" cy="724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lang="en-US"/>
              <a:t>OVERVIEW</a:t>
            </a:r>
            <a:endParaRPr/>
          </a:p>
        </p:txBody>
      </p:sp>
      <p:sp>
        <p:nvSpPr>
          <p:cNvPr id="148" name="Google Shape;148;p2"/>
          <p:cNvSpPr txBox="1"/>
          <p:nvPr>
            <p:ph idx="1" type="body"/>
          </p:nvPr>
        </p:nvSpPr>
        <p:spPr>
          <a:xfrm>
            <a:off x="913795" y="1333851"/>
            <a:ext cx="10353762" cy="4457349"/>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Data analytics: Descriptive, diagnostic, predictive and prescriptive analytics</a:t>
            </a:r>
            <a:endParaRPr/>
          </a:p>
          <a:p>
            <a:pPr indent="-228600" lvl="0" marL="228600" rtl="0" algn="l">
              <a:lnSpc>
                <a:spcPct val="120000"/>
              </a:lnSpc>
              <a:spcBef>
                <a:spcPts val="1000"/>
              </a:spcBef>
              <a:spcAft>
                <a:spcPts val="0"/>
              </a:spcAft>
              <a:buClr>
                <a:schemeClr val="dk1"/>
              </a:buClr>
              <a:buSzPts val="2000"/>
              <a:buChar char="•"/>
            </a:pPr>
            <a:r>
              <a:rPr lang="en-US"/>
              <a:t>Exploratory data analysis using descriptive statistics</a:t>
            </a:r>
            <a:endParaRPr/>
          </a:p>
          <a:p>
            <a:pPr indent="-228600" lvl="0" marL="228600" rtl="0" algn="l">
              <a:lnSpc>
                <a:spcPct val="120000"/>
              </a:lnSpc>
              <a:spcBef>
                <a:spcPts val="1000"/>
              </a:spcBef>
              <a:spcAft>
                <a:spcPts val="0"/>
              </a:spcAft>
              <a:buClr>
                <a:schemeClr val="dk1"/>
              </a:buClr>
              <a:buSzPts val="2000"/>
              <a:buChar char="•"/>
            </a:pPr>
            <a:r>
              <a:rPr lang="en-US"/>
              <a:t>Data visualization</a:t>
            </a:r>
            <a:endParaRPr/>
          </a:p>
          <a:p>
            <a:pPr indent="-228600" lvl="0" marL="228600" rtl="0" algn="l">
              <a:lnSpc>
                <a:spcPct val="120000"/>
              </a:lnSpc>
              <a:spcBef>
                <a:spcPts val="1000"/>
              </a:spcBef>
              <a:spcAft>
                <a:spcPts val="0"/>
              </a:spcAft>
              <a:buClr>
                <a:schemeClr val="dk1"/>
              </a:buClr>
              <a:buSzPts val="2000"/>
              <a:buChar char="•"/>
            </a:pPr>
            <a:r>
              <a:rPr lang="en-US"/>
              <a:t>Data visualization techniques</a:t>
            </a:r>
            <a:endParaRPr/>
          </a:p>
          <a:p>
            <a:pPr indent="-228600" lvl="0" marL="228600" rtl="0" algn="l">
              <a:lnSpc>
                <a:spcPct val="120000"/>
              </a:lnSpc>
              <a:spcBef>
                <a:spcPts val="1000"/>
              </a:spcBef>
              <a:spcAft>
                <a:spcPts val="0"/>
              </a:spcAft>
              <a:buClr>
                <a:schemeClr val="dk1"/>
              </a:buClr>
              <a:buSzPts val="2000"/>
              <a:buChar char="•"/>
            </a:pPr>
            <a:r>
              <a:rPr lang="en-US"/>
              <a:t>Principles of effective data visualization</a:t>
            </a:r>
            <a:endParaRPr/>
          </a:p>
          <a:p>
            <a:pPr indent="-228600" lvl="0" marL="228600" rtl="0" algn="l">
              <a:lnSpc>
                <a:spcPct val="120000"/>
              </a:lnSpc>
              <a:spcBef>
                <a:spcPts val="1000"/>
              </a:spcBef>
              <a:spcAft>
                <a:spcPts val="0"/>
              </a:spcAft>
              <a:buClr>
                <a:schemeClr val="dk1"/>
              </a:buClr>
              <a:buSzPts val="2000"/>
              <a:buChar char="•"/>
            </a:pPr>
            <a:r>
              <a:rPr lang="en-US"/>
              <a:t>Feature engineering and other aspects of data manipulation</a:t>
            </a:r>
            <a:endParaRPr/>
          </a:p>
        </p:txBody>
      </p:sp>
      <p:sp>
        <p:nvSpPr>
          <p:cNvPr id="149" name="Google Shape;149;p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150" name="Google Shape;150;p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0"/>
          <p:cNvSpPr txBox="1"/>
          <p:nvPr>
            <p:ph type="title"/>
          </p:nvPr>
        </p:nvSpPr>
        <p:spPr>
          <a:xfrm>
            <a:off x="913795" y="609601"/>
            <a:ext cx="10353761" cy="724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STANDARD DEVIATION – [2]</a:t>
            </a:r>
            <a:endParaRPr b="0"/>
          </a:p>
        </p:txBody>
      </p:sp>
      <p:sp>
        <p:nvSpPr>
          <p:cNvPr id="298" name="Google Shape;298;p20"/>
          <p:cNvSpPr txBox="1"/>
          <p:nvPr>
            <p:ph idx="1" type="body"/>
          </p:nvPr>
        </p:nvSpPr>
        <p:spPr>
          <a:xfrm>
            <a:off x="913795" y="1333851"/>
            <a:ext cx="10353762" cy="4457349"/>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To calculate standard deviation, follow these six steps:</a:t>
            </a:r>
            <a:endParaRPr/>
          </a:p>
          <a:p>
            <a:pPr indent="-228600" lvl="0" marL="228600" rtl="0" algn="l">
              <a:lnSpc>
                <a:spcPct val="120000"/>
              </a:lnSpc>
              <a:spcBef>
                <a:spcPts val="1000"/>
              </a:spcBef>
              <a:spcAft>
                <a:spcPts val="0"/>
              </a:spcAft>
              <a:buClr>
                <a:schemeClr val="dk1"/>
              </a:buClr>
              <a:buSzPts val="2000"/>
              <a:buChar char="•"/>
            </a:pPr>
            <a:r>
              <a:rPr lang="en-US"/>
              <a:t>Step 1: Make a list of each score and calculate the mean.</a:t>
            </a:r>
            <a:endParaRPr/>
          </a:p>
          <a:p>
            <a:pPr indent="-228600" lvl="0" marL="228600" rtl="0" algn="l">
              <a:lnSpc>
                <a:spcPct val="120000"/>
              </a:lnSpc>
              <a:spcBef>
                <a:spcPts val="1000"/>
              </a:spcBef>
              <a:spcAft>
                <a:spcPts val="0"/>
              </a:spcAft>
              <a:buClr>
                <a:schemeClr val="dk1"/>
              </a:buClr>
              <a:buSzPts val="2000"/>
              <a:buChar char="•"/>
            </a:pPr>
            <a:r>
              <a:rPr lang="en-US"/>
              <a:t>Step 2: Calculate deviation from the mean, by subtracting the mean from each score.</a:t>
            </a:r>
            <a:endParaRPr/>
          </a:p>
          <a:p>
            <a:pPr indent="-228600" lvl="0" marL="228600" rtl="0" algn="l">
              <a:lnSpc>
                <a:spcPct val="120000"/>
              </a:lnSpc>
              <a:spcBef>
                <a:spcPts val="1000"/>
              </a:spcBef>
              <a:spcAft>
                <a:spcPts val="0"/>
              </a:spcAft>
              <a:buClr>
                <a:schemeClr val="dk1"/>
              </a:buClr>
              <a:buSzPts val="2000"/>
              <a:buChar char="•"/>
            </a:pPr>
            <a:r>
              <a:rPr lang="en-US"/>
              <a:t>Step 3: Square each of these differences.</a:t>
            </a:r>
            <a:endParaRPr/>
          </a:p>
          <a:p>
            <a:pPr indent="-228600" lvl="0" marL="228600" rtl="0" algn="l">
              <a:lnSpc>
                <a:spcPct val="120000"/>
              </a:lnSpc>
              <a:spcBef>
                <a:spcPts val="1000"/>
              </a:spcBef>
              <a:spcAft>
                <a:spcPts val="0"/>
              </a:spcAft>
              <a:buClr>
                <a:schemeClr val="dk1"/>
              </a:buClr>
              <a:buSzPts val="2000"/>
              <a:buChar char="•"/>
            </a:pPr>
            <a:r>
              <a:rPr lang="en-US"/>
              <a:t>Step 4: Sum up all squared variances.</a:t>
            </a:r>
            <a:endParaRPr/>
          </a:p>
          <a:p>
            <a:pPr indent="-228600" lvl="0" marL="228600" rtl="0" algn="l">
              <a:lnSpc>
                <a:spcPct val="120000"/>
              </a:lnSpc>
              <a:spcBef>
                <a:spcPts val="1000"/>
              </a:spcBef>
              <a:spcAft>
                <a:spcPts val="0"/>
              </a:spcAft>
              <a:buClr>
                <a:schemeClr val="dk1"/>
              </a:buClr>
              <a:buSzPts val="2000"/>
              <a:buChar char="•"/>
            </a:pPr>
            <a:r>
              <a:rPr lang="en-US"/>
              <a:t>Step 5: Divide the total of squared variances by N-1.</a:t>
            </a:r>
            <a:endParaRPr/>
          </a:p>
          <a:p>
            <a:pPr indent="-228600" lvl="0" marL="228600" rtl="0" algn="l">
              <a:lnSpc>
                <a:spcPct val="120000"/>
              </a:lnSpc>
              <a:spcBef>
                <a:spcPts val="1000"/>
              </a:spcBef>
              <a:spcAft>
                <a:spcPts val="0"/>
              </a:spcAft>
              <a:buClr>
                <a:schemeClr val="dk1"/>
              </a:buClr>
              <a:buSzPts val="2000"/>
              <a:buChar char="•"/>
            </a:pPr>
            <a:r>
              <a:rPr lang="en-US"/>
              <a:t>Step 6: Find the square root of the number that you discovered.</a:t>
            </a:r>
            <a:endParaRPr/>
          </a:p>
        </p:txBody>
      </p:sp>
      <p:sp>
        <p:nvSpPr>
          <p:cNvPr id="299" name="Google Shape;299;p2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300" name="Google Shape;300;p2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1"/>
          <p:cNvSpPr txBox="1"/>
          <p:nvPr>
            <p:ph type="title"/>
          </p:nvPr>
        </p:nvSpPr>
        <p:spPr>
          <a:xfrm>
            <a:off x="913795" y="609600"/>
            <a:ext cx="10255558" cy="107392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a:buNone/>
            </a:pPr>
            <a:r>
              <a:rPr b="0" lang="en-US" cap="none"/>
              <a:t>Example: calculate standard deviation of the following data series:  5, 13, 32, 42, 15, 84.</a:t>
            </a:r>
            <a:endParaRPr b="0" cap="none"/>
          </a:p>
        </p:txBody>
      </p:sp>
      <p:sp>
        <p:nvSpPr>
          <p:cNvPr id="306" name="Google Shape;306;p21"/>
          <p:cNvSpPr txBox="1"/>
          <p:nvPr>
            <p:ph idx="1" type="body"/>
          </p:nvPr>
        </p:nvSpPr>
        <p:spPr>
          <a:xfrm>
            <a:off x="913795" y="1683521"/>
            <a:ext cx="5106004" cy="4107679"/>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Solution:</a:t>
            </a:r>
            <a:endParaRPr/>
          </a:p>
          <a:p>
            <a:pPr indent="-228600" lvl="0" marL="228600" rtl="0" algn="l">
              <a:lnSpc>
                <a:spcPct val="120000"/>
              </a:lnSpc>
              <a:spcBef>
                <a:spcPts val="1000"/>
              </a:spcBef>
              <a:spcAft>
                <a:spcPts val="0"/>
              </a:spcAft>
              <a:buClr>
                <a:schemeClr val="dk1"/>
              </a:buClr>
              <a:buSzPts val="2000"/>
              <a:buChar char="•"/>
            </a:pPr>
            <a:r>
              <a:rPr lang="en-US"/>
              <a:t>Step 1: First we have to calculate the mean of following series using formula: Σx / n</a:t>
            </a:r>
            <a:endParaRPr/>
          </a:p>
          <a:p>
            <a:pPr indent="-228600" lvl="0" marL="228600" rtl="0" algn="l">
              <a:lnSpc>
                <a:spcPct val="120000"/>
              </a:lnSpc>
              <a:spcBef>
                <a:spcPts val="1000"/>
              </a:spcBef>
              <a:spcAft>
                <a:spcPts val="0"/>
              </a:spcAft>
              <a:buClr>
                <a:schemeClr val="dk1"/>
              </a:buClr>
              <a:buSzPts val="2000"/>
              <a:buChar char="•"/>
            </a:pPr>
            <a:r>
              <a:rPr lang="en-US"/>
              <a:t>Step 2: Now calculate the deviation from mean, subtract the mean from each series.</a:t>
            </a:r>
            <a:endParaRPr/>
          </a:p>
          <a:p>
            <a:pPr indent="-228600" lvl="0" marL="228600" rtl="0" algn="l">
              <a:lnSpc>
                <a:spcPct val="120000"/>
              </a:lnSpc>
              <a:spcBef>
                <a:spcPts val="1000"/>
              </a:spcBef>
              <a:spcAft>
                <a:spcPts val="0"/>
              </a:spcAft>
              <a:buClr>
                <a:schemeClr val="dk1"/>
              </a:buClr>
              <a:buSzPts val="2000"/>
              <a:buChar char="•"/>
            </a:pPr>
            <a:r>
              <a:rPr lang="en-US"/>
              <a:t>Step 3: Squared the deviation from mean and then add all the deviation.</a:t>
            </a:r>
            <a:endParaRPr/>
          </a:p>
        </p:txBody>
      </p:sp>
      <p:graphicFrame>
        <p:nvGraphicFramePr>
          <p:cNvPr id="307" name="Google Shape;307;p21"/>
          <p:cNvGraphicFramePr/>
          <p:nvPr/>
        </p:nvGraphicFramePr>
        <p:xfrm>
          <a:off x="6019799" y="1689868"/>
          <a:ext cx="3000000" cy="3000000"/>
        </p:xfrm>
        <a:graphic>
          <a:graphicData uri="http://schemas.openxmlformats.org/drawingml/2006/table">
            <a:tbl>
              <a:tblPr>
                <a:noFill/>
                <a:tableStyleId>{B43E7014-A8E8-42AF-BC74-644E34BD026E}</a:tableStyleId>
              </a:tblPr>
              <a:tblGrid>
                <a:gridCol w="1252500"/>
                <a:gridCol w="2153550"/>
                <a:gridCol w="1657875"/>
              </a:tblGrid>
              <a:tr h="179975">
                <a:tc>
                  <a:txBody>
                    <a:bodyPr/>
                    <a:lstStyle/>
                    <a:p>
                      <a:pPr indent="0" lvl="0" marL="0" marR="0" rtl="0" algn="ctr">
                        <a:spcBef>
                          <a:spcPts val="0"/>
                        </a:spcBef>
                        <a:spcAft>
                          <a:spcPts val="0"/>
                        </a:spcAft>
                        <a:buNone/>
                      </a:pPr>
                      <a:r>
                        <a:rPr b="0" lang="en-US" sz="2000" u="none" cap="none" strike="noStrike"/>
                        <a:t>Series</a:t>
                      </a:r>
                      <a:endParaRPr/>
                    </a:p>
                  </a:txBody>
                  <a:tcPr marT="37500" marB="37500" marR="18750" marL="18750" anchor="ctr"/>
                </a:tc>
                <a:tc>
                  <a:txBody>
                    <a:bodyPr/>
                    <a:lstStyle/>
                    <a:p>
                      <a:pPr indent="0" lvl="0" marL="0" marR="0" rtl="0" algn="ctr">
                        <a:spcBef>
                          <a:spcPts val="0"/>
                        </a:spcBef>
                        <a:spcAft>
                          <a:spcPts val="0"/>
                        </a:spcAft>
                        <a:buNone/>
                      </a:pPr>
                      <a:r>
                        <a:rPr b="0" lang="en-US" sz="2000" u="none" cap="none" strike="noStrike"/>
                        <a:t>Deviation from Mean</a:t>
                      </a:r>
                      <a:endParaRPr/>
                    </a:p>
                  </a:txBody>
                  <a:tcPr marT="37500" marB="37500" marR="37500" marL="37500" anchor="ctr"/>
                </a:tc>
                <a:tc>
                  <a:txBody>
                    <a:bodyPr/>
                    <a:lstStyle/>
                    <a:p>
                      <a:pPr indent="0" lvl="0" marL="0" marR="0" rtl="0" algn="ctr">
                        <a:spcBef>
                          <a:spcPts val="0"/>
                        </a:spcBef>
                        <a:spcAft>
                          <a:spcPts val="0"/>
                        </a:spcAft>
                        <a:buNone/>
                      </a:pPr>
                      <a:r>
                        <a:rPr b="0" lang="en-US" sz="2000" u="none" cap="none" strike="noStrike"/>
                        <a:t>Squared Deviation</a:t>
                      </a:r>
                      <a:endParaRPr/>
                    </a:p>
                  </a:txBody>
                  <a:tcPr marT="37500" marB="37500" marR="37500" marL="37500" anchor="ctr"/>
                </a:tc>
              </a:tr>
              <a:tr h="198700">
                <a:tc>
                  <a:txBody>
                    <a:bodyPr/>
                    <a:lstStyle/>
                    <a:p>
                      <a:pPr indent="0" lvl="0" marL="0" marR="0" rtl="0" algn="ctr">
                        <a:spcBef>
                          <a:spcPts val="0"/>
                        </a:spcBef>
                        <a:spcAft>
                          <a:spcPts val="0"/>
                        </a:spcAft>
                        <a:buNone/>
                      </a:pPr>
                      <a:r>
                        <a:rPr lang="en-US" sz="2000" u="none" cap="none" strike="noStrike"/>
                        <a:t>5</a:t>
                      </a:r>
                      <a:endParaRPr b="1" sz="2000" u="none" cap="none" strike="noStrike"/>
                    </a:p>
                  </a:txBody>
                  <a:tcPr marT="21850" marB="21850" marR="18750" marL="18750" anchor="ctr"/>
                </a:tc>
                <a:tc>
                  <a:txBody>
                    <a:bodyPr/>
                    <a:lstStyle/>
                    <a:p>
                      <a:pPr indent="0" lvl="0" marL="0" marR="0" rtl="0" algn="ctr">
                        <a:spcBef>
                          <a:spcPts val="0"/>
                        </a:spcBef>
                        <a:spcAft>
                          <a:spcPts val="0"/>
                        </a:spcAft>
                        <a:buNone/>
                      </a:pPr>
                      <a:r>
                        <a:rPr lang="en-US" sz="2000" u="none" cap="none" strike="noStrike"/>
                        <a:t>5-31.83 = -26.83</a:t>
                      </a:r>
                      <a:endParaRPr b="0" sz="2000" u="none" cap="none" strike="noStrike"/>
                    </a:p>
                  </a:txBody>
                  <a:tcPr marT="52500" marB="52500" marR="37500" marL="37500" anchor="ctr"/>
                </a:tc>
                <a:tc>
                  <a:txBody>
                    <a:bodyPr/>
                    <a:lstStyle/>
                    <a:p>
                      <a:pPr indent="0" lvl="0" marL="0" marR="0" rtl="0" algn="ctr">
                        <a:spcBef>
                          <a:spcPts val="0"/>
                        </a:spcBef>
                        <a:spcAft>
                          <a:spcPts val="0"/>
                        </a:spcAft>
                        <a:buNone/>
                      </a:pPr>
                      <a:r>
                        <a:rPr lang="en-US" sz="2000" u="none" cap="none" strike="noStrike"/>
                        <a:t>719.85</a:t>
                      </a:r>
                      <a:endParaRPr b="0" sz="2000" u="none" cap="none" strike="noStrike"/>
                    </a:p>
                  </a:txBody>
                  <a:tcPr marT="52500" marB="52500" marR="37500" marL="37500" anchor="ctr"/>
                </a:tc>
              </a:tr>
              <a:tr h="198700">
                <a:tc>
                  <a:txBody>
                    <a:bodyPr/>
                    <a:lstStyle/>
                    <a:p>
                      <a:pPr indent="0" lvl="0" marL="0" marR="0" rtl="0" algn="ctr">
                        <a:spcBef>
                          <a:spcPts val="0"/>
                        </a:spcBef>
                        <a:spcAft>
                          <a:spcPts val="0"/>
                        </a:spcAft>
                        <a:buNone/>
                      </a:pPr>
                      <a:r>
                        <a:rPr lang="en-US" sz="2000" u="none" cap="none" strike="noStrike"/>
                        <a:t>13</a:t>
                      </a:r>
                      <a:endParaRPr b="1" sz="2000" u="none" cap="none" strike="noStrike"/>
                    </a:p>
                  </a:txBody>
                  <a:tcPr marT="21850" marB="21850" marR="18750" marL="18750" anchor="ctr"/>
                </a:tc>
                <a:tc>
                  <a:txBody>
                    <a:bodyPr/>
                    <a:lstStyle/>
                    <a:p>
                      <a:pPr indent="0" lvl="0" marL="0" marR="0" rtl="0" algn="ctr">
                        <a:spcBef>
                          <a:spcPts val="0"/>
                        </a:spcBef>
                        <a:spcAft>
                          <a:spcPts val="0"/>
                        </a:spcAft>
                        <a:buNone/>
                      </a:pPr>
                      <a:r>
                        <a:rPr lang="en-US" sz="2000" u="none" cap="none" strike="noStrike"/>
                        <a:t>13-31.83 = -18.83</a:t>
                      </a:r>
                      <a:endParaRPr b="0" sz="2000" u="none" cap="none" strike="noStrike"/>
                    </a:p>
                  </a:txBody>
                  <a:tcPr marT="52500" marB="52500" marR="37500" marL="37500" anchor="ctr"/>
                </a:tc>
                <a:tc>
                  <a:txBody>
                    <a:bodyPr/>
                    <a:lstStyle/>
                    <a:p>
                      <a:pPr indent="0" lvl="0" marL="0" marR="0" rtl="0" algn="ctr">
                        <a:spcBef>
                          <a:spcPts val="0"/>
                        </a:spcBef>
                        <a:spcAft>
                          <a:spcPts val="0"/>
                        </a:spcAft>
                        <a:buNone/>
                      </a:pPr>
                      <a:r>
                        <a:rPr lang="en-US" sz="2000" u="none" cap="none" strike="noStrike"/>
                        <a:t>354.57</a:t>
                      </a:r>
                      <a:endParaRPr b="0" sz="2000" u="none" cap="none" strike="noStrike"/>
                    </a:p>
                  </a:txBody>
                  <a:tcPr marT="52500" marB="52500" marR="37500" marL="37500" anchor="ctr"/>
                </a:tc>
              </a:tr>
              <a:tr h="198700">
                <a:tc>
                  <a:txBody>
                    <a:bodyPr/>
                    <a:lstStyle/>
                    <a:p>
                      <a:pPr indent="0" lvl="0" marL="0" marR="0" rtl="0" algn="ctr">
                        <a:spcBef>
                          <a:spcPts val="0"/>
                        </a:spcBef>
                        <a:spcAft>
                          <a:spcPts val="0"/>
                        </a:spcAft>
                        <a:buNone/>
                      </a:pPr>
                      <a:r>
                        <a:rPr lang="en-US" sz="2000" u="none" cap="none" strike="noStrike"/>
                        <a:t>32</a:t>
                      </a:r>
                      <a:endParaRPr b="1" sz="2000" u="none" cap="none" strike="noStrike"/>
                    </a:p>
                  </a:txBody>
                  <a:tcPr marT="21850" marB="21850" marR="18750" marL="18750" anchor="ctr"/>
                </a:tc>
                <a:tc>
                  <a:txBody>
                    <a:bodyPr/>
                    <a:lstStyle/>
                    <a:p>
                      <a:pPr indent="0" lvl="0" marL="0" marR="0" rtl="0" algn="ctr">
                        <a:spcBef>
                          <a:spcPts val="0"/>
                        </a:spcBef>
                        <a:spcAft>
                          <a:spcPts val="0"/>
                        </a:spcAft>
                        <a:buNone/>
                      </a:pPr>
                      <a:r>
                        <a:rPr lang="en-US" sz="2000" u="none" cap="none" strike="noStrike"/>
                        <a:t>32-31.83 = 0.17</a:t>
                      </a:r>
                      <a:endParaRPr b="0" sz="2000" u="none" cap="none" strike="noStrike"/>
                    </a:p>
                  </a:txBody>
                  <a:tcPr marT="52500" marB="52500" marR="37500" marL="37500" anchor="ctr"/>
                </a:tc>
                <a:tc>
                  <a:txBody>
                    <a:bodyPr/>
                    <a:lstStyle/>
                    <a:p>
                      <a:pPr indent="0" lvl="0" marL="0" marR="0" rtl="0" algn="ctr">
                        <a:spcBef>
                          <a:spcPts val="0"/>
                        </a:spcBef>
                        <a:spcAft>
                          <a:spcPts val="0"/>
                        </a:spcAft>
                        <a:buNone/>
                      </a:pPr>
                      <a:r>
                        <a:rPr lang="en-US" sz="2000" u="none" cap="none" strike="noStrike"/>
                        <a:t>0.0289</a:t>
                      </a:r>
                      <a:endParaRPr b="0" sz="2000" u="none" cap="none" strike="noStrike"/>
                    </a:p>
                  </a:txBody>
                  <a:tcPr marT="52500" marB="52500" marR="37500" marL="37500" anchor="ctr"/>
                </a:tc>
              </a:tr>
              <a:tr h="198700">
                <a:tc>
                  <a:txBody>
                    <a:bodyPr/>
                    <a:lstStyle/>
                    <a:p>
                      <a:pPr indent="0" lvl="0" marL="0" marR="0" rtl="0" algn="ctr">
                        <a:spcBef>
                          <a:spcPts val="0"/>
                        </a:spcBef>
                        <a:spcAft>
                          <a:spcPts val="0"/>
                        </a:spcAft>
                        <a:buNone/>
                      </a:pPr>
                      <a:r>
                        <a:rPr lang="en-US" sz="2000" u="none" cap="none" strike="noStrike"/>
                        <a:t>42</a:t>
                      </a:r>
                      <a:endParaRPr b="1" sz="2000" u="none" cap="none" strike="noStrike"/>
                    </a:p>
                  </a:txBody>
                  <a:tcPr marT="21850" marB="21850" marR="18750" marL="18750" anchor="ctr"/>
                </a:tc>
                <a:tc>
                  <a:txBody>
                    <a:bodyPr/>
                    <a:lstStyle/>
                    <a:p>
                      <a:pPr indent="0" lvl="0" marL="0" marR="0" rtl="0" algn="ctr">
                        <a:spcBef>
                          <a:spcPts val="0"/>
                        </a:spcBef>
                        <a:spcAft>
                          <a:spcPts val="0"/>
                        </a:spcAft>
                        <a:buNone/>
                      </a:pPr>
                      <a:r>
                        <a:rPr lang="en-US" sz="2000" u="none" cap="none" strike="noStrike"/>
                        <a:t>42-31.83 = 10.17</a:t>
                      </a:r>
                      <a:endParaRPr b="0" sz="2000" u="none" cap="none" strike="noStrike"/>
                    </a:p>
                  </a:txBody>
                  <a:tcPr marT="52500" marB="52500" marR="37500" marL="37500" anchor="ctr"/>
                </a:tc>
                <a:tc>
                  <a:txBody>
                    <a:bodyPr/>
                    <a:lstStyle/>
                    <a:p>
                      <a:pPr indent="0" lvl="0" marL="0" marR="0" rtl="0" algn="ctr">
                        <a:spcBef>
                          <a:spcPts val="0"/>
                        </a:spcBef>
                        <a:spcAft>
                          <a:spcPts val="0"/>
                        </a:spcAft>
                        <a:buNone/>
                      </a:pPr>
                      <a:r>
                        <a:rPr lang="en-US" sz="2000" u="none" cap="none" strike="noStrike"/>
                        <a:t>103.43</a:t>
                      </a:r>
                      <a:endParaRPr b="0" sz="2000" u="none" cap="none" strike="noStrike"/>
                    </a:p>
                  </a:txBody>
                  <a:tcPr marT="52500" marB="52500" marR="37500" marL="37500" anchor="ctr"/>
                </a:tc>
              </a:tr>
              <a:tr h="198700">
                <a:tc>
                  <a:txBody>
                    <a:bodyPr/>
                    <a:lstStyle/>
                    <a:p>
                      <a:pPr indent="0" lvl="0" marL="0" marR="0" rtl="0" algn="ctr">
                        <a:spcBef>
                          <a:spcPts val="0"/>
                        </a:spcBef>
                        <a:spcAft>
                          <a:spcPts val="0"/>
                        </a:spcAft>
                        <a:buNone/>
                      </a:pPr>
                      <a:r>
                        <a:rPr lang="en-US" sz="2000" u="none" cap="none" strike="noStrike"/>
                        <a:t>15</a:t>
                      </a:r>
                      <a:endParaRPr b="1" sz="2000" u="none" cap="none" strike="noStrike"/>
                    </a:p>
                  </a:txBody>
                  <a:tcPr marT="21850" marB="21850" marR="18750" marL="18750" anchor="ctr"/>
                </a:tc>
                <a:tc>
                  <a:txBody>
                    <a:bodyPr/>
                    <a:lstStyle/>
                    <a:p>
                      <a:pPr indent="0" lvl="0" marL="0" marR="0" rtl="0" algn="ctr">
                        <a:spcBef>
                          <a:spcPts val="0"/>
                        </a:spcBef>
                        <a:spcAft>
                          <a:spcPts val="0"/>
                        </a:spcAft>
                        <a:buNone/>
                      </a:pPr>
                      <a:r>
                        <a:rPr lang="en-US" sz="2000" u="none" cap="none" strike="noStrike"/>
                        <a:t>15-31.83 = -16.83</a:t>
                      </a:r>
                      <a:endParaRPr b="0" sz="2000" u="none" cap="none" strike="noStrike"/>
                    </a:p>
                  </a:txBody>
                  <a:tcPr marT="52500" marB="52500" marR="37500" marL="37500" anchor="ctr"/>
                </a:tc>
                <a:tc>
                  <a:txBody>
                    <a:bodyPr/>
                    <a:lstStyle/>
                    <a:p>
                      <a:pPr indent="0" lvl="0" marL="0" marR="0" rtl="0" algn="ctr">
                        <a:spcBef>
                          <a:spcPts val="0"/>
                        </a:spcBef>
                        <a:spcAft>
                          <a:spcPts val="0"/>
                        </a:spcAft>
                        <a:buNone/>
                      </a:pPr>
                      <a:r>
                        <a:rPr lang="en-US" sz="2000" u="none" cap="none" strike="noStrike"/>
                        <a:t>283.25</a:t>
                      </a:r>
                      <a:endParaRPr b="0" sz="2000" u="none" cap="none" strike="noStrike"/>
                    </a:p>
                  </a:txBody>
                  <a:tcPr marT="52500" marB="52500" marR="37500" marL="37500" anchor="ctr"/>
                </a:tc>
              </a:tr>
              <a:tr h="198700">
                <a:tc>
                  <a:txBody>
                    <a:bodyPr/>
                    <a:lstStyle/>
                    <a:p>
                      <a:pPr indent="0" lvl="0" marL="0" marR="0" rtl="0" algn="ctr">
                        <a:spcBef>
                          <a:spcPts val="0"/>
                        </a:spcBef>
                        <a:spcAft>
                          <a:spcPts val="0"/>
                        </a:spcAft>
                        <a:buNone/>
                      </a:pPr>
                      <a:r>
                        <a:rPr lang="en-US" sz="2000" u="none" cap="none" strike="noStrike"/>
                        <a:t>84</a:t>
                      </a:r>
                      <a:endParaRPr b="1" sz="2000" u="none" cap="none" strike="noStrike"/>
                    </a:p>
                  </a:txBody>
                  <a:tcPr marT="21850" marB="21850" marR="18750" marL="18750" anchor="ctr"/>
                </a:tc>
                <a:tc>
                  <a:txBody>
                    <a:bodyPr/>
                    <a:lstStyle/>
                    <a:p>
                      <a:pPr indent="0" lvl="0" marL="0" marR="0" rtl="0" algn="ctr">
                        <a:spcBef>
                          <a:spcPts val="0"/>
                        </a:spcBef>
                        <a:spcAft>
                          <a:spcPts val="0"/>
                        </a:spcAft>
                        <a:buNone/>
                      </a:pPr>
                      <a:r>
                        <a:rPr lang="en-US" sz="2000" u="none" cap="none" strike="noStrike"/>
                        <a:t>84-31.83 = 52.17</a:t>
                      </a:r>
                      <a:endParaRPr b="0" sz="2000" u="none" cap="none" strike="noStrike"/>
                    </a:p>
                  </a:txBody>
                  <a:tcPr marT="52500" marB="52500" marR="37500" marL="37500" anchor="ctr"/>
                </a:tc>
                <a:tc>
                  <a:txBody>
                    <a:bodyPr/>
                    <a:lstStyle/>
                    <a:p>
                      <a:pPr indent="0" lvl="0" marL="0" marR="0" rtl="0" algn="ctr">
                        <a:spcBef>
                          <a:spcPts val="0"/>
                        </a:spcBef>
                        <a:spcAft>
                          <a:spcPts val="0"/>
                        </a:spcAft>
                        <a:buNone/>
                      </a:pPr>
                      <a:r>
                        <a:rPr lang="en-US" sz="2000" u="none" cap="none" strike="noStrike"/>
                        <a:t>2721.71</a:t>
                      </a:r>
                      <a:endParaRPr b="0" sz="2000" u="none" cap="none" strike="noStrike"/>
                    </a:p>
                  </a:txBody>
                  <a:tcPr marT="52500" marB="52500" marR="37500" marL="37500" anchor="ctr"/>
                </a:tc>
              </a:tr>
              <a:tr h="313625">
                <a:tc>
                  <a:txBody>
                    <a:bodyPr/>
                    <a:lstStyle/>
                    <a:p>
                      <a:pPr indent="0" lvl="0" marL="0" marR="0" rtl="0" algn="ctr">
                        <a:spcBef>
                          <a:spcPts val="0"/>
                        </a:spcBef>
                        <a:spcAft>
                          <a:spcPts val="0"/>
                        </a:spcAft>
                        <a:buNone/>
                      </a:pPr>
                      <a:r>
                        <a:rPr lang="en-US" sz="2000" u="none" cap="none" strike="noStrike"/>
                        <a:t>Mean = 191/6 = 31.83</a:t>
                      </a:r>
                      <a:endParaRPr b="1" sz="2000" u="none" cap="none" strike="noStrike"/>
                    </a:p>
                  </a:txBody>
                  <a:tcPr marT="21850" marB="21850" marR="18750" marL="18750" anchor="ctr"/>
                </a:tc>
                <a:tc>
                  <a:txBody>
                    <a:bodyPr/>
                    <a:lstStyle/>
                    <a:p>
                      <a:pPr indent="0" lvl="0" marL="0" marR="0" rtl="0" algn="ctr">
                        <a:spcBef>
                          <a:spcPts val="0"/>
                        </a:spcBef>
                        <a:spcAft>
                          <a:spcPts val="0"/>
                        </a:spcAft>
                        <a:buNone/>
                      </a:pPr>
                      <a:r>
                        <a:rPr lang="en-US" sz="2000" u="none" cap="none" strike="noStrike"/>
                        <a:t>sum = 0</a:t>
                      </a:r>
                      <a:endParaRPr b="0" sz="2000" u="none" cap="none" strike="noStrike"/>
                    </a:p>
                  </a:txBody>
                  <a:tcPr marT="52500" marB="52500" marR="37500" marL="37500" anchor="ctr"/>
                </a:tc>
                <a:tc>
                  <a:txBody>
                    <a:bodyPr/>
                    <a:lstStyle/>
                    <a:p>
                      <a:pPr indent="0" lvl="0" marL="0" marR="0" rtl="0" algn="ctr">
                        <a:spcBef>
                          <a:spcPts val="0"/>
                        </a:spcBef>
                        <a:spcAft>
                          <a:spcPts val="0"/>
                        </a:spcAft>
                        <a:buNone/>
                      </a:pPr>
                      <a:r>
                        <a:rPr lang="en-US" sz="2000" u="none" cap="none" strike="noStrike"/>
                        <a:t>Sum = 4182.84</a:t>
                      </a:r>
                      <a:endParaRPr b="0" sz="2000" u="none" cap="none" strike="noStrike"/>
                    </a:p>
                  </a:txBody>
                  <a:tcPr marT="52500" marB="52500" marR="37500" marL="37500" anchor="ctr"/>
                </a:tc>
              </a:tr>
            </a:tbl>
          </a:graphicData>
        </a:graphic>
      </p:graphicFrame>
      <p:sp>
        <p:nvSpPr>
          <p:cNvPr id="308" name="Google Shape;308;p2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309" name="Google Shape;309;p2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6">
                                            <p:txEl>
                                              <p:pRg end="0" st="0"/>
                                            </p:txEl>
                                          </p:spTgt>
                                        </p:tgtEl>
                                        <p:attrNameLst>
                                          <p:attrName>style.visibility</p:attrName>
                                        </p:attrNameLst>
                                      </p:cBhvr>
                                      <p:to>
                                        <p:strVal val="visible"/>
                                      </p:to>
                                    </p:set>
                                    <p:anim calcmode="lin" valueType="num">
                                      <p:cBhvr additive="base">
                                        <p:cTn dur="500"/>
                                        <p:tgtEl>
                                          <p:spTgt spid="30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6">
                                            <p:txEl>
                                              <p:pRg end="1" st="1"/>
                                            </p:txEl>
                                          </p:spTgt>
                                        </p:tgtEl>
                                        <p:attrNameLst>
                                          <p:attrName>style.visibility</p:attrName>
                                        </p:attrNameLst>
                                      </p:cBhvr>
                                      <p:to>
                                        <p:strVal val="visible"/>
                                      </p:to>
                                    </p:set>
                                    <p:anim calcmode="lin" valueType="num">
                                      <p:cBhvr additive="base">
                                        <p:cTn dur="500"/>
                                        <p:tgtEl>
                                          <p:spTgt spid="30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6">
                                            <p:txEl>
                                              <p:pRg end="2" st="2"/>
                                            </p:txEl>
                                          </p:spTgt>
                                        </p:tgtEl>
                                        <p:attrNameLst>
                                          <p:attrName>style.visibility</p:attrName>
                                        </p:attrNameLst>
                                      </p:cBhvr>
                                      <p:to>
                                        <p:strVal val="visible"/>
                                      </p:to>
                                    </p:set>
                                    <p:anim calcmode="lin" valueType="num">
                                      <p:cBhvr additive="base">
                                        <p:cTn dur="500"/>
                                        <p:tgtEl>
                                          <p:spTgt spid="30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6">
                                            <p:txEl>
                                              <p:pRg end="3" st="3"/>
                                            </p:txEl>
                                          </p:spTgt>
                                        </p:tgtEl>
                                        <p:attrNameLst>
                                          <p:attrName>style.visibility</p:attrName>
                                        </p:attrNameLst>
                                      </p:cBhvr>
                                      <p:to>
                                        <p:strVal val="visible"/>
                                      </p:to>
                                    </p:set>
                                    <p:anim calcmode="lin" valueType="num">
                                      <p:cBhvr additive="base">
                                        <p:cTn dur="500"/>
                                        <p:tgtEl>
                                          <p:spTgt spid="30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7"/>
                                        </p:tgtEl>
                                        <p:attrNameLst>
                                          <p:attrName>style.visibility</p:attrName>
                                        </p:attrNameLst>
                                      </p:cBhvr>
                                      <p:to>
                                        <p:strVal val="visible"/>
                                      </p:to>
                                    </p:set>
                                    <p:anim calcmode="lin" valueType="num">
                                      <p:cBhvr additive="base">
                                        <p:cTn dur="500"/>
                                        <p:tgtEl>
                                          <p:spTgt spid="30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2"/>
          <p:cNvSpPr txBox="1"/>
          <p:nvPr>
            <p:ph type="title"/>
          </p:nvPr>
        </p:nvSpPr>
        <p:spPr>
          <a:xfrm>
            <a:off x="913795" y="609601"/>
            <a:ext cx="10353761" cy="724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STANDARD DEVIATION – [3]</a:t>
            </a:r>
            <a:endParaRPr b="0"/>
          </a:p>
        </p:txBody>
      </p:sp>
      <p:sp>
        <p:nvSpPr>
          <p:cNvPr id="315" name="Google Shape;315;p22"/>
          <p:cNvSpPr txBox="1"/>
          <p:nvPr>
            <p:ph idx="1" type="body"/>
          </p:nvPr>
        </p:nvSpPr>
        <p:spPr>
          <a:xfrm>
            <a:off x="913795" y="1333851"/>
            <a:ext cx="10353762" cy="4457349"/>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Step 4: Divide the squared deviation with N-1 =&gt; 4182.84 / 5 = 836.57</a:t>
            </a:r>
            <a:endParaRPr/>
          </a:p>
          <a:p>
            <a:pPr indent="-228600" lvl="0" marL="228600" rtl="0" algn="l">
              <a:lnSpc>
                <a:spcPct val="120000"/>
              </a:lnSpc>
              <a:spcBef>
                <a:spcPts val="1000"/>
              </a:spcBef>
              <a:spcAft>
                <a:spcPts val="0"/>
              </a:spcAft>
              <a:buClr>
                <a:schemeClr val="dk1"/>
              </a:buClr>
              <a:buSzPts val="2000"/>
              <a:buChar char="•"/>
            </a:pPr>
            <a:r>
              <a:rPr lang="en-US"/>
              <a:t>Step 5: √836.57 = 28.92</a:t>
            </a:r>
            <a:endParaRPr/>
          </a:p>
          <a:p>
            <a:pPr indent="-228600" lvl="0" marL="228600" rtl="0" algn="l">
              <a:lnSpc>
                <a:spcPct val="120000"/>
              </a:lnSpc>
              <a:spcBef>
                <a:spcPts val="1000"/>
              </a:spcBef>
              <a:spcAft>
                <a:spcPts val="0"/>
              </a:spcAft>
              <a:buClr>
                <a:schemeClr val="dk1"/>
              </a:buClr>
              <a:buSzPts val="2000"/>
              <a:buChar char="•"/>
            </a:pPr>
            <a:r>
              <a:rPr lang="en-US"/>
              <a:t>So, the standard deviation is 28.92</a:t>
            </a:r>
            <a:endParaRPr/>
          </a:p>
        </p:txBody>
      </p:sp>
      <p:sp>
        <p:nvSpPr>
          <p:cNvPr id="316" name="Google Shape;316;p2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317" name="Google Shape;317;p2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3"/>
          <p:cNvSpPr txBox="1"/>
          <p:nvPr>
            <p:ph type="title"/>
          </p:nvPr>
        </p:nvSpPr>
        <p:spPr>
          <a:xfrm>
            <a:off x="913795" y="609601"/>
            <a:ext cx="10353761" cy="724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VARIANCE – [1]</a:t>
            </a:r>
            <a:endParaRPr b="0"/>
          </a:p>
        </p:txBody>
      </p:sp>
      <p:sp>
        <p:nvSpPr>
          <p:cNvPr id="323" name="Google Shape;323;p23"/>
          <p:cNvSpPr txBox="1"/>
          <p:nvPr>
            <p:ph idx="1" type="body"/>
          </p:nvPr>
        </p:nvSpPr>
        <p:spPr>
          <a:xfrm>
            <a:off x="913795" y="1333851"/>
            <a:ext cx="10353762" cy="4457349"/>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Calculated as average of squared departures from the mean</a:t>
            </a:r>
            <a:endParaRPr/>
          </a:p>
          <a:p>
            <a:pPr indent="-228600" lvl="0" marL="228600" rtl="0" algn="l">
              <a:lnSpc>
                <a:spcPct val="120000"/>
              </a:lnSpc>
              <a:spcBef>
                <a:spcPts val="1000"/>
              </a:spcBef>
              <a:spcAft>
                <a:spcPts val="0"/>
              </a:spcAft>
              <a:buClr>
                <a:schemeClr val="dk1"/>
              </a:buClr>
              <a:buSzPts val="2000"/>
              <a:buChar char="•"/>
            </a:pPr>
            <a:r>
              <a:rPr lang="en-US"/>
              <a:t>Measures the degree of dispersion in a data collection</a:t>
            </a:r>
            <a:endParaRPr/>
          </a:p>
          <a:p>
            <a:pPr indent="-228600" lvl="0" marL="228600" rtl="0" algn="l">
              <a:lnSpc>
                <a:spcPct val="120000"/>
              </a:lnSpc>
              <a:spcBef>
                <a:spcPts val="1000"/>
              </a:spcBef>
              <a:spcAft>
                <a:spcPts val="0"/>
              </a:spcAft>
              <a:buClr>
                <a:schemeClr val="dk1"/>
              </a:buClr>
              <a:buSzPts val="2000"/>
              <a:buChar char="•"/>
            </a:pPr>
            <a:r>
              <a:rPr lang="en-US"/>
              <a:t>The more scattered the data, the larger the variance in relation to the mean</a:t>
            </a:r>
            <a:endParaRPr/>
          </a:p>
          <a:p>
            <a:pPr indent="-228600" lvl="0" marL="228600" rtl="0" algn="l">
              <a:lnSpc>
                <a:spcPct val="120000"/>
              </a:lnSpc>
              <a:spcBef>
                <a:spcPts val="1000"/>
              </a:spcBef>
              <a:spcAft>
                <a:spcPts val="0"/>
              </a:spcAft>
              <a:buClr>
                <a:schemeClr val="dk1"/>
              </a:buClr>
              <a:buSzPts val="2000"/>
              <a:buChar char="•"/>
            </a:pPr>
            <a:r>
              <a:rPr lang="en-US"/>
              <a:t>To calculate the variance, square the standard deviation.</a:t>
            </a:r>
            <a:endParaRPr/>
          </a:p>
          <a:p>
            <a:pPr indent="-228600" lvl="0" marL="228600" rtl="0" algn="l">
              <a:lnSpc>
                <a:spcPct val="120000"/>
              </a:lnSpc>
              <a:spcBef>
                <a:spcPts val="1000"/>
              </a:spcBef>
              <a:spcAft>
                <a:spcPts val="0"/>
              </a:spcAft>
              <a:buClr>
                <a:schemeClr val="dk1"/>
              </a:buClr>
              <a:buSzPts val="2000"/>
              <a:buChar char="•"/>
            </a:pPr>
            <a:r>
              <a:rPr lang="en-US"/>
              <a:t>Symbol for variance is s</a:t>
            </a:r>
            <a:r>
              <a:rPr baseline="30000" lang="en-US"/>
              <a:t>2</a:t>
            </a:r>
            <a:endParaRPr baseline="30000"/>
          </a:p>
        </p:txBody>
      </p:sp>
      <p:sp>
        <p:nvSpPr>
          <p:cNvPr id="324" name="Google Shape;324;p2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325" name="Google Shape;325;p2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4"/>
          <p:cNvSpPr txBox="1"/>
          <p:nvPr>
            <p:ph type="title"/>
          </p:nvPr>
        </p:nvSpPr>
        <p:spPr>
          <a:xfrm>
            <a:off x="913795" y="609600"/>
            <a:ext cx="10353761" cy="11337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a:buNone/>
            </a:pPr>
            <a:r>
              <a:rPr b="0" lang="en-US" cap="none"/>
              <a:t>Example: Calculate the variance of the following data series:  5, 13, 32, 42, 15, 84.</a:t>
            </a:r>
            <a:endParaRPr b="0" cap="none"/>
          </a:p>
        </p:txBody>
      </p:sp>
      <p:sp>
        <p:nvSpPr>
          <p:cNvPr id="331" name="Google Shape;331;p24"/>
          <p:cNvSpPr txBox="1"/>
          <p:nvPr>
            <p:ph idx="1" type="body"/>
          </p:nvPr>
        </p:nvSpPr>
        <p:spPr>
          <a:xfrm>
            <a:off x="913795" y="1743342"/>
            <a:ext cx="10353762" cy="4047858"/>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Solution:</a:t>
            </a:r>
            <a:endParaRPr/>
          </a:p>
          <a:p>
            <a:pPr indent="-228600" lvl="0" marL="228600" rtl="0" algn="l">
              <a:lnSpc>
                <a:spcPct val="120000"/>
              </a:lnSpc>
              <a:spcBef>
                <a:spcPts val="1000"/>
              </a:spcBef>
              <a:spcAft>
                <a:spcPts val="0"/>
              </a:spcAft>
              <a:buClr>
                <a:schemeClr val="dk1"/>
              </a:buClr>
              <a:buSzPts val="2000"/>
              <a:buChar char="•"/>
            </a:pPr>
            <a:r>
              <a:rPr lang="en-US"/>
              <a:t>First we have to calculate the standard deviation, that we calculate above i.e. </a:t>
            </a:r>
            <a:endParaRPr/>
          </a:p>
          <a:p>
            <a:pPr indent="-228600" lvl="0" marL="228600" rtl="0" algn="l">
              <a:lnSpc>
                <a:spcPct val="120000"/>
              </a:lnSpc>
              <a:spcBef>
                <a:spcPts val="1000"/>
              </a:spcBef>
              <a:spcAft>
                <a:spcPts val="0"/>
              </a:spcAft>
              <a:buClr>
                <a:schemeClr val="dk1"/>
              </a:buClr>
              <a:buSzPts val="2000"/>
              <a:buChar char="•"/>
            </a:pPr>
            <a:r>
              <a:rPr lang="en-US"/>
              <a:t>SD = 28.92</a:t>
            </a:r>
            <a:endParaRPr/>
          </a:p>
          <a:p>
            <a:pPr indent="-228600" lvl="0" marL="228600" rtl="0" algn="l">
              <a:lnSpc>
                <a:spcPct val="120000"/>
              </a:lnSpc>
              <a:spcBef>
                <a:spcPts val="1000"/>
              </a:spcBef>
              <a:spcAft>
                <a:spcPts val="0"/>
              </a:spcAft>
              <a:buClr>
                <a:schemeClr val="dk1"/>
              </a:buClr>
              <a:buSzPts val="2000"/>
              <a:buChar char="•"/>
            </a:pPr>
            <a:r>
              <a:rPr lang="en-US"/>
              <a:t>s</a:t>
            </a:r>
            <a:r>
              <a:rPr baseline="30000" lang="en-US"/>
              <a:t>2</a:t>
            </a:r>
            <a:r>
              <a:rPr lang="en-US"/>
              <a:t> = (SD)</a:t>
            </a:r>
            <a:r>
              <a:rPr baseline="30000" lang="en-US"/>
              <a:t>2</a:t>
            </a:r>
            <a:r>
              <a:rPr lang="en-US"/>
              <a:t> = (28.92)</a:t>
            </a:r>
            <a:r>
              <a:rPr baseline="30000" lang="en-US"/>
              <a:t>2</a:t>
            </a:r>
            <a:r>
              <a:rPr lang="en-US"/>
              <a:t> = 836.37</a:t>
            </a:r>
            <a:endParaRPr/>
          </a:p>
          <a:p>
            <a:pPr indent="-228600" lvl="0" marL="228600" rtl="0" algn="l">
              <a:lnSpc>
                <a:spcPct val="120000"/>
              </a:lnSpc>
              <a:spcBef>
                <a:spcPts val="1000"/>
              </a:spcBef>
              <a:spcAft>
                <a:spcPts val="0"/>
              </a:spcAft>
              <a:buClr>
                <a:schemeClr val="dk1"/>
              </a:buClr>
              <a:buSzPts val="2000"/>
              <a:buChar char="•"/>
            </a:pPr>
            <a:r>
              <a:rPr lang="en-US"/>
              <a:t>So, the variance is 836.37</a:t>
            </a:r>
            <a:endParaRPr/>
          </a:p>
        </p:txBody>
      </p:sp>
      <p:sp>
        <p:nvSpPr>
          <p:cNvPr id="332" name="Google Shape;332;p2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333" name="Google Shape;333;p2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5"/>
          <p:cNvSpPr txBox="1"/>
          <p:nvPr>
            <p:ph type="title"/>
          </p:nvPr>
        </p:nvSpPr>
        <p:spPr>
          <a:xfrm>
            <a:off x="913795" y="609601"/>
            <a:ext cx="10353761" cy="724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MEASURES OF FREQUENCY DISTRIBUTION</a:t>
            </a:r>
            <a:endParaRPr b="0"/>
          </a:p>
        </p:txBody>
      </p:sp>
      <p:sp>
        <p:nvSpPr>
          <p:cNvPr id="339" name="Google Shape;339;p25"/>
          <p:cNvSpPr txBox="1"/>
          <p:nvPr>
            <p:ph idx="1" type="body"/>
          </p:nvPr>
        </p:nvSpPr>
        <p:spPr>
          <a:xfrm>
            <a:off x="913795" y="1333851"/>
            <a:ext cx="10353762" cy="4457349"/>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Datasets consist of various scores or values</a:t>
            </a:r>
            <a:endParaRPr/>
          </a:p>
          <a:p>
            <a:pPr indent="-228600" lvl="0" marL="228600" rtl="0" algn="l">
              <a:lnSpc>
                <a:spcPct val="120000"/>
              </a:lnSpc>
              <a:spcBef>
                <a:spcPts val="1000"/>
              </a:spcBef>
              <a:spcAft>
                <a:spcPts val="0"/>
              </a:spcAft>
              <a:buClr>
                <a:schemeClr val="dk1"/>
              </a:buClr>
              <a:buSzPts val="2000"/>
              <a:buChar char="•"/>
            </a:pPr>
            <a:r>
              <a:rPr lang="en-US"/>
              <a:t>Statisticians employ graphs and tables to summarize the occurrence of each possible value of a variable, often presented in percentages or numerical figures</a:t>
            </a:r>
            <a:endParaRPr/>
          </a:p>
          <a:p>
            <a:pPr indent="-228600" lvl="0" marL="228600" rtl="0" algn="l">
              <a:lnSpc>
                <a:spcPct val="120000"/>
              </a:lnSpc>
              <a:spcBef>
                <a:spcPts val="1000"/>
              </a:spcBef>
              <a:spcAft>
                <a:spcPts val="0"/>
              </a:spcAft>
              <a:buClr>
                <a:schemeClr val="dk1"/>
              </a:buClr>
              <a:buSzPts val="2000"/>
              <a:buChar char="•"/>
            </a:pPr>
            <a:r>
              <a:rPr lang="en-US"/>
              <a:t>For instance, suppose you were conducting a poll to determine people's favorite Beatles</a:t>
            </a:r>
            <a:endParaRPr/>
          </a:p>
          <a:p>
            <a:pPr indent="-228600" lvl="0" marL="228600" rtl="0" algn="l">
              <a:lnSpc>
                <a:spcPct val="120000"/>
              </a:lnSpc>
              <a:spcBef>
                <a:spcPts val="1000"/>
              </a:spcBef>
              <a:spcAft>
                <a:spcPts val="0"/>
              </a:spcAft>
              <a:buClr>
                <a:schemeClr val="dk1"/>
              </a:buClr>
              <a:buSzPts val="2000"/>
              <a:buChar char="•"/>
            </a:pPr>
            <a:r>
              <a:rPr lang="en-US"/>
              <a:t>You would create one column listing all potential options (John, Paul, George, and Ringo) and another column indicating the number of votes each received</a:t>
            </a:r>
            <a:endParaRPr/>
          </a:p>
          <a:p>
            <a:pPr indent="-228600" lvl="0" marL="228600" rtl="0" algn="l">
              <a:lnSpc>
                <a:spcPct val="120000"/>
              </a:lnSpc>
              <a:spcBef>
                <a:spcPts val="1000"/>
              </a:spcBef>
              <a:spcAft>
                <a:spcPts val="0"/>
              </a:spcAft>
              <a:buClr>
                <a:schemeClr val="dk1"/>
              </a:buClr>
              <a:buSzPts val="2000"/>
              <a:buChar char="•"/>
            </a:pPr>
            <a:r>
              <a:rPr lang="en-US"/>
              <a:t>Statisticians represent these frequency distributions through graphs or tables</a:t>
            </a:r>
            <a:endParaRPr/>
          </a:p>
          <a:p>
            <a:pPr indent="-228600" lvl="1" marL="685800" rtl="0" algn="l">
              <a:lnSpc>
                <a:spcPct val="120000"/>
              </a:lnSpc>
              <a:spcBef>
                <a:spcPts val="500"/>
              </a:spcBef>
              <a:spcAft>
                <a:spcPts val="0"/>
              </a:spcAft>
              <a:buClr>
                <a:schemeClr val="dk1"/>
              </a:buClr>
              <a:buSzPts val="2000"/>
              <a:buChar char="•"/>
            </a:pPr>
            <a:r>
              <a:rPr lang="en-US" sz="2000"/>
              <a:t>Univariate Descriptive Statistics</a:t>
            </a:r>
            <a:endParaRPr/>
          </a:p>
          <a:p>
            <a:pPr indent="-228600" lvl="1" marL="685800" rtl="0" algn="l">
              <a:lnSpc>
                <a:spcPct val="120000"/>
              </a:lnSpc>
              <a:spcBef>
                <a:spcPts val="500"/>
              </a:spcBef>
              <a:spcAft>
                <a:spcPts val="0"/>
              </a:spcAft>
              <a:buClr>
                <a:schemeClr val="dk1"/>
              </a:buClr>
              <a:buSzPts val="2000"/>
              <a:buChar char="•"/>
            </a:pPr>
            <a:r>
              <a:rPr lang="en-US" sz="2000"/>
              <a:t>Bivariate Descriptive Statistics</a:t>
            </a:r>
            <a:endParaRPr sz="2000"/>
          </a:p>
        </p:txBody>
      </p:sp>
      <p:sp>
        <p:nvSpPr>
          <p:cNvPr id="340" name="Google Shape;340;p2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341" name="Google Shape;341;p2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6"/>
          <p:cNvSpPr txBox="1"/>
          <p:nvPr>
            <p:ph type="title"/>
          </p:nvPr>
        </p:nvSpPr>
        <p:spPr>
          <a:xfrm>
            <a:off x="913795" y="609601"/>
            <a:ext cx="10353761" cy="724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UNIVARIATE DESCRIPTIVE STATISTICS</a:t>
            </a:r>
            <a:endParaRPr/>
          </a:p>
        </p:txBody>
      </p:sp>
      <p:sp>
        <p:nvSpPr>
          <p:cNvPr id="347" name="Google Shape;347;p26"/>
          <p:cNvSpPr txBox="1"/>
          <p:nvPr>
            <p:ph idx="1" type="body"/>
          </p:nvPr>
        </p:nvSpPr>
        <p:spPr>
          <a:xfrm>
            <a:off x="913795" y="1333851"/>
            <a:ext cx="10353762" cy="4457349"/>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Univariate descriptive statistics focus on one thing at a time</a:t>
            </a:r>
            <a:endParaRPr/>
          </a:p>
          <a:p>
            <a:pPr indent="-228600" lvl="0" marL="228600" rtl="0" algn="l">
              <a:lnSpc>
                <a:spcPct val="120000"/>
              </a:lnSpc>
              <a:spcBef>
                <a:spcPts val="1000"/>
              </a:spcBef>
              <a:spcAft>
                <a:spcPts val="0"/>
              </a:spcAft>
              <a:buClr>
                <a:schemeClr val="dk1"/>
              </a:buClr>
              <a:buSzPts val="2000"/>
              <a:buChar char="•"/>
            </a:pPr>
            <a:r>
              <a:rPr lang="en-US"/>
              <a:t>We look at each thing individually and use different ways to understand it better. </a:t>
            </a:r>
            <a:endParaRPr/>
          </a:p>
          <a:p>
            <a:pPr indent="-228600" lvl="0" marL="228600" rtl="0" algn="l">
              <a:lnSpc>
                <a:spcPct val="120000"/>
              </a:lnSpc>
              <a:spcBef>
                <a:spcPts val="1000"/>
              </a:spcBef>
              <a:spcAft>
                <a:spcPts val="0"/>
              </a:spcAft>
              <a:buClr>
                <a:schemeClr val="dk1"/>
              </a:buClr>
              <a:buSzPts val="2000"/>
              <a:buChar char="•"/>
            </a:pPr>
            <a:r>
              <a:rPr lang="en-US"/>
              <a:t>Programs like SPSS and Excel can be used</a:t>
            </a:r>
            <a:endParaRPr/>
          </a:p>
          <a:p>
            <a:pPr indent="-228600" lvl="0" marL="228600" rtl="0" algn="l">
              <a:lnSpc>
                <a:spcPct val="120000"/>
              </a:lnSpc>
              <a:spcBef>
                <a:spcPts val="1000"/>
              </a:spcBef>
              <a:spcAft>
                <a:spcPts val="0"/>
              </a:spcAft>
              <a:buClr>
                <a:schemeClr val="dk1"/>
              </a:buClr>
              <a:buSzPts val="2000"/>
              <a:buChar char="•"/>
            </a:pPr>
            <a:r>
              <a:rPr lang="en-US"/>
              <a:t>If we only look at the average (mean) of something, like how much people earn, it might not give us the true picture, especially if some people earn a lot more or less than others</a:t>
            </a:r>
            <a:endParaRPr/>
          </a:p>
          <a:p>
            <a:pPr indent="-228600" lvl="0" marL="228600" rtl="0" algn="l">
              <a:lnSpc>
                <a:spcPct val="120000"/>
              </a:lnSpc>
              <a:spcBef>
                <a:spcPts val="1000"/>
              </a:spcBef>
              <a:spcAft>
                <a:spcPts val="0"/>
              </a:spcAft>
              <a:buClr>
                <a:schemeClr val="dk1"/>
              </a:buClr>
              <a:buSzPts val="2000"/>
              <a:buChar char="•"/>
            </a:pPr>
            <a:r>
              <a:rPr lang="en-US"/>
              <a:t>Instead, we can also look at other things like the middle value (median) or the one that appears most often (mode)</a:t>
            </a:r>
            <a:endParaRPr/>
          </a:p>
          <a:p>
            <a:pPr indent="-228600" lvl="0" marL="228600" rtl="0" algn="l">
              <a:lnSpc>
                <a:spcPct val="120000"/>
              </a:lnSpc>
              <a:spcBef>
                <a:spcPts val="1000"/>
              </a:spcBef>
              <a:spcAft>
                <a:spcPts val="0"/>
              </a:spcAft>
              <a:buClr>
                <a:schemeClr val="dk1"/>
              </a:buClr>
              <a:buSzPts val="2000"/>
              <a:buChar char="•"/>
            </a:pPr>
            <a:r>
              <a:rPr lang="en-US"/>
              <a:t>To understand how spread out the values are, we use things like standard deviation and variance along with the range.</a:t>
            </a:r>
            <a:endParaRPr/>
          </a:p>
        </p:txBody>
      </p:sp>
      <p:sp>
        <p:nvSpPr>
          <p:cNvPr id="348" name="Google Shape;348;p2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349" name="Google Shape;349;p2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7"/>
          <p:cNvSpPr txBox="1"/>
          <p:nvPr>
            <p:ph type="title"/>
          </p:nvPr>
        </p:nvSpPr>
        <p:spPr>
          <a:xfrm>
            <a:off x="913795" y="609601"/>
            <a:ext cx="10353761" cy="724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BIVARIATE DESCRIPTIVE STATISTICS</a:t>
            </a:r>
            <a:endParaRPr/>
          </a:p>
        </p:txBody>
      </p:sp>
      <p:sp>
        <p:nvSpPr>
          <p:cNvPr id="355" name="Google Shape;355;p27"/>
          <p:cNvSpPr txBox="1"/>
          <p:nvPr>
            <p:ph idx="1" type="body"/>
          </p:nvPr>
        </p:nvSpPr>
        <p:spPr>
          <a:xfrm>
            <a:off x="913795" y="1333851"/>
            <a:ext cx="10353762" cy="4457349"/>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When we have information about more than one thing, we can use bivariate or multivariate descriptive statistics to see if they are related</a:t>
            </a:r>
            <a:endParaRPr/>
          </a:p>
          <a:p>
            <a:pPr indent="-228600" lvl="0" marL="228600" rtl="0" algn="l">
              <a:lnSpc>
                <a:spcPct val="120000"/>
              </a:lnSpc>
              <a:spcBef>
                <a:spcPts val="1000"/>
              </a:spcBef>
              <a:spcAft>
                <a:spcPts val="0"/>
              </a:spcAft>
              <a:buClr>
                <a:schemeClr val="dk1"/>
              </a:buClr>
              <a:buSzPts val="2000"/>
              <a:buChar char="•"/>
            </a:pPr>
            <a:r>
              <a:rPr lang="en-US"/>
              <a:t>Bivariate analysis compares two things to see if they change together</a:t>
            </a:r>
            <a:endParaRPr/>
          </a:p>
          <a:p>
            <a:pPr indent="-228600" lvl="0" marL="228600" rtl="0" algn="l">
              <a:lnSpc>
                <a:spcPct val="120000"/>
              </a:lnSpc>
              <a:spcBef>
                <a:spcPts val="1000"/>
              </a:spcBef>
              <a:spcAft>
                <a:spcPts val="0"/>
              </a:spcAft>
              <a:buClr>
                <a:schemeClr val="dk1"/>
              </a:buClr>
              <a:buSzPts val="2000"/>
              <a:buChar char="•"/>
            </a:pPr>
            <a:r>
              <a:rPr lang="en-US"/>
              <a:t>Before doing any more complicated tests, it's important to look at how the two things compare in the middle.</a:t>
            </a:r>
            <a:endParaRPr/>
          </a:p>
          <a:p>
            <a:pPr indent="-228600" lvl="0" marL="228600" rtl="0" algn="l">
              <a:lnSpc>
                <a:spcPct val="120000"/>
              </a:lnSpc>
              <a:spcBef>
                <a:spcPts val="1000"/>
              </a:spcBef>
              <a:spcAft>
                <a:spcPts val="0"/>
              </a:spcAft>
              <a:buClr>
                <a:schemeClr val="dk1"/>
              </a:buClr>
              <a:buSzPts val="2000"/>
              <a:buChar char="•"/>
            </a:pPr>
            <a:r>
              <a:rPr lang="en-US"/>
              <a:t>Multivariate analysis is similar to bivariate analysis, but it looks at more than two things at once, which helps us understand relationships even better.</a:t>
            </a:r>
            <a:endParaRPr/>
          </a:p>
        </p:txBody>
      </p:sp>
      <p:sp>
        <p:nvSpPr>
          <p:cNvPr id="356" name="Google Shape;356;p2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357" name="Google Shape;357;p2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8"/>
          <p:cNvSpPr txBox="1"/>
          <p:nvPr>
            <p:ph type="title"/>
          </p:nvPr>
        </p:nvSpPr>
        <p:spPr>
          <a:xfrm>
            <a:off x="913795" y="350379"/>
            <a:ext cx="10353761" cy="803304"/>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Font typeface="Arial"/>
              <a:buNone/>
            </a:pPr>
            <a:r>
              <a:rPr b="0" lang="en-US"/>
              <a:t>DIFFERENCE BETWEEN DESCRIPTIVE AND INFERENTIAL STATISTICS</a:t>
            </a:r>
            <a:endParaRPr b="0"/>
          </a:p>
        </p:txBody>
      </p:sp>
      <p:graphicFrame>
        <p:nvGraphicFramePr>
          <p:cNvPr id="363" name="Google Shape;363;p28"/>
          <p:cNvGraphicFramePr/>
          <p:nvPr/>
        </p:nvGraphicFramePr>
        <p:xfrm>
          <a:off x="913794" y="1153686"/>
          <a:ext cx="3000000" cy="3000000"/>
        </p:xfrm>
        <a:graphic>
          <a:graphicData uri="http://schemas.openxmlformats.org/drawingml/2006/table">
            <a:tbl>
              <a:tblPr>
                <a:noFill/>
                <a:tableStyleId>{B43E7014-A8E8-42AF-BC74-644E34BD026E}</a:tableStyleId>
              </a:tblPr>
              <a:tblGrid>
                <a:gridCol w="4341875"/>
                <a:gridCol w="6011800"/>
              </a:tblGrid>
              <a:tr h="449450">
                <a:tc>
                  <a:txBody>
                    <a:bodyPr/>
                    <a:lstStyle/>
                    <a:p>
                      <a:pPr indent="0" lvl="0" marL="0" marR="0" rtl="0" algn="l">
                        <a:spcBef>
                          <a:spcPts val="0"/>
                        </a:spcBef>
                        <a:spcAft>
                          <a:spcPts val="0"/>
                        </a:spcAft>
                        <a:buNone/>
                      </a:pPr>
                      <a:r>
                        <a:rPr lang="en-US" sz="2000" u="none" cap="none" strike="noStrike">
                          <a:solidFill>
                            <a:srgbClr val="FF0000"/>
                          </a:solidFill>
                        </a:rPr>
                        <a:t>Descriptive Statistics</a:t>
                      </a:r>
                      <a:endParaRPr b="1" sz="2000" u="none" cap="none" strike="noStrike">
                        <a:solidFill>
                          <a:srgbClr val="FF0000"/>
                        </a:solidFill>
                      </a:endParaRPr>
                    </a:p>
                  </a:txBody>
                  <a:tcPr marT="76200" marB="76200" marR="38100" marL="38100" anchor="ctr"/>
                </a:tc>
                <a:tc>
                  <a:txBody>
                    <a:bodyPr/>
                    <a:lstStyle/>
                    <a:p>
                      <a:pPr indent="0" lvl="0" marL="0" marR="0" rtl="0" algn="l">
                        <a:spcBef>
                          <a:spcPts val="0"/>
                        </a:spcBef>
                        <a:spcAft>
                          <a:spcPts val="0"/>
                        </a:spcAft>
                        <a:buNone/>
                      </a:pPr>
                      <a:r>
                        <a:rPr lang="en-US" sz="2000" u="none" cap="none" strike="noStrike">
                          <a:solidFill>
                            <a:srgbClr val="FF0000"/>
                          </a:solidFill>
                        </a:rPr>
                        <a:t>Inferential Statistics</a:t>
                      </a:r>
                      <a:endParaRPr b="1" sz="2000" u="none" cap="none" strike="noStrike">
                        <a:solidFill>
                          <a:srgbClr val="FF0000"/>
                        </a:solidFill>
                      </a:endParaRPr>
                    </a:p>
                  </a:txBody>
                  <a:tcPr marT="76200" marB="76200" marR="76200" marL="76200" anchor="ctr"/>
                </a:tc>
              </a:tr>
              <a:tr h="809025">
                <a:tc>
                  <a:txBody>
                    <a:bodyPr/>
                    <a:lstStyle/>
                    <a:p>
                      <a:pPr indent="0" lvl="0" marL="0" marR="0" rtl="0" algn="l">
                        <a:spcBef>
                          <a:spcPts val="0"/>
                        </a:spcBef>
                        <a:spcAft>
                          <a:spcPts val="0"/>
                        </a:spcAft>
                        <a:buNone/>
                      </a:pPr>
                      <a:r>
                        <a:rPr lang="en-US" sz="2000" u="none" cap="none" strike="noStrike"/>
                        <a:t>Does not need making predictions or generalizations outside the dataset.</a:t>
                      </a:r>
                      <a:endParaRPr b="0" sz="2000" u="none" cap="none" strike="noStrike"/>
                    </a:p>
                  </a:txBody>
                  <a:tcPr marT="106675" marB="106675" marR="76200" marL="76200" anchor="ctr"/>
                </a:tc>
                <a:tc>
                  <a:txBody>
                    <a:bodyPr/>
                    <a:lstStyle/>
                    <a:p>
                      <a:pPr indent="0" lvl="0" marL="0" marR="0" rtl="0" algn="l">
                        <a:spcBef>
                          <a:spcPts val="0"/>
                        </a:spcBef>
                        <a:spcAft>
                          <a:spcPts val="0"/>
                        </a:spcAft>
                        <a:buNone/>
                      </a:pPr>
                      <a:r>
                        <a:rPr lang="en-US" sz="2000" u="none" cap="none" strike="noStrike"/>
                        <a:t>This involves making forecasts or generalizations about a wider population.</a:t>
                      </a:r>
                      <a:endParaRPr b="0" sz="2000" u="none" cap="none" strike="noStrike"/>
                    </a:p>
                  </a:txBody>
                  <a:tcPr marT="106675" marB="106675" marR="76200" marL="76200" anchor="ctr"/>
                </a:tc>
              </a:tr>
              <a:tr h="809025">
                <a:tc>
                  <a:txBody>
                    <a:bodyPr/>
                    <a:lstStyle/>
                    <a:p>
                      <a:pPr indent="0" lvl="0" marL="0" marR="0" rtl="0" algn="l">
                        <a:spcBef>
                          <a:spcPts val="0"/>
                        </a:spcBef>
                        <a:spcAft>
                          <a:spcPts val="0"/>
                        </a:spcAft>
                        <a:buNone/>
                      </a:pPr>
                      <a:r>
                        <a:rPr lang="en-US" sz="2000" u="none" cap="none" strike="noStrike"/>
                        <a:t>Gives basic summary of the sample.</a:t>
                      </a:r>
                      <a:endParaRPr b="0" sz="2000" u="none" cap="none" strike="noStrike"/>
                    </a:p>
                  </a:txBody>
                  <a:tcPr marT="106675" marB="106675" marR="76200" marL="76200" anchor="ctr"/>
                </a:tc>
                <a:tc>
                  <a:txBody>
                    <a:bodyPr/>
                    <a:lstStyle/>
                    <a:p>
                      <a:pPr indent="0" lvl="0" marL="0" marR="0" rtl="0" algn="l">
                        <a:spcBef>
                          <a:spcPts val="0"/>
                        </a:spcBef>
                        <a:spcAft>
                          <a:spcPts val="0"/>
                        </a:spcAft>
                        <a:buNone/>
                      </a:pPr>
                      <a:r>
                        <a:rPr lang="en-US" sz="2000" u="none" cap="none" strike="noStrike"/>
                        <a:t>Concludes about the population based on the sample.</a:t>
                      </a:r>
                      <a:endParaRPr b="0" sz="2000" u="none" cap="none" strike="noStrike"/>
                    </a:p>
                  </a:txBody>
                  <a:tcPr marT="106675" marB="106675" marR="76200" marL="76200" anchor="ctr"/>
                </a:tc>
              </a:tr>
              <a:tr h="809025">
                <a:tc>
                  <a:txBody>
                    <a:bodyPr/>
                    <a:lstStyle/>
                    <a:p>
                      <a:pPr indent="0" lvl="0" marL="0" marR="0" rtl="0" algn="l">
                        <a:spcBef>
                          <a:spcPts val="0"/>
                        </a:spcBef>
                        <a:spcAft>
                          <a:spcPts val="0"/>
                        </a:spcAft>
                        <a:buNone/>
                      </a:pPr>
                      <a:r>
                        <a:rPr lang="en-US" sz="2000" u="none" cap="none" strike="noStrike"/>
                        <a:t>Examples include mean, median, mode, standard deviation, etc.</a:t>
                      </a:r>
                      <a:endParaRPr b="0" sz="2000" u="none" cap="none" strike="noStrike"/>
                    </a:p>
                  </a:txBody>
                  <a:tcPr marT="106675" marB="106675" marR="76200" marL="76200" anchor="ctr"/>
                </a:tc>
                <a:tc>
                  <a:txBody>
                    <a:bodyPr/>
                    <a:lstStyle/>
                    <a:p>
                      <a:pPr indent="0" lvl="0" marL="0" marR="0" rtl="0" algn="l">
                        <a:spcBef>
                          <a:spcPts val="0"/>
                        </a:spcBef>
                        <a:spcAft>
                          <a:spcPts val="0"/>
                        </a:spcAft>
                        <a:buNone/>
                      </a:pPr>
                      <a:r>
                        <a:rPr lang="en-US" sz="2000" u="none" cap="none" strike="noStrike"/>
                        <a:t>Examples include hypothesis testing, confidence intervals, regression analysis, etc.</a:t>
                      </a:r>
                      <a:endParaRPr b="0" sz="2000" u="none" cap="none" strike="noStrike"/>
                    </a:p>
                  </a:txBody>
                  <a:tcPr marT="106675" marB="106675" marR="76200" marL="76200" anchor="ctr"/>
                </a:tc>
              </a:tr>
              <a:tr h="809025">
                <a:tc>
                  <a:txBody>
                    <a:bodyPr/>
                    <a:lstStyle/>
                    <a:p>
                      <a:pPr indent="0" lvl="0" marL="0" marR="0" rtl="0" algn="l">
                        <a:spcBef>
                          <a:spcPts val="0"/>
                        </a:spcBef>
                        <a:spcAft>
                          <a:spcPts val="0"/>
                        </a:spcAft>
                        <a:buNone/>
                      </a:pPr>
                      <a:r>
                        <a:rPr lang="en-US" sz="2000" u="none" cap="none" strike="noStrike"/>
                        <a:t>Focuses on the properties of the current dataset.</a:t>
                      </a:r>
                      <a:endParaRPr b="0" sz="2000" u="none" cap="none" strike="noStrike"/>
                    </a:p>
                  </a:txBody>
                  <a:tcPr marT="106675" marB="106675" marR="76200" marL="76200" anchor="ctr"/>
                </a:tc>
                <a:tc>
                  <a:txBody>
                    <a:bodyPr/>
                    <a:lstStyle/>
                    <a:p>
                      <a:pPr indent="0" lvl="0" marL="0" marR="0" rtl="0" algn="l">
                        <a:spcBef>
                          <a:spcPts val="0"/>
                        </a:spcBef>
                        <a:spcAft>
                          <a:spcPts val="0"/>
                        </a:spcAft>
                        <a:buNone/>
                      </a:pPr>
                      <a:r>
                        <a:rPr lang="en-US" sz="2000" u="none" cap="none" strike="noStrike"/>
                        <a:t>Concentrates on drawing conclusions about the population from sample data.</a:t>
                      </a:r>
                      <a:endParaRPr b="0" sz="2000" u="none" cap="none" strike="noStrike"/>
                    </a:p>
                  </a:txBody>
                  <a:tcPr marT="106675" marB="106675" marR="76200" marL="76200" anchor="ctr"/>
                </a:tc>
              </a:tr>
              <a:tr h="1108650">
                <a:tc>
                  <a:txBody>
                    <a:bodyPr/>
                    <a:lstStyle/>
                    <a:p>
                      <a:pPr indent="0" lvl="0" marL="0" marR="0" rtl="0" algn="l">
                        <a:spcBef>
                          <a:spcPts val="0"/>
                        </a:spcBef>
                        <a:spcAft>
                          <a:spcPts val="0"/>
                        </a:spcAft>
                        <a:buNone/>
                      </a:pPr>
                      <a:r>
                        <a:rPr lang="en-US" sz="2000" u="none" cap="none" strike="noStrike"/>
                        <a:t>Helpful for comprehending data patterns and linkages.</a:t>
                      </a:r>
                      <a:endParaRPr b="0" sz="2000" u="none" cap="none" strike="noStrike"/>
                    </a:p>
                  </a:txBody>
                  <a:tcPr marT="106675" marB="106675" marR="76200" marL="76200" anchor="ctr"/>
                </a:tc>
                <a:tc>
                  <a:txBody>
                    <a:bodyPr/>
                    <a:lstStyle/>
                    <a:p>
                      <a:pPr indent="0" lvl="0" marL="0" marR="0" rtl="0" algn="l">
                        <a:spcBef>
                          <a:spcPts val="0"/>
                        </a:spcBef>
                        <a:spcAft>
                          <a:spcPts val="0"/>
                        </a:spcAft>
                        <a:buNone/>
                      </a:pPr>
                      <a:r>
                        <a:rPr lang="en-US" sz="2000" u="none" cap="none" strike="noStrike"/>
                        <a:t>Useful for making judgements, predictions, and drawing inferences that go beyond the observed facts.</a:t>
                      </a:r>
                      <a:endParaRPr b="0" sz="2000" u="none" cap="none" strike="noStrike"/>
                    </a:p>
                  </a:txBody>
                  <a:tcPr marT="106675" marB="106675" marR="76200" marL="76200" anchor="ctr"/>
                </a:tc>
              </a:tr>
            </a:tbl>
          </a:graphicData>
        </a:graphic>
      </p:graphicFrame>
      <p:sp>
        <p:nvSpPr>
          <p:cNvPr id="364" name="Google Shape;364;p28"/>
          <p:cNvSpPr txBox="1"/>
          <p:nvPr>
            <p:ph idx="10" type="dt"/>
          </p:nvPr>
        </p:nvSpPr>
        <p:spPr>
          <a:xfrm>
            <a:off x="7678735" y="598557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365" name="Google Shape;365;p28"/>
          <p:cNvSpPr txBox="1"/>
          <p:nvPr>
            <p:ph idx="12" type="sldNum"/>
          </p:nvPr>
        </p:nvSpPr>
        <p:spPr>
          <a:xfrm>
            <a:off x="10514011" y="5985571"/>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9"/>
          <p:cNvSpPr txBox="1"/>
          <p:nvPr>
            <p:ph type="title"/>
          </p:nvPr>
        </p:nvSpPr>
        <p:spPr>
          <a:xfrm>
            <a:off x="913795" y="609601"/>
            <a:ext cx="10353761" cy="724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EXPLORATORY DATA ANALYSIS USING DESCRIPTIVE STATISTICS</a:t>
            </a:r>
            <a:endParaRPr b="0"/>
          </a:p>
        </p:txBody>
      </p:sp>
      <p:sp>
        <p:nvSpPr>
          <p:cNvPr id="371" name="Google Shape;371;p2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372" name="Google Shape;372;p2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s://miro.medium.com/v2/resize:fit:875/0*bwE5vm5S5loCpjjL.png" id="373" name="Google Shape;373;p29"/>
          <p:cNvPicPr preferRelativeResize="0"/>
          <p:nvPr>
            <p:ph idx="1" type="body"/>
          </p:nvPr>
        </p:nvPicPr>
        <p:blipFill rotWithShape="1">
          <a:blip r:embed="rId3">
            <a:alphaModFix/>
          </a:blip>
          <a:srcRect b="0" l="0" r="0" t="0"/>
          <a:stretch/>
        </p:blipFill>
        <p:spPr>
          <a:xfrm>
            <a:off x="3019579" y="1333500"/>
            <a:ext cx="6143317" cy="4457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type="title"/>
          </p:nvPr>
        </p:nvSpPr>
        <p:spPr>
          <a:xfrm>
            <a:off x="913795" y="609601"/>
            <a:ext cx="10353900" cy="724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DATA ANALYSIS</a:t>
            </a:r>
            <a:endParaRPr b="0"/>
          </a:p>
        </p:txBody>
      </p:sp>
      <p:sp>
        <p:nvSpPr>
          <p:cNvPr id="156" name="Google Shape;156;p3"/>
          <p:cNvSpPr txBox="1"/>
          <p:nvPr>
            <p:ph idx="1" type="body"/>
          </p:nvPr>
        </p:nvSpPr>
        <p:spPr>
          <a:xfrm>
            <a:off x="913796" y="1333851"/>
            <a:ext cx="6615000" cy="445740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Systematic approach that transforms raw data into valuable insights</a:t>
            </a:r>
            <a:endParaRPr/>
          </a:p>
          <a:p>
            <a:pPr indent="-228600" lvl="0" marL="228600" rtl="0" algn="l">
              <a:lnSpc>
                <a:spcPct val="120000"/>
              </a:lnSpc>
              <a:spcBef>
                <a:spcPts val="1000"/>
              </a:spcBef>
              <a:spcAft>
                <a:spcPts val="0"/>
              </a:spcAft>
              <a:buClr>
                <a:schemeClr val="dk1"/>
              </a:buClr>
              <a:buSzPts val="2000"/>
              <a:buChar char="•"/>
            </a:pPr>
            <a:r>
              <a:rPr lang="en-US"/>
              <a:t>Encompasses a suite of technologies and tools that facilitate data collection, cleaning, transformation, and modelling, ultimately yielding actionable information</a:t>
            </a:r>
            <a:endParaRPr/>
          </a:p>
          <a:p>
            <a:pPr indent="-228600" lvl="0" marL="228600" rtl="0" algn="l">
              <a:lnSpc>
                <a:spcPct val="120000"/>
              </a:lnSpc>
              <a:spcBef>
                <a:spcPts val="1000"/>
              </a:spcBef>
              <a:spcAft>
                <a:spcPts val="0"/>
              </a:spcAft>
              <a:buClr>
                <a:schemeClr val="dk1"/>
              </a:buClr>
              <a:buSzPts val="2000"/>
              <a:buChar char="•"/>
            </a:pPr>
            <a:r>
              <a:rPr lang="en-US"/>
              <a:t>Serves as a robust support system for decision-making</a:t>
            </a:r>
            <a:endParaRPr/>
          </a:p>
          <a:p>
            <a:pPr indent="-228600" lvl="0" marL="228600" rtl="0" algn="l">
              <a:lnSpc>
                <a:spcPct val="120000"/>
              </a:lnSpc>
              <a:spcBef>
                <a:spcPts val="1000"/>
              </a:spcBef>
              <a:spcAft>
                <a:spcPts val="0"/>
              </a:spcAft>
              <a:buClr>
                <a:schemeClr val="dk1"/>
              </a:buClr>
              <a:buSzPts val="2000"/>
              <a:buChar char="•"/>
            </a:pPr>
            <a:r>
              <a:rPr lang="en-US"/>
              <a:t>Plays a pivotal role in business growth and performance optimization</a:t>
            </a:r>
            <a:endParaRPr/>
          </a:p>
          <a:p>
            <a:pPr indent="-228600" lvl="0" marL="228600" rtl="0" algn="l">
              <a:lnSpc>
                <a:spcPct val="120000"/>
              </a:lnSpc>
              <a:spcBef>
                <a:spcPts val="1000"/>
              </a:spcBef>
              <a:spcAft>
                <a:spcPts val="0"/>
              </a:spcAft>
              <a:buClr>
                <a:schemeClr val="dk1"/>
              </a:buClr>
              <a:buSzPts val="2000"/>
              <a:buChar char="•"/>
            </a:pPr>
            <a:r>
              <a:rPr lang="en-US"/>
              <a:t>Provides a concise overview of quantitative data by presenting statistical summaries</a:t>
            </a:r>
            <a:endParaRPr/>
          </a:p>
          <a:p>
            <a:pPr indent="-101600" lvl="0" marL="228600" rtl="0" algn="l">
              <a:lnSpc>
                <a:spcPct val="120000"/>
              </a:lnSpc>
              <a:spcBef>
                <a:spcPts val="1000"/>
              </a:spcBef>
              <a:spcAft>
                <a:spcPts val="0"/>
              </a:spcAft>
              <a:buClr>
                <a:schemeClr val="dk1"/>
              </a:buClr>
              <a:buSzPts val="2000"/>
              <a:buNone/>
            </a:pPr>
            <a:r>
              <a:t/>
            </a:r>
            <a:endParaRPr/>
          </a:p>
        </p:txBody>
      </p:sp>
      <p:pic>
        <p:nvPicPr>
          <p:cNvPr descr="How To Take Your Data Analytics Approach To The Next Level in 2023 |  OmniData™" id="157" name="Google Shape;157;p3"/>
          <p:cNvPicPr preferRelativeResize="0"/>
          <p:nvPr/>
        </p:nvPicPr>
        <p:blipFill rotWithShape="1">
          <a:blip r:embed="rId3">
            <a:alphaModFix/>
          </a:blip>
          <a:srcRect b="0" l="6374" r="18538" t="0"/>
          <a:stretch/>
        </p:blipFill>
        <p:spPr>
          <a:xfrm>
            <a:off x="7528847" y="1400074"/>
            <a:ext cx="3738709" cy="2799846"/>
          </a:xfrm>
          <a:prstGeom prst="rect">
            <a:avLst/>
          </a:prstGeom>
          <a:noFill/>
          <a:ln>
            <a:noFill/>
          </a:ln>
        </p:spPr>
      </p:pic>
      <p:sp>
        <p:nvSpPr>
          <p:cNvPr id="158" name="Google Shape;158;p3"/>
          <p:cNvSpPr txBox="1"/>
          <p:nvPr/>
        </p:nvSpPr>
        <p:spPr>
          <a:xfrm>
            <a:off x="7528846" y="4199920"/>
            <a:ext cx="3738600" cy="19389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Data analysts, data scientists, and data engineers together create data pipelines which helps to set up the model and do further analysis</a:t>
            </a:r>
            <a:endParaRPr/>
          </a:p>
        </p:txBody>
      </p:sp>
      <p:sp>
        <p:nvSpPr>
          <p:cNvPr id="159" name="Google Shape;159;p3"/>
          <p:cNvSpPr txBox="1"/>
          <p:nvPr>
            <p:ph idx="10" type="dt"/>
          </p:nvPr>
        </p:nvSpPr>
        <p:spPr>
          <a:xfrm>
            <a:off x="7678736" y="58832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160" name="Google Shape;160;p3"/>
          <p:cNvSpPr txBox="1"/>
          <p:nvPr>
            <p:ph idx="12" type="sldNum"/>
          </p:nvPr>
        </p:nvSpPr>
        <p:spPr>
          <a:xfrm>
            <a:off x="10514011" y="5883275"/>
            <a:ext cx="75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 calcmode="lin" valueType="num">
                                      <p:cBhvr additive="base">
                                        <p:cTn dur="500"/>
                                        <p:tgtEl>
                                          <p:spTgt spid="15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0"/>
          <p:cNvSpPr txBox="1"/>
          <p:nvPr>
            <p:ph type="title"/>
          </p:nvPr>
        </p:nvSpPr>
        <p:spPr>
          <a:xfrm>
            <a:off x="913795" y="609601"/>
            <a:ext cx="10353761" cy="724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DATA VISUALIZATION</a:t>
            </a:r>
            <a:endParaRPr b="0"/>
          </a:p>
        </p:txBody>
      </p:sp>
      <p:sp>
        <p:nvSpPr>
          <p:cNvPr id="379" name="Google Shape;379;p30"/>
          <p:cNvSpPr txBox="1"/>
          <p:nvPr>
            <p:ph idx="1" type="body"/>
          </p:nvPr>
        </p:nvSpPr>
        <p:spPr>
          <a:xfrm>
            <a:off x="913795" y="4079631"/>
            <a:ext cx="10353762" cy="180364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Graphical representation of information and data</a:t>
            </a:r>
            <a:endParaRPr/>
          </a:p>
          <a:p>
            <a:pPr indent="-228600" lvl="0" marL="228600" rtl="0" algn="l">
              <a:lnSpc>
                <a:spcPct val="120000"/>
              </a:lnSpc>
              <a:spcBef>
                <a:spcPts val="1000"/>
              </a:spcBef>
              <a:spcAft>
                <a:spcPts val="0"/>
              </a:spcAft>
              <a:buClr>
                <a:schemeClr val="dk1"/>
              </a:buClr>
              <a:buSzPts val="2000"/>
              <a:buChar char="•"/>
            </a:pPr>
            <a:r>
              <a:rPr lang="en-US"/>
              <a:t>Provide an accessible way to see and understand trends, outliers, and patterns in data . by using visual elements like charts, graphs, and maps. </a:t>
            </a:r>
            <a:endParaRPr/>
          </a:p>
        </p:txBody>
      </p:sp>
      <p:sp>
        <p:nvSpPr>
          <p:cNvPr id="380" name="Google Shape;380;p3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381" name="Google Shape;381;p3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What is Data Visualization? (Definition, Examples, Types)" id="382" name="Google Shape;382;p30"/>
          <p:cNvPicPr preferRelativeResize="0"/>
          <p:nvPr/>
        </p:nvPicPr>
        <p:blipFill rotWithShape="1">
          <a:blip r:embed="rId3">
            <a:alphaModFix/>
          </a:blip>
          <a:srcRect b="0" l="0" r="0" t="41401"/>
          <a:stretch/>
        </p:blipFill>
        <p:spPr>
          <a:xfrm>
            <a:off x="1925581" y="1333851"/>
            <a:ext cx="8330187" cy="274577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1"/>
          <p:cNvSpPr txBox="1"/>
          <p:nvPr>
            <p:ph type="title"/>
          </p:nvPr>
        </p:nvSpPr>
        <p:spPr>
          <a:xfrm>
            <a:off x="913795" y="609600"/>
            <a:ext cx="10353761" cy="68230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DATA VISUALIZATION TECHNIQUES</a:t>
            </a:r>
            <a:endParaRPr/>
          </a:p>
        </p:txBody>
      </p:sp>
      <p:sp>
        <p:nvSpPr>
          <p:cNvPr id="388" name="Google Shape;388;p31"/>
          <p:cNvSpPr txBox="1"/>
          <p:nvPr>
            <p:ph idx="1" type="body"/>
          </p:nvPr>
        </p:nvSpPr>
        <p:spPr>
          <a:xfrm>
            <a:off x="913795" y="1291905"/>
            <a:ext cx="5106004" cy="449929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Pie Chart</a:t>
            </a:r>
            <a:endParaRPr/>
          </a:p>
          <a:p>
            <a:pPr indent="-228600" lvl="0" marL="228600" rtl="0" algn="l">
              <a:lnSpc>
                <a:spcPct val="120000"/>
              </a:lnSpc>
              <a:spcBef>
                <a:spcPts val="1000"/>
              </a:spcBef>
              <a:spcAft>
                <a:spcPts val="0"/>
              </a:spcAft>
              <a:buClr>
                <a:schemeClr val="dk1"/>
              </a:buClr>
              <a:buSzPts val="2000"/>
              <a:buChar char="•"/>
            </a:pPr>
            <a:r>
              <a:rPr lang="en-US"/>
              <a:t>Bar Chart</a:t>
            </a:r>
            <a:endParaRPr/>
          </a:p>
          <a:p>
            <a:pPr indent="-228600" lvl="0" marL="228600" rtl="0" algn="l">
              <a:lnSpc>
                <a:spcPct val="120000"/>
              </a:lnSpc>
              <a:spcBef>
                <a:spcPts val="1000"/>
              </a:spcBef>
              <a:spcAft>
                <a:spcPts val="0"/>
              </a:spcAft>
              <a:buClr>
                <a:schemeClr val="dk1"/>
              </a:buClr>
              <a:buSzPts val="2000"/>
              <a:buChar char="•"/>
            </a:pPr>
            <a:r>
              <a:rPr lang="en-US"/>
              <a:t>Histogram</a:t>
            </a:r>
            <a:endParaRPr/>
          </a:p>
          <a:p>
            <a:pPr indent="-228600" lvl="0" marL="228600" rtl="0" algn="l">
              <a:lnSpc>
                <a:spcPct val="120000"/>
              </a:lnSpc>
              <a:spcBef>
                <a:spcPts val="1000"/>
              </a:spcBef>
              <a:spcAft>
                <a:spcPts val="0"/>
              </a:spcAft>
              <a:buClr>
                <a:schemeClr val="dk1"/>
              </a:buClr>
              <a:buSzPts val="2000"/>
              <a:buChar char="•"/>
            </a:pPr>
            <a:r>
              <a:rPr lang="en-US"/>
              <a:t>Heat Map</a:t>
            </a:r>
            <a:endParaRPr/>
          </a:p>
          <a:p>
            <a:pPr indent="-228600" lvl="0" marL="228600" rtl="0" algn="l">
              <a:lnSpc>
                <a:spcPct val="120000"/>
              </a:lnSpc>
              <a:spcBef>
                <a:spcPts val="1000"/>
              </a:spcBef>
              <a:spcAft>
                <a:spcPts val="0"/>
              </a:spcAft>
              <a:buClr>
                <a:schemeClr val="dk1"/>
              </a:buClr>
              <a:buSzPts val="2000"/>
              <a:buChar char="•"/>
            </a:pPr>
            <a:r>
              <a:rPr lang="en-US"/>
              <a:t>Box and Whisker Plot</a:t>
            </a:r>
            <a:endParaRPr/>
          </a:p>
          <a:p>
            <a:pPr indent="-228600" lvl="0" marL="228600" rtl="0" algn="l">
              <a:lnSpc>
                <a:spcPct val="120000"/>
              </a:lnSpc>
              <a:spcBef>
                <a:spcPts val="1000"/>
              </a:spcBef>
              <a:spcAft>
                <a:spcPts val="0"/>
              </a:spcAft>
              <a:buClr>
                <a:schemeClr val="dk1"/>
              </a:buClr>
              <a:buSzPts val="2000"/>
              <a:buChar char="•"/>
            </a:pPr>
            <a:r>
              <a:rPr lang="en-US"/>
              <a:t>Scatter Plot</a:t>
            </a:r>
            <a:endParaRPr/>
          </a:p>
          <a:p>
            <a:pPr indent="-228600" lvl="0" marL="228600" rtl="0" algn="l">
              <a:lnSpc>
                <a:spcPct val="120000"/>
              </a:lnSpc>
              <a:spcBef>
                <a:spcPts val="1000"/>
              </a:spcBef>
              <a:spcAft>
                <a:spcPts val="0"/>
              </a:spcAft>
              <a:buClr>
                <a:schemeClr val="dk1"/>
              </a:buClr>
              <a:buSzPts val="2000"/>
              <a:buChar char="•"/>
            </a:pPr>
            <a:r>
              <a:rPr lang="en-US"/>
              <a:t>Waterfall Chart</a:t>
            </a:r>
            <a:endParaRPr/>
          </a:p>
          <a:p>
            <a:pPr indent="-228600" lvl="0" marL="228600" rtl="0" algn="l">
              <a:lnSpc>
                <a:spcPct val="120000"/>
              </a:lnSpc>
              <a:spcBef>
                <a:spcPts val="1000"/>
              </a:spcBef>
              <a:spcAft>
                <a:spcPts val="0"/>
              </a:spcAft>
              <a:buClr>
                <a:schemeClr val="dk1"/>
              </a:buClr>
              <a:buSzPts val="2000"/>
              <a:buChar char="•"/>
            </a:pPr>
            <a:r>
              <a:rPr lang="en-US"/>
              <a:t>Area Chart</a:t>
            </a:r>
            <a:endParaRPr/>
          </a:p>
          <a:p>
            <a:pPr indent="-228600" lvl="0" marL="228600" rtl="0" algn="l">
              <a:lnSpc>
                <a:spcPct val="120000"/>
              </a:lnSpc>
              <a:spcBef>
                <a:spcPts val="1000"/>
              </a:spcBef>
              <a:spcAft>
                <a:spcPts val="0"/>
              </a:spcAft>
              <a:buClr>
                <a:schemeClr val="dk1"/>
              </a:buClr>
              <a:buSzPts val="2000"/>
              <a:buChar char="•"/>
            </a:pPr>
            <a:r>
              <a:rPr lang="en-US"/>
              <a:t>Choropleth Map</a:t>
            </a:r>
            <a:endParaRPr/>
          </a:p>
        </p:txBody>
      </p:sp>
      <p:sp>
        <p:nvSpPr>
          <p:cNvPr id="389" name="Google Shape;389;p31"/>
          <p:cNvSpPr txBox="1"/>
          <p:nvPr>
            <p:ph idx="2" type="body"/>
          </p:nvPr>
        </p:nvSpPr>
        <p:spPr>
          <a:xfrm>
            <a:off x="6173403" y="1291905"/>
            <a:ext cx="5094154" cy="449929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Pictogram Chart</a:t>
            </a:r>
            <a:endParaRPr/>
          </a:p>
          <a:p>
            <a:pPr indent="-228600" lvl="0" marL="228600" rtl="0" algn="l">
              <a:lnSpc>
                <a:spcPct val="120000"/>
              </a:lnSpc>
              <a:spcBef>
                <a:spcPts val="1000"/>
              </a:spcBef>
              <a:spcAft>
                <a:spcPts val="0"/>
              </a:spcAft>
              <a:buClr>
                <a:schemeClr val="dk1"/>
              </a:buClr>
              <a:buSzPts val="2000"/>
              <a:buChar char="•"/>
            </a:pPr>
            <a:r>
              <a:rPr lang="en-US"/>
              <a:t>Timeline</a:t>
            </a:r>
            <a:endParaRPr/>
          </a:p>
          <a:p>
            <a:pPr indent="-228600" lvl="0" marL="228600" rtl="0" algn="l">
              <a:lnSpc>
                <a:spcPct val="120000"/>
              </a:lnSpc>
              <a:spcBef>
                <a:spcPts val="1000"/>
              </a:spcBef>
              <a:spcAft>
                <a:spcPts val="0"/>
              </a:spcAft>
              <a:buClr>
                <a:schemeClr val="dk1"/>
              </a:buClr>
              <a:buSzPts val="2000"/>
              <a:buChar char="•"/>
            </a:pPr>
            <a:r>
              <a:rPr lang="en-US"/>
              <a:t>Highlight Table</a:t>
            </a:r>
            <a:endParaRPr/>
          </a:p>
          <a:p>
            <a:pPr indent="-228600" lvl="0" marL="228600" rtl="0" algn="l">
              <a:lnSpc>
                <a:spcPct val="120000"/>
              </a:lnSpc>
              <a:spcBef>
                <a:spcPts val="1000"/>
              </a:spcBef>
              <a:spcAft>
                <a:spcPts val="0"/>
              </a:spcAft>
              <a:buClr>
                <a:schemeClr val="dk1"/>
              </a:buClr>
              <a:buSzPts val="2000"/>
              <a:buChar char="•"/>
            </a:pPr>
            <a:r>
              <a:rPr lang="en-US"/>
              <a:t>Bullet Graph</a:t>
            </a:r>
            <a:endParaRPr/>
          </a:p>
          <a:p>
            <a:pPr indent="-228600" lvl="0" marL="228600" rtl="0" algn="l">
              <a:lnSpc>
                <a:spcPct val="120000"/>
              </a:lnSpc>
              <a:spcBef>
                <a:spcPts val="1000"/>
              </a:spcBef>
              <a:spcAft>
                <a:spcPts val="0"/>
              </a:spcAft>
              <a:buClr>
                <a:schemeClr val="dk1"/>
              </a:buClr>
              <a:buSzPts val="2000"/>
              <a:buChar char="•"/>
            </a:pPr>
            <a:r>
              <a:rPr lang="en-US"/>
              <a:t>Word Cloud</a:t>
            </a:r>
            <a:endParaRPr/>
          </a:p>
          <a:p>
            <a:pPr indent="-228600" lvl="0" marL="228600" rtl="0" algn="l">
              <a:lnSpc>
                <a:spcPct val="120000"/>
              </a:lnSpc>
              <a:spcBef>
                <a:spcPts val="1000"/>
              </a:spcBef>
              <a:spcAft>
                <a:spcPts val="0"/>
              </a:spcAft>
              <a:buClr>
                <a:schemeClr val="dk1"/>
              </a:buClr>
              <a:buSzPts val="2000"/>
              <a:buChar char="•"/>
            </a:pPr>
            <a:r>
              <a:rPr lang="en-US"/>
              <a:t>Network Diagram</a:t>
            </a:r>
            <a:endParaRPr/>
          </a:p>
          <a:p>
            <a:pPr indent="-228600" lvl="0" marL="228600" rtl="0" algn="l">
              <a:lnSpc>
                <a:spcPct val="120000"/>
              </a:lnSpc>
              <a:spcBef>
                <a:spcPts val="1000"/>
              </a:spcBef>
              <a:spcAft>
                <a:spcPts val="0"/>
              </a:spcAft>
              <a:buClr>
                <a:schemeClr val="dk1"/>
              </a:buClr>
              <a:buSzPts val="2000"/>
              <a:buChar char="•"/>
            </a:pPr>
            <a:r>
              <a:rPr lang="en-US"/>
              <a:t>Correlation Matrices</a:t>
            </a:r>
            <a:endParaRPr/>
          </a:p>
          <a:p>
            <a:pPr indent="-228600" lvl="0" marL="228600" rtl="0" algn="l">
              <a:lnSpc>
                <a:spcPct val="120000"/>
              </a:lnSpc>
              <a:spcBef>
                <a:spcPts val="1000"/>
              </a:spcBef>
              <a:spcAft>
                <a:spcPts val="0"/>
              </a:spcAft>
              <a:buClr>
                <a:schemeClr val="dk1"/>
              </a:buClr>
              <a:buSzPts val="2000"/>
              <a:buChar char="•"/>
            </a:pPr>
            <a:r>
              <a:rPr lang="en-US"/>
              <a:t>Gantt Chart</a:t>
            </a:r>
            <a:endParaRPr/>
          </a:p>
        </p:txBody>
      </p:sp>
      <p:sp>
        <p:nvSpPr>
          <p:cNvPr id="390" name="Google Shape;390;p3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391" name="Google Shape;391;p3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2"/>
          <p:cNvSpPr txBox="1"/>
          <p:nvPr>
            <p:ph type="title"/>
          </p:nvPr>
        </p:nvSpPr>
        <p:spPr>
          <a:xfrm>
            <a:off x="913795" y="609600"/>
            <a:ext cx="10353761" cy="5184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SCATTER PLOT</a:t>
            </a:r>
            <a:endParaRPr/>
          </a:p>
        </p:txBody>
      </p:sp>
      <p:sp>
        <p:nvSpPr>
          <p:cNvPr id="397" name="Google Shape;397;p32"/>
          <p:cNvSpPr txBox="1"/>
          <p:nvPr>
            <p:ph idx="1" type="body"/>
          </p:nvPr>
        </p:nvSpPr>
        <p:spPr>
          <a:xfrm>
            <a:off x="913795" y="1128045"/>
            <a:ext cx="5106004" cy="466315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20000"/>
              </a:lnSpc>
              <a:spcBef>
                <a:spcPts val="0"/>
              </a:spcBef>
              <a:spcAft>
                <a:spcPts val="0"/>
              </a:spcAft>
              <a:buClr>
                <a:schemeClr val="dk1"/>
              </a:buClr>
              <a:buSzPts val="2000"/>
              <a:buChar char="•"/>
            </a:pPr>
            <a:r>
              <a:rPr lang="en-US"/>
              <a:t>Displays data for two variables as represented by points plotted against the horizontal and vertical axis</a:t>
            </a:r>
            <a:endParaRPr/>
          </a:p>
          <a:p>
            <a:pPr indent="-228600" lvl="0" marL="228600" rtl="0" algn="l">
              <a:lnSpc>
                <a:spcPct val="120000"/>
              </a:lnSpc>
              <a:spcBef>
                <a:spcPts val="1000"/>
              </a:spcBef>
              <a:spcAft>
                <a:spcPts val="0"/>
              </a:spcAft>
              <a:buClr>
                <a:schemeClr val="dk1"/>
              </a:buClr>
              <a:buSzPts val="2000"/>
              <a:buChar char="•"/>
            </a:pPr>
            <a:r>
              <a:rPr lang="en-US"/>
              <a:t>Useful in illustrating the relationships that exist between variables and can be used to identify trends or correlations in data.</a:t>
            </a:r>
            <a:endParaRPr/>
          </a:p>
          <a:p>
            <a:pPr indent="-228600" lvl="0" marL="228600" rtl="0" algn="l">
              <a:lnSpc>
                <a:spcPct val="120000"/>
              </a:lnSpc>
              <a:spcBef>
                <a:spcPts val="1000"/>
              </a:spcBef>
              <a:spcAft>
                <a:spcPts val="0"/>
              </a:spcAft>
              <a:buClr>
                <a:schemeClr val="dk1"/>
              </a:buClr>
              <a:buSzPts val="2000"/>
              <a:buChar char="•"/>
            </a:pPr>
            <a:r>
              <a:rPr lang="en-US"/>
              <a:t>Most effective for fairly large data sets, since it’s often easier to identify trends when there are more data points present. </a:t>
            </a:r>
            <a:endParaRPr/>
          </a:p>
          <a:p>
            <a:pPr indent="-228600" lvl="0" marL="228600" rtl="0" algn="l">
              <a:lnSpc>
                <a:spcPct val="120000"/>
              </a:lnSpc>
              <a:spcBef>
                <a:spcPts val="1000"/>
              </a:spcBef>
              <a:spcAft>
                <a:spcPts val="0"/>
              </a:spcAft>
              <a:buClr>
                <a:schemeClr val="dk1"/>
              </a:buClr>
              <a:buSzPts val="2000"/>
              <a:buChar char="•"/>
            </a:pPr>
            <a:r>
              <a:rPr lang="en-US"/>
              <a:t>Additionally, the closer the data points are grouped together, the stronger the correlation or trend tends to be.</a:t>
            </a:r>
            <a:endParaRPr/>
          </a:p>
        </p:txBody>
      </p:sp>
      <p:pic>
        <p:nvPicPr>
          <p:cNvPr id="398" name="Google Shape;398;p32"/>
          <p:cNvPicPr preferRelativeResize="0"/>
          <p:nvPr>
            <p:ph idx="2" type="body"/>
          </p:nvPr>
        </p:nvPicPr>
        <p:blipFill rotWithShape="1">
          <a:blip r:embed="rId3">
            <a:alphaModFix/>
          </a:blip>
          <a:srcRect b="0" l="0" r="0" t="0"/>
          <a:stretch/>
        </p:blipFill>
        <p:spPr>
          <a:xfrm>
            <a:off x="6173788" y="1792322"/>
            <a:ext cx="5094287" cy="3335269"/>
          </a:xfrm>
          <a:prstGeom prst="rect">
            <a:avLst/>
          </a:prstGeom>
          <a:noFill/>
          <a:ln>
            <a:noFill/>
          </a:ln>
        </p:spPr>
      </p:pic>
      <p:sp>
        <p:nvSpPr>
          <p:cNvPr id="399" name="Google Shape;399;p3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400" name="Google Shape;400;p3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3"/>
          <p:cNvSpPr txBox="1"/>
          <p:nvPr>
            <p:ph type="title"/>
          </p:nvPr>
        </p:nvSpPr>
        <p:spPr>
          <a:xfrm>
            <a:off x="913795" y="609600"/>
            <a:ext cx="10353761" cy="68230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LINE CHARTS</a:t>
            </a:r>
            <a:endParaRPr b="0"/>
          </a:p>
        </p:txBody>
      </p:sp>
      <p:sp>
        <p:nvSpPr>
          <p:cNvPr id="406" name="Google Shape;406;p33"/>
          <p:cNvSpPr txBox="1"/>
          <p:nvPr>
            <p:ph idx="1" type="body"/>
          </p:nvPr>
        </p:nvSpPr>
        <p:spPr>
          <a:xfrm>
            <a:off x="913795" y="1291905"/>
            <a:ext cx="5106004" cy="449929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Simply uses lines to connect data points and usually represents time on the x axis. </a:t>
            </a:r>
            <a:endParaRPr/>
          </a:p>
          <a:p>
            <a:pPr indent="-228600" lvl="0" marL="228600" rtl="0" algn="l">
              <a:lnSpc>
                <a:spcPct val="120000"/>
              </a:lnSpc>
              <a:spcBef>
                <a:spcPts val="1000"/>
              </a:spcBef>
              <a:spcAft>
                <a:spcPts val="0"/>
              </a:spcAft>
              <a:buClr>
                <a:schemeClr val="dk1"/>
              </a:buClr>
              <a:buSzPts val="2000"/>
              <a:buChar char="•"/>
            </a:pPr>
            <a:r>
              <a:rPr lang="en-US"/>
              <a:t>Popular way to show changes in variables over time</a:t>
            </a:r>
            <a:endParaRPr/>
          </a:p>
          <a:p>
            <a:pPr indent="-228600" lvl="0" marL="228600" rtl="0" algn="l">
              <a:lnSpc>
                <a:spcPct val="120000"/>
              </a:lnSpc>
              <a:spcBef>
                <a:spcPts val="1000"/>
              </a:spcBef>
              <a:spcAft>
                <a:spcPts val="0"/>
              </a:spcAft>
              <a:buClr>
                <a:schemeClr val="dk1"/>
              </a:buClr>
              <a:buSzPts val="2000"/>
              <a:buChar char="•"/>
            </a:pPr>
            <a:r>
              <a:rPr lang="en-US"/>
              <a:t>Used to analyze developments over individual values.</a:t>
            </a:r>
            <a:endParaRPr/>
          </a:p>
          <a:p>
            <a:pPr indent="-228600" lvl="0" marL="228600" rtl="0" algn="l">
              <a:lnSpc>
                <a:spcPct val="120000"/>
              </a:lnSpc>
              <a:spcBef>
                <a:spcPts val="1000"/>
              </a:spcBef>
              <a:spcAft>
                <a:spcPts val="0"/>
              </a:spcAft>
              <a:buClr>
                <a:schemeClr val="dk1"/>
              </a:buClr>
              <a:buSzPts val="2000"/>
              <a:buChar char="•"/>
            </a:pPr>
            <a:r>
              <a:rPr lang="en-US"/>
              <a:t>Utilized in comparing trends among more than one facts series.</a:t>
            </a:r>
            <a:endParaRPr/>
          </a:p>
          <a:p>
            <a:pPr indent="-228600" lvl="0" marL="228600" rtl="0" algn="l">
              <a:lnSpc>
                <a:spcPct val="120000"/>
              </a:lnSpc>
              <a:spcBef>
                <a:spcPts val="1000"/>
              </a:spcBef>
              <a:spcAft>
                <a:spcPts val="0"/>
              </a:spcAft>
              <a:buClr>
                <a:schemeClr val="dk1"/>
              </a:buClr>
              <a:buSzPts val="2000"/>
              <a:buChar char="•"/>
            </a:pPr>
            <a:r>
              <a:rPr lang="en-US"/>
              <a:t>High-quality used for time series information.</a:t>
            </a:r>
            <a:endParaRPr/>
          </a:p>
        </p:txBody>
      </p:sp>
      <p:pic>
        <p:nvPicPr>
          <p:cNvPr id="407" name="Google Shape;407;p33"/>
          <p:cNvPicPr preferRelativeResize="0"/>
          <p:nvPr>
            <p:ph idx="2" type="body"/>
          </p:nvPr>
        </p:nvPicPr>
        <p:blipFill rotWithShape="1">
          <a:blip r:embed="rId3">
            <a:alphaModFix/>
          </a:blip>
          <a:srcRect b="0" l="0" r="0" t="0"/>
          <a:stretch/>
        </p:blipFill>
        <p:spPr>
          <a:xfrm>
            <a:off x="6019799" y="2126636"/>
            <a:ext cx="5248295" cy="2915383"/>
          </a:xfrm>
          <a:prstGeom prst="rect">
            <a:avLst/>
          </a:prstGeom>
          <a:noFill/>
          <a:ln>
            <a:noFill/>
          </a:ln>
        </p:spPr>
      </p:pic>
      <p:sp>
        <p:nvSpPr>
          <p:cNvPr id="408" name="Google Shape;408;p3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409" name="Google Shape;409;p3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4"/>
          <p:cNvSpPr txBox="1"/>
          <p:nvPr>
            <p:ph type="title"/>
          </p:nvPr>
        </p:nvSpPr>
        <p:spPr>
          <a:xfrm>
            <a:off x="913795" y="609600"/>
            <a:ext cx="10353761" cy="68230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BAR CHART</a:t>
            </a:r>
            <a:endParaRPr b="0"/>
          </a:p>
        </p:txBody>
      </p:sp>
      <p:sp>
        <p:nvSpPr>
          <p:cNvPr id="415" name="Google Shape;415;p34"/>
          <p:cNvSpPr txBox="1"/>
          <p:nvPr>
            <p:ph idx="1" type="body"/>
          </p:nvPr>
        </p:nvSpPr>
        <p:spPr>
          <a:xfrm>
            <a:off x="913795" y="1291905"/>
            <a:ext cx="5106004" cy="449929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One axis of the chart shows the categories being compared, and the other, a measured value.</a:t>
            </a:r>
            <a:endParaRPr/>
          </a:p>
          <a:p>
            <a:pPr indent="-228600" lvl="0" marL="228600" rtl="0" algn="l">
              <a:lnSpc>
                <a:spcPct val="120000"/>
              </a:lnSpc>
              <a:spcBef>
                <a:spcPts val="1000"/>
              </a:spcBef>
              <a:spcAft>
                <a:spcPts val="0"/>
              </a:spcAft>
              <a:buClr>
                <a:schemeClr val="dk1"/>
              </a:buClr>
              <a:buSzPts val="2000"/>
              <a:buChar char="•"/>
            </a:pPr>
            <a:r>
              <a:rPr lang="en-US"/>
              <a:t>The length of the bar indicates how each group measures according to the value.</a:t>
            </a:r>
            <a:endParaRPr/>
          </a:p>
        </p:txBody>
      </p:sp>
      <p:pic>
        <p:nvPicPr>
          <p:cNvPr id="416" name="Google Shape;416;p34"/>
          <p:cNvPicPr preferRelativeResize="0"/>
          <p:nvPr>
            <p:ph idx="2" type="body"/>
          </p:nvPr>
        </p:nvPicPr>
        <p:blipFill rotWithShape="1">
          <a:blip r:embed="rId3">
            <a:alphaModFix/>
          </a:blip>
          <a:srcRect b="0" l="0" r="0" t="0"/>
          <a:stretch/>
        </p:blipFill>
        <p:spPr>
          <a:xfrm>
            <a:off x="6173788" y="1805662"/>
            <a:ext cx="5094287" cy="3472101"/>
          </a:xfrm>
          <a:prstGeom prst="rect">
            <a:avLst/>
          </a:prstGeom>
          <a:noFill/>
          <a:ln>
            <a:noFill/>
          </a:ln>
        </p:spPr>
      </p:pic>
      <p:sp>
        <p:nvSpPr>
          <p:cNvPr id="417" name="Google Shape;417;p3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418" name="Google Shape;418;p3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5"/>
          <p:cNvSpPr txBox="1"/>
          <p:nvPr>
            <p:ph type="title"/>
          </p:nvPr>
        </p:nvSpPr>
        <p:spPr>
          <a:xfrm>
            <a:off x="913795" y="609600"/>
            <a:ext cx="10353761" cy="68230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BOX  AND WHISKER PLOTS</a:t>
            </a:r>
            <a:endParaRPr b="0"/>
          </a:p>
        </p:txBody>
      </p:sp>
      <p:sp>
        <p:nvSpPr>
          <p:cNvPr id="424" name="Google Shape;424;p35"/>
          <p:cNvSpPr txBox="1"/>
          <p:nvPr>
            <p:ph idx="1" type="body"/>
          </p:nvPr>
        </p:nvSpPr>
        <p:spPr>
          <a:xfrm>
            <a:off x="913794" y="1291905"/>
            <a:ext cx="6448333" cy="4499295"/>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2000"/>
              <a:buChar char="•"/>
            </a:pPr>
            <a:r>
              <a:rPr lang="en-US"/>
              <a:t>Created by plotting the minimum value, first quartile (the number that separates the 25% lowest values from the rest), median, third quartile (the number that separates the 25% highest values from the rest), maximum value</a:t>
            </a:r>
            <a:endParaRPr/>
          </a:p>
          <a:p>
            <a:pPr indent="-228600" lvl="0" marL="228600" rtl="0" algn="l">
              <a:lnSpc>
                <a:spcPct val="120000"/>
              </a:lnSpc>
              <a:spcBef>
                <a:spcPts val="1000"/>
              </a:spcBef>
              <a:spcAft>
                <a:spcPts val="0"/>
              </a:spcAft>
              <a:buClr>
                <a:schemeClr val="dk1"/>
              </a:buClr>
              <a:buSzPts val="2000"/>
              <a:buChar char="•"/>
            </a:pPr>
            <a:r>
              <a:rPr lang="en-US"/>
              <a:t>A line within the box represents the median. “Whiskers,” or lines, are then drawn extending from the box to the minimum (lower extreme) and maximum (upper extreme). </a:t>
            </a:r>
            <a:endParaRPr/>
          </a:p>
          <a:p>
            <a:pPr indent="-228600" lvl="0" marL="228600" rtl="0" algn="l">
              <a:lnSpc>
                <a:spcPct val="120000"/>
              </a:lnSpc>
              <a:spcBef>
                <a:spcPts val="1000"/>
              </a:spcBef>
              <a:spcAft>
                <a:spcPts val="0"/>
              </a:spcAft>
              <a:buClr>
                <a:schemeClr val="dk1"/>
              </a:buClr>
              <a:buSzPts val="2000"/>
              <a:buChar char="•"/>
            </a:pPr>
            <a:r>
              <a:rPr lang="en-US"/>
              <a:t>Outliers are represented by individual points that are in-line with the whiskers.</a:t>
            </a:r>
            <a:endParaRPr/>
          </a:p>
        </p:txBody>
      </p:sp>
      <p:sp>
        <p:nvSpPr>
          <p:cNvPr id="425" name="Google Shape;425;p3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426" name="Google Shape;426;p3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Box and Whisker Plot Example" id="427" name="Google Shape;427;p35"/>
          <p:cNvPicPr preferRelativeResize="0"/>
          <p:nvPr>
            <p:ph idx="2" type="body"/>
          </p:nvPr>
        </p:nvPicPr>
        <p:blipFill rotWithShape="1">
          <a:blip r:embed="rId3">
            <a:alphaModFix/>
          </a:blip>
          <a:srcRect b="36900" l="12508" r="10828" t="0"/>
          <a:stretch/>
        </p:blipFill>
        <p:spPr>
          <a:xfrm>
            <a:off x="7362128" y="1291905"/>
            <a:ext cx="3905428" cy="2410806"/>
          </a:xfrm>
          <a:prstGeom prst="rect">
            <a:avLst/>
          </a:prstGeom>
          <a:noFill/>
          <a:ln>
            <a:noFill/>
          </a:ln>
        </p:spPr>
      </p:pic>
      <p:sp>
        <p:nvSpPr>
          <p:cNvPr id="428" name="Google Shape;428;p35"/>
          <p:cNvSpPr txBox="1"/>
          <p:nvPr/>
        </p:nvSpPr>
        <p:spPr>
          <a:xfrm>
            <a:off x="7362127" y="3702711"/>
            <a:ext cx="3905429"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Helpful in quickly identifying whether or not the data is symmetrical or skewed, as well as providing a visual summary of the data set that can be easily interpreted</a:t>
            </a:r>
            <a:endParaRPr sz="200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6"/>
          <p:cNvSpPr txBox="1"/>
          <p:nvPr>
            <p:ph type="title"/>
          </p:nvPr>
        </p:nvSpPr>
        <p:spPr>
          <a:xfrm>
            <a:off x="913795" y="609600"/>
            <a:ext cx="10353761" cy="68230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HISTOGRAMS</a:t>
            </a:r>
            <a:endParaRPr/>
          </a:p>
        </p:txBody>
      </p:sp>
      <p:sp>
        <p:nvSpPr>
          <p:cNvPr id="434" name="Google Shape;434;p36"/>
          <p:cNvSpPr txBox="1"/>
          <p:nvPr>
            <p:ph idx="1" type="body"/>
          </p:nvPr>
        </p:nvSpPr>
        <p:spPr>
          <a:xfrm>
            <a:off x="913794" y="1291905"/>
            <a:ext cx="5259993" cy="449929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Illustrate the distribution of data over a continuous interval or defined period</a:t>
            </a:r>
            <a:endParaRPr/>
          </a:p>
          <a:p>
            <a:pPr indent="-228600" lvl="0" marL="228600" rtl="0" algn="l">
              <a:lnSpc>
                <a:spcPct val="120000"/>
              </a:lnSpc>
              <a:spcBef>
                <a:spcPts val="1000"/>
              </a:spcBef>
              <a:spcAft>
                <a:spcPts val="0"/>
              </a:spcAft>
              <a:buClr>
                <a:schemeClr val="dk1"/>
              </a:buClr>
              <a:buSzPts val="2000"/>
              <a:buChar char="•"/>
            </a:pPr>
            <a:r>
              <a:rPr lang="en-US"/>
              <a:t>Helpful in identifying where values are concentrated, as well as where there are gaps or unusual values</a:t>
            </a:r>
            <a:endParaRPr/>
          </a:p>
          <a:p>
            <a:pPr indent="-228600" lvl="0" marL="228600" rtl="0" algn="l">
              <a:lnSpc>
                <a:spcPct val="120000"/>
              </a:lnSpc>
              <a:spcBef>
                <a:spcPts val="1000"/>
              </a:spcBef>
              <a:spcAft>
                <a:spcPts val="0"/>
              </a:spcAft>
              <a:buClr>
                <a:schemeClr val="dk1"/>
              </a:buClr>
              <a:buSzPts val="2000"/>
              <a:buChar char="•"/>
            </a:pPr>
            <a:r>
              <a:rPr lang="en-US"/>
              <a:t>Useful for showing the frequency of a particular occurrence</a:t>
            </a:r>
            <a:endParaRPr/>
          </a:p>
          <a:p>
            <a:pPr indent="-228600" lvl="0" marL="228600" rtl="0" algn="l">
              <a:lnSpc>
                <a:spcPct val="120000"/>
              </a:lnSpc>
              <a:spcBef>
                <a:spcPts val="1000"/>
              </a:spcBef>
              <a:spcAft>
                <a:spcPts val="0"/>
              </a:spcAft>
              <a:buClr>
                <a:schemeClr val="dk1"/>
              </a:buClr>
              <a:buSzPts val="2000"/>
              <a:buChar char="•"/>
            </a:pPr>
            <a:r>
              <a:rPr lang="en-US"/>
              <a:t>For instance, if to show how many clicks received by website each day over the last week, a histogram can be used</a:t>
            </a:r>
            <a:endParaRPr/>
          </a:p>
        </p:txBody>
      </p:sp>
      <p:sp>
        <p:nvSpPr>
          <p:cNvPr id="435" name="Google Shape;435;p3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436" name="Google Shape;436;p3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istogram Example" id="437" name="Google Shape;437;p36"/>
          <p:cNvPicPr preferRelativeResize="0"/>
          <p:nvPr>
            <p:ph idx="2" type="body"/>
          </p:nvPr>
        </p:nvPicPr>
        <p:blipFill rotWithShape="1">
          <a:blip r:embed="rId3">
            <a:alphaModFix/>
          </a:blip>
          <a:srcRect b="0" l="0" r="0" t="0"/>
          <a:stretch/>
        </p:blipFill>
        <p:spPr>
          <a:xfrm>
            <a:off x="6173788" y="1631355"/>
            <a:ext cx="5094287" cy="382071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7"/>
          <p:cNvSpPr txBox="1"/>
          <p:nvPr>
            <p:ph type="title"/>
          </p:nvPr>
        </p:nvSpPr>
        <p:spPr>
          <a:xfrm>
            <a:off x="913795" y="609601"/>
            <a:ext cx="10353761" cy="46717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AREA CHART</a:t>
            </a:r>
            <a:endParaRPr/>
          </a:p>
        </p:txBody>
      </p:sp>
      <p:sp>
        <p:nvSpPr>
          <p:cNvPr id="443" name="Google Shape;443;p37"/>
          <p:cNvSpPr txBox="1"/>
          <p:nvPr>
            <p:ph idx="1" type="body"/>
          </p:nvPr>
        </p:nvSpPr>
        <p:spPr>
          <a:xfrm>
            <a:off x="913794" y="1076771"/>
            <a:ext cx="5259607" cy="480650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2000"/>
              <a:buChar char="•"/>
            </a:pPr>
            <a:r>
              <a:rPr lang="en-US"/>
              <a:t>A variation on a basic line graph in which the area underneath the line is shaded to represent the total value of each data point</a:t>
            </a:r>
            <a:endParaRPr/>
          </a:p>
          <a:p>
            <a:pPr indent="-228600" lvl="0" marL="228600" rtl="0" algn="l">
              <a:lnSpc>
                <a:spcPct val="120000"/>
              </a:lnSpc>
              <a:spcBef>
                <a:spcPts val="1000"/>
              </a:spcBef>
              <a:spcAft>
                <a:spcPts val="0"/>
              </a:spcAft>
              <a:buClr>
                <a:schemeClr val="dk1"/>
              </a:buClr>
              <a:buSzPts val="2000"/>
              <a:buChar char="•"/>
            </a:pPr>
            <a:r>
              <a:rPr lang="en-US"/>
              <a:t>When several data series must be compared on the same graph, stacked area charts are used.</a:t>
            </a:r>
            <a:endParaRPr/>
          </a:p>
          <a:p>
            <a:pPr indent="-228600" lvl="0" marL="228600" rtl="0" algn="l">
              <a:lnSpc>
                <a:spcPct val="120000"/>
              </a:lnSpc>
              <a:spcBef>
                <a:spcPts val="1000"/>
              </a:spcBef>
              <a:spcAft>
                <a:spcPts val="0"/>
              </a:spcAft>
              <a:buClr>
                <a:schemeClr val="dk1"/>
              </a:buClr>
              <a:buSzPts val="2000"/>
              <a:buChar char="•"/>
            </a:pPr>
            <a:r>
              <a:rPr lang="en-US"/>
              <a:t>Useful for showing changes in one or more quantities over time, as well as showing how each quantity combines to make up the whole</a:t>
            </a:r>
            <a:endParaRPr/>
          </a:p>
          <a:p>
            <a:pPr indent="-228600" lvl="0" marL="228600" rtl="0" algn="l">
              <a:lnSpc>
                <a:spcPct val="120000"/>
              </a:lnSpc>
              <a:spcBef>
                <a:spcPts val="1000"/>
              </a:spcBef>
              <a:spcAft>
                <a:spcPts val="0"/>
              </a:spcAft>
              <a:buClr>
                <a:schemeClr val="dk1"/>
              </a:buClr>
              <a:buSzPts val="2000"/>
              <a:buChar char="•"/>
            </a:pPr>
            <a:r>
              <a:rPr lang="en-US"/>
              <a:t>Stacked area charts are effective in showing part-to-whole comparisons.</a:t>
            </a:r>
            <a:endParaRPr/>
          </a:p>
        </p:txBody>
      </p:sp>
      <p:sp>
        <p:nvSpPr>
          <p:cNvPr id="444" name="Google Shape;444;p3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445" name="Google Shape;445;p3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rea Chart Example" id="446" name="Google Shape;446;p37"/>
          <p:cNvPicPr preferRelativeResize="0"/>
          <p:nvPr>
            <p:ph idx="2" type="body"/>
          </p:nvPr>
        </p:nvPicPr>
        <p:blipFill rotWithShape="1">
          <a:blip r:embed="rId3">
            <a:alphaModFix/>
          </a:blip>
          <a:srcRect b="15653" l="12004" r="12171" t="0"/>
          <a:stretch/>
        </p:blipFill>
        <p:spPr>
          <a:xfrm>
            <a:off x="6173401" y="1401065"/>
            <a:ext cx="5094155" cy="425006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8"/>
          <p:cNvSpPr txBox="1"/>
          <p:nvPr>
            <p:ph type="title"/>
          </p:nvPr>
        </p:nvSpPr>
        <p:spPr>
          <a:xfrm>
            <a:off x="913795" y="609600"/>
            <a:ext cx="10353761" cy="68230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HEAT MAP</a:t>
            </a:r>
            <a:endParaRPr b="0"/>
          </a:p>
        </p:txBody>
      </p:sp>
      <p:sp>
        <p:nvSpPr>
          <p:cNvPr id="452" name="Google Shape;452;p38"/>
          <p:cNvSpPr txBox="1"/>
          <p:nvPr>
            <p:ph idx="1" type="body"/>
          </p:nvPr>
        </p:nvSpPr>
        <p:spPr>
          <a:xfrm>
            <a:off x="913794" y="1291905"/>
            <a:ext cx="7281623" cy="4499295"/>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2000"/>
              <a:buChar char="•"/>
            </a:pPr>
            <a:r>
              <a:rPr lang="en-US"/>
              <a:t>Used to show differences in data through variations in color</a:t>
            </a:r>
            <a:endParaRPr/>
          </a:p>
          <a:p>
            <a:pPr indent="-228600" lvl="0" marL="228600" rtl="0" algn="l">
              <a:lnSpc>
                <a:spcPct val="120000"/>
              </a:lnSpc>
              <a:spcBef>
                <a:spcPts val="1000"/>
              </a:spcBef>
              <a:spcAft>
                <a:spcPts val="0"/>
              </a:spcAft>
              <a:buClr>
                <a:schemeClr val="dk1"/>
              </a:buClr>
              <a:buSzPts val="2000"/>
              <a:buChar char="•"/>
            </a:pPr>
            <a:r>
              <a:rPr lang="en-US"/>
              <a:t>Use color to communicate values in a way that makes it easy for the viewer to quickly identify trends</a:t>
            </a:r>
            <a:endParaRPr/>
          </a:p>
          <a:p>
            <a:pPr indent="-228600" lvl="0" marL="228600" rtl="0" algn="l">
              <a:lnSpc>
                <a:spcPct val="120000"/>
              </a:lnSpc>
              <a:spcBef>
                <a:spcPts val="1000"/>
              </a:spcBef>
              <a:spcAft>
                <a:spcPts val="0"/>
              </a:spcAft>
              <a:buClr>
                <a:schemeClr val="dk1"/>
              </a:buClr>
              <a:buSzPts val="2000"/>
              <a:buChar char="•"/>
            </a:pPr>
            <a:r>
              <a:rPr lang="en-US"/>
              <a:t>Having a clear legend is necessary in order for a user to successfully read and interpret a heatmap.</a:t>
            </a:r>
            <a:endParaRPr/>
          </a:p>
          <a:p>
            <a:pPr indent="-228600" lvl="0" marL="228600" rtl="0" algn="l">
              <a:lnSpc>
                <a:spcPct val="120000"/>
              </a:lnSpc>
              <a:spcBef>
                <a:spcPts val="1000"/>
              </a:spcBef>
              <a:spcAft>
                <a:spcPts val="0"/>
              </a:spcAft>
              <a:buClr>
                <a:schemeClr val="dk1"/>
              </a:buClr>
              <a:buSzPts val="2000"/>
              <a:buChar char="•"/>
            </a:pPr>
            <a:r>
              <a:rPr lang="en-US"/>
              <a:t>Shading in the matrix with colors that correspond to the number of sales at each time of day, trends in the data can be identified that allow to determine the exact times your store experiences the most sales</a:t>
            </a:r>
            <a:endParaRPr/>
          </a:p>
        </p:txBody>
      </p:sp>
      <p:sp>
        <p:nvSpPr>
          <p:cNvPr id="453" name="Google Shape;453;p3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454" name="Google Shape;454;p3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eat Map Example" id="455" name="Google Shape;455;p38"/>
          <p:cNvPicPr preferRelativeResize="0"/>
          <p:nvPr>
            <p:ph idx="2" type="body"/>
          </p:nvPr>
        </p:nvPicPr>
        <p:blipFill rotWithShape="1">
          <a:blip r:embed="rId3">
            <a:alphaModFix/>
          </a:blip>
          <a:srcRect b="0" l="23245" r="25087" t="0"/>
          <a:stretch/>
        </p:blipFill>
        <p:spPr>
          <a:xfrm>
            <a:off x="8195417" y="1291905"/>
            <a:ext cx="3072139" cy="445946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9"/>
          <p:cNvSpPr txBox="1"/>
          <p:nvPr>
            <p:ph type="title"/>
          </p:nvPr>
        </p:nvSpPr>
        <p:spPr>
          <a:xfrm>
            <a:off x="913795" y="609600"/>
            <a:ext cx="10353761" cy="68230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CHOROPLETH MAPS</a:t>
            </a:r>
            <a:endParaRPr/>
          </a:p>
        </p:txBody>
      </p:sp>
      <p:sp>
        <p:nvSpPr>
          <p:cNvPr id="461" name="Google Shape;461;p39"/>
          <p:cNvSpPr txBox="1"/>
          <p:nvPr>
            <p:ph idx="1" type="body"/>
          </p:nvPr>
        </p:nvSpPr>
        <p:spPr>
          <a:xfrm>
            <a:off x="913795" y="1291905"/>
            <a:ext cx="6672864" cy="4499295"/>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2000"/>
              <a:buChar char="•"/>
            </a:pPr>
            <a:r>
              <a:rPr lang="en-US"/>
              <a:t>Uses color, shading, and other patterns to visualize numerical values across geographic regions</a:t>
            </a:r>
            <a:endParaRPr/>
          </a:p>
          <a:p>
            <a:pPr indent="-228600" lvl="0" marL="228600" rtl="0" algn="l">
              <a:lnSpc>
                <a:spcPct val="120000"/>
              </a:lnSpc>
              <a:spcBef>
                <a:spcPts val="1000"/>
              </a:spcBef>
              <a:spcAft>
                <a:spcPts val="0"/>
              </a:spcAft>
              <a:buClr>
                <a:schemeClr val="dk1"/>
              </a:buClr>
              <a:buSzPts val="2000"/>
              <a:buChar char="•"/>
            </a:pPr>
            <a:r>
              <a:rPr lang="en-US"/>
              <a:t>Use a progression of color (or shading) on a spectrum to distinguish high values from low.</a:t>
            </a:r>
            <a:endParaRPr/>
          </a:p>
          <a:p>
            <a:pPr indent="-228600" lvl="0" marL="228600" rtl="0" algn="l">
              <a:lnSpc>
                <a:spcPct val="120000"/>
              </a:lnSpc>
              <a:spcBef>
                <a:spcPts val="1000"/>
              </a:spcBef>
              <a:spcAft>
                <a:spcPts val="0"/>
              </a:spcAft>
              <a:buClr>
                <a:schemeClr val="dk1"/>
              </a:buClr>
              <a:buSzPts val="2000"/>
              <a:buChar char="•"/>
            </a:pPr>
            <a:r>
              <a:rPr lang="en-US"/>
              <a:t>Allow viewers to see how a variable changes from one region to the next</a:t>
            </a:r>
            <a:endParaRPr/>
          </a:p>
          <a:p>
            <a:pPr indent="-228600" lvl="0" marL="228600" rtl="0" algn="l">
              <a:lnSpc>
                <a:spcPct val="120000"/>
              </a:lnSpc>
              <a:spcBef>
                <a:spcPts val="1000"/>
              </a:spcBef>
              <a:spcAft>
                <a:spcPts val="0"/>
              </a:spcAft>
              <a:buClr>
                <a:schemeClr val="dk1"/>
              </a:buClr>
              <a:buSzPts val="2000"/>
              <a:buChar char="•"/>
            </a:pPr>
            <a:r>
              <a:rPr lang="en-US"/>
              <a:t>Exact numerical values aren’t easily accessible because the colors represent a range of values. Some data visualization tools, however, allow to add interactivity to your map so the exact values are accessible.</a:t>
            </a:r>
            <a:endParaRPr/>
          </a:p>
        </p:txBody>
      </p:sp>
      <p:sp>
        <p:nvSpPr>
          <p:cNvPr id="462" name="Google Shape;462;p3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463" name="Google Shape;463;p3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Choropleth Map Example" id="464" name="Google Shape;464;p39"/>
          <p:cNvPicPr preferRelativeResize="0"/>
          <p:nvPr>
            <p:ph idx="2" type="body"/>
          </p:nvPr>
        </p:nvPicPr>
        <p:blipFill rotWithShape="1">
          <a:blip r:embed="rId3">
            <a:alphaModFix/>
          </a:blip>
          <a:srcRect b="6176" l="5024" r="7125" t="3871"/>
          <a:stretch/>
        </p:blipFill>
        <p:spPr>
          <a:xfrm>
            <a:off x="7678737" y="1511894"/>
            <a:ext cx="3588820" cy="36747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4"/>
          <p:cNvSpPr txBox="1"/>
          <p:nvPr>
            <p:ph type="title"/>
          </p:nvPr>
        </p:nvSpPr>
        <p:spPr>
          <a:xfrm>
            <a:off x="919045" y="609676"/>
            <a:ext cx="10353900" cy="4671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PROCESS OF DATA ANALYTICS – [1]</a:t>
            </a:r>
            <a:endParaRPr b="0"/>
          </a:p>
        </p:txBody>
      </p:sp>
      <p:sp>
        <p:nvSpPr>
          <p:cNvPr id="167" name="Google Shape;167;p4"/>
          <p:cNvSpPr txBox="1"/>
          <p:nvPr>
            <p:ph idx="1" type="body"/>
          </p:nvPr>
        </p:nvSpPr>
        <p:spPr>
          <a:xfrm>
            <a:off x="913795" y="1076771"/>
            <a:ext cx="10353762" cy="471443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FF0000"/>
              </a:buClr>
              <a:buSzPts val="2000"/>
              <a:buChar char="•"/>
            </a:pPr>
            <a:r>
              <a:rPr lang="en-US">
                <a:solidFill>
                  <a:srgbClr val="FF0000"/>
                </a:solidFill>
              </a:rPr>
              <a:t>Data Collection</a:t>
            </a:r>
            <a:endParaRPr/>
          </a:p>
          <a:p>
            <a:pPr indent="-228600" lvl="1" marL="685800" rtl="0" algn="l">
              <a:lnSpc>
                <a:spcPct val="120000"/>
              </a:lnSpc>
              <a:spcBef>
                <a:spcPts val="500"/>
              </a:spcBef>
              <a:spcAft>
                <a:spcPts val="0"/>
              </a:spcAft>
              <a:buClr>
                <a:schemeClr val="dk1"/>
              </a:buClr>
              <a:buSzPts val="2000"/>
              <a:buChar char="•"/>
            </a:pPr>
            <a:r>
              <a:rPr lang="en-US" sz="2000"/>
              <a:t>Raw data needs to be collected for analysis purposes</a:t>
            </a:r>
            <a:endParaRPr/>
          </a:p>
          <a:p>
            <a:pPr indent="-228600" lvl="1" marL="685800" rtl="0" algn="l">
              <a:lnSpc>
                <a:spcPct val="120000"/>
              </a:lnSpc>
              <a:spcBef>
                <a:spcPts val="500"/>
              </a:spcBef>
              <a:spcAft>
                <a:spcPts val="0"/>
              </a:spcAft>
              <a:buClr>
                <a:schemeClr val="dk1"/>
              </a:buClr>
              <a:buSzPts val="2000"/>
              <a:buChar char="•"/>
            </a:pPr>
            <a:r>
              <a:rPr lang="en-US" sz="2000"/>
              <a:t>If the data are from different source systems then using data integration routines the data analysts have to combine the different data</a:t>
            </a:r>
            <a:endParaRPr/>
          </a:p>
          <a:p>
            <a:pPr indent="-228600" lvl="1" marL="685800" rtl="0" algn="l">
              <a:lnSpc>
                <a:spcPct val="120000"/>
              </a:lnSpc>
              <a:spcBef>
                <a:spcPts val="500"/>
              </a:spcBef>
              <a:spcAft>
                <a:spcPts val="0"/>
              </a:spcAft>
              <a:buClr>
                <a:schemeClr val="dk1"/>
              </a:buClr>
              <a:buSzPts val="2000"/>
              <a:buChar char="•"/>
            </a:pPr>
            <a:r>
              <a:rPr lang="en-US" sz="2000"/>
              <a:t>If the data are the subset of the data set, the data analyst would perform some steps to extract the useful subset and transfer it to the other compartment in the system</a:t>
            </a:r>
            <a:endParaRPr/>
          </a:p>
          <a:p>
            <a:pPr indent="-228600" lvl="0" marL="228600" rtl="0" algn="l">
              <a:lnSpc>
                <a:spcPct val="120000"/>
              </a:lnSpc>
              <a:spcBef>
                <a:spcPts val="1000"/>
              </a:spcBef>
              <a:spcAft>
                <a:spcPts val="0"/>
              </a:spcAft>
              <a:buClr>
                <a:srgbClr val="FF0000"/>
              </a:buClr>
              <a:buSzPts val="2000"/>
              <a:buChar char="•"/>
            </a:pPr>
            <a:r>
              <a:rPr lang="en-US">
                <a:solidFill>
                  <a:srgbClr val="FF0000"/>
                </a:solidFill>
              </a:rPr>
              <a:t>Data Cleansing</a:t>
            </a:r>
            <a:endParaRPr/>
          </a:p>
          <a:p>
            <a:pPr indent="-228600" lvl="1" marL="685800" rtl="0" algn="l">
              <a:lnSpc>
                <a:spcPct val="120000"/>
              </a:lnSpc>
              <a:spcBef>
                <a:spcPts val="500"/>
              </a:spcBef>
              <a:spcAft>
                <a:spcPts val="0"/>
              </a:spcAft>
              <a:buClr>
                <a:schemeClr val="dk1"/>
              </a:buClr>
              <a:buSzPts val="2000"/>
              <a:buChar char="•"/>
            </a:pPr>
            <a:r>
              <a:rPr lang="en-US" sz="2000"/>
              <a:t>As the collected data consists of a lot of quality problems such as errors, duplicate entries and white spaces which need to be corrected before moving to the next step</a:t>
            </a:r>
            <a:endParaRPr/>
          </a:p>
          <a:p>
            <a:pPr indent="-228600" lvl="1" marL="685800" rtl="0" algn="l">
              <a:lnSpc>
                <a:spcPct val="120000"/>
              </a:lnSpc>
              <a:spcBef>
                <a:spcPts val="500"/>
              </a:spcBef>
              <a:spcAft>
                <a:spcPts val="0"/>
              </a:spcAft>
              <a:buClr>
                <a:schemeClr val="dk1"/>
              </a:buClr>
              <a:buSzPts val="2000"/>
              <a:buChar char="•"/>
            </a:pPr>
            <a:r>
              <a:rPr lang="en-US" sz="2000"/>
              <a:t>Errors can be corrected by running data profiling and data cleansing tasks </a:t>
            </a:r>
            <a:endParaRPr/>
          </a:p>
        </p:txBody>
      </p:sp>
      <p:sp>
        <p:nvSpPr>
          <p:cNvPr id="168" name="Google Shape;168;p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169" name="Google Shape;169;p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0"/>
          <p:cNvSpPr txBox="1"/>
          <p:nvPr>
            <p:ph type="title"/>
          </p:nvPr>
        </p:nvSpPr>
        <p:spPr>
          <a:xfrm>
            <a:off x="2059195" y="609700"/>
            <a:ext cx="10353900" cy="682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BULLET GRAPH</a:t>
            </a:r>
            <a:endParaRPr/>
          </a:p>
        </p:txBody>
      </p:sp>
      <p:sp>
        <p:nvSpPr>
          <p:cNvPr id="470" name="Google Shape;470;p40"/>
          <p:cNvSpPr txBox="1"/>
          <p:nvPr>
            <p:ph idx="1" type="body"/>
          </p:nvPr>
        </p:nvSpPr>
        <p:spPr>
          <a:xfrm>
            <a:off x="913794" y="1291905"/>
            <a:ext cx="5803199" cy="4499295"/>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2000"/>
              <a:buChar char="•"/>
            </a:pPr>
            <a:r>
              <a:rPr lang="en-US"/>
              <a:t>Use to inform the viewer of how a business is performing in comparison to benchmarks that are in place for key business metrics.</a:t>
            </a:r>
            <a:endParaRPr/>
          </a:p>
          <a:p>
            <a:pPr indent="-228600" lvl="0" marL="228600" rtl="0" algn="l">
              <a:lnSpc>
                <a:spcPct val="120000"/>
              </a:lnSpc>
              <a:spcBef>
                <a:spcPts val="1000"/>
              </a:spcBef>
              <a:spcAft>
                <a:spcPts val="0"/>
              </a:spcAft>
              <a:buClr>
                <a:schemeClr val="dk1"/>
              </a:buClr>
              <a:buSzPts val="2000"/>
              <a:buChar char="•"/>
            </a:pPr>
            <a:r>
              <a:rPr lang="en-US"/>
              <a:t>Darker horizontal bar in the middle of the chart represents the actual value, while the vertical line represents a comparative value, or target</a:t>
            </a:r>
            <a:endParaRPr/>
          </a:p>
          <a:p>
            <a:pPr indent="-228600" lvl="0" marL="228600" rtl="0" algn="l">
              <a:lnSpc>
                <a:spcPct val="120000"/>
              </a:lnSpc>
              <a:spcBef>
                <a:spcPts val="1000"/>
              </a:spcBef>
              <a:spcAft>
                <a:spcPts val="0"/>
              </a:spcAft>
              <a:buClr>
                <a:schemeClr val="dk1"/>
              </a:buClr>
              <a:buSzPts val="2000"/>
              <a:buChar char="•"/>
            </a:pPr>
            <a:r>
              <a:rPr lang="en-US"/>
              <a:t>If the horizontal bar passes the vertical line, the target for that metric has been surpassed</a:t>
            </a:r>
            <a:endParaRPr/>
          </a:p>
          <a:p>
            <a:pPr indent="-228600" lvl="0" marL="228600" rtl="0" algn="l">
              <a:lnSpc>
                <a:spcPct val="120000"/>
              </a:lnSpc>
              <a:spcBef>
                <a:spcPts val="1000"/>
              </a:spcBef>
              <a:spcAft>
                <a:spcPts val="0"/>
              </a:spcAft>
              <a:buClr>
                <a:schemeClr val="dk1"/>
              </a:buClr>
              <a:buSzPts val="2000"/>
              <a:buChar char="•"/>
            </a:pPr>
            <a:r>
              <a:rPr lang="en-US"/>
              <a:t>Segmented colored sections behind the horizontal bar represent range scores, such as “poor,” “fair,” or “good.”</a:t>
            </a:r>
            <a:endParaRPr/>
          </a:p>
        </p:txBody>
      </p:sp>
      <p:sp>
        <p:nvSpPr>
          <p:cNvPr id="471" name="Google Shape;471;p4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472" name="Google Shape;472;p4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Bullet Graph Example" id="473" name="Google Shape;473;p40"/>
          <p:cNvPicPr preferRelativeResize="0"/>
          <p:nvPr>
            <p:ph idx="2" type="body"/>
          </p:nvPr>
        </p:nvPicPr>
        <p:blipFill rotWithShape="1">
          <a:blip r:embed="rId3">
            <a:alphaModFix/>
          </a:blip>
          <a:srcRect b="5943" l="6427" r="6422" t="7141"/>
          <a:stretch/>
        </p:blipFill>
        <p:spPr>
          <a:xfrm>
            <a:off x="6756167" y="1291904"/>
            <a:ext cx="4511389" cy="449929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1"/>
          <p:cNvSpPr txBox="1"/>
          <p:nvPr>
            <p:ph type="title"/>
          </p:nvPr>
        </p:nvSpPr>
        <p:spPr>
          <a:xfrm>
            <a:off x="1838245" y="517850"/>
            <a:ext cx="10353900" cy="682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NETWORK DIAGRAMS</a:t>
            </a:r>
            <a:endParaRPr/>
          </a:p>
        </p:txBody>
      </p:sp>
      <p:sp>
        <p:nvSpPr>
          <p:cNvPr id="479" name="Google Shape;479;p41"/>
          <p:cNvSpPr txBox="1"/>
          <p:nvPr>
            <p:ph idx="1" type="body"/>
          </p:nvPr>
        </p:nvSpPr>
        <p:spPr>
          <a:xfrm>
            <a:off x="913795" y="1291905"/>
            <a:ext cx="5512642" cy="4499295"/>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2000"/>
              <a:buChar char="•"/>
            </a:pPr>
            <a:r>
              <a:rPr lang="en-US"/>
              <a:t>Relationships between qualitative data points</a:t>
            </a:r>
            <a:endParaRPr/>
          </a:p>
          <a:p>
            <a:pPr indent="-228600" lvl="0" marL="228600" rtl="0" algn="l">
              <a:lnSpc>
                <a:spcPct val="120000"/>
              </a:lnSpc>
              <a:spcBef>
                <a:spcPts val="1000"/>
              </a:spcBef>
              <a:spcAft>
                <a:spcPts val="0"/>
              </a:spcAft>
              <a:buClr>
                <a:schemeClr val="dk1"/>
              </a:buClr>
              <a:buSzPts val="2000"/>
              <a:buChar char="•"/>
            </a:pPr>
            <a:r>
              <a:rPr lang="en-US"/>
              <a:t>Composed of nodes and links, also called edges</a:t>
            </a:r>
            <a:endParaRPr/>
          </a:p>
          <a:p>
            <a:pPr indent="-228600" lvl="0" marL="228600" rtl="0" algn="l">
              <a:lnSpc>
                <a:spcPct val="120000"/>
              </a:lnSpc>
              <a:spcBef>
                <a:spcPts val="1000"/>
              </a:spcBef>
              <a:spcAft>
                <a:spcPts val="0"/>
              </a:spcAft>
              <a:buClr>
                <a:schemeClr val="dk1"/>
              </a:buClr>
              <a:buSzPts val="2000"/>
              <a:buChar char="•"/>
            </a:pPr>
            <a:r>
              <a:rPr lang="en-US"/>
              <a:t>Nodes are singular data points that are connected to other nodes through edges, which show the relationship between multiple nodes.</a:t>
            </a:r>
            <a:endParaRPr/>
          </a:p>
          <a:p>
            <a:pPr indent="-228600" lvl="0" marL="228600" rtl="0" algn="l">
              <a:lnSpc>
                <a:spcPct val="120000"/>
              </a:lnSpc>
              <a:spcBef>
                <a:spcPts val="1000"/>
              </a:spcBef>
              <a:spcAft>
                <a:spcPts val="0"/>
              </a:spcAft>
              <a:buClr>
                <a:schemeClr val="dk1"/>
              </a:buClr>
              <a:buSzPts val="2000"/>
              <a:buChar char="•"/>
            </a:pPr>
            <a:r>
              <a:rPr lang="en-US"/>
              <a:t>Used to depict social networks, highlight the relationships between employees at an organization, or visualizing product sales across geographic regions</a:t>
            </a:r>
            <a:endParaRPr/>
          </a:p>
        </p:txBody>
      </p:sp>
      <p:sp>
        <p:nvSpPr>
          <p:cNvPr id="480" name="Google Shape;480;p4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481" name="Google Shape;481;p4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Network Diagram Example" id="482" name="Google Shape;482;p41"/>
          <p:cNvPicPr preferRelativeResize="0"/>
          <p:nvPr>
            <p:ph idx="2" type="body"/>
          </p:nvPr>
        </p:nvPicPr>
        <p:blipFill rotWithShape="1">
          <a:blip r:embed="rId3">
            <a:alphaModFix/>
          </a:blip>
          <a:srcRect b="0" l="0" r="0" t="0"/>
          <a:stretch/>
        </p:blipFill>
        <p:spPr>
          <a:xfrm>
            <a:off x="6426200" y="2183214"/>
            <a:ext cx="4841875" cy="271699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2"/>
          <p:cNvSpPr txBox="1"/>
          <p:nvPr>
            <p:ph type="title"/>
          </p:nvPr>
        </p:nvSpPr>
        <p:spPr>
          <a:xfrm>
            <a:off x="913795" y="609600"/>
            <a:ext cx="10353761" cy="5446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CORRELATION MATRICES</a:t>
            </a:r>
            <a:endParaRPr/>
          </a:p>
        </p:txBody>
      </p:sp>
      <p:sp>
        <p:nvSpPr>
          <p:cNvPr id="488" name="Google Shape;488;p42"/>
          <p:cNvSpPr txBox="1"/>
          <p:nvPr>
            <p:ph idx="1" type="body"/>
          </p:nvPr>
        </p:nvSpPr>
        <p:spPr>
          <a:xfrm>
            <a:off x="913794" y="1154257"/>
            <a:ext cx="6038135" cy="4729018"/>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2000"/>
              <a:buChar char="•"/>
            </a:pPr>
            <a:r>
              <a:rPr lang="en-US"/>
              <a:t>Table that shows correlation coefficients between variables</a:t>
            </a:r>
            <a:endParaRPr/>
          </a:p>
          <a:p>
            <a:pPr indent="-228600" lvl="0" marL="228600" rtl="0" algn="l">
              <a:lnSpc>
                <a:spcPct val="120000"/>
              </a:lnSpc>
              <a:spcBef>
                <a:spcPts val="1000"/>
              </a:spcBef>
              <a:spcAft>
                <a:spcPts val="0"/>
              </a:spcAft>
              <a:buClr>
                <a:schemeClr val="dk1"/>
              </a:buClr>
              <a:buSzPts val="2000"/>
              <a:buChar char="•"/>
            </a:pPr>
            <a:r>
              <a:rPr lang="en-US"/>
              <a:t>Each cell represents the relationship between two variables, and a color scale is used to communicate whether the variables are correlated and to what extent.</a:t>
            </a:r>
            <a:endParaRPr/>
          </a:p>
          <a:p>
            <a:pPr indent="-228600" lvl="0" marL="228600" rtl="0" algn="l">
              <a:lnSpc>
                <a:spcPct val="120000"/>
              </a:lnSpc>
              <a:spcBef>
                <a:spcPts val="1000"/>
              </a:spcBef>
              <a:spcAft>
                <a:spcPts val="0"/>
              </a:spcAft>
              <a:buClr>
                <a:schemeClr val="dk1"/>
              </a:buClr>
              <a:buSzPts val="2000"/>
              <a:buChar char="•"/>
            </a:pPr>
            <a:r>
              <a:rPr lang="en-US"/>
              <a:t>Useful to summarize and find patterns in large data sets</a:t>
            </a:r>
            <a:endParaRPr/>
          </a:p>
          <a:p>
            <a:pPr indent="-228600" lvl="0" marL="228600" rtl="0" algn="l">
              <a:lnSpc>
                <a:spcPct val="120000"/>
              </a:lnSpc>
              <a:spcBef>
                <a:spcPts val="1000"/>
              </a:spcBef>
              <a:spcAft>
                <a:spcPts val="0"/>
              </a:spcAft>
              <a:buClr>
                <a:schemeClr val="dk1"/>
              </a:buClr>
              <a:buSzPts val="2000"/>
              <a:buChar char="•"/>
            </a:pPr>
            <a:r>
              <a:rPr lang="en-US"/>
              <a:t>In business, it might be used to analyze how different data points about a specific product might be related, such as price, advertising spend, launch date</a:t>
            </a:r>
            <a:endParaRPr/>
          </a:p>
        </p:txBody>
      </p:sp>
      <p:sp>
        <p:nvSpPr>
          <p:cNvPr id="489" name="Google Shape;489;p4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490" name="Google Shape;490;p4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Correlation Matrix Example" id="491" name="Google Shape;491;p42"/>
          <p:cNvPicPr preferRelativeResize="0"/>
          <p:nvPr>
            <p:ph idx="2" type="body"/>
          </p:nvPr>
        </p:nvPicPr>
        <p:blipFill rotWithShape="1">
          <a:blip r:embed="rId3">
            <a:alphaModFix/>
          </a:blip>
          <a:srcRect b="4566" l="7307" r="7977" t="0"/>
          <a:stretch/>
        </p:blipFill>
        <p:spPr>
          <a:xfrm>
            <a:off x="6951930" y="1852163"/>
            <a:ext cx="4315626" cy="324113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3"/>
          <p:cNvSpPr txBox="1"/>
          <p:nvPr>
            <p:ph type="title"/>
          </p:nvPr>
        </p:nvSpPr>
        <p:spPr>
          <a:xfrm>
            <a:off x="913795" y="609600"/>
            <a:ext cx="10353761" cy="68230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PIE CHARTS</a:t>
            </a:r>
            <a:endParaRPr/>
          </a:p>
        </p:txBody>
      </p:sp>
      <p:sp>
        <p:nvSpPr>
          <p:cNvPr id="497" name="Google Shape;497;p43"/>
          <p:cNvSpPr txBox="1"/>
          <p:nvPr>
            <p:ph idx="1" type="body"/>
          </p:nvPr>
        </p:nvSpPr>
        <p:spPr>
          <a:xfrm>
            <a:off x="913795" y="1291905"/>
            <a:ext cx="5965569" cy="449929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Ideal for illustrating proportions, or part-to-whole comparisons</a:t>
            </a:r>
            <a:endParaRPr/>
          </a:p>
          <a:p>
            <a:pPr indent="-228600" lvl="0" marL="228600" rtl="0" algn="l">
              <a:lnSpc>
                <a:spcPct val="120000"/>
              </a:lnSpc>
              <a:spcBef>
                <a:spcPts val="1000"/>
              </a:spcBef>
              <a:spcAft>
                <a:spcPts val="0"/>
              </a:spcAft>
              <a:buClr>
                <a:schemeClr val="dk1"/>
              </a:buClr>
              <a:buSzPts val="2000"/>
              <a:buChar char="•"/>
            </a:pPr>
            <a:r>
              <a:rPr lang="en-US"/>
              <a:t>Best suited for audiences who might be unfamiliar with the information or are only interested in the key takeaways</a:t>
            </a:r>
            <a:endParaRPr/>
          </a:p>
          <a:p>
            <a:pPr indent="-228600" lvl="0" marL="228600" rtl="0" algn="l">
              <a:lnSpc>
                <a:spcPct val="120000"/>
              </a:lnSpc>
              <a:spcBef>
                <a:spcPts val="1000"/>
              </a:spcBef>
              <a:spcAft>
                <a:spcPts val="0"/>
              </a:spcAft>
              <a:buClr>
                <a:schemeClr val="dk1"/>
              </a:buClr>
              <a:buSzPts val="2000"/>
              <a:buChar char="•"/>
            </a:pPr>
            <a:r>
              <a:rPr lang="en-US"/>
              <a:t>For viewers who require a more thorough explanation of the data, pie charts fall short in their ability to display complex information</a:t>
            </a:r>
            <a:endParaRPr/>
          </a:p>
        </p:txBody>
      </p:sp>
      <p:sp>
        <p:nvSpPr>
          <p:cNvPr id="498" name="Google Shape;498;p4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499" name="Google Shape;499;p4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Pie Chart Example" id="500" name="Google Shape;500;p43"/>
          <p:cNvPicPr preferRelativeResize="0"/>
          <p:nvPr>
            <p:ph idx="2" type="body"/>
          </p:nvPr>
        </p:nvPicPr>
        <p:blipFill rotWithShape="1">
          <a:blip r:embed="rId3">
            <a:alphaModFix/>
          </a:blip>
          <a:srcRect b="18113" l="10999" r="11332" t="6957"/>
          <a:stretch/>
        </p:blipFill>
        <p:spPr>
          <a:xfrm>
            <a:off x="6879365" y="1649337"/>
            <a:ext cx="4388192" cy="317504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4"/>
          <p:cNvSpPr txBox="1"/>
          <p:nvPr>
            <p:ph type="title"/>
          </p:nvPr>
        </p:nvSpPr>
        <p:spPr>
          <a:xfrm>
            <a:off x="913795" y="609600"/>
            <a:ext cx="10353761" cy="68230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GANTT CHART</a:t>
            </a:r>
            <a:endParaRPr/>
          </a:p>
        </p:txBody>
      </p:sp>
      <p:sp>
        <p:nvSpPr>
          <p:cNvPr id="506" name="Google Shape;506;p44"/>
          <p:cNvSpPr txBox="1"/>
          <p:nvPr>
            <p:ph idx="1" type="body"/>
          </p:nvPr>
        </p:nvSpPr>
        <p:spPr>
          <a:xfrm>
            <a:off x="913794" y="1291905"/>
            <a:ext cx="5858673" cy="449929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Particularly common in project management, as useful in illustrating a project timeline or progression of tasks</a:t>
            </a:r>
            <a:endParaRPr/>
          </a:p>
          <a:p>
            <a:pPr indent="-228600" lvl="0" marL="228600" rtl="0" algn="l">
              <a:lnSpc>
                <a:spcPct val="120000"/>
              </a:lnSpc>
              <a:spcBef>
                <a:spcPts val="1000"/>
              </a:spcBef>
              <a:spcAft>
                <a:spcPts val="0"/>
              </a:spcAft>
              <a:buClr>
                <a:schemeClr val="dk1"/>
              </a:buClr>
              <a:buSzPts val="2000"/>
              <a:buChar char="•"/>
            </a:pPr>
            <a:r>
              <a:rPr lang="en-US"/>
              <a:t>Tasks to be performed are listed on the vertical axis and time intervals on the horizontal axis. </a:t>
            </a:r>
            <a:endParaRPr/>
          </a:p>
          <a:p>
            <a:pPr indent="-228600" lvl="0" marL="228600" rtl="0" algn="l">
              <a:lnSpc>
                <a:spcPct val="120000"/>
              </a:lnSpc>
              <a:spcBef>
                <a:spcPts val="1000"/>
              </a:spcBef>
              <a:spcAft>
                <a:spcPts val="0"/>
              </a:spcAft>
              <a:buClr>
                <a:schemeClr val="dk1"/>
              </a:buClr>
              <a:buSzPts val="2000"/>
              <a:buChar char="•"/>
            </a:pPr>
            <a:r>
              <a:rPr lang="en-US"/>
              <a:t>Horizontal bars in the body of the chart represent the duration of each activity.</a:t>
            </a:r>
            <a:endParaRPr/>
          </a:p>
          <a:p>
            <a:pPr indent="-228600" lvl="0" marL="228600" rtl="0" algn="l">
              <a:lnSpc>
                <a:spcPct val="120000"/>
              </a:lnSpc>
              <a:spcBef>
                <a:spcPts val="1000"/>
              </a:spcBef>
              <a:spcAft>
                <a:spcPts val="0"/>
              </a:spcAft>
              <a:buClr>
                <a:schemeClr val="dk1"/>
              </a:buClr>
              <a:buSzPts val="2000"/>
              <a:buChar char="•"/>
            </a:pPr>
            <a:r>
              <a:rPr lang="en-US"/>
              <a:t>Display timelines can be incredibly helpful, and enable team members to keep track of every aspect of a project</a:t>
            </a:r>
            <a:endParaRPr/>
          </a:p>
        </p:txBody>
      </p:sp>
      <p:sp>
        <p:nvSpPr>
          <p:cNvPr id="507" name="Google Shape;507;p4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508" name="Google Shape;508;p4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Gantt Chart Example" id="509" name="Google Shape;509;p44"/>
          <p:cNvPicPr preferRelativeResize="0"/>
          <p:nvPr>
            <p:ph idx="2" type="body"/>
          </p:nvPr>
        </p:nvPicPr>
        <p:blipFill rotWithShape="1">
          <a:blip r:embed="rId3">
            <a:alphaModFix/>
          </a:blip>
          <a:srcRect b="0" l="5966" r="5796" t="0"/>
          <a:stretch/>
        </p:blipFill>
        <p:spPr>
          <a:xfrm>
            <a:off x="6772468" y="1631195"/>
            <a:ext cx="4495088" cy="382071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5"/>
          <p:cNvSpPr txBox="1"/>
          <p:nvPr>
            <p:ph type="title"/>
          </p:nvPr>
        </p:nvSpPr>
        <p:spPr>
          <a:xfrm>
            <a:off x="913795" y="609600"/>
            <a:ext cx="10353761" cy="68230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WATERFALL CHART</a:t>
            </a:r>
            <a:endParaRPr/>
          </a:p>
        </p:txBody>
      </p:sp>
      <p:sp>
        <p:nvSpPr>
          <p:cNvPr id="515" name="Google Shape;515;p45"/>
          <p:cNvSpPr txBox="1"/>
          <p:nvPr>
            <p:ph idx="1" type="body"/>
          </p:nvPr>
        </p:nvSpPr>
        <p:spPr>
          <a:xfrm>
            <a:off x="913794" y="1291905"/>
            <a:ext cx="5534085" cy="449929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A visual representation that illustrates how a value changes as it’s influenced by different factors, such as time</a:t>
            </a:r>
            <a:endParaRPr/>
          </a:p>
          <a:p>
            <a:pPr indent="-228600" lvl="0" marL="228600" rtl="0" algn="l">
              <a:lnSpc>
                <a:spcPct val="120000"/>
              </a:lnSpc>
              <a:spcBef>
                <a:spcPts val="1000"/>
              </a:spcBef>
              <a:spcAft>
                <a:spcPts val="0"/>
              </a:spcAft>
              <a:buClr>
                <a:schemeClr val="dk1"/>
              </a:buClr>
              <a:buSzPts val="2000"/>
              <a:buChar char="•"/>
            </a:pPr>
            <a:r>
              <a:rPr lang="en-US"/>
              <a:t>Goal to show the viewer how a value has grown or declined over a defined period</a:t>
            </a:r>
            <a:endParaRPr/>
          </a:p>
          <a:p>
            <a:pPr indent="-228600" lvl="0" marL="228600" rtl="0" algn="l">
              <a:lnSpc>
                <a:spcPct val="120000"/>
              </a:lnSpc>
              <a:spcBef>
                <a:spcPts val="1000"/>
              </a:spcBef>
              <a:spcAft>
                <a:spcPts val="0"/>
              </a:spcAft>
              <a:buClr>
                <a:schemeClr val="dk1"/>
              </a:buClr>
              <a:buSzPts val="2000"/>
              <a:buChar char="•"/>
            </a:pPr>
            <a:r>
              <a:rPr lang="en-US"/>
              <a:t>For example, waterfall charts are popular for showing spending or earnings over time</a:t>
            </a:r>
            <a:endParaRPr/>
          </a:p>
        </p:txBody>
      </p:sp>
      <p:sp>
        <p:nvSpPr>
          <p:cNvPr id="516" name="Google Shape;516;p4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517" name="Google Shape;517;p4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Waterfall Chart Example" id="518" name="Google Shape;518;p45"/>
          <p:cNvPicPr preferRelativeResize="0"/>
          <p:nvPr>
            <p:ph idx="2" type="body"/>
          </p:nvPr>
        </p:nvPicPr>
        <p:blipFill rotWithShape="1">
          <a:blip r:embed="rId3">
            <a:alphaModFix/>
          </a:blip>
          <a:srcRect b="20573" l="21063" r="20893" t="7181"/>
          <a:stretch/>
        </p:blipFill>
        <p:spPr>
          <a:xfrm>
            <a:off x="6447879" y="1291905"/>
            <a:ext cx="4819677" cy="449929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46"/>
          <p:cNvSpPr txBox="1"/>
          <p:nvPr>
            <p:ph type="title"/>
          </p:nvPr>
        </p:nvSpPr>
        <p:spPr>
          <a:xfrm>
            <a:off x="913795" y="609601"/>
            <a:ext cx="10353761" cy="52699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PRINCIPLES OF EFFECTIVE DATA VISUALIZATION</a:t>
            </a:r>
            <a:endParaRPr b="0"/>
          </a:p>
        </p:txBody>
      </p:sp>
      <p:sp>
        <p:nvSpPr>
          <p:cNvPr id="524" name="Google Shape;524;p46"/>
          <p:cNvSpPr txBox="1"/>
          <p:nvPr>
            <p:ph idx="1" type="body"/>
          </p:nvPr>
        </p:nvSpPr>
        <p:spPr>
          <a:xfrm>
            <a:off x="913795" y="1136591"/>
            <a:ext cx="10353762" cy="474668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2000"/>
              <a:buChar char="•"/>
            </a:pPr>
            <a:r>
              <a:rPr lang="en-US"/>
              <a:t>Diagram First</a:t>
            </a:r>
            <a:endParaRPr/>
          </a:p>
          <a:p>
            <a:pPr indent="-228600" lvl="0" marL="228600" rtl="0" algn="l">
              <a:lnSpc>
                <a:spcPct val="120000"/>
              </a:lnSpc>
              <a:spcBef>
                <a:spcPts val="1000"/>
              </a:spcBef>
              <a:spcAft>
                <a:spcPts val="0"/>
              </a:spcAft>
              <a:buClr>
                <a:schemeClr val="dk1"/>
              </a:buClr>
              <a:buSzPts val="2000"/>
              <a:buChar char="•"/>
            </a:pPr>
            <a:r>
              <a:rPr lang="en-US"/>
              <a:t>Use the Right Software</a:t>
            </a:r>
            <a:endParaRPr/>
          </a:p>
          <a:p>
            <a:pPr indent="-228600" lvl="0" marL="228600" rtl="0" algn="l">
              <a:lnSpc>
                <a:spcPct val="120000"/>
              </a:lnSpc>
              <a:spcBef>
                <a:spcPts val="1000"/>
              </a:spcBef>
              <a:spcAft>
                <a:spcPts val="0"/>
              </a:spcAft>
              <a:buClr>
                <a:schemeClr val="dk1"/>
              </a:buClr>
              <a:buSzPts val="2000"/>
              <a:buChar char="•"/>
            </a:pPr>
            <a:r>
              <a:rPr lang="en-US"/>
              <a:t>Use an Effective Geometry and Show Data</a:t>
            </a:r>
            <a:endParaRPr/>
          </a:p>
          <a:p>
            <a:pPr indent="-228600" lvl="0" marL="228600" rtl="0" algn="l">
              <a:lnSpc>
                <a:spcPct val="120000"/>
              </a:lnSpc>
              <a:spcBef>
                <a:spcPts val="1000"/>
              </a:spcBef>
              <a:spcAft>
                <a:spcPts val="0"/>
              </a:spcAft>
              <a:buClr>
                <a:schemeClr val="dk1"/>
              </a:buClr>
              <a:buSzPts val="2000"/>
              <a:buChar char="•"/>
            </a:pPr>
            <a:r>
              <a:rPr lang="en-US"/>
              <a:t>Colors Always Mean Something</a:t>
            </a:r>
            <a:endParaRPr/>
          </a:p>
          <a:p>
            <a:pPr indent="-228600" lvl="0" marL="228600" rtl="0" algn="l">
              <a:lnSpc>
                <a:spcPct val="120000"/>
              </a:lnSpc>
              <a:spcBef>
                <a:spcPts val="1000"/>
              </a:spcBef>
              <a:spcAft>
                <a:spcPts val="0"/>
              </a:spcAft>
              <a:buClr>
                <a:schemeClr val="dk1"/>
              </a:buClr>
              <a:buSzPts val="2000"/>
              <a:buChar char="•"/>
            </a:pPr>
            <a:r>
              <a:rPr lang="en-US"/>
              <a:t>Include Uncertainty</a:t>
            </a:r>
            <a:endParaRPr/>
          </a:p>
          <a:p>
            <a:pPr indent="-228600" lvl="0" marL="228600" rtl="0" algn="l">
              <a:lnSpc>
                <a:spcPct val="120000"/>
              </a:lnSpc>
              <a:spcBef>
                <a:spcPts val="1000"/>
              </a:spcBef>
              <a:spcAft>
                <a:spcPts val="0"/>
              </a:spcAft>
              <a:buClr>
                <a:schemeClr val="dk1"/>
              </a:buClr>
              <a:buSzPts val="2000"/>
              <a:buChar char="•"/>
            </a:pPr>
            <a:r>
              <a:rPr lang="en-US"/>
              <a:t>Panel, when Possible (Small Multiples)</a:t>
            </a:r>
            <a:endParaRPr/>
          </a:p>
          <a:p>
            <a:pPr indent="-228600" lvl="0" marL="228600" rtl="0" algn="l">
              <a:lnSpc>
                <a:spcPct val="120000"/>
              </a:lnSpc>
              <a:spcBef>
                <a:spcPts val="1000"/>
              </a:spcBef>
              <a:spcAft>
                <a:spcPts val="0"/>
              </a:spcAft>
              <a:buClr>
                <a:schemeClr val="dk1"/>
              </a:buClr>
              <a:buSzPts val="2000"/>
              <a:buChar char="•"/>
            </a:pPr>
            <a:r>
              <a:rPr lang="en-US"/>
              <a:t>Data and Models Are Different Things</a:t>
            </a:r>
            <a:endParaRPr/>
          </a:p>
          <a:p>
            <a:pPr indent="-228600" lvl="0" marL="228600" rtl="0" algn="l">
              <a:lnSpc>
                <a:spcPct val="120000"/>
              </a:lnSpc>
              <a:spcBef>
                <a:spcPts val="1000"/>
              </a:spcBef>
              <a:spcAft>
                <a:spcPts val="0"/>
              </a:spcAft>
              <a:buClr>
                <a:schemeClr val="dk1"/>
              </a:buClr>
              <a:buSzPts val="2000"/>
              <a:buChar char="•"/>
            </a:pPr>
            <a:r>
              <a:rPr lang="en-US"/>
              <a:t>Simple Visuals, Detailed Captions</a:t>
            </a:r>
            <a:endParaRPr/>
          </a:p>
          <a:p>
            <a:pPr indent="-228600" lvl="0" marL="228600" rtl="0" algn="l">
              <a:lnSpc>
                <a:spcPct val="120000"/>
              </a:lnSpc>
              <a:spcBef>
                <a:spcPts val="1000"/>
              </a:spcBef>
              <a:spcAft>
                <a:spcPts val="0"/>
              </a:spcAft>
              <a:buClr>
                <a:schemeClr val="dk1"/>
              </a:buClr>
              <a:buSzPts val="2000"/>
              <a:buChar char="•"/>
            </a:pPr>
            <a:r>
              <a:rPr lang="en-US"/>
              <a:t>Consider an Infographic</a:t>
            </a:r>
            <a:endParaRPr/>
          </a:p>
          <a:p>
            <a:pPr indent="-228600" lvl="0" marL="228600" rtl="0" algn="l">
              <a:lnSpc>
                <a:spcPct val="120000"/>
              </a:lnSpc>
              <a:spcBef>
                <a:spcPts val="1000"/>
              </a:spcBef>
              <a:spcAft>
                <a:spcPts val="0"/>
              </a:spcAft>
              <a:buClr>
                <a:schemeClr val="dk1"/>
              </a:buClr>
              <a:buSzPts val="2000"/>
              <a:buChar char="•"/>
            </a:pPr>
            <a:r>
              <a:rPr lang="en-US"/>
              <a:t>Get an Opinion</a:t>
            </a:r>
            <a:endParaRPr/>
          </a:p>
        </p:txBody>
      </p:sp>
      <p:sp>
        <p:nvSpPr>
          <p:cNvPr id="525" name="Google Shape;525;p4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526" name="Google Shape;526;p4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7"/>
          <p:cNvSpPr txBox="1"/>
          <p:nvPr>
            <p:ph type="title"/>
          </p:nvPr>
        </p:nvSpPr>
        <p:spPr>
          <a:xfrm>
            <a:off x="913795" y="609601"/>
            <a:ext cx="10353761" cy="724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DIAGRAM FIRST</a:t>
            </a:r>
            <a:endParaRPr b="0"/>
          </a:p>
        </p:txBody>
      </p:sp>
      <p:sp>
        <p:nvSpPr>
          <p:cNvPr id="532" name="Google Shape;532;p47"/>
          <p:cNvSpPr txBox="1"/>
          <p:nvPr>
            <p:ph idx="1" type="body"/>
          </p:nvPr>
        </p:nvSpPr>
        <p:spPr>
          <a:xfrm>
            <a:off x="913795" y="1333851"/>
            <a:ext cx="10353762" cy="4457349"/>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20000"/>
              </a:lnSpc>
              <a:spcBef>
                <a:spcPts val="0"/>
              </a:spcBef>
              <a:spcAft>
                <a:spcPts val="0"/>
              </a:spcAft>
              <a:buClr>
                <a:schemeClr val="dk1"/>
              </a:buClr>
              <a:buSzPts val="2000"/>
              <a:buChar char="•"/>
            </a:pPr>
            <a:r>
              <a:rPr lang="en-US"/>
              <a:t>Before preparing a visual, the information to be shared should be prioritized, envisioned and designed</a:t>
            </a:r>
            <a:endParaRPr/>
          </a:p>
          <a:p>
            <a:pPr indent="-228600" lvl="0" marL="228600" rtl="0" algn="l">
              <a:lnSpc>
                <a:spcPct val="120000"/>
              </a:lnSpc>
              <a:spcBef>
                <a:spcPts val="1000"/>
              </a:spcBef>
              <a:spcAft>
                <a:spcPts val="0"/>
              </a:spcAft>
              <a:buClr>
                <a:schemeClr val="dk1"/>
              </a:buClr>
              <a:buSzPts val="2000"/>
              <a:buChar char="•"/>
            </a:pPr>
            <a:r>
              <a:rPr lang="en-US"/>
              <a:t>Focus on the information and message first, before engaging with software that in some way starts to limit or bias visual tools. i.e., don't necessarily think of the geometries (dots, lines) you will eventually use, but think about the core information that needs to be conveyed and what about that information is going to make your point(s). Is your visual objective to show a comparison? A ranking? A composition?</a:t>
            </a:r>
            <a:endParaRPr/>
          </a:p>
          <a:p>
            <a:pPr indent="-228600" lvl="0" marL="228600" rtl="0" algn="l">
              <a:lnSpc>
                <a:spcPct val="120000"/>
              </a:lnSpc>
              <a:spcBef>
                <a:spcPts val="1000"/>
              </a:spcBef>
              <a:spcAft>
                <a:spcPts val="0"/>
              </a:spcAft>
              <a:buClr>
                <a:schemeClr val="dk1"/>
              </a:buClr>
              <a:buSzPts val="2000"/>
              <a:buChar char="•"/>
            </a:pPr>
            <a:r>
              <a:rPr lang="en-US"/>
              <a:t>This step can be done mentally, or with a pen and paper for maximum freedom of thought</a:t>
            </a:r>
            <a:endParaRPr/>
          </a:p>
          <a:p>
            <a:pPr indent="-228600" lvl="0" marL="228600" rtl="0" algn="l">
              <a:lnSpc>
                <a:spcPct val="120000"/>
              </a:lnSpc>
              <a:spcBef>
                <a:spcPts val="1000"/>
              </a:spcBef>
              <a:spcAft>
                <a:spcPts val="0"/>
              </a:spcAft>
              <a:buClr>
                <a:schemeClr val="dk1"/>
              </a:buClr>
              <a:buSzPts val="2000"/>
              <a:buChar char="•"/>
            </a:pPr>
            <a:r>
              <a:rPr lang="en-US"/>
              <a:t>It can be a good idea to save figures you come across in scientific literature that you identify as particularly effective</a:t>
            </a:r>
            <a:endParaRPr/>
          </a:p>
        </p:txBody>
      </p:sp>
      <p:sp>
        <p:nvSpPr>
          <p:cNvPr id="533" name="Google Shape;533;p4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534" name="Google Shape;534;p4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8"/>
          <p:cNvSpPr txBox="1"/>
          <p:nvPr>
            <p:ph type="title"/>
          </p:nvPr>
        </p:nvSpPr>
        <p:spPr>
          <a:xfrm>
            <a:off x="913795" y="609601"/>
            <a:ext cx="10353761" cy="50135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USE THE RIGHT SOFTWARE</a:t>
            </a:r>
            <a:endParaRPr b="0"/>
          </a:p>
        </p:txBody>
      </p:sp>
      <p:sp>
        <p:nvSpPr>
          <p:cNvPr id="540" name="Google Shape;540;p48"/>
          <p:cNvSpPr txBox="1"/>
          <p:nvPr>
            <p:ph idx="1" type="body"/>
          </p:nvPr>
        </p:nvSpPr>
        <p:spPr>
          <a:xfrm>
            <a:off x="913795" y="1110953"/>
            <a:ext cx="10353762" cy="4680247"/>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2000"/>
              <a:buChar char="•"/>
            </a:pPr>
            <a:r>
              <a:rPr lang="en-US"/>
              <a:t>Effective visuals typically require good command of one or more software</a:t>
            </a:r>
            <a:endParaRPr/>
          </a:p>
          <a:p>
            <a:pPr indent="-228600" lvl="0" marL="228600" rtl="0" algn="l">
              <a:lnSpc>
                <a:spcPct val="120000"/>
              </a:lnSpc>
              <a:spcBef>
                <a:spcPts val="1000"/>
              </a:spcBef>
              <a:spcAft>
                <a:spcPts val="0"/>
              </a:spcAft>
              <a:buClr>
                <a:schemeClr val="dk1"/>
              </a:buClr>
              <a:buSzPts val="2000"/>
              <a:buChar char="•"/>
            </a:pPr>
            <a:r>
              <a:rPr lang="en-US"/>
              <a:t>It might be unrealistic to expect complex, technical, and effective figures if we are using a simple spreadsheet program or some other software that is not designed to make complex, technical, and effective figures</a:t>
            </a:r>
            <a:endParaRPr/>
          </a:p>
          <a:p>
            <a:pPr indent="-228600" lvl="0" marL="228600" rtl="0" algn="l">
              <a:lnSpc>
                <a:spcPct val="120000"/>
              </a:lnSpc>
              <a:spcBef>
                <a:spcPts val="1000"/>
              </a:spcBef>
              <a:spcAft>
                <a:spcPts val="0"/>
              </a:spcAft>
              <a:buClr>
                <a:schemeClr val="dk1"/>
              </a:buClr>
              <a:buSzPts val="2000"/>
              <a:buChar char="•"/>
            </a:pPr>
            <a:r>
              <a:rPr lang="en-US"/>
              <a:t>Recognize that we might need to learn a new software—or expand our knowledge of a software we already know</a:t>
            </a:r>
            <a:endParaRPr/>
          </a:p>
          <a:p>
            <a:pPr indent="-228600" lvl="0" marL="228600" rtl="0" algn="l">
              <a:lnSpc>
                <a:spcPct val="120000"/>
              </a:lnSpc>
              <a:spcBef>
                <a:spcPts val="1000"/>
              </a:spcBef>
              <a:spcAft>
                <a:spcPts val="0"/>
              </a:spcAft>
              <a:buClr>
                <a:schemeClr val="dk1"/>
              </a:buClr>
              <a:buSzPts val="2000"/>
              <a:buChar char="•"/>
            </a:pPr>
            <a:r>
              <a:rPr lang="en-US"/>
              <a:t>While highly effective and aesthetically pleasing figures can be made quickly and simply, this may still represent a challenge to some. </a:t>
            </a:r>
            <a:endParaRPr/>
          </a:p>
          <a:p>
            <a:pPr indent="-228600" lvl="0" marL="228600" rtl="0" algn="l">
              <a:lnSpc>
                <a:spcPct val="120000"/>
              </a:lnSpc>
              <a:spcBef>
                <a:spcPts val="1000"/>
              </a:spcBef>
              <a:spcAft>
                <a:spcPts val="0"/>
              </a:spcAft>
              <a:buClr>
                <a:schemeClr val="dk1"/>
              </a:buClr>
              <a:buSzPts val="2000"/>
              <a:buChar char="•"/>
            </a:pPr>
            <a:r>
              <a:rPr lang="en-US"/>
              <a:t>Figure making is a method like anything else, and in order to do it, new methodologies may need to be learned. </a:t>
            </a:r>
            <a:endParaRPr/>
          </a:p>
        </p:txBody>
      </p:sp>
      <p:sp>
        <p:nvSpPr>
          <p:cNvPr id="541" name="Google Shape;541;p4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542" name="Google Shape;542;p4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9"/>
          <p:cNvSpPr txBox="1"/>
          <p:nvPr>
            <p:ph type="title"/>
          </p:nvPr>
        </p:nvSpPr>
        <p:spPr>
          <a:xfrm>
            <a:off x="913795" y="609601"/>
            <a:ext cx="10353761" cy="724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USE AN EFFECTIVE GEOMETRY AND SHOW DATA</a:t>
            </a:r>
            <a:endParaRPr b="0"/>
          </a:p>
        </p:txBody>
      </p:sp>
      <p:sp>
        <p:nvSpPr>
          <p:cNvPr id="548" name="Google Shape;548;p49"/>
          <p:cNvSpPr txBox="1"/>
          <p:nvPr>
            <p:ph idx="1" type="body"/>
          </p:nvPr>
        </p:nvSpPr>
        <p:spPr>
          <a:xfrm>
            <a:off x="913795" y="1333851"/>
            <a:ext cx="10353762" cy="4457349"/>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Geometries are the shapes and features that are often synonymous with a type of figure e.g. the bar geometry creates a bar plot</a:t>
            </a:r>
            <a:endParaRPr/>
          </a:p>
          <a:p>
            <a:pPr indent="-228600" lvl="0" marL="228600" rtl="0" algn="l">
              <a:lnSpc>
                <a:spcPct val="120000"/>
              </a:lnSpc>
              <a:spcBef>
                <a:spcPts val="1000"/>
              </a:spcBef>
              <a:spcAft>
                <a:spcPts val="0"/>
              </a:spcAft>
              <a:buClr>
                <a:schemeClr val="dk1"/>
              </a:buClr>
              <a:buSzPts val="2000"/>
              <a:buChar char="•"/>
            </a:pPr>
            <a:r>
              <a:rPr lang="en-US"/>
              <a:t>While geometries might be the defining visual element of a figure, it can be directed directly from a dataset to pairing it with one of a small number of well-known geometries</a:t>
            </a:r>
            <a:endParaRPr/>
          </a:p>
          <a:p>
            <a:pPr indent="-228600" lvl="0" marL="228600" rtl="0" algn="l">
              <a:lnSpc>
                <a:spcPct val="120000"/>
              </a:lnSpc>
              <a:spcBef>
                <a:spcPts val="1000"/>
              </a:spcBef>
              <a:spcAft>
                <a:spcPts val="0"/>
              </a:spcAft>
              <a:buClr>
                <a:schemeClr val="dk1"/>
              </a:buClr>
              <a:buSzPts val="2000"/>
              <a:buChar char="•"/>
            </a:pPr>
            <a:r>
              <a:rPr lang="en-US"/>
              <a:t>Most geometries fall into categories: amounts (or comparisons), compositions (or proportions), distributions, or relationships. </a:t>
            </a:r>
            <a:endParaRPr/>
          </a:p>
          <a:p>
            <a:pPr indent="-228600" lvl="0" marL="228600" rtl="0" algn="l">
              <a:lnSpc>
                <a:spcPct val="120000"/>
              </a:lnSpc>
              <a:spcBef>
                <a:spcPts val="1000"/>
              </a:spcBef>
              <a:spcAft>
                <a:spcPts val="0"/>
              </a:spcAft>
              <a:buClr>
                <a:schemeClr val="dk1"/>
              </a:buClr>
              <a:buSzPts val="2000"/>
              <a:buChar char="•"/>
            </a:pPr>
            <a:r>
              <a:rPr lang="en-US"/>
              <a:t>Geometries for amounts should only be used when the data do not have distributional information or uncertainty associated with them</a:t>
            </a:r>
            <a:endParaRPr/>
          </a:p>
          <a:p>
            <a:pPr indent="-228600" lvl="0" marL="228600" rtl="0" algn="l">
              <a:lnSpc>
                <a:spcPct val="120000"/>
              </a:lnSpc>
              <a:spcBef>
                <a:spcPts val="1000"/>
              </a:spcBef>
              <a:spcAft>
                <a:spcPts val="0"/>
              </a:spcAft>
              <a:buClr>
                <a:schemeClr val="dk1"/>
              </a:buClr>
              <a:buSzPts val="2000"/>
              <a:buChar char="•"/>
            </a:pPr>
            <a:r>
              <a:rPr lang="en-US"/>
              <a:t>Good use of a bar plot might be to show counts of something, while poor use of a bar plot might be to show group means</a:t>
            </a:r>
            <a:endParaRPr/>
          </a:p>
        </p:txBody>
      </p:sp>
      <p:sp>
        <p:nvSpPr>
          <p:cNvPr id="549" name="Google Shape;549;p4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550" name="Google Shape;550;p4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5"/>
          <p:cNvSpPr txBox="1"/>
          <p:nvPr>
            <p:ph type="title"/>
          </p:nvPr>
        </p:nvSpPr>
        <p:spPr>
          <a:xfrm>
            <a:off x="913795" y="609601"/>
            <a:ext cx="10353761" cy="54408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PROCESS OF DATA ANALYTICS – [2]</a:t>
            </a:r>
            <a:endParaRPr/>
          </a:p>
        </p:txBody>
      </p:sp>
      <p:sp>
        <p:nvSpPr>
          <p:cNvPr id="175" name="Google Shape;175;p5"/>
          <p:cNvSpPr txBox="1"/>
          <p:nvPr>
            <p:ph idx="1" type="body"/>
          </p:nvPr>
        </p:nvSpPr>
        <p:spPr>
          <a:xfrm>
            <a:off x="913795" y="1153683"/>
            <a:ext cx="10353762" cy="4637518"/>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rgbClr val="FF0000"/>
              </a:buClr>
              <a:buSzPts val="2000"/>
              <a:buChar char="•"/>
            </a:pPr>
            <a:r>
              <a:rPr lang="en-US">
                <a:solidFill>
                  <a:srgbClr val="FF0000"/>
                </a:solidFill>
              </a:rPr>
              <a:t>Data Analysis and Data Interpretation</a:t>
            </a:r>
            <a:endParaRPr/>
          </a:p>
          <a:p>
            <a:pPr indent="-228600" lvl="1" marL="685800" rtl="0" algn="l">
              <a:lnSpc>
                <a:spcPct val="120000"/>
              </a:lnSpc>
              <a:spcBef>
                <a:spcPts val="500"/>
              </a:spcBef>
              <a:spcAft>
                <a:spcPts val="0"/>
              </a:spcAft>
              <a:buClr>
                <a:schemeClr val="dk1"/>
              </a:buClr>
              <a:buSzPts val="2000"/>
              <a:buChar char="•"/>
            </a:pPr>
            <a:r>
              <a:rPr lang="en-US" sz="2000"/>
              <a:t>Analytical models are created using software and other tools which interpret the data and understand it</a:t>
            </a:r>
            <a:endParaRPr/>
          </a:p>
          <a:p>
            <a:pPr indent="-228600" lvl="1" marL="685800" rtl="0" algn="l">
              <a:lnSpc>
                <a:spcPct val="120000"/>
              </a:lnSpc>
              <a:spcBef>
                <a:spcPts val="500"/>
              </a:spcBef>
              <a:spcAft>
                <a:spcPts val="0"/>
              </a:spcAft>
              <a:buClr>
                <a:schemeClr val="dk1"/>
              </a:buClr>
              <a:buSzPts val="2000"/>
              <a:buChar char="•"/>
            </a:pPr>
            <a:r>
              <a:rPr lang="en-US" sz="2000"/>
              <a:t>Tools include Python, Excel, R, Scala and SQL</a:t>
            </a:r>
            <a:endParaRPr/>
          </a:p>
          <a:p>
            <a:pPr indent="-228600" lvl="1" marL="685800" rtl="0" algn="l">
              <a:lnSpc>
                <a:spcPct val="120000"/>
              </a:lnSpc>
              <a:spcBef>
                <a:spcPts val="500"/>
              </a:spcBef>
              <a:spcAft>
                <a:spcPts val="0"/>
              </a:spcAft>
              <a:buClr>
                <a:schemeClr val="dk1"/>
              </a:buClr>
              <a:buSzPts val="2000"/>
              <a:buChar char="•"/>
            </a:pPr>
            <a:r>
              <a:rPr lang="en-US" sz="2000"/>
              <a:t>The model is tested again and again until the model works as it needs to be then in production mode the data set is run against the model</a:t>
            </a:r>
            <a:endParaRPr sz="2000"/>
          </a:p>
          <a:p>
            <a:pPr indent="-228600" lvl="0" marL="228600" rtl="0" algn="l">
              <a:lnSpc>
                <a:spcPct val="120000"/>
              </a:lnSpc>
              <a:spcBef>
                <a:spcPts val="1000"/>
              </a:spcBef>
              <a:spcAft>
                <a:spcPts val="0"/>
              </a:spcAft>
              <a:buClr>
                <a:srgbClr val="FF0000"/>
              </a:buClr>
              <a:buSzPts val="2000"/>
              <a:buChar char="•"/>
            </a:pPr>
            <a:r>
              <a:rPr lang="en-US">
                <a:solidFill>
                  <a:srgbClr val="FF0000"/>
                </a:solidFill>
              </a:rPr>
              <a:t>Data Visualisation</a:t>
            </a:r>
            <a:endParaRPr>
              <a:solidFill>
                <a:srgbClr val="FF0000"/>
              </a:solidFill>
            </a:endParaRPr>
          </a:p>
          <a:p>
            <a:pPr indent="-228600" lvl="1" marL="685800" rtl="0" algn="l">
              <a:lnSpc>
                <a:spcPct val="120000"/>
              </a:lnSpc>
              <a:spcBef>
                <a:spcPts val="500"/>
              </a:spcBef>
              <a:spcAft>
                <a:spcPts val="0"/>
              </a:spcAft>
              <a:buClr>
                <a:schemeClr val="dk1"/>
              </a:buClr>
              <a:buSzPts val="2000"/>
              <a:buChar char="•"/>
            </a:pPr>
            <a:r>
              <a:rPr lang="en-US" sz="2000"/>
              <a:t>Process of creating visual representation of data using the plots, charts and graphs which helps to analyse the patterns, trends and get the valuable insights of the data</a:t>
            </a:r>
            <a:endParaRPr/>
          </a:p>
          <a:p>
            <a:pPr indent="-228600" lvl="1" marL="685800" rtl="0" algn="l">
              <a:lnSpc>
                <a:spcPct val="120000"/>
              </a:lnSpc>
              <a:spcBef>
                <a:spcPts val="500"/>
              </a:spcBef>
              <a:spcAft>
                <a:spcPts val="0"/>
              </a:spcAft>
              <a:buClr>
                <a:schemeClr val="dk1"/>
              </a:buClr>
              <a:buSzPts val="2000"/>
              <a:buChar char="•"/>
            </a:pPr>
            <a:r>
              <a:rPr lang="en-US" sz="2000"/>
              <a:t>Data analysts find the useful data from the raw data by comparing the datasets and analysing</a:t>
            </a:r>
            <a:endParaRPr sz="2000"/>
          </a:p>
        </p:txBody>
      </p:sp>
      <p:sp>
        <p:nvSpPr>
          <p:cNvPr id="176" name="Google Shape;176;p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177" name="Google Shape;177;p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0"/>
          <p:cNvSpPr txBox="1"/>
          <p:nvPr>
            <p:ph type="title"/>
          </p:nvPr>
        </p:nvSpPr>
        <p:spPr>
          <a:xfrm>
            <a:off x="913795" y="327804"/>
            <a:ext cx="10353761" cy="52621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COLORS ALWAYS MEAN SOMETHING</a:t>
            </a:r>
            <a:endParaRPr b="0"/>
          </a:p>
        </p:txBody>
      </p:sp>
      <p:sp>
        <p:nvSpPr>
          <p:cNvPr id="556" name="Google Shape;556;p50"/>
          <p:cNvSpPr txBox="1"/>
          <p:nvPr>
            <p:ph idx="1" type="body"/>
          </p:nvPr>
        </p:nvSpPr>
        <p:spPr>
          <a:xfrm>
            <a:off x="913795" y="854015"/>
            <a:ext cx="10353762" cy="5029260"/>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2000"/>
              <a:buChar char="•"/>
            </a:pPr>
            <a:r>
              <a:rPr lang="en-US"/>
              <a:t>Many (non-mapping) visualizations use color in one of three schemes: sequential, diverging, or qualitative</a:t>
            </a:r>
            <a:endParaRPr/>
          </a:p>
          <a:p>
            <a:pPr indent="-228600" lvl="0" marL="228600" rtl="0" algn="l">
              <a:lnSpc>
                <a:spcPct val="120000"/>
              </a:lnSpc>
              <a:spcBef>
                <a:spcPts val="1000"/>
              </a:spcBef>
              <a:spcAft>
                <a:spcPts val="0"/>
              </a:spcAft>
              <a:buClr>
                <a:schemeClr val="dk1"/>
              </a:buClr>
              <a:buSzPts val="2000"/>
              <a:buChar char="•"/>
            </a:pPr>
            <a:r>
              <a:rPr lang="en-US"/>
              <a:t>Sequential color schemes range from light to dark typically in one or two (related) hues and are often applied to convey increasing values for increasing darkness</a:t>
            </a:r>
            <a:endParaRPr/>
          </a:p>
          <a:p>
            <a:pPr indent="-228600" lvl="0" marL="228600" rtl="0" algn="l">
              <a:lnSpc>
                <a:spcPct val="120000"/>
              </a:lnSpc>
              <a:spcBef>
                <a:spcPts val="1000"/>
              </a:spcBef>
              <a:spcAft>
                <a:spcPts val="0"/>
              </a:spcAft>
              <a:buClr>
                <a:schemeClr val="dk1"/>
              </a:buClr>
              <a:buSzPts val="2000"/>
              <a:buChar char="•"/>
            </a:pPr>
            <a:r>
              <a:rPr lang="en-US"/>
              <a:t>Diverging color schemes have two sequential schemes that represent two extremes, often with a white or neutral color in the middle</a:t>
            </a:r>
            <a:endParaRPr/>
          </a:p>
          <a:p>
            <a:pPr indent="-228600" lvl="0" marL="228600" rtl="0" algn="l">
              <a:lnSpc>
                <a:spcPct val="120000"/>
              </a:lnSpc>
              <a:spcBef>
                <a:spcPts val="1000"/>
              </a:spcBef>
              <a:spcAft>
                <a:spcPts val="0"/>
              </a:spcAft>
              <a:buClr>
                <a:schemeClr val="dk1"/>
              </a:buClr>
              <a:buSzPts val="2000"/>
              <a:buChar char="•"/>
            </a:pPr>
            <a:r>
              <a:rPr lang="en-US"/>
              <a:t>Whenever possible, use color that can be converted to an effective grayscale such that no information is lost in the conversion</a:t>
            </a:r>
            <a:endParaRPr/>
          </a:p>
          <a:p>
            <a:pPr indent="-228600" lvl="0" marL="228600" rtl="0" algn="l">
              <a:lnSpc>
                <a:spcPct val="120000"/>
              </a:lnSpc>
              <a:spcBef>
                <a:spcPts val="1000"/>
              </a:spcBef>
              <a:spcAft>
                <a:spcPts val="0"/>
              </a:spcAft>
              <a:buClr>
                <a:schemeClr val="dk1"/>
              </a:buClr>
              <a:buSzPts val="2000"/>
              <a:buChar char="•"/>
            </a:pPr>
            <a:r>
              <a:rPr lang="en-US"/>
              <a:t>Colors can be combined with symbols, line types, and other design elements to share the same information that the color was sharing</a:t>
            </a:r>
            <a:endParaRPr/>
          </a:p>
          <a:p>
            <a:pPr indent="-228600" lvl="0" marL="228600" rtl="0" algn="l">
              <a:lnSpc>
                <a:spcPct val="120000"/>
              </a:lnSpc>
              <a:spcBef>
                <a:spcPts val="1000"/>
              </a:spcBef>
              <a:spcAft>
                <a:spcPts val="0"/>
              </a:spcAft>
              <a:buClr>
                <a:schemeClr val="dk1"/>
              </a:buClr>
              <a:buSzPts val="2000"/>
              <a:buChar char="•"/>
            </a:pPr>
            <a:r>
              <a:rPr lang="en-US"/>
              <a:t>Color will often be the first visual information a reader gets, and with this knowledge color should be strategically used to amplify visual message</a:t>
            </a:r>
            <a:endParaRPr/>
          </a:p>
        </p:txBody>
      </p:sp>
      <p:sp>
        <p:nvSpPr>
          <p:cNvPr id="557" name="Google Shape;557;p5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558" name="Google Shape;558;p5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1"/>
          <p:cNvSpPr txBox="1"/>
          <p:nvPr>
            <p:ph type="title"/>
          </p:nvPr>
        </p:nvSpPr>
        <p:spPr>
          <a:xfrm>
            <a:off x="913795" y="341833"/>
            <a:ext cx="10353761" cy="5640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INCLUDE UNCERTAINTY – [1]</a:t>
            </a:r>
            <a:endParaRPr b="0"/>
          </a:p>
        </p:txBody>
      </p:sp>
      <p:sp>
        <p:nvSpPr>
          <p:cNvPr id="564" name="Google Shape;564;p51"/>
          <p:cNvSpPr txBox="1"/>
          <p:nvPr>
            <p:ph idx="1" type="body"/>
          </p:nvPr>
        </p:nvSpPr>
        <p:spPr>
          <a:xfrm>
            <a:off x="913795" y="905855"/>
            <a:ext cx="10353762" cy="4977420"/>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2000"/>
              <a:buChar char="•"/>
            </a:pPr>
            <a:r>
              <a:rPr lang="en-US"/>
              <a:t>Failure to include uncertainty in a visual can be misleading</a:t>
            </a:r>
            <a:endParaRPr/>
          </a:p>
          <a:p>
            <a:pPr indent="-228600" lvl="0" marL="228600" rtl="0" algn="l">
              <a:lnSpc>
                <a:spcPct val="120000"/>
              </a:lnSpc>
              <a:spcBef>
                <a:spcPts val="1000"/>
              </a:spcBef>
              <a:spcAft>
                <a:spcPts val="0"/>
              </a:spcAft>
              <a:buClr>
                <a:schemeClr val="dk1"/>
              </a:buClr>
              <a:buSzPts val="2000"/>
              <a:buChar char="•"/>
            </a:pPr>
            <a:r>
              <a:rPr lang="en-US"/>
              <a:t>Two primary challenges exist with including uncertainty in visuals: </a:t>
            </a:r>
            <a:r>
              <a:rPr lang="en-US">
                <a:solidFill>
                  <a:srgbClr val="FF0000"/>
                </a:solidFill>
              </a:rPr>
              <a:t>failure to include uncertainty </a:t>
            </a:r>
            <a:r>
              <a:rPr lang="en-US"/>
              <a:t>and </a:t>
            </a:r>
            <a:r>
              <a:rPr lang="en-US">
                <a:solidFill>
                  <a:srgbClr val="FF0000"/>
                </a:solidFill>
              </a:rPr>
              <a:t>misrepresentation (or misinterpretation) of uncertainty</a:t>
            </a:r>
            <a:endParaRPr>
              <a:solidFill>
                <a:srgbClr val="FF0000"/>
              </a:solidFill>
            </a:endParaRPr>
          </a:p>
          <a:p>
            <a:pPr indent="-228600" lvl="0" marL="228600" rtl="0" algn="l">
              <a:lnSpc>
                <a:spcPct val="120000"/>
              </a:lnSpc>
              <a:spcBef>
                <a:spcPts val="1000"/>
              </a:spcBef>
              <a:spcAft>
                <a:spcPts val="0"/>
              </a:spcAft>
              <a:buClr>
                <a:schemeClr val="dk1"/>
              </a:buClr>
              <a:buSzPts val="2000"/>
              <a:buChar char="•"/>
            </a:pPr>
            <a:r>
              <a:rPr lang="en-US"/>
              <a:t>Uncertainty is often not included in figures and, therefore, part of the statistical message is left out, possibly calling into question</a:t>
            </a:r>
            <a:endParaRPr/>
          </a:p>
          <a:p>
            <a:pPr indent="-228600" lvl="0" marL="228600" rtl="0" algn="l">
              <a:lnSpc>
                <a:spcPct val="120000"/>
              </a:lnSpc>
              <a:spcBef>
                <a:spcPts val="1000"/>
              </a:spcBef>
              <a:spcAft>
                <a:spcPts val="0"/>
              </a:spcAft>
              <a:buClr>
                <a:schemeClr val="dk1"/>
              </a:buClr>
              <a:buSzPts val="2000"/>
              <a:buChar char="•"/>
            </a:pPr>
            <a:r>
              <a:rPr lang="en-US"/>
              <a:t>Including uncertainty is typically easy in most software programs, and can take the form of common geometries such as error bars and shaded intervals (polygons), among other features</a:t>
            </a:r>
            <a:endParaRPr/>
          </a:p>
          <a:p>
            <a:pPr indent="-228600" lvl="0" marL="228600" rtl="0" algn="l">
              <a:lnSpc>
                <a:spcPct val="120000"/>
              </a:lnSpc>
              <a:spcBef>
                <a:spcPts val="1000"/>
              </a:spcBef>
              <a:spcAft>
                <a:spcPts val="0"/>
              </a:spcAft>
              <a:buClr>
                <a:schemeClr val="dk1"/>
              </a:buClr>
              <a:buSzPts val="2000"/>
              <a:buChar char="•"/>
            </a:pPr>
            <a:r>
              <a:rPr lang="en-US"/>
              <a:t>Representing uncertainty is often a challenge</a:t>
            </a:r>
            <a:endParaRPr/>
          </a:p>
          <a:p>
            <a:pPr indent="-228600" lvl="0" marL="228600" rtl="0" algn="l">
              <a:lnSpc>
                <a:spcPct val="120000"/>
              </a:lnSpc>
              <a:spcBef>
                <a:spcPts val="1000"/>
              </a:spcBef>
              <a:spcAft>
                <a:spcPts val="0"/>
              </a:spcAft>
              <a:buClr>
                <a:schemeClr val="dk1"/>
              </a:buClr>
              <a:buSzPts val="2000"/>
              <a:buChar char="•"/>
            </a:pPr>
            <a:r>
              <a:rPr lang="en-US"/>
              <a:t>Standard deviation, standard error, confidence intervals, and credible intervals are all common metrics of uncertainty, but each represents a different measure. </a:t>
            </a:r>
            <a:endParaRPr/>
          </a:p>
        </p:txBody>
      </p:sp>
      <p:sp>
        <p:nvSpPr>
          <p:cNvPr id="565" name="Google Shape;565;p5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566" name="Google Shape;566;p5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2"/>
          <p:cNvSpPr txBox="1"/>
          <p:nvPr>
            <p:ph type="title"/>
          </p:nvPr>
        </p:nvSpPr>
        <p:spPr>
          <a:xfrm>
            <a:off x="913795" y="341833"/>
            <a:ext cx="10353761" cy="5640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INCLUDE UNCERTAINTY – [2]</a:t>
            </a:r>
            <a:endParaRPr b="0"/>
          </a:p>
        </p:txBody>
      </p:sp>
      <p:sp>
        <p:nvSpPr>
          <p:cNvPr id="572" name="Google Shape;572;p52"/>
          <p:cNvSpPr txBox="1"/>
          <p:nvPr>
            <p:ph idx="1" type="body"/>
          </p:nvPr>
        </p:nvSpPr>
        <p:spPr>
          <a:xfrm>
            <a:off x="913795" y="905855"/>
            <a:ext cx="10353762" cy="4977420"/>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2000"/>
              <a:buChar char="•"/>
            </a:pPr>
            <a:r>
              <a:rPr lang="en-US"/>
              <a:t>Expressing uncertainty requires that readers be familiar with metrics of uncertainty and their interpretation</a:t>
            </a:r>
            <a:endParaRPr/>
          </a:p>
          <a:p>
            <a:pPr indent="-228600" lvl="0" marL="228600" rtl="0" algn="l">
              <a:lnSpc>
                <a:spcPct val="120000"/>
              </a:lnSpc>
              <a:spcBef>
                <a:spcPts val="1000"/>
              </a:spcBef>
              <a:spcAft>
                <a:spcPts val="0"/>
              </a:spcAft>
              <a:buClr>
                <a:schemeClr val="dk1"/>
              </a:buClr>
              <a:buSzPts val="2000"/>
              <a:buChar char="•"/>
            </a:pPr>
            <a:r>
              <a:rPr lang="en-US"/>
              <a:t>However, it is also the responsibility of the figure author to adopt the most appropriate measure of uncertainty</a:t>
            </a:r>
            <a:endParaRPr/>
          </a:p>
          <a:p>
            <a:pPr indent="-228600" lvl="0" marL="228600" rtl="0" algn="l">
              <a:lnSpc>
                <a:spcPct val="120000"/>
              </a:lnSpc>
              <a:spcBef>
                <a:spcPts val="1000"/>
              </a:spcBef>
              <a:spcAft>
                <a:spcPts val="0"/>
              </a:spcAft>
              <a:buClr>
                <a:schemeClr val="dk1"/>
              </a:buClr>
              <a:buSzPts val="2000"/>
              <a:buChar char="•"/>
            </a:pPr>
            <a:r>
              <a:rPr lang="en-US"/>
              <a:t>For instance, standard deviation is based on the spread of the data and therefore shares information about the entire population, including the range in which we might expect new values</a:t>
            </a:r>
            <a:endParaRPr/>
          </a:p>
          <a:p>
            <a:pPr indent="-228600" lvl="0" marL="228600" rtl="0" algn="l">
              <a:lnSpc>
                <a:spcPct val="120000"/>
              </a:lnSpc>
              <a:spcBef>
                <a:spcPts val="1000"/>
              </a:spcBef>
              <a:spcAft>
                <a:spcPts val="0"/>
              </a:spcAft>
              <a:buClr>
                <a:schemeClr val="dk1"/>
              </a:buClr>
              <a:buSzPts val="2000"/>
              <a:buChar char="•"/>
            </a:pPr>
            <a:r>
              <a:rPr lang="en-US"/>
              <a:t>On the other hand, standard error is a measure of the uncertainty in the mean (or some other estimate) and is strongly influenced by sample size</a:t>
            </a:r>
            <a:endParaRPr/>
          </a:p>
        </p:txBody>
      </p:sp>
      <p:sp>
        <p:nvSpPr>
          <p:cNvPr id="573" name="Google Shape;573;p5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574" name="Google Shape;574;p5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53"/>
          <p:cNvSpPr txBox="1"/>
          <p:nvPr>
            <p:ph type="title"/>
          </p:nvPr>
        </p:nvSpPr>
        <p:spPr>
          <a:xfrm>
            <a:off x="913795" y="393107"/>
            <a:ext cx="10353761" cy="53838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PANEL, WHEN POSSIBLE (SMALL MULTIPLES)</a:t>
            </a:r>
            <a:endParaRPr b="0"/>
          </a:p>
        </p:txBody>
      </p:sp>
      <p:sp>
        <p:nvSpPr>
          <p:cNvPr id="580" name="Google Shape;580;p53"/>
          <p:cNvSpPr txBox="1"/>
          <p:nvPr>
            <p:ph idx="1" type="body"/>
          </p:nvPr>
        </p:nvSpPr>
        <p:spPr>
          <a:xfrm>
            <a:off x="913795" y="931493"/>
            <a:ext cx="10353762" cy="4859708"/>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A particularly effective visual approach is to repeat a figure to highlight differences. This approach is often called small multiples, and the technique may be known as </a:t>
            </a:r>
            <a:r>
              <a:rPr lang="en-US">
                <a:solidFill>
                  <a:srgbClr val="FF0000"/>
                </a:solidFill>
              </a:rPr>
              <a:t>paneling</a:t>
            </a:r>
            <a:r>
              <a:rPr lang="en-US"/>
              <a:t> or </a:t>
            </a:r>
            <a:r>
              <a:rPr lang="en-US">
                <a:solidFill>
                  <a:srgbClr val="FF0000"/>
                </a:solidFill>
              </a:rPr>
              <a:t>faceting</a:t>
            </a:r>
            <a:endParaRPr/>
          </a:p>
          <a:p>
            <a:pPr indent="-228600" lvl="0" marL="228600" rtl="0" algn="l">
              <a:lnSpc>
                <a:spcPct val="120000"/>
              </a:lnSpc>
              <a:spcBef>
                <a:spcPts val="1000"/>
              </a:spcBef>
              <a:spcAft>
                <a:spcPts val="0"/>
              </a:spcAft>
              <a:buClr>
                <a:schemeClr val="dk1"/>
              </a:buClr>
              <a:buSzPts val="2000"/>
              <a:buChar char="•"/>
            </a:pPr>
            <a:r>
              <a:rPr lang="en-US"/>
              <a:t>The strategy behind small multiples is that because many of the design elements are the same</a:t>
            </a:r>
            <a:endParaRPr/>
          </a:p>
          <a:p>
            <a:pPr indent="-228600" lvl="0" marL="228600" rtl="0" algn="l">
              <a:lnSpc>
                <a:spcPct val="120000"/>
              </a:lnSpc>
              <a:spcBef>
                <a:spcPts val="1000"/>
              </a:spcBef>
              <a:spcAft>
                <a:spcPts val="0"/>
              </a:spcAft>
              <a:buClr>
                <a:schemeClr val="dk1"/>
              </a:buClr>
              <a:buSzPts val="2000"/>
              <a:buChar char="•"/>
            </a:pPr>
            <a:r>
              <a:rPr lang="en-US"/>
              <a:t>For example, the axes, axes scales, and geometry are often the same i.e. the differences in the data are easier to show</a:t>
            </a:r>
            <a:endParaRPr/>
          </a:p>
          <a:p>
            <a:pPr indent="-228600" lvl="0" marL="228600" rtl="0" algn="l">
              <a:lnSpc>
                <a:spcPct val="120000"/>
              </a:lnSpc>
              <a:spcBef>
                <a:spcPts val="1000"/>
              </a:spcBef>
              <a:spcAft>
                <a:spcPts val="0"/>
              </a:spcAft>
              <a:buClr>
                <a:schemeClr val="dk1"/>
              </a:buClr>
              <a:buSzPts val="2000"/>
              <a:buChar char="•"/>
            </a:pPr>
            <a:r>
              <a:rPr lang="en-US"/>
              <a:t>Each panel represents a change in one variable, which is commonly a time step, a group, or some other factor</a:t>
            </a:r>
            <a:endParaRPr/>
          </a:p>
          <a:p>
            <a:pPr indent="-228600" lvl="0" marL="228600" rtl="0" algn="l">
              <a:lnSpc>
                <a:spcPct val="120000"/>
              </a:lnSpc>
              <a:spcBef>
                <a:spcPts val="1000"/>
              </a:spcBef>
              <a:spcAft>
                <a:spcPts val="0"/>
              </a:spcAft>
              <a:buClr>
                <a:schemeClr val="dk1"/>
              </a:buClr>
              <a:buSzPts val="2000"/>
              <a:buChar char="•"/>
            </a:pPr>
            <a:r>
              <a:rPr lang="en-US"/>
              <a:t>Objective of small multiples is to make the data inevitably comparable, and effective small multiples always accomplish these comparisons.</a:t>
            </a:r>
            <a:endParaRPr/>
          </a:p>
        </p:txBody>
      </p:sp>
      <p:sp>
        <p:nvSpPr>
          <p:cNvPr id="581" name="Google Shape;581;p5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582" name="Google Shape;582;p5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54"/>
          <p:cNvSpPr txBox="1"/>
          <p:nvPr>
            <p:ph type="title"/>
          </p:nvPr>
        </p:nvSpPr>
        <p:spPr>
          <a:xfrm>
            <a:off x="913795" y="609601"/>
            <a:ext cx="10353761" cy="724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DATA AND MODELS ARE DIFFERENT THINGS</a:t>
            </a:r>
            <a:endParaRPr b="0"/>
          </a:p>
        </p:txBody>
      </p:sp>
      <p:sp>
        <p:nvSpPr>
          <p:cNvPr id="588" name="Google Shape;588;p54"/>
          <p:cNvSpPr txBox="1"/>
          <p:nvPr>
            <p:ph idx="1" type="body"/>
          </p:nvPr>
        </p:nvSpPr>
        <p:spPr>
          <a:xfrm>
            <a:off x="913795" y="1333851"/>
            <a:ext cx="10353762" cy="4457349"/>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Plotted information typically takes the form of raw data (e.g. scatterplot), summarized data (e.g. box plot), or an inferential statistic (e.g. fitted regression line)</a:t>
            </a:r>
            <a:endParaRPr/>
          </a:p>
          <a:p>
            <a:pPr indent="-228600" lvl="0" marL="228600" rtl="0" algn="l">
              <a:lnSpc>
                <a:spcPct val="120000"/>
              </a:lnSpc>
              <a:spcBef>
                <a:spcPts val="1000"/>
              </a:spcBef>
              <a:spcAft>
                <a:spcPts val="0"/>
              </a:spcAft>
              <a:buClr>
                <a:schemeClr val="dk1"/>
              </a:buClr>
              <a:buSzPts val="2000"/>
              <a:buChar char="•"/>
            </a:pPr>
            <a:r>
              <a:rPr lang="en-US"/>
              <a:t>Raw data and summarized data are often relatively straightforward</a:t>
            </a:r>
            <a:endParaRPr/>
          </a:p>
          <a:p>
            <a:pPr indent="-228600" lvl="0" marL="228600" rtl="0" algn="l">
              <a:lnSpc>
                <a:spcPct val="120000"/>
              </a:lnSpc>
              <a:spcBef>
                <a:spcPts val="1000"/>
              </a:spcBef>
              <a:spcAft>
                <a:spcPts val="0"/>
              </a:spcAft>
              <a:buClr>
                <a:schemeClr val="dk1"/>
              </a:buClr>
              <a:buSzPts val="2000"/>
              <a:buChar char="•"/>
            </a:pPr>
            <a:r>
              <a:rPr lang="en-US"/>
              <a:t>However, a plotted model may require more explanation for a reader to be able to fully reproduce the work</a:t>
            </a:r>
            <a:endParaRPr/>
          </a:p>
          <a:p>
            <a:pPr indent="-228600" lvl="0" marL="228600" rtl="0" algn="l">
              <a:lnSpc>
                <a:spcPct val="120000"/>
              </a:lnSpc>
              <a:spcBef>
                <a:spcPts val="1000"/>
              </a:spcBef>
              <a:spcAft>
                <a:spcPts val="0"/>
              </a:spcAft>
              <a:buClr>
                <a:schemeClr val="dk1"/>
              </a:buClr>
              <a:buSzPts val="2000"/>
              <a:buChar char="•"/>
            </a:pPr>
            <a:r>
              <a:rPr lang="en-US"/>
              <a:t>Certainly any model in a study should be reported in a complete way that ensures reproducibility</a:t>
            </a:r>
            <a:endParaRPr/>
          </a:p>
          <a:p>
            <a:pPr indent="-228600" lvl="0" marL="228600" rtl="0" algn="l">
              <a:lnSpc>
                <a:spcPct val="120000"/>
              </a:lnSpc>
              <a:spcBef>
                <a:spcPts val="1000"/>
              </a:spcBef>
              <a:spcAft>
                <a:spcPts val="0"/>
              </a:spcAft>
              <a:buClr>
                <a:schemeClr val="dk1"/>
              </a:buClr>
              <a:buSzPts val="2000"/>
              <a:buChar char="•"/>
            </a:pPr>
            <a:r>
              <a:rPr lang="en-US"/>
              <a:t>However, any visual of a model should be explained in the figure caption or referenced else where in the document so that a reader can find the complete details on what the model visual is representing</a:t>
            </a:r>
            <a:endParaRPr/>
          </a:p>
        </p:txBody>
      </p:sp>
      <p:sp>
        <p:nvSpPr>
          <p:cNvPr id="589" name="Google Shape;589;p5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590" name="Google Shape;590;p5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55"/>
          <p:cNvSpPr txBox="1"/>
          <p:nvPr>
            <p:ph type="title"/>
          </p:nvPr>
        </p:nvSpPr>
        <p:spPr>
          <a:xfrm>
            <a:off x="913795" y="609601"/>
            <a:ext cx="10353761" cy="724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SIMPLE VISUALS, DETAILED CAPTIONS</a:t>
            </a:r>
            <a:endParaRPr b="0"/>
          </a:p>
        </p:txBody>
      </p:sp>
      <p:sp>
        <p:nvSpPr>
          <p:cNvPr id="596" name="Google Shape;596;p55"/>
          <p:cNvSpPr txBox="1"/>
          <p:nvPr>
            <p:ph idx="1" type="body"/>
          </p:nvPr>
        </p:nvSpPr>
        <p:spPr>
          <a:xfrm>
            <a:off x="913795" y="1333851"/>
            <a:ext cx="10353762" cy="4457349"/>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a:t>As important as it is to use high data-ink ratios, it is equally important to have detailed captions that fully explain everything in the figure</a:t>
            </a:r>
            <a:endParaRPr/>
          </a:p>
          <a:p>
            <a:pPr indent="-228600" lvl="0" marL="228600" rtl="0" algn="l">
              <a:lnSpc>
                <a:spcPct val="120000"/>
              </a:lnSpc>
              <a:spcBef>
                <a:spcPts val="1000"/>
              </a:spcBef>
              <a:spcAft>
                <a:spcPts val="0"/>
              </a:spcAft>
              <a:buClr>
                <a:schemeClr val="dk1"/>
              </a:buClr>
              <a:buSzPts val="2000"/>
              <a:buChar char="•"/>
            </a:pPr>
            <a:r>
              <a:rPr lang="en-US"/>
              <a:t>Captions should be standalone, which means that if the figure and caption were looked at independent from the rest of the study, the major point(s) could still be understood</a:t>
            </a:r>
            <a:endParaRPr/>
          </a:p>
          <a:p>
            <a:pPr indent="-228600" lvl="0" marL="228600" rtl="0" algn="l">
              <a:lnSpc>
                <a:spcPct val="120000"/>
              </a:lnSpc>
              <a:spcBef>
                <a:spcPts val="1000"/>
              </a:spcBef>
              <a:spcAft>
                <a:spcPts val="0"/>
              </a:spcAft>
              <a:buClr>
                <a:schemeClr val="dk1"/>
              </a:buClr>
              <a:buSzPts val="2000"/>
              <a:buChar char="•"/>
            </a:pPr>
            <a:r>
              <a:rPr lang="en-US"/>
              <a:t>Obviously not all figures can be completely standalone, as some statistical models and other procedures require more than a caption as explanation</a:t>
            </a:r>
            <a:endParaRPr/>
          </a:p>
          <a:p>
            <a:pPr indent="-228600" lvl="0" marL="228600" rtl="0" algn="l">
              <a:lnSpc>
                <a:spcPct val="120000"/>
              </a:lnSpc>
              <a:spcBef>
                <a:spcPts val="1000"/>
              </a:spcBef>
              <a:spcAft>
                <a:spcPts val="0"/>
              </a:spcAft>
              <a:buClr>
                <a:schemeClr val="dk1"/>
              </a:buClr>
              <a:buSzPts val="2000"/>
              <a:buChar char="•"/>
            </a:pPr>
            <a:r>
              <a:rPr lang="en-US"/>
              <a:t>However, the principle remains that captions should do all they can to explain the visualization and representations used</a:t>
            </a:r>
            <a:endParaRPr/>
          </a:p>
          <a:p>
            <a:pPr indent="-228600" lvl="0" marL="228600" rtl="0" algn="l">
              <a:lnSpc>
                <a:spcPct val="120000"/>
              </a:lnSpc>
              <a:spcBef>
                <a:spcPts val="1000"/>
              </a:spcBef>
              <a:spcAft>
                <a:spcPts val="0"/>
              </a:spcAft>
              <a:buClr>
                <a:schemeClr val="dk1"/>
              </a:buClr>
              <a:buSzPts val="2000"/>
              <a:buChar char="•"/>
            </a:pPr>
            <a:r>
              <a:rPr lang="en-US"/>
              <a:t>Captions should explain any geometries used, for instance, even in a simple scatterplot it should be stated that the black dots represent the data</a:t>
            </a:r>
            <a:endParaRPr/>
          </a:p>
        </p:txBody>
      </p:sp>
      <p:sp>
        <p:nvSpPr>
          <p:cNvPr id="597" name="Google Shape;597;p5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598" name="Google Shape;598;p5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56"/>
          <p:cNvSpPr txBox="1"/>
          <p:nvPr>
            <p:ph type="title"/>
          </p:nvPr>
        </p:nvSpPr>
        <p:spPr>
          <a:xfrm>
            <a:off x="913795" y="247829"/>
            <a:ext cx="10353761" cy="52983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CONSIDER AN INFOGRAPHIC</a:t>
            </a:r>
            <a:endParaRPr b="0"/>
          </a:p>
        </p:txBody>
      </p:sp>
      <p:sp>
        <p:nvSpPr>
          <p:cNvPr id="604" name="Google Shape;604;p56"/>
          <p:cNvSpPr txBox="1"/>
          <p:nvPr>
            <p:ph idx="1" type="body"/>
          </p:nvPr>
        </p:nvSpPr>
        <p:spPr>
          <a:xfrm>
            <a:off x="913795" y="777667"/>
            <a:ext cx="10353762" cy="501353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2000"/>
              <a:buChar char="•"/>
            </a:pPr>
            <a:r>
              <a:rPr lang="en-US"/>
              <a:t>Figures tend to be focused on representing data and models, whereas infographics typically incorporate text, images, and other diagrammatic elements</a:t>
            </a:r>
            <a:endParaRPr/>
          </a:p>
          <a:p>
            <a:pPr indent="-228600" lvl="0" marL="228600" rtl="0" algn="l">
              <a:lnSpc>
                <a:spcPct val="120000"/>
              </a:lnSpc>
              <a:spcBef>
                <a:spcPts val="1000"/>
              </a:spcBef>
              <a:spcAft>
                <a:spcPts val="0"/>
              </a:spcAft>
              <a:buClr>
                <a:schemeClr val="dk1"/>
              </a:buClr>
              <a:buSzPts val="2000"/>
              <a:buChar char="•"/>
            </a:pPr>
            <a:r>
              <a:rPr lang="en-US"/>
              <a:t>Although it is not recommended to convert all figures to infographics, infographics were found to have the highest memorability score and that diagrams outperformed points, bars, lines, and tables in terms of memorability</a:t>
            </a:r>
            <a:endParaRPr/>
          </a:p>
          <a:p>
            <a:pPr indent="-228600" lvl="0" marL="228600" rtl="0" algn="l">
              <a:lnSpc>
                <a:spcPct val="120000"/>
              </a:lnSpc>
              <a:spcBef>
                <a:spcPts val="1000"/>
              </a:spcBef>
              <a:spcAft>
                <a:spcPts val="0"/>
              </a:spcAft>
              <a:buClr>
                <a:schemeClr val="dk1"/>
              </a:buClr>
              <a:buSzPts val="2000"/>
              <a:buChar char="•"/>
            </a:pPr>
            <a:r>
              <a:rPr lang="en-US"/>
              <a:t>Scientists might improve their overall information transfer if they consider an infographic where blending different pieces of information could be effective</a:t>
            </a:r>
            <a:endParaRPr/>
          </a:p>
          <a:p>
            <a:pPr indent="-228600" lvl="0" marL="228600" rtl="0" algn="l">
              <a:lnSpc>
                <a:spcPct val="120000"/>
              </a:lnSpc>
              <a:spcBef>
                <a:spcPts val="1000"/>
              </a:spcBef>
              <a:spcAft>
                <a:spcPts val="0"/>
              </a:spcAft>
              <a:buClr>
                <a:schemeClr val="dk1"/>
              </a:buClr>
              <a:buSzPts val="2000"/>
              <a:buChar char="•"/>
            </a:pPr>
            <a:r>
              <a:rPr lang="en-US"/>
              <a:t>An infographic of a study might be more effective outside of a peer-reviewed publication and in an oral or poster presentation where a visual needs to include more elements of the study but with less technical information.</a:t>
            </a:r>
            <a:endParaRPr/>
          </a:p>
          <a:p>
            <a:pPr indent="-228600" lvl="0" marL="228600" rtl="0" algn="l">
              <a:lnSpc>
                <a:spcPct val="120000"/>
              </a:lnSpc>
              <a:spcBef>
                <a:spcPts val="1000"/>
              </a:spcBef>
              <a:spcAft>
                <a:spcPts val="0"/>
              </a:spcAft>
              <a:buClr>
                <a:schemeClr val="dk1"/>
              </a:buClr>
              <a:buSzPts val="2000"/>
              <a:buChar char="•"/>
            </a:pPr>
            <a:r>
              <a:rPr lang="en-US"/>
              <a:t>Even if infographics are not adopted in most cases, technical visuals often still benefit from some text or other annotations</a:t>
            </a:r>
            <a:endParaRPr/>
          </a:p>
        </p:txBody>
      </p:sp>
      <p:sp>
        <p:nvSpPr>
          <p:cNvPr id="605" name="Google Shape;605;p5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606" name="Google Shape;606;p5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57"/>
          <p:cNvSpPr txBox="1"/>
          <p:nvPr>
            <p:ph type="title"/>
          </p:nvPr>
        </p:nvSpPr>
        <p:spPr>
          <a:xfrm>
            <a:off x="913795" y="333287"/>
            <a:ext cx="10353761" cy="47856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GET AN OPINION</a:t>
            </a:r>
            <a:endParaRPr b="0"/>
          </a:p>
        </p:txBody>
      </p:sp>
      <p:sp>
        <p:nvSpPr>
          <p:cNvPr id="612" name="Google Shape;612;p57"/>
          <p:cNvSpPr txBox="1"/>
          <p:nvPr>
            <p:ph idx="1" type="body"/>
          </p:nvPr>
        </p:nvSpPr>
        <p:spPr>
          <a:xfrm>
            <a:off x="913795" y="811851"/>
            <a:ext cx="10353762" cy="4979349"/>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2000"/>
              <a:buChar char="•"/>
            </a:pPr>
            <a:r>
              <a:rPr lang="en-US"/>
              <a:t>Although there may be principles and theories about effective data visualization, the reality is that the most effective visuals are the ones with which readers connect</a:t>
            </a:r>
            <a:endParaRPr/>
          </a:p>
          <a:p>
            <a:pPr indent="-228600" lvl="0" marL="228600" rtl="0" algn="l">
              <a:lnSpc>
                <a:spcPct val="120000"/>
              </a:lnSpc>
              <a:spcBef>
                <a:spcPts val="1000"/>
              </a:spcBef>
              <a:spcAft>
                <a:spcPts val="0"/>
              </a:spcAft>
              <a:buClr>
                <a:schemeClr val="dk1"/>
              </a:buClr>
              <a:buSzPts val="2000"/>
              <a:buChar char="•"/>
            </a:pPr>
            <a:r>
              <a:rPr lang="en-US"/>
              <a:t>Figure authors are encouraged to seek external reviews of their figures</a:t>
            </a:r>
            <a:endParaRPr/>
          </a:p>
          <a:p>
            <a:pPr indent="-228600" lvl="0" marL="228600" rtl="0" algn="l">
              <a:lnSpc>
                <a:spcPct val="120000"/>
              </a:lnSpc>
              <a:spcBef>
                <a:spcPts val="1000"/>
              </a:spcBef>
              <a:spcAft>
                <a:spcPts val="0"/>
              </a:spcAft>
              <a:buClr>
                <a:schemeClr val="dk1"/>
              </a:buClr>
              <a:buSzPts val="2000"/>
              <a:buChar char="•"/>
            </a:pPr>
            <a:r>
              <a:rPr lang="en-US"/>
              <a:t>Often when writing a study, the figures are quickly made, and even if thoughtfully made they are not subject to objective, outside review</a:t>
            </a:r>
            <a:endParaRPr/>
          </a:p>
          <a:p>
            <a:pPr indent="-228600" lvl="0" marL="228600" rtl="0" algn="l">
              <a:lnSpc>
                <a:spcPct val="120000"/>
              </a:lnSpc>
              <a:spcBef>
                <a:spcPts val="1000"/>
              </a:spcBef>
              <a:spcAft>
                <a:spcPts val="0"/>
              </a:spcAft>
              <a:buClr>
                <a:schemeClr val="dk1"/>
              </a:buClr>
              <a:buSzPts val="2000"/>
              <a:buChar char="•"/>
            </a:pPr>
            <a:r>
              <a:rPr lang="en-US"/>
              <a:t>Having one or more colleagues or people external to the study review figures will often provide useful feedback on what readers perceive, and therefore what is effective or ineffective in a visual</a:t>
            </a:r>
            <a:endParaRPr/>
          </a:p>
          <a:p>
            <a:pPr indent="-228600" lvl="0" marL="228600" rtl="0" algn="l">
              <a:lnSpc>
                <a:spcPct val="120000"/>
              </a:lnSpc>
              <a:spcBef>
                <a:spcPts val="1000"/>
              </a:spcBef>
              <a:spcAft>
                <a:spcPts val="0"/>
              </a:spcAft>
              <a:buClr>
                <a:schemeClr val="dk1"/>
              </a:buClr>
              <a:buSzPts val="2000"/>
              <a:buChar char="•"/>
            </a:pPr>
            <a:r>
              <a:rPr lang="en-US"/>
              <a:t>When outside colleagues take review the figures (because figure reviews require substantially less time than full document reviews), they are helpful to provide feedback on the figures as they will not have the document text to fill in any uncertainties left by the visuals.</a:t>
            </a:r>
            <a:endParaRPr/>
          </a:p>
        </p:txBody>
      </p:sp>
      <p:sp>
        <p:nvSpPr>
          <p:cNvPr id="613" name="Google Shape;613;p5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614" name="Google Shape;614;p5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58"/>
          <p:cNvSpPr txBox="1"/>
          <p:nvPr>
            <p:ph type="title"/>
          </p:nvPr>
        </p:nvSpPr>
        <p:spPr>
          <a:xfrm>
            <a:off x="913795" y="609601"/>
            <a:ext cx="10353761" cy="724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FEATURE ENGINEERING</a:t>
            </a:r>
            <a:endParaRPr b="0"/>
          </a:p>
        </p:txBody>
      </p:sp>
      <p:sp>
        <p:nvSpPr>
          <p:cNvPr id="620" name="Google Shape;620;p58"/>
          <p:cNvSpPr txBox="1"/>
          <p:nvPr>
            <p:ph idx="1" type="body"/>
          </p:nvPr>
        </p:nvSpPr>
        <p:spPr>
          <a:xfrm>
            <a:off x="913795" y="1333851"/>
            <a:ext cx="10353762" cy="2118649"/>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1000"/>
              </a:spcBef>
              <a:spcAft>
                <a:spcPts val="0"/>
              </a:spcAft>
              <a:buClr>
                <a:schemeClr val="dk1"/>
              </a:buClr>
              <a:buSzPts val="2000"/>
              <a:buChar char="•"/>
            </a:pPr>
            <a:r>
              <a:t/>
            </a:r>
            <a:endParaRPr/>
          </a:p>
        </p:txBody>
      </p:sp>
      <p:sp>
        <p:nvSpPr>
          <p:cNvPr id="621" name="Google Shape;621;p5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622" name="Google Shape;622;p5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23" name="Google Shape;623;p58"/>
          <p:cNvPicPr preferRelativeResize="0"/>
          <p:nvPr/>
        </p:nvPicPr>
        <p:blipFill rotWithShape="1">
          <a:blip r:embed="rId3">
            <a:alphaModFix/>
          </a:blip>
          <a:srcRect b="21267" l="10125" r="9575" t="23761"/>
          <a:stretch/>
        </p:blipFill>
        <p:spPr>
          <a:xfrm>
            <a:off x="2715087" y="3452500"/>
            <a:ext cx="6763347" cy="24307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59"/>
          <p:cNvSpPr txBox="1"/>
          <p:nvPr>
            <p:ph type="title"/>
          </p:nvPr>
        </p:nvSpPr>
        <p:spPr>
          <a:xfrm>
            <a:off x="913795" y="609601"/>
            <a:ext cx="10353761" cy="724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t/>
            </a:r>
            <a:endParaRPr/>
          </a:p>
        </p:txBody>
      </p:sp>
      <p:sp>
        <p:nvSpPr>
          <p:cNvPr id="629" name="Google Shape;629;p59"/>
          <p:cNvSpPr txBox="1"/>
          <p:nvPr>
            <p:ph idx="1" type="body"/>
          </p:nvPr>
        </p:nvSpPr>
        <p:spPr>
          <a:xfrm>
            <a:off x="913795" y="1333851"/>
            <a:ext cx="10353762" cy="4457349"/>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2000"/>
              <a:buChar char="•"/>
            </a:pPr>
            <a:r>
              <a:rPr lang="en-US"/>
              <a:t>Feature engineering is the process of representing a problem domain to make it amenable for learning techniques.</a:t>
            </a:r>
            <a:endParaRPr/>
          </a:p>
          <a:p>
            <a:pPr indent="-228600" lvl="0" marL="228600" rtl="0" algn="l">
              <a:spcBef>
                <a:spcPts val="1000"/>
              </a:spcBef>
              <a:spcAft>
                <a:spcPts val="0"/>
              </a:spcAft>
              <a:buSzPts val="2000"/>
              <a:buChar char="•"/>
            </a:pPr>
            <a:r>
              <a:rPr lang="en-US"/>
              <a:t>This process involves the initial discovery of features and their stepwise improvement based on domain knowledge and the observed performance of a given ML algorithm over specific training data.</a:t>
            </a:r>
            <a:endParaRPr/>
          </a:p>
          <a:p>
            <a:pPr indent="-101600" lvl="0" marL="228600" rtl="0" algn="l">
              <a:lnSpc>
                <a:spcPct val="120000"/>
              </a:lnSpc>
              <a:spcBef>
                <a:spcPts val="0"/>
              </a:spcBef>
              <a:spcAft>
                <a:spcPts val="0"/>
              </a:spcAft>
              <a:buClr>
                <a:schemeClr val="dk1"/>
              </a:buClr>
              <a:buSzPts val="2000"/>
              <a:buNone/>
            </a:pPr>
            <a:r>
              <a:t/>
            </a:r>
            <a:endParaRPr/>
          </a:p>
        </p:txBody>
      </p:sp>
      <p:sp>
        <p:nvSpPr>
          <p:cNvPr id="630" name="Google Shape;630;p5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631" name="Google Shape;631;p5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6"/>
          <p:cNvSpPr txBox="1"/>
          <p:nvPr>
            <p:ph type="title"/>
          </p:nvPr>
        </p:nvSpPr>
        <p:spPr>
          <a:xfrm>
            <a:off x="913795" y="609601"/>
            <a:ext cx="10353761" cy="52699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TYPES OF DATA ANALYSIS – [1]</a:t>
            </a:r>
            <a:endParaRPr b="0"/>
          </a:p>
        </p:txBody>
      </p:sp>
      <p:sp>
        <p:nvSpPr>
          <p:cNvPr id="183" name="Google Shape;183;p6"/>
          <p:cNvSpPr txBox="1"/>
          <p:nvPr>
            <p:ph idx="1" type="body"/>
          </p:nvPr>
        </p:nvSpPr>
        <p:spPr>
          <a:xfrm>
            <a:off x="913795" y="1136591"/>
            <a:ext cx="10353762" cy="4654609"/>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rgbClr val="FF0000"/>
              </a:buClr>
              <a:buSzPts val="2000"/>
              <a:buChar char="•"/>
            </a:pPr>
            <a:r>
              <a:rPr lang="en-US">
                <a:solidFill>
                  <a:srgbClr val="FF0000"/>
                </a:solidFill>
              </a:rPr>
              <a:t>Descriptive Data Analytics</a:t>
            </a:r>
            <a:endParaRPr/>
          </a:p>
          <a:p>
            <a:pPr indent="-228600" lvl="1" marL="685800" rtl="0" algn="l">
              <a:lnSpc>
                <a:spcPct val="120000"/>
              </a:lnSpc>
              <a:spcBef>
                <a:spcPts val="500"/>
              </a:spcBef>
              <a:spcAft>
                <a:spcPts val="0"/>
              </a:spcAft>
              <a:buClr>
                <a:schemeClr val="dk1"/>
              </a:buClr>
              <a:buSzPts val="2000"/>
              <a:buChar char="•"/>
            </a:pPr>
            <a:r>
              <a:rPr lang="en-US" sz="2000"/>
              <a:t>Summarizes the data set and it is used to compare the past results, differentiate between the weakness and strength, and identify the anomalies</a:t>
            </a:r>
            <a:endParaRPr/>
          </a:p>
          <a:p>
            <a:pPr indent="-228600" lvl="1" marL="685800" rtl="0" algn="l">
              <a:lnSpc>
                <a:spcPct val="120000"/>
              </a:lnSpc>
              <a:spcBef>
                <a:spcPts val="500"/>
              </a:spcBef>
              <a:spcAft>
                <a:spcPts val="0"/>
              </a:spcAft>
              <a:buClr>
                <a:schemeClr val="dk1"/>
              </a:buClr>
              <a:buSzPts val="2000"/>
              <a:buChar char="•"/>
            </a:pPr>
            <a:r>
              <a:rPr lang="en-US" sz="2000"/>
              <a:t>Used by the companies to identify the problems in the data set as it helps in identifying the patterns</a:t>
            </a:r>
            <a:endParaRPr sz="2000"/>
          </a:p>
          <a:p>
            <a:pPr indent="-228600" lvl="0" marL="228600" rtl="0" algn="l">
              <a:lnSpc>
                <a:spcPct val="120000"/>
              </a:lnSpc>
              <a:spcBef>
                <a:spcPts val="1000"/>
              </a:spcBef>
              <a:spcAft>
                <a:spcPts val="0"/>
              </a:spcAft>
              <a:buClr>
                <a:srgbClr val="FF0000"/>
              </a:buClr>
              <a:buSzPts val="2000"/>
              <a:buChar char="•"/>
            </a:pPr>
            <a:r>
              <a:rPr lang="en-US">
                <a:solidFill>
                  <a:srgbClr val="FF0000"/>
                </a:solidFill>
              </a:rPr>
              <a:t>Diagnostic Data Analytics</a:t>
            </a:r>
            <a:endParaRPr/>
          </a:p>
          <a:p>
            <a:pPr indent="-228600" lvl="1" marL="685800" rtl="0" algn="l">
              <a:lnSpc>
                <a:spcPct val="120000"/>
              </a:lnSpc>
              <a:spcBef>
                <a:spcPts val="500"/>
              </a:spcBef>
              <a:spcAft>
                <a:spcPts val="0"/>
              </a:spcAft>
              <a:buClr>
                <a:schemeClr val="dk1"/>
              </a:buClr>
              <a:buSzPts val="2000"/>
              <a:buChar char="•"/>
            </a:pPr>
            <a:r>
              <a:rPr lang="en-US" sz="2000"/>
              <a:t>Uses past data sets to analyse the cause of an anomaly</a:t>
            </a:r>
            <a:endParaRPr/>
          </a:p>
          <a:p>
            <a:pPr indent="-228600" lvl="1" marL="685800" rtl="0" algn="l">
              <a:lnSpc>
                <a:spcPct val="120000"/>
              </a:lnSpc>
              <a:spcBef>
                <a:spcPts val="500"/>
              </a:spcBef>
              <a:spcAft>
                <a:spcPts val="0"/>
              </a:spcAft>
              <a:buClr>
                <a:schemeClr val="dk1"/>
              </a:buClr>
              <a:buSzPts val="2000"/>
              <a:buChar char="•"/>
            </a:pPr>
            <a:r>
              <a:rPr lang="en-US" sz="2000"/>
              <a:t>Some of the techniques used in diagnostic analysis are correlation analysis, regression analysis and analysis of variance </a:t>
            </a:r>
            <a:endParaRPr/>
          </a:p>
          <a:p>
            <a:pPr indent="-228600" lvl="1" marL="685800" rtl="0" algn="l">
              <a:lnSpc>
                <a:spcPct val="120000"/>
              </a:lnSpc>
              <a:spcBef>
                <a:spcPts val="500"/>
              </a:spcBef>
              <a:spcAft>
                <a:spcPts val="0"/>
              </a:spcAft>
              <a:buClr>
                <a:schemeClr val="dk1"/>
              </a:buClr>
              <a:buSzPts val="2000"/>
              <a:buChar char="•"/>
            </a:pPr>
            <a:r>
              <a:rPr lang="en-US" sz="2000"/>
              <a:t>Results from diagnostic analysis help the companies to give accurate solutions to the problems</a:t>
            </a:r>
            <a:endParaRPr sz="2000"/>
          </a:p>
        </p:txBody>
      </p:sp>
      <p:sp>
        <p:nvSpPr>
          <p:cNvPr id="184" name="Google Shape;184;p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185" name="Google Shape;185;p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60"/>
          <p:cNvSpPr txBox="1"/>
          <p:nvPr>
            <p:ph type="title"/>
          </p:nvPr>
        </p:nvSpPr>
        <p:spPr>
          <a:xfrm>
            <a:off x="913795" y="609601"/>
            <a:ext cx="10353761" cy="724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t/>
            </a:r>
            <a:endParaRPr/>
          </a:p>
        </p:txBody>
      </p:sp>
      <p:sp>
        <p:nvSpPr>
          <p:cNvPr id="637" name="Google Shape;637;p60"/>
          <p:cNvSpPr txBox="1"/>
          <p:nvPr>
            <p:ph idx="1" type="body"/>
          </p:nvPr>
        </p:nvSpPr>
        <p:spPr>
          <a:xfrm>
            <a:off x="913795" y="1333851"/>
            <a:ext cx="10353762" cy="4457349"/>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Clr>
                <a:schemeClr val="dk1"/>
              </a:buClr>
              <a:buSzPts val="2000"/>
              <a:buNone/>
            </a:pPr>
            <a:r>
              <a:t/>
            </a:r>
            <a:endParaRPr/>
          </a:p>
        </p:txBody>
      </p:sp>
      <p:sp>
        <p:nvSpPr>
          <p:cNvPr id="638" name="Google Shape;638;p6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639" name="Google Shape;639;p6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61"/>
          <p:cNvSpPr txBox="1"/>
          <p:nvPr>
            <p:ph type="title"/>
          </p:nvPr>
        </p:nvSpPr>
        <p:spPr>
          <a:xfrm>
            <a:off x="913795" y="609601"/>
            <a:ext cx="10353761" cy="724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t/>
            </a:r>
            <a:endParaRPr/>
          </a:p>
        </p:txBody>
      </p:sp>
      <p:sp>
        <p:nvSpPr>
          <p:cNvPr id="645" name="Google Shape;645;p61"/>
          <p:cNvSpPr txBox="1"/>
          <p:nvPr>
            <p:ph idx="1" type="body"/>
          </p:nvPr>
        </p:nvSpPr>
        <p:spPr>
          <a:xfrm>
            <a:off x="913795" y="1333851"/>
            <a:ext cx="10353762" cy="4457349"/>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Clr>
                <a:schemeClr val="dk1"/>
              </a:buClr>
              <a:buSzPts val="2000"/>
              <a:buNone/>
            </a:pPr>
            <a:r>
              <a:t/>
            </a:r>
            <a:endParaRPr/>
          </a:p>
        </p:txBody>
      </p:sp>
      <p:sp>
        <p:nvSpPr>
          <p:cNvPr id="646" name="Google Shape;646;p6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647" name="Google Shape;647;p6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62"/>
          <p:cNvSpPr txBox="1"/>
          <p:nvPr>
            <p:ph type="title"/>
          </p:nvPr>
        </p:nvSpPr>
        <p:spPr>
          <a:xfrm>
            <a:off x="913795" y="609601"/>
            <a:ext cx="10353761" cy="724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OTHER ASPECTS OF DATA MANIPULATION</a:t>
            </a:r>
            <a:endParaRPr/>
          </a:p>
        </p:txBody>
      </p:sp>
      <p:sp>
        <p:nvSpPr>
          <p:cNvPr id="653" name="Google Shape;653;p62"/>
          <p:cNvSpPr txBox="1"/>
          <p:nvPr>
            <p:ph idx="1" type="body"/>
          </p:nvPr>
        </p:nvSpPr>
        <p:spPr>
          <a:xfrm>
            <a:off x="913795" y="1333851"/>
            <a:ext cx="10353762" cy="4457349"/>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Clr>
                <a:schemeClr val="dk1"/>
              </a:buClr>
              <a:buSzPts val="2000"/>
              <a:buNone/>
            </a:pPr>
            <a:r>
              <a:t/>
            </a:r>
            <a:endParaRPr/>
          </a:p>
        </p:txBody>
      </p:sp>
      <p:sp>
        <p:nvSpPr>
          <p:cNvPr id="654" name="Google Shape;654;p6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655" name="Google Shape;655;p6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63"/>
          <p:cNvSpPr txBox="1"/>
          <p:nvPr>
            <p:ph type="title"/>
          </p:nvPr>
        </p:nvSpPr>
        <p:spPr>
          <a:xfrm>
            <a:off x="913795" y="2643501"/>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Arial"/>
              <a:buNone/>
            </a:pPr>
            <a:r>
              <a:rPr b="0" lang="en-US" sz="3200"/>
              <a:t>END OF CHAPTER</a:t>
            </a:r>
            <a:endParaRPr b="0" sz="3200"/>
          </a:p>
        </p:txBody>
      </p:sp>
      <p:sp>
        <p:nvSpPr>
          <p:cNvPr id="661" name="Google Shape;661;p6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662" name="Google Shape;662;p6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7"/>
          <p:cNvSpPr txBox="1"/>
          <p:nvPr>
            <p:ph type="title"/>
          </p:nvPr>
        </p:nvSpPr>
        <p:spPr>
          <a:xfrm>
            <a:off x="913795" y="609601"/>
            <a:ext cx="10353761" cy="50135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TYPES OF DATA ANALYSIS – [2]</a:t>
            </a:r>
            <a:endParaRPr b="0"/>
          </a:p>
        </p:txBody>
      </p:sp>
      <p:sp>
        <p:nvSpPr>
          <p:cNvPr id="191" name="Google Shape;191;p7"/>
          <p:cNvSpPr txBox="1"/>
          <p:nvPr>
            <p:ph idx="1" type="body"/>
          </p:nvPr>
        </p:nvSpPr>
        <p:spPr>
          <a:xfrm>
            <a:off x="913795" y="1110953"/>
            <a:ext cx="10353762" cy="4680247"/>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FF0000"/>
              </a:buClr>
              <a:buSzPts val="2000"/>
              <a:buChar char="•"/>
            </a:pPr>
            <a:r>
              <a:rPr lang="en-US">
                <a:solidFill>
                  <a:srgbClr val="FF0000"/>
                </a:solidFill>
              </a:rPr>
              <a:t>Predictive Data Analytics</a:t>
            </a:r>
            <a:endParaRPr/>
          </a:p>
          <a:p>
            <a:pPr indent="-228600" lvl="1" marL="685800" rtl="0" algn="l">
              <a:lnSpc>
                <a:spcPct val="120000"/>
              </a:lnSpc>
              <a:spcBef>
                <a:spcPts val="500"/>
              </a:spcBef>
              <a:spcAft>
                <a:spcPts val="0"/>
              </a:spcAft>
              <a:buClr>
                <a:schemeClr val="dk1"/>
              </a:buClr>
              <a:buSzPts val="2000"/>
              <a:buChar char="•"/>
            </a:pPr>
            <a:r>
              <a:rPr lang="en-US" sz="2000"/>
              <a:t>Performed in the current data to predict future outcomes</a:t>
            </a:r>
            <a:endParaRPr/>
          </a:p>
          <a:p>
            <a:pPr indent="-228600" lvl="1" marL="685800" rtl="0" algn="l">
              <a:lnSpc>
                <a:spcPct val="120000"/>
              </a:lnSpc>
              <a:spcBef>
                <a:spcPts val="500"/>
              </a:spcBef>
              <a:spcAft>
                <a:spcPts val="0"/>
              </a:spcAft>
              <a:buClr>
                <a:schemeClr val="dk1"/>
              </a:buClr>
              <a:buSzPts val="2000"/>
              <a:buChar char="•"/>
            </a:pPr>
            <a:r>
              <a:rPr lang="en-US" sz="2000"/>
              <a:t>To build the predictive models it uses machine learning algorithms, statistical model techniques to identify the trends and patterns </a:t>
            </a:r>
            <a:endParaRPr/>
          </a:p>
          <a:p>
            <a:pPr indent="-228600" lvl="1" marL="685800" rtl="0" algn="l">
              <a:lnSpc>
                <a:spcPct val="120000"/>
              </a:lnSpc>
              <a:spcBef>
                <a:spcPts val="500"/>
              </a:spcBef>
              <a:spcAft>
                <a:spcPts val="0"/>
              </a:spcAft>
              <a:buClr>
                <a:schemeClr val="dk1"/>
              </a:buClr>
              <a:buSzPts val="2000"/>
              <a:buChar char="•"/>
            </a:pPr>
            <a:r>
              <a:rPr lang="en-US" sz="2000"/>
              <a:t>Also used in sales forecasting, to estimate the risk and to predict customer behavior</a:t>
            </a:r>
            <a:endParaRPr/>
          </a:p>
          <a:p>
            <a:pPr indent="-228600" lvl="0" marL="228600" rtl="0" algn="l">
              <a:lnSpc>
                <a:spcPct val="120000"/>
              </a:lnSpc>
              <a:spcBef>
                <a:spcPts val="1000"/>
              </a:spcBef>
              <a:spcAft>
                <a:spcPts val="0"/>
              </a:spcAft>
              <a:buClr>
                <a:srgbClr val="FF0000"/>
              </a:buClr>
              <a:buSzPts val="2000"/>
              <a:buChar char="•"/>
            </a:pPr>
            <a:r>
              <a:rPr lang="en-US">
                <a:solidFill>
                  <a:srgbClr val="FF0000"/>
                </a:solidFill>
              </a:rPr>
              <a:t>Prescriptive Data Analytics</a:t>
            </a:r>
            <a:endParaRPr/>
          </a:p>
          <a:p>
            <a:pPr indent="-228600" lvl="1" marL="685800" rtl="0" algn="l">
              <a:lnSpc>
                <a:spcPct val="120000"/>
              </a:lnSpc>
              <a:spcBef>
                <a:spcPts val="500"/>
              </a:spcBef>
              <a:spcAft>
                <a:spcPts val="0"/>
              </a:spcAft>
              <a:buClr>
                <a:schemeClr val="dk1"/>
              </a:buClr>
              <a:buSzPts val="2000"/>
              <a:buChar char="•"/>
            </a:pPr>
            <a:r>
              <a:rPr lang="en-US" sz="2000"/>
              <a:t>An analysis of selecting best solutions to problems</a:t>
            </a:r>
            <a:endParaRPr/>
          </a:p>
          <a:p>
            <a:pPr indent="-228600" lvl="1" marL="685800" rtl="0" algn="l">
              <a:lnSpc>
                <a:spcPct val="120000"/>
              </a:lnSpc>
              <a:spcBef>
                <a:spcPts val="500"/>
              </a:spcBef>
              <a:spcAft>
                <a:spcPts val="0"/>
              </a:spcAft>
              <a:buClr>
                <a:schemeClr val="dk1"/>
              </a:buClr>
              <a:buSzPts val="2000"/>
              <a:buChar char="•"/>
            </a:pPr>
            <a:r>
              <a:rPr lang="en-US" sz="2000"/>
              <a:t>Used in loan approval, pricing models, machine repair scheduling, analyzing the decisions and so on. </a:t>
            </a:r>
            <a:endParaRPr/>
          </a:p>
          <a:p>
            <a:pPr indent="-228600" lvl="1" marL="685800" rtl="0" algn="l">
              <a:lnSpc>
                <a:spcPct val="120000"/>
              </a:lnSpc>
              <a:spcBef>
                <a:spcPts val="500"/>
              </a:spcBef>
              <a:spcAft>
                <a:spcPts val="0"/>
              </a:spcAft>
              <a:buClr>
                <a:schemeClr val="dk1"/>
              </a:buClr>
              <a:buSzPts val="2000"/>
              <a:buChar char="•"/>
            </a:pPr>
            <a:r>
              <a:rPr lang="en-US" sz="2000"/>
              <a:t>Companies use prescriptive data analysis to automate decision making </a:t>
            </a:r>
            <a:endParaRPr sz="2000"/>
          </a:p>
        </p:txBody>
      </p:sp>
      <p:sp>
        <p:nvSpPr>
          <p:cNvPr id="192" name="Google Shape;192;p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193" name="Google Shape;193;p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8"/>
          <p:cNvSpPr txBox="1"/>
          <p:nvPr>
            <p:ph type="title"/>
          </p:nvPr>
        </p:nvSpPr>
        <p:spPr>
          <a:xfrm>
            <a:off x="913795" y="589659"/>
            <a:ext cx="10353761" cy="52983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DESCRIPTIVE STATISTICS – [1]</a:t>
            </a:r>
            <a:endParaRPr b="0"/>
          </a:p>
        </p:txBody>
      </p:sp>
      <p:sp>
        <p:nvSpPr>
          <p:cNvPr id="199" name="Google Shape;199;p8"/>
          <p:cNvSpPr txBox="1"/>
          <p:nvPr>
            <p:ph idx="1" type="body"/>
          </p:nvPr>
        </p:nvSpPr>
        <p:spPr>
          <a:xfrm>
            <a:off x="913795" y="1119499"/>
            <a:ext cx="10353762" cy="4763776"/>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2000"/>
              <a:buChar char="•"/>
            </a:pPr>
            <a:r>
              <a:rPr lang="en-US"/>
              <a:t>Branch of statistics focused on summarizing, organizing, and presenting data in a clear and understandable way</a:t>
            </a:r>
            <a:endParaRPr/>
          </a:p>
          <a:p>
            <a:pPr indent="-228600" lvl="0" marL="228600" rtl="0" algn="l">
              <a:lnSpc>
                <a:spcPct val="120000"/>
              </a:lnSpc>
              <a:spcBef>
                <a:spcPts val="1000"/>
              </a:spcBef>
              <a:spcAft>
                <a:spcPts val="0"/>
              </a:spcAft>
              <a:buClr>
                <a:schemeClr val="dk1"/>
              </a:buClr>
              <a:buSzPts val="2000"/>
              <a:buChar char="•"/>
            </a:pPr>
            <a:r>
              <a:rPr lang="en-US"/>
              <a:t>Primary aim is to define and analyze the fundamental characteristics of a dataset without making sweeping generalizations or assumptions about the entire data set</a:t>
            </a:r>
            <a:endParaRPr/>
          </a:p>
          <a:p>
            <a:pPr indent="-228600" lvl="0" marL="228600" rtl="0" algn="l">
              <a:lnSpc>
                <a:spcPct val="120000"/>
              </a:lnSpc>
              <a:spcBef>
                <a:spcPts val="1000"/>
              </a:spcBef>
              <a:spcAft>
                <a:spcPts val="0"/>
              </a:spcAft>
              <a:buClr>
                <a:schemeClr val="dk1"/>
              </a:buClr>
              <a:buSzPts val="2000"/>
              <a:buChar char="•"/>
            </a:pPr>
            <a:r>
              <a:rPr lang="en-US"/>
              <a:t>Provides a straightforward and concise overview of the data, enabling researchers or analysts to gain insights and understand patterns, trends, and distributions within the dataset</a:t>
            </a:r>
            <a:endParaRPr/>
          </a:p>
          <a:p>
            <a:pPr indent="-228600" lvl="0" marL="228600" rtl="0" algn="l">
              <a:lnSpc>
                <a:spcPct val="120000"/>
              </a:lnSpc>
              <a:spcBef>
                <a:spcPts val="1000"/>
              </a:spcBef>
              <a:spcAft>
                <a:spcPts val="0"/>
              </a:spcAft>
              <a:buClr>
                <a:schemeClr val="dk1"/>
              </a:buClr>
              <a:buSzPts val="2000"/>
              <a:buChar char="•"/>
            </a:pPr>
            <a:r>
              <a:rPr lang="en-US"/>
              <a:t>Typically involve measures of central tendency (mean, median, mode), dispersion (range, variance, standard deviation), and distribution shape (skewness and kurtosis)</a:t>
            </a:r>
            <a:endParaRPr/>
          </a:p>
          <a:p>
            <a:pPr indent="-228600" lvl="0" marL="228600" rtl="0" algn="l">
              <a:lnSpc>
                <a:spcPct val="120000"/>
              </a:lnSpc>
              <a:spcBef>
                <a:spcPts val="1000"/>
              </a:spcBef>
              <a:spcAft>
                <a:spcPts val="0"/>
              </a:spcAft>
              <a:buClr>
                <a:schemeClr val="dk1"/>
              </a:buClr>
              <a:buSzPts val="2000"/>
              <a:buChar char="•"/>
            </a:pPr>
            <a:r>
              <a:rPr lang="en-US"/>
              <a:t>Graphical representations like histograms, bar charts, pie charts, scatter plots and box plots are commonly used to visualize and interpret the data</a:t>
            </a:r>
            <a:endParaRPr/>
          </a:p>
        </p:txBody>
      </p:sp>
      <p:sp>
        <p:nvSpPr>
          <p:cNvPr id="200" name="Google Shape;200;p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201" name="Google Shape;201;p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9"/>
          <p:cNvSpPr txBox="1"/>
          <p:nvPr>
            <p:ph type="title"/>
          </p:nvPr>
        </p:nvSpPr>
        <p:spPr>
          <a:xfrm>
            <a:off x="913795" y="589659"/>
            <a:ext cx="10353761" cy="6409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a:buNone/>
            </a:pPr>
            <a:r>
              <a:rPr b="0" lang="en-US"/>
              <a:t>TYPES OF DESCRIPTIVE STATISTICS</a:t>
            </a:r>
            <a:endParaRPr/>
          </a:p>
        </p:txBody>
      </p:sp>
      <p:sp>
        <p:nvSpPr>
          <p:cNvPr id="207" name="Google Shape;207;p9"/>
          <p:cNvSpPr txBox="1"/>
          <p:nvPr>
            <p:ph idx="1" type="body"/>
          </p:nvPr>
        </p:nvSpPr>
        <p:spPr>
          <a:xfrm>
            <a:off x="913794" y="1375873"/>
            <a:ext cx="4717885" cy="4507402"/>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2000"/>
              <a:buChar char="•"/>
            </a:pPr>
            <a:r>
              <a:rPr lang="en-US"/>
              <a:t>Measures of Central Tendency</a:t>
            </a:r>
            <a:endParaRPr/>
          </a:p>
          <a:p>
            <a:pPr indent="-228600" lvl="0" marL="228600" rtl="0" algn="l">
              <a:lnSpc>
                <a:spcPct val="120000"/>
              </a:lnSpc>
              <a:spcBef>
                <a:spcPts val="1000"/>
              </a:spcBef>
              <a:spcAft>
                <a:spcPts val="0"/>
              </a:spcAft>
              <a:buClr>
                <a:schemeClr val="dk1"/>
              </a:buClr>
              <a:buSzPts val="2000"/>
              <a:buChar char="•"/>
            </a:pPr>
            <a:r>
              <a:rPr lang="en-US"/>
              <a:t>Measure of Variability</a:t>
            </a:r>
            <a:endParaRPr/>
          </a:p>
          <a:p>
            <a:pPr indent="-228600" lvl="0" marL="228600" rtl="0" algn="l">
              <a:lnSpc>
                <a:spcPct val="120000"/>
              </a:lnSpc>
              <a:spcBef>
                <a:spcPts val="1000"/>
              </a:spcBef>
              <a:spcAft>
                <a:spcPts val="0"/>
              </a:spcAft>
              <a:buClr>
                <a:schemeClr val="dk1"/>
              </a:buClr>
              <a:buSzPts val="2000"/>
              <a:buChar char="•"/>
            </a:pPr>
            <a:r>
              <a:rPr lang="en-US"/>
              <a:t>Measures of Frequency Distribution</a:t>
            </a:r>
            <a:endParaRPr/>
          </a:p>
        </p:txBody>
      </p:sp>
      <p:sp>
        <p:nvSpPr>
          <p:cNvPr id="208" name="Google Shape;208;p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1/26/2025</a:t>
            </a:r>
            <a:endParaRPr/>
          </a:p>
        </p:txBody>
      </p:sp>
      <p:sp>
        <p:nvSpPr>
          <p:cNvPr id="209" name="Google Shape;209;p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Lightbox" id="210" name="Google Shape;210;p9"/>
          <p:cNvPicPr preferRelativeResize="0"/>
          <p:nvPr/>
        </p:nvPicPr>
        <p:blipFill rotWithShape="1">
          <a:blip r:embed="rId3">
            <a:alphaModFix/>
          </a:blip>
          <a:srcRect b="0" l="0" r="0" t="0"/>
          <a:stretch/>
        </p:blipFill>
        <p:spPr>
          <a:xfrm>
            <a:off x="5631678" y="1751887"/>
            <a:ext cx="5635878" cy="272578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U-Theme">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2024-11-07T14:06:31Z</dcterms:created>
  <dc:creator>Microsoft account</dc:creator>
</cp:coreProperties>
</file>