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71" r:id="rId3"/>
    <p:sldId id="772" r:id="rId4"/>
    <p:sldId id="774" r:id="rId5"/>
    <p:sldId id="775" r:id="rId6"/>
    <p:sldId id="776" r:id="rId7"/>
    <p:sldId id="777" r:id="rId8"/>
    <p:sldId id="778" r:id="rId9"/>
    <p:sldId id="779" r:id="rId10"/>
    <p:sldId id="780" r:id="rId11"/>
    <p:sldId id="785" r:id="rId12"/>
    <p:sldId id="782" r:id="rId13"/>
    <p:sldId id="783" r:id="rId14"/>
    <p:sldId id="784" r:id="rId15"/>
    <p:sldId id="786" r:id="rId16"/>
    <p:sldId id="787" r:id="rId17"/>
    <p:sldId id="788" r:id="rId18"/>
    <p:sldId id="789" r:id="rId19"/>
    <p:sldId id="790" r:id="rId20"/>
    <p:sldId id="791" r:id="rId21"/>
    <p:sldId id="79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771"/>
            <p14:sldId id="772"/>
            <p14:sldId id="774"/>
            <p14:sldId id="775"/>
            <p14:sldId id="776"/>
            <p14:sldId id="777"/>
            <p14:sldId id="778"/>
            <p14:sldId id="779"/>
            <p14:sldId id="780"/>
            <p14:sldId id="785"/>
            <p14:sldId id="782"/>
            <p14:sldId id="783"/>
            <p14:sldId id="784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60" d="100"/>
          <a:sy n="60" d="100"/>
        </p:scale>
        <p:origin x="14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6400800" cy="26391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200" b="1" dirty="0">
                <a:solidFill>
                  <a:srgbClr val="0070C0"/>
                </a:solidFill>
              </a:rPr>
              <a:t>Самостоятельная работа </a:t>
            </a:r>
            <a:r>
              <a:rPr lang="ru-RU" sz="3200" b="1">
                <a:solidFill>
                  <a:srgbClr val="0070C0"/>
                </a:solidFill>
              </a:rPr>
              <a:t>1.</a:t>
            </a:r>
            <a:endParaRPr lang="ru-RU" sz="3200" b="1" dirty="0">
              <a:solidFill>
                <a:srgbClr val="0070C0"/>
              </a:solidFill>
            </a:endParaRPr>
          </a:p>
          <a:p>
            <a:pPr algn="l"/>
            <a:endParaRPr lang="ru-RU" b="1" dirty="0">
              <a:solidFill>
                <a:srgbClr val="0070C0"/>
              </a:solidFill>
            </a:endParaRPr>
          </a:p>
          <a:p>
            <a:pPr algn="l"/>
            <a:endParaRPr lang="ru-RU" sz="3200" b="1" dirty="0">
              <a:solidFill>
                <a:srgbClr val="0070C0"/>
              </a:solidFill>
            </a:endParaRPr>
          </a:p>
          <a:p>
            <a:pPr algn="l"/>
            <a:r>
              <a:rPr lang="en-US" sz="3200" b="1" dirty="0">
                <a:solidFill>
                  <a:srgbClr val="0070C0"/>
                </a:solidFill>
              </a:rPr>
              <a:t>IF &amp; DO WHILE – </a:t>
            </a:r>
            <a:r>
              <a:rPr lang="ru-RU" sz="3200" b="1" dirty="0">
                <a:solidFill>
                  <a:srgbClr val="0070C0"/>
                </a:solidFill>
              </a:rPr>
              <a:t>блок-схемы и трассировка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3B</a:t>
            </a:r>
            <a:r>
              <a:rPr lang="ru-RU" sz="2800" b="1" dirty="0"/>
              <a:t> 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3. Вариант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n, d;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= 1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 = 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(n % d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"* 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n = n / d;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d++;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(n &gt; 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30</a:t>
            </a:r>
          </a:p>
          <a:p>
            <a:endParaRPr lang="en-US" sz="2300" dirty="0"/>
          </a:p>
          <a:p>
            <a:endParaRPr lang="en-US" sz="2300" dirty="0"/>
          </a:p>
          <a:p>
            <a:r>
              <a:rPr lang="ru-RU" sz="2300" dirty="0"/>
              <a:t>Тест </a:t>
            </a:r>
            <a:r>
              <a:rPr lang="en-US" sz="2300" dirty="0"/>
              <a:t>2</a:t>
            </a:r>
            <a:r>
              <a:rPr lang="ru-RU" sz="2300" dirty="0"/>
              <a:t>. Введите </a:t>
            </a:r>
          </a:p>
          <a:p>
            <a:r>
              <a:rPr lang="en-US" sz="2300" dirty="0"/>
              <a:t>300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5914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Блок-схемы задач </a:t>
            </a:r>
            <a:r>
              <a:rPr lang="en-US" b="1" dirty="0"/>
              <a:t>1A, 2A, 3A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27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</a:t>
            </a:r>
            <a:r>
              <a:rPr lang="en-US" sz="2800" b="1" dirty="0"/>
              <a:t>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1. Вариант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b, c, d, 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d%d%d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&amp;b, &amp;c);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d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e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a делится на 2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(a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+=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b делится на 2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(b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+=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c делится на 2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+= c;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d, 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933FF-B81A-4289-A3D8-B50113DF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980728"/>
            <a:ext cx="2287107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6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2A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2. Вариант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 =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&lt;= a);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&gt; 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DA8A31-FBF6-4BFA-8037-A136AF97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836712"/>
            <a:ext cx="1797623" cy="50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3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3. Вариант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m2, m3;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m2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m3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c = a;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m2++;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% 3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m3++;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&lt;= b);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m2, m3);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EBB9D-EC23-4A1B-B0D5-2C658277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843677"/>
            <a:ext cx="3130671" cy="5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err="1"/>
              <a:t>Доп</a:t>
            </a:r>
            <a:r>
              <a:rPr lang="ru-RU" b="1" dirty="0"/>
              <a:t> варианты задач 2 и 3</a:t>
            </a:r>
          </a:p>
        </p:txBody>
      </p:sp>
    </p:spTree>
    <p:extLst>
      <p:ext uri="{BB962C8B-B14F-4D97-AF65-F5344CB8AC3E}">
        <p14:creationId xmlns:p14="http://schemas.microsoft.com/office/powerpoint/2010/main" val="83622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2C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2. Вариант С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 = a;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 -=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&gt;= 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 +=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&lt; a);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8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1858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2D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2. Вариант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 =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 +=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&lt;= a);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 -=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&gt; 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8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60556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2E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2. Вариант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 =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 *=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&lt;= a);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 /=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&gt; 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10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97880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3C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3. Вариант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m2, m5;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m2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m5 = 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a;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% 2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m2++;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% 5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m5++;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&lt;= b);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m2, m5);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5 10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15541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784" y="1925960"/>
            <a:ext cx="8229600" cy="1143000"/>
          </a:xfrm>
        </p:spPr>
        <p:txBody>
          <a:bodyPr>
            <a:normAutofit/>
          </a:bodyPr>
          <a:lstStyle/>
          <a:p>
            <a:r>
              <a:rPr lang="ru-RU" b="1"/>
              <a:t>СР1 </a:t>
            </a:r>
            <a:r>
              <a:rPr lang="ru-RU" b="1" dirty="0"/>
              <a:t>– блок-схемы и трассировка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IF &amp; DO WHILE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2588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3D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3. Вариант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m3, m5;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m3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m5 = 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a;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% 3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m3++;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% 5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m5++;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&lt;= b);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m3, m5);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5 10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1923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3E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3. Вариант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a;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&lt;= b);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-3 2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8618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Зачем вообще блок-схемы и трассировка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</a:p>
          <a:p>
            <a:endParaRPr lang="ru-RU" sz="1600" dirty="0"/>
          </a:p>
          <a:p>
            <a:r>
              <a:rPr lang="ru-RU" sz="1600" dirty="0"/>
              <a:t>Только лишь если программист понимает это, он сможет составить корректную программу.</a:t>
            </a:r>
          </a:p>
          <a:p>
            <a:endParaRPr lang="ru-RU" sz="1600" dirty="0"/>
          </a:p>
          <a:p>
            <a:r>
              <a:rPr lang="ru-RU" sz="1600" dirty="0"/>
              <a:t>Естественно, для успешного решения бизнес-задачи при помощи ИТ, нужно много чего другого. Нужно </a:t>
            </a:r>
          </a:p>
          <a:p>
            <a:r>
              <a:rPr lang="ru-RU" sz="1600" dirty="0"/>
              <a:t>А) понять, как именно выполняется задача (бизнес-аналитика)</a:t>
            </a:r>
          </a:p>
          <a:p>
            <a:r>
              <a:rPr lang="ru-RU" sz="1600" dirty="0"/>
              <a:t>Б) нужно «вытащить» алгоритм или его разработать</a:t>
            </a:r>
          </a:p>
          <a:p>
            <a:r>
              <a:rPr lang="ru-RU" sz="1600" dirty="0"/>
              <a:t>В) нужно подобрать необходимые структуры данных</a:t>
            </a:r>
          </a:p>
          <a:p>
            <a:r>
              <a:rPr lang="ru-RU" sz="1600" dirty="0"/>
              <a:t>Г) нужно создать код программы, в котором будет реализован алгоритм, и будут использованы структуры данных</a:t>
            </a:r>
          </a:p>
          <a:p>
            <a:r>
              <a:rPr lang="ru-RU" sz="1600" dirty="0"/>
              <a:t>Д) нужно отладить эту программу, и довести её до работоспособного состояния</a:t>
            </a:r>
          </a:p>
          <a:p>
            <a:r>
              <a:rPr lang="ru-RU" sz="1600" dirty="0"/>
              <a:t>Е) нужно протестировать программу</a:t>
            </a:r>
          </a:p>
          <a:p>
            <a:r>
              <a:rPr lang="ru-RU" sz="1600" dirty="0"/>
              <a:t>Ж) нужно передать её заказчику и обучить пользователей</a:t>
            </a:r>
          </a:p>
          <a:p>
            <a:r>
              <a:rPr lang="ru-RU" sz="1600" dirty="0"/>
              <a:t>З) нужно обеспечить поддержку пользователей</a:t>
            </a:r>
          </a:p>
          <a:p>
            <a:r>
              <a:rPr lang="ru-RU" sz="1600" dirty="0"/>
              <a:t>И сделать еще много другого!</a:t>
            </a:r>
          </a:p>
          <a:p>
            <a:endParaRPr lang="ru-RU" sz="1600" dirty="0"/>
          </a:p>
          <a:p>
            <a:r>
              <a:rPr lang="ru-RU" sz="1600" dirty="0"/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</a:p>
          <a:p>
            <a:r>
              <a:rPr lang="ru-RU" sz="1600" dirty="0"/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</a:p>
        </p:txBody>
      </p:sp>
    </p:spTree>
    <p:extLst>
      <p:ext uri="{BB962C8B-B14F-4D97-AF65-F5344CB8AC3E}">
        <p14:creationId xmlns:p14="http://schemas.microsoft.com/office/powerpoint/2010/main" val="412699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Что будем делать?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Сегодня (до конца пары) я разберу несколько задач.</a:t>
            </a:r>
          </a:p>
          <a:p>
            <a:r>
              <a:rPr lang="ru-RU" sz="2000" dirty="0"/>
              <a:t>На ближайшем практическом занятии, у вас будет самостоятельная работа, где вы по вариантам решите аналогичные задачи, и сдадите их вашим преподавателям.</a:t>
            </a:r>
          </a:p>
          <a:p>
            <a:endParaRPr lang="ru-RU" sz="2000" dirty="0"/>
          </a:p>
          <a:p>
            <a:r>
              <a:rPr lang="ru-RU" sz="2000" dirty="0"/>
              <a:t>Каждая из задач представляет собой </a:t>
            </a:r>
          </a:p>
          <a:p>
            <a:r>
              <a:rPr lang="ru-RU" sz="2000" dirty="0"/>
              <a:t>А) код программы на СИ (корректной программы)</a:t>
            </a:r>
          </a:p>
          <a:p>
            <a:r>
              <a:rPr lang="ru-RU" sz="2000" dirty="0"/>
              <a:t>Б) конкретных входных данных</a:t>
            </a:r>
          </a:p>
          <a:p>
            <a:endParaRPr lang="ru-RU" sz="2000" dirty="0"/>
          </a:p>
          <a:p>
            <a:r>
              <a:rPr lang="ru-RU" sz="2000" dirty="0"/>
              <a:t>Вам нужно в каждой задаче сделать</a:t>
            </a:r>
          </a:p>
          <a:p>
            <a:r>
              <a:rPr lang="ru-RU" sz="2000" dirty="0"/>
              <a:t>А) Нарисовать </a:t>
            </a:r>
            <a:r>
              <a:rPr lang="ru-RU" sz="2000" b="1" u="sng" dirty="0"/>
              <a:t>на бумаге </a:t>
            </a:r>
            <a:r>
              <a:rPr lang="ru-RU" sz="2000" dirty="0"/>
              <a:t>блок-схему программы.</a:t>
            </a:r>
          </a:p>
          <a:p>
            <a:r>
              <a:rPr lang="ru-RU" sz="2000" dirty="0"/>
              <a:t>Б) Выполнить </a:t>
            </a:r>
            <a:r>
              <a:rPr lang="ru-RU" sz="2000" b="1" u="sng" dirty="0"/>
              <a:t>на бумаге </a:t>
            </a:r>
            <a:r>
              <a:rPr lang="ru-RU" sz="2000" dirty="0"/>
              <a:t>трассировку этой программы.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145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</a:t>
            </a:r>
            <a:r>
              <a:rPr lang="en-US" sz="2800" b="1" dirty="0"/>
              <a:t>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1. Вариант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b, c, d, 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d%d%d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&amp;b, &amp;c);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d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e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a делится на 2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(a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+=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b делится на 2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(b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+=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c делится на 2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+= c;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d, 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5292080" y="1052736"/>
            <a:ext cx="343812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ru-RU" sz="2300" dirty="0"/>
              <a:t>1 2 3</a:t>
            </a:r>
          </a:p>
          <a:p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Тест 2. Введите </a:t>
            </a:r>
          </a:p>
          <a:p>
            <a:r>
              <a:rPr lang="ru-RU" sz="2300" dirty="0"/>
              <a:t>2 4 6</a:t>
            </a:r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98513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</a:t>
            </a:r>
            <a:r>
              <a:rPr lang="en-US" sz="2800" b="1" dirty="0"/>
              <a:t>B</a:t>
            </a:r>
            <a:r>
              <a:rPr lang="ru-RU" sz="2800" b="1" dirty="0"/>
              <a:t> 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1. Вариант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b, d, 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d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e = 1;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a делится на 3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(a % 3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*=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b делится на 3 без остатка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(b % 3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d++;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*=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d, 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ru-RU" sz="2300" dirty="0"/>
              <a:t>1 2</a:t>
            </a:r>
          </a:p>
          <a:p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Тест 2. Введите </a:t>
            </a:r>
          </a:p>
          <a:p>
            <a:r>
              <a:rPr lang="ru-RU" sz="2300" dirty="0"/>
              <a:t>3 6</a:t>
            </a:r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42501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2A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2. Вариант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 =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&lt;= a);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&gt; 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3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79838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2B</a:t>
            </a:r>
            <a:r>
              <a:rPr lang="ru-RU" sz="2800" b="1" dirty="0"/>
              <a:t> 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2. Вариант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 = a;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&gt;= 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 &lt; a);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3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372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3. Вариант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m2, m3;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m2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m3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c = a;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% 2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m2++;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% 3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m3++;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&lt;= b);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m2, m3);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5292080" y="1052736"/>
            <a:ext cx="34381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en-US" sz="2300" dirty="0"/>
              <a:t>3 6</a:t>
            </a:r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87327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2223</Words>
  <Application>Microsoft Office PowerPoint</Application>
  <PresentationFormat>Экран (4:3)</PresentationFormat>
  <Paragraphs>430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Тема Office</vt:lpstr>
      <vt:lpstr>Курс «Основы программирования» Власенко Олег Федосович SimbirSoft</vt:lpstr>
      <vt:lpstr>СР1 – блок-схемы и трассировка</vt:lpstr>
      <vt:lpstr>Зачем вообще блок-схемы и трассировка</vt:lpstr>
      <vt:lpstr>Что будем делать?</vt:lpstr>
      <vt:lpstr>Задача 1A – на разбор </vt:lpstr>
      <vt:lpstr>Задача 1B – на  самостоятельную отработку</vt:lpstr>
      <vt:lpstr>Задача 2A – на разбор </vt:lpstr>
      <vt:lpstr>Задача 2B – на  самостоятельную отработку</vt:lpstr>
      <vt:lpstr>Задача 3A – на разбор </vt:lpstr>
      <vt:lpstr>Задача 3B – на  самостоятельную отработку</vt:lpstr>
      <vt:lpstr>Блок-схемы задач 1A, 2A, 3A</vt:lpstr>
      <vt:lpstr>Задача 1A – блок-схема</vt:lpstr>
      <vt:lpstr>Задача 2A – блок-схема</vt:lpstr>
      <vt:lpstr>Задача 3A – блок-схема</vt:lpstr>
      <vt:lpstr>Доп варианты задач 2 и 3</vt:lpstr>
      <vt:lpstr>Задача 2C – для самостоятельной работы</vt:lpstr>
      <vt:lpstr>Задача 2D – для самостоятельной работы</vt:lpstr>
      <vt:lpstr>Задача 2E – для самостоятельной работы</vt:lpstr>
      <vt:lpstr>Задача 3C – для самостоятельной работы</vt:lpstr>
      <vt:lpstr>Задача 3D – для самостоятельной работы</vt:lpstr>
      <vt:lpstr>Задача 3E – для самостоятельной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148</cp:revision>
  <dcterms:created xsi:type="dcterms:W3CDTF">2015-09-02T18:56:24Z</dcterms:created>
  <dcterms:modified xsi:type="dcterms:W3CDTF">2022-09-01T11:25:45Z</dcterms:modified>
</cp:coreProperties>
</file>