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82" r:id="rId3"/>
    <p:sldId id="783" r:id="rId4"/>
    <p:sldId id="784" r:id="rId5"/>
    <p:sldId id="785" r:id="rId6"/>
    <p:sldId id="813" r:id="rId7"/>
    <p:sldId id="805" r:id="rId8"/>
    <p:sldId id="806" r:id="rId9"/>
    <p:sldId id="814" r:id="rId10"/>
    <p:sldId id="807" r:id="rId11"/>
    <p:sldId id="808" r:id="rId12"/>
    <p:sldId id="815" r:id="rId13"/>
    <p:sldId id="809" r:id="rId14"/>
    <p:sldId id="804" r:id="rId15"/>
    <p:sldId id="786" r:id="rId16"/>
    <p:sldId id="787" r:id="rId17"/>
    <p:sldId id="816" r:id="rId18"/>
    <p:sldId id="817" r:id="rId19"/>
    <p:sldId id="818" r:id="rId20"/>
    <p:sldId id="819" r:id="rId21"/>
    <p:sldId id="820" r:id="rId22"/>
    <p:sldId id="68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782"/>
            <p14:sldId id="783"/>
            <p14:sldId id="784"/>
            <p14:sldId id="785"/>
            <p14:sldId id="813"/>
            <p14:sldId id="805"/>
            <p14:sldId id="806"/>
            <p14:sldId id="814"/>
            <p14:sldId id="807"/>
            <p14:sldId id="808"/>
            <p14:sldId id="815"/>
            <p14:sldId id="809"/>
            <p14:sldId id="804"/>
            <p14:sldId id="786"/>
            <p14:sldId id="787"/>
            <p14:sldId id="816"/>
            <p14:sldId id="817"/>
            <p14:sldId id="818"/>
            <p14:sldId id="819"/>
            <p14:sldId id="820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05" d="100"/>
          <a:sy n="105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6400800" cy="2639144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Самостоятельная работа 4</a:t>
            </a:r>
          </a:p>
          <a:p>
            <a:endParaRPr lang="ru-RU" sz="2400" b="1" dirty="0"/>
          </a:p>
          <a:p>
            <a:pPr algn="l"/>
            <a:r>
              <a:rPr lang="en-US" sz="2400" b="1" dirty="0">
                <a:solidFill>
                  <a:srgbClr val="0070C0"/>
                </a:solidFill>
              </a:rPr>
              <a:t>FOR, </a:t>
            </a:r>
            <a:r>
              <a:rPr lang="ru-RU" sz="2400" b="1" dirty="0">
                <a:solidFill>
                  <a:srgbClr val="0070C0"/>
                </a:solidFill>
              </a:rPr>
              <a:t>одномерные массивы </a:t>
            </a:r>
            <a:r>
              <a:rPr lang="en-US" sz="2400" b="1" dirty="0">
                <a:solidFill>
                  <a:srgbClr val="0070C0"/>
                </a:solidFill>
              </a:rPr>
              <a:t>– </a:t>
            </a:r>
            <a:r>
              <a:rPr lang="ru-RU" sz="2400" b="1" dirty="0">
                <a:solidFill>
                  <a:srgbClr val="0070C0"/>
                </a:solidFill>
              </a:rPr>
              <a:t>блок-схемы и трассировка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a2[5] = { 2, 3, 4, 5,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0)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2;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-2;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2;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2A204F-DB88-42A7-9801-F82AF322824F}"/>
              </a:ext>
            </a:extLst>
          </p:cNvPr>
          <p:cNvSpPr/>
          <p:nvPr/>
        </p:nvSpPr>
        <p:spPr>
          <a:xfrm>
            <a:off x="108616" y="5703838"/>
            <a:ext cx="343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Выполните код.</a:t>
            </a:r>
          </a:p>
        </p:txBody>
      </p:sp>
    </p:spTree>
    <p:extLst>
      <p:ext uri="{BB962C8B-B14F-4D97-AF65-F5344CB8AC3E}">
        <p14:creationId xmlns:p14="http://schemas.microsoft.com/office/powerpoint/2010/main" val="367904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b1[6] = { 1, 2, 1, 3, 1, 4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b1[k];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k;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b1[5]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14408" y="5107045"/>
            <a:ext cx="3438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347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b1[6] = { 1, 2, 1, 3, 1, 4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b1[k];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k;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b1[5]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14408" y="5107045"/>
            <a:ext cx="3438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A2D7D-F421-48E1-B488-F2497C02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935" y="751344"/>
            <a:ext cx="2927273" cy="6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4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b2[6] = { 1, 2, 3, 4, 5,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 = b2[k];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k; i &gt; 0; i--)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b2[0] =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b2[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5292080" y="1052736"/>
            <a:ext cx="3438128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Введите </a:t>
            </a:r>
          </a:p>
          <a:p>
            <a:r>
              <a:rPr lang="ru-RU" sz="2300" dirty="0"/>
              <a:t>3</a:t>
            </a:r>
          </a:p>
          <a:p>
            <a:endParaRPr lang="ru-RU" sz="2300" dirty="0"/>
          </a:p>
          <a:p>
            <a:r>
              <a:rPr lang="ru-RU" sz="2300" dirty="0"/>
              <a:t>Тест 2. Введите </a:t>
            </a:r>
          </a:p>
          <a:p>
            <a:r>
              <a:rPr lang="ru-RU" sz="2300" dirty="0"/>
              <a:t>0</a:t>
            </a:r>
          </a:p>
          <a:p>
            <a:endParaRPr lang="ru-RU" sz="2300" dirty="0"/>
          </a:p>
          <a:p>
            <a:r>
              <a:rPr lang="ru-RU" sz="2300" dirty="0"/>
              <a:t>Тест 3. Введите </a:t>
            </a:r>
          </a:p>
          <a:p>
            <a:r>
              <a:rPr lang="ru-RU" sz="2300" dirty="0"/>
              <a:t>5</a:t>
            </a:r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29710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26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err="1"/>
              <a:t>Доп</a:t>
            </a:r>
            <a:r>
              <a:rPr lang="ru-RU" b="1" dirty="0"/>
              <a:t> варианты задач 32 и 33</a:t>
            </a:r>
          </a:p>
        </p:txBody>
      </p:sp>
    </p:spTree>
    <p:extLst>
      <p:ext uri="{BB962C8B-B14F-4D97-AF65-F5344CB8AC3E}">
        <p14:creationId xmlns:p14="http://schemas.microsoft.com/office/powerpoint/2010/main" val="83622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2C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a3[5] = { 6, 4, 2, 5, 1 };</a:t>
            </a:r>
          </a:p>
          <a:p>
            <a:pPr defTabSz="357188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(a3[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a3[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defTabSz="357188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= 10;</a:t>
            </a:r>
          </a:p>
          <a:p>
            <a:pPr defTabSz="357188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2; i &lt; 5; i++)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-= a3[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107504" y="5805264"/>
            <a:ext cx="343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Выполните код</a:t>
            </a:r>
          </a:p>
        </p:txBody>
      </p:sp>
    </p:spTree>
    <p:extLst>
      <p:ext uri="{BB962C8B-B14F-4D97-AF65-F5344CB8AC3E}">
        <p14:creationId xmlns:p14="http://schemas.microsoft.com/office/powerpoint/2010/main" val="401858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2D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a4[5] = { 1, 4, 7, 3,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main32D()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0)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a4[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2;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s = 16;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-= a4[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107504" y="5805264"/>
            <a:ext cx="343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Выполните код</a:t>
            </a:r>
          </a:p>
        </p:txBody>
      </p:sp>
    </p:spTree>
    <p:extLst>
      <p:ext uri="{BB962C8B-B14F-4D97-AF65-F5344CB8AC3E}">
        <p14:creationId xmlns:p14="http://schemas.microsoft.com/office/powerpoint/2010/main" val="354249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2E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a5[5] = { 2, 3, 1, 6, 4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main32E()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a5[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3;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 = -1;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s += a5[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107504" y="5805264"/>
            <a:ext cx="3438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Выполните код</a:t>
            </a:r>
          </a:p>
        </p:txBody>
      </p:sp>
    </p:spTree>
    <p:extLst>
      <p:ext uri="{BB962C8B-B14F-4D97-AF65-F5344CB8AC3E}">
        <p14:creationId xmlns:p14="http://schemas.microsoft.com/office/powerpoint/2010/main" val="396628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3C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b3[6] = { 1, 2, 3, 4, 5, 6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main33C()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k, j, t;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0, j = k - 1; i &lt; j; i++, j--)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t = b3[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b3[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b3[j];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b3[j] = t;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b3[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80120" y="5373216"/>
            <a:ext cx="3438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Ввод 3</a:t>
            </a:r>
          </a:p>
          <a:p>
            <a:r>
              <a:rPr lang="ru-RU" sz="2000" dirty="0"/>
              <a:t>Тест 2*. Ввод 4</a:t>
            </a:r>
          </a:p>
          <a:p>
            <a:r>
              <a:rPr lang="ru-RU" sz="2000" dirty="0"/>
              <a:t>Тест 3*. Ввод 6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959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784" y="192596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СР4 – блок-схемы и трассировка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FOR </a:t>
            </a:r>
            <a:r>
              <a:rPr lang="ru-RU" sz="3200" b="1" dirty="0"/>
              <a:t>и одномерные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292600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3D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b4[6] = { 1, 4, 7, 10, 0, 0};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main33D()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k,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n - 1; (i &gt;= 0) &amp;&amp; (k &lt; b4[i]); i--)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 = b4[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 = k;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b4[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80120" y="5373216"/>
            <a:ext cx="3438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Ввод </a:t>
            </a:r>
            <a:r>
              <a:rPr lang="en-US" sz="2000" dirty="0"/>
              <a:t>4 3</a:t>
            </a:r>
            <a:endParaRPr lang="ru-RU" sz="2000" dirty="0"/>
          </a:p>
          <a:p>
            <a:r>
              <a:rPr lang="ru-RU" sz="2000" dirty="0"/>
              <a:t>Тест 2*. Ввод </a:t>
            </a:r>
            <a:r>
              <a:rPr lang="en-US" sz="2000" dirty="0"/>
              <a:t>4 8</a:t>
            </a:r>
            <a:endParaRPr lang="ru-RU" sz="2000" dirty="0"/>
          </a:p>
          <a:p>
            <a:r>
              <a:rPr lang="ru-RU" sz="2000" dirty="0"/>
              <a:t>Тест 3*. Ввод </a:t>
            </a:r>
            <a:r>
              <a:rPr lang="en-US" sz="2000" dirty="0"/>
              <a:t>4 12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551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3E</a:t>
            </a:r>
            <a:r>
              <a:rPr lang="ru-RU" sz="2800" b="1" dirty="0"/>
              <a:t> – для самостоятельной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b5[6] = { 10, 8, 6, 4, 0, 0 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k,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n - 1; (i &gt;= 0) &amp;&amp; (k &gt; b5[i]); i--)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b5[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 = b5[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b5[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 = k;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6; i++)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b5[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269EDD-DF07-4AED-8356-7BC4F28DE366}"/>
              </a:ext>
            </a:extLst>
          </p:cNvPr>
          <p:cNvSpPr/>
          <p:nvPr/>
        </p:nvSpPr>
        <p:spPr>
          <a:xfrm>
            <a:off x="80120" y="5373216"/>
            <a:ext cx="34381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Ввод </a:t>
            </a:r>
            <a:r>
              <a:rPr lang="en-US" sz="2000" dirty="0"/>
              <a:t>4 3</a:t>
            </a:r>
            <a:endParaRPr lang="ru-RU" sz="2000" dirty="0"/>
          </a:p>
          <a:p>
            <a:r>
              <a:rPr lang="ru-RU" sz="2000" dirty="0"/>
              <a:t>Тест 2*. Ввод </a:t>
            </a:r>
            <a:r>
              <a:rPr lang="en-US" sz="2000" dirty="0"/>
              <a:t>4 8</a:t>
            </a:r>
            <a:endParaRPr lang="ru-RU" sz="2000" dirty="0"/>
          </a:p>
          <a:p>
            <a:r>
              <a:rPr lang="ru-RU" sz="2000" dirty="0"/>
              <a:t>Тест 3*. Ввод </a:t>
            </a:r>
            <a:r>
              <a:rPr lang="en-US" sz="2000" dirty="0"/>
              <a:t>4 12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5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4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Зачем вообще блок-схемы и трассировка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Чтобы программист смог «заставить» компьютер выполнять написанную им программу, он обязан четко понимать как работают команды, которые он отдает компьютеру – как каждая по отдельности, так и все вместе.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Только лишь если программист понимает это, он сможет составить корректную программу.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Естественно, для успешного решения бизнес-задачи при помощи ИТ, нужно много чего другого. Нужно 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А) понять, как именно выполняется задача (бизнес-аналитика)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Б) нужно «вытащить» алгоритм или его разработать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В) нужно подобрать необходимые структуры данных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Г) нужно создать код программы, в котором будет реализован алгоритм, и будут использованы структуры данных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Д) нужно отладить эту программу, и довести её до работоспособного состояния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Е) нужно протестировать программу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Ж) нужно передать её заказчику и обучить пользователей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З) нужно обеспечить поддержку пользователей</a:t>
            </a:r>
          </a:p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сделать еще много другого!</a:t>
            </a:r>
          </a:p>
          <a:p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 всё это БЕССМЫСЛЕННО, если «программист» не в курсе, как работает компьютер, как компьютер исполняет написанную программу!</a:t>
            </a: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Блок-схемы и трассировка нужны для того, чтобы вы разобрались как именно компьютер выполняет тот код, который вы ему отдаете на выполнение!</a:t>
            </a:r>
          </a:p>
        </p:txBody>
      </p:sp>
    </p:spTree>
    <p:extLst>
      <p:ext uri="{BB962C8B-B14F-4D97-AF65-F5344CB8AC3E}">
        <p14:creationId xmlns:p14="http://schemas.microsoft.com/office/powerpoint/2010/main" val="15607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Что будем делать?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Сегодня разбираем несколько задач.</a:t>
            </a:r>
          </a:p>
          <a:p>
            <a:r>
              <a:rPr lang="ru-RU" sz="2000" dirty="0"/>
              <a:t>На ближайшем практическом занятии у вас будет самостоятельная работа, где вы по вариантам решите аналогичные задачи, и сдадите их вашим преподавателям.</a:t>
            </a:r>
          </a:p>
          <a:p>
            <a:endParaRPr lang="ru-RU" sz="2000" dirty="0"/>
          </a:p>
          <a:p>
            <a:r>
              <a:rPr lang="ru-RU" sz="2000" dirty="0"/>
              <a:t>Каждая из задач представляет собой </a:t>
            </a:r>
          </a:p>
          <a:p>
            <a:r>
              <a:rPr lang="ru-RU" sz="2000" dirty="0"/>
              <a:t>А) код программы на СИ (корректная программы)</a:t>
            </a:r>
          </a:p>
          <a:p>
            <a:r>
              <a:rPr lang="ru-RU" sz="2000" dirty="0"/>
              <a:t>Б) конкретные входные данные (корректные данные)</a:t>
            </a:r>
          </a:p>
          <a:p>
            <a:endParaRPr lang="ru-RU" sz="2000" dirty="0"/>
          </a:p>
          <a:p>
            <a:r>
              <a:rPr lang="ru-RU" sz="2000" dirty="0"/>
              <a:t>Вам нужно в каждой задаче сделать</a:t>
            </a:r>
          </a:p>
          <a:p>
            <a:r>
              <a:rPr lang="en-US" sz="2000" dirty="0"/>
              <a:t>A</a:t>
            </a:r>
            <a:r>
              <a:rPr lang="ru-RU" sz="2000" dirty="0"/>
              <a:t>) Выполнить трассировку этой программы </a:t>
            </a:r>
            <a:r>
              <a:rPr lang="ru-RU" sz="2000" b="1" u="sng" dirty="0"/>
              <a:t>в </a:t>
            </a:r>
            <a:r>
              <a:rPr lang="en-US" sz="2000" b="1" u="sng" dirty="0"/>
              <a:t>VS</a:t>
            </a:r>
            <a:r>
              <a:rPr lang="ru-RU" sz="2000" b="1" u="sng" dirty="0"/>
              <a:t>.</a:t>
            </a:r>
          </a:p>
          <a:p>
            <a:r>
              <a:rPr lang="en-US" sz="2000" dirty="0"/>
              <a:t>B</a:t>
            </a:r>
            <a:r>
              <a:rPr lang="ru-RU" sz="2000" dirty="0"/>
              <a:t>) Выполнить трассировку этой программы </a:t>
            </a:r>
            <a:r>
              <a:rPr lang="ru-RU" sz="2000" b="1" u="sng" dirty="0"/>
              <a:t>на бумаге</a:t>
            </a:r>
            <a:r>
              <a:rPr lang="en-US" sz="2000" b="1" u="sng" dirty="0"/>
              <a:t>/</a:t>
            </a:r>
            <a:r>
              <a:rPr lang="ru-RU" sz="2000" b="1" u="sng" dirty="0"/>
              <a:t>в </a:t>
            </a:r>
            <a:r>
              <a:rPr lang="en-US" sz="2000" b="1" u="sng" dirty="0"/>
              <a:t>Excel</a:t>
            </a:r>
            <a:r>
              <a:rPr lang="ru-RU" sz="2000" dirty="0"/>
              <a:t>.</a:t>
            </a:r>
          </a:p>
          <a:p>
            <a:r>
              <a:rPr lang="en-US" sz="2000" dirty="0"/>
              <a:t>C</a:t>
            </a:r>
            <a:r>
              <a:rPr lang="ru-RU" sz="2000" dirty="0"/>
              <a:t>) Нарисовать </a:t>
            </a:r>
            <a:r>
              <a:rPr lang="ru-RU" sz="2000" b="1" u="sng" dirty="0"/>
              <a:t>на бумаге </a:t>
            </a:r>
            <a:r>
              <a:rPr lang="ru-RU" sz="2000" dirty="0"/>
              <a:t>блок-схему программы.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42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m, k, i;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1, k = 1; i &lt;= m; i++, k *= n) 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i &gt;= 1; i--, k /= n)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93824" y="4193944"/>
            <a:ext cx="27363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2 3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3 4</a:t>
            </a:r>
          </a:p>
          <a:p>
            <a:endParaRPr lang="ru-RU" sz="2000" dirty="0"/>
          </a:p>
          <a:p>
            <a:r>
              <a:rPr lang="ru-RU" sz="2000" dirty="0"/>
              <a:t>Тест 3. Введите </a:t>
            </a:r>
          </a:p>
          <a:p>
            <a:r>
              <a:rPr lang="ru-RU" sz="2000" dirty="0"/>
              <a:t>5 4</a:t>
            </a:r>
          </a:p>
        </p:txBody>
      </p:sp>
    </p:spTree>
    <p:extLst>
      <p:ext uri="{BB962C8B-B14F-4D97-AF65-F5344CB8AC3E}">
        <p14:creationId xmlns:p14="http://schemas.microsoft.com/office/powerpoint/2010/main" val="412069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n, m, k, i;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"%d%d"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1, k = 1; i &lt;= m; i++, k *= n) 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i &gt;= 1; i--, k /= n)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073356-AAD1-4AB3-B29A-A88BA72D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751344"/>
            <a:ext cx="3044504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31</a:t>
            </a:r>
            <a:r>
              <a:rPr lang="en-US" sz="2800" b="1" dirty="0"/>
              <a:t>B </a:t>
            </a:r>
            <a:r>
              <a:rPr lang="ru-RU" sz="2800" b="1" dirty="0"/>
              <a:t>– на  самостоятельную отработку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31.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k, a, b;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d%d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b; k &gt;= a; k -= a)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b * 2; k &lt;= b * b / a; k += b)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k);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07504" y="4176792"/>
            <a:ext cx="3438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 1. Введите </a:t>
            </a:r>
          </a:p>
          <a:p>
            <a:r>
              <a:rPr lang="ru-RU" sz="2000" dirty="0"/>
              <a:t>2 8</a:t>
            </a:r>
          </a:p>
          <a:p>
            <a:endParaRPr lang="ru-RU" sz="2000" dirty="0"/>
          </a:p>
          <a:p>
            <a:r>
              <a:rPr lang="ru-RU" sz="2000" dirty="0"/>
              <a:t>Тест 2. Введите </a:t>
            </a:r>
          </a:p>
          <a:p>
            <a:r>
              <a:rPr lang="ru-RU" sz="2000" dirty="0"/>
              <a:t>2 10</a:t>
            </a:r>
          </a:p>
          <a:p>
            <a:endParaRPr lang="ru-RU" sz="2000" dirty="0"/>
          </a:p>
          <a:p>
            <a:r>
              <a:rPr lang="ru-RU" sz="2000" dirty="0"/>
              <a:t>Тест 3. Введите </a:t>
            </a:r>
          </a:p>
          <a:p>
            <a:r>
              <a:rPr lang="ru-RU" sz="2000" dirty="0"/>
              <a:t>1 10</a:t>
            </a:r>
          </a:p>
        </p:txBody>
      </p:sp>
    </p:spTree>
    <p:extLst>
      <p:ext uri="{BB962C8B-B14F-4D97-AF65-F5344CB8AC3E}">
        <p14:creationId xmlns:p14="http://schemas.microsoft.com/office/powerpoint/2010/main" val="33539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2A –</a:t>
            </a:r>
            <a:r>
              <a:rPr lang="ru-RU" sz="2800" b="1" dirty="0"/>
              <a:t> на разбор</a:t>
            </a:r>
            <a:r>
              <a:rPr lang="en-US" sz="2800" b="1" dirty="0"/>
              <a:t> 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32.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a1[5] = {1, 2, 3, 7, 8};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4798FD-F46A-41AD-870D-44B0C85AAD90}"/>
              </a:ext>
            </a:extLst>
          </p:cNvPr>
          <p:cNvSpPr/>
          <p:nvPr/>
        </p:nvSpPr>
        <p:spPr>
          <a:xfrm>
            <a:off x="108616" y="5703838"/>
            <a:ext cx="343812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/>
              <a:t>Тест 1. Выполните код.</a:t>
            </a:r>
          </a:p>
        </p:txBody>
      </p:sp>
    </p:spTree>
    <p:extLst>
      <p:ext uri="{BB962C8B-B14F-4D97-AF65-F5344CB8AC3E}">
        <p14:creationId xmlns:p14="http://schemas.microsoft.com/office/powerpoint/2010/main" val="104577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</a:t>
            </a:r>
            <a:r>
              <a:rPr lang="en-US" sz="2800" b="1" dirty="0"/>
              <a:t>2A –</a:t>
            </a:r>
            <a:r>
              <a:rPr lang="ru-RU" sz="2800" b="1" dirty="0"/>
              <a:t> блок-схема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Задача 32.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a1[5] = {1, 2, 3, 7, 8};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5; i++)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% 2 == 1)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5; i++)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 += a1[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CE2AFB-DB0C-4999-83B5-22BC12C9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11" y="617576"/>
            <a:ext cx="3718885" cy="6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0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2082</Words>
  <Application>Microsoft Office PowerPoint</Application>
  <PresentationFormat>Экран (4:3)</PresentationFormat>
  <Paragraphs>322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Тема Office</vt:lpstr>
      <vt:lpstr>Курс «Основы программирования» Власенко Олег Федосович SimbirSoft</vt:lpstr>
      <vt:lpstr>СР4 – блок-схемы и трассировка</vt:lpstr>
      <vt:lpstr>Зачем вообще блок-схемы и трассировка</vt:lpstr>
      <vt:lpstr>Что будем делать?</vt:lpstr>
      <vt:lpstr>Задача 31A – на разбор </vt:lpstr>
      <vt:lpstr>Задача 31A – блок-схема</vt:lpstr>
      <vt:lpstr>Задача 31B – на  самостоятельную отработку</vt:lpstr>
      <vt:lpstr>Задача 32A – на разбор </vt:lpstr>
      <vt:lpstr>Задача 32A – блок-схема</vt:lpstr>
      <vt:lpstr>Задача 32B – на  самостоятельную отработку</vt:lpstr>
      <vt:lpstr>Задача 33A – на разбор </vt:lpstr>
      <vt:lpstr>Задача 33A – блок-схема</vt:lpstr>
      <vt:lpstr>Задача 33B – на  самостоятельную отработку</vt:lpstr>
      <vt:lpstr>Презентация PowerPoint</vt:lpstr>
      <vt:lpstr>Доп варианты задач 32 и 33</vt:lpstr>
      <vt:lpstr>Задача 32C – для самостоятельной работы</vt:lpstr>
      <vt:lpstr>Задача 32D – для самостоятельной работы</vt:lpstr>
      <vt:lpstr>Задача 32E – для самостоятельной работы</vt:lpstr>
      <vt:lpstr>Задача 33C – для самостоятельной работы</vt:lpstr>
      <vt:lpstr>Задача 33D – для самостоятельной работы</vt:lpstr>
      <vt:lpstr>Задача 33E – для самостоятельной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192</cp:revision>
  <dcterms:created xsi:type="dcterms:W3CDTF">2015-09-02T18:56:24Z</dcterms:created>
  <dcterms:modified xsi:type="dcterms:W3CDTF">2022-09-01T11:32:06Z</dcterms:modified>
</cp:coreProperties>
</file>