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9" r:id="rId3"/>
    <p:sldId id="403" r:id="rId4"/>
    <p:sldId id="404" r:id="rId5"/>
    <p:sldId id="346" r:id="rId6"/>
    <p:sldId id="345" r:id="rId7"/>
    <p:sldId id="412" r:id="rId8"/>
    <p:sldId id="344" r:id="rId9"/>
    <p:sldId id="406" r:id="rId10"/>
    <p:sldId id="405" r:id="rId11"/>
    <p:sldId id="417" r:id="rId12"/>
    <p:sldId id="418" r:id="rId13"/>
    <p:sldId id="419" r:id="rId14"/>
    <p:sldId id="356" r:id="rId15"/>
    <p:sldId id="357" r:id="rId16"/>
    <p:sldId id="358" r:id="rId17"/>
    <p:sldId id="359" r:id="rId18"/>
    <p:sldId id="360" r:id="rId19"/>
    <p:sldId id="347" r:id="rId20"/>
    <p:sldId id="348" r:id="rId21"/>
    <p:sldId id="349" r:id="rId22"/>
    <p:sldId id="350" r:id="rId23"/>
    <p:sldId id="414" r:id="rId24"/>
    <p:sldId id="413" r:id="rId25"/>
    <p:sldId id="407" r:id="rId26"/>
    <p:sldId id="408" r:id="rId27"/>
    <p:sldId id="351" r:id="rId28"/>
    <p:sldId id="352" r:id="rId29"/>
    <p:sldId id="353" r:id="rId30"/>
    <p:sldId id="354" r:id="rId31"/>
    <p:sldId id="361" r:id="rId32"/>
    <p:sldId id="362" r:id="rId33"/>
    <p:sldId id="364" r:id="rId34"/>
    <p:sldId id="363" r:id="rId35"/>
    <p:sldId id="410" r:id="rId36"/>
    <p:sldId id="415" r:id="rId37"/>
    <p:sldId id="423" r:id="rId38"/>
    <p:sldId id="365" r:id="rId39"/>
    <p:sldId id="366" r:id="rId40"/>
    <p:sldId id="367" r:id="rId41"/>
    <p:sldId id="368" r:id="rId42"/>
    <p:sldId id="383" r:id="rId43"/>
    <p:sldId id="382" r:id="rId44"/>
    <p:sldId id="381" r:id="rId45"/>
    <p:sldId id="427" r:id="rId46"/>
    <p:sldId id="424" r:id="rId47"/>
    <p:sldId id="425" r:id="rId48"/>
    <p:sldId id="370" r:id="rId49"/>
    <p:sldId id="371" r:id="rId50"/>
    <p:sldId id="372" r:id="rId51"/>
    <p:sldId id="375" r:id="rId52"/>
    <p:sldId id="376" r:id="rId53"/>
    <p:sldId id="377" r:id="rId54"/>
    <p:sldId id="384" r:id="rId55"/>
    <p:sldId id="386" r:id="rId56"/>
    <p:sldId id="303" r:id="rId57"/>
    <p:sldId id="421" r:id="rId58"/>
    <p:sldId id="402" r:id="rId59"/>
    <p:sldId id="428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256"/>
            <p14:sldId id="389"/>
            <p14:sldId id="403"/>
            <p14:sldId id="404"/>
            <p14:sldId id="346"/>
            <p14:sldId id="345"/>
            <p14:sldId id="412"/>
            <p14:sldId id="344"/>
            <p14:sldId id="406"/>
            <p14:sldId id="405"/>
            <p14:sldId id="417"/>
            <p14:sldId id="418"/>
            <p14:sldId id="419"/>
            <p14:sldId id="356"/>
            <p14:sldId id="357"/>
            <p14:sldId id="358"/>
            <p14:sldId id="359"/>
            <p14:sldId id="360"/>
            <p14:sldId id="347"/>
            <p14:sldId id="348"/>
            <p14:sldId id="349"/>
            <p14:sldId id="350"/>
            <p14:sldId id="414"/>
            <p14:sldId id="413"/>
            <p14:sldId id="407"/>
            <p14:sldId id="408"/>
            <p14:sldId id="351"/>
            <p14:sldId id="352"/>
            <p14:sldId id="353"/>
            <p14:sldId id="354"/>
            <p14:sldId id="361"/>
            <p14:sldId id="362"/>
            <p14:sldId id="364"/>
            <p14:sldId id="363"/>
            <p14:sldId id="410"/>
            <p14:sldId id="415"/>
            <p14:sldId id="423"/>
            <p14:sldId id="365"/>
            <p14:sldId id="366"/>
            <p14:sldId id="367"/>
            <p14:sldId id="368"/>
            <p14:sldId id="383"/>
            <p14:sldId id="382"/>
            <p14:sldId id="381"/>
            <p14:sldId id="427"/>
            <p14:sldId id="424"/>
            <p14:sldId id="425"/>
            <p14:sldId id="370"/>
            <p14:sldId id="371"/>
            <p14:sldId id="372"/>
            <p14:sldId id="375"/>
            <p14:sldId id="376"/>
            <p14:sldId id="377"/>
            <p14:sldId id="384"/>
            <p14:sldId id="386"/>
            <p14:sldId id="303"/>
            <p14:sldId id="421"/>
            <p14:sldId id="402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rnet.ru/books/c_plus/programmirovanie_na_s_dlya_nachinayushhix_3-e_iz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rnet.ru/books/c_plus/programmirovanie_na_s_dlya_nachinayushhix_3-e_iz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rnet.ru/books/c_plus/programmirovanie_na_s_dlya_nachinayushhix_3-e_iz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odernet.ru/books/c_plus/programmirovanie_na_s_dlya_nachinayushhix_3-e_iz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rnet.ru/books/c_plus/programmirovanie_na_s_dlya_nachinayushhix_3-e_iz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net.ru/books/c_plus/programmirovanie_na_s_dlya_nachinayushhix_3-e_iz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404664"/>
            <a:ext cx="7344816" cy="1872208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0B050"/>
                </a:solidFill>
              </a:rPr>
              <a:t>Курс «Основы Алгоритмизации и программирование»</a:t>
            </a:r>
            <a:br>
              <a:rPr lang="ru-RU" sz="3200" b="1" dirty="0">
                <a:solidFill>
                  <a:srgbClr val="00B050"/>
                </a:solidFill>
              </a:rPr>
            </a:br>
            <a:r>
              <a:rPr lang="ru-RU" sz="2400" b="1" dirty="0"/>
              <a:t>Власенко Олег </a:t>
            </a:r>
            <a:r>
              <a:rPr lang="ru-RU" sz="2400" b="1" dirty="0" err="1"/>
              <a:t>Федосович</a:t>
            </a:r>
            <a:br>
              <a:rPr lang="ru-RU" sz="2400" b="1" dirty="0"/>
            </a:br>
            <a:r>
              <a:rPr lang="en-US" sz="2400" b="1" dirty="0"/>
              <a:t>SimbirSoft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924944"/>
            <a:ext cx="7200800" cy="2639144"/>
          </a:xfrm>
        </p:spPr>
        <p:txBody>
          <a:bodyPr>
            <a:normAutofit fontScale="92500"/>
          </a:bodyPr>
          <a:lstStyle/>
          <a:p>
            <a:pPr algn="l"/>
            <a:r>
              <a:rPr lang="ru-RU" b="1" dirty="0">
                <a:solidFill>
                  <a:srgbClr val="0070C0"/>
                </a:solidFill>
              </a:rPr>
              <a:t>Лекция 2. </a:t>
            </a:r>
          </a:p>
          <a:p>
            <a:pPr algn="l"/>
            <a:r>
              <a:rPr lang="ru-RU" sz="2400" b="1" dirty="0"/>
              <a:t>Комментарии. Переменные. Вывод и Ввод переменных. </a:t>
            </a:r>
          </a:p>
          <a:p>
            <a:pPr algn="l"/>
            <a:r>
              <a:rPr lang="ru-RU" sz="2400" b="1" dirty="0"/>
              <a:t>Развилка – полная и усеченная. Логические операции.</a:t>
            </a:r>
          </a:p>
          <a:p>
            <a:endParaRPr lang="ru-RU" sz="2400" b="1" dirty="0"/>
          </a:p>
          <a:p>
            <a:pPr algn="l"/>
            <a:r>
              <a:rPr lang="ru-RU" sz="2400" b="1" dirty="0">
                <a:solidFill>
                  <a:srgbClr val="0070C0"/>
                </a:solidFill>
              </a:rPr>
              <a:t>ЛР 2. Ввод и вывод переменных.</a:t>
            </a:r>
          </a:p>
          <a:p>
            <a:pPr algn="l"/>
            <a:r>
              <a:rPr lang="ru-RU" sz="2400" b="1" dirty="0">
                <a:solidFill>
                  <a:srgbClr val="0070C0"/>
                </a:solidFill>
              </a:rPr>
              <a:t>ЛР 3. Развилки.</a:t>
            </a:r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483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Переменные. Вывод. 3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0" y="807809"/>
            <a:ext cx="8667758" cy="492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34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Вывод - </a:t>
            </a:r>
            <a:r>
              <a:rPr lang="en-US" sz="3200" b="1" dirty="0" err="1"/>
              <a:t>printf</a:t>
            </a:r>
            <a:r>
              <a:rPr lang="ru-RU" sz="32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91AC1-8B71-4E1E-A8E6-8B0A90AA12C0}"/>
              </a:ext>
            </a:extLst>
          </p:cNvPr>
          <p:cNvSpPr txBox="1"/>
          <p:nvPr/>
        </p:nvSpPr>
        <p:spPr>
          <a:xfrm>
            <a:off x="576064" y="6165304"/>
            <a:ext cx="8316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Источник: </a:t>
            </a:r>
            <a:r>
              <a:rPr lang="ru-RU" sz="1400" dirty="0">
                <a:hlinkClick r:id="rId2"/>
              </a:rPr>
              <a:t>https://codernet.ru/books/c_plus/programmirovanie_na_s_dlya_nachinayushhix_3-e_izd/</a:t>
            </a:r>
            <a:r>
              <a:rPr lang="ru-RU" sz="1400" dirty="0"/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CE60C0-6656-4A28-A29D-CD2863043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1" y="836712"/>
            <a:ext cx="7582958" cy="20862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C13027-D0BF-4B75-A5F9-314422A1B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847" y="2932098"/>
            <a:ext cx="5814849" cy="285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2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Переменные  - типы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91AC1-8B71-4E1E-A8E6-8B0A90AA12C0}"/>
              </a:ext>
            </a:extLst>
          </p:cNvPr>
          <p:cNvSpPr txBox="1"/>
          <p:nvPr/>
        </p:nvSpPr>
        <p:spPr>
          <a:xfrm>
            <a:off x="576064" y="6165304"/>
            <a:ext cx="8316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Источник: </a:t>
            </a:r>
            <a:r>
              <a:rPr lang="ru-RU" sz="1400" dirty="0">
                <a:hlinkClick r:id="rId2"/>
              </a:rPr>
              <a:t>https://codernet.ru/books/c_plus/programmirovanie_na_s_dlya_nachinayushhix_3-e_izd/</a:t>
            </a:r>
            <a:r>
              <a:rPr lang="ru-RU" sz="1400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E9202E-A62B-4357-9311-AF07E78C7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28800"/>
            <a:ext cx="7659169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9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Переменные - операции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91AC1-8B71-4E1E-A8E6-8B0A90AA12C0}"/>
              </a:ext>
            </a:extLst>
          </p:cNvPr>
          <p:cNvSpPr txBox="1"/>
          <p:nvPr/>
        </p:nvSpPr>
        <p:spPr>
          <a:xfrm>
            <a:off x="576064" y="6165304"/>
            <a:ext cx="8316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Источник: </a:t>
            </a:r>
            <a:r>
              <a:rPr lang="ru-RU" sz="1400" dirty="0">
                <a:hlinkClick r:id="rId2"/>
              </a:rPr>
              <a:t>https://codernet.ru/books/c_plus/programmirovanie_na_s_dlya_nachinayushhix_3-e_izd/</a:t>
            </a:r>
            <a:r>
              <a:rPr lang="ru-RU" sz="1400" dirty="0"/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F6D3EB-ABA2-4B57-941C-29D632866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9" y="833075"/>
            <a:ext cx="7678222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2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Комментарии в программе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чего используются комментарии:</a:t>
            </a:r>
          </a:p>
          <a:p>
            <a:pPr marL="342900" indent="-342900">
              <a:buAutoNum type="arabicParenR"/>
            </a:pPr>
            <a:r>
              <a:rPr lang="ru-RU" dirty="0"/>
              <a:t>Для пояснения кода</a:t>
            </a:r>
          </a:p>
          <a:p>
            <a:pPr marL="342900" indent="-342900">
              <a:buAutoNum type="arabicParenR"/>
            </a:pPr>
            <a:r>
              <a:rPr lang="ru-RU" dirty="0"/>
              <a:t>Для временного отключения части кода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04058"/>
            <a:ext cx="7704856" cy="474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94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Комментарии в программе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чего используются комментарии:</a:t>
            </a:r>
          </a:p>
          <a:p>
            <a:pPr marL="342900" indent="-342900">
              <a:buAutoNum type="arabicParenR"/>
            </a:pPr>
            <a:r>
              <a:rPr lang="ru-RU" dirty="0"/>
              <a:t>Для пояснения кода</a:t>
            </a:r>
          </a:p>
          <a:p>
            <a:pPr marL="342900" indent="-342900">
              <a:buAutoNum type="arabicParenR"/>
            </a:pPr>
            <a:r>
              <a:rPr lang="ru-RU" dirty="0"/>
              <a:t>Для временного отключения части кода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863370"/>
            <a:ext cx="7923857" cy="488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19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Комментарии в программе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чего используются комментарии:</a:t>
            </a:r>
          </a:p>
          <a:p>
            <a:pPr marL="342900" indent="-342900">
              <a:buAutoNum type="arabicParenR"/>
            </a:pPr>
            <a:r>
              <a:rPr lang="ru-RU" dirty="0"/>
              <a:t>Для пояснения кода</a:t>
            </a:r>
          </a:p>
          <a:p>
            <a:pPr marL="342900" indent="-342900">
              <a:buAutoNum type="arabicParenR"/>
            </a:pPr>
            <a:r>
              <a:rPr lang="ru-RU" dirty="0"/>
              <a:t>Для временного отключения части кода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04058"/>
            <a:ext cx="85598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57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Комментарии в программе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Какие виды комментариев могут быть</a:t>
            </a:r>
          </a:p>
          <a:p>
            <a:pPr marL="342900" indent="-342900">
              <a:buAutoNum type="arabicParenR"/>
            </a:pPr>
            <a:r>
              <a:rPr lang="ru-RU" dirty="0"/>
              <a:t>Строчные – от </a:t>
            </a:r>
            <a:r>
              <a:rPr lang="en-US" b="1" dirty="0"/>
              <a:t>// </a:t>
            </a:r>
            <a:r>
              <a:rPr lang="ru-RU" dirty="0"/>
              <a:t>до конца строки</a:t>
            </a:r>
          </a:p>
          <a:p>
            <a:endParaRPr lang="ru-RU" b="1" dirty="0"/>
          </a:p>
          <a:p>
            <a:r>
              <a:rPr lang="en-US" b="1" dirty="0" err="1"/>
              <a:t>Ctrl+K+C</a:t>
            </a:r>
            <a:r>
              <a:rPr lang="en-US" dirty="0"/>
              <a:t> </a:t>
            </a:r>
            <a:r>
              <a:rPr lang="ru-RU" dirty="0"/>
              <a:t>Закомментировать строчными комментариями выделенные строки</a:t>
            </a:r>
          </a:p>
          <a:p>
            <a:r>
              <a:rPr lang="en-US" b="1" dirty="0" err="1"/>
              <a:t>Ctrl+K+U</a:t>
            </a:r>
            <a:r>
              <a:rPr lang="en-US" dirty="0"/>
              <a:t> </a:t>
            </a:r>
            <a:r>
              <a:rPr lang="ru-RU" dirty="0" err="1"/>
              <a:t>Раскомментировать</a:t>
            </a:r>
            <a:r>
              <a:rPr lang="ru-RU" dirty="0"/>
              <a:t> строчные комментарии для выделенных строк</a:t>
            </a:r>
          </a:p>
          <a:p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6768752" cy="416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32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Комментарии в программе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Какие виды комментариев могут быть</a:t>
            </a:r>
          </a:p>
          <a:p>
            <a:r>
              <a:rPr lang="ru-RU" dirty="0"/>
              <a:t>2) Блочные от </a:t>
            </a:r>
            <a:r>
              <a:rPr lang="en-US" b="1" dirty="0"/>
              <a:t>/*</a:t>
            </a:r>
            <a:r>
              <a:rPr lang="en-US" dirty="0"/>
              <a:t> </a:t>
            </a:r>
            <a:r>
              <a:rPr lang="ru-RU" dirty="0"/>
              <a:t>до </a:t>
            </a:r>
            <a:r>
              <a:rPr lang="en-US" b="1" dirty="0"/>
              <a:t>*/</a:t>
            </a:r>
            <a:r>
              <a:rPr lang="en-US" dirty="0"/>
              <a:t> </a:t>
            </a:r>
            <a:r>
              <a:rPr lang="ru-RU" dirty="0"/>
              <a:t>в любом месте программы дальше по тексту</a:t>
            </a:r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7706170" cy="489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70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Ввод информации.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836712"/>
            <a:ext cx="6984776" cy="551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// </a:t>
            </a:r>
            <a:r>
              <a:rPr lang="ru-RU" sz="2000" dirty="0"/>
              <a:t>перевод скорости из м</a:t>
            </a:r>
            <a:r>
              <a:rPr lang="en-US" sz="2000" dirty="0"/>
              <a:t>/</a:t>
            </a:r>
            <a:r>
              <a:rPr lang="ru-RU" sz="2000" dirty="0"/>
              <a:t>сек в км</a:t>
            </a:r>
            <a:r>
              <a:rPr lang="en-US" sz="2000" dirty="0"/>
              <a:t>/</a:t>
            </a:r>
            <a:r>
              <a:rPr lang="ru-RU" sz="2000" dirty="0"/>
              <a:t>час</a:t>
            </a:r>
            <a:endParaRPr lang="en-US" sz="2000" dirty="0"/>
          </a:p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Windows.h</a:t>
            </a:r>
            <a:r>
              <a:rPr lang="en-US" sz="2000" dirty="0"/>
              <a:t>&gt;</a:t>
            </a:r>
          </a:p>
          <a:p>
            <a:endParaRPr lang="ru-RU" sz="1000" dirty="0"/>
          </a:p>
          <a:p>
            <a:r>
              <a:rPr lang="en-US" sz="2000" dirty="0"/>
              <a:t>void main()</a:t>
            </a:r>
          </a:p>
          <a:p>
            <a:r>
              <a:rPr lang="ru-RU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SetConsoleCP</a:t>
            </a:r>
            <a:r>
              <a:rPr lang="en-US" sz="2000" dirty="0"/>
              <a:t>(1251);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SetConsoleOutputCP</a:t>
            </a:r>
            <a:r>
              <a:rPr lang="en-US" sz="2000" dirty="0"/>
              <a:t>(1251);</a:t>
            </a:r>
          </a:p>
          <a:p>
            <a:endParaRPr lang="ru-RU" sz="1050" dirty="0"/>
          </a:p>
          <a:p>
            <a:r>
              <a:rPr lang="en-US" sz="2000" dirty="0"/>
              <a:t>	</a:t>
            </a:r>
            <a:r>
              <a:rPr lang="en-US" sz="2000" b="1" dirty="0"/>
              <a:t>float </a:t>
            </a:r>
            <a:r>
              <a:rPr lang="en-US" sz="2000" b="1" dirty="0">
                <a:solidFill>
                  <a:srgbClr val="7030A0"/>
                </a:solidFill>
              </a:rPr>
              <a:t>v1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v2</a:t>
            </a:r>
            <a:r>
              <a:rPr lang="en-US" sz="2000" b="1" dirty="0"/>
              <a:t>;</a:t>
            </a:r>
            <a:endParaRPr lang="ru-RU" sz="2000" b="1" dirty="0"/>
          </a:p>
          <a:p>
            <a:endParaRPr lang="ru-RU" sz="1000" b="1" dirty="0"/>
          </a:p>
          <a:p>
            <a:r>
              <a:rPr lang="ru-RU" sz="2000" dirty="0"/>
              <a:t>	</a:t>
            </a:r>
            <a:r>
              <a:rPr lang="ru-RU" sz="2000" dirty="0" err="1"/>
              <a:t>printf</a:t>
            </a:r>
            <a:r>
              <a:rPr lang="ru-RU" sz="2000" dirty="0"/>
              <a:t>("Введите скорость в метрах в секунду=");	</a:t>
            </a:r>
          </a:p>
          <a:p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scanf_s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sz="2000" dirty="0">
                <a:solidFill>
                  <a:srgbClr val="7030A0"/>
                </a:solidFill>
              </a:rPr>
              <a:t>%f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",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en-US" sz="2000" dirty="0">
                <a:solidFill>
                  <a:srgbClr val="7030A0"/>
                </a:solidFill>
              </a:rPr>
              <a:t>v1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000" b="1" dirty="0"/>
          </a:p>
          <a:p>
            <a:r>
              <a:rPr lang="en-US" sz="2000" dirty="0">
                <a:solidFill>
                  <a:srgbClr val="00B050"/>
                </a:solidFill>
              </a:rPr>
              <a:t>	v2 = </a:t>
            </a:r>
            <a:r>
              <a:rPr lang="en-US" sz="2000" dirty="0">
                <a:solidFill>
                  <a:srgbClr val="7030A0"/>
                </a:solidFill>
              </a:rPr>
              <a:t>v1</a:t>
            </a:r>
            <a:r>
              <a:rPr lang="en-US" sz="2000" dirty="0">
                <a:solidFill>
                  <a:srgbClr val="00B050"/>
                </a:solidFill>
              </a:rPr>
              <a:t> * 3.6;</a:t>
            </a:r>
          </a:p>
          <a:p>
            <a:endParaRPr lang="ru-RU" sz="1000" dirty="0"/>
          </a:p>
          <a:p>
            <a:r>
              <a:rPr lang="en-US" sz="2000" dirty="0"/>
              <a:t>	</a:t>
            </a:r>
            <a:r>
              <a:rPr lang="ru-RU" sz="2000" dirty="0" err="1"/>
              <a:t>printf</a:t>
            </a:r>
            <a:r>
              <a:rPr lang="ru-RU" sz="2000" dirty="0"/>
              <a:t>("Скорость в метрах в секунду=");</a:t>
            </a:r>
          </a:p>
          <a:p>
            <a:r>
              <a:rPr lang="en-US" sz="2000" dirty="0"/>
              <a:t>	</a:t>
            </a:r>
            <a:r>
              <a:rPr lang="en-US" sz="2000" b="1" dirty="0" err="1"/>
              <a:t>printf</a:t>
            </a:r>
            <a:r>
              <a:rPr lang="en-US" sz="2000" b="1" dirty="0"/>
              <a:t>("</a:t>
            </a:r>
            <a:r>
              <a:rPr lang="en-US" sz="2000" b="1" dirty="0">
                <a:solidFill>
                  <a:srgbClr val="7030A0"/>
                </a:solidFill>
              </a:rPr>
              <a:t>%f</a:t>
            </a:r>
            <a:r>
              <a:rPr lang="en-US" sz="2000" b="1" dirty="0"/>
              <a:t>\n", </a:t>
            </a:r>
            <a:r>
              <a:rPr lang="en-US" sz="2000" b="1" dirty="0">
                <a:solidFill>
                  <a:srgbClr val="7030A0"/>
                </a:solidFill>
              </a:rPr>
              <a:t>v1</a:t>
            </a:r>
            <a:r>
              <a:rPr lang="en-US" sz="2000" b="1" dirty="0"/>
              <a:t>);</a:t>
            </a:r>
          </a:p>
          <a:p>
            <a:r>
              <a:rPr lang="en-US" sz="2000" dirty="0"/>
              <a:t>	</a:t>
            </a:r>
            <a:r>
              <a:rPr lang="ru-RU" sz="2000" dirty="0" err="1"/>
              <a:t>printf</a:t>
            </a:r>
            <a:r>
              <a:rPr lang="ru-RU" sz="2000" dirty="0"/>
              <a:t>("Скорость в километрах в час=</a:t>
            </a:r>
            <a:r>
              <a:rPr lang="ru-RU" sz="2000" b="1" dirty="0">
                <a:solidFill>
                  <a:srgbClr val="00B050"/>
                </a:solidFill>
              </a:rPr>
              <a:t>%f</a:t>
            </a:r>
            <a:r>
              <a:rPr lang="ru-RU" sz="2000" dirty="0"/>
              <a:t>", </a:t>
            </a:r>
            <a:r>
              <a:rPr lang="ru-RU" sz="2000" b="1" dirty="0">
                <a:solidFill>
                  <a:srgbClr val="00B050"/>
                </a:solidFill>
              </a:rPr>
              <a:t>v2</a:t>
            </a:r>
            <a:r>
              <a:rPr lang="ru-RU" sz="2000" dirty="0"/>
              <a:t>);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431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Линейный код</a:t>
            </a:r>
          </a:p>
        </p:txBody>
      </p:sp>
    </p:spTree>
    <p:extLst>
      <p:ext uri="{BB962C8B-B14F-4D97-AF65-F5344CB8AC3E}">
        <p14:creationId xmlns:p14="http://schemas.microsoft.com/office/powerpoint/2010/main" val="101873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Ввод информации.2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81198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7504" y="580526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Программа в консоли ждет ввода числа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40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Ввод информации.3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00398"/>
            <a:ext cx="8784976" cy="459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48928" y="5989930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Введите число «20»  и нажмите </a:t>
            </a:r>
            <a:r>
              <a:rPr lang="en-US" dirty="0"/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3235535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Ввод информации.</a:t>
            </a:r>
            <a:r>
              <a:rPr lang="en-US" sz="3200" b="1" dirty="0"/>
              <a:t>4</a:t>
            </a:r>
            <a:r>
              <a:rPr lang="ru-RU" sz="3200" b="1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8928" y="5989930"/>
            <a:ext cx="8827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 нажатия </a:t>
            </a:r>
            <a:r>
              <a:rPr lang="en-US" dirty="0"/>
              <a:t>Enter</a:t>
            </a:r>
            <a:r>
              <a:rPr lang="ru-RU" dirty="0"/>
              <a:t> программа выполнила вычисления и вывела результат в консоль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764704"/>
            <a:ext cx="8724949" cy="456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752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235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42088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№2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49784" y="3789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Ввод и вывод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445902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1. Падение с высоты. 1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Задается высота (</a:t>
            </a:r>
            <a:r>
              <a:rPr lang="en-US" dirty="0"/>
              <a:t>“hard coded”</a:t>
            </a:r>
            <a:r>
              <a:rPr lang="ru-RU" dirty="0"/>
              <a:t>), с которой падает предмет.</a:t>
            </a:r>
          </a:p>
          <a:p>
            <a:r>
              <a:rPr lang="ru-RU" dirty="0"/>
              <a:t>Нужно рассчитать, через сколько секунд предмет коснётся земли.</a:t>
            </a:r>
          </a:p>
          <a:p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10" y="1700808"/>
            <a:ext cx="741622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344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1. Падение с высоты</a:t>
            </a:r>
            <a:r>
              <a:rPr lang="en-US" sz="3200" b="1" dirty="0"/>
              <a:t>. 2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Задается высота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“hard coded”</a:t>
            </a:r>
            <a:r>
              <a:rPr lang="ru-RU" dirty="0"/>
              <a:t>), с которой падает предмет.</a:t>
            </a:r>
          </a:p>
          <a:p>
            <a:r>
              <a:rPr lang="ru-RU" dirty="0"/>
              <a:t>Нужно рассчитать, через сколько секунд предмет коснётся земли.</a:t>
            </a:r>
          </a:p>
          <a:p>
            <a:endParaRPr lang="ru-R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82" y="1700808"/>
            <a:ext cx="85598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28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. Падение с высоты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высота, с которой падает предмет.</a:t>
            </a:r>
          </a:p>
          <a:p>
            <a:r>
              <a:rPr lang="ru-RU" dirty="0"/>
              <a:t>Нужно рассчитать, через сколько секунд предмет коснётся земли.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612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. Падение с высоты</a:t>
            </a:r>
            <a:r>
              <a:rPr lang="en-US" sz="3200" b="1" dirty="0"/>
              <a:t> 2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высота, с которой падает предмет.</a:t>
            </a:r>
          </a:p>
          <a:p>
            <a:r>
              <a:rPr lang="ru-RU" dirty="0"/>
              <a:t>Нужно рассчитать, через сколько секунд предмет коснётся земли.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06" y="1700808"/>
            <a:ext cx="80708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994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. Падение с высоты</a:t>
            </a:r>
            <a:r>
              <a:rPr lang="en-US" sz="3200" b="1" dirty="0"/>
              <a:t> 3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Запустите программу. Введите высоту 12 метров.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56" y="1700808"/>
            <a:ext cx="85598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28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Hello World</a:t>
            </a:r>
            <a:r>
              <a:rPr lang="ru-RU" sz="3200" b="1" dirty="0"/>
              <a:t> – код программы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1268760"/>
            <a:ext cx="6768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endParaRPr lang="ru-RU" sz="2000" dirty="0"/>
          </a:p>
          <a:p>
            <a:r>
              <a:rPr lang="en-US" sz="2000" dirty="0"/>
              <a:t>void main()</a:t>
            </a:r>
          </a:p>
          <a:p>
            <a:r>
              <a:rPr lang="ru-RU" sz="2000" dirty="0"/>
              <a:t>{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("Hello World!");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7186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. Падение с высоты</a:t>
            </a:r>
            <a:r>
              <a:rPr lang="en-US" sz="3200" b="1" dirty="0"/>
              <a:t> </a:t>
            </a:r>
            <a:r>
              <a:rPr lang="ru-RU" sz="3200" b="1" dirty="0"/>
              <a:t>4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Запустите программу. Введите высоту 20 метров.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4" y="1700808"/>
            <a:ext cx="85598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533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3. Покупаем квартиру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площадь квартиры и стоимость квадратного метра.</a:t>
            </a:r>
          </a:p>
          <a:p>
            <a:r>
              <a:rPr lang="ru-RU" dirty="0"/>
              <a:t>Выводится сколько будет стоить эта квартира.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978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3. Покупаем квартиру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площадь квартиры и стоимость квадратного метра.</a:t>
            </a:r>
          </a:p>
          <a:p>
            <a:r>
              <a:rPr lang="ru-RU" dirty="0"/>
              <a:t>Выводится сколько будет стоить эта квартира.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50" y="1844824"/>
            <a:ext cx="8964488" cy="475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949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3. Покупаем квартиру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площадь квартиры и стоимость квадратного метра.</a:t>
            </a:r>
          </a:p>
          <a:p>
            <a:r>
              <a:rPr lang="ru-RU" dirty="0"/>
              <a:t>Выводится сколько будет стоить эта квартира.</a:t>
            </a:r>
          </a:p>
          <a:p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5598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372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4. Покупаем квартиру</a:t>
            </a:r>
            <a:r>
              <a:rPr lang="en-US" sz="3200" b="1" dirty="0"/>
              <a:t> - </a:t>
            </a:r>
            <a:r>
              <a:rPr lang="ru-RU" sz="3200" b="1" dirty="0"/>
              <a:t>время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площадь квартиры и стоимость квадратного метра.</a:t>
            </a:r>
          </a:p>
          <a:p>
            <a:r>
              <a:rPr lang="ru-RU" dirty="0"/>
              <a:t>Вводится зарплата в месяц.</a:t>
            </a:r>
          </a:p>
          <a:p>
            <a:r>
              <a:rPr lang="ru-RU" dirty="0"/>
              <a:t>Выводится сколько будет стоить эта квартира.</a:t>
            </a:r>
          </a:p>
          <a:p>
            <a:r>
              <a:rPr lang="ru-RU" dirty="0"/>
              <a:t>Выводится сколько месяцев нужно будет собирать деньги на квартиру, при условии что 50% зарплаты можно откладывать на квартиру.	</a:t>
            </a:r>
          </a:p>
          <a:p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56" y="2411027"/>
            <a:ext cx="7844296" cy="445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676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 по ЛР 2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49694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0. ТОЧНО УЖЕ Выкачать и установить</a:t>
            </a:r>
            <a:r>
              <a:rPr lang="en-US" sz="2000" dirty="0"/>
              <a:t> MS VS</a:t>
            </a:r>
            <a:r>
              <a:rPr lang="ru-RU" sz="2000" dirty="0"/>
              <a:t> на личном компьютере или на том компьютере, которым вы будете пользоваться для выполнения домашних заданий и лабораторных работ по Си.</a:t>
            </a:r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r>
              <a:rPr lang="ru-RU" sz="2000" dirty="0"/>
              <a:t>Из курса математики взять простую расчетную задачу и реализовать её на Си. (например, вычисление площади, или объема, или корня уравнения, или что-то подобное – по известной из курса математики формуле и</a:t>
            </a:r>
            <a:r>
              <a:rPr lang="en-US" sz="2000" dirty="0"/>
              <a:t>/</a:t>
            </a:r>
            <a:r>
              <a:rPr lang="ru-RU" sz="2000" dirty="0"/>
              <a:t>или алгоритму)</a:t>
            </a:r>
          </a:p>
          <a:p>
            <a:pPr marL="457200" indent="-457200">
              <a:buAutoNum type="arabicPeriod"/>
            </a:pPr>
            <a:r>
              <a:rPr lang="ru-RU" sz="2000" dirty="0"/>
              <a:t>Взять из курса физики</a:t>
            </a:r>
            <a:r>
              <a:rPr lang="en-US" sz="2000" dirty="0"/>
              <a:t>/</a:t>
            </a:r>
            <a:r>
              <a:rPr lang="ru-RU" sz="2000" dirty="0"/>
              <a:t>химии или других прикладных предметов (не математики) идею для расчетной задачи и реализовать её (например, вычисление скорости, давления, времени, силы тока и т.п.).</a:t>
            </a:r>
          </a:p>
          <a:p>
            <a:pPr marL="457200" indent="-457200">
              <a:buAutoNum type="arabicPeriod"/>
            </a:pPr>
            <a:r>
              <a:rPr lang="ru-RU" sz="2000" dirty="0"/>
              <a:t>Взять из повседневной жизни или прикладной экономической жизни идею и реализовать расчетную задачу (например, расчет времени возвращения кредита, расчет переплаты за кредит и т.п.)</a:t>
            </a:r>
          </a:p>
          <a:p>
            <a:pPr marL="457200" indent="-457200">
              <a:buAutoNum type="arabicPeriod"/>
            </a:pPr>
            <a:endParaRPr lang="ru-RU" sz="2000" dirty="0"/>
          </a:p>
          <a:p>
            <a:r>
              <a:rPr lang="ru-RU" sz="2000" dirty="0"/>
              <a:t>В итоге у каждого должно быть 3 уникальных задачи.</a:t>
            </a:r>
          </a:p>
          <a:p>
            <a:r>
              <a:rPr lang="ru-RU" sz="2000" dirty="0"/>
              <a:t>Если задачи не уникальны – кто первым сдал – тот и автор, остальные придумывают и реализуют другие варианты. Все задачи должны быть принесены на следующее занятие в классе и сданы на нем.</a:t>
            </a:r>
          </a:p>
        </p:txBody>
      </p:sp>
    </p:spTree>
    <p:extLst>
      <p:ext uri="{BB962C8B-B14F-4D97-AF65-F5344CB8AC3E}">
        <p14:creationId xmlns:p14="http://schemas.microsoft.com/office/powerpoint/2010/main" val="1411012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385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Развилки</a:t>
            </a:r>
          </a:p>
        </p:txBody>
      </p:sp>
    </p:spTree>
    <p:extLst>
      <p:ext uri="{BB962C8B-B14F-4D97-AF65-F5344CB8AC3E}">
        <p14:creationId xmlns:p14="http://schemas.microsoft.com/office/powerpoint/2010/main" val="564780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Развилка (</a:t>
            </a:r>
            <a:r>
              <a:rPr lang="en-US" dirty="0"/>
              <a:t>if</a:t>
            </a:r>
            <a:r>
              <a:rPr lang="ru-RU" dirty="0"/>
              <a:t>)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56792"/>
            <a:ext cx="5162550" cy="2886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4869160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ru-RU" dirty="0"/>
              <a:t>Условие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	Действие1</a:t>
            </a:r>
            <a:r>
              <a:rPr lang="en-US" dirty="0"/>
              <a:t>;</a:t>
            </a:r>
            <a:endParaRPr lang="ru-RU" dirty="0"/>
          </a:p>
          <a:p>
            <a:r>
              <a:rPr lang="en-US" b="1" dirty="0"/>
              <a:t>else</a:t>
            </a:r>
          </a:p>
          <a:p>
            <a:r>
              <a:rPr lang="en-US" dirty="0"/>
              <a:t>	</a:t>
            </a:r>
            <a:r>
              <a:rPr lang="ru-RU" dirty="0"/>
              <a:t>Действие2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0879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Найти максимум - полная развилка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221088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solidFill>
                  <a:srgbClr val="0070C0"/>
                </a:solidFill>
              </a:rPr>
              <a:t>Фрагмент кода:</a:t>
            </a:r>
          </a:p>
          <a:p>
            <a:r>
              <a:rPr lang="en-US" sz="2400" b="1" dirty="0"/>
              <a:t>if</a:t>
            </a:r>
            <a:r>
              <a:rPr lang="en-US" sz="2400" dirty="0"/>
              <a:t> (val1 &gt; val2) {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dirty="0" err="1"/>
              <a:t>max_val</a:t>
            </a:r>
            <a:r>
              <a:rPr lang="en-US" sz="2400" dirty="0"/>
              <a:t> = val1;</a:t>
            </a:r>
            <a:endParaRPr lang="ru-RU" sz="2400" dirty="0"/>
          </a:p>
          <a:p>
            <a:r>
              <a:rPr lang="ru-RU" sz="2400" dirty="0"/>
              <a:t>} </a:t>
            </a:r>
            <a:r>
              <a:rPr lang="en-US" sz="2400" b="1" dirty="0"/>
              <a:t>else</a:t>
            </a:r>
            <a:r>
              <a:rPr lang="ru-RU" sz="2400" dirty="0"/>
              <a:t>  { </a:t>
            </a:r>
          </a:p>
          <a:p>
            <a:r>
              <a:rPr lang="ru-RU" sz="2400" dirty="0"/>
              <a:t>	</a:t>
            </a:r>
            <a:r>
              <a:rPr lang="en-US" sz="2400" dirty="0"/>
              <a:t>max</a:t>
            </a:r>
            <a:r>
              <a:rPr lang="ru-RU" sz="2400" dirty="0"/>
              <a:t>_</a:t>
            </a:r>
            <a:r>
              <a:rPr lang="en-US" sz="2400" dirty="0" err="1"/>
              <a:t>val</a:t>
            </a:r>
            <a:r>
              <a:rPr lang="ru-RU" sz="2400" dirty="0"/>
              <a:t> = </a:t>
            </a:r>
            <a:r>
              <a:rPr lang="en-US" sz="2400" dirty="0" err="1"/>
              <a:t>val</a:t>
            </a:r>
            <a:r>
              <a:rPr lang="ru-RU" sz="2400" dirty="0"/>
              <a:t>2;</a:t>
            </a:r>
          </a:p>
          <a:p>
            <a:r>
              <a:rPr lang="ru-RU" sz="2400" dirty="0"/>
              <a:t>}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68760"/>
            <a:ext cx="51625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7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Привет мир – код программы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836712"/>
            <a:ext cx="69847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Windows.h</a:t>
            </a:r>
            <a:r>
              <a:rPr lang="en-US" sz="2000" dirty="0"/>
              <a:t>&gt;</a:t>
            </a:r>
          </a:p>
          <a:p>
            <a:endParaRPr lang="ru-RU" sz="2000" dirty="0"/>
          </a:p>
          <a:p>
            <a:r>
              <a:rPr lang="en-US" sz="2000" dirty="0"/>
              <a:t>void main()</a:t>
            </a:r>
          </a:p>
          <a:p>
            <a:r>
              <a:rPr lang="ru-RU" sz="2000" dirty="0"/>
              <a:t>{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("Hello World!");</a:t>
            </a:r>
          </a:p>
          <a:p>
            <a:r>
              <a:rPr lang="en-US" sz="2000" dirty="0"/>
              <a:t>	</a:t>
            </a:r>
            <a:r>
              <a:rPr lang="ru-RU" sz="2000" dirty="0" err="1"/>
              <a:t>printf</a:t>
            </a:r>
            <a:r>
              <a:rPr lang="ru-RU" sz="2000" dirty="0"/>
              <a:t>("Привет мир");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5976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Усеченная развилка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4869160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</a:t>
            </a:r>
            <a:r>
              <a:rPr lang="en-US" sz="2400" dirty="0"/>
              <a:t> (</a:t>
            </a:r>
            <a:r>
              <a:rPr lang="ru-RU" sz="2400" dirty="0"/>
              <a:t>Условие</a:t>
            </a:r>
            <a:r>
              <a:rPr lang="en-US" sz="2400" dirty="0"/>
              <a:t>) {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ru-RU" sz="2400" dirty="0"/>
              <a:t>Действие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}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96752"/>
            <a:ext cx="46101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84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Минимум из 3 чисел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908720"/>
            <a:ext cx="59401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void main() {</a:t>
            </a:r>
          </a:p>
          <a:p>
            <a:endParaRPr lang="ru-RU" sz="2000" dirty="0"/>
          </a:p>
          <a:p>
            <a:r>
              <a:rPr lang="ru-RU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val1 = 9;</a:t>
            </a:r>
          </a:p>
          <a:p>
            <a:r>
              <a:rPr lang="ru-RU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val2 = 10;</a:t>
            </a:r>
          </a:p>
          <a:p>
            <a:r>
              <a:rPr lang="ru-RU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val3 = 6;</a:t>
            </a:r>
          </a:p>
          <a:p>
            <a:endParaRPr lang="ru-RU" sz="2000" dirty="0"/>
          </a:p>
          <a:p>
            <a:r>
              <a:rPr lang="ru-RU" sz="2000" dirty="0"/>
              <a:t>   </a:t>
            </a:r>
            <a:r>
              <a:rPr lang="ru-RU" sz="2000" dirty="0" err="1"/>
              <a:t>int</a:t>
            </a:r>
            <a:r>
              <a:rPr lang="ru-RU" sz="2000" dirty="0"/>
              <a:t> </a:t>
            </a:r>
            <a:r>
              <a:rPr lang="ru-RU" sz="2000" dirty="0" err="1"/>
              <a:t>min_val</a:t>
            </a:r>
            <a:r>
              <a:rPr lang="ru-RU" sz="2000" dirty="0"/>
              <a:t> = val1; // берем за минимальный  val1</a:t>
            </a:r>
          </a:p>
          <a:p>
            <a:endParaRPr lang="ru-RU" sz="2000" dirty="0"/>
          </a:p>
          <a:p>
            <a:r>
              <a:rPr lang="ru-RU" sz="2000" dirty="0"/>
              <a:t>   </a:t>
            </a:r>
            <a:r>
              <a:rPr lang="ru-RU" sz="2000" dirty="0" err="1"/>
              <a:t>if</a:t>
            </a:r>
            <a:r>
              <a:rPr lang="ru-RU" sz="2000" dirty="0"/>
              <a:t> (val2 &lt; </a:t>
            </a:r>
            <a:r>
              <a:rPr lang="ru-RU" sz="2000" dirty="0" err="1"/>
              <a:t>min_val</a:t>
            </a:r>
            <a:r>
              <a:rPr lang="ru-RU" sz="2000" dirty="0"/>
              <a:t>) { // если второе меньше </a:t>
            </a:r>
          </a:p>
          <a:p>
            <a:r>
              <a:rPr lang="ru-RU" sz="2000" dirty="0"/>
              <a:t>       </a:t>
            </a:r>
            <a:r>
              <a:rPr lang="ru-RU" sz="2000" dirty="0" err="1"/>
              <a:t>min_val</a:t>
            </a:r>
            <a:r>
              <a:rPr lang="ru-RU" sz="2000" dirty="0"/>
              <a:t> = val2; // то теперь минимальное val2</a:t>
            </a:r>
          </a:p>
          <a:p>
            <a:r>
              <a:rPr lang="ru-RU" sz="2000" dirty="0"/>
              <a:t>   }</a:t>
            </a:r>
          </a:p>
          <a:p>
            <a:endParaRPr lang="ru-RU" sz="2000" dirty="0"/>
          </a:p>
          <a:p>
            <a:r>
              <a:rPr lang="ru-RU" sz="2000" dirty="0"/>
              <a:t>   </a:t>
            </a:r>
            <a:r>
              <a:rPr lang="ru-RU" sz="2000" dirty="0" err="1"/>
              <a:t>if</a:t>
            </a:r>
            <a:r>
              <a:rPr lang="ru-RU" sz="2000" dirty="0"/>
              <a:t> (val3 &lt; </a:t>
            </a:r>
            <a:r>
              <a:rPr lang="ru-RU" sz="2000" dirty="0" err="1"/>
              <a:t>min_val</a:t>
            </a:r>
            <a:r>
              <a:rPr lang="ru-RU" sz="2000" dirty="0"/>
              <a:t>) { // если третье меньше </a:t>
            </a:r>
          </a:p>
          <a:p>
            <a:r>
              <a:rPr lang="ru-RU" sz="2000" dirty="0"/>
              <a:t>       </a:t>
            </a:r>
            <a:r>
              <a:rPr lang="ru-RU" sz="2000" dirty="0" err="1"/>
              <a:t>min_val</a:t>
            </a:r>
            <a:r>
              <a:rPr lang="ru-RU" sz="2000" dirty="0"/>
              <a:t> = val3; // то теперь минимальное val3</a:t>
            </a:r>
          </a:p>
          <a:p>
            <a:r>
              <a:rPr lang="ru-RU" sz="2000" dirty="0"/>
              <a:t>   }</a:t>
            </a:r>
          </a:p>
          <a:p>
            <a:endParaRPr lang="ru-RU" sz="2000" dirty="0"/>
          </a:p>
          <a:p>
            <a:r>
              <a:rPr lang="ru-RU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 err="1"/>
              <a:t>min_val</a:t>
            </a:r>
            <a:r>
              <a:rPr lang="en-US" sz="2000" dirty="0"/>
              <a:t> = %</a:t>
            </a:r>
            <a:r>
              <a:rPr lang="en-US" sz="2000" dirty="0" err="1"/>
              <a:t>i</a:t>
            </a:r>
            <a:r>
              <a:rPr lang="en-US" sz="2000" dirty="0"/>
              <a:t>", </a:t>
            </a:r>
            <a:r>
              <a:rPr lang="en-US" sz="2000" dirty="0" err="1"/>
              <a:t>min_val</a:t>
            </a:r>
            <a:r>
              <a:rPr lang="en-US" sz="2000" dirty="0"/>
              <a:t>);</a:t>
            </a:r>
          </a:p>
          <a:p>
            <a:r>
              <a:rPr lang="ru-RU" sz="2000" dirty="0"/>
              <a:t>}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259179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5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/>
              <a:t>Логические операции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</p:nvPr>
        </p:nvGraphicFramePr>
        <p:xfrm>
          <a:off x="1619672" y="1412776"/>
          <a:ext cx="5765800" cy="1362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7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Оператор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Описание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effectLst/>
                        </a:rPr>
                        <a:t>&amp;&amp;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Логическое И</a:t>
                      </a:r>
                      <a:r>
                        <a:rPr lang="ru-RU" sz="2000" kern="1200" baseline="0" dirty="0">
                          <a:effectLst/>
                        </a:rPr>
                        <a:t> (</a:t>
                      </a:r>
                      <a:r>
                        <a:rPr lang="ru-RU" sz="2000" kern="1200" dirty="0">
                          <a:effectLst/>
                        </a:rPr>
                        <a:t>AND)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||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Логическое ИЛИ (OR)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effectLst/>
                        </a:rPr>
                        <a:t>!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Логическое унарное НЕ (NOT)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45408"/>
              </p:ext>
            </p:extLst>
          </p:nvPr>
        </p:nvGraphicFramePr>
        <p:xfrm>
          <a:off x="1043608" y="3140968"/>
          <a:ext cx="1800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14634"/>
              </p:ext>
            </p:extLst>
          </p:nvPr>
        </p:nvGraphicFramePr>
        <p:xfrm>
          <a:off x="4283968" y="3140968"/>
          <a:ext cx="391209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&amp;&amp; 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|| 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2"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3732" y="5301208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(time &lt; 7.00 </a:t>
            </a:r>
            <a:r>
              <a:rPr lang="en-US" sz="2400" b="1" dirty="0"/>
              <a:t>||</a:t>
            </a:r>
            <a:r>
              <a:rPr lang="en-US" sz="2400" dirty="0"/>
              <a:t> day &gt;</a:t>
            </a:r>
            <a:r>
              <a:rPr lang="ru-RU" sz="2400" dirty="0"/>
              <a:t>=</a:t>
            </a:r>
            <a:r>
              <a:rPr lang="en-US" sz="2400" dirty="0"/>
              <a:t> </a:t>
            </a:r>
            <a:r>
              <a:rPr lang="ru-RU" sz="2400" dirty="0"/>
              <a:t>6</a:t>
            </a:r>
            <a:r>
              <a:rPr lang="en-US" sz="2400" dirty="0"/>
              <a:t>)  rest(); 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if (</a:t>
            </a:r>
            <a:r>
              <a:rPr lang="en-US" sz="2400" b="1" dirty="0"/>
              <a:t>!</a:t>
            </a:r>
            <a:r>
              <a:rPr lang="en-US" sz="2400" dirty="0"/>
              <a:t>closed </a:t>
            </a:r>
            <a:r>
              <a:rPr lang="en-US" sz="2400" b="1" dirty="0"/>
              <a:t>&amp;&amp;</a:t>
            </a:r>
            <a:r>
              <a:rPr lang="en-US" sz="2400" dirty="0"/>
              <a:t> money &gt; 1000)  eat();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28145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Autofit/>
          </a:bodyPr>
          <a:lstStyle/>
          <a:p>
            <a:r>
              <a:rPr lang="ru-RU" sz="3200" dirty="0"/>
              <a:t>Штраф за превышение скорости</a:t>
            </a:r>
            <a:r>
              <a:rPr lang="en-US" sz="3200" dirty="0"/>
              <a:t> </a:t>
            </a:r>
            <a:br>
              <a:rPr lang="ru-RU" sz="3200" dirty="0"/>
            </a:br>
            <a:r>
              <a:rPr lang="en-US" sz="3200" dirty="0"/>
              <a:t>– </a:t>
            </a:r>
            <a:r>
              <a:rPr lang="ru-RU" sz="3200" dirty="0"/>
              <a:t>усеченная развилка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836712"/>
            <a:ext cx="705678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void main()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v_max</a:t>
            </a:r>
            <a:r>
              <a:rPr lang="en-US" sz="1600" dirty="0"/>
              <a:t> = 40;</a:t>
            </a:r>
            <a:r>
              <a:rPr lang="ru-RU" sz="1600" dirty="0"/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Максимально разрешенная скорость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v = 70;</a:t>
            </a:r>
            <a:r>
              <a:rPr lang="ru-RU" sz="1600" dirty="0"/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//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Реальная скорость!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ru-RU" sz="1600" dirty="0"/>
          </a:p>
          <a:p>
            <a:r>
              <a:rPr lang="en-US" sz="1600" dirty="0"/>
              <a:t>  if (v &lt;= </a:t>
            </a:r>
            <a:r>
              <a:rPr lang="en-US" sz="1600" dirty="0" err="1"/>
              <a:t>v_max</a:t>
            </a:r>
            <a:r>
              <a:rPr lang="en-US" sz="1600" dirty="0"/>
              <a:t>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printf</a:t>
            </a:r>
            <a:r>
              <a:rPr lang="en-US" sz="1600" dirty="0"/>
              <a:t>("</a:t>
            </a:r>
            <a:r>
              <a:rPr lang="ru-RU" sz="1600" dirty="0"/>
              <a:t>Все по правилам!");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en-US" sz="1600" dirty="0"/>
              <a:t>  if ((v &gt; </a:t>
            </a:r>
            <a:r>
              <a:rPr lang="en-US" sz="1600" dirty="0" err="1"/>
              <a:t>v_max</a:t>
            </a:r>
            <a:r>
              <a:rPr lang="en-US" sz="1600" dirty="0"/>
              <a:t>) </a:t>
            </a:r>
            <a:r>
              <a:rPr lang="en-US" sz="1600" b="1" dirty="0"/>
              <a:t>&amp;&amp;</a:t>
            </a:r>
            <a:r>
              <a:rPr lang="en-US" sz="1600" dirty="0"/>
              <a:t> (v &lt;= </a:t>
            </a:r>
            <a:r>
              <a:rPr lang="en-US" sz="1600" dirty="0" err="1"/>
              <a:t>v_max</a:t>
            </a:r>
            <a:r>
              <a:rPr lang="en-US" sz="1600" dirty="0"/>
              <a:t> + 20)) {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</a:t>
            </a:r>
            <a:r>
              <a:rPr lang="ru-RU" sz="1600" dirty="0"/>
              <a:t>не штрафуется");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en-US" sz="1600" dirty="0"/>
              <a:t>  if ((v &gt; </a:t>
            </a:r>
            <a:r>
              <a:rPr lang="en-US" sz="1600" dirty="0" err="1"/>
              <a:t>v_max</a:t>
            </a:r>
            <a:r>
              <a:rPr lang="en-US" sz="1600" dirty="0"/>
              <a:t> + 20) </a:t>
            </a:r>
            <a:r>
              <a:rPr lang="en-US" sz="1600" b="1" dirty="0"/>
              <a:t>&amp;&amp;</a:t>
            </a:r>
            <a:r>
              <a:rPr lang="en-US" sz="1600" dirty="0"/>
              <a:t> (v &lt;= </a:t>
            </a:r>
            <a:r>
              <a:rPr lang="en-US" sz="1600" dirty="0" err="1"/>
              <a:t>v_max</a:t>
            </a:r>
            <a:r>
              <a:rPr lang="en-US" sz="1600" dirty="0"/>
              <a:t> + 40))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printf</a:t>
            </a:r>
            <a:r>
              <a:rPr lang="en-US" sz="1600" dirty="0"/>
              <a:t>("500");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en-US" sz="1600" dirty="0"/>
              <a:t>  if ((v &gt; </a:t>
            </a:r>
            <a:r>
              <a:rPr lang="en-US" sz="1600" dirty="0" err="1"/>
              <a:t>v_max</a:t>
            </a:r>
            <a:r>
              <a:rPr lang="en-US" sz="1600" dirty="0"/>
              <a:t> + 40) </a:t>
            </a:r>
            <a:r>
              <a:rPr lang="en-US" sz="1600" b="1" dirty="0"/>
              <a:t>&amp;&amp;</a:t>
            </a:r>
            <a:r>
              <a:rPr lang="en-US" sz="1600" dirty="0"/>
              <a:t> (v &lt;= </a:t>
            </a:r>
            <a:r>
              <a:rPr lang="en-US" sz="1600" dirty="0" err="1"/>
              <a:t>v_max</a:t>
            </a:r>
            <a:r>
              <a:rPr lang="en-US" sz="1600" dirty="0"/>
              <a:t> + 60)) {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printf</a:t>
            </a:r>
            <a:r>
              <a:rPr lang="en-US" sz="1600" dirty="0"/>
              <a:t>("1000-1500");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en-US" sz="1600" dirty="0"/>
              <a:t>  if ((v &gt; </a:t>
            </a:r>
            <a:r>
              <a:rPr lang="en-US" sz="1600" dirty="0" err="1"/>
              <a:t>v_max</a:t>
            </a:r>
            <a:r>
              <a:rPr lang="en-US" sz="1600" dirty="0"/>
              <a:t> + 60) </a:t>
            </a:r>
            <a:r>
              <a:rPr lang="en-US" sz="1600" b="1" dirty="0"/>
              <a:t>&amp;&amp;</a:t>
            </a:r>
            <a:r>
              <a:rPr lang="en-US" sz="1600" dirty="0"/>
              <a:t> (v &lt;= </a:t>
            </a:r>
            <a:r>
              <a:rPr lang="en-US" sz="1600" dirty="0" err="1"/>
              <a:t>v_max</a:t>
            </a:r>
            <a:r>
              <a:rPr lang="en-US" sz="1600" dirty="0"/>
              <a:t> + 80)) {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printf</a:t>
            </a:r>
            <a:r>
              <a:rPr lang="en-US" sz="1600" dirty="0"/>
              <a:t>("2000-2500");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en-US" sz="1600" dirty="0"/>
              <a:t>  if (v &gt; </a:t>
            </a:r>
            <a:r>
              <a:rPr lang="en-US" sz="1600" dirty="0" err="1"/>
              <a:t>v_max</a:t>
            </a:r>
            <a:r>
              <a:rPr lang="en-US" sz="1600" dirty="0"/>
              <a:t> + 80)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printf</a:t>
            </a:r>
            <a:r>
              <a:rPr lang="en-US" sz="1600" dirty="0"/>
              <a:t>("5000");</a:t>
            </a:r>
          </a:p>
          <a:p>
            <a:r>
              <a:rPr lang="en-US" sz="1600" dirty="0"/>
              <a:t>  </a:t>
            </a:r>
            <a:r>
              <a:rPr lang="ru-RU" sz="1600" dirty="0"/>
              <a:t>}</a:t>
            </a:r>
          </a:p>
          <a:p>
            <a:r>
              <a:rPr lang="ru-R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820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dirty="0"/>
              <a:t>Штраф за превышение скорости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908720"/>
            <a:ext cx="2232248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54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Развилки – операторы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91AC1-8B71-4E1E-A8E6-8B0A90AA12C0}"/>
              </a:ext>
            </a:extLst>
          </p:cNvPr>
          <p:cNvSpPr txBox="1"/>
          <p:nvPr/>
        </p:nvSpPr>
        <p:spPr>
          <a:xfrm>
            <a:off x="576064" y="6165304"/>
            <a:ext cx="8316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Источник: </a:t>
            </a:r>
            <a:r>
              <a:rPr lang="ru-RU" sz="1400" dirty="0">
                <a:hlinkClick r:id="rId2"/>
              </a:rPr>
              <a:t>https://codernet.ru/books/c_plus/programmirovanie_na_s_dlya_nachinayushhix_3-e_izd/</a:t>
            </a:r>
            <a:r>
              <a:rPr lang="ru-RU" sz="1400" dirty="0"/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87E515-41E6-4762-B411-F80182AB6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69" y="836712"/>
            <a:ext cx="7544853" cy="2724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119232-8756-47EB-BADF-63C66E92F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95" y="3953508"/>
            <a:ext cx="753532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58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387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42088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№3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49784" y="3789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Развилки</a:t>
            </a:r>
          </a:p>
        </p:txBody>
      </p:sp>
    </p:spTree>
    <p:extLst>
      <p:ext uri="{BB962C8B-B14F-4D97-AF65-F5344CB8AC3E}">
        <p14:creationId xmlns:p14="http://schemas.microsoft.com/office/powerpoint/2010/main" val="3580757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1. Какое число больше?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Ввести два числа. Вывести </a:t>
            </a:r>
            <a:r>
              <a:rPr lang="ru-RU" dirty="0" err="1"/>
              <a:t>бОльшее</a:t>
            </a:r>
            <a:r>
              <a:rPr lang="ru-RU" dirty="0"/>
              <a:t> число. И вывести меньшее число.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80" y="1556792"/>
            <a:ext cx="85598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70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1. Какое число больше?</a:t>
            </a:r>
            <a:r>
              <a:rPr lang="en-US" sz="3200" b="1" dirty="0"/>
              <a:t> (2)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Ввести два числа. Вывести </a:t>
            </a:r>
            <a:r>
              <a:rPr lang="ru-RU" dirty="0" err="1"/>
              <a:t>бОльшее</a:t>
            </a:r>
            <a:r>
              <a:rPr lang="ru-RU" dirty="0"/>
              <a:t> число. И вывести меньшее число.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467699" cy="516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59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Привет мир – код программы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836712"/>
            <a:ext cx="69847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Windows.h</a:t>
            </a:r>
            <a:r>
              <a:rPr lang="en-US" sz="2000" dirty="0"/>
              <a:t>&gt;</a:t>
            </a:r>
          </a:p>
          <a:p>
            <a:endParaRPr lang="ru-RU" sz="2000" dirty="0"/>
          </a:p>
          <a:p>
            <a:r>
              <a:rPr lang="en-US" sz="2000" dirty="0"/>
              <a:t>void main()</a:t>
            </a:r>
          </a:p>
          <a:p>
            <a:r>
              <a:rPr lang="ru-RU" sz="2000" dirty="0"/>
              <a:t>{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("Hello World!");</a:t>
            </a:r>
          </a:p>
          <a:p>
            <a:r>
              <a:rPr lang="en-US" sz="2000" dirty="0"/>
              <a:t>	</a:t>
            </a:r>
            <a:r>
              <a:rPr lang="ru-RU" sz="2000" dirty="0" err="1"/>
              <a:t>printf</a:t>
            </a:r>
            <a:r>
              <a:rPr lang="ru-RU" sz="2000" dirty="0"/>
              <a:t>("Привет мир");</a:t>
            </a:r>
          </a:p>
          <a:p>
            <a:endParaRPr lang="ru-RU" sz="2000" dirty="0"/>
          </a:p>
          <a:p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err="1">
                <a:solidFill>
                  <a:srgbClr val="00B050"/>
                </a:solidFill>
              </a:rPr>
              <a:t>SetConsoleCP</a:t>
            </a:r>
            <a:r>
              <a:rPr lang="en-US" sz="2000" dirty="0">
                <a:solidFill>
                  <a:srgbClr val="00B050"/>
                </a:solidFill>
              </a:rPr>
              <a:t>(1251);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err="1">
                <a:solidFill>
                  <a:srgbClr val="00B050"/>
                </a:solidFill>
              </a:rPr>
              <a:t>SetConsoleOutputCP</a:t>
            </a:r>
            <a:r>
              <a:rPr lang="en-US" sz="2000" dirty="0">
                <a:solidFill>
                  <a:srgbClr val="00B050"/>
                </a:solidFill>
              </a:rPr>
              <a:t>(1251);</a:t>
            </a:r>
          </a:p>
          <a:p>
            <a:endParaRPr lang="ru-RU" sz="2000" dirty="0">
              <a:solidFill>
                <a:srgbClr val="00B050"/>
              </a:solidFill>
            </a:endParaRPr>
          </a:p>
          <a:p>
            <a:r>
              <a:rPr lang="ru-RU" sz="2000" dirty="0">
                <a:solidFill>
                  <a:srgbClr val="00B050"/>
                </a:solidFill>
              </a:rPr>
              <a:t>	</a:t>
            </a:r>
            <a:r>
              <a:rPr lang="en-US" sz="2000" dirty="0" err="1">
                <a:solidFill>
                  <a:srgbClr val="00B050"/>
                </a:solidFill>
              </a:rPr>
              <a:t>printf</a:t>
            </a:r>
            <a:r>
              <a:rPr lang="en-US" sz="2000" dirty="0">
                <a:solidFill>
                  <a:srgbClr val="00B050"/>
                </a:solidFill>
              </a:rPr>
              <a:t>("Hello World!");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ru-RU" sz="2000" dirty="0" err="1">
                <a:solidFill>
                  <a:srgbClr val="00B050"/>
                </a:solidFill>
              </a:rPr>
              <a:t>printf</a:t>
            </a:r>
            <a:r>
              <a:rPr lang="ru-RU" sz="2000" dirty="0">
                <a:solidFill>
                  <a:srgbClr val="00B050"/>
                </a:solidFill>
              </a:rPr>
              <a:t>("Привет мир");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5309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1. Какое число больше?</a:t>
            </a:r>
            <a:r>
              <a:rPr lang="en-US" sz="3200" b="1" dirty="0"/>
              <a:t> (3)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Блок схема для программы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20" y="1002022"/>
            <a:ext cx="43815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080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2. Максимум из 5 чисел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Ввести пять целых чисел. Вывести самое большее из введенных чисел. Для решения – используйте схему с предыдущего слайда.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772816"/>
            <a:ext cx="85598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3097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2. Максимум из 5 чисел</a:t>
            </a:r>
            <a:r>
              <a:rPr lang="en-US" sz="3200" b="1" dirty="0"/>
              <a:t> (2)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Ввести пять целых чисел. Вывести самое большее из введенных чисел. Для решения – используйте схему с предыдущего слайда.</a:t>
            </a:r>
          </a:p>
          <a:p>
            <a:endParaRPr lang="ru-RU" dirty="0"/>
          </a:p>
          <a:p>
            <a:r>
              <a:rPr lang="ru-RU" i="1" dirty="0">
                <a:solidFill>
                  <a:srgbClr val="00B050"/>
                </a:solidFill>
              </a:rPr>
              <a:t>В этом коде не хватает сколько-то строк – нужно их добавить!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494881" cy="462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4771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2. Максимум из 5 чисел</a:t>
            </a:r>
            <a:r>
              <a:rPr lang="en-US" sz="3200" b="1" dirty="0"/>
              <a:t> (</a:t>
            </a:r>
            <a:r>
              <a:rPr lang="ru-RU" sz="3200" b="1" dirty="0"/>
              <a:t>3</a:t>
            </a:r>
            <a:r>
              <a:rPr lang="en-US" sz="3200" b="1" dirty="0"/>
              <a:t>)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Самостоятельно – нарисуйте блок схему для задачи.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9371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3. Тепло-холодно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температура в помещении.</a:t>
            </a:r>
          </a:p>
          <a:p>
            <a:r>
              <a:rPr lang="ru-RU" dirty="0"/>
              <a:t>Нужно вывести:</a:t>
            </a:r>
          </a:p>
          <a:p>
            <a:r>
              <a:rPr lang="ru-RU" dirty="0"/>
              <a:t>если температура </a:t>
            </a:r>
          </a:p>
          <a:p>
            <a:r>
              <a:rPr lang="ru-RU" dirty="0"/>
              <a:t>ниже +18 – «холодно»</a:t>
            </a:r>
          </a:p>
          <a:p>
            <a:r>
              <a:rPr lang="ru-RU" dirty="0"/>
              <a:t>От +18, но ниже +22 – «прохладно»</a:t>
            </a:r>
          </a:p>
          <a:p>
            <a:r>
              <a:rPr lang="ru-RU" dirty="0"/>
              <a:t>От +22, но ниже +26 – «тепло»</a:t>
            </a:r>
          </a:p>
          <a:p>
            <a:r>
              <a:rPr lang="ru-RU" dirty="0"/>
              <a:t>От +26 и выше – «жарко»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Нужно сделать:</a:t>
            </a:r>
          </a:p>
          <a:p>
            <a:pPr marL="342900" indent="-342900">
              <a:buAutoNum type="arabicPeriod"/>
            </a:pPr>
            <a:r>
              <a:rPr lang="ru-RU" dirty="0"/>
              <a:t>Код программы</a:t>
            </a:r>
          </a:p>
          <a:p>
            <a:pPr marL="342900" indent="-342900">
              <a:buAutoNum type="arabicPeriod"/>
            </a:pPr>
            <a:r>
              <a:rPr lang="ru-RU" dirty="0"/>
              <a:t>Подобрать тесты, чтобы проверить все ситуации.</a:t>
            </a:r>
          </a:p>
          <a:p>
            <a:pPr marL="342900" indent="-342900">
              <a:buAutoNum type="arabicPeriod"/>
            </a:pPr>
            <a:r>
              <a:rPr lang="ru-RU" dirty="0"/>
              <a:t>После проверки тестами – нарисовать блок схему.</a:t>
            </a:r>
          </a:p>
          <a:p>
            <a:pPr marL="342900" indent="-342900">
              <a:buAutoNum type="arabicPeriod"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040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3. Тепло-холодно (2)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тесты, чтобы проверить все ситуации:</a:t>
            </a:r>
          </a:p>
          <a:p>
            <a:pPr marL="342900" indent="-342900">
              <a:buAutoNum type="arabicPeriod"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560" y="168486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 выводим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Вход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холодно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прохладно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тепло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жарко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424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 по ЛР 3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4969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/>
              <a:t>Доделать дома задачи 1-3 – если они не были доделаны в классе.</a:t>
            </a:r>
          </a:p>
          <a:p>
            <a:pPr marL="457200" indent="-457200">
              <a:buAutoNum type="arabicPeriod"/>
            </a:pPr>
            <a:r>
              <a:rPr lang="ru-RU" sz="2000" dirty="0"/>
              <a:t>Дорисовать блок схемы к задачам 2-3 – если они не были дорисованы или были  с ошибками.</a:t>
            </a:r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r>
              <a:rPr lang="ru-RU" sz="2000" dirty="0"/>
              <a:t>Придумать задачу на «мороз»</a:t>
            </a:r>
            <a:r>
              <a:rPr lang="en-US" sz="2000" dirty="0"/>
              <a:t>/</a:t>
            </a:r>
            <a:r>
              <a:rPr lang="ru-RU" sz="2000" dirty="0"/>
              <a:t>«холодно»</a:t>
            </a:r>
            <a:r>
              <a:rPr lang="en-US" sz="2000" dirty="0"/>
              <a:t>/</a:t>
            </a:r>
            <a:r>
              <a:rPr lang="ru-RU" sz="2000" dirty="0"/>
              <a:t>«тепло»</a:t>
            </a:r>
            <a:r>
              <a:rPr lang="en-US" sz="2000" dirty="0"/>
              <a:t>/</a:t>
            </a:r>
            <a:r>
              <a:rPr lang="ru-RU" sz="2000" dirty="0"/>
              <a:t>«жарко»  - для выбранной местности и выбранного сезона. Обосновать выбор параметров. Реализовать задачу – код, тесты, блок-схема.</a:t>
            </a:r>
          </a:p>
          <a:p>
            <a:pPr marL="457200" indent="-457200">
              <a:buFontTx/>
              <a:buAutoNum type="arabicPeriod"/>
            </a:pPr>
            <a:r>
              <a:rPr lang="ru-RU" sz="2000" dirty="0"/>
              <a:t>Придумать задачу на «дешево»</a:t>
            </a:r>
            <a:r>
              <a:rPr lang="en-US" sz="2000" dirty="0"/>
              <a:t>/</a:t>
            </a:r>
            <a:r>
              <a:rPr lang="ru-RU" sz="2000" dirty="0"/>
              <a:t> «нормально» / «дорого» </a:t>
            </a:r>
            <a:r>
              <a:rPr lang="en-US" sz="2000" dirty="0"/>
              <a:t>/ </a:t>
            </a:r>
            <a:r>
              <a:rPr lang="ru-RU" sz="2000" dirty="0"/>
              <a:t>«ужас дорого». Обосновать выбор параметров. Реализовать задачу – код, тесты, блок-схема.</a:t>
            </a:r>
          </a:p>
          <a:p>
            <a:pPr marL="457200" indent="-457200">
              <a:buFontTx/>
              <a:buAutoNum type="arabicPeriod"/>
            </a:pPr>
            <a:r>
              <a:rPr lang="ru-RU" sz="2000" dirty="0"/>
              <a:t>Придумать задачу на «очень медленно»</a:t>
            </a:r>
            <a:r>
              <a:rPr lang="en-US" sz="2000" dirty="0"/>
              <a:t>/</a:t>
            </a:r>
            <a:r>
              <a:rPr lang="ru-RU" sz="2000" dirty="0"/>
              <a:t> «медленно» / «нормально» </a:t>
            </a:r>
            <a:r>
              <a:rPr lang="en-US" sz="2000" dirty="0"/>
              <a:t>/ </a:t>
            </a:r>
            <a:r>
              <a:rPr lang="ru-RU" sz="2000" dirty="0"/>
              <a:t>«быстро» / «очень быстро» . Обосновать выбор параметров. Реализовать задачу – код, тесты, блок-схема.</a:t>
            </a:r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746327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790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лекции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Узнали как объявляются переменные</a:t>
            </a:r>
            <a:endParaRPr lang="en-US" sz="2300" dirty="0"/>
          </a:p>
          <a:p>
            <a:pPr marL="457200" indent="-457200">
              <a:buFontTx/>
              <a:buAutoNum type="arabicPeriod"/>
            </a:pPr>
            <a:r>
              <a:rPr lang="ru-RU" sz="2300" dirty="0"/>
              <a:t>Услышали про разные типы данных (</a:t>
            </a:r>
            <a:r>
              <a:rPr lang="en-US" sz="2300" dirty="0"/>
              <a:t>int, float </a:t>
            </a:r>
            <a:r>
              <a:rPr lang="ru-RU" sz="2300" dirty="0"/>
              <a:t>и др.)</a:t>
            </a:r>
          </a:p>
          <a:p>
            <a:pPr marL="457200" indent="-457200">
              <a:buAutoNum type="arabicPeriod"/>
            </a:pPr>
            <a:r>
              <a:rPr lang="ru-RU" sz="2300" dirty="0"/>
              <a:t>Узнали как выводятся значения и переменные в консоль (</a:t>
            </a:r>
            <a:r>
              <a:rPr lang="en-US" sz="2300" dirty="0" err="1"/>
              <a:t>printf</a:t>
            </a:r>
            <a:r>
              <a:rPr lang="en-US" sz="2300" dirty="0"/>
              <a:t>)</a:t>
            </a:r>
            <a:endParaRPr lang="ru-RU" sz="2300" dirty="0"/>
          </a:p>
          <a:p>
            <a:pPr marL="457200" indent="-457200">
              <a:buFontTx/>
              <a:buAutoNum type="arabicPeriod"/>
            </a:pPr>
            <a:r>
              <a:rPr lang="ru-RU" sz="2300" dirty="0"/>
              <a:t>Узнали как вводятся значения и переменные консоли (</a:t>
            </a:r>
            <a:r>
              <a:rPr lang="en-US" sz="2300" dirty="0" err="1"/>
              <a:t>scanf_s</a:t>
            </a:r>
            <a:r>
              <a:rPr lang="en-US" sz="2300" dirty="0"/>
              <a:t>)</a:t>
            </a:r>
            <a:endParaRPr lang="ru-RU" sz="2300" dirty="0"/>
          </a:p>
          <a:p>
            <a:pPr marL="457200" indent="-457200">
              <a:buFontTx/>
              <a:buAutoNum type="arabicPeriod"/>
            </a:pPr>
            <a:r>
              <a:rPr lang="ru-RU" sz="2300" dirty="0"/>
              <a:t>Узнали как работают развилки</a:t>
            </a:r>
          </a:p>
          <a:p>
            <a:pPr marL="457200" indent="-457200">
              <a:buFontTx/>
              <a:buAutoNum type="arabicPeriod"/>
            </a:pPr>
            <a:r>
              <a:rPr lang="ru-RU" sz="2300" dirty="0"/>
              <a:t>Узнали, что развилки бывают полные и усеченные</a:t>
            </a:r>
          </a:p>
          <a:p>
            <a:pPr marL="457200" indent="-457200">
              <a:buFontTx/>
              <a:buAutoNum type="arabicPeriod"/>
            </a:pPr>
            <a:r>
              <a:rPr lang="ru-RU" sz="2300" dirty="0"/>
              <a:t>Узнали, какие есть операторы сравнения </a:t>
            </a:r>
          </a:p>
          <a:p>
            <a:pPr marL="457200" indent="-457200">
              <a:buFontTx/>
              <a:buAutoNum type="arabicPeriod"/>
            </a:pPr>
            <a:r>
              <a:rPr lang="ru-RU" sz="2300" dirty="0"/>
              <a:t>Узнали, какие есть операторы логические</a:t>
            </a:r>
          </a:p>
          <a:p>
            <a:pPr marL="457200" indent="-457200">
              <a:buFontTx/>
              <a:buAutoNum type="arabicPeriod"/>
            </a:pPr>
            <a:r>
              <a:rPr lang="ru-RU" sz="2300" dirty="0"/>
              <a:t>Узнали про приоритет операторов </a:t>
            </a:r>
          </a:p>
          <a:p>
            <a:pPr marL="457200" indent="-457200">
              <a:buFontTx/>
              <a:buAutoNum type="arabicPeriod"/>
            </a:pPr>
            <a:r>
              <a:rPr lang="ru-RU" sz="2300" dirty="0"/>
              <a:t>Узнали зачем нужны комментарии и каких двух видов они есть</a:t>
            </a:r>
          </a:p>
          <a:p>
            <a:pPr marL="457200" indent="-457200">
              <a:buFontTx/>
              <a:buAutoNum type="arabicPeriod"/>
            </a:pPr>
            <a:r>
              <a:rPr lang="ru-RU" sz="2300" dirty="0"/>
              <a:t>Узнали как рисуются блок-схемы для линейного алгоритма и для развилки</a:t>
            </a:r>
          </a:p>
        </p:txBody>
      </p:sp>
    </p:spTree>
    <p:extLst>
      <p:ext uri="{BB962C8B-B14F-4D97-AF65-F5344CB8AC3E}">
        <p14:creationId xmlns:p14="http://schemas.microsoft.com/office/powerpoint/2010/main" val="28256491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Еще раз – операции</a:t>
            </a:r>
            <a:r>
              <a:rPr lang="en-US" sz="3200" b="1" dirty="0"/>
              <a:t>/</a:t>
            </a:r>
            <a:r>
              <a:rPr lang="ru-RU" sz="3200" b="1" dirty="0"/>
              <a:t>операторы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91AC1-8B71-4E1E-A8E6-8B0A90AA12C0}"/>
              </a:ext>
            </a:extLst>
          </p:cNvPr>
          <p:cNvSpPr txBox="1"/>
          <p:nvPr/>
        </p:nvSpPr>
        <p:spPr>
          <a:xfrm>
            <a:off x="576064" y="6165304"/>
            <a:ext cx="8316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Источник: </a:t>
            </a:r>
            <a:r>
              <a:rPr lang="ru-RU" sz="1400" dirty="0">
                <a:hlinkClick r:id="rId2"/>
              </a:rPr>
              <a:t>https://codernet.ru/books/c_plus/programmirovanie_na_s_dlya_nachinayushhix_3-e_izd/</a:t>
            </a:r>
            <a:r>
              <a:rPr lang="ru-RU" sz="1400" dirty="0"/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F6D3EB-ABA2-4B57-941C-29D632866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9" y="833075"/>
            <a:ext cx="7678222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5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Привет мир\</a:t>
            </a:r>
            <a:r>
              <a:rPr lang="en-US" sz="3200" b="1" dirty="0"/>
              <a:t>n</a:t>
            </a:r>
            <a:r>
              <a:rPr lang="ru-RU" sz="3200" b="1" dirty="0"/>
              <a:t> – код программы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836712"/>
            <a:ext cx="69847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Windows.h</a:t>
            </a:r>
            <a:r>
              <a:rPr lang="en-US" sz="2000" dirty="0"/>
              <a:t>&gt;</a:t>
            </a:r>
          </a:p>
          <a:p>
            <a:endParaRPr lang="ru-RU" sz="2000" dirty="0"/>
          </a:p>
          <a:p>
            <a:r>
              <a:rPr lang="en-US" sz="2000" dirty="0"/>
              <a:t>void main()</a:t>
            </a:r>
          </a:p>
          <a:p>
            <a:r>
              <a:rPr lang="ru-RU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("Hello World!</a:t>
            </a:r>
            <a:r>
              <a:rPr lang="en-US" sz="2000" dirty="0">
                <a:solidFill>
                  <a:srgbClr val="00B050"/>
                </a:solidFill>
              </a:rPr>
              <a:t>\n</a:t>
            </a:r>
            <a:r>
              <a:rPr lang="en-US" sz="2000" dirty="0"/>
              <a:t>");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ru-RU" sz="2000" dirty="0"/>
              <a:t>Привет мир</a:t>
            </a:r>
            <a:r>
              <a:rPr lang="ru-RU" sz="2000" dirty="0">
                <a:solidFill>
                  <a:srgbClr val="00B050"/>
                </a:solidFill>
              </a:rPr>
              <a:t>\</a:t>
            </a:r>
            <a:r>
              <a:rPr lang="en-US" sz="2000" dirty="0">
                <a:solidFill>
                  <a:srgbClr val="00B050"/>
                </a:solidFill>
              </a:rPr>
              <a:t>n</a:t>
            </a:r>
            <a:r>
              <a:rPr lang="en-US" sz="2000" dirty="0"/>
              <a:t>");</a:t>
            </a:r>
          </a:p>
          <a:p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SetConsoleCP</a:t>
            </a:r>
            <a:r>
              <a:rPr lang="en-US" sz="2000" dirty="0"/>
              <a:t>(1251);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SetConsoleOutputCP</a:t>
            </a:r>
            <a:r>
              <a:rPr lang="en-US" sz="2000" dirty="0"/>
              <a:t>(1251);</a:t>
            </a:r>
          </a:p>
          <a:p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("Hello World!</a:t>
            </a:r>
            <a:r>
              <a:rPr lang="en-US" sz="2000" dirty="0">
                <a:solidFill>
                  <a:srgbClr val="00B050"/>
                </a:solidFill>
              </a:rPr>
              <a:t>\n</a:t>
            </a:r>
            <a:r>
              <a:rPr lang="en-US" sz="2000" dirty="0"/>
              <a:t>");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ru-RU" sz="2000" dirty="0"/>
              <a:t>Привет мир</a:t>
            </a:r>
            <a:r>
              <a:rPr lang="ru-RU" sz="2000" dirty="0">
                <a:solidFill>
                  <a:srgbClr val="00B050"/>
                </a:solidFill>
              </a:rPr>
              <a:t>\</a:t>
            </a:r>
            <a:r>
              <a:rPr lang="en-US" sz="2000" dirty="0">
                <a:solidFill>
                  <a:srgbClr val="00B050"/>
                </a:solidFill>
              </a:rPr>
              <a:t>n</a:t>
            </a:r>
            <a:r>
              <a:rPr lang="en-US" sz="2000" dirty="0"/>
              <a:t>");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30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Привет мир\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836712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Управляющие последовательности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6055FE-9D02-424D-B148-33C6AAE0F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8316416" cy="31137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D5F7A6-32B0-4D06-A49E-E779F2E3F24A}"/>
              </a:ext>
            </a:extLst>
          </p:cNvPr>
          <p:cNvSpPr txBox="1"/>
          <p:nvPr/>
        </p:nvSpPr>
        <p:spPr>
          <a:xfrm>
            <a:off x="467544" y="6026976"/>
            <a:ext cx="8316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Источник: </a:t>
            </a:r>
            <a:r>
              <a:rPr lang="ru-RU" sz="1400" dirty="0">
                <a:hlinkClick r:id="rId3"/>
              </a:rPr>
              <a:t>https://codernet.ru/books/c_plus/programmirovanie_na_s_dlya_nachinayushhix_3-e_izd/</a:t>
            </a:r>
            <a:r>
              <a:rPr lang="ru-R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97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Переменные. Вывод. 1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836712"/>
            <a:ext cx="698477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// </a:t>
            </a:r>
            <a:r>
              <a:rPr lang="ru-RU" sz="2000" dirty="0"/>
              <a:t>перевод скорости из м</a:t>
            </a:r>
            <a:r>
              <a:rPr lang="en-US" sz="2000" dirty="0"/>
              <a:t>/</a:t>
            </a:r>
            <a:r>
              <a:rPr lang="ru-RU" sz="2000" dirty="0"/>
              <a:t>сек в км</a:t>
            </a:r>
            <a:r>
              <a:rPr lang="en-US" sz="2000" dirty="0"/>
              <a:t>/</a:t>
            </a:r>
            <a:r>
              <a:rPr lang="ru-RU" sz="2000" dirty="0"/>
              <a:t>час</a:t>
            </a:r>
            <a:endParaRPr lang="en-US" sz="2000" dirty="0"/>
          </a:p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Windows.h</a:t>
            </a:r>
            <a:r>
              <a:rPr lang="en-US" sz="2000" dirty="0"/>
              <a:t>&gt;</a:t>
            </a:r>
          </a:p>
          <a:p>
            <a:endParaRPr lang="ru-RU" sz="2000" dirty="0"/>
          </a:p>
          <a:p>
            <a:r>
              <a:rPr lang="en-US" sz="2000" dirty="0"/>
              <a:t>void main()</a:t>
            </a:r>
          </a:p>
          <a:p>
            <a:r>
              <a:rPr lang="ru-RU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SetConsoleCP</a:t>
            </a:r>
            <a:r>
              <a:rPr lang="en-US" sz="2000" dirty="0"/>
              <a:t>(1251);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SetConsoleOutputCP</a:t>
            </a:r>
            <a:r>
              <a:rPr lang="en-US" sz="2000" dirty="0"/>
              <a:t>(1251);</a:t>
            </a:r>
          </a:p>
          <a:p>
            <a:endParaRPr lang="ru-RU" sz="2000" dirty="0"/>
          </a:p>
          <a:p>
            <a:r>
              <a:rPr lang="en-US" sz="2000" dirty="0"/>
              <a:t>	</a:t>
            </a:r>
            <a:r>
              <a:rPr lang="en-US" sz="2000" b="1" dirty="0"/>
              <a:t>float </a:t>
            </a:r>
            <a:r>
              <a:rPr lang="en-US" sz="2000" b="1" dirty="0">
                <a:solidFill>
                  <a:srgbClr val="7030A0"/>
                </a:solidFill>
              </a:rPr>
              <a:t>v1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v2</a:t>
            </a:r>
            <a:r>
              <a:rPr lang="en-US" sz="2000" b="1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7030A0"/>
                </a:solidFill>
              </a:rPr>
              <a:t>v1 = 10;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	v2 = </a:t>
            </a:r>
            <a:r>
              <a:rPr lang="en-US" sz="2000" dirty="0">
                <a:solidFill>
                  <a:srgbClr val="7030A0"/>
                </a:solidFill>
              </a:rPr>
              <a:t>v1</a:t>
            </a:r>
            <a:r>
              <a:rPr lang="en-US" sz="2000" dirty="0">
                <a:solidFill>
                  <a:srgbClr val="00B050"/>
                </a:solidFill>
              </a:rPr>
              <a:t> * 3.6;</a:t>
            </a:r>
          </a:p>
          <a:p>
            <a:endParaRPr lang="ru-RU" sz="2000" dirty="0"/>
          </a:p>
          <a:p>
            <a:r>
              <a:rPr lang="en-US" sz="2000" dirty="0"/>
              <a:t>	</a:t>
            </a:r>
            <a:r>
              <a:rPr lang="ru-RU" sz="2000" dirty="0" err="1"/>
              <a:t>printf</a:t>
            </a:r>
            <a:r>
              <a:rPr lang="ru-RU" sz="2000" dirty="0"/>
              <a:t>("Скорость в метрах в секунду=");</a:t>
            </a:r>
          </a:p>
          <a:p>
            <a:r>
              <a:rPr lang="en-US" sz="2000" dirty="0"/>
              <a:t>	</a:t>
            </a:r>
            <a:r>
              <a:rPr lang="en-US" sz="2000" b="1" dirty="0" err="1"/>
              <a:t>printf</a:t>
            </a:r>
            <a:r>
              <a:rPr lang="en-US" sz="2000" b="1" dirty="0"/>
              <a:t>("</a:t>
            </a:r>
            <a:r>
              <a:rPr lang="en-US" sz="2000" b="1" dirty="0">
                <a:solidFill>
                  <a:srgbClr val="7030A0"/>
                </a:solidFill>
              </a:rPr>
              <a:t>%f</a:t>
            </a:r>
            <a:r>
              <a:rPr lang="en-US" sz="2000" b="1" dirty="0"/>
              <a:t>\n", </a:t>
            </a:r>
            <a:r>
              <a:rPr lang="en-US" sz="2000" b="1" dirty="0">
                <a:solidFill>
                  <a:srgbClr val="7030A0"/>
                </a:solidFill>
              </a:rPr>
              <a:t>v1</a:t>
            </a:r>
            <a:r>
              <a:rPr lang="en-US" sz="2000" b="1" dirty="0"/>
              <a:t>);</a:t>
            </a:r>
          </a:p>
          <a:p>
            <a:r>
              <a:rPr lang="en-US" sz="2000" dirty="0"/>
              <a:t>	</a:t>
            </a:r>
            <a:r>
              <a:rPr lang="ru-RU" sz="2000" dirty="0" err="1"/>
              <a:t>printf</a:t>
            </a:r>
            <a:r>
              <a:rPr lang="ru-RU" sz="2000" dirty="0"/>
              <a:t>("Скорость в километрах в час=</a:t>
            </a:r>
            <a:r>
              <a:rPr lang="ru-RU" sz="2000" b="1" dirty="0">
                <a:solidFill>
                  <a:srgbClr val="00B050"/>
                </a:solidFill>
              </a:rPr>
              <a:t>%f</a:t>
            </a:r>
            <a:r>
              <a:rPr lang="ru-RU" sz="2000" dirty="0"/>
              <a:t>", </a:t>
            </a:r>
            <a:r>
              <a:rPr lang="ru-RU" sz="2000" b="1" dirty="0">
                <a:solidFill>
                  <a:srgbClr val="00B050"/>
                </a:solidFill>
              </a:rPr>
              <a:t>v2</a:t>
            </a:r>
            <a:r>
              <a:rPr lang="ru-RU" sz="2000" dirty="0"/>
              <a:t>);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57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Переменные. Вывод. 2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739775"/>
            <a:ext cx="826770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519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2158</Words>
  <Application>Microsoft Office PowerPoint</Application>
  <PresentationFormat>Экран (4:3)</PresentationFormat>
  <Paragraphs>352</Paragraphs>
  <Slides>59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2" baseType="lpstr">
      <vt:lpstr>Arial</vt:lpstr>
      <vt:lpstr>Calibri</vt:lpstr>
      <vt:lpstr>Тема Office</vt:lpstr>
      <vt:lpstr>Курс «Основы Алгоритмизации и программирование» Власенко Олег Федосович SimbirSoft</vt:lpstr>
      <vt:lpstr>Линейный код</vt:lpstr>
      <vt:lpstr>Hello World – код программы</vt:lpstr>
      <vt:lpstr>Привет мир – код программы</vt:lpstr>
      <vt:lpstr>Привет мир – код программы</vt:lpstr>
      <vt:lpstr>Привет мир\n – код программы</vt:lpstr>
      <vt:lpstr>Привет мир\</vt:lpstr>
      <vt:lpstr>Переменные. Вывод. 1 </vt:lpstr>
      <vt:lpstr>Переменные. Вывод. 2</vt:lpstr>
      <vt:lpstr>Переменные. Вывод. 3 </vt:lpstr>
      <vt:lpstr>Вывод - printf </vt:lpstr>
      <vt:lpstr>Переменные  - типы</vt:lpstr>
      <vt:lpstr>Переменные - операции</vt:lpstr>
      <vt:lpstr>Комментарии в программе</vt:lpstr>
      <vt:lpstr>Комментарии в программе</vt:lpstr>
      <vt:lpstr>Комментарии в программе</vt:lpstr>
      <vt:lpstr>Комментарии в программе</vt:lpstr>
      <vt:lpstr>Комментарии в программе</vt:lpstr>
      <vt:lpstr>Ввод информации. </vt:lpstr>
      <vt:lpstr>Ввод информации.2 </vt:lpstr>
      <vt:lpstr>Ввод информации.3 </vt:lpstr>
      <vt:lpstr>Ввод информации.4 </vt:lpstr>
      <vt:lpstr>Презентация PowerPoint</vt:lpstr>
      <vt:lpstr>Лабораторная работа №2</vt:lpstr>
      <vt:lpstr>Задача 1. Падение с высоты. 1</vt:lpstr>
      <vt:lpstr>Задача 1. Падение с высоты. 2</vt:lpstr>
      <vt:lpstr>Задача 2. Падение с высоты</vt:lpstr>
      <vt:lpstr>Задача 2. Падение с высоты 2</vt:lpstr>
      <vt:lpstr>Задача 2. Падение с высоты 3</vt:lpstr>
      <vt:lpstr>Задача 2. Падение с высоты 4</vt:lpstr>
      <vt:lpstr>Задача 3. Покупаем квартиру</vt:lpstr>
      <vt:lpstr>Задача 3. Покупаем квартиру</vt:lpstr>
      <vt:lpstr>Задача 3. Покупаем квартиру</vt:lpstr>
      <vt:lpstr>Задача 4. Покупаем квартиру - время</vt:lpstr>
      <vt:lpstr>Домашнее задание по ЛР 2 </vt:lpstr>
      <vt:lpstr>Презентация PowerPoint</vt:lpstr>
      <vt:lpstr>Развилки</vt:lpstr>
      <vt:lpstr>Развилка (if)</vt:lpstr>
      <vt:lpstr>Найти максимум - полная развилка</vt:lpstr>
      <vt:lpstr>Усеченная развилка</vt:lpstr>
      <vt:lpstr>Минимум из 3 чисел</vt:lpstr>
      <vt:lpstr>Логические операции</vt:lpstr>
      <vt:lpstr>Штраф за превышение скорости  – усеченная развилка</vt:lpstr>
      <vt:lpstr>Штраф за превышение скорости</vt:lpstr>
      <vt:lpstr>Развилки – операторы</vt:lpstr>
      <vt:lpstr>Презентация PowerPoint</vt:lpstr>
      <vt:lpstr>Лабораторная работа №3</vt:lpstr>
      <vt:lpstr>Задача 1. Какое число больше?</vt:lpstr>
      <vt:lpstr>Задача 1. Какое число больше? (2)</vt:lpstr>
      <vt:lpstr>Задача 1. Какое число больше? (3)</vt:lpstr>
      <vt:lpstr>Задача 2. Максимум из 5 чисел</vt:lpstr>
      <vt:lpstr>Задача 2. Максимум из 5 чисел (2)</vt:lpstr>
      <vt:lpstr>Задача 2. Максимум из 5 чисел (3)</vt:lpstr>
      <vt:lpstr>Задача 3. Тепло-холодно</vt:lpstr>
      <vt:lpstr>Задача 3. Тепло-холодно (2)</vt:lpstr>
      <vt:lpstr>Домашнее задание по ЛР 3 </vt:lpstr>
      <vt:lpstr>Презентация PowerPoint</vt:lpstr>
      <vt:lpstr>ИТОГО по лекции</vt:lpstr>
      <vt:lpstr>Еще раз – операции/операторы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97</cp:revision>
  <dcterms:created xsi:type="dcterms:W3CDTF">2015-09-02T18:56:24Z</dcterms:created>
  <dcterms:modified xsi:type="dcterms:W3CDTF">2022-09-01T11:17:32Z</dcterms:modified>
</cp:coreProperties>
</file>