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401A7-D5C6-419C-BDC1-B92F357ED5FC}" v="4" dt="2022-10-16T14:52:36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42d57e403e6e8a5d" providerId="Windows Live" clId="Web-{D11401A7-D5C6-419C-BDC1-B92F357ED5FC}"/>
    <pc:docChg chg="modSld">
      <pc:chgData name="Гость" userId="42d57e403e6e8a5d" providerId="Windows Live" clId="Web-{D11401A7-D5C6-419C-BDC1-B92F357ED5FC}" dt="2022-10-16T14:52:36.729" v="3" actId="1076"/>
      <pc:docMkLst>
        <pc:docMk/>
      </pc:docMkLst>
      <pc:sldChg chg="modSp">
        <pc:chgData name="Гость" userId="42d57e403e6e8a5d" providerId="Windows Live" clId="Web-{D11401A7-D5C6-419C-BDC1-B92F357ED5FC}" dt="2022-10-16T10:34:50.383" v="0" actId="1076"/>
        <pc:sldMkLst>
          <pc:docMk/>
          <pc:sldMk cId="0" sldId="260"/>
        </pc:sldMkLst>
        <pc:picChg chg="mod">
          <ac:chgData name="Гость" userId="42d57e403e6e8a5d" providerId="Windows Live" clId="Web-{D11401A7-D5C6-419C-BDC1-B92F357ED5FC}" dt="2022-10-16T10:34:50.383" v="0" actId="1076"/>
          <ac:picMkLst>
            <pc:docMk/>
            <pc:sldMk cId="0" sldId="260"/>
            <ac:picMk id="99" creationId="{00000000-0000-0000-0000-000000000000}"/>
          </ac:picMkLst>
        </pc:picChg>
      </pc:sldChg>
      <pc:sldChg chg="modSp">
        <pc:chgData name="Гость" userId="42d57e403e6e8a5d" providerId="Windows Live" clId="Web-{D11401A7-D5C6-419C-BDC1-B92F357ED5FC}" dt="2022-10-16T11:29:35.644" v="2" actId="1076"/>
        <pc:sldMkLst>
          <pc:docMk/>
          <pc:sldMk cId="0" sldId="296"/>
        </pc:sldMkLst>
        <pc:picChg chg="mod">
          <ac:chgData name="Гость" userId="42d57e403e6e8a5d" providerId="Windows Live" clId="Web-{D11401A7-D5C6-419C-BDC1-B92F357ED5FC}" dt="2022-10-16T11:29:35.644" v="2" actId="1076"/>
          <ac:picMkLst>
            <pc:docMk/>
            <pc:sldMk cId="0" sldId="296"/>
            <ac:picMk id="244" creationId="{00000000-0000-0000-0000-000000000000}"/>
          </ac:picMkLst>
        </pc:picChg>
      </pc:sldChg>
      <pc:sldChg chg="modSp">
        <pc:chgData name="Гость" userId="42d57e403e6e8a5d" providerId="Windows Live" clId="Web-{D11401A7-D5C6-419C-BDC1-B92F357ED5FC}" dt="2022-10-16T14:52:36.729" v="3" actId="1076"/>
        <pc:sldMkLst>
          <pc:docMk/>
          <pc:sldMk cId="0" sldId="304"/>
        </pc:sldMkLst>
        <pc:picChg chg="mod">
          <ac:chgData name="Гость" userId="42d57e403e6e8a5d" providerId="Windows Live" clId="Web-{D11401A7-D5C6-419C-BDC1-B92F357ED5FC}" dt="2022-10-16T14:52:36.729" v="3" actId="1076"/>
          <ac:picMkLst>
            <pc:docMk/>
            <pc:sldMk cId="0" sldId="304"/>
            <ac:picMk id="267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7AE360-DB8E-47D5-A7F5-625D29B7320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340A69-000A-4A14-BF3C-2D8611EDA3A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452BC5-D52B-475C-A221-F43A7104666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556117-B0BE-421B-B79B-5AE87878CEB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BE648A-BCC5-4C08-9B3F-8E11AD5515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0CDEFC-E9F6-4025-8F97-79406FB53F4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D2AA28-9E26-40C5-8F79-E212CB4F7F0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662030-4A00-4CE8-9336-1DDA46B285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876501C-07EC-4635-B02A-F443D50829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C63BF67-BACF-44A8-9099-07221A3311D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4EF6F3-4747-4293-A3FA-52A86DA233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5EC1F1-53AA-4F01-B368-DD9A3A11905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0F8186-3E7A-4F81-87D9-1273EBB3CE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6B159F-85F1-44E0-96D8-1207E6A524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539334-4D0E-4454-B278-0E8177031B9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B3C07B-CF4A-4163-BC30-C8D39FD586A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9C683C-1F85-4FC5-A1CA-F07F1CB1CC6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4998A1-6039-43D8-9851-B6824AF7770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BD7D40-4D0B-4334-A648-A49700168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8A1010-259B-42BC-8347-182C9D54E69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BBCF540-5B4A-4BB5-9ED1-A3384F3F958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82B892-BB43-4BCF-B7F1-F71CEE7394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12C67C-26D7-4192-BFA8-4C8CA00538D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05E1D46-9333-407B-A8A8-4DBD690FE11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6FBF8E-4B84-432E-8A23-96438C0B9AED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602D85-5575-45A7-A9A2-7EAE6541272C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vi.olnd.ru/kr2/03.html" TargetMode="External"/><Relationship Id="rId2" Type="http://schemas.openxmlformats.org/officeDocument/2006/relationships/hyperlink" Target="http://givi.olnd.ru/kr2/index.html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59640" y="1196640"/>
            <a:ext cx="766836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B050"/>
                </a:solidFill>
                <a:latin typeface="Calibri"/>
              </a:rPr>
              <a:t>Курс «Основы Алгоритмизации и программирование» </a:t>
            </a:r>
            <a:br/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Власенко Олег Федосович </a:t>
            </a:r>
            <a:br/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SimbirSoft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59640" y="2925000"/>
            <a:ext cx="7056360" cy="263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Лекция 6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rgbClr val="8B8B8B"/>
                </a:solidFill>
                <a:latin typeface="Calibri"/>
              </a:rPr>
              <a:t>Управление: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8B8B8B"/>
                </a:solidFill>
                <a:latin typeface="Calibri"/>
              </a:rPr>
              <a:t>IF, GOTO, DO WHILE</a:t>
            </a:r>
            <a:r>
              <a:rPr lang="ru-RU" sz="2400" b="1" strike="noStrike" spc="-1">
                <a:solidFill>
                  <a:srgbClr val="8B8B8B"/>
                </a:solidFill>
                <a:latin typeface="Calibri"/>
              </a:rPr>
              <a:t>, </a:t>
            </a:r>
            <a:r>
              <a:rPr lang="en-US" sz="2400" b="1" strike="noStrike" spc="-1">
                <a:solidFill>
                  <a:srgbClr val="8B8B8B"/>
                </a:solidFill>
                <a:latin typeface="Calibri"/>
              </a:rPr>
              <a:t>WHILE, RETURN, CONTINUE, BREAK, SWITCH</a:t>
            </a:r>
            <a:endParaRPr lang="ru-RU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ЛР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10</a:t>
            </a: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. Использование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SWITCH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ЛР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11</a:t>
            </a: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. Цикл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WHILE</a:t>
            </a:r>
            <a:endParaRPr lang="ru-RU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Рисунок 8"/>
          <p:cNvPicPr/>
          <p:nvPr/>
        </p:nvPicPr>
        <p:blipFill>
          <a:blip r:embed="rId2"/>
          <a:stretch/>
        </p:blipFill>
        <p:spPr>
          <a:xfrm>
            <a:off x="6084000" y="919080"/>
            <a:ext cx="2808000" cy="439020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CONTINUE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Прямоугольник 3"/>
          <p:cNvSpPr/>
          <p:nvPr/>
        </p:nvSpPr>
        <p:spPr>
          <a:xfrm>
            <a:off x="323640" y="1628640"/>
            <a:ext cx="8568720" cy="393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 = 1999;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(a &lt; 2030)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a = a + 1;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(a % 4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	continue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24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 2000 2001 2002 2003 ... 2030 - только НЕВИСОКОСНЫЕ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25" name="Рисунок 5"/>
          <p:cNvPicPr/>
          <p:nvPr/>
        </p:nvPicPr>
        <p:blipFill>
          <a:blip r:embed="rId3"/>
          <a:stretch/>
        </p:blipFill>
        <p:spPr>
          <a:xfrm>
            <a:off x="1619640" y="5315040"/>
            <a:ext cx="7389000" cy="1425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 &amp; CONTINUE vs GOTO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Прямоугольник 3"/>
          <p:cNvSpPr/>
          <p:nvPr/>
        </p:nvSpPr>
        <p:spPr>
          <a:xfrm>
            <a:off x="323640" y="1628640"/>
            <a:ext cx="856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 = 1999;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(a &lt; 2030)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a = a + 1;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(a % 4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	goto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label_body_end;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label_body_end:;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28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 2000 2001 2002 2003 ... 2030 - только НЕВИСОКОСНЫЕ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29" name="Рисунок 4"/>
          <p:cNvPicPr/>
          <p:nvPr/>
        </p:nvPicPr>
        <p:blipFill>
          <a:blip r:embed="rId2"/>
          <a:stretch/>
        </p:blipFill>
        <p:spPr>
          <a:xfrm>
            <a:off x="5788080" y="1456200"/>
            <a:ext cx="3103920" cy="485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 &amp; CONTINUE vs GOTO (2)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Прямоугольник 3"/>
          <p:cNvSpPr/>
          <p:nvPr/>
        </p:nvSpPr>
        <p:spPr>
          <a:xfrm>
            <a:off x="323640" y="1628640"/>
            <a:ext cx="4032000" cy="447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a = 1999;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(a &lt; 2030)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a = a + 1;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(a % 4 == 0)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goto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label_body_end;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a);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label_body_end:;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32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 2000 2001 2002 2003 ... 2030 - только НЕВИСОКОСНЫЕ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3" name="TextBox 5"/>
          <p:cNvSpPr/>
          <p:nvPr/>
        </p:nvSpPr>
        <p:spPr>
          <a:xfrm>
            <a:off x="4357080" y="1628640"/>
            <a:ext cx="4571640" cy="447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a = 1999;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label_while: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(a &lt; 2030)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a = a + 1;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(a % 4 == 0)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goto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label_body_end;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a);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label_body_end: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goto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label_while;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 &amp; CONTINUE vs GOTO (3)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 2000 2001 2002 2003 ... 2030 - только НЕВИСОКОСНЫЕ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6" name="TextBox 5"/>
          <p:cNvSpPr/>
          <p:nvPr/>
        </p:nvSpPr>
        <p:spPr>
          <a:xfrm>
            <a:off x="4357080" y="1628640"/>
            <a:ext cx="4571640" cy="447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a = 1999;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label_while: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(a &lt; 2030)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a = a + 1;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(a % 4 == 0)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goto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label_body_end;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a);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label_body_end: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goto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label_while;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37" name="Рисунок 7"/>
          <p:cNvPicPr/>
          <p:nvPr/>
        </p:nvPicPr>
        <p:blipFill>
          <a:blip r:embed="rId2"/>
          <a:stretch/>
        </p:blipFill>
        <p:spPr>
          <a:xfrm>
            <a:off x="467640" y="1464480"/>
            <a:ext cx="3103920" cy="485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RETURN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Прямоугольник 3"/>
          <p:cNvSpPr/>
          <p:nvPr/>
        </p:nvSpPr>
        <p:spPr>
          <a:xfrm>
            <a:off x="323640" y="1628640"/>
            <a:ext cx="8568720" cy="49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num = 44;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del = 2;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(del &lt; num)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если num нацело делится на del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(num % del == 0)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если есть иные делители, кроме 1 и num -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то число num не простое!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"Number %d is not a prime\n"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del++;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"Number %d is a prime\n"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40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41" name="Рисунок 4"/>
          <p:cNvPicPr/>
          <p:nvPr/>
        </p:nvPicPr>
        <p:blipFill>
          <a:blip r:embed="rId2"/>
          <a:stretch/>
        </p:blipFill>
        <p:spPr>
          <a:xfrm>
            <a:off x="4852080" y="1484640"/>
            <a:ext cx="3943800" cy="160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RETURN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(2)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Прямоугольник 3"/>
          <p:cNvSpPr/>
          <p:nvPr/>
        </p:nvSpPr>
        <p:spPr>
          <a:xfrm>
            <a:off x="323640" y="1628640"/>
            <a:ext cx="5328360" cy="374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num = 44;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del = 2;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(del &lt; num) {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200" b="0" strike="noStrike" spc="-1">
                <a:solidFill>
                  <a:srgbClr val="008000"/>
                </a:solidFill>
                <a:latin typeface="Consolas"/>
              </a:rPr>
              <a:t>// если num нацело делится на del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(num % del == 0) {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200" b="0" strike="noStrike" spc="-1">
                <a:solidFill>
                  <a:srgbClr val="008000"/>
                </a:solidFill>
                <a:latin typeface="Consolas"/>
              </a:rPr>
              <a:t>// если есть иные делители, кроме 1 и num - 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200" b="0" strike="noStrike" spc="-1">
                <a:solidFill>
                  <a:srgbClr val="008000"/>
                </a:solidFill>
                <a:latin typeface="Consolas"/>
              </a:rPr>
              <a:t>// то число num не простое!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200" b="0" strike="noStrike" spc="-1">
                <a:solidFill>
                  <a:srgbClr val="A31515"/>
                </a:solidFill>
                <a:latin typeface="Consolas"/>
              </a:rPr>
              <a:t>"Number %d is not a prime\n"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2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		del++;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200" b="0" strike="noStrike" spc="-1">
                <a:solidFill>
                  <a:srgbClr val="A31515"/>
                </a:solidFill>
                <a:latin typeface="Consolas"/>
              </a:rPr>
              <a:t>"Number %d is a prime\n"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44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45" name="Рисунок 5"/>
          <p:cNvPicPr/>
          <p:nvPr/>
        </p:nvPicPr>
        <p:blipFill>
          <a:blip r:embed="rId2"/>
          <a:stretch/>
        </p:blipFill>
        <p:spPr>
          <a:xfrm>
            <a:off x="5484960" y="1443600"/>
            <a:ext cx="3655080" cy="464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RETURN (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Прямоугольник 3"/>
          <p:cNvSpPr/>
          <p:nvPr/>
        </p:nvSpPr>
        <p:spPr>
          <a:xfrm>
            <a:off x="323640" y="1628640"/>
            <a:ext cx="8568720" cy="49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num = 44;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del = 2;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(del &lt; num)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если num нацело делится на del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(num % del == 0)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если есть иные делители, кроме 1 и num -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то число num не простое!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"Number %d is not a prime\n"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del++;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"Number %d is a prime\n"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	// return;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48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49" name="Рисунок 4"/>
          <p:cNvPicPr/>
          <p:nvPr/>
        </p:nvPicPr>
        <p:blipFill>
          <a:blip r:embed="rId2"/>
          <a:stretch/>
        </p:blipFill>
        <p:spPr>
          <a:xfrm>
            <a:off x="4948200" y="1530000"/>
            <a:ext cx="3943800" cy="160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RETURN vs GOTO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(1)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Прямоугольник 3"/>
          <p:cNvSpPr/>
          <p:nvPr/>
        </p:nvSpPr>
        <p:spPr>
          <a:xfrm>
            <a:off x="323640" y="1628640"/>
            <a:ext cx="8568720" cy="49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num = 44;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del = 2;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(del &lt; num)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если num нацело делится на del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(num % del == 0)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если есть иные делители, кроме 1 и num -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то число num не простое!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"Number %d is not a prime\n"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goto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label_end;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del++;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"Number %d is a prime\n"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label_end:;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52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53" name="Рисунок 7"/>
          <p:cNvPicPr/>
          <p:nvPr/>
        </p:nvPicPr>
        <p:blipFill>
          <a:blip r:embed="rId2"/>
          <a:stretch/>
        </p:blipFill>
        <p:spPr>
          <a:xfrm>
            <a:off x="4848840" y="1270800"/>
            <a:ext cx="3943800" cy="160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RETURN vs GOTO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(2)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Прямоугольник 3"/>
          <p:cNvSpPr/>
          <p:nvPr/>
        </p:nvSpPr>
        <p:spPr>
          <a:xfrm>
            <a:off x="323640" y="1628640"/>
            <a:ext cx="8568720" cy="374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num = 44;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del = 2;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(del &lt; num) {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200" b="0" strike="noStrike" spc="-1">
                <a:solidFill>
                  <a:srgbClr val="008000"/>
                </a:solidFill>
                <a:latin typeface="Consolas"/>
              </a:rPr>
              <a:t>// если num нацело делится на del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(num % del == 0) {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200" b="0" strike="noStrike" spc="-1">
                <a:solidFill>
                  <a:srgbClr val="008000"/>
                </a:solidFill>
                <a:latin typeface="Consolas"/>
              </a:rPr>
              <a:t>// если есть иные делители, кроме 1 и num - 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200" b="0" strike="noStrike" spc="-1">
                <a:solidFill>
                  <a:srgbClr val="008000"/>
                </a:solidFill>
                <a:latin typeface="Consolas"/>
              </a:rPr>
              <a:t>// то число num не простое!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200" b="0" strike="noStrike" spc="-1">
                <a:solidFill>
                  <a:srgbClr val="A31515"/>
                </a:solidFill>
                <a:latin typeface="Consolas"/>
              </a:rPr>
              <a:t>"Number %d is not a prime\n"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		goto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label_end;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2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		del++;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200" b="0" strike="noStrike" spc="-1">
                <a:solidFill>
                  <a:srgbClr val="A31515"/>
                </a:solidFill>
                <a:latin typeface="Consolas"/>
              </a:rPr>
              <a:t>"Number %d is a prime\n"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label_end:;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56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57" name="Рисунок 5"/>
          <p:cNvPicPr/>
          <p:nvPr/>
        </p:nvPicPr>
        <p:blipFill>
          <a:blip r:embed="rId2"/>
          <a:stretch/>
        </p:blipFill>
        <p:spPr>
          <a:xfrm>
            <a:off x="5484960" y="1443600"/>
            <a:ext cx="3655080" cy="464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RETURN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со значением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(1)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Прямоугольник 3"/>
          <p:cNvSpPr/>
          <p:nvPr/>
        </p:nvSpPr>
        <p:spPr>
          <a:xfrm>
            <a:off x="323640" y="1628640"/>
            <a:ext cx="8568720" cy="471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Возвращает 1 - если число num "ПРОСТОЕ"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(делится только на 1 и на само себя)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Возвращает 0 в противном случае.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isPrime(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num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del = 2;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(del &lt; </a:t>
            </a: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num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если num нацело делиться на del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num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% del == 0)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возвращаем 0, т.к. число не простое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del++;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возвращаем 1, т.к. ни одно число от 2 до num-1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8000"/>
                </a:solidFill>
                <a:latin typeface="Consolas"/>
              </a:rPr>
              <a:t>// не является делителем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1;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60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(=composite). Реализация через отдельную функцию.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Где прочитать про управление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67640" y="859320"/>
            <a:ext cx="8136720" cy="530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http://givi.olnd.ru/kr2/index.html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-  </a:t>
            </a:r>
            <a:r>
              <a:rPr lang="ru-RU" sz="2000" b="0" i="1" strike="noStrike" spc="-1">
                <a:solidFill>
                  <a:srgbClr val="000000"/>
                </a:solidFill>
                <a:latin typeface="Calibri"/>
              </a:rPr>
              <a:t>Б. Керниган, Д. Ритчи. Язык программирования Си 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http://givi.olnd.ru/kr2/03.html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</a:t>
            </a:r>
            <a:r>
              <a:rPr lang="ru-RU" sz="2000" b="0" i="1" strike="noStrike" spc="-1">
                <a:solidFill>
                  <a:srgbClr val="000000"/>
                </a:solidFill>
                <a:latin typeface="Calibri"/>
              </a:rPr>
              <a:t>- Глава 3. Управление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Глава 3. Управление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3.1. Инструкции и блоки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3.2. Конструкция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if-else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 3.3.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Конструкция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else-if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 3.4.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Переключатель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3.5. Циклы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while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for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 3.6.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Цикл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do-while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 3.7.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Инструкции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break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continue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 3.8.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Инструкция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goto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 метки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RETURN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со значением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(1.1)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Прямоугольник 3"/>
          <p:cNvSpPr/>
          <p:nvPr/>
        </p:nvSpPr>
        <p:spPr>
          <a:xfrm>
            <a:off x="323640" y="1628640"/>
            <a:ext cx="8568720" cy="355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008000"/>
                </a:solidFill>
                <a:latin typeface="Consolas"/>
              </a:rPr>
              <a:t>// Возвращает 1 - если число num "ПРОСТОЕ" 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b="0" strike="noStrike" spc="-1">
                <a:solidFill>
                  <a:srgbClr val="008000"/>
                </a:solidFill>
                <a:latin typeface="Consolas"/>
              </a:rPr>
              <a:t>(делится только на 1 и на само себя)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008000"/>
                </a:solidFill>
                <a:latin typeface="Consolas"/>
              </a:rPr>
              <a:t>// Возвращает 0 в противном случае.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isPrime(</a:t>
            </a: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0" strike="noStrike" spc="-1">
                <a:solidFill>
                  <a:srgbClr val="808080"/>
                </a:solidFill>
                <a:latin typeface="Consolas"/>
              </a:rPr>
              <a:t>num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) {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del = 2;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(del &lt; </a:t>
            </a:r>
            <a:r>
              <a:rPr lang="en-US" sz="1200" b="0" strike="noStrike" spc="-1">
                <a:solidFill>
                  <a:srgbClr val="808080"/>
                </a:solidFill>
                <a:latin typeface="Consolas"/>
              </a:rPr>
              <a:t>num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) {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200" b="0" strike="noStrike" spc="-1">
                <a:solidFill>
                  <a:srgbClr val="008000"/>
                </a:solidFill>
                <a:latin typeface="Consolas"/>
              </a:rPr>
              <a:t>// если num нацело делиться на del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0" strike="noStrike" spc="-1">
                <a:solidFill>
                  <a:srgbClr val="808080"/>
                </a:solidFill>
                <a:latin typeface="Consolas"/>
              </a:rPr>
              <a:t>num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% del == 0) {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200" b="0" strike="noStrike" spc="-1">
                <a:solidFill>
                  <a:srgbClr val="008000"/>
                </a:solidFill>
                <a:latin typeface="Consolas"/>
              </a:rPr>
              <a:t>// возвращаем 0, т.к. число не простое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0;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2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		del++;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200" b="0" strike="noStrike" spc="-1">
                <a:solidFill>
                  <a:srgbClr val="008000"/>
                </a:solidFill>
                <a:latin typeface="Consolas"/>
              </a:rPr>
              <a:t>// возвращаем 1, т.к. ни одно число от 2 до num-1 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200" b="0" strike="noStrike" spc="-1">
                <a:solidFill>
                  <a:srgbClr val="008000"/>
                </a:solidFill>
                <a:latin typeface="Consolas"/>
              </a:rPr>
              <a:t>// не является делителем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 1;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63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(=composite). Реализация через отдельную функцию.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64" name="Рисунок 4"/>
          <p:cNvPicPr/>
          <p:nvPr/>
        </p:nvPicPr>
        <p:blipFill>
          <a:blip r:embed="rId2"/>
          <a:stretch/>
        </p:blipFill>
        <p:spPr>
          <a:xfrm>
            <a:off x="5264640" y="1606680"/>
            <a:ext cx="3657240" cy="433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RETURN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со значением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(2)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Прямоугольник 3"/>
          <p:cNvSpPr/>
          <p:nvPr/>
        </p:nvSpPr>
        <p:spPr>
          <a:xfrm>
            <a:off x="323640" y="1628640"/>
            <a:ext cx="856872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num = 30;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(isPrime(num))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"Number %d is a prime\n"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else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"Number %d is not a prime\n"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7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(=composite). Реализация через отдельную функцию.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68" name="Рисунок 7"/>
          <p:cNvPicPr/>
          <p:nvPr/>
        </p:nvPicPr>
        <p:blipFill>
          <a:blip r:embed="rId2"/>
          <a:stretch/>
        </p:blipFill>
        <p:spPr>
          <a:xfrm>
            <a:off x="3060000" y="3823560"/>
            <a:ext cx="3313440" cy="2732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Вызов функции в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Прямоугольник 3"/>
          <p:cNvSpPr/>
          <p:nvPr/>
        </p:nvSpPr>
        <p:spPr>
          <a:xfrm>
            <a:off x="323640" y="1628640"/>
            <a:ext cx="8568720" cy="365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n 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i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(i &lt; n)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(isPrime(a))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i++;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a++;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1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N первых простых чисел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72" name="Рисунок 9"/>
          <p:cNvPicPr/>
          <p:nvPr/>
        </p:nvPicPr>
        <p:blipFill>
          <a:blip r:embed="rId2"/>
          <a:stretch/>
        </p:blipFill>
        <p:spPr>
          <a:xfrm>
            <a:off x="5652000" y="1210320"/>
            <a:ext cx="3168000" cy="513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Бесконечный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и выход из него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Прямоугольник 3"/>
          <p:cNvSpPr/>
          <p:nvPr/>
        </p:nvSpPr>
        <p:spPr>
          <a:xfrm>
            <a:off x="287640" y="1628640"/>
            <a:ext cx="85687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num = 10010;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(1)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(isPrime(num))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num++;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5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ровно одно простое число не меньше заданного num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76" name="Рисунок 4"/>
          <p:cNvPicPr/>
          <p:nvPr/>
        </p:nvPicPr>
        <p:blipFill>
          <a:blip r:embed="rId2"/>
          <a:stretch/>
        </p:blipFill>
        <p:spPr>
          <a:xfrm>
            <a:off x="4428000" y="1456200"/>
            <a:ext cx="4551120" cy="348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BREAK vs GOTO (1)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Прямоугольник 3"/>
          <p:cNvSpPr/>
          <p:nvPr/>
        </p:nvSpPr>
        <p:spPr>
          <a:xfrm>
            <a:off x="323640" y="1628640"/>
            <a:ext cx="3888000" cy="30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(isPrime(num))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79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ровно одно простое число не меньше заданного num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80" name="Прямоугольник 4"/>
          <p:cNvSpPr/>
          <p:nvPr/>
        </p:nvSpPr>
        <p:spPr>
          <a:xfrm>
            <a:off x="4788000" y="1617840"/>
            <a:ext cx="3888000" cy="30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(isPrime(num))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goto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while_after;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while_after:;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81" name="Рисунок 5"/>
          <p:cNvPicPr/>
          <p:nvPr/>
        </p:nvPicPr>
        <p:blipFill>
          <a:blip r:embed="rId2"/>
          <a:stretch/>
        </p:blipFill>
        <p:spPr>
          <a:xfrm>
            <a:off x="4777560" y="4994280"/>
            <a:ext cx="4087440" cy="1517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BREAK vs GOTO (2)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ровно одно простое число не меньше заданного num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84" name="Прямоугольник 4"/>
          <p:cNvSpPr/>
          <p:nvPr/>
        </p:nvSpPr>
        <p:spPr>
          <a:xfrm>
            <a:off x="4788000" y="1617840"/>
            <a:ext cx="3888000" cy="30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(isPrime(num))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goto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while_after;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while_after:;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85" name="Рисунок 5"/>
          <p:cNvPicPr/>
          <p:nvPr/>
        </p:nvPicPr>
        <p:blipFill>
          <a:blip r:embed="rId2"/>
          <a:stretch/>
        </p:blipFill>
        <p:spPr>
          <a:xfrm>
            <a:off x="4777560" y="4994280"/>
            <a:ext cx="4087440" cy="1517400"/>
          </a:xfrm>
          <a:prstGeom prst="rect">
            <a:avLst/>
          </a:prstGeom>
          <a:ln w="0">
            <a:noFill/>
          </a:ln>
        </p:spPr>
      </p:pic>
      <p:pic>
        <p:nvPicPr>
          <p:cNvPr id="186" name="Рисунок 7"/>
          <p:cNvPicPr/>
          <p:nvPr/>
        </p:nvPicPr>
        <p:blipFill>
          <a:blip r:embed="rId3"/>
          <a:stretch/>
        </p:blipFill>
        <p:spPr>
          <a:xfrm>
            <a:off x="193320" y="1658880"/>
            <a:ext cx="4381200" cy="335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BREAK vs RETURN (1)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Прямоугольник 3"/>
          <p:cNvSpPr/>
          <p:nvPr/>
        </p:nvSpPr>
        <p:spPr>
          <a:xfrm>
            <a:off x="323640" y="1628640"/>
            <a:ext cx="3888000" cy="349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(isPrime(num))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89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ровно одно простое число не меньше заданного num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90" name="Прямоугольник 4"/>
          <p:cNvSpPr/>
          <p:nvPr/>
        </p:nvSpPr>
        <p:spPr>
          <a:xfrm>
            <a:off x="4788000" y="1617840"/>
            <a:ext cx="3888000" cy="349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(isPrime(num))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goto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while_after;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while_after:	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"main() finish\n"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91" name="Рисунок 8"/>
          <p:cNvPicPr/>
          <p:nvPr/>
        </p:nvPicPr>
        <p:blipFill>
          <a:blip r:embed="rId2"/>
          <a:stretch/>
        </p:blipFill>
        <p:spPr>
          <a:xfrm>
            <a:off x="555120" y="5066640"/>
            <a:ext cx="3800520" cy="160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BREAK vs RETURN (2)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Прямоугольник 3"/>
          <p:cNvSpPr/>
          <p:nvPr/>
        </p:nvSpPr>
        <p:spPr>
          <a:xfrm>
            <a:off x="323640" y="1628640"/>
            <a:ext cx="3888000" cy="349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(isPrime(num))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94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ровно одно простое число не меньше заданного num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95" name="Рисунок 8"/>
          <p:cNvPicPr/>
          <p:nvPr/>
        </p:nvPicPr>
        <p:blipFill>
          <a:blip r:embed="rId2"/>
          <a:stretch/>
        </p:blipFill>
        <p:spPr>
          <a:xfrm>
            <a:off x="555120" y="5066640"/>
            <a:ext cx="3800520" cy="1605600"/>
          </a:xfrm>
          <a:prstGeom prst="rect">
            <a:avLst/>
          </a:prstGeom>
          <a:ln w="0">
            <a:noFill/>
          </a:ln>
        </p:spPr>
      </p:pic>
      <p:pic>
        <p:nvPicPr>
          <p:cNvPr id="196" name="Рисунок 5"/>
          <p:cNvPicPr/>
          <p:nvPr/>
        </p:nvPicPr>
        <p:blipFill>
          <a:blip r:embed="rId3"/>
          <a:stretch/>
        </p:blipFill>
        <p:spPr>
          <a:xfrm>
            <a:off x="4547520" y="1508760"/>
            <a:ext cx="4506120" cy="442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BREAK vs RETURN (3)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Прямоугольник 3"/>
          <p:cNvSpPr/>
          <p:nvPr/>
        </p:nvSpPr>
        <p:spPr>
          <a:xfrm>
            <a:off x="323640" y="1628640"/>
            <a:ext cx="3888000" cy="349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(isPrime(num))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99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ровно одно простое число не меньше заданного num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00" name="Прямоугольник 4"/>
          <p:cNvSpPr/>
          <p:nvPr/>
        </p:nvSpPr>
        <p:spPr>
          <a:xfrm>
            <a:off x="4788000" y="1617840"/>
            <a:ext cx="3888000" cy="349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(isPrime(num))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201" name="Рисунок 7"/>
          <p:cNvPicPr/>
          <p:nvPr/>
        </p:nvPicPr>
        <p:blipFill>
          <a:blip r:embed="rId2"/>
          <a:stretch/>
        </p:blipFill>
        <p:spPr>
          <a:xfrm>
            <a:off x="4993920" y="4905720"/>
            <a:ext cx="3512520" cy="14965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9"/>
          <p:cNvPicPr/>
          <p:nvPr/>
        </p:nvPicPr>
        <p:blipFill>
          <a:blip r:embed="rId3"/>
          <a:stretch/>
        </p:blipFill>
        <p:spPr>
          <a:xfrm>
            <a:off x="555120" y="5066640"/>
            <a:ext cx="3800520" cy="160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BREAK vs RETURN (4)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ровно одно простое число не меньше заданного num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05" name="Прямоугольник 4"/>
          <p:cNvSpPr/>
          <p:nvPr/>
        </p:nvSpPr>
        <p:spPr>
          <a:xfrm>
            <a:off x="4788000" y="1617840"/>
            <a:ext cx="3888000" cy="349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(isPrime(num))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206" name="Рисунок 7"/>
          <p:cNvPicPr/>
          <p:nvPr/>
        </p:nvPicPr>
        <p:blipFill>
          <a:blip r:embed="rId2"/>
          <a:stretch/>
        </p:blipFill>
        <p:spPr>
          <a:xfrm>
            <a:off x="4993920" y="4905720"/>
            <a:ext cx="3512520" cy="1496520"/>
          </a:xfrm>
          <a:prstGeom prst="rect">
            <a:avLst/>
          </a:prstGeom>
          <a:ln w="0">
            <a:noFill/>
          </a:ln>
        </p:spPr>
      </p:pic>
      <p:pic>
        <p:nvPicPr>
          <p:cNvPr id="207" name="Рисунок 5"/>
          <p:cNvPicPr/>
          <p:nvPr/>
        </p:nvPicPr>
        <p:blipFill>
          <a:blip r:embed="rId3"/>
          <a:stretch/>
        </p:blipFill>
        <p:spPr>
          <a:xfrm>
            <a:off x="86400" y="1617840"/>
            <a:ext cx="4701240" cy="4874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Простейшая программа (естественно, на Си)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Прямоугольник 3"/>
          <p:cNvSpPr/>
          <p:nvPr/>
        </p:nvSpPr>
        <p:spPr>
          <a:xfrm>
            <a:off x="323640" y="1628640"/>
            <a:ext cx="8568720" cy="20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8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Функция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main() -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точка входа в программу.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89" name="Рисунок 7"/>
          <p:cNvPicPr/>
          <p:nvPr/>
        </p:nvPicPr>
        <p:blipFill>
          <a:blip r:embed="rId2"/>
          <a:stretch/>
        </p:blipFill>
        <p:spPr>
          <a:xfrm>
            <a:off x="323640" y="4221000"/>
            <a:ext cx="5963040" cy="2381400"/>
          </a:xfrm>
          <a:prstGeom prst="rect">
            <a:avLst/>
          </a:prstGeom>
          <a:ln w="0">
            <a:noFill/>
          </a:ln>
        </p:spPr>
      </p:pic>
      <p:pic>
        <p:nvPicPr>
          <p:cNvPr id="90" name="Рисунок 4"/>
          <p:cNvPicPr/>
          <p:nvPr/>
        </p:nvPicPr>
        <p:blipFill>
          <a:blip r:embed="rId3"/>
          <a:stretch/>
        </p:blipFill>
        <p:spPr>
          <a:xfrm>
            <a:off x="6156000" y="1312200"/>
            <a:ext cx="2417400" cy="2461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 (1)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Прямоугольник 3"/>
          <p:cNvSpPr/>
          <p:nvPr/>
        </p:nvSpPr>
        <p:spPr>
          <a:xfrm>
            <a:off x="323640" y="1628640"/>
            <a:ext cx="856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&lt;Windows.h&gt;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SetConsoleCP(1251);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SetConsoleOutputCP(1251);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n;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800" b="0" strike="noStrike" spc="-1">
                <a:solidFill>
                  <a:srgbClr val="A31515"/>
                </a:solidFill>
                <a:latin typeface="Consolas"/>
              </a:rPr>
              <a:t>"Введите номер дня недели:\n"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"1: </a:t>
            </a:r>
            <a:r>
              <a:rPr lang="ru-RU" sz="1800" b="0" strike="noStrike" spc="-1">
                <a:solidFill>
                  <a:srgbClr val="A31515"/>
                </a:solidFill>
                <a:latin typeface="Consolas"/>
              </a:rPr>
              <a:t>ПН\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"2: </a:t>
            </a:r>
            <a:r>
              <a:rPr lang="ru-RU" sz="1800" b="0" strike="noStrike" spc="-1">
                <a:solidFill>
                  <a:srgbClr val="A31515"/>
                </a:solidFill>
                <a:latin typeface="Consolas"/>
              </a:rPr>
              <a:t>ВТ\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800" b="0" strike="noStrike" spc="-1">
                <a:solidFill>
                  <a:srgbClr val="A31515"/>
                </a:solidFill>
                <a:latin typeface="Consolas"/>
              </a:rPr>
              <a:t>"и так далее\n"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scanf_s(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10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Ввести номер дня недели - вывести его название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 (2)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Прямоугольник 3"/>
          <p:cNvSpPr/>
          <p:nvPr/>
        </p:nvSpPr>
        <p:spPr>
          <a:xfrm>
            <a:off x="323640" y="1628640"/>
            <a:ext cx="3816000" cy="42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(n)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1: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600" b="0" strike="noStrike" spc="-1">
                <a:solidFill>
                  <a:srgbClr val="A31515"/>
                </a:solidFill>
                <a:latin typeface="Consolas"/>
              </a:rPr>
              <a:t>"Вы ввели ПН\n"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2: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600" b="0" strike="noStrike" spc="-1">
                <a:solidFill>
                  <a:srgbClr val="A31515"/>
                </a:solidFill>
                <a:latin typeface="Consolas"/>
              </a:rPr>
              <a:t>"Вы ввели ВТ\n"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3: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600" b="0" strike="noStrike" spc="-1">
                <a:solidFill>
                  <a:srgbClr val="A31515"/>
                </a:solidFill>
                <a:latin typeface="Consolas"/>
              </a:rPr>
              <a:t>"Вы ввели СР\n"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4: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600" b="0" strike="noStrike" spc="-1">
                <a:solidFill>
                  <a:srgbClr val="A31515"/>
                </a:solidFill>
                <a:latin typeface="Consolas"/>
              </a:rPr>
              <a:t>"Вы ввели ЧТ\n"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5: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600" b="0" strike="noStrike" spc="-1">
                <a:solidFill>
                  <a:srgbClr val="A31515"/>
                </a:solidFill>
                <a:latin typeface="Consolas"/>
              </a:rPr>
              <a:t>"Вы ввели ПТ\n"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</p:txBody>
      </p:sp>
      <p:sp>
        <p:nvSpPr>
          <p:cNvPr id="213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Ввести номер дня недели - вывести его название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14" name="Прямоугольник 4"/>
          <p:cNvSpPr/>
          <p:nvPr/>
        </p:nvSpPr>
        <p:spPr>
          <a:xfrm>
            <a:off x="3852000" y="1628640"/>
            <a:ext cx="5184360" cy="325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case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6: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600" b="0" strike="noStrike" spc="-1">
                <a:solidFill>
                  <a:srgbClr val="A31515"/>
                </a:solidFill>
                <a:latin typeface="Consolas"/>
              </a:rPr>
              <a:t>"Вы ввели СБ\n"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break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case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7: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600" b="0" strike="noStrike" spc="-1">
                <a:solidFill>
                  <a:srgbClr val="A31515"/>
                </a:solidFill>
                <a:latin typeface="Consolas"/>
              </a:rPr>
              <a:t>"Вы ввели ВС\n"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break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default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600" b="0" strike="noStrike" spc="-1">
                <a:solidFill>
                  <a:srgbClr val="A31515"/>
                </a:solidFill>
                <a:latin typeface="Consolas"/>
              </a:rPr>
              <a:t>"Вы ввели неверное число\n"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	break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15" name="Прямая соединительная линия 5"/>
          <p:cNvSpPr/>
          <p:nvPr/>
        </p:nvSpPr>
        <p:spPr>
          <a:xfrm>
            <a:off x="3707640" y="1484640"/>
            <a:ext cx="360" cy="4608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6" name="Рисунок 8"/>
          <p:cNvPicPr/>
          <p:nvPr/>
        </p:nvPicPr>
        <p:blipFill>
          <a:blip r:embed="rId2"/>
          <a:stretch/>
        </p:blipFill>
        <p:spPr>
          <a:xfrm>
            <a:off x="4532400" y="4804200"/>
            <a:ext cx="2748960" cy="1936800"/>
          </a:xfrm>
          <a:prstGeom prst="rect">
            <a:avLst/>
          </a:prstGeom>
          <a:ln w="0">
            <a:noFill/>
          </a:ln>
        </p:spPr>
      </p:pic>
      <p:pic>
        <p:nvPicPr>
          <p:cNvPr id="217" name="Рисунок 10"/>
          <p:cNvPicPr/>
          <p:nvPr/>
        </p:nvPicPr>
        <p:blipFill>
          <a:blip r:embed="rId3"/>
          <a:stretch/>
        </p:blipFill>
        <p:spPr>
          <a:xfrm>
            <a:off x="6106320" y="4780080"/>
            <a:ext cx="2351160" cy="190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 (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Прямоугольник 3"/>
          <p:cNvSpPr/>
          <p:nvPr/>
        </p:nvSpPr>
        <p:spPr>
          <a:xfrm>
            <a:off x="323640" y="1628640"/>
            <a:ext cx="381600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 (n) {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 1: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000" b="0" strike="noStrike" spc="-1">
                <a:solidFill>
                  <a:srgbClr val="A31515"/>
                </a:solidFill>
                <a:latin typeface="Consolas"/>
              </a:rPr>
              <a:t>"Вы ввели ПН\n"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 2: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000" b="0" strike="noStrike" spc="-1">
                <a:solidFill>
                  <a:srgbClr val="A31515"/>
                </a:solidFill>
                <a:latin typeface="Consolas"/>
              </a:rPr>
              <a:t>"Вы ввели ВТ\n"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 3: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ru-RU" sz="1000" b="0" strike="noStrike" spc="-1">
                <a:solidFill>
                  <a:srgbClr val="A31515"/>
                </a:solidFill>
                <a:latin typeface="Consolas"/>
              </a:rPr>
              <a:t>"Вы ввели СР\n"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 4: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000" b="0" strike="noStrike" spc="-1">
                <a:solidFill>
                  <a:srgbClr val="A31515"/>
                </a:solidFill>
                <a:latin typeface="Consolas"/>
              </a:rPr>
              <a:t>"Вы ввели ЧТ\n"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 5: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ru-RU" sz="1000" b="0" strike="noStrike" spc="-1">
                <a:solidFill>
                  <a:srgbClr val="A31515"/>
                </a:solidFill>
                <a:latin typeface="Consolas"/>
              </a:rPr>
              <a:t>"Вы ввели ПТ\n"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0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	case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 6: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000" b="0" strike="noStrike" spc="-1">
                <a:solidFill>
                  <a:srgbClr val="A31515"/>
                </a:solidFill>
                <a:latin typeface="Consolas"/>
              </a:rPr>
              <a:t>"Вы ввели СБ\n"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		break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	case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 7: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000" b="0" strike="noStrike" spc="-1">
                <a:solidFill>
                  <a:srgbClr val="A31515"/>
                </a:solidFill>
                <a:latin typeface="Consolas"/>
              </a:rPr>
              <a:t>"Вы ввели ВС\n"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		break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	default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ru-RU" sz="1000" b="0" strike="noStrike" spc="-1">
                <a:solidFill>
                  <a:srgbClr val="A31515"/>
                </a:solidFill>
                <a:latin typeface="Consolas"/>
              </a:rPr>
              <a:t>"Вы ввели неверное число\n"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FF"/>
                </a:solidFill>
                <a:latin typeface="Consolas"/>
              </a:rPr>
              <a:t>		break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0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000" b="0" strike="noStrike" spc="-1">
              <a:latin typeface="Arial"/>
            </a:endParaRPr>
          </a:p>
        </p:txBody>
      </p:sp>
      <p:sp>
        <p:nvSpPr>
          <p:cNvPr id="220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Ввести номер дня недели - вывести его название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21" name="Рисунок 7"/>
          <p:cNvPicPr/>
          <p:nvPr/>
        </p:nvPicPr>
        <p:blipFill>
          <a:blip r:embed="rId2"/>
          <a:stretch/>
        </p:blipFill>
        <p:spPr>
          <a:xfrm>
            <a:off x="6386760" y="836640"/>
            <a:ext cx="2433600" cy="556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Win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приложении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3" name="Рисунок 4"/>
          <p:cNvPicPr/>
          <p:nvPr/>
        </p:nvPicPr>
        <p:blipFill>
          <a:blip r:embed="rId2"/>
          <a:stretch/>
        </p:blipFill>
        <p:spPr>
          <a:xfrm>
            <a:off x="1547640" y="738000"/>
            <a:ext cx="6048360" cy="600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Win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приложении (2)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Рисунок 3"/>
          <p:cNvPicPr/>
          <p:nvPr/>
        </p:nvPicPr>
        <p:blipFill>
          <a:blip r:embed="rId2"/>
          <a:stretch/>
        </p:blipFill>
        <p:spPr>
          <a:xfrm>
            <a:off x="377640" y="1628640"/>
            <a:ext cx="8388000" cy="418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856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Реализация консольного меню при помощи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(1)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Box 6"/>
          <p:cNvSpPr/>
          <p:nvPr/>
        </p:nvSpPr>
        <p:spPr>
          <a:xfrm>
            <a:off x="323640" y="919080"/>
            <a:ext cx="8352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Заготовка для ЛР10 и ЛР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меню выбора действия пользователя (консоль)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28" name="Рисунок 4"/>
          <p:cNvPicPr/>
          <p:nvPr/>
        </p:nvPicPr>
        <p:blipFill>
          <a:blip r:embed="rId2"/>
          <a:stretch/>
        </p:blipFill>
        <p:spPr>
          <a:xfrm>
            <a:off x="467640" y="1512000"/>
            <a:ext cx="2648520" cy="522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856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Реализация консольного меню при помощи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(2)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Прямоугольник 3"/>
          <p:cNvSpPr/>
          <p:nvPr/>
        </p:nvSpPr>
        <p:spPr>
          <a:xfrm>
            <a:off x="323640" y="1628640"/>
            <a:ext cx="856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SetConsoleCP(1251);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SetConsoleOutputCP(1251);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n;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ru-RU" sz="1800" b="0" strike="noStrike" spc="-1">
                <a:solidFill>
                  <a:srgbClr val="A31515"/>
                </a:solidFill>
                <a:latin typeface="Consolas"/>
              </a:rPr>
              <a:t>"Выберите нужную вам операцию:\n"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ru-RU" sz="1800" b="0" strike="noStrike" spc="-1">
                <a:solidFill>
                  <a:srgbClr val="A31515"/>
                </a:solidFill>
                <a:latin typeface="Consolas"/>
              </a:rPr>
              <a:t>"1: Вывести числа от 1 до 10\n"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ru-RU" sz="1800" b="0" strike="noStrike" spc="-1">
                <a:solidFill>
                  <a:srgbClr val="A31515"/>
                </a:solidFill>
                <a:latin typeface="Consolas"/>
              </a:rPr>
              <a:t>"2: Вывести числа от 10 до 1\n"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ru-RU" sz="1800" b="0" strike="noStrike" spc="-1">
                <a:solidFill>
                  <a:srgbClr val="A31515"/>
                </a:solidFill>
                <a:latin typeface="Consolas"/>
              </a:rPr>
              <a:t>"3: Вывести 5 первых нечетных чисел начиная с 1\n"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ru-RU" sz="1800" b="0" strike="noStrike" spc="-1">
                <a:solidFill>
                  <a:srgbClr val="A31515"/>
                </a:solidFill>
                <a:latin typeface="Consolas"/>
              </a:rPr>
              <a:t>"0: Выйти из программы\n"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scanf_s(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31" name="TextBox 6"/>
          <p:cNvSpPr/>
          <p:nvPr/>
        </p:nvSpPr>
        <p:spPr>
          <a:xfrm>
            <a:off x="323640" y="919080"/>
            <a:ext cx="8352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Заготовка для ЛР10 и ЛР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меню выбора действия пользователя (консоль)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856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Реализация консольного меню при помощи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(3)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Прямоугольник 3"/>
          <p:cNvSpPr/>
          <p:nvPr/>
        </p:nvSpPr>
        <p:spPr>
          <a:xfrm>
            <a:off x="323640" y="1628640"/>
            <a:ext cx="85687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(n)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1: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print1_10();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2: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print10_1();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3: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print5Odds();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(n != 0);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34" name="TextBox 6"/>
          <p:cNvSpPr/>
          <p:nvPr/>
        </p:nvSpPr>
        <p:spPr>
          <a:xfrm>
            <a:off x="323640" y="919080"/>
            <a:ext cx="8352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Заготовка для ЛР10 и ЛР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меню выбора действия пользователя (консоль)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35" name="Рисунок 7"/>
          <p:cNvPicPr/>
          <p:nvPr/>
        </p:nvPicPr>
        <p:blipFill>
          <a:blip r:embed="rId2"/>
          <a:stretch/>
        </p:blipFill>
        <p:spPr>
          <a:xfrm>
            <a:off x="5148000" y="1461240"/>
            <a:ext cx="2458800" cy="494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Лабораторная работа №10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Заголовок 1"/>
          <p:cNvSpPr/>
          <p:nvPr/>
        </p:nvSpPr>
        <p:spPr>
          <a:xfrm>
            <a:off x="185040" y="3357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Консольное меню и циклические задачи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70C0"/>
                </a:solidFill>
                <a:latin typeface="Calibri"/>
              </a:rPr>
              <a:t>(DO WHILE)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Простейший цикл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DO 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Прямоугольник 3"/>
          <p:cNvSpPr/>
          <p:nvPr/>
        </p:nvSpPr>
        <p:spPr>
          <a:xfrm>
            <a:off x="323640" y="1628640"/>
            <a:ext cx="8568720" cy="28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  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  	do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		a = a + 1;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	}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(a &lt;= 10);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93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чисел от 1 до 10 - через DO WHILE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94" name="Рисунок 8"/>
          <p:cNvPicPr/>
          <p:nvPr/>
        </p:nvPicPr>
        <p:blipFill>
          <a:blip r:embed="rId2"/>
          <a:stretch/>
        </p:blipFill>
        <p:spPr>
          <a:xfrm>
            <a:off x="313200" y="4941000"/>
            <a:ext cx="3838320" cy="180000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4"/>
          <p:cNvPicPr/>
          <p:nvPr/>
        </p:nvPicPr>
        <p:blipFill>
          <a:blip r:embed="rId3"/>
          <a:stretch/>
        </p:blipFill>
        <p:spPr>
          <a:xfrm>
            <a:off x="5652000" y="893520"/>
            <a:ext cx="2820240" cy="563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Сделать меню для управления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908640"/>
            <a:ext cx="892872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Программа должна выводить числа от 1 до 10 - если пользователь выбрал '1'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Программа должна выводить числа от 10 до 1 - если пользователь выбрал '2'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Программа должна выводить 5 первых нечетных чисел - если пользователь выбрал '3'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Программа должна завершаться - если пользователь выбрал '0'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40" name="Рисунок 4"/>
          <p:cNvPicPr/>
          <p:nvPr/>
        </p:nvPicPr>
        <p:blipFill>
          <a:blip r:embed="rId2"/>
          <a:stretch/>
        </p:blipFill>
        <p:spPr>
          <a:xfrm>
            <a:off x="251640" y="2205000"/>
            <a:ext cx="2261160" cy="4464000"/>
          </a:xfrm>
          <a:prstGeom prst="rect">
            <a:avLst/>
          </a:prstGeom>
          <a:ln w="0">
            <a:noFill/>
          </a:ln>
        </p:spPr>
      </p:pic>
      <p:sp>
        <p:nvSpPr>
          <p:cNvPr id="241" name="Прямоугольник 7"/>
          <p:cNvSpPr/>
          <p:nvPr/>
        </p:nvSpPr>
        <p:spPr>
          <a:xfrm>
            <a:off x="3025440" y="2126160"/>
            <a:ext cx="5866560" cy="440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5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050" b="0" strike="noStrike" spc="-1">
                <a:solidFill>
                  <a:srgbClr val="000000"/>
                </a:solidFill>
                <a:latin typeface="Consolas"/>
              </a:rPr>
              <a:t>SetConsoleCP(1251);</a:t>
            </a: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050" b="0" strike="noStrike" spc="-1">
                <a:solidFill>
                  <a:srgbClr val="000000"/>
                </a:solidFill>
                <a:latin typeface="Consolas"/>
              </a:rPr>
              <a:t>SetConsoleOutputCP(1251);</a:t>
            </a: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05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50" b="0" strike="noStrike" spc="-1">
                <a:solidFill>
                  <a:srgbClr val="000000"/>
                </a:solidFill>
                <a:latin typeface="Consolas"/>
              </a:rPr>
              <a:t> n;</a:t>
            </a: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050" b="0" strike="noStrike" spc="-1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050" b="0" strike="noStrike" spc="-1">
                <a:solidFill>
                  <a:srgbClr val="000000"/>
                </a:solidFill>
                <a:latin typeface="Consolas"/>
              </a:rPr>
              <a:t> {</a:t>
            </a: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05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050" b="0" strike="noStrike" spc="-1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05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05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050" b="0" strike="noStrike" spc="-1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05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ru-RU" sz="1050" b="0" strike="noStrike" spc="-1">
                <a:solidFill>
                  <a:srgbClr val="A31515"/>
                </a:solidFill>
                <a:latin typeface="Consolas"/>
              </a:rPr>
              <a:t>"Выберите нужную вам операцию:\n"</a:t>
            </a: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ru-RU" sz="1050" b="0" strike="noStrike" spc="-1">
                <a:solidFill>
                  <a:srgbClr val="A31515"/>
                </a:solidFill>
                <a:latin typeface="Consolas"/>
              </a:rPr>
              <a:t>"1: Вывести числа от 1 до 10\n"</a:t>
            </a: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ru-RU" sz="1050" b="0" strike="noStrike" spc="-1">
                <a:solidFill>
                  <a:srgbClr val="A31515"/>
                </a:solidFill>
                <a:latin typeface="Consolas"/>
              </a:rPr>
              <a:t>"2: Вывести числа от 10 до 1\n"</a:t>
            </a: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ru-RU" sz="1050" b="0" strike="noStrike" spc="-1">
                <a:solidFill>
                  <a:srgbClr val="A31515"/>
                </a:solidFill>
                <a:latin typeface="Consolas"/>
              </a:rPr>
              <a:t>"3: Вывести 5 первых нечетных чисел начиная с 1\n"</a:t>
            </a: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05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050" b="0" strike="noStrike" spc="-1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05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ru-RU" sz="1050" b="0" strike="noStrike" spc="-1">
                <a:solidFill>
                  <a:srgbClr val="A31515"/>
                </a:solidFill>
                <a:latin typeface="Consolas"/>
              </a:rPr>
              <a:t>"0: Выйти из программы\n"</a:t>
            </a: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050" b="0" strike="noStrike" spc="-1">
                <a:solidFill>
                  <a:srgbClr val="000000"/>
                </a:solidFill>
                <a:latin typeface="Consolas"/>
              </a:rPr>
              <a:t>scanf_s(</a:t>
            </a:r>
            <a:r>
              <a:rPr lang="en-US" sz="1050" b="0" strike="noStrike" spc="-1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050" b="0" strike="noStrike" spc="-1">
                <a:solidFill>
                  <a:srgbClr val="000000"/>
                </a:solidFill>
                <a:latin typeface="Consolas"/>
              </a:rPr>
              <a:t>, &amp;n);</a:t>
            </a:r>
            <a:endParaRPr lang="ru-RU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9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900" b="0" strike="noStrike" spc="-1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 (n) {</a:t>
            </a:r>
            <a:endParaRPr lang="ru-RU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9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9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 1:</a:t>
            </a:r>
            <a:endParaRPr lang="ru-RU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900" b="0" strike="noStrike" spc="-1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print1_10();</a:t>
            </a:r>
            <a:endParaRPr lang="ru-RU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900" b="0" strike="noStrike" spc="-1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9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9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9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 2:</a:t>
            </a:r>
            <a:endParaRPr lang="ru-RU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900" b="0" strike="noStrike" spc="-1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print10_1();</a:t>
            </a:r>
            <a:endParaRPr lang="ru-RU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900" b="0" strike="noStrike" spc="-1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9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9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9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 3:</a:t>
            </a:r>
            <a:endParaRPr lang="ru-RU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900" b="0" strike="noStrike" spc="-1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print5Odds();</a:t>
            </a:r>
            <a:endParaRPr lang="ru-RU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900" b="0" strike="noStrike" spc="-1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9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900" b="0" strike="noStrike" spc="-1">
                <a:solidFill>
                  <a:srgbClr val="000000"/>
                </a:solidFill>
                <a:latin typeface="Consolas"/>
              </a:rPr>
              <a:t>		}</a:t>
            </a:r>
            <a:endParaRPr lang="ru-RU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9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900" b="0" strike="noStrike" spc="-1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 (n != 0);</a:t>
            </a:r>
            <a:endParaRPr lang="ru-RU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9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Добавить пункт меню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‘4’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Прямоугольник 5"/>
          <p:cNvSpPr/>
          <p:nvPr/>
        </p:nvSpPr>
        <p:spPr>
          <a:xfrm>
            <a:off x="107640" y="908640"/>
            <a:ext cx="8928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Если пользователь выбрал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‘4’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, то нужно вывести 10 первых четных чисел.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44" name="Рисунок 8"/>
          <p:cNvPicPr/>
          <p:nvPr/>
        </p:nvPicPr>
        <p:blipFill>
          <a:blip r:embed="rId2"/>
          <a:stretch/>
        </p:blipFill>
        <p:spPr>
          <a:xfrm>
            <a:off x="364636" y="1450076"/>
            <a:ext cx="3752640" cy="5229000"/>
          </a:xfrm>
          <a:prstGeom prst="rect">
            <a:avLst/>
          </a:prstGeom>
          <a:ln w="0">
            <a:noFill/>
          </a:ln>
        </p:spPr>
      </p:pic>
      <p:pic>
        <p:nvPicPr>
          <p:cNvPr id="245" name="Рисунок 10"/>
          <p:cNvPicPr/>
          <p:nvPr/>
        </p:nvPicPr>
        <p:blipFill>
          <a:blip r:embed="rId3"/>
          <a:stretch/>
        </p:blipFill>
        <p:spPr>
          <a:xfrm>
            <a:off x="4356000" y="1359000"/>
            <a:ext cx="2492640" cy="1565640"/>
          </a:xfrm>
          <a:prstGeom prst="rect">
            <a:avLst/>
          </a:prstGeom>
          <a:ln w="0">
            <a:noFill/>
          </a:ln>
        </p:spPr>
      </p:pic>
      <p:pic>
        <p:nvPicPr>
          <p:cNvPr id="246" name="Рисунок 12"/>
          <p:cNvPicPr/>
          <p:nvPr/>
        </p:nvPicPr>
        <p:blipFill>
          <a:blip r:embed="rId4"/>
          <a:stretch/>
        </p:blipFill>
        <p:spPr>
          <a:xfrm>
            <a:off x="4476960" y="3005640"/>
            <a:ext cx="4415040" cy="1633320"/>
          </a:xfrm>
          <a:prstGeom prst="rect">
            <a:avLst/>
          </a:prstGeom>
          <a:ln w="0">
            <a:noFill/>
          </a:ln>
        </p:spPr>
      </p:pic>
      <p:pic>
        <p:nvPicPr>
          <p:cNvPr id="247" name="Рисунок 14"/>
          <p:cNvPicPr/>
          <p:nvPr/>
        </p:nvPicPr>
        <p:blipFill>
          <a:blip r:embed="rId5"/>
          <a:stretch/>
        </p:blipFill>
        <p:spPr>
          <a:xfrm>
            <a:off x="4498200" y="4720320"/>
            <a:ext cx="1916640" cy="207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Добавить пункт меню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‘5’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Прямоугольник 5"/>
          <p:cNvSpPr/>
          <p:nvPr/>
        </p:nvSpPr>
        <p:spPr>
          <a:xfrm>
            <a:off x="107640" y="908640"/>
            <a:ext cx="8928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Если пользователь выбрал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‘5’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, то нужно вывести 10 первых чисел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ряда 10 20 30 … 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50" name="Рисунок 3"/>
          <p:cNvPicPr/>
          <p:nvPr/>
        </p:nvPicPr>
        <p:blipFill>
          <a:blip r:embed="rId2"/>
          <a:stretch/>
        </p:blipFill>
        <p:spPr>
          <a:xfrm>
            <a:off x="171360" y="1542960"/>
            <a:ext cx="4400280" cy="4536360"/>
          </a:xfrm>
          <a:prstGeom prst="rect">
            <a:avLst/>
          </a:prstGeom>
          <a:ln w="0">
            <a:noFill/>
          </a:ln>
        </p:spPr>
      </p:pic>
      <p:pic>
        <p:nvPicPr>
          <p:cNvPr id="251" name="Рисунок 6"/>
          <p:cNvPicPr/>
          <p:nvPr/>
        </p:nvPicPr>
        <p:blipFill>
          <a:blip r:embed="rId3"/>
          <a:stretch/>
        </p:blipFill>
        <p:spPr>
          <a:xfrm>
            <a:off x="4932000" y="1628640"/>
            <a:ext cx="3867480" cy="251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4. Добавить пункт меню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‘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6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’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Прямоугольник 5"/>
          <p:cNvSpPr/>
          <p:nvPr/>
        </p:nvSpPr>
        <p:spPr>
          <a:xfrm>
            <a:off x="107640" y="908640"/>
            <a:ext cx="8928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Если пользователь выбрал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‘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6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’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, то нужно вывести 10 первых чисел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ряда 100 200 300 … 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54" name="Рисунок 4"/>
          <p:cNvPicPr/>
          <p:nvPr/>
        </p:nvPicPr>
        <p:blipFill>
          <a:blip r:embed="rId2"/>
          <a:stretch/>
        </p:blipFill>
        <p:spPr>
          <a:xfrm>
            <a:off x="179640" y="1577160"/>
            <a:ext cx="4669200" cy="493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5*. Добавить пункт меню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‘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7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’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Прямоугольник 5"/>
          <p:cNvSpPr/>
          <p:nvPr/>
        </p:nvSpPr>
        <p:spPr>
          <a:xfrm>
            <a:off x="107640" y="908640"/>
            <a:ext cx="8928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Если пользователь выбрал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‘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7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’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, то нужно вывести 11 первых чисел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ряда 1 2 4 8 16 32 … 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57" name="Рисунок 8"/>
          <p:cNvPicPr/>
          <p:nvPr/>
        </p:nvPicPr>
        <p:blipFill>
          <a:blip r:embed="rId2"/>
          <a:stretch/>
        </p:blipFill>
        <p:spPr>
          <a:xfrm>
            <a:off x="107640" y="1479600"/>
            <a:ext cx="4543200" cy="508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Домашнее задание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по ЛР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10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Прямоугольник 3"/>
          <p:cNvSpPr/>
          <p:nvPr/>
        </p:nvSpPr>
        <p:spPr>
          <a:xfrm>
            <a:off x="251640" y="764640"/>
            <a:ext cx="8550360" cy="429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Доделать задачи 1-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Добавить в меню пункт «Вывести 11 первых чисел ряда 1 3 9 27 81 … » (каждый следующий больше предыдущего в 3 раза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 Каждую задачу из ЛР6 (цикл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DO WHILE)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добавить как отдельный пункт меню.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** Реализовать две-три задачи вместо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DO WHILE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через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IF GOTO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Обязательно! Принести получившийся код на занятие. Его будем использовать и переделывать на следующих лабораторных работах.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ЛР10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Прямоугольник 3"/>
          <p:cNvSpPr/>
          <p:nvPr/>
        </p:nvSpPr>
        <p:spPr>
          <a:xfrm>
            <a:off x="179640" y="610200"/>
            <a:ext cx="8550360" cy="79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Научились создавать меню.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79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Лабораторная работа №11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Заголовок 1"/>
          <p:cNvSpPr/>
          <p:nvPr/>
        </p:nvSpPr>
        <p:spPr>
          <a:xfrm>
            <a:off x="149760" y="3789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Цикл </a:t>
            </a:r>
            <a:r>
              <a:rPr lang="en-US" sz="3200" b="1" strike="noStrike" spc="-1">
                <a:solidFill>
                  <a:srgbClr val="0070C0"/>
                </a:solidFill>
                <a:latin typeface="Calibri"/>
              </a:rPr>
              <a:t>WHILE 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Добавить вычисления через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WHILE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Продолжаем работать с кодом, созданным в ЛР10.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Если пользователь выбрал ‘11’, то вывести числа от 100 до 10 с шагом 10. Реализовать это вычисление через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WHILE.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66" name="Рисунок 3"/>
          <p:cNvPicPr/>
          <p:nvPr/>
        </p:nvPicPr>
        <p:blipFill>
          <a:blip r:embed="rId2"/>
          <a:stretch/>
        </p:blipFill>
        <p:spPr>
          <a:xfrm>
            <a:off x="141840" y="1930320"/>
            <a:ext cx="4343760" cy="4652640"/>
          </a:xfrm>
          <a:prstGeom prst="rect">
            <a:avLst/>
          </a:prstGeom>
          <a:ln w="0">
            <a:noFill/>
          </a:ln>
        </p:spPr>
      </p:pic>
      <p:pic>
        <p:nvPicPr>
          <p:cNvPr id="267" name="Рисунок 8"/>
          <p:cNvPicPr/>
          <p:nvPr/>
        </p:nvPicPr>
        <p:blipFill>
          <a:blip r:embed="rId3"/>
          <a:stretch/>
        </p:blipFill>
        <p:spPr>
          <a:xfrm>
            <a:off x="4486243" y="2081324"/>
            <a:ext cx="3990960" cy="1855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Знакомство с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GOTO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Прямоугольник 3"/>
          <p:cNvSpPr/>
          <p:nvPr/>
        </p:nvSpPr>
        <p:spPr>
          <a:xfrm>
            <a:off x="323640" y="1628640"/>
            <a:ext cx="8568720" cy="365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//do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label_do: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a = a + 1;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//} while (a &lt;= 10);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(a &lt;= 10)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label_do;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98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чисел от 1 до 10 - через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GOTO (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эмуляция DO WHILE)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99" name="Рисунок 4"/>
          <p:cNvPicPr/>
          <p:nvPr/>
        </p:nvPicPr>
        <p:blipFill>
          <a:blip r:embed="rId2"/>
          <a:stretch/>
        </p:blipFill>
        <p:spPr>
          <a:xfrm>
            <a:off x="1690613" y="5856429"/>
            <a:ext cx="3428280" cy="1774800"/>
          </a:xfrm>
          <a:prstGeom prst="rect">
            <a:avLst/>
          </a:prstGeom>
          <a:ln w="0">
            <a:noFill/>
          </a:ln>
        </p:spPr>
      </p:pic>
      <p:pic>
        <p:nvPicPr>
          <p:cNvPr id="100" name="Рисунок 5"/>
          <p:cNvPicPr/>
          <p:nvPr/>
        </p:nvPicPr>
        <p:blipFill>
          <a:blip r:embed="rId3"/>
          <a:stretch/>
        </p:blipFill>
        <p:spPr>
          <a:xfrm>
            <a:off x="6228360" y="919080"/>
            <a:ext cx="2820240" cy="563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1000 900 800 … 100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Прямоугольник 5"/>
          <p:cNvSpPr/>
          <p:nvPr/>
        </p:nvSpPr>
        <p:spPr>
          <a:xfrm>
            <a:off x="107640" y="908640"/>
            <a:ext cx="89287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пункт меню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‘12’.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Если пользователь выбрал ‘1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’, то вывести числа от 100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до 10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с шагом 10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. Реализовать это вычисление через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WHILE.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70" name="Рисунок 4"/>
          <p:cNvPicPr/>
          <p:nvPr/>
        </p:nvPicPr>
        <p:blipFill>
          <a:blip r:embed="rId2"/>
          <a:stretch/>
        </p:blipFill>
        <p:spPr>
          <a:xfrm>
            <a:off x="107640" y="1772640"/>
            <a:ext cx="3933720" cy="486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43480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Все пункты с 1 до 10 переделать в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WHILE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Прямоугольник 5"/>
          <p:cNvSpPr/>
          <p:nvPr/>
        </p:nvSpPr>
        <p:spPr>
          <a:xfrm>
            <a:off x="107640" y="908640"/>
            <a:ext cx="89287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Переделать все функции, реализованные через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DO WHILE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WHILE.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Проверить, что все пункты меню корректно работают.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*. Рост суммы на счете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пункт меню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‘1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’.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Если пользователь выбрал ‘13’, то вывести состояние счета, на котором изначально было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рублей, при ставке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N%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годовых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вывести изменение счета за 10 лет.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75" name="Рисунок 3"/>
          <p:cNvPicPr/>
          <p:nvPr/>
        </p:nvPicPr>
        <p:blipFill>
          <a:blip r:embed="rId2"/>
          <a:stretch/>
        </p:blipFill>
        <p:spPr>
          <a:xfrm>
            <a:off x="107640" y="1832040"/>
            <a:ext cx="4083480" cy="502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Домашнее задание ЛР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11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Прямоугольник 3"/>
          <p:cNvSpPr/>
          <p:nvPr/>
        </p:nvSpPr>
        <p:spPr>
          <a:xfrm>
            <a:off x="251640" y="764640"/>
            <a:ext cx="8550360" cy="56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Доделать задачи 1-3, которые не успели сделать на занятии в классе.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Добавьте пункт меню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‘20’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выводящий числа от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1000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 до 0 с шагом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N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. Реализовать вычисление через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WHILE. N =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номеру вашего варианта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порядкового номера в журнале.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*Добавьте пункт меню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‘2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’,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выводящий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первых факториалов (1 2 6 24 120 720 …).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вводится с клавиатуры.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** Добавить пункт при помощи которого вывести первые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чисел Фибоначчи.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вводится с клавиатуры.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** Добавить пункт при помощи которого вывести разложение числа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на простые множители.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вводится с клавиатуры.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**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Несколько задач вместо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WHILE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реализовать через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IF GOTO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Для трех (любых) функций, использующих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WHILE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нарисуйте блок-схемы.</a:t>
            </a: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ЛР11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Прямоугольник 3"/>
          <p:cNvSpPr/>
          <p:nvPr/>
        </p:nvSpPr>
        <p:spPr>
          <a:xfrm>
            <a:off x="179640" y="610200"/>
            <a:ext cx="8550360" cy="114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Познакомились с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WHILE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лекции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6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Прямоугольник 3"/>
          <p:cNvSpPr/>
          <p:nvPr/>
        </p:nvSpPr>
        <p:spPr>
          <a:xfrm>
            <a:off x="179640" y="610200"/>
            <a:ext cx="8550360" cy="289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почти всё про управление в Си – повторили про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IF, DO WHILE,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про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WHILE, CONTINUE, BREAK, RETURN, GOTO, SWITCH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чем плох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GOTO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, и почему его не стоит использовать в ваших программах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как создать меню в консоли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что нужно сделать в ЛР10 и ЛР11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Простейший цикл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Прямоугольник 3"/>
          <p:cNvSpPr/>
          <p:nvPr/>
        </p:nvSpPr>
        <p:spPr>
          <a:xfrm>
            <a:off x="323640" y="1628640"/>
            <a:ext cx="8568720" cy="28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(a &lt;= 10)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a = a + 1;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03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чисел от 1 до 10 - через WHILE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04" name="Рисунок 8"/>
          <p:cNvPicPr/>
          <p:nvPr/>
        </p:nvPicPr>
        <p:blipFill>
          <a:blip r:embed="rId2"/>
          <a:stretch/>
        </p:blipFill>
        <p:spPr>
          <a:xfrm>
            <a:off x="329040" y="4768200"/>
            <a:ext cx="4242600" cy="1989360"/>
          </a:xfrm>
          <a:prstGeom prst="rect">
            <a:avLst/>
          </a:prstGeom>
          <a:ln w="0">
            <a:noFill/>
          </a:ln>
        </p:spPr>
      </p:pic>
      <p:pic>
        <p:nvPicPr>
          <p:cNvPr id="105" name="Рисунок 4"/>
          <p:cNvPicPr/>
          <p:nvPr/>
        </p:nvPicPr>
        <p:blipFill>
          <a:blip r:embed="rId3"/>
          <a:stretch/>
        </p:blipFill>
        <p:spPr>
          <a:xfrm>
            <a:off x="5292000" y="970200"/>
            <a:ext cx="3672000" cy="532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GOTO vs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Прямоугольник 3"/>
          <p:cNvSpPr/>
          <p:nvPr/>
        </p:nvSpPr>
        <p:spPr>
          <a:xfrm>
            <a:off x="323640" y="1628640"/>
            <a:ext cx="856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	// while (a &lt;= 10)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label_while: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(a &lt;= 10)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a = a + 1;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goto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label_while;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08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от 1 до 10 - через  GOTO (эмуляция WHILE)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09" name="Рисунок 4"/>
          <p:cNvPicPr/>
          <p:nvPr/>
        </p:nvPicPr>
        <p:blipFill>
          <a:blip r:embed="rId2"/>
          <a:stretch/>
        </p:blipFill>
        <p:spPr>
          <a:xfrm>
            <a:off x="5292000" y="970200"/>
            <a:ext cx="3672000" cy="532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Прямоугольник 3"/>
          <p:cNvSpPr/>
          <p:nvPr/>
        </p:nvSpPr>
        <p:spPr>
          <a:xfrm>
            <a:off x="323640" y="1628640"/>
            <a:ext cx="856872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 = 2000;	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(a &lt;= 2030)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a = a + 1;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2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 2000 2001 2002 2003 ... 2030 - через    WHILE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13" name="Рисунок 4"/>
          <p:cNvPicPr/>
          <p:nvPr/>
        </p:nvPicPr>
        <p:blipFill>
          <a:blip r:embed="rId2"/>
          <a:stretch/>
        </p:blipFill>
        <p:spPr>
          <a:xfrm>
            <a:off x="740880" y="5010840"/>
            <a:ext cx="8151480" cy="1859760"/>
          </a:xfrm>
          <a:prstGeom prst="rect">
            <a:avLst/>
          </a:prstGeom>
          <a:ln w="0">
            <a:noFill/>
          </a:ln>
        </p:spPr>
      </p:pic>
      <p:pic>
        <p:nvPicPr>
          <p:cNvPr id="114" name="Рисунок 5"/>
          <p:cNvPicPr/>
          <p:nvPr/>
        </p:nvPicPr>
        <p:blipFill>
          <a:blip r:embed="rId3"/>
          <a:stretch/>
        </p:blipFill>
        <p:spPr>
          <a:xfrm>
            <a:off x="5846400" y="742320"/>
            <a:ext cx="3045960" cy="420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 vs 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287640" y="1733040"/>
            <a:ext cx="4248000" cy="30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a = 2000;	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(a &lt;= 2030)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a);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a = a + 1;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17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 2000 2001 2002 2003 ... 2030 - через    WHILE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двумя разными способами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18" name="Рисунок 4"/>
          <p:cNvPicPr/>
          <p:nvPr/>
        </p:nvPicPr>
        <p:blipFill>
          <a:blip r:embed="rId2"/>
          <a:stretch/>
        </p:blipFill>
        <p:spPr>
          <a:xfrm>
            <a:off x="323640" y="4792680"/>
            <a:ext cx="8568720" cy="1954800"/>
          </a:xfrm>
          <a:prstGeom prst="rect">
            <a:avLst/>
          </a:prstGeom>
          <a:ln w="0">
            <a:noFill/>
          </a:ln>
        </p:spPr>
      </p:pic>
      <p:sp>
        <p:nvSpPr>
          <p:cNvPr id="119" name="Прямоугольник 5"/>
          <p:cNvSpPr/>
          <p:nvPr/>
        </p:nvSpPr>
        <p:spPr>
          <a:xfrm>
            <a:off x="4716000" y="1733040"/>
            <a:ext cx="4248000" cy="30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a = 1999;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(a &lt; 2030)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a = a + 1;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a);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600" b="0" strike="noStrike" spc="-1">
                <a:solidFill>
                  <a:srgbClr val="A31515"/>
                </a:solidFill>
                <a:latin typeface="Consolas"/>
              </a:rPr>
              <a:t>"\nmain() finish\n"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20" name="Прямая соединительная линия 7"/>
          <p:cNvSpPr/>
          <p:nvPr/>
        </p:nvSpPr>
        <p:spPr>
          <a:xfrm>
            <a:off x="4592520" y="1733040"/>
            <a:ext cx="360" cy="29199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4215</TotalTime>
  <Words>4699</Words>
  <Application>Microsoft Office PowerPoint</Application>
  <PresentationFormat>Экран (4:3)</PresentationFormat>
  <Paragraphs>746</Paragraphs>
  <Slides>56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56</vt:i4>
      </vt:variant>
    </vt:vector>
  </HeadingPairs>
  <TitlesOfParts>
    <vt:vector size="58" baseType="lpstr">
      <vt:lpstr>Office Theme</vt:lpstr>
      <vt:lpstr>Office Theme</vt:lpstr>
      <vt:lpstr>Курс «Основы Алгоритмизации и программирование»  Власенко Олег Федосович  SimbirSoft</vt:lpstr>
      <vt:lpstr>Где прочитать про управление в Си?</vt:lpstr>
      <vt:lpstr>Простейшая программа (естественно, на Си)</vt:lpstr>
      <vt:lpstr>Простейший цикл DO WHILE</vt:lpstr>
      <vt:lpstr>Знакомство с GOTO</vt:lpstr>
      <vt:lpstr>Простейший цикл WHILE</vt:lpstr>
      <vt:lpstr>GOTO vs WHILE</vt:lpstr>
      <vt:lpstr>WHILE</vt:lpstr>
      <vt:lpstr>WHILE vs WHILE</vt:lpstr>
      <vt:lpstr>CONTINUE</vt:lpstr>
      <vt:lpstr>WHILE &amp; CONTINUE vs GOTO</vt:lpstr>
      <vt:lpstr>WHILE &amp; CONTINUE vs GOTO (2)</vt:lpstr>
      <vt:lpstr>WHILE &amp; CONTINUE vs GOTO (3)</vt:lpstr>
      <vt:lpstr>RETURN</vt:lpstr>
      <vt:lpstr>RETURN (2)</vt:lpstr>
      <vt:lpstr>RETURN (3)</vt:lpstr>
      <vt:lpstr>RETURN vs GOTO (1)</vt:lpstr>
      <vt:lpstr>RETURN vs GOTO (2)</vt:lpstr>
      <vt:lpstr>RETURN со значением (1)</vt:lpstr>
      <vt:lpstr>RETURN со значением (1.1)</vt:lpstr>
      <vt:lpstr>RETURN со значением (2)</vt:lpstr>
      <vt:lpstr>Вызов функции в WHILE</vt:lpstr>
      <vt:lpstr>Бесконечный WHILE и выход из него</vt:lpstr>
      <vt:lpstr>BREAK vs GOTO (1)</vt:lpstr>
      <vt:lpstr>BREAK vs GOTO (2)</vt:lpstr>
      <vt:lpstr>BREAK vs RETURN (1)</vt:lpstr>
      <vt:lpstr>BREAK vs RETURN (2)</vt:lpstr>
      <vt:lpstr>BREAK vs RETURN (3)</vt:lpstr>
      <vt:lpstr>BREAK vs RETURN (4)</vt:lpstr>
      <vt:lpstr>SWITCH (1)</vt:lpstr>
      <vt:lpstr>SWITCH (2)</vt:lpstr>
      <vt:lpstr>SWITCH (3)</vt:lpstr>
      <vt:lpstr>SWITCH в Win приложении</vt:lpstr>
      <vt:lpstr>SWITCH в Win приложении (2)</vt:lpstr>
      <vt:lpstr>Реализация консольного меню при помощи SWITCH (1)</vt:lpstr>
      <vt:lpstr>Реализация консольного меню при помощи SWITCH (2)</vt:lpstr>
      <vt:lpstr>Реализация консольного меню при помощи SWITCH (3)</vt:lpstr>
      <vt:lpstr>Презентация PowerPoint</vt:lpstr>
      <vt:lpstr>Лабораторная работа №10</vt:lpstr>
      <vt:lpstr>Задача 1. Сделать меню для управления</vt:lpstr>
      <vt:lpstr>Задача 2. Добавить пункт меню ‘4’</vt:lpstr>
      <vt:lpstr>Задача 3. Добавить пункт меню ‘5’</vt:lpstr>
      <vt:lpstr>Задача 4. Добавить пункт меню ‘6’</vt:lpstr>
      <vt:lpstr>Задача 5*. Добавить пункт меню ‘7’</vt:lpstr>
      <vt:lpstr>Домашнее задание по ЛР10</vt:lpstr>
      <vt:lpstr>ИТОГО по ЛР10</vt:lpstr>
      <vt:lpstr>Презентация PowerPoint</vt:lpstr>
      <vt:lpstr>Лабораторная работа №11</vt:lpstr>
      <vt:lpstr>Задача 1. Добавить вычисления через WHILE</vt:lpstr>
      <vt:lpstr>Задача 2. 1000 900 800 … 100</vt:lpstr>
      <vt:lpstr>Задача 3. Все пункты с 1 до 10 переделать в WHILE</vt:lpstr>
      <vt:lpstr>Задача 4*. Рост суммы на счете</vt:lpstr>
      <vt:lpstr>Домашнее задание ЛР11</vt:lpstr>
      <vt:lpstr>ИТОГО по ЛР11</vt:lpstr>
      <vt:lpstr>Презентация PowerPoint</vt:lpstr>
      <vt:lpstr>ИТОГО по лекции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subject/>
  <dc:creator>Oleg</dc:creator>
  <dc:description/>
  <cp:lastModifiedBy>Oleg</cp:lastModifiedBy>
  <cp:revision>183</cp:revision>
  <dcterms:created xsi:type="dcterms:W3CDTF">2015-09-02T18:56:24Z</dcterms:created>
  <dcterms:modified xsi:type="dcterms:W3CDTF">2022-10-16T14:52:36Z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56</vt:i4>
  </property>
</Properties>
</file>