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D8418-410B-4130-9251-614EF2ABC9E6}" v="20" dt="2022-10-18T22:50:42.717"/>
    <p1510:client id="{6FE46116-5144-4C8E-BF8C-4D7E73A64D9F}" v="4" dt="2022-10-21T13:08:33.565"/>
    <p1510:client id="{F8C23A07-F5D7-43BB-BE23-2F9871312349}" v="3" dt="2022-10-16T18:49:15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2d57e403e6e8a5d" providerId="Windows Live" clId="Web-{F8C23A07-F5D7-43BB-BE23-2F9871312349}"/>
    <pc:docChg chg="modSld">
      <pc:chgData name="Гость" userId="42d57e403e6e8a5d" providerId="Windows Live" clId="Web-{F8C23A07-F5D7-43BB-BE23-2F9871312349}" dt="2022-10-16T18:49:15.550" v="2" actId="1076"/>
      <pc:docMkLst>
        <pc:docMk/>
      </pc:docMkLst>
      <pc:sldChg chg="modSp">
        <pc:chgData name="Гость" userId="42d57e403e6e8a5d" providerId="Windows Live" clId="Web-{F8C23A07-F5D7-43BB-BE23-2F9871312349}" dt="2022-10-16T18:49:15.550" v="2" actId="1076"/>
        <pc:sldMkLst>
          <pc:docMk/>
          <pc:sldMk cId="0" sldId="320"/>
        </pc:sldMkLst>
        <pc:spChg chg="mod">
          <ac:chgData name="Гость" userId="42d57e403e6e8a5d" providerId="Windows Live" clId="Web-{F8C23A07-F5D7-43BB-BE23-2F9871312349}" dt="2022-10-16T18:47:53.610" v="0" actId="1076"/>
          <ac:spMkLst>
            <pc:docMk/>
            <pc:sldMk cId="0" sldId="320"/>
            <ac:spMk id="254" creationId="{00000000-0000-0000-0000-000000000000}"/>
          </ac:spMkLst>
        </pc:spChg>
        <pc:picChg chg="mod">
          <ac:chgData name="Гость" userId="42d57e403e6e8a5d" providerId="Windows Live" clId="Web-{F8C23A07-F5D7-43BB-BE23-2F9871312349}" dt="2022-10-16T18:49:15.550" v="2" actId="1076"/>
          <ac:picMkLst>
            <pc:docMk/>
            <pc:sldMk cId="0" sldId="320"/>
            <ac:picMk id="257" creationId="{00000000-0000-0000-0000-000000000000}"/>
          </ac:picMkLst>
        </pc:picChg>
      </pc:sldChg>
    </pc:docChg>
  </pc:docChgLst>
  <pc:docChgLst>
    <pc:chgData name="Гость" userId="42d57e403e6e8a5d" providerId="Windows Live" clId="Web-{6FE46116-5144-4C8E-BF8C-4D7E73A64D9F}"/>
    <pc:docChg chg="modSld">
      <pc:chgData name="Гость" userId="42d57e403e6e8a5d" providerId="Windows Live" clId="Web-{6FE46116-5144-4C8E-BF8C-4D7E73A64D9F}" dt="2022-10-21T13:08:33.565" v="1" actId="20577"/>
      <pc:docMkLst>
        <pc:docMk/>
      </pc:docMkLst>
      <pc:sldChg chg="modSp">
        <pc:chgData name="Гость" userId="42d57e403e6e8a5d" providerId="Windows Live" clId="Web-{6FE46116-5144-4C8E-BF8C-4D7E73A64D9F}" dt="2022-10-21T13:08:33.565" v="1" actId="20577"/>
        <pc:sldMkLst>
          <pc:docMk/>
          <pc:sldMk cId="0" sldId="284"/>
        </pc:sldMkLst>
        <pc:spChg chg="mod">
          <ac:chgData name="Гость" userId="42d57e403e6e8a5d" providerId="Windows Live" clId="Web-{6FE46116-5144-4C8E-BF8C-4D7E73A64D9F}" dt="2022-10-21T13:08:33.565" v="1" actId="20577"/>
          <ac:spMkLst>
            <pc:docMk/>
            <pc:sldMk cId="0" sldId="284"/>
            <ac:spMk id="148" creationId="{00000000-0000-0000-0000-000000000000}"/>
          </ac:spMkLst>
        </pc:spChg>
      </pc:sldChg>
    </pc:docChg>
  </pc:docChgLst>
  <pc:docChgLst>
    <pc:chgData name="Гость" userId="42d57e403e6e8a5d" providerId="Windows Live" clId="Web-{6CBD8418-410B-4130-9251-614EF2ABC9E6}"/>
    <pc:docChg chg="addSld delSld">
      <pc:chgData name="Гость" userId="42d57e403e6e8a5d" providerId="Windows Live" clId="Web-{6CBD8418-410B-4130-9251-614EF2ABC9E6}" dt="2022-10-18T22:50:37.702" v="1"/>
      <pc:docMkLst>
        <pc:docMk/>
      </pc:docMkLst>
      <pc:sldChg chg="add del">
        <pc:chgData name="Гость" userId="42d57e403e6e8a5d" providerId="Windows Live" clId="Web-{6CBD8418-410B-4130-9251-614EF2ABC9E6}" dt="2022-10-18T22:50:37.702" v="1"/>
        <pc:sldMkLst>
          <pc:docMk/>
          <pc:sldMk cId="0" sldId="3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7B8A25-2E60-4FFF-8788-E44EE29F2A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1E0815-1872-4D60-B7E1-AED511CD38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8F1143-57CE-494E-A1E4-07CFEAC6FB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FA5339-BD70-44A1-B623-7FF7DCF9C4C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F67D8F-40C7-45E9-A18C-8447990A2D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81BBD-ABDD-4225-A254-2EE51BD4B4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76BE7C-7ABE-408A-8401-BE2D223193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163651-B3BB-4819-AFF6-FF2BEDB329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CE71A4-C915-4AFD-B051-D28DFD18BB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2305AF-5B72-46E8-B09E-9251E62C65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A3F0E-3461-40D7-AA67-1B702BE1D1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42CE5A-D59A-4DE8-A44E-43F19F6C0A5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589DA-AB30-4788-87CF-9F5929064C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1DEF65-EFF7-4159-A977-065C77DDAA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B038A-9E50-4B01-A2CB-115D5FAE6A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26C172-C9D2-435C-BF64-018C2FCF18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E3F469-2034-4D46-92D5-23B7396F6D2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9B096A-B420-416D-94A6-EC614FA44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759A46-478E-45E4-AB1C-E6CE5DB2D7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4B06E-FE53-4770-B65D-490ADFBB77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99909C-909E-4E6A-A4A7-C5CAA3A8E4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EA3564-5DB4-4C22-BFB4-25D3F048A9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90F0-2A7E-48CD-8380-0CB3D7A9C9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D1E4A7-4158-4103-A0E4-F9266C8B07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6FC6C-24E3-489A-AB10-ABF50F00169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E5786-3A18-45B3-BAF7-647102A8774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olov-lib.ru/books/bsp/v14/ch2_3.htm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fe.petrsu.ru/koi/posob/c/c.htm#g3.7" TargetMode="External"/><Relationship Id="rId3" Type="http://schemas.openxmlformats.org/officeDocument/2006/relationships/hyperlink" Target="https://dfe.petrsu.ru/koi/posob/c/c.htm#g2.3" TargetMode="External"/><Relationship Id="rId7" Type="http://schemas.openxmlformats.org/officeDocument/2006/relationships/hyperlink" Target="https://dfe.petrsu.ru/koi/posob/c/c.htm#g3.6" TargetMode="External"/><Relationship Id="rId2" Type="http://schemas.openxmlformats.org/officeDocument/2006/relationships/hyperlink" Target="https://dfe.petrsu.ru/koi/posob/c/c.htm#g1.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fe.petrsu.ru/koi/posob/c/c.htm#g3.5" TargetMode="External"/><Relationship Id="rId11" Type="http://schemas.openxmlformats.org/officeDocument/2006/relationships/hyperlink" Target="http://givi.olnd.ru/kr2/02.html#c0202" TargetMode="External"/><Relationship Id="rId5" Type="http://schemas.openxmlformats.org/officeDocument/2006/relationships/hyperlink" Target="https://dfe.petrsu.ru/koi/posob/c/c.htm#g3.3" TargetMode="External"/><Relationship Id="rId10" Type="http://schemas.openxmlformats.org/officeDocument/2006/relationships/hyperlink" Target="https://ru.wikipedia.org/wiki/&#1057;&#1080;&#1089;&#1090;&#1077;&#1084;&#1072;_&#1090;&#1080;&#1087;&#1086;&#1074;_&#1057;&#1080;" TargetMode="External"/><Relationship Id="rId4" Type="http://schemas.openxmlformats.org/officeDocument/2006/relationships/hyperlink" Target="https://dfe.petrsu.ru/koi/posob/c/c.htm#g3.1" TargetMode="External"/><Relationship Id="rId9" Type="http://schemas.openxmlformats.org/officeDocument/2006/relationships/hyperlink" Target="https://dfe.petrsu.ru/koi/posob/c/c.htm#g4.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&#1055;&#1088;&#1086;&#1075;&#1088;&#1072;&#1084;&#1084;&#1085;&#1086;&#1077;_&#1086;&#1073;&#1077;&#1089;&#1087;&#1077;&#1095;&#1077;&#1085;&#1080;&#1077;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55;&#1088;&#1086;&#1094;&#1077;&#1089;&#1089;&#1086;&#1088;" TargetMode="External"/><Relationship Id="rId3" Type="http://schemas.openxmlformats.org/officeDocument/2006/relationships/hyperlink" Target="https://ru.wikipedia.org/wiki/&#1040;&#1085;&#1075;&#1083;&#1080;&#1081;&#1089;&#1082;&#1080;&#1081;_&#1103;&#1079;&#1099;&#1082;" TargetMode="External"/><Relationship Id="rId7" Type="http://schemas.openxmlformats.org/officeDocument/2006/relationships/hyperlink" Target="https://ru.wikipedia.org/wiki/&#1050;&#1086;&#1084;&#1087;&#1100;&#1102;&#1090;&#1077;&#1088;&#1085;&#1072;&#1103;_&#1087;&#1088;&#1086;&#1075;&#1088;&#1072;&#1084;&#1084;&#1072;" TargetMode="External"/><Relationship Id="rId2" Type="http://schemas.openxmlformats.org/officeDocument/2006/relationships/hyperlink" Target="https://ru.wikipedia.org/wiki/&#1054;&#1087;&#1077;&#1088;&#1072;&#1090;&#1080;&#1074;&#1085;&#1072;&#1103;_&#1087;&#1072;&#1084;&#1103;&#1090;&#1100;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&#1050;&#1086;&#1084;&#1087;&#1100;&#1102;&#1090;&#1077;&#1088;&#1085;&#1072;&#1103;_&#1087;&#1072;&#1084;&#1103;&#1090;&#1100;" TargetMode="External"/><Relationship Id="rId5" Type="http://schemas.openxmlformats.org/officeDocument/2006/relationships/hyperlink" Target="https://ru.wikipedia.org/wiki/&#1069;&#1085;&#1077;&#1088;&#1075;&#1086;&#1079;&#1072;&#1074;&#1080;&#1089;&#1080;&#1084;&#1072;&#1103;_&#1087;&#1072;&#1084;&#1103;&#1090;&#1100;" TargetMode="External"/><Relationship Id="rId4" Type="http://schemas.openxmlformats.org/officeDocument/2006/relationships/hyperlink" Target="https://ru.wikipedia.org/wiki/&#1055;&#1088;&#1086;&#1080;&#1079;&#1074;&#1086;&#1083;&#1100;&#1085;&#1099;&#1081;_&#1076;&#1086;&#1089;&#1090;&#1091;&#1087;" TargetMode="Externa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2.3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1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3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4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0;&#1089;&#1090;&#1077;&#1084;&#1072;_&#1090;&#1080;&#1087;&#1086;&#1074;_&#1057;&#1080;#cite_note-uplowcase-6" TargetMode="External"/><Relationship Id="rId2" Type="http://schemas.openxmlformats.org/officeDocument/2006/relationships/hyperlink" Target="https://ru.wikipedia.org/wiki/&#1069;&#1082;&#1089;&#1087;&#1086;&#1085;&#1077;&#1085;&#1094;&#1080;&#1072;&#1083;&#1100;&#1085;&#1072;&#1103;_&#1079;&#1072;&#1087;&#1080;&#1089;&#1100;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wiki/&#1057;&#1080;&#1089;&#1090;&#1077;&#1084;&#1072;_&#1090;&#1080;&#1087;&#1086;&#1074;_&#1057;&#1080;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fe.petrsu.ru/koi/posob/c/c.htm#g3.7" TargetMode="External"/><Relationship Id="rId3" Type="http://schemas.openxmlformats.org/officeDocument/2006/relationships/hyperlink" Target="https://dfe.petrsu.ru/koi/posob/c/c.htm#g2.3" TargetMode="External"/><Relationship Id="rId7" Type="http://schemas.openxmlformats.org/officeDocument/2006/relationships/hyperlink" Target="https://dfe.petrsu.ru/koi/posob/c/c.htm#g3.6" TargetMode="External"/><Relationship Id="rId2" Type="http://schemas.openxmlformats.org/officeDocument/2006/relationships/hyperlink" Target="https://dfe.petrsu.ru/koi/posob/c/c.htm#g1.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fe.petrsu.ru/koi/posob/c/c.htm#g3.5" TargetMode="External"/><Relationship Id="rId11" Type="http://schemas.openxmlformats.org/officeDocument/2006/relationships/hyperlink" Target="http://givi.olnd.ru/kr2/02.html#c0202" TargetMode="External"/><Relationship Id="rId5" Type="http://schemas.openxmlformats.org/officeDocument/2006/relationships/hyperlink" Target="https://dfe.petrsu.ru/koi/posob/c/c.htm#g3.3" TargetMode="External"/><Relationship Id="rId10" Type="http://schemas.openxmlformats.org/officeDocument/2006/relationships/hyperlink" Target="https://ru.wikipedia.org/wiki/&#1057;&#1080;&#1089;&#1090;&#1077;&#1084;&#1072;_&#1090;&#1080;&#1087;&#1086;&#1074;_&#1057;&#1080;" TargetMode="External"/><Relationship Id="rId4" Type="http://schemas.openxmlformats.org/officeDocument/2006/relationships/hyperlink" Target="https://dfe.petrsu.ru/koi/posob/c/c.htm#g3.1" TargetMode="External"/><Relationship Id="rId9" Type="http://schemas.openxmlformats.org/officeDocument/2006/relationships/hyperlink" Target="https://dfe.petrsu.ru/koi/posob/c/c.htm#g4.3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Алгоритмизации и программирование» 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 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705636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Лекция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7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Polyline/Polygon.</a:t>
            </a: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 Типы данных. Вложенные циклы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2. Использование Polyline и Polygon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13. Вложенные циклы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 – прозрачная кисть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445680" y="1268640"/>
            <a:ext cx="8280720" cy="49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SelectObject(hdc, GetStockObject(NULL_BRUSH));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4" name="Picture 2"/>
          <p:cNvPicPr/>
          <p:nvPr/>
        </p:nvPicPr>
        <p:blipFill>
          <a:blip r:embed="rId2"/>
          <a:stretch/>
        </p:blipFill>
        <p:spPr>
          <a:xfrm>
            <a:off x="5076000" y="2781000"/>
            <a:ext cx="3438000" cy="36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2"/>
          <a:stretch/>
        </p:blipFill>
        <p:spPr>
          <a:xfrm>
            <a:off x="5940000" y="1777320"/>
            <a:ext cx="2650680" cy="2920320"/>
          </a:xfrm>
          <a:prstGeom prst="rect">
            <a:avLst/>
          </a:prstGeom>
          <a:ln w="0">
            <a:noFill/>
          </a:ln>
        </p:spPr>
      </p:pic>
      <p:sp>
        <p:nvSpPr>
          <p:cNvPr id="107" name="Прямоугольник 4"/>
          <p:cNvSpPr/>
          <p:nvPr/>
        </p:nvSpPr>
        <p:spPr>
          <a:xfrm>
            <a:off x="971640" y="174852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Polyline(hdc,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Источники информации</a:t>
            </a: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http://www.frolov-lib.ru/books/bsp/v14/ch2_3.htm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Рисование геометрических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Типы данных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000000"/>
                </a:solidFill>
                <a:latin typeface="Calibri"/>
              </a:rPr>
              <a:t>С.Ю. Курсков      Введение в язык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https://dfe.petrsu.ru/koi/posob/c/c.htm#g2.3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https://dfe.petrsu.ru/koi/posob/c/c.htm#g3.1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https://dfe.petrsu.ru/koi/posob/c/c.htm#g3.3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https://dfe.petrsu.ru/koi/posob/c/c.htm#g3.5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Объединение (union) - 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https://dfe.petrsu.ru/koi/posob/c/c.htm#g3.6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https://dfe.petrsu.ru/koi/posob/c/c.htm#g3.7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9"/>
              </a:rPr>
              <a:t>https://dfe.petrsu.ru/koi/posob/c/c.htm#g4.3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10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Б. Керниган, Д. Ритчи  Язык программирования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11"/>
              </a:rPr>
              <a:t>http://givi.olnd.ru/kr2/02.html#c0202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Немного теории (термины)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Программное обеспечение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395640" y="980640"/>
            <a:ext cx="806436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https://ru.wikipedia.org/wiki/%D0%9F%D1%80%D0%BE%D0%B3%D1%80%D0%B0%D0%BC%D0%BC%D0%BD%D0%BE%D0%B5_%D0%BE%D0%B1%D0%B5%D1%81%D0%BF%D0%B5%D1%87%D0%B5%D0%BD%D0%B8%D0%B5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18" name="Рисунок 9"/>
          <p:cNvPicPr/>
          <p:nvPr/>
        </p:nvPicPr>
        <p:blipFill>
          <a:blip r:embed="rId3"/>
          <a:stretch/>
        </p:blipFill>
        <p:spPr>
          <a:xfrm>
            <a:off x="2988000" y="2061000"/>
            <a:ext cx="2880000" cy="427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611640" y="6035040"/>
            <a:ext cx="8928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https://www.zaurtl.ru/UkVT/UKVT3.html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21" name="Рисунок 4"/>
          <p:cNvPicPr/>
          <p:nvPr/>
        </p:nvPicPr>
        <p:blipFill>
          <a:blip r:embed="rId3"/>
          <a:stretch/>
        </p:blipFill>
        <p:spPr>
          <a:xfrm>
            <a:off x="2244960" y="908640"/>
            <a:ext cx="4581720" cy="47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395640" y="980640"/>
            <a:ext cx="806436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Операти́вная па́мять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англ.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Random Access Memory, RAM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 — память с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произвольным доступом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) — в большинстве случаев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энергозависимая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часть системы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компьютерной памяти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в которой во время работы компьютера хранится выполняемый машинный код (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программы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), а также входные, выходные и промежуточные данные, обрабатываемые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процессором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4" name="Рисунок 7"/>
          <p:cNvPicPr/>
          <p:nvPr/>
        </p:nvPicPr>
        <p:blipFill>
          <a:blip r:embed="rId9"/>
          <a:stretch/>
        </p:blipFill>
        <p:spPr>
          <a:xfrm>
            <a:off x="5738040" y="3789000"/>
            <a:ext cx="3009960" cy="264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 во время работы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Рисунок 6"/>
          <p:cNvPicPr/>
          <p:nvPr/>
        </p:nvPicPr>
        <p:blipFill>
          <a:blip r:embed="rId2"/>
          <a:stretch/>
        </p:blipFill>
        <p:spPr>
          <a:xfrm>
            <a:off x="3172680" y="908640"/>
            <a:ext cx="2798280" cy="56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 доступная программе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Рисунок 5"/>
          <p:cNvPicPr/>
          <p:nvPr/>
        </p:nvPicPr>
        <p:blipFill>
          <a:blip r:embed="rId2"/>
          <a:stretch/>
        </p:blipFill>
        <p:spPr>
          <a:xfrm>
            <a:off x="2924640" y="1052640"/>
            <a:ext cx="3294360" cy="537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6"/>
          <p:cNvPicPr/>
          <p:nvPr/>
        </p:nvPicPr>
        <p:blipFill>
          <a:blip r:embed="rId2"/>
          <a:stretch/>
        </p:blipFill>
        <p:spPr>
          <a:xfrm>
            <a:off x="1475640" y="1268640"/>
            <a:ext cx="2232000" cy="511056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8"/>
          <p:cNvPicPr/>
          <p:nvPr/>
        </p:nvPicPr>
        <p:blipFill>
          <a:blip r:embed="rId3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Шестнадцатиричная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система счисления  (16СС)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Рисунок 5"/>
          <p:cNvPicPr/>
          <p:nvPr/>
        </p:nvPicPr>
        <p:blipFill>
          <a:blip r:embed="rId2"/>
          <a:stretch/>
        </p:blipFill>
        <p:spPr>
          <a:xfrm>
            <a:off x="3204000" y="742320"/>
            <a:ext cx="2664000" cy="54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Рисунок 8"/>
          <p:cNvPicPr/>
          <p:nvPr/>
        </p:nvPicPr>
        <p:blipFill>
          <a:blip r:embed="rId2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  <p:pic>
        <p:nvPicPr>
          <p:cNvPr id="136" name="Рисунок 5"/>
          <p:cNvPicPr/>
          <p:nvPr/>
        </p:nvPicPr>
        <p:blipFill>
          <a:blip r:embed="rId3"/>
          <a:stretch/>
        </p:blipFill>
        <p:spPr>
          <a:xfrm>
            <a:off x="1403640" y="751320"/>
            <a:ext cx="2610000" cy="5686920"/>
          </a:xfrm>
          <a:prstGeom prst="rect">
            <a:avLst/>
          </a:prstGeom>
          <a:ln w="0">
            <a:noFill/>
          </a:ln>
        </p:spPr>
      </p:pic>
      <p:sp>
        <p:nvSpPr>
          <p:cNvPr id="137" name="TextBox 9"/>
          <p:cNvSpPr/>
          <p:nvPr/>
        </p:nvSpPr>
        <p:spPr>
          <a:xfrm>
            <a:off x="4320360" y="5517360"/>
            <a:ext cx="457164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* ОБЫЧНО адреса в памяти отображаются в 16СС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Целые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Таблица 3"/>
          <p:cNvGraphicFramePr/>
          <p:nvPr/>
        </p:nvGraphicFramePr>
        <p:xfrm>
          <a:off x="352080" y="1268640"/>
          <a:ext cx="8539920" cy="193752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sizeof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 -128 ***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 +127 ***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TextBox 7"/>
          <p:cNvSpPr/>
          <p:nvPr/>
        </p:nvSpPr>
        <p:spPr>
          <a:xfrm>
            <a:off x="467640" y="3717000"/>
            <a:ext cx="777636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 –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short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,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в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MS VS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 =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тип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 или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переменная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 – сколько памяти в байтах занимает переменная  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“signed” VS “unsigned”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467640" y="5205240"/>
            <a:ext cx="84247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3" name="Таблица 2"/>
          <p:cNvGraphicFramePr/>
          <p:nvPr/>
        </p:nvGraphicFramePr>
        <p:xfrm>
          <a:off x="179640" y="1052640"/>
          <a:ext cx="8784720" cy="3600000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-128 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+127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+255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+65535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+4 294 967 295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+18 446 744 073 709 551 615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целые типы Си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синонимы)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Box 7"/>
          <p:cNvSpPr/>
          <p:nvPr/>
        </p:nvSpPr>
        <p:spPr>
          <a:xfrm>
            <a:off x="467640" y="4581000"/>
            <a:ext cx="84247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long”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long”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6" name="Таблица 3"/>
          <p:cNvGraphicFramePr/>
          <p:nvPr/>
        </p:nvGraphicFramePr>
        <p:xfrm>
          <a:off x="467640" y="980640"/>
          <a:ext cx="8229240" cy="3289320"/>
        </p:xfrm>
        <a:graphic>
          <a:graphicData uri="http://schemas.openxmlformats.org/drawingml/2006/table">
            <a:tbl>
              <a:tblPr/>
              <a:tblGrid>
                <a:gridCol w="27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Синонимы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 | short int | signed short | signed short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 | unsigned short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| long int | signed long | signed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| unsigned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 | long long int | signed long long | signed long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 | unsigned long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 | signed | 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unsigned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unsigned | unsigned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pc="-1">
                <a:solidFill>
                  <a:srgbClr val="000000"/>
                </a:solidFill>
                <a:latin typeface="Consolas"/>
              </a:rPr>
              <a:t>  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 / 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l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1" name="Рисунок 3"/>
          <p:cNvPicPr/>
          <p:nvPr/>
        </p:nvPicPr>
        <p:blipFill>
          <a:blip r:embed="rId2"/>
          <a:stretch/>
        </p:blipFill>
        <p:spPr>
          <a:xfrm>
            <a:off x="5292000" y="865800"/>
            <a:ext cx="1857240" cy="4610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6"/>
          <p:cNvPicPr/>
          <p:nvPr/>
        </p:nvPicPr>
        <p:blipFill>
          <a:blip r:embed="rId3"/>
          <a:stretch/>
        </p:blipFill>
        <p:spPr>
          <a:xfrm>
            <a:off x="6948360" y="865800"/>
            <a:ext cx="2047680" cy="461052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8"/>
          <p:cNvPicPr/>
          <p:nvPr/>
        </p:nvPicPr>
        <p:blipFill>
          <a:blip r:embed="rId4"/>
          <a:stretch/>
        </p:blipFill>
        <p:spPr>
          <a:xfrm>
            <a:off x="5995800" y="5591160"/>
            <a:ext cx="3000600" cy="126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8" name="Рисунок 3"/>
          <p:cNvPicPr/>
          <p:nvPr/>
        </p:nvPicPr>
        <p:blipFill>
          <a:blip r:embed="rId2"/>
          <a:stretch/>
        </p:blipFill>
        <p:spPr>
          <a:xfrm>
            <a:off x="6228360" y="1340640"/>
            <a:ext cx="1933560" cy="29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Вещественные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467640" y="3717000"/>
            <a:ext cx="777636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“long double” –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либо 8 байтовое число, совпадающее с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double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, либо более точный 10 байтовый формат – если он реализован в системе.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в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MS VS “long double”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=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“double”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61" name="Таблица 2"/>
          <p:cNvGraphicFramePr/>
          <p:nvPr/>
        </p:nvGraphicFramePr>
        <p:xfrm>
          <a:off x="446760" y="1163520"/>
          <a:ext cx="8373240" cy="2049120"/>
        </p:xfrm>
        <a:graphic>
          <a:graphicData uri="http://schemas.openxmlformats.org/drawingml/2006/table">
            <a:tbl>
              <a:tblPr/>
              <a:tblGrid>
                <a:gridCol w="146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3.4Е-38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3.4Е+38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1.7Е-308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1.7Е+308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long 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8 | 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64 | 80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3779640" y="757080"/>
            <a:ext cx="5184720" cy="578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9" name="Рисунок 4"/>
          <p:cNvPicPr/>
          <p:nvPr/>
        </p:nvPicPr>
        <p:blipFill>
          <a:blip r:embed="rId2"/>
          <a:stretch/>
        </p:blipFill>
        <p:spPr>
          <a:xfrm>
            <a:off x="3779640" y="757080"/>
            <a:ext cx="5184720" cy="57816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5"/>
          <p:cNvPicPr/>
          <p:nvPr/>
        </p:nvPicPr>
        <p:blipFill>
          <a:blip r:embed="rId3"/>
          <a:stretch/>
        </p:blipFill>
        <p:spPr>
          <a:xfrm>
            <a:off x="611640" y="3501000"/>
            <a:ext cx="570600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3" name="Рисунок 4"/>
          <p:cNvPicPr/>
          <p:nvPr/>
        </p:nvPicPr>
        <p:blipFill>
          <a:blip r:embed="rId2"/>
          <a:stretch/>
        </p:blipFill>
        <p:spPr>
          <a:xfrm>
            <a:off x="2051640" y="2709000"/>
            <a:ext cx="674352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8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87" name="Прямоугольник 3"/>
          <p:cNvSpPr/>
          <p:nvPr/>
        </p:nvSpPr>
        <p:spPr>
          <a:xfrm>
            <a:off x="1115640" y="1620000"/>
            <a:ext cx="680436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т. е. каждый элемент массива — это структура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95640" y="980640"/>
            <a:ext cx="741636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(i &lt; 1000)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	i += 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"sizeof: f = %d,   i = %d"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(i));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1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7"/>
          <p:cNvPicPr/>
          <p:nvPr/>
        </p:nvPicPr>
        <p:blipFill>
          <a:blip r:embed="rId3"/>
          <a:stretch/>
        </p:blipFill>
        <p:spPr>
          <a:xfrm>
            <a:off x="90000" y="4379760"/>
            <a:ext cx="8964000" cy="218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Указатели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Box 7"/>
          <p:cNvSpPr/>
          <p:nvPr/>
        </p:nvSpPr>
        <p:spPr>
          <a:xfrm>
            <a:off x="647640" y="836640"/>
            <a:ext cx="7776360" cy="550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Указатели - это переменные, показывающие место или адрес памяти, где расположены другие объекты (переменные, функции и др.).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Так как указатель содержит адрес некоторого объекта, то через него можно обращаться к этому объекту.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&amp; дает адрес объекта,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у = &amp;х;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адрес переменной х переменной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* воспринимает свой операнд как адрес некоторого объекта и использует этот адрес для выборки содержимого,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*y;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z значение переменной, записанной по адресу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Если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y = &amp;x;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*у;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то z = x.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i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https://dfe.petrsu.ru/koi/posob/c/c.htm#g2.3</a:t>
            </a:r>
            <a:r>
              <a:rPr lang="ru-RU" sz="16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Указатели определяются в Си так:  </a:t>
            </a:r>
            <a:r>
              <a:rPr lang="ru-RU" sz="1600" b="0" i="1" strike="noStrike" spc="-1">
                <a:solidFill>
                  <a:srgbClr val="215968"/>
                </a:solidFill>
                <a:latin typeface="Calibri"/>
              </a:rPr>
              <a:t>ТИП * имя_указателя</a:t>
            </a:r>
            <a:r>
              <a:rPr lang="en-US" sz="1600" b="0" i="1" strike="noStrike" spc="-1">
                <a:solidFill>
                  <a:srgbClr val="215968"/>
                </a:solidFill>
                <a:latin typeface="Calibri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Например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 *y;  // y –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указатель на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1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Рисунок 10"/>
          <p:cNvPicPr/>
          <p:nvPr/>
        </p:nvPicPr>
        <p:blipFill>
          <a:blip r:embed="rId2"/>
          <a:stretch/>
        </p:blipFill>
        <p:spPr>
          <a:xfrm>
            <a:off x="5367960" y="1122840"/>
            <a:ext cx="3633840" cy="192888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14"/>
          <p:cNvPicPr/>
          <p:nvPr/>
        </p:nvPicPr>
        <p:blipFill>
          <a:blip r:embed="rId3"/>
          <a:stretch/>
        </p:blipFill>
        <p:spPr>
          <a:xfrm>
            <a:off x="5320800" y="3399840"/>
            <a:ext cx="3661920" cy="2706480"/>
          </a:xfrm>
          <a:prstGeom prst="rect">
            <a:avLst/>
          </a:prstGeom>
          <a:ln w="0">
            <a:noFill/>
          </a:ln>
        </p:spPr>
      </p:pic>
      <p:sp>
        <p:nvSpPr>
          <p:cNvPr id="190" name="TextBox 6"/>
          <p:cNvSpPr/>
          <p:nvPr/>
        </p:nvSpPr>
        <p:spPr>
          <a:xfrm>
            <a:off x="107640" y="1139760"/>
            <a:ext cx="5328360" cy="477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* pa;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 = 10;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pa = &amp;a;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>
                <a:solidFill>
                  <a:srgbClr val="A31515"/>
                </a:solidFill>
                <a:latin typeface="Consolas"/>
              </a:rPr>
              <a:t>"ptr: &amp;a=%p &amp;pa=%p\n"</a:t>
            </a: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, &amp;a, &amp;pa);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"sizeof: %d %d\n"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(pa));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*pa = 30;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Box 6"/>
          <p:cNvSpPr/>
          <p:nvPr/>
        </p:nvSpPr>
        <p:spPr>
          <a:xfrm>
            <a:off x="107640" y="1139760"/>
            <a:ext cx="5328360" cy="563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8000"/>
                </a:solidFill>
                <a:latin typeface="Consolas"/>
              </a:rPr>
              <a:t>// В функции f вычисляется сумма a + b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8000"/>
                </a:solidFill>
                <a:latin typeface="Consolas"/>
              </a:rPr>
              <a:t>// Результат вычисления помещается по адресу,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400" b="0" strike="noStrike" spc="-1">
                <a:solidFill>
                  <a:srgbClr val="008000"/>
                </a:solidFill>
                <a:latin typeface="Consolas"/>
              </a:rPr>
              <a:t> заданному в аргументе ps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f(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*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i1, i2, i3;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i1 = 10;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i2 =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i3 = 30;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nn-NO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f(&amp;i1, i2, i3);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nn-NO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93" name="Рисунок 3"/>
          <p:cNvPicPr/>
          <p:nvPr/>
        </p:nvPicPr>
        <p:blipFill>
          <a:blip r:embed="rId2"/>
          <a:stretch/>
        </p:blipFill>
        <p:spPr>
          <a:xfrm>
            <a:off x="5302800" y="1139760"/>
            <a:ext cx="3810240" cy="1571400"/>
          </a:xfrm>
          <a:prstGeom prst="rect">
            <a:avLst/>
          </a:prstGeom>
          <a:ln w="0">
            <a:noFill/>
          </a:ln>
        </p:spPr>
      </p:pic>
      <p:pic>
        <p:nvPicPr>
          <p:cNvPr id="194" name="Рисунок 5"/>
          <p:cNvPicPr/>
          <p:nvPr/>
        </p:nvPicPr>
        <p:blipFill>
          <a:blip r:embed="rId3"/>
          <a:stretch/>
        </p:blipFill>
        <p:spPr>
          <a:xfrm>
            <a:off x="4812840" y="3311640"/>
            <a:ext cx="4300200" cy="240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(1)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Рисунок 4"/>
          <p:cNvPicPr/>
          <p:nvPr/>
        </p:nvPicPr>
        <p:blipFill>
          <a:blip r:embed="rId2"/>
          <a:stretch/>
        </p:blipFill>
        <p:spPr>
          <a:xfrm>
            <a:off x="1043640" y="1076400"/>
            <a:ext cx="2782080" cy="2136240"/>
          </a:xfrm>
          <a:prstGeom prst="rect">
            <a:avLst/>
          </a:prstGeom>
          <a:ln w="0">
            <a:noFill/>
          </a:ln>
        </p:spPr>
      </p:pic>
      <p:pic>
        <p:nvPicPr>
          <p:cNvPr id="197" name="Рисунок 8"/>
          <p:cNvPicPr/>
          <p:nvPr/>
        </p:nvPicPr>
        <p:blipFill>
          <a:blip r:embed="rId3"/>
          <a:stretch/>
        </p:blipFill>
        <p:spPr>
          <a:xfrm>
            <a:off x="4525200" y="1076400"/>
            <a:ext cx="4361040" cy="2184840"/>
          </a:xfrm>
          <a:prstGeom prst="rect">
            <a:avLst/>
          </a:prstGeom>
          <a:ln w="0">
            <a:noFill/>
          </a:ln>
        </p:spPr>
      </p:pic>
      <p:pic>
        <p:nvPicPr>
          <p:cNvPr id="198" name="Рисунок 10"/>
          <p:cNvPicPr/>
          <p:nvPr/>
        </p:nvPicPr>
        <p:blipFill>
          <a:blip r:embed="rId4"/>
          <a:stretch/>
        </p:blipFill>
        <p:spPr>
          <a:xfrm>
            <a:off x="4572000" y="3789000"/>
            <a:ext cx="4361040" cy="2186280"/>
          </a:xfrm>
          <a:prstGeom prst="rect">
            <a:avLst/>
          </a:prstGeom>
          <a:ln w="0">
            <a:noFill/>
          </a:ln>
        </p:spPr>
      </p:pic>
      <p:pic>
        <p:nvPicPr>
          <p:cNvPr id="199" name="Рисунок 12"/>
          <p:cNvPicPr/>
          <p:nvPr/>
        </p:nvPicPr>
        <p:blipFill>
          <a:blip r:embed="rId5"/>
          <a:stretch/>
        </p:blipFill>
        <p:spPr>
          <a:xfrm>
            <a:off x="1018080" y="3789000"/>
            <a:ext cx="2782080" cy="2318400"/>
          </a:xfrm>
          <a:prstGeom prst="rect">
            <a:avLst/>
          </a:prstGeom>
          <a:ln w="0">
            <a:noFill/>
          </a:ln>
        </p:spPr>
      </p:pic>
      <p:pic>
        <p:nvPicPr>
          <p:cNvPr id="200" name="Рисунок 14"/>
          <p:cNvPicPr/>
          <p:nvPr/>
        </p:nvPicPr>
        <p:blipFill>
          <a:blip r:embed="rId6"/>
          <a:stretch/>
        </p:blipFill>
        <p:spPr>
          <a:xfrm>
            <a:off x="5508000" y="777240"/>
            <a:ext cx="3067560" cy="1568520"/>
          </a:xfrm>
          <a:prstGeom prst="rect">
            <a:avLst/>
          </a:prstGeom>
          <a:ln w="0">
            <a:noFill/>
          </a:ln>
        </p:spPr>
      </p:pic>
      <p:pic>
        <p:nvPicPr>
          <p:cNvPr id="201" name="Рисунок 16"/>
          <p:cNvPicPr/>
          <p:nvPr/>
        </p:nvPicPr>
        <p:blipFill>
          <a:blip r:embed="rId7"/>
          <a:stretch/>
        </p:blipFill>
        <p:spPr>
          <a:xfrm>
            <a:off x="5543640" y="3465360"/>
            <a:ext cx="3053520" cy="158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(2)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Рисунок 8"/>
          <p:cNvPicPr/>
          <p:nvPr/>
        </p:nvPicPr>
        <p:blipFill>
          <a:blip r:embed="rId2"/>
          <a:stretch/>
        </p:blipFill>
        <p:spPr>
          <a:xfrm>
            <a:off x="188280" y="4621320"/>
            <a:ext cx="4361040" cy="2184840"/>
          </a:xfrm>
          <a:prstGeom prst="rect">
            <a:avLst/>
          </a:prstGeom>
          <a:ln w="0">
            <a:noFill/>
          </a:ln>
        </p:spPr>
      </p:pic>
      <p:pic>
        <p:nvPicPr>
          <p:cNvPr id="204" name="Рисунок 10"/>
          <p:cNvPicPr/>
          <p:nvPr/>
        </p:nvPicPr>
        <p:blipFill>
          <a:blip r:embed="rId3"/>
          <a:stretch/>
        </p:blipFill>
        <p:spPr>
          <a:xfrm>
            <a:off x="4644000" y="4621320"/>
            <a:ext cx="4361040" cy="2186280"/>
          </a:xfrm>
          <a:prstGeom prst="rect">
            <a:avLst/>
          </a:prstGeom>
          <a:ln w="0">
            <a:noFill/>
          </a:ln>
        </p:spPr>
      </p:pic>
      <p:sp>
        <p:nvSpPr>
          <p:cNvPr id="205" name="TextBox 7"/>
          <p:cNvSpPr/>
          <p:nvPr/>
        </p:nvSpPr>
        <p:spPr>
          <a:xfrm>
            <a:off x="395640" y="1076400"/>
            <a:ext cx="8496720" cy="252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Picture2F(</a:t>
            </a:r>
            <a:r>
              <a:rPr lang="en-US" sz="16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(*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pfImage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)(</a:t>
            </a:r>
            <a:r>
              <a:rPr lang="en-US" sz="16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hdc,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cx,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cy))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x = 40;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y = 40;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 &lt; 6) {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		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		pfImage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x, y);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y += 50;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i++;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06" name="Рисунок 9"/>
          <p:cNvPicPr/>
          <p:nvPr/>
        </p:nvPicPr>
        <p:blipFill>
          <a:blip r:embed="rId4"/>
          <a:stretch/>
        </p:blipFill>
        <p:spPr>
          <a:xfrm>
            <a:off x="865080" y="3975480"/>
            <a:ext cx="3312000" cy="164088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13"/>
          <p:cNvPicPr/>
          <p:nvPr/>
        </p:nvPicPr>
        <p:blipFill>
          <a:blip r:embed="rId5"/>
          <a:stretch/>
        </p:blipFill>
        <p:spPr>
          <a:xfrm>
            <a:off x="5580000" y="3934440"/>
            <a:ext cx="3312000" cy="168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https://dfe.petrsu.ru/koi/posob/c/c.htm#g3.1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Массив состоит из элементов одного и того же типа.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 всему массиву целиком можно обращаться по имени. Кроме того, можно выбирать любой элемент массива. Для этого необходимо задать индекс, который указывает на его относительную позицию.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массив объявлен, то к любому его элементу можно обратиться следующим образом: указать имя массива и индекс элемента в квадратных скобках.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Массивы определяются так же, как и переменные: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int a[100];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char b[20];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float d[50];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 первой строке объявлен массив а из 100 элементов целого типа: а[0], а[1], ..., а[99] (индексация всегда начинается с нуля). Во второй строке элементы массива b имеют тип c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ar, а в третьей - float.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1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395640" y="1076400"/>
            <a:ext cx="8496720" cy="392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a[4];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a[0] = 1;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a[1] = 10;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a[2] = 100;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a[3] = 1000;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>
                <a:solidFill>
                  <a:srgbClr val="A31515"/>
                </a:solidFill>
                <a:latin typeface="Consolas"/>
              </a:rPr>
              <a:t>"%d %d %d %d\n"</a:t>
            </a: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, a[0], a[1], a[2], a[3]);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>
                <a:solidFill>
                  <a:srgbClr val="A31515"/>
                </a:solidFill>
                <a:latin typeface="Consolas"/>
              </a:rPr>
              <a:t>"%d %d %d %d %d\n"</a:t>
            </a:r>
            <a:r>
              <a:rPr lang="pt-BR" sz="1400" b="0" strike="noStrike" spc="-1">
                <a:solidFill>
                  <a:srgbClr val="000000"/>
                </a:solidFill>
                <a:latin typeface="Consolas"/>
              </a:rPr>
              <a:t>, b[0], b[1], b[2], b[3], b[4]);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13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2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TextBox 3"/>
          <p:cNvSpPr/>
          <p:nvPr/>
        </p:nvSpPr>
        <p:spPr>
          <a:xfrm>
            <a:off x="395640" y="1076400"/>
            <a:ext cx="8496720" cy="520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a[4];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a[0] = 1;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a[1] = 10;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a[2] = 100;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a[3] = 1000;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i;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i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 (i &lt; 4)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400" b="1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, a[i]);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	i++;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1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i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 (i &lt; 5)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	printf(</a:t>
            </a:r>
            <a:r>
              <a:rPr lang="en-US" sz="1400" b="1" strike="noStrike" spc="-1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, b[i]);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	i++;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1" strike="noStrike" spc="-1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17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Что такое </a:t>
            </a:r>
            <a:r>
              <a:rPr lang="en-US" sz="32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ru-RU" sz="3200" b="1" strike="noStrike" spc="-1">
                <a:solidFill>
                  <a:srgbClr val="2B91AF"/>
                </a:solidFill>
                <a:latin typeface="Consolas"/>
              </a:rPr>
              <a:t>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https://dfe.petrsu.ru/koi/posob/c/c.htm#g3.3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Структура - это объединение одного или нескольких объектов (переменных, массивов, указателей, других структур и т.д.).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Как и массив, она представляет собой совокупность данных. Отличием является то, что к ее элементам необходимо обращаться по имени и что различные элементы структуры не обязательно должны принадлежать одному типу.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Объявление структуры осуществляется с помощью ключевого слова struct, за которым идет ее тип и далее список элементов, заключенных в фигурные скобки: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struct тип {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элемента_1 имя элемента_1;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  .........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элемента_n имя элемента_n;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};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- пример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/>
          <p:cNvSpPr/>
          <p:nvPr/>
        </p:nvSpPr>
        <p:spPr>
          <a:xfrm>
            <a:off x="395640" y="1076400"/>
            <a:ext cx="8496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d, m, y;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d1.d = 11;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d1.m = 3;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d1.y = 2022;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d2 = { 31, 12, 2021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d1.d, d1.m, d1.y);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d2.d, d2.m, d2.y);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typedef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Box 7"/>
          <p:cNvSpPr/>
          <p:nvPr/>
        </p:nvSpPr>
        <p:spPr>
          <a:xfrm>
            <a:off x="395640" y="1076400"/>
            <a:ext cx="8496720" cy="538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https://dfe.petrsu.ru/koi/posob/c/c.htm#g3.4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Рассмотрим описание структуры: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struct data {int d, m, у;};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Здесь фактически вводится новый тип данных - data. Теперь его можно использовать для объявления конкретных экземпляров структуры, например: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struct data а, b, с;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В язык Си введено специальное средство, позволяющее назначать имена типам данных (переименовывать). Таким средством является оператор typedef.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Он записывается в следующем виде: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typedef тип имя;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Здесь "тип" - любой разрешенный тип данных и "имя" - любой разрешенный идентификатор.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Рассмотрим пример: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     typedef int INTEGER;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После этого можно сделать объявление: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INTEGER а, b;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Оно будет выполнять то же самое, что и привычное объявление int a,b;. Другими словами, INTEGER можно использовать как синоним ключевого слова int.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struct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– пример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(RECT)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typedef struct tagRECT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1" strike="noStrike" spc="-1">
                <a:solidFill>
                  <a:srgbClr val="0070C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left;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top;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right;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bottom;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} RECT</a:t>
            </a:r>
            <a:r>
              <a:rPr lang="en-US" sz="2000" b="0" strike="noStrike" spc="-1">
                <a:solidFill>
                  <a:srgbClr val="0070C0"/>
                </a:solidFill>
                <a:latin typeface="Calibri"/>
              </a:rPr>
              <a:t>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 RECT - Структура, в которой хранятся параметры прямоугольника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 rect</a:t>
            </a:r>
            <a:r>
              <a:rPr lang="en-US" sz="2000" b="1" strike="noStrike" spc="-1">
                <a:solidFill>
                  <a:srgbClr val="7030A0"/>
                </a:solidFill>
                <a:latin typeface="Calibri"/>
              </a:rPr>
              <a:t>;</a:t>
            </a:r>
            <a:r>
              <a:rPr lang="ru-RU" sz="2000" b="1" strike="noStrike" spc="-1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00B050"/>
                </a:solidFill>
                <a:latin typeface="Calibri"/>
              </a:rPr>
              <a:t>// struct tagRECT rect;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//Определяем размер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GetClientRect(hWnd, &amp;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 Рисуем прямоугольник по границам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Rectangle(hdc,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rect.left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rect.top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rect.right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rect.bottom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Рисунок 4"/>
          <p:cNvPicPr/>
          <p:nvPr/>
        </p:nvPicPr>
        <p:blipFill>
          <a:blip r:embed="rId2"/>
          <a:stretch/>
        </p:blipFill>
        <p:spPr>
          <a:xfrm>
            <a:off x="6516360" y="1196640"/>
            <a:ext cx="2194200" cy="2228040"/>
          </a:xfrm>
          <a:prstGeom prst="rect">
            <a:avLst/>
          </a:prstGeom>
          <a:ln w="0">
            <a:noFill/>
          </a:ln>
        </p:spPr>
      </p:pic>
      <p:pic>
        <p:nvPicPr>
          <p:cNvPr id="227" name="Рисунок 6"/>
          <p:cNvPicPr/>
          <p:nvPr/>
        </p:nvPicPr>
        <p:blipFill>
          <a:blip r:embed="rId3"/>
          <a:stretch/>
        </p:blipFill>
        <p:spPr>
          <a:xfrm>
            <a:off x="3924000" y="1196640"/>
            <a:ext cx="2423160" cy="222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Рисуем много линий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из центра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3"/>
          <p:cNvSpPr/>
          <p:nvPr/>
        </p:nvSpPr>
        <p:spPr>
          <a:xfrm>
            <a:off x="179640" y="751320"/>
            <a:ext cx="8550360" cy="551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PAINTSTRUCT ps;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HDC hdc = BeginPaint(hWnd, &amp;ps);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GetClientRect(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1" strike="noStrike" spc="-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cx = </a:t>
            </a:r>
            <a:r>
              <a:rPr lang="en-US" sz="1800" b="1" strike="noStrike" spc="-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.right / 2;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cy = </a:t>
            </a:r>
            <a:r>
              <a:rPr lang="en-US" sz="1800" b="1" strike="noStrike" spc="-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.bottom / 2;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  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x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(x &lt; </a:t>
            </a:r>
            <a:r>
              <a:rPr lang="en-US" sz="1800" b="1" strike="noStrike" spc="-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.right)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         MoveToEx(hdc, cx, cy,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         LineTo(hdc, x, 5);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            x += 20;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      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EndPaint(hWnd, &amp;ps);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}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0" name="Picture 2"/>
          <p:cNvPicPr/>
          <p:nvPr/>
        </p:nvPicPr>
        <p:blipFill>
          <a:blip r:embed="rId2"/>
          <a:stretch/>
        </p:blipFill>
        <p:spPr>
          <a:xfrm>
            <a:off x="6012000" y="908640"/>
            <a:ext cx="2561760" cy="300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POINT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p1;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p1.x = 10;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p1.y = 10;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p2 = { 300, 10 };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MoveToEx(hdc, p1.x, p1.y,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onsolas"/>
              </a:rPr>
              <a:t>LineTo(hdc, p2.x, p2.y);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Рисунок 9"/>
          <p:cNvPicPr/>
          <p:nvPr/>
        </p:nvPicPr>
        <p:blipFill>
          <a:blip r:embed="rId2"/>
          <a:stretch/>
        </p:blipFill>
        <p:spPr>
          <a:xfrm>
            <a:off x="5868000" y="4005000"/>
            <a:ext cx="2258280" cy="193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323640" y="751320"/>
            <a:ext cx="8496720" cy="58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в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40" name="TextBox 3"/>
          <p:cNvSpPr/>
          <p:nvPr/>
        </p:nvSpPr>
        <p:spPr>
          <a:xfrm>
            <a:off x="323640" y="751320"/>
            <a:ext cx="8496720" cy="58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41" name="Рисунок 4"/>
          <p:cNvPicPr/>
          <p:nvPr/>
        </p:nvPicPr>
        <p:blipFill>
          <a:blip r:embed="rId2"/>
          <a:stretch/>
        </p:blipFill>
        <p:spPr>
          <a:xfrm>
            <a:off x="3909960" y="3069000"/>
            <a:ext cx="4905720" cy="327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3"/>
          <p:cNvSpPr/>
          <p:nvPr/>
        </p:nvSpPr>
        <p:spPr>
          <a:xfrm>
            <a:off x="1115640" y="1739880"/>
            <a:ext cx="561636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printf/scanf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базовые типы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5" name="Таблица 5"/>
          <p:cNvGraphicFramePr/>
          <p:nvPr/>
        </p:nvGraphicFramePr>
        <p:xfrm>
          <a:off x="431640" y="759960"/>
          <a:ext cx="4104000" cy="3168000"/>
        </p:xfrm>
        <a:graphic>
          <a:graphicData uri="http://schemas.openxmlformats.org/drawingml/2006/table">
            <a:tbl>
              <a:tblPr/>
              <a:tblGrid>
                <a:gridCol w="16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(также %d или %hhi (%hhx, %hho) 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(или %hhu 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%hi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%i или %d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6" name="Таблица 6"/>
          <p:cNvGraphicFramePr/>
          <p:nvPr/>
        </p:nvGraphicFramePr>
        <p:xfrm>
          <a:off x="4716000" y="759960"/>
          <a:ext cx="4176000" cy="4392000"/>
        </p:xfrm>
        <a:graphic>
          <a:graphicData uri="http://schemas.openxmlformats.org/drawingml/2006/table">
            <a:tbl>
              <a:tblPr/>
              <a:tblGrid>
                <a:gridCol w="204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%li или %ld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%lli или %lld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float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(автоматически преобразуется в double для printf())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4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(%F)                          (%lf (%lF) для scanf())</a:t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%g %G</a:t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%e %E (для </a:t>
                      </a:r>
                      <a:r>
                        <a:rPr lang="ru-RU" sz="1400" b="0" u="sng" strike="noStrike" spc="-1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2"/>
                        </a:rPr>
                        <a:t>научной нотации</a:t>
                      </a: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ru-RU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[6]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%Lf %LF</a:t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%Lg %LG</a:t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%Le %LE</a:t>
                      </a:r>
                      <a:r>
                        <a:rPr lang="en-US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7" name="TextBox 8"/>
          <p:cNvSpPr/>
          <p:nvPr/>
        </p:nvSpPr>
        <p:spPr>
          <a:xfrm>
            <a:off x="123480" y="5805360"/>
            <a:ext cx="4571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https://ru.wikipedia.org/wiki/%D0%A1%D0%B8%D1%81%D1%82%D0%B5%D0%BC%D0%B0_%D1%82%D0%B8%D0%BF%D0%BE%D0%B2_%D0%A1%D0%B8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000000"/>
                </a:solidFill>
                <a:latin typeface="Calibri"/>
              </a:rPr>
              <a:t>С.Ю. Курсков      Введение в язык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https://dfe.petrsu.ru/koi/posob/c/c.htm#g2.3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https://dfe.petrsu.ru/koi/posob/c/c.htm#g3.1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https://dfe.petrsu.ru/koi/posob/c/c.htm#g3.3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https://dfe.petrsu.ru/koi/posob/c/c.htm#g3.5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Объединение (union) - 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https://dfe.petrsu.ru/koi/posob/c/c.htm#g3.6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https://dfe.petrsu.ru/koi/posob/c/c.htm#g3.7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9"/>
              </a:rPr>
              <a:t>https://dfe.petrsu.ru/koi/posob/c/c.htm#g4.3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10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Б. Керниган, Д. Ритчи  Язык программирования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11"/>
              </a:rPr>
              <a:t>http://givi.olnd.ru/kr2/02.html#c0202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Polyline </a:t>
            </a: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Polygon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Отрисовка треугольника 1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вставить в ваш код и при помощи нее нарисовать от 3 до 5 треугольников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54" name="TextBox 6"/>
          <p:cNvSpPr/>
          <p:nvPr/>
        </p:nvSpPr>
        <p:spPr>
          <a:xfrm>
            <a:off x="421716" y="1711796"/>
            <a:ext cx="5184360" cy="392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Image0(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hPen;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hPen = CreatePen(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2,</a:t>
            </a: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SelectObject(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p[4];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p[0].x =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p[0].y = </a:t>
            </a:r>
            <a:r>
              <a:rPr lang="es-E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 + 20;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400" b="0" strike="noStrike" spc="-1">
                <a:solidFill>
                  <a:srgbClr val="000000"/>
                </a:solidFill>
                <a:latin typeface="Consolas"/>
              </a:rPr>
              <a:t>p[1].x = </a:t>
            </a:r>
            <a:r>
              <a:rPr lang="fr-FR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400" b="0" strike="noStrike" spc="-1">
                <a:solidFill>
                  <a:srgbClr val="000000"/>
                </a:solidFill>
                <a:latin typeface="Consolas"/>
              </a:rPr>
              <a:t> + 20;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p[1].y = </a:t>
            </a:r>
            <a:r>
              <a:rPr lang="es-E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 - 20;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400" b="0" strike="noStrike" spc="-1">
                <a:solidFill>
                  <a:srgbClr val="000000"/>
                </a:solidFill>
                <a:latin typeface="Consolas"/>
              </a:rPr>
              <a:t>p[2].x = </a:t>
            </a:r>
            <a:r>
              <a:rPr lang="fr-FR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400" b="0" strike="noStrike" spc="-1">
                <a:solidFill>
                  <a:srgbClr val="000000"/>
                </a:solidFill>
                <a:latin typeface="Consolas"/>
              </a:rPr>
              <a:t> - 20;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p[2].y = </a:t>
            </a:r>
            <a:r>
              <a:rPr lang="es-E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 - 20;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p[3].x =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p[3].y = </a:t>
            </a:r>
            <a:r>
              <a:rPr lang="es-E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400" b="0" strike="noStrike" spc="-1">
                <a:solidFill>
                  <a:srgbClr val="000000"/>
                </a:solidFill>
                <a:latin typeface="Consolas"/>
              </a:rPr>
              <a:t> + 20;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Polyline(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p, 4);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DeleteObject(hPen);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55" name="Рисунок 8"/>
          <p:cNvPicPr/>
          <p:nvPr/>
        </p:nvPicPr>
        <p:blipFill>
          <a:blip r:embed="rId2"/>
          <a:stretch/>
        </p:blipFill>
        <p:spPr>
          <a:xfrm>
            <a:off x="6370560" y="1535760"/>
            <a:ext cx="2683800" cy="289332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10"/>
          <p:cNvPicPr/>
          <p:nvPr/>
        </p:nvPicPr>
        <p:blipFill>
          <a:blip r:embed="rId3"/>
          <a:stretch/>
        </p:blipFill>
        <p:spPr>
          <a:xfrm>
            <a:off x="3470760" y="4132800"/>
            <a:ext cx="2736000" cy="275220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12"/>
          <p:cNvPicPr/>
          <p:nvPr/>
        </p:nvPicPr>
        <p:blipFill>
          <a:blip r:embed="rId4"/>
          <a:stretch/>
        </p:blipFill>
        <p:spPr>
          <a:xfrm>
            <a:off x="6212212" y="4275820"/>
            <a:ext cx="2836080" cy="247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Отрисовка треугольника 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1() вставить в ваш код и при помощи нее нарисовать от 3 до 5 треугольников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0" name="TextBox 6"/>
          <p:cNvSpPr/>
          <p:nvPr/>
        </p:nvSpPr>
        <p:spPr>
          <a:xfrm>
            <a:off x="395640" y="1772640"/>
            <a:ext cx="5184360" cy="328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Image1(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hPen;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hPen = CreatePen(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SelectObject(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p[4] =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     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+ 20,</a:t>
            </a: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- 20, </a:t>
            </a: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    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};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Polyline(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p, 4);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DeleteObject(hPen);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61" name="Рисунок 3"/>
          <p:cNvPicPr/>
          <p:nvPr/>
        </p:nvPicPr>
        <p:blipFill>
          <a:blip r:embed="rId2"/>
          <a:stretch/>
        </p:blipFill>
        <p:spPr>
          <a:xfrm>
            <a:off x="6948360" y="1576080"/>
            <a:ext cx="1986840" cy="22172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7"/>
          <p:cNvPicPr/>
          <p:nvPr/>
        </p:nvPicPr>
        <p:blipFill>
          <a:blip r:embed="rId3"/>
          <a:stretch/>
        </p:blipFill>
        <p:spPr>
          <a:xfrm>
            <a:off x="6282000" y="4317120"/>
            <a:ext cx="2653200" cy="2364840"/>
          </a:xfrm>
          <a:prstGeom prst="rect">
            <a:avLst/>
          </a:prstGeom>
          <a:ln w="0">
            <a:noFill/>
          </a:ln>
        </p:spPr>
      </p:pic>
      <p:pic>
        <p:nvPicPr>
          <p:cNvPr id="263" name="Рисунок 11"/>
          <p:cNvPicPr/>
          <p:nvPr/>
        </p:nvPicPr>
        <p:blipFill>
          <a:blip r:embed="rId4"/>
          <a:stretch/>
        </p:blipFill>
        <p:spPr>
          <a:xfrm>
            <a:off x="3492000" y="4417560"/>
            <a:ext cx="2437920" cy="236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Отрисовка ромба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2() и при помощи нее нарисовать от 3 до 5 ромбиков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66" name="Рисунок 4"/>
          <p:cNvPicPr/>
          <p:nvPr/>
        </p:nvPicPr>
        <p:blipFill>
          <a:blip r:embed="rId2"/>
          <a:stretch/>
        </p:blipFill>
        <p:spPr>
          <a:xfrm>
            <a:off x="6968880" y="1546560"/>
            <a:ext cx="1966320" cy="217296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9"/>
          <p:cNvPicPr/>
          <p:nvPr/>
        </p:nvPicPr>
        <p:blipFill>
          <a:blip r:embed="rId3"/>
          <a:stretch/>
        </p:blipFill>
        <p:spPr>
          <a:xfrm>
            <a:off x="255240" y="1700640"/>
            <a:ext cx="5532120" cy="4536000"/>
          </a:xfrm>
          <a:prstGeom prst="rect">
            <a:avLst/>
          </a:prstGeom>
          <a:ln w="0">
            <a:noFill/>
          </a:ln>
        </p:spPr>
      </p:pic>
      <p:pic>
        <p:nvPicPr>
          <p:cNvPr id="268" name="Рисунок 12"/>
          <p:cNvPicPr/>
          <p:nvPr/>
        </p:nvPicPr>
        <p:blipFill>
          <a:blip r:embed="rId4"/>
          <a:stretch/>
        </p:blipFill>
        <p:spPr>
          <a:xfrm>
            <a:off x="4449240" y="3816720"/>
            <a:ext cx="2971800" cy="298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Отрисовка сложной фигуры 1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3(), в которой отрисовать фигуру по образцу и при помощи неё нарисовать от 3 до 5 фигур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71" name="Рисунок 3"/>
          <p:cNvPicPr/>
          <p:nvPr/>
        </p:nvPicPr>
        <p:blipFill>
          <a:blip r:embed="rId2"/>
          <a:stretch/>
        </p:blipFill>
        <p:spPr>
          <a:xfrm>
            <a:off x="208440" y="2633040"/>
            <a:ext cx="3571200" cy="3592440"/>
          </a:xfrm>
          <a:prstGeom prst="rect">
            <a:avLst/>
          </a:prstGeom>
          <a:ln w="0">
            <a:noFill/>
          </a:ln>
        </p:spPr>
      </p:pic>
      <p:pic>
        <p:nvPicPr>
          <p:cNvPr id="272" name="Рисунок 7"/>
          <p:cNvPicPr/>
          <p:nvPr/>
        </p:nvPicPr>
        <p:blipFill>
          <a:blip r:embed="rId3"/>
          <a:stretch/>
        </p:blipFill>
        <p:spPr>
          <a:xfrm>
            <a:off x="5630040" y="2466000"/>
            <a:ext cx="3056400" cy="322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5*. Отрисовка сложной фигуры 2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4(), в которой отрисовать фигуру по образцу и при помощи неё нарисовать от 3 до 5 фигур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75" name="Рисунок 4"/>
          <p:cNvPicPr/>
          <p:nvPr/>
        </p:nvPicPr>
        <p:blipFill>
          <a:blip r:embed="rId2"/>
          <a:stretch/>
        </p:blipFill>
        <p:spPr>
          <a:xfrm>
            <a:off x="107640" y="2268360"/>
            <a:ext cx="4176000" cy="43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4);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5687640" y="1628640"/>
            <a:ext cx="2592000" cy="30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607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Сделать функцию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5() в которой отрисовать следующую фигуру. При помощи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5()  нарисовать от 3 до 5 фигур.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Сделать одну из следующих фигур: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4) Сделать еще две ваши собственные (уникальные) фигуры. Одну из них сделать при помощи Polygon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5) 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>
              <a:latin typeface="Arial"/>
            </a:endParaRPr>
          </a:p>
        </p:txBody>
      </p:sp>
      <p:pic>
        <p:nvPicPr>
          <p:cNvPr id="278" name="Рисунок 4"/>
          <p:cNvPicPr/>
          <p:nvPr/>
        </p:nvPicPr>
        <p:blipFill>
          <a:blip r:embed="rId2"/>
          <a:stretch/>
        </p:blipFill>
        <p:spPr>
          <a:xfrm>
            <a:off x="1057320" y="1917000"/>
            <a:ext cx="1367640" cy="144648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8"/>
          <p:cNvPicPr/>
          <p:nvPr/>
        </p:nvPicPr>
        <p:blipFill>
          <a:blip r:embed="rId3"/>
          <a:stretch/>
        </p:blipFill>
        <p:spPr>
          <a:xfrm>
            <a:off x="5474520" y="3615120"/>
            <a:ext cx="1210320" cy="119592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13"/>
          <p:cNvPicPr/>
          <p:nvPr/>
        </p:nvPicPr>
        <p:blipFill>
          <a:blip r:embed="rId4"/>
          <a:stretch/>
        </p:blipFill>
        <p:spPr>
          <a:xfrm>
            <a:off x="3989520" y="3576240"/>
            <a:ext cx="1224360" cy="1224360"/>
          </a:xfrm>
          <a:prstGeom prst="rect">
            <a:avLst/>
          </a:prstGeom>
          <a:ln w="0">
            <a:noFill/>
          </a:ln>
        </p:spPr>
      </p:pic>
      <p:pic>
        <p:nvPicPr>
          <p:cNvPr id="281" name="Рисунок 14"/>
          <p:cNvPicPr/>
          <p:nvPr/>
        </p:nvPicPr>
        <p:blipFill>
          <a:blip r:embed="rId5"/>
          <a:stretch/>
        </p:blipFill>
        <p:spPr>
          <a:xfrm>
            <a:off x="2553480" y="3615120"/>
            <a:ext cx="1195920" cy="1203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5"/>
          <p:cNvPicPr/>
          <p:nvPr/>
        </p:nvPicPr>
        <p:blipFill>
          <a:blip r:embed="rId6"/>
          <a:stretch/>
        </p:blipFill>
        <p:spPr>
          <a:xfrm>
            <a:off x="1132560" y="3593520"/>
            <a:ext cx="1217520" cy="122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Прямоугольник 3"/>
          <p:cNvSpPr/>
          <p:nvPr/>
        </p:nvSpPr>
        <p:spPr>
          <a:xfrm>
            <a:off x="179640" y="610200"/>
            <a:ext cx="85503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использовать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Polyline/Polygon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Вложенные циклы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Отрисовка треугольника 1 в цвете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вставить в ваш код и при помощи нее нарисовать от 3 до 5 треугольников в окне приложения  - разным цветом.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89" name="TextBox 6"/>
          <p:cNvSpPr/>
          <p:nvPr/>
        </p:nvSpPr>
        <p:spPr>
          <a:xfrm>
            <a:off x="395640" y="1772640"/>
            <a:ext cx="5599800" cy="328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Image0(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COLORREF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color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HPEN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hPen;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hPen = CreatePen(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color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SelectObject(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POINT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p[4] =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       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+ 20,	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- 20,    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       	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+ 20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Polyline(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p, 4);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DeleteObject(hPen);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90" name="Рисунок 3"/>
          <p:cNvPicPr/>
          <p:nvPr/>
        </p:nvPicPr>
        <p:blipFill>
          <a:blip r:embed="rId2"/>
          <a:stretch/>
        </p:blipFill>
        <p:spPr>
          <a:xfrm>
            <a:off x="6066000" y="1351800"/>
            <a:ext cx="2899800" cy="29646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7"/>
          <p:cNvPicPr/>
          <p:nvPr/>
        </p:nvPicPr>
        <p:blipFill>
          <a:blip r:embed="rId3"/>
          <a:stretch/>
        </p:blipFill>
        <p:spPr>
          <a:xfrm>
            <a:off x="5863680" y="4317120"/>
            <a:ext cx="3131640" cy="24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Отрисовка треугольника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в цвете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из предыдущей лабораторной работы переделайте таким образом, чтобы она могла отрисовывать треугольники разным цветом.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94" name="Рисунок 4"/>
          <p:cNvPicPr/>
          <p:nvPr/>
        </p:nvPicPr>
        <p:blipFill>
          <a:blip r:embed="rId2"/>
          <a:stretch/>
        </p:blipFill>
        <p:spPr>
          <a:xfrm>
            <a:off x="179640" y="1989000"/>
            <a:ext cx="6258600" cy="4105440"/>
          </a:xfrm>
          <a:prstGeom prst="rect">
            <a:avLst/>
          </a:prstGeom>
          <a:ln w="0">
            <a:noFill/>
          </a:ln>
        </p:spPr>
      </p:pic>
      <p:pic>
        <p:nvPicPr>
          <p:cNvPr id="295" name="Рисунок 9"/>
          <p:cNvPicPr/>
          <p:nvPr/>
        </p:nvPicPr>
        <p:blipFill>
          <a:blip r:embed="rId3"/>
          <a:stretch/>
        </p:blipFill>
        <p:spPr>
          <a:xfrm>
            <a:off x="6804360" y="2291400"/>
            <a:ext cx="2073960" cy="227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Вертикальный ряд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98" name="TextBox 6"/>
          <p:cNvSpPr/>
          <p:nvPr/>
        </p:nvSpPr>
        <p:spPr>
          <a:xfrm>
            <a:off x="395640" y="1772640"/>
            <a:ext cx="518436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>
                <a:solidFill>
                  <a:srgbClr val="00B050"/>
                </a:solidFill>
                <a:latin typeface="Consolas"/>
              </a:rPr>
              <a:t>PictureV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x, y, i;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x = 100;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y 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i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Image0(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(0, 255,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y += 70;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i++;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(i &lt; 6);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99" name="Рисунок 4"/>
          <p:cNvPicPr/>
          <p:nvPr/>
        </p:nvPicPr>
        <p:blipFill>
          <a:blip r:embed="rId2"/>
          <a:stretch/>
        </p:blipFill>
        <p:spPr>
          <a:xfrm>
            <a:off x="4889160" y="1772640"/>
            <a:ext cx="4273920" cy="2173680"/>
          </a:xfrm>
          <a:prstGeom prst="rect">
            <a:avLst/>
          </a:prstGeom>
          <a:ln w="0">
            <a:noFill/>
          </a:ln>
        </p:spPr>
      </p:pic>
      <p:sp>
        <p:nvSpPr>
          <p:cNvPr id="300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B050"/>
                </a:solidFill>
                <a:latin typeface="Consolas"/>
              </a:rPr>
              <a:t>PictureV(hdc);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Горизонтальный ряд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горизонтальный ряд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03" name="TextBox 6"/>
          <p:cNvSpPr/>
          <p:nvPr/>
        </p:nvSpPr>
        <p:spPr>
          <a:xfrm>
            <a:off x="395640" y="1772640"/>
            <a:ext cx="518436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PictureH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x, y, j;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x = 100;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y 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j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Image0(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x +=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j++;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(j &lt; 8);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04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PictureH(hdc);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05" name="Рисунок 12"/>
          <p:cNvPicPr/>
          <p:nvPr/>
        </p:nvPicPr>
        <p:blipFill>
          <a:blip r:embed="rId2"/>
          <a:stretch/>
        </p:blipFill>
        <p:spPr>
          <a:xfrm>
            <a:off x="4780080" y="1696320"/>
            <a:ext cx="4330440" cy="21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Много рядов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много рядов фигур. Использовать для этого вложенные циклы.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08" name="TextBox 6"/>
          <p:cNvSpPr/>
          <p:nvPr/>
        </p:nvSpPr>
        <p:spPr>
          <a:xfrm>
            <a:off x="395640" y="1772640"/>
            <a:ext cx="5184360" cy="435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PictureVH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nn-NO" sz="14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nn-NO" sz="1400" b="0" strike="noStrike" spc="-1">
                <a:solidFill>
                  <a:srgbClr val="000000"/>
                </a:solidFill>
                <a:latin typeface="Consolas"/>
              </a:rPr>
              <a:t> x, y, i, j;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y 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i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x = 100;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j =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	Image0(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(255, 255, 0));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	x += 50;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	j++;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(j &lt; 8);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y += 70;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	i++;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(i &lt; 6);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09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PictureVH(hdc);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0" name="Рисунок 3"/>
          <p:cNvPicPr/>
          <p:nvPr/>
        </p:nvPicPr>
        <p:blipFill>
          <a:blip r:embed="rId2"/>
          <a:stretch/>
        </p:blipFill>
        <p:spPr>
          <a:xfrm>
            <a:off x="5227920" y="1808280"/>
            <a:ext cx="3808080" cy="197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6*. Изменение цвета 1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13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BeginPaint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B050"/>
                </a:solidFill>
                <a:latin typeface="Consolas"/>
              </a:rPr>
              <a:t>PictureV</a:t>
            </a:r>
            <a:r>
              <a:rPr lang="ru-RU" sz="1400" b="1" strike="noStrike" spc="-1" dirty="0">
                <a:solidFill>
                  <a:srgbClr val="00B050"/>
                </a:solidFill>
                <a:latin typeface="Consolas"/>
              </a:rPr>
              <a:t>2</a:t>
            </a:r>
            <a:r>
              <a:rPr lang="en-US" sz="1400" b="1" strike="noStrike" spc="-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400" b="1" strike="noStrike" spc="-1" dirty="0" err="1">
                <a:solidFill>
                  <a:srgbClr val="00B050"/>
                </a:solidFill>
                <a:latin typeface="Consolas"/>
              </a:rPr>
              <a:t>hdc</a:t>
            </a:r>
            <a:r>
              <a:rPr lang="en-US" sz="1400" b="1" strike="noStrike" spc="-1" dirty="0">
                <a:solidFill>
                  <a:srgbClr val="00B05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EndPaint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314" name="Рисунок 3"/>
          <p:cNvPicPr/>
          <p:nvPr/>
        </p:nvPicPr>
        <p:blipFill>
          <a:blip r:embed="rId2"/>
          <a:stretch/>
        </p:blipFill>
        <p:spPr>
          <a:xfrm>
            <a:off x="247680" y="1832040"/>
            <a:ext cx="4076280" cy="3915720"/>
          </a:xfrm>
          <a:prstGeom prst="rect">
            <a:avLst/>
          </a:prstGeom>
          <a:ln w="0">
            <a:noFill/>
          </a:ln>
        </p:spPr>
      </p:pic>
      <p:pic>
        <p:nvPicPr>
          <p:cNvPr id="315" name="Рисунок 8"/>
          <p:cNvPicPr/>
          <p:nvPr/>
        </p:nvPicPr>
        <p:blipFill>
          <a:blip r:embed="rId3"/>
          <a:stretch/>
        </p:blipFill>
        <p:spPr>
          <a:xfrm>
            <a:off x="4464360" y="1832040"/>
            <a:ext cx="4571640" cy="237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3);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5174640" y="1913400"/>
            <a:ext cx="3247560" cy="34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*. Изменение цвета 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18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PictureH</a:t>
            </a:r>
            <a:r>
              <a:rPr lang="ru-RU" sz="1400" b="1" strike="noStrike" spc="-1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9" name="Рисунок 4"/>
          <p:cNvPicPr/>
          <p:nvPr/>
        </p:nvPicPr>
        <p:blipFill>
          <a:blip r:embed="rId2"/>
          <a:stretch/>
        </p:blipFill>
        <p:spPr>
          <a:xfrm>
            <a:off x="4960080" y="1998720"/>
            <a:ext cx="4076280" cy="1726920"/>
          </a:xfrm>
          <a:prstGeom prst="rect">
            <a:avLst/>
          </a:prstGeom>
          <a:ln w="0">
            <a:noFill/>
          </a:ln>
        </p:spPr>
      </p:pic>
      <p:pic>
        <p:nvPicPr>
          <p:cNvPr id="320" name="Рисунок 7"/>
          <p:cNvPicPr/>
          <p:nvPr/>
        </p:nvPicPr>
        <p:blipFill>
          <a:blip r:embed="rId3"/>
          <a:stretch/>
        </p:blipFill>
        <p:spPr>
          <a:xfrm>
            <a:off x="267120" y="1640880"/>
            <a:ext cx="4353480" cy="402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8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*. Изменение цвета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23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BeginPaint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PictureV2H2(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EndPaint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324" name="Рисунок 3"/>
          <p:cNvPicPr/>
          <p:nvPr/>
        </p:nvPicPr>
        <p:blipFill>
          <a:blip r:embed="rId2"/>
          <a:stretch/>
        </p:blipFill>
        <p:spPr>
          <a:xfrm>
            <a:off x="5004000" y="1657080"/>
            <a:ext cx="3773880" cy="1861200"/>
          </a:xfrm>
          <a:prstGeom prst="rect">
            <a:avLst/>
          </a:prstGeom>
          <a:ln w="0">
            <a:noFill/>
          </a:ln>
        </p:spPr>
      </p:pic>
      <p:pic>
        <p:nvPicPr>
          <p:cNvPr id="325" name="Рисунок 8"/>
          <p:cNvPicPr/>
          <p:nvPr/>
        </p:nvPicPr>
        <p:blipFill>
          <a:blip r:embed="rId3"/>
          <a:stretch/>
        </p:blipFill>
        <p:spPr>
          <a:xfrm>
            <a:off x="240840" y="1657080"/>
            <a:ext cx="3748320" cy="501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Прямоугольник 3"/>
          <p:cNvSpPr/>
          <p:nvPr/>
        </p:nvSpPr>
        <p:spPr>
          <a:xfrm>
            <a:off x="251640" y="764640"/>
            <a:ext cx="8550360" cy="464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*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6-8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Все сделанные в предыдущей лаб работе функции отрисовки фигур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Image2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, Image3()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и т.д. – переделать таким образом, чтобы можно было рисовать фигуры разным цветом.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Используя самые красивые 3 фигуры, созданные вами, создать рисунки из множества рядов из каждой из этих фигур.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Используя все созданные вами фигуры нарисовать подобную картину: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  <p:pic>
        <p:nvPicPr>
          <p:cNvPr id="328" name="Рисунок 5"/>
          <p:cNvPicPr/>
          <p:nvPr/>
        </p:nvPicPr>
        <p:blipFill>
          <a:blip r:embed="rId2"/>
          <a:stretch/>
        </p:blipFill>
        <p:spPr>
          <a:xfrm>
            <a:off x="4541040" y="3933000"/>
            <a:ext cx="4028040" cy="273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Прямоугольник 3"/>
          <p:cNvSpPr/>
          <p:nvPr/>
        </p:nvSpPr>
        <p:spPr>
          <a:xfrm>
            <a:off x="179640" y="610200"/>
            <a:ext cx="85503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вложенными циклами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лекции 7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Прямоугольник 3"/>
          <p:cNvSpPr/>
          <p:nvPr/>
        </p:nvSpPr>
        <p:spPr>
          <a:xfrm>
            <a:off x="179640" y="610200"/>
            <a:ext cx="855036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практически всё про типы в Си – базовые: целые, вещественные, про указатели, про массивы и структуры.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при помощи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Polyline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Polygon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рисовать сложные фигуры.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что нужно сделать в ЛР12 и ЛР13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445680" y="1268640"/>
            <a:ext cx="8280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6853</Words>
  <Application>Microsoft Office PowerPoint</Application>
  <PresentationFormat>Экран (4:3)</PresentationFormat>
  <Paragraphs>1024</Paragraphs>
  <Slides>85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85</vt:i4>
      </vt:variant>
    </vt:vector>
  </HeadingPairs>
  <TitlesOfParts>
    <vt:vector size="87" baseType="lpstr">
      <vt:lpstr>Office Theme</vt:lpstr>
      <vt:lpstr>Office Theme</vt:lpstr>
      <vt:lpstr>Курс «Основы Алгоритмизации и программирование»  Власенко Олег Федосович  SimbirSoft</vt:lpstr>
      <vt:lpstr>Презентация PowerPoint</vt:lpstr>
      <vt:lpstr>Polygon / Polyline</vt:lpstr>
      <vt:lpstr>Polygon</vt:lpstr>
      <vt:lpstr>Что такое POINT?</vt:lpstr>
      <vt:lpstr>Polygon</vt:lpstr>
      <vt:lpstr>Polygon</vt:lpstr>
      <vt:lpstr>Polygon</vt:lpstr>
      <vt:lpstr>Polygon</vt:lpstr>
      <vt:lpstr>Polygon – прозрачная кисть</vt:lpstr>
      <vt:lpstr>Polyline</vt:lpstr>
      <vt:lpstr>Источники информации</vt:lpstr>
      <vt:lpstr>Презентация PowerPoint</vt:lpstr>
      <vt:lpstr>Типы данных в Си</vt:lpstr>
      <vt:lpstr>Какие типы есть в Си?</vt:lpstr>
      <vt:lpstr>Где прочитать про типы данных в Си?</vt:lpstr>
      <vt:lpstr>Немного теории (термины)</vt:lpstr>
      <vt:lpstr>Программное обеспечение</vt:lpstr>
      <vt:lpstr>Структура компьютера</vt:lpstr>
      <vt:lpstr>Оперативная память</vt:lpstr>
      <vt:lpstr>Оперативная память во время работы компьютера</vt:lpstr>
      <vt:lpstr>Оперативная память доступная программе</vt:lpstr>
      <vt:lpstr>Размещение переменных в оперативной памяти</vt:lpstr>
      <vt:lpstr>Шестнадцатиричная система счисления  (16СС)</vt:lpstr>
      <vt:lpstr>Размещение переменных в оперативной памяти</vt:lpstr>
      <vt:lpstr>Целые типы в Си</vt:lpstr>
      <vt:lpstr>“signed” VS “unsigned”</vt:lpstr>
      <vt:lpstr>Все целые типы Си (все синонимы)</vt:lpstr>
      <vt:lpstr>Использование целых типов</vt:lpstr>
      <vt:lpstr>Использование целых типов</vt:lpstr>
      <vt:lpstr>Использование целых типов</vt:lpstr>
      <vt:lpstr>Использование целых типов</vt:lpstr>
      <vt:lpstr>Вещественные типы в Си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Какие типы есть в Си?</vt:lpstr>
      <vt:lpstr>Указатели в Си</vt:lpstr>
      <vt:lpstr>Пример №1 работы с указателем </vt:lpstr>
      <vt:lpstr>Пример №2 работы с указателем </vt:lpstr>
      <vt:lpstr>Пример №3 работы с указателем (1) </vt:lpstr>
      <vt:lpstr>Пример №3 работы с указателем (2) </vt:lpstr>
      <vt:lpstr>Массивы</vt:lpstr>
      <vt:lpstr>Массивы – пример 1</vt:lpstr>
      <vt:lpstr>Массивы – пример 2</vt:lpstr>
      <vt:lpstr>Структуры</vt:lpstr>
      <vt:lpstr>Структура - пример</vt:lpstr>
      <vt:lpstr>typedef</vt:lpstr>
      <vt:lpstr>struct и typedef – пример (RECT)</vt:lpstr>
      <vt:lpstr>Рисуем много линий из центра</vt:lpstr>
      <vt:lpstr>Использование POINT</vt:lpstr>
      <vt:lpstr>Презентация PowerPoint</vt:lpstr>
      <vt:lpstr>Массивы&amp;Структуры – пример - Polygon</vt:lpstr>
      <vt:lpstr>Массивы&amp;Структуры – размещение в памяти</vt:lpstr>
      <vt:lpstr>Презентация PowerPoint</vt:lpstr>
      <vt:lpstr>Какие типы есть в Си?</vt:lpstr>
      <vt:lpstr>printf/scanf и базовые типы</vt:lpstr>
      <vt:lpstr>Где прочитать про типы данных в Си?</vt:lpstr>
      <vt:lpstr>Презентация PowerPoint</vt:lpstr>
      <vt:lpstr>Лабораторная работа №12</vt:lpstr>
      <vt:lpstr>Задача 1. Отрисовка треугольника 1</vt:lpstr>
      <vt:lpstr>Задача 2. Отрисовка треугольника 2</vt:lpstr>
      <vt:lpstr>Задача 3. Отрисовка ромба</vt:lpstr>
      <vt:lpstr>Задача 4. Отрисовка сложной фигуры 1 </vt:lpstr>
      <vt:lpstr>Задача 5*. Отрисовка сложной фигуры 2 </vt:lpstr>
      <vt:lpstr>Домашнее задание по ЛР12</vt:lpstr>
      <vt:lpstr>ИТОГО по ЛР12</vt:lpstr>
      <vt:lpstr>Презентация PowerPoint</vt:lpstr>
      <vt:lpstr>Лабораторная работа №13</vt:lpstr>
      <vt:lpstr>Задача 1. Отрисовка треугольника 1 в цвете</vt:lpstr>
      <vt:lpstr>Задача 2. Отрисовка треугольника 2 в цвете</vt:lpstr>
      <vt:lpstr>Задача 3. Вертикальный ряд фигур</vt:lpstr>
      <vt:lpstr>Задача 4. Горизонтальный ряд фигур</vt:lpstr>
      <vt:lpstr>Задача 5. Много рядов фигур</vt:lpstr>
      <vt:lpstr>Задача 6*. Изменение цвета 1</vt:lpstr>
      <vt:lpstr>Задача 7*. Изменение цвета 2</vt:lpstr>
      <vt:lpstr>Задача 8*. Изменение цвета 3</vt:lpstr>
      <vt:lpstr>Домашнее задание по ЛР13</vt:lpstr>
      <vt:lpstr>ИТОГО по ЛР13</vt:lpstr>
      <vt:lpstr>Презентация PowerPoint</vt:lpstr>
      <vt:lpstr>ИТОГО по лекции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/>
  <cp:revision>234</cp:revision>
  <dcterms:created xsi:type="dcterms:W3CDTF">2015-09-02T18:56:24Z</dcterms:created>
  <dcterms:modified xsi:type="dcterms:W3CDTF">2022-10-21T13:08:39Z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84</vt:i4>
  </property>
</Properties>
</file>