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DEA70-A8CC-4D57-A786-185A8026CD04}" v="4" dt="2022-10-21T18:21:05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42d57e403e6e8a5d" providerId="Windows Live" clId="Web-{3CCDEA70-A8CC-4D57-A786-185A8026CD04}"/>
    <pc:docChg chg="modSld sldOrd">
      <pc:chgData name="Гость" userId="42d57e403e6e8a5d" providerId="Windows Live" clId="Web-{3CCDEA70-A8CC-4D57-A786-185A8026CD04}" dt="2022-10-21T18:21:05.775" v="4"/>
      <pc:docMkLst>
        <pc:docMk/>
      </pc:docMkLst>
      <pc:sldChg chg="ord">
        <pc:chgData name="Гость" userId="42d57e403e6e8a5d" providerId="Windows Live" clId="Web-{3CCDEA70-A8CC-4D57-A786-185A8026CD04}" dt="2022-10-21T18:21:05.775" v="4"/>
        <pc:sldMkLst>
          <pc:docMk/>
          <pc:sldMk cId="0" sldId="304"/>
        </pc:sldMkLst>
      </pc:sldChg>
      <pc:sldChg chg="modSp">
        <pc:chgData name="Гость" userId="42d57e403e6e8a5d" providerId="Windows Live" clId="Web-{3CCDEA70-A8CC-4D57-A786-185A8026CD04}" dt="2022-10-21T17:59:24.183" v="2" actId="20577"/>
        <pc:sldMkLst>
          <pc:docMk/>
          <pc:sldMk cId="0" sldId="317"/>
        </pc:sldMkLst>
        <pc:spChg chg="mod">
          <ac:chgData name="Гость" userId="42d57e403e6e8a5d" providerId="Windows Live" clId="Web-{3CCDEA70-A8CC-4D57-A786-185A8026CD04}" dt="2022-10-21T17:59:24.183" v="2" actId="20577"/>
          <ac:spMkLst>
            <pc:docMk/>
            <pc:sldMk cId="0" sldId="317"/>
            <ac:spMk id="2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ED38EAA-367F-4D9F-9336-F6A0688C61F2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C3062-AAA2-419E-9D37-A9856108069D}" type="slidenum">
              <a:rPr lang="ru-RU" sz="1200" b="0" strike="noStrike" spc="-1">
                <a:latin typeface="Times New Roman"/>
              </a:rPr>
              <a:t>25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301A53-2212-4929-8EC3-40FAF0A4B4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B737EC-F111-4F2F-8CB4-0C2AE2D0B3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231BBB-7111-4D76-BEDD-D49AB8FEE61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AE40AD-A150-454F-A156-D65DBC4C4C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572119-7FC7-4066-A8D9-05010F3D7FB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7D18D1-AA40-482D-8999-FFCF4275B5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9F876C-BF71-4AB2-806E-358B940D8E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78FB5-9E82-416A-AE14-C3B7D099AB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E4669F-A32D-4700-81A7-28F62BC371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D6B0DB-6011-4B86-AD80-6CCB128B2F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9141C4-F2F7-4BDF-9F5F-ADBB7F78653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E15D1D-45FB-4141-9B3C-4D7684E239E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C6C7E9-6B71-436F-9BCE-8C3D2DD70E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0A8F67-AEDC-4DD9-BA9E-AAE00A1AF7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4938A7-4ADC-436E-935E-BBC3AE4376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A28542-EFEB-416B-A4DD-B133ABF4E1C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1C3635-4941-43FB-88B8-DF54202CC30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34457A-938C-4F1D-9BFD-B46EF0934D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80548D-E60C-4EAF-80AB-95BB79A37B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101965-CE26-41F9-89A2-B119C10FBD2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BF8997-E98D-4C9F-9461-270A32E91A8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81297C-DCA2-40E3-A13B-0DD62C9896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AD7577-98A5-4F44-9448-F091AF61405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B48312-E43C-45E8-8332-9898A58E56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7006F0-516F-4A3B-90C8-71E0F7F41FC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7D1B20-5F1E-482C-9B84-EEAEFB701CC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lov-lib.ru/books/bsp/v11/ch5_2.htm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78124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cpp.ru/c-directives/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iki.winehq.org/List_Of_Windows_Messag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netlib.narod.ru/library/book0031/ch02_01.htm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ststeps.ru/mfc/winapi/r.php?54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lov-lib.ru/books/bsp/v11/ch5_2.htm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Алгоритмизации и программирование» 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 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705636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Лекция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8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Windows </a:t>
            </a:r>
            <a:r>
              <a:rPr lang="ru-RU" sz="2400" b="1" strike="noStrike" spc="-1">
                <a:solidFill>
                  <a:srgbClr val="8B8B8B"/>
                </a:solidFill>
                <a:latin typeface="Calibri"/>
              </a:rPr>
              <a:t>приложение. Как работает? Обработка событий – клавиатура, мышь, таймер. </a:t>
            </a: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 Random.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1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4. Работа с клавиатурой и мышью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15. Самодвижущиеся фигуры – таймер, случайные числа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(4)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Прямоугольник 5"/>
          <p:cNvSpPr/>
          <p:nvPr/>
        </p:nvSpPr>
        <p:spPr>
          <a:xfrm>
            <a:off x="107640" y="908640"/>
            <a:ext cx="892872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 при помощи клавиш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4" name="TextBox 6"/>
          <p:cNvSpPr/>
          <p:nvPr/>
        </p:nvSpPr>
        <p:spPr>
          <a:xfrm>
            <a:off x="251640" y="2892240"/>
            <a:ext cx="698436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VK_DOWN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 стрелка ВНИЗ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image1_y +=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стрелка ВВЕРХ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image1_y -=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(1)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19" name="Рисунок 3"/>
          <p:cNvPicPr/>
          <p:nvPr/>
        </p:nvPicPr>
        <p:blipFill>
          <a:blip r:embed="rId2"/>
          <a:stretch/>
        </p:blipFill>
        <p:spPr>
          <a:xfrm>
            <a:off x="1691640" y="3824640"/>
            <a:ext cx="3096000" cy="295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(2)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22" name="Рисунок 4"/>
          <p:cNvPicPr/>
          <p:nvPr/>
        </p:nvPicPr>
        <p:blipFill>
          <a:blip r:embed="rId2"/>
          <a:stretch/>
        </p:blipFill>
        <p:spPr>
          <a:xfrm>
            <a:off x="755640" y="3861000"/>
            <a:ext cx="4001760" cy="299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(3)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25" name="Рисунок 3"/>
          <p:cNvPicPr/>
          <p:nvPr/>
        </p:nvPicPr>
        <p:blipFill>
          <a:blip r:embed="rId2"/>
          <a:stretch/>
        </p:blipFill>
        <p:spPr>
          <a:xfrm>
            <a:off x="683640" y="4077000"/>
            <a:ext cx="3991320" cy="219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(4)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28" name="Рисунок 4"/>
          <p:cNvPicPr/>
          <p:nvPr/>
        </p:nvPicPr>
        <p:blipFill>
          <a:blip r:embed="rId2"/>
          <a:stretch/>
        </p:blipFill>
        <p:spPr>
          <a:xfrm>
            <a:off x="539640" y="3849120"/>
            <a:ext cx="5438520" cy="259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Прямоугольник 5"/>
          <p:cNvSpPr/>
          <p:nvPr/>
        </p:nvSpPr>
        <p:spPr>
          <a:xfrm>
            <a:off x="107640" y="908640"/>
            <a:ext cx="8928720" cy="289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Image0(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31" name="Рисунок 3"/>
          <p:cNvPicPr/>
          <p:nvPr/>
        </p:nvPicPr>
        <p:blipFill>
          <a:blip r:embed="rId2"/>
          <a:stretch/>
        </p:blipFill>
        <p:spPr>
          <a:xfrm>
            <a:off x="5663520" y="4531320"/>
            <a:ext cx="3384000" cy="16952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7"/>
          <p:cNvPicPr/>
          <p:nvPr/>
        </p:nvPicPr>
        <p:blipFill>
          <a:blip r:embed="rId3"/>
          <a:stretch/>
        </p:blipFill>
        <p:spPr>
          <a:xfrm>
            <a:off x="107640" y="4531320"/>
            <a:ext cx="5544360" cy="178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3. Выбор отображаемой фигуры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Прямоугольник 5"/>
          <p:cNvSpPr/>
          <p:nvPr/>
        </p:nvSpPr>
        <p:spPr>
          <a:xfrm>
            <a:off x="107640" y="908640"/>
            <a:ext cx="892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возможность менять отображаемую фигуру – при помощи нажатия пробела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глобальную переменную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которой хранится номер отображаемой фигуры.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клавиши пробела -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VK_SPACE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нажатию пробела значение глобальной переменной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увеличивается на 1.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добавить логику выбора вызова функций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Image0(), Image1(), Image2()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т.д. в зависимости от значения глобальной переменной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type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Управление мышкой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Прямоугольник 5"/>
          <p:cNvSpPr/>
          <p:nvPr/>
        </p:nvSpPr>
        <p:spPr>
          <a:xfrm>
            <a:off x="107640" y="908640"/>
            <a:ext cx="892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нажатии левой кнопки мышки перемещать отрисованную фигуру в точку, где была нажата мышь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WM_LBUTTONDOWN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Координаты мышки присвоить переменным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Управление мышкой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107640" y="908640"/>
            <a:ext cx="892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нажатии левой кнопки мышки перемещать отрисованную фигуру в точку, где была нажата мышь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WM_LBUTTONDOWN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Координаты мышки присвоить переменным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39" name="Рисунок 3"/>
          <p:cNvPicPr/>
          <p:nvPr/>
        </p:nvPicPr>
        <p:blipFill>
          <a:blip r:embed="rId2"/>
          <a:stretch/>
        </p:blipFill>
        <p:spPr>
          <a:xfrm>
            <a:off x="251640" y="2277000"/>
            <a:ext cx="5078880" cy="439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№14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Работа с клавиатурой и мышью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Управление мышкой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Прямоугольник 5"/>
          <p:cNvSpPr/>
          <p:nvPr/>
        </p:nvSpPr>
        <p:spPr>
          <a:xfrm>
            <a:off x="107640" y="908640"/>
            <a:ext cx="892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нажатии левой кнопки мышки перемещать отрисованную фигуру в точку, где была нажата мышь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FF0000"/>
                </a:solidFill>
                <a:latin typeface="Consolas"/>
              </a:rPr>
              <a:t>WM_LBUTTONDOWN</a:t>
            </a:r>
            <a:r>
              <a:rPr lang="ru-RU" sz="1800" b="0" strike="noStrike" spc="-1">
                <a:solidFill>
                  <a:srgbClr val="FF0000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Координаты мышки присвоить переменным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42" name="TextBox 6"/>
          <p:cNvSpPr/>
          <p:nvPr/>
        </p:nvSpPr>
        <p:spPr>
          <a:xfrm>
            <a:off x="457200" y="2421000"/>
            <a:ext cx="584280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WM_LBUTTONDOWN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WORD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xPos, yPos;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Сохраняем координаты курсора мыши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xPos =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LOWORD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lParam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yPos =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HIWORD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lParam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image1_x = xPos;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image1_y = yPos;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5*. Изменяем количеством строк и столбцов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Прямоугольник 5"/>
          <p:cNvSpPr/>
          <p:nvPr/>
        </p:nvSpPr>
        <p:spPr>
          <a:xfrm>
            <a:off x="107640" y="908640"/>
            <a:ext cx="8928720" cy="50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клавиатуры увеличивается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уменьшается количество отрисованных строк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столбцов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image1_n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image1_m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которых хранится количество строк и столбцов соответственно.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клавиш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I, O, U, N.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циклы для отрисовки нескольких рядов и нескольких столбцов фигур.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Где найти коды клавиш: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«Операционная система Microsoft Windows 3.1 для программиста»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https://www.frolov-lib.ru/books/bsp/v11/ch5_2.htm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251640" y="764640"/>
            <a:ext cx="8550360" cy="534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 Добавить возможность изменения цвета отображаемых фигур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при помощи нажатия клавиш (конкретные клавиши и способ изменения цвета нужно выбрать самостоятельно).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Все ранее созданные картинки (во всех  предыдущих лабораторных работах) собрать в один единый проект и организовать переключение картинок при помощи клавиатуры. (Например, нажимая на клавишу СТРЕЛКА_ВЛЕВО показывается предыдущая картинка, СТРЕЛКА_ВПРАВО – следующая картинка)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Все картинки, созданные в предыдущих лабораторных работах поместить в отдельный модуль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Pictures.cpp/Pictures.h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ЛР14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Прямоугольник 3"/>
          <p:cNvSpPr/>
          <p:nvPr/>
        </p:nvSpPr>
        <p:spPr>
          <a:xfrm>
            <a:off x="179640" y="610200"/>
            <a:ext cx="8550360" cy="114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Научились управлять программой через клавиатуру и мышь.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Попробовали создавать модули  в Си программе.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ТЕОРЕТИЧЕСКИЙ БЛОК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Компиляция программы на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240" cy="43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Процесс компиляции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Прямоугольник 3"/>
          <p:cNvSpPr/>
          <p:nvPr/>
        </p:nvSpPr>
        <p:spPr>
          <a:xfrm>
            <a:off x="611640" y="980640"/>
            <a:ext cx="7560360" cy="477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«Процесс компиляции программ на C++»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https://habr.com/ru/post/478124/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1) Препроцессинг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Препроцессор — это макро процессор, который преобразовывает вашу программу для дальнейшего компилирования. На данной стадии происходит происходит работа с препроцессорными директивами. Например, препроцессор добавляет хэдеры в код (#include), убирает комментирования, заменяет макросы (#define) их значениями, выбирает нужные куски кода в соответствии с условиями #if, #ifdef и #ifndef.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2) Компиляция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данном шаге компилятор выполняет свою главную задачу — компилирует, то есть преобразует полученный на прошлом шаге код без директив в ассемблерный код. Это промежуточный шаг между высокоуровневым языком и машинным (бинарным) кодом.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3) Ассемблирование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Так как процессоры исполняют команды на бинарном коде, необходимо перевести ассемблерный код в машинный с помощью ассемблера. Ассемблер преобразовывает ассемблерный код в машинный код, сохраняя его в объектном файле.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4) Компоновка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Компоновщик (линкер) связывает все объектные файлы и статические библиотеки в единый исполняемый файл, который мы и сможем запустить в дальнейшем.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Препроцессор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Прямоугольник 3"/>
          <p:cNvSpPr/>
          <p:nvPr/>
        </p:nvSpPr>
        <p:spPr>
          <a:xfrm>
            <a:off x="480240" y="1484640"/>
            <a:ext cx="8206200" cy="40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«Директивы препроцессора в Си» -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https://prog-cpp.ru/c-directives/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Препроцессор — это специальная программа, являющаяся частью компилятора языка Си. Она предназначена для предварительной обработки текста программы. Препроцессор позволяет включать в текст программы файлы и вводить макроопределения.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Работа препроцессора осуществляется с помощью специальных директив (указаний). Они отмечаются знаком решетка #.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#include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480240" y="1484640"/>
            <a:ext cx="820620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Директива #include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Директива #include позволяет включать в текст программы указанный файл. Если заголовочный файл содержит описание библиотечных функций и находится в папке компилятора, он заключается в угловые скобки &lt;&gt;.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Если файл находится в текущем каталоге проекта, он указывается в кавычках "". Для файла, находящегося в другом каталоге необходимо в кавычках указать полный путь.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</a:rPr>
              <a:t>#include "func.c"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(0)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define (1)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Прямоугольник 3"/>
          <p:cNvSpPr/>
          <p:nvPr/>
        </p:nvSpPr>
        <p:spPr>
          <a:xfrm>
            <a:off x="442440" y="887040"/>
            <a:ext cx="8206200" cy="50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Директива #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define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Директива #define позволяет вводить в текст программы константы и макроопределения.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Общая форма записи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#define Идентификатор Замена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Поля Идентификатор и Замена разделяются одним или несколькими пробелами.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Директива #define указывает компилятору, что нужно подставить строку, определенную аргументом Замена, вместо каждого аргумента Идентификатор в исходном файле. Идентификатор не заменяется, если он находится в комментарии, в строке или как часть более длинного идентификатора.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#define A 3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int main()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  printf("%d + %d = %d", A, A, A+A); // 3 + 3 = 6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  return 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define (2)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Прямоугольник 3"/>
          <p:cNvSpPr/>
          <p:nvPr/>
        </p:nvSpPr>
        <p:spPr>
          <a:xfrm>
            <a:off x="442440" y="887040"/>
            <a:ext cx="8206200" cy="563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Вторая форма синтаксиса определяет макрос, подобный функции, с параметрами. Эта форма допускает использование необязательного списка параметров, которые должны находиться в скобках. После определения макроса каждое последующее вхождение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идентификатор(аргумент1, ..., агрументn)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замещается версией аргумента замена, в которой вместо формальных аргументов подставлены фактические аргументы.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Пример на Си: Вычисление синуса угла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&lt;stdlib.h&gt;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&lt;math.h&gt;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#define PI 3.14159265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4F81BD"/>
                </a:solidFill>
                <a:latin typeface="Calibri"/>
              </a:rPr>
              <a:t>#define SIN(x) sin(PI*x/180)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int main()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int c;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system("chcp 1251");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system("cls");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printf("Введите угол в градусах: 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scanf("%d", &amp;c);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printf("sin(%d)=%lf", c, </a:t>
            </a:r>
            <a:r>
              <a:rPr lang="ru-RU" sz="1400" b="1" strike="noStrike" spc="-1">
                <a:solidFill>
                  <a:srgbClr val="4F81BD"/>
                </a:solidFill>
                <a:latin typeface="Calibri"/>
              </a:rPr>
              <a:t>SIN(c)</a:t>
            </a: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getchar(); getchar();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return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Основные директивы препроцессора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Прямоугольник 3"/>
          <p:cNvSpPr/>
          <p:nvPr/>
        </p:nvSpPr>
        <p:spPr>
          <a:xfrm>
            <a:off x="311040" y="980640"/>
            <a:ext cx="85219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1" u="sng" strike="noStrike" spc="-1">
                <a:solidFill>
                  <a:srgbClr val="4F81BD"/>
                </a:solidFill>
                <a:uFillTx/>
                <a:latin typeface="Calibri"/>
              </a:rPr>
              <a:t>#include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вставляет текст из указанного файла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u="sng" strike="noStrike" spc="-1">
                <a:solidFill>
                  <a:srgbClr val="4F81BD"/>
                </a:solidFill>
                <a:uFillTx/>
                <a:latin typeface="Calibri"/>
              </a:rPr>
              <a:t>#define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задаёт макроопределение (макрос) или символическую константу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#undef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отменяет предыдущее определение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#if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осуществляет условную компиляцию при истинности константного выражения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#ifdef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осуществляет условную компиляцию при определённости символической константы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#ifndef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осуществляет условную компиляцию при неопределённости символической константы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#else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ветка условной компиляции при ложности выражения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#elif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ветка условной компиляции, образуемая слиянием else и if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#endif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конец ветки условной компиляции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#line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препроцессор изменяет номер текущей строки и имя компилируемого файла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#error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выдача диагностического сообщения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u="sng" strike="noStrike" spc="-1">
                <a:solidFill>
                  <a:srgbClr val="4F81BD"/>
                </a:solidFill>
                <a:uFillTx/>
                <a:latin typeface="Calibri"/>
              </a:rPr>
              <a:t>#pragma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действие, зависящее от конкретной реализации компилятора.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Создание модулей в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latin typeface="Calibri"/>
              </a:rPr>
              <a:t>1. </a:t>
            </a:r>
            <a:r>
              <a:rPr lang="ru-RU" sz="3200" b="1" strike="noStrike" spc="-1">
                <a:latin typeface="Calibri"/>
              </a:rPr>
              <a:t>Структура файлов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Прямоугольник 3"/>
          <p:cNvSpPr/>
          <p:nvPr/>
        </p:nvSpPr>
        <p:spPr>
          <a:xfrm>
            <a:off x="311040" y="4005000"/>
            <a:ext cx="87253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Главный модуль: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Main.c –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главный файл – в нем находится функция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main()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Модуль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Unit: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Unit.c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файл, где находятся определения вызываемых функций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Unit.h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заголовочный файл, где находятся объявления функций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6" name="Рисунок 4"/>
          <p:cNvPicPr/>
          <p:nvPr/>
        </p:nvPicPr>
        <p:blipFill>
          <a:blip r:embed="rId2"/>
          <a:stretch/>
        </p:blipFill>
        <p:spPr>
          <a:xfrm>
            <a:off x="827640" y="949320"/>
            <a:ext cx="4906800" cy="278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2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Файл модуля</a:t>
            </a:r>
            <a:r>
              <a:rPr lang="en-US" sz="3200" b="1" strike="noStrike" spc="-1">
                <a:latin typeface="Calibri"/>
              </a:rPr>
              <a:t> (Unit.c)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Прямоугольник 3"/>
          <p:cNvSpPr/>
          <p:nvPr/>
        </p:nvSpPr>
        <p:spPr>
          <a:xfrm>
            <a:off x="457200" y="1196640"/>
            <a:ext cx="85219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"Unit.h"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cnt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unitF()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"unitF()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cnt++;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"unitF:cnt = %d\n"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"unitF()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3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Заголовочный файл</a:t>
            </a:r>
            <a:r>
              <a:rPr lang="en-US" sz="3200" b="1" strike="noStrike" spc="-1">
                <a:latin typeface="Calibri"/>
              </a:rPr>
              <a:t> (Unit.h)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457200" y="1196640"/>
            <a:ext cx="852192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once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cnt;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4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Главный файл</a:t>
            </a:r>
            <a:r>
              <a:rPr lang="en-US" sz="3200" b="1" strike="noStrike" spc="-1">
                <a:latin typeface="Calibri"/>
              </a:rPr>
              <a:t> (Main.c)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Прямоугольник 3"/>
          <p:cNvSpPr/>
          <p:nvPr/>
        </p:nvSpPr>
        <p:spPr>
          <a:xfrm>
            <a:off x="457200" y="1196640"/>
            <a:ext cx="85219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"Unit.h"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"cnt = %d\n"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"main:cnt = %d\n"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Solution &amp; Project 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MS VS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96" name="Рисунок 7"/>
          <p:cNvPicPr/>
          <p:nvPr/>
        </p:nvPicPr>
        <p:blipFill>
          <a:blip r:embed="rId2"/>
          <a:stretch/>
        </p:blipFill>
        <p:spPr>
          <a:xfrm>
            <a:off x="251640" y="2997000"/>
            <a:ext cx="7738560" cy="367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«Пустой проект»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Рисунок 5"/>
          <p:cNvPicPr/>
          <p:nvPr/>
        </p:nvPicPr>
        <p:blipFill>
          <a:blip r:embed="rId2"/>
          <a:stretch/>
        </p:blipFill>
        <p:spPr>
          <a:xfrm>
            <a:off x="1259640" y="1943640"/>
            <a:ext cx="6378120" cy="23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Проект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созданный на основе «пустого»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Рисунок 3"/>
          <p:cNvPicPr/>
          <p:nvPr/>
        </p:nvPicPr>
        <p:blipFill>
          <a:blip r:embed="rId2"/>
          <a:stretch/>
        </p:blipFill>
        <p:spPr>
          <a:xfrm>
            <a:off x="2195640" y="1118880"/>
            <a:ext cx="4413600" cy="52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«Классическое приложение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»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Рисунок 3"/>
          <p:cNvPicPr/>
          <p:nvPr/>
        </p:nvPicPr>
        <p:blipFill>
          <a:blip r:embed="rId2"/>
          <a:stretch/>
        </p:blipFill>
        <p:spPr>
          <a:xfrm>
            <a:off x="29520" y="1052640"/>
            <a:ext cx="4492080" cy="3888000"/>
          </a:xfrm>
          <a:prstGeom prst="rect">
            <a:avLst/>
          </a:prstGeom>
          <a:ln w="0">
            <a:noFill/>
          </a:ln>
        </p:spPr>
      </p:pic>
      <p:pic>
        <p:nvPicPr>
          <p:cNvPr id="180" name="Рисунок 6"/>
          <p:cNvPicPr/>
          <p:nvPr/>
        </p:nvPicPr>
        <p:blipFill>
          <a:blip r:embed="rId3"/>
          <a:stretch/>
        </p:blipFill>
        <p:spPr>
          <a:xfrm>
            <a:off x="4572000" y="1052640"/>
            <a:ext cx="1596600" cy="4968360"/>
          </a:xfrm>
          <a:prstGeom prst="rect">
            <a:avLst/>
          </a:prstGeom>
          <a:ln w="0">
            <a:noFill/>
          </a:ln>
        </p:spPr>
      </p:pic>
      <p:pic>
        <p:nvPicPr>
          <p:cNvPr id="181" name="Рисунок 8"/>
          <p:cNvPicPr/>
          <p:nvPr/>
        </p:nvPicPr>
        <p:blipFill>
          <a:blip r:embed="rId4"/>
          <a:stretch/>
        </p:blipFill>
        <p:spPr>
          <a:xfrm>
            <a:off x="6182640" y="1052640"/>
            <a:ext cx="1448280" cy="49683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0"/>
          <p:cNvPicPr/>
          <p:nvPr/>
        </p:nvPicPr>
        <p:blipFill>
          <a:blip r:embed="rId5"/>
          <a:stretch/>
        </p:blipFill>
        <p:spPr>
          <a:xfrm>
            <a:off x="7631280" y="1052640"/>
            <a:ext cx="1483200" cy="496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6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Solution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Рисунок 4"/>
          <p:cNvPicPr/>
          <p:nvPr/>
        </p:nvPicPr>
        <p:blipFill>
          <a:blip r:embed="rId2"/>
          <a:stretch/>
        </p:blipFill>
        <p:spPr>
          <a:xfrm>
            <a:off x="261720" y="1105560"/>
            <a:ext cx="3835080" cy="3312000"/>
          </a:xfrm>
          <a:prstGeom prst="rect">
            <a:avLst/>
          </a:prstGeom>
          <a:ln w="0">
            <a:noFill/>
          </a:ln>
        </p:spPr>
      </p:pic>
      <p:pic>
        <p:nvPicPr>
          <p:cNvPr id="185" name="Рисунок 11"/>
          <p:cNvPicPr/>
          <p:nvPr/>
        </p:nvPicPr>
        <p:blipFill>
          <a:blip r:embed="rId3"/>
          <a:stretch/>
        </p:blipFill>
        <p:spPr>
          <a:xfrm>
            <a:off x="4932000" y="1108800"/>
            <a:ext cx="3949920" cy="550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Как работает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Windows Application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События </a:t>
            </a:r>
            <a:r>
              <a:rPr lang="en-US" sz="3200" b="1" strike="noStrike" spc="-1">
                <a:latin typeface="Calibri"/>
              </a:rPr>
              <a:t>Windows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Прямоугольник 3"/>
          <p:cNvSpPr/>
          <p:nvPr/>
        </p:nvSpPr>
        <p:spPr>
          <a:xfrm>
            <a:off x="457200" y="1196640"/>
            <a:ext cx="85219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List Of Windows Messages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https://wiki.winehq.org/List_Of_Windows_Messages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89" name="Рисунок 4"/>
          <p:cNvPicPr/>
          <p:nvPr/>
        </p:nvPicPr>
        <p:blipFill>
          <a:blip r:embed="rId3"/>
          <a:stretch/>
        </p:blipFill>
        <p:spPr>
          <a:xfrm>
            <a:off x="539640" y="1761120"/>
            <a:ext cx="2251440" cy="4940640"/>
          </a:xfrm>
          <a:prstGeom prst="rect">
            <a:avLst/>
          </a:prstGeom>
          <a:ln w="0">
            <a:noFill/>
          </a:ln>
        </p:spPr>
      </p:pic>
      <p:pic>
        <p:nvPicPr>
          <p:cNvPr id="190" name="Рисунок 6"/>
          <p:cNvPicPr/>
          <p:nvPr/>
        </p:nvPicPr>
        <p:blipFill>
          <a:blip r:embed="rId4"/>
          <a:stretch/>
        </p:blipFill>
        <p:spPr>
          <a:xfrm>
            <a:off x="3132000" y="1761120"/>
            <a:ext cx="2294280" cy="49406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8"/>
          <p:cNvPicPr/>
          <p:nvPr/>
        </p:nvPicPr>
        <p:blipFill>
          <a:blip r:embed="rId5"/>
          <a:stretch/>
        </p:blipFill>
        <p:spPr>
          <a:xfrm>
            <a:off x="6084000" y="2288160"/>
            <a:ext cx="2422080" cy="441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46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Как работает программа </a:t>
            </a:r>
            <a:r>
              <a:rPr lang="en-US" sz="3200" b="1" strike="noStrike" spc="-1">
                <a:latin typeface="Calibri"/>
              </a:rPr>
              <a:t>Windows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Прямоугольник 3"/>
          <p:cNvSpPr/>
          <p:nvPr/>
        </p:nvSpPr>
        <p:spPr>
          <a:xfrm>
            <a:off x="453960" y="836640"/>
            <a:ext cx="8521920" cy="557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«Архитектура программ Windows» - </a:t>
            </a:r>
            <a:r>
              <a:rPr lang="ru-RU" sz="18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http://netlib.narod.ru/library/book0031/ch02_01.htm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Архитектура программ Windows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вы до Windows работали с другой операционной системой, такой как UNIX, Linux или DOS, новый стиль программирования может показаться несколько необычным. Сначала придется отказаться от функции main(), которая будет заменена функцией с именем WinMain(). Так же как в других операционных системах требовалось наличие функции main(), программам работающим в Windows необходима функция WinMain().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Работа, управляемая событиями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Следующее отличие программирования в Windows заключается в том, что программы для Windows управляются событиями. Это значит, что программа, вместо того, чтобы бежать за информацией, может бездельничать и ждать сообщений, поступающих ей через очередь сообщений. Все сообщения получает и обрабатывает обработчик сообщений (message handler). Элементы, обрабатываемые в обработчике сообщений обычно называются событиями (events).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46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Как работает программа </a:t>
            </a:r>
            <a:r>
              <a:rPr lang="en-US" sz="3200" b="1" strike="noStrike" spc="-1">
                <a:latin typeface="Calibri"/>
              </a:rPr>
              <a:t>Windows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Рисунок 4"/>
          <p:cNvPicPr/>
          <p:nvPr/>
        </p:nvPicPr>
        <p:blipFill>
          <a:blip r:embed="rId2"/>
          <a:stretch/>
        </p:blipFill>
        <p:spPr>
          <a:xfrm>
            <a:off x="117720" y="1412640"/>
            <a:ext cx="8908200" cy="381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Как устроен код автоматически сгенерированного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приложения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99" name="Рисунок 3"/>
          <p:cNvPicPr/>
          <p:nvPr/>
        </p:nvPicPr>
        <p:blipFill>
          <a:blip r:embed="rId2"/>
          <a:stretch/>
        </p:blipFill>
        <p:spPr>
          <a:xfrm>
            <a:off x="251640" y="3069000"/>
            <a:ext cx="3444120" cy="364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Рисунок 5"/>
          <p:cNvPicPr/>
          <p:nvPr/>
        </p:nvPicPr>
        <p:blipFill>
          <a:blip r:embed="rId2"/>
          <a:stretch/>
        </p:blipFill>
        <p:spPr>
          <a:xfrm>
            <a:off x="971640" y="908640"/>
            <a:ext cx="6939360" cy="530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Рисунок 3"/>
          <p:cNvPicPr/>
          <p:nvPr/>
        </p:nvPicPr>
        <p:blipFill>
          <a:blip r:embed="rId2"/>
          <a:stretch/>
        </p:blipFill>
        <p:spPr>
          <a:xfrm>
            <a:off x="1309320" y="948600"/>
            <a:ext cx="6525000" cy="587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Рисунок 4"/>
          <p:cNvPicPr/>
          <p:nvPr/>
        </p:nvPicPr>
        <p:blipFill>
          <a:blip r:embed="rId2"/>
          <a:stretch/>
        </p:blipFill>
        <p:spPr>
          <a:xfrm>
            <a:off x="0" y="1666800"/>
            <a:ext cx="9143640" cy="352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3.1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Рисунок 4"/>
          <p:cNvPicPr/>
          <p:nvPr/>
        </p:nvPicPr>
        <p:blipFill>
          <a:blip r:embed="rId2"/>
          <a:stretch/>
        </p:blipFill>
        <p:spPr>
          <a:xfrm>
            <a:off x="0" y="946440"/>
            <a:ext cx="6439680" cy="2482200"/>
          </a:xfrm>
          <a:prstGeom prst="rect">
            <a:avLst/>
          </a:prstGeom>
          <a:ln w="0">
            <a:noFill/>
          </a:ln>
        </p:spPr>
      </p:pic>
      <p:sp>
        <p:nvSpPr>
          <p:cNvPr id="205" name="TextBox 5"/>
          <p:cNvSpPr/>
          <p:nvPr/>
        </p:nvSpPr>
        <p:spPr>
          <a:xfrm>
            <a:off x="4957920" y="6311520"/>
            <a:ext cx="4100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https://firststeps.ru/mfc/winapi/r.php?54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06" name="Рисунок 6"/>
          <p:cNvPicPr/>
          <p:nvPr/>
        </p:nvPicPr>
        <p:blipFill>
          <a:blip r:embed="rId4"/>
          <a:stretch/>
        </p:blipFill>
        <p:spPr>
          <a:xfrm>
            <a:off x="4952160" y="1359360"/>
            <a:ext cx="4106160" cy="479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Рисунок 3"/>
          <p:cNvPicPr/>
          <p:nvPr/>
        </p:nvPicPr>
        <p:blipFill>
          <a:blip r:embed="rId2"/>
          <a:stretch/>
        </p:blipFill>
        <p:spPr>
          <a:xfrm>
            <a:off x="308880" y="929880"/>
            <a:ext cx="8532000" cy="56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Рисунок 4"/>
          <p:cNvPicPr/>
          <p:nvPr/>
        </p:nvPicPr>
        <p:blipFill>
          <a:blip r:embed="rId2"/>
          <a:stretch/>
        </p:blipFill>
        <p:spPr>
          <a:xfrm>
            <a:off x="459360" y="1052640"/>
            <a:ext cx="8144640" cy="555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6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Рисунок 3"/>
          <p:cNvPicPr/>
          <p:nvPr/>
        </p:nvPicPr>
        <p:blipFill>
          <a:blip r:embed="rId2"/>
          <a:stretch/>
        </p:blipFill>
        <p:spPr>
          <a:xfrm>
            <a:off x="2075760" y="692640"/>
            <a:ext cx="4871880" cy="616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7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Рисунок 4"/>
          <p:cNvPicPr/>
          <p:nvPr/>
        </p:nvPicPr>
        <p:blipFill>
          <a:blip r:embed="rId2"/>
          <a:stretch/>
        </p:blipFill>
        <p:spPr>
          <a:xfrm>
            <a:off x="395640" y="1052640"/>
            <a:ext cx="8165160" cy="458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№15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Заголовок 1"/>
          <p:cNvSpPr/>
          <p:nvPr/>
        </p:nvSpPr>
        <p:spPr>
          <a:xfrm>
            <a:off x="149760" y="3789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Самодвижущиеся фигуры – таймер, случайные числа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02" name="Рисунок 6"/>
          <p:cNvPicPr/>
          <p:nvPr/>
        </p:nvPicPr>
        <p:blipFill>
          <a:blip r:embed="rId2"/>
          <a:stretch/>
        </p:blipFill>
        <p:spPr>
          <a:xfrm>
            <a:off x="0" y="3285000"/>
            <a:ext cx="9143640" cy="305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0. Создать заготовку для ЛР15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Прямоугольник 5"/>
          <p:cNvSpPr/>
          <p:nvPr/>
        </p:nvSpPr>
        <p:spPr>
          <a:xfrm>
            <a:off x="107640" y="908640"/>
            <a:ext cx="892872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в этот проект модуль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Images.cpp / Images.h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созданный в предыдущей лабораторной работе.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Убедиться что все собирается и работает – на примере отрисовки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19" name="Рисунок 3"/>
          <p:cNvPicPr/>
          <p:nvPr/>
        </p:nvPicPr>
        <p:blipFill>
          <a:blip r:embed="rId2"/>
          <a:stretch/>
        </p:blipFill>
        <p:spPr>
          <a:xfrm>
            <a:off x="1547640" y="2493000"/>
            <a:ext cx="4858920" cy="243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Прямоугольник 5"/>
          <p:cNvSpPr/>
          <p:nvPr/>
        </p:nvSpPr>
        <p:spPr>
          <a:xfrm>
            <a:off x="107640" y="90864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(1)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Прямоугольник 5"/>
          <p:cNvSpPr/>
          <p:nvPr/>
        </p:nvSpPr>
        <p:spPr>
          <a:xfrm>
            <a:off x="107640" y="908640"/>
            <a:ext cx="8928720" cy="66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im1 = { 100, 200, 10, 0 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Прямоугольник 5"/>
          <p:cNvSpPr/>
          <p:nvPr/>
        </p:nvSpPr>
        <p:spPr>
          <a:xfrm>
            <a:off x="107640" y="908640"/>
            <a:ext cx="892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WM_CREATE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nb-NO" sz="1800" b="0" strike="noStrike" spc="-1">
                <a:solidFill>
                  <a:srgbClr val="000000"/>
                </a:solidFill>
                <a:latin typeface="Consolas"/>
              </a:rPr>
              <a:t>SetTimer(</a:t>
            </a:r>
            <a:r>
              <a:rPr lang="nb-NO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nb-NO" sz="1800" b="0" strike="noStrike" spc="-1">
                <a:solidFill>
                  <a:srgbClr val="000000"/>
                </a:solidFill>
                <a:latin typeface="Consolas"/>
              </a:rPr>
              <a:t>, 1, 500, 0);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Прямоугольник 5"/>
          <p:cNvSpPr/>
          <p:nvPr/>
        </p:nvSpPr>
        <p:spPr>
          <a:xfrm>
            <a:off x="107640" y="908640"/>
            <a:ext cx="8928720" cy="53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WM_TIMER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im1.x += im1.vx;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im1.y += im1.vy;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Прямоугольник 5"/>
          <p:cNvSpPr/>
          <p:nvPr/>
        </p:nvSpPr>
        <p:spPr>
          <a:xfrm>
            <a:off x="107640" y="908640"/>
            <a:ext cx="8928720" cy="63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Image0(hdc, im1.x, im1.y, </a:t>
            </a:r>
            <a:r>
              <a:rPr lang="de-DE" sz="18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(128, 128, 0));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break;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Прямоугольник 5"/>
          <p:cNvSpPr/>
          <p:nvPr/>
        </p:nvSpPr>
        <p:spPr>
          <a:xfrm>
            <a:off x="107640" y="1124640"/>
            <a:ext cx="892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im2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 im2 = {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4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00, 200,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-10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, 0 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Прямоугольник 5"/>
          <p:cNvSpPr/>
          <p:nvPr/>
        </p:nvSpPr>
        <p:spPr>
          <a:xfrm>
            <a:off x="107640" y="1124640"/>
            <a:ext cx="8928720" cy="66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im2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WM_TIMER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im1.x += im1.vx;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im1.y += im1.vy;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im2.x += im2.vx;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im2.y += im2.vy;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Прямоугольник 5"/>
          <p:cNvSpPr/>
          <p:nvPr/>
        </p:nvSpPr>
        <p:spPr>
          <a:xfrm>
            <a:off x="107640" y="1124640"/>
            <a:ext cx="8928720" cy="722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im2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Image0(hdc, im1.x, im1.y, </a:t>
            </a:r>
            <a:r>
              <a:rPr lang="de-DE" sz="18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(128, 128, 0));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Image1(hdc, im2.x, im2.y, </a:t>
            </a:r>
            <a:r>
              <a:rPr lang="de-DE" sz="18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(128, 128, 0));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break;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im3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im3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верхней части окна, и задать ей перемещение вниз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05" name="Рисунок 9"/>
          <p:cNvPicPr/>
          <p:nvPr/>
        </p:nvPicPr>
        <p:blipFill>
          <a:blip r:embed="rId2"/>
          <a:stretch/>
        </p:blipFill>
        <p:spPr>
          <a:xfrm>
            <a:off x="425160" y="2925000"/>
            <a:ext cx="3619080" cy="393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верхней части окна, и задать ей перемещение вниз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5.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Случайное перемещение фигуры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Прямоугольник 5"/>
          <p:cNvSpPr/>
          <p:nvPr/>
        </p:nvSpPr>
        <p:spPr>
          <a:xfrm>
            <a:off x="107640" y="1124640"/>
            <a:ext cx="8928720" cy="63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центре окна, и задать ей перемещение 0,0 (стоит на месте)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5 случайным образом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dx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= rand() %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dy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= rand() %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21 - 10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.x += dx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.y += dy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Рисунок 8"/>
          <p:cNvPicPr/>
          <p:nvPr/>
        </p:nvPicPr>
        <p:blipFill>
          <a:blip r:embed="rId2"/>
          <a:stretch/>
        </p:blipFill>
        <p:spPr>
          <a:xfrm>
            <a:off x="6096600" y="4986720"/>
            <a:ext cx="2976840" cy="149256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47" name="Рисунок 3"/>
          <p:cNvPicPr/>
          <p:nvPr/>
        </p:nvPicPr>
        <p:blipFill>
          <a:blip r:embed="rId3"/>
          <a:stretch/>
        </p:blipFill>
        <p:spPr>
          <a:xfrm>
            <a:off x="427320" y="2781000"/>
            <a:ext cx="3924360" cy="3581640"/>
          </a:xfrm>
          <a:prstGeom prst="rect">
            <a:avLst/>
          </a:prstGeom>
          <a:ln w="0">
            <a:noFill/>
          </a:ln>
        </p:spPr>
      </p:pic>
      <p:pic>
        <p:nvPicPr>
          <p:cNvPr id="248" name="Рисунок 6"/>
          <p:cNvPicPr/>
          <p:nvPr/>
        </p:nvPicPr>
        <p:blipFill>
          <a:blip r:embed="rId4"/>
          <a:stretch/>
        </p:blipFill>
        <p:spPr>
          <a:xfrm>
            <a:off x="5940000" y="4425120"/>
            <a:ext cx="2901960" cy="1454760"/>
          </a:xfrm>
          <a:prstGeom prst="rect">
            <a:avLst/>
          </a:prstGeom>
          <a:ln w="0">
            <a:noFill/>
          </a:ln>
        </p:spPr>
      </p:pic>
      <p:pic>
        <p:nvPicPr>
          <p:cNvPr id="249" name="Рисунок 10"/>
          <p:cNvPicPr/>
          <p:nvPr/>
        </p:nvPicPr>
        <p:blipFill>
          <a:blip r:embed="rId5"/>
          <a:stretch/>
        </p:blipFill>
        <p:spPr>
          <a:xfrm>
            <a:off x="5580000" y="3720960"/>
            <a:ext cx="2976840" cy="1492560"/>
          </a:xfrm>
          <a:prstGeom prst="rect">
            <a:avLst/>
          </a:prstGeom>
          <a:ln w="0">
            <a:noFill/>
          </a:ln>
        </p:spPr>
      </p:pic>
      <p:pic>
        <p:nvPicPr>
          <p:cNvPr id="250" name="Рисунок 12"/>
          <p:cNvPicPr/>
          <p:nvPr/>
        </p:nvPicPr>
        <p:blipFill>
          <a:blip r:embed="rId6"/>
          <a:stretch/>
        </p:blipFill>
        <p:spPr>
          <a:xfrm>
            <a:off x="5205600" y="3012120"/>
            <a:ext cx="2976840" cy="149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53" name="Рисунок 4"/>
          <p:cNvPicPr/>
          <p:nvPr/>
        </p:nvPicPr>
        <p:blipFill>
          <a:blip r:embed="rId2"/>
          <a:stretch/>
        </p:blipFill>
        <p:spPr>
          <a:xfrm>
            <a:off x="395640" y="3232440"/>
            <a:ext cx="4638960" cy="193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56" name="Рисунок 3"/>
          <p:cNvPicPr/>
          <p:nvPr/>
        </p:nvPicPr>
        <p:blipFill>
          <a:blip r:embed="rId2"/>
          <a:stretch/>
        </p:blipFill>
        <p:spPr>
          <a:xfrm>
            <a:off x="675720" y="3476160"/>
            <a:ext cx="7792200" cy="189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15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Прямоугольник 3"/>
          <p:cNvSpPr/>
          <p:nvPr/>
        </p:nvSpPr>
        <p:spPr>
          <a:xfrm>
            <a:off x="251640" y="764640"/>
            <a:ext cx="8550360" cy="429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6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*Добавить еще один массив фигур – в количестве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20-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100 штук.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Фигуры из этого массива перемещаются случайным образом.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3)  Добавить цвет к каждой фигуре.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4) ** Сделать так, чтобы фигуры сталкиваясь с краем окна разворачивались и двигались после столкновения в обратную сторону (от границы окна).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15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Прямоугольник 3"/>
          <p:cNvSpPr/>
          <p:nvPr/>
        </p:nvSpPr>
        <p:spPr>
          <a:xfrm>
            <a:off x="179640" y="610200"/>
            <a:ext cx="8550360" cy="14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Познакомились с таймером.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Применили массивы к отрисовке множества объектов.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Познакомились с генератором случайных чисел.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ЛИТЕРАТУРА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Прямоугольник 3"/>
          <p:cNvSpPr/>
          <p:nvPr/>
        </p:nvSpPr>
        <p:spPr>
          <a:xfrm>
            <a:off x="179640" y="610200"/>
            <a:ext cx="8550360" cy="14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Где найти коды клавиш: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«Операционная система Microsoft Windows 3.1 для программиста»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https://www.frolov-lib.ru/books/bsp/v11/ch5_2.htm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Прямоугольник 5"/>
          <p:cNvSpPr/>
          <p:nvPr/>
        </p:nvSpPr>
        <p:spPr>
          <a:xfrm>
            <a:off x="107640" y="908640"/>
            <a:ext cx="892872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8" name="TextBox 6"/>
          <p:cNvSpPr/>
          <p:nvPr/>
        </p:nvSpPr>
        <p:spPr>
          <a:xfrm>
            <a:off x="179640" y="3069000"/>
            <a:ext cx="698436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wParam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стрелка ВЛЕВО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image1_x -=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case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стрелка ВПРАВО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image1_x +=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лекции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Прямоугольник 3"/>
          <p:cNvSpPr/>
          <p:nvPr/>
        </p:nvSpPr>
        <p:spPr>
          <a:xfrm>
            <a:off x="179640" y="610200"/>
            <a:ext cx="8550360" cy="327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процесс сборки Си программы.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препроцессор.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создаются модули в Си.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работает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программа.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сообщения </a:t>
            </a:r>
            <a:r>
              <a:rPr lang="en-US" sz="2400" b="0" strike="noStrike" spc="-1">
                <a:solidFill>
                  <a:srgbClr val="6F008A"/>
                </a:solidFill>
                <a:latin typeface="Consolas"/>
              </a:rPr>
              <a:t>WM_KEYDOWN, WM_LBUTTONDOWN, WM_CREATE, WM_TIMER</a:t>
            </a:r>
            <a:endParaRPr lang="ru-RU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генератор случайных чисел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что нужно сделать в ЛР1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 и ЛР1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(4)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 при помощи клавиш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11" name="Рисунок 6"/>
          <p:cNvPicPr/>
          <p:nvPr/>
        </p:nvPicPr>
        <p:blipFill>
          <a:blip r:embed="rId2"/>
          <a:stretch/>
        </p:blipFill>
        <p:spPr>
          <a:xfrm>
            <a:off x="457200" y="2997000"/>
            <a:ext cx="3111120" cy="386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</TotalTime>
  <Words>4916</Words>
  <Application>Microsoft Office PowerPoint</Application>
  <PresentationFormat>Экран (4:3)</PresentationFormat>
  <Paragraphs>666</Paragraphs>
  <Slides>80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80</vt:i4>
      </vt:variant>
    </vt:vector>
  </HeadingPairs>
  <TitlesOfParts>
    <vt:vector size="82" baseType="lpstr">
      <vt:lpstr>Office Theme</vt:lpstr>
      <vt:lpstr>Office Theme</vt:lpstr>
      <vt:lpstr>Курс «Основы Алгоритмизации и программирование»  Власенко Олег Федосович  SimbirSoft</vt:lpstr>
      <vt:lpstr>Лабораторная работа №14</vt:lpstr>
      <vt:lpstr>Задача 1. Управление через клавиатуру (0) </vt:lpstr>
      <vt:lpstr>Задача 1. Управление через клавиатуру (1)</vt:lpstr>
      <vt:lpstr>Задача 1. Управление через клавиатуру (2)</vt:lpstr>
      <vt:lpstr>Задача 1. Управление через клавиатуру (2)</vt:lpstr>
      <vt:lpstr>Задача 1. Управление через клавиатуру (3)</vt:lpstr>
      <vt:lpstr>Задача 1. Управление через клавиатуру (3)</vt:lpstr>
      <vt:lpstr>Задача 1. Управление через клавиатуру (4)</vt:lpstr>
      <vt:lpstr>Задача 1. Управление через клавиатуру (4)</vt:lpstr>
      <vt:lpstr>Задача 2. Создание модуля </vt:lpstr>
      <vt:lpstr>Задача 2. Создание модуля (1) </vt:lpstr>
      <vt:lpstr>Задача 2. Создание модуля (2) </vt:lpstr>
      <vt:lpstr>Задача 2. Создание модуля (3) </vt:lpstr>
      <vt:lpstr>Задача 2. Создание модуля (4) </vt:lpstr>
      <vt:lpstr>Задача 2. Создание модуля (5) </vt:lpstr>
      <vt:lpstr>Задача 3. Выбор отображаемой фигуры</vt:lpstr>
      <vt:lpstr>Задача 4. Управление мышкой</vt:lpstr>
      <vt:lpstr>Задача 4. Управление мышкой (1)</vt:lpstr>
      <vt:lpstr>Задача 4. Управление мышкой (2)</vt:lpstr>
      <vt:lpstr>Задача 5*. Изменяем количеством строк и столбцов</vt:lpstr>
      <vt:lpstr>Домашнее задание по ЛР14</vt:lpstr>
      <vt:lpstr>ИТОГО по ЛР14</vt:lpstr>
      <vt:lpstr>Презентация PowerPoint</vt:lpstr>
      <vt:lpstr>ТЕОРЕТИЧЕСКИЙ БЛОК</vt:lpstr>
      <vt:lpstr>Компиляция программы на Си</vt:lpstr>
      <vt:lpstr>Процесс компиляции</vt:lpstr>
      <vt:lpstr>Препроцессор</vt:lpstr>
      <vt:lpstr>#include</vt:lpstr>
      <vt:lpstr>#define (1)</vt:lpstr>
      <vt:lpstr>#define (2)</vt:lpstr>
      <vt:lpstr>Основные директивы препроцессора</vt:lpstr>
      <vt:lpstr>Создание модулей в Си</vt:lpstr>
      <vt:lpstr>1. Структура файлов</vt:lpstr>
      <vt:lpstr>2. Файл модуля (Unit.c)</vt:lpstr>
      <vt:lpstr>3. Заголовочный файл (Unit.h)</vt:lpstr>
      <vt:lpstr>4. Главный файл (Main.c)</vt:lpstr>
      <vt:lpstr>Презентация PowerPoint</vt:lpstr>
      <vt:lpstr>Solution &amp; Project в MS VS</vt:lpstr>
      <vt:lpstr>«Пустой проект»</vt:lpstr>
      <vt:lpstr>Проект, созданный на основе «пустого»</vt:lpstr>
      <vt:lpstr>«Классическое приложение Windows»</vt:lpstr>
      <vt:lpstr>Solution</vt:lpstr>
      <vt:lpstr>Презентация PowerPoint</vt:lpstr>
      <vt:lpstr>Как работает Windows Application</vt:lpstr>
      <vt:lpstr>События Windows</vt:lpstr>
      <vt:lpstr>Как работает программа Windows (1)</vt:lpstr>
      <vt:lpstr>Как работает программа Windows (2)</vt:lpstr>
      <vt:lpstr>Как устроен код автоматически сгенерированного Windows приложения</vt:lpstr>
      <vt:lpstr>Код Windows приложения (1)</vt:lpstr>
      <vt:lpstr>Код Windows приложения (2)</vt:lpstr>
      <vt:lpstr>Код Windows приложения (3)</vt:lpstr>
      <vt:lpstr>Код Windows приложения (3.1)</vt:lpstr>
      <vt:lpstr>Код Windows приложения (4)</vt:lpstr>
      <vt:lpstr>Код Windows приложения (5)</vt:lpstr>
      <vt:lpstr>Код Windows приложения (6)</vt:lpstr>
      <vt:lpstr>Код Windows приложения (7)</vt:lpstr>
      <vt:lpstr>Презентация PowerPoint</vt:lpstr>
      <vt:lpstr>Лабораторная работа №15</vt:lpstr>
      <vt:lpstr>Задача 0. Создать заготовку для ЛР15 </vt:lpstr>
      <vt:lpstr>Задача 1.  Добавить самодвижущуюся фигуру</vt:lpstr>
      <vt:lpstr>Задача 1.  (1)</vt:lpstr>
      <vt:lpstr>Задача 1.  Добавить самодвижущуюся фигуру (2)</vt:lpstr>
      <vt:lpstr>Задача 1.  Добавить самодвижущуюся фигуру (3)</vt:lpstr>
      <vt:lpstr>Задача 1.  Добавить самодвижущуюся фигуру (4)</vt:lpstr>
      <vt:lpstr>Задача 2.  Добавить еще одну самодвижущуюся фигуру (1)</vt:lpstr>
      <vt:lpstr>Задача 2.  Добавить еще одну самодвижущуюся фигуру (2)</vt:lpstr>
      <vt:lpstr>Задача 2.  Добавить еще одну самодвижущуюся фигуру (3)</vt:lpstr>
      <vt:lpstr>Задача 3.  Добавить еще одну самодвижущуюся фигуру</vt:lpstr>
      <vt:lpstr>Задача 4.  Добавить еще одну самодвижущуюся фигуру</vt:lpstr>
      <vt:lpstr>Задача 5.  Случайное перемещение фигуры</vt:lpstr>
      <vt:lpstr>Задача 6*. Массив фигур</vt:lpstr>
      <vt:lpstr>Задача 6*. Массив фигур (1)</vt:lpstr>
      <vt:lpstr>Задача 6*. Массив фигур (2)</vt:lpstr>
      <vt:lpstr>Задача 6*. Массив фигур (3)</vt:lpstr>
      <vt:lpstr>Презентация PowerPoint</vt:lpstr>
      <vt:lpstr>Домашнее задание по ЛР15</vt:lpstr>
      <vt:lpstr>ИТОГО по ЛР15</vt:lpstr>
      <vt:lpstr>ЛИТЕРАТУРА</vt:lpstr>
      <vt:lpstr>ИТОГО по лекции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/>
  <cp:revision>265</cp:revision>
  <dcterms:created xsi:type="dcterms:W3CDTF">2015-09-02T18:56:24Z</dcterms:created>
  <dcterms:modified xsi:type="dcterms:W3CDTF">2022-10-21T18:21:14Z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80</vt:i4>
  </property>
</Properties>
</file>