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681" r:id="rId3"/>
    <p:sldId id="766" r:id="rId4"/>
    <p:sldId id="765" r:id="rId5"/>
    <p:sldId id="773" r:id="rId6"/>
    <p:sldId id="774" r:id="rId7"/>
    <p:sldId id="777" r:id="rId8"/>
    <p:sldId id="792" r:id="rId9"/>
    <p:sldId id="793" r:id="rId10"/>
    <p:sldId id="805" r:id="rId11"/>
    <p:sldId id="764" r:id="rId12"/>
    <p:sldId id="834" r:id="rId13"/>
    <p:sldId id="839" r:id="rId14"/>
    <p:sldId id="840" r:id="rId15"/>
    <p:sldId id="841" r:id="rId16"/>
    <p:sldId id="842" r:id="rId17"/>
    <p:sldId id="843" r:id="rId18"/>
    <p:sldId id="561" r:id="rId19"/>
    <p:sldId id="556" r:id="rId20"/>
    <p:sldId id="557" r:id="rId21"/>
    <p:sldId id="558" r:id="rId22"/>
    <p:sldId id="559" r:id="rId23"/>
    <p:sldId id="560" r:id="rId24"/>
    <p:sldId id="562" r:id="rId25"/>
    <p:sldId id="835" r:id="rId26"/>
    <p:sldId id="703" r:id="rId27"/>
    <p:sldId id="704" r:id="rId28"/>
    <p:sldId id="845" r:id="rId29"/>
    <p:sldId id="846" r:id="rId30"/>
    <p:sldId id="847" r:id="rId31"/>
    <p:sldId id="848" r:id="rId32"/>
    <p:sldId id="849" r:id="rId33"/>
    <p:sldId id="708" r:id="rId34"/>
    <p:sldId id="722" r:id="rId35"/>
    <p:sldId id="700" r:id="rId36"/>
    <p:sldId id="837" r:id="rId37"/>
    <p:sldId id="838" r:id="rId38"/>
    <p:sldId id="850" r:id="rId39"/>
    <p:sldId id="851" r:id="rId40"/>
    <p:sldId id="852" r:id="rId41"/>
    <p:sldId id="853" r:id="rId42"/>
    <p:sldId id="855" r:id="rId43"/>
    <p:sldId id="856" r:id="rId44"/>
    <p:sldId id="854" r:id="rId45"/>
    <p:sldId id="857" r:id="rId46"/>
    <p:sldId id="858" r:id="rId47"/>
    <p:sldId id="859" r:id="rId48"/>
    <p:sldId id="860" r:id="rId49"/>
    <p:sldId id="869" r:id="rId50"/>
    <p:sldId id="870" r:id="rId51"/>
    <p:sldId id="836" r:id="rId52"/>
    <p:sldId id="425" r:id="rId53"/>
    <p:sldId id="861" r:id="rId54"/>
    <p:sldId id="862" r:id="rId55"/>
    <p:sldId id="863" r:id="rId56"/>
    <p:sldId id="871" r:id="rId57"/>
    <p:sldId id="872" r:id="rId58"/>
    <p:sldId id="867" r:id="rId59"/>
    <p:sldId id="868" r:id="rId60"/>
    <p:sldId id="421" r:id="rId61"/>
    <p:sldId id="402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681"/>
            <p14:sldId id="766"/>
            <p14:sldId id="765"/>
            <p14:sldId id="773"/>
            <p14:sldId id="774"/>
            <p14:sldId id="777"/>
            <p14:sldId id="792"/>
            <p14:sldId id="793"/>
            <p14:sldId id="805"/>
            <p14:sldId id="764"/>
            <p14:sldId id="834"/>
            <p14:sldId id="839"/>
            <p14:sldId id="840"/>
            <p14:sldId id="841"/>
            <p14:sldId id="842"/>
            <p14:sldId id="843"/>
            <p14:sldId id="561"/>
            <p14:sldId id="556"/>
            <p14:sldId id="557"/>
            <p14:sldId id="558"/>
            <p14:sldId id="559"/>
            <p14:sldId id="560"/>
            <p14:sldId id="562"/>
            <p14:sldId id="835"/>
            <p14:sldId id="703"/>
            <p14:sldId id="704"/>
            <p14:sldId id="845"/>
            <p14:sldId id="846"/>
            <p14:sldId id="847"/>
            <p14:sldId id="848"/>
            <p14:sldId id="849"/>
            <p14:sldId id="708"/>
            <p14:sldId id="722"/>
            <p14:sldId id="700"/>
            <p14:sldId id="837"/>
            <p14:sldId id="838"/>
            <p14:sldId id="850"/>
            <p14:sldId id="851"/>
            <p14:sldId id="852"/>
            <p14:sldId id="853"/>
            <p14:sldId id="855"/>
            <p14:sldId id="856"/>
            <p14:sldId id="854"/>
            <p14:sldId id="857"/>
            <p14:sldId id="858"/>
            <p14:sldId id="859"/>
            <p14:sldId id="860"/>
            <p14:sldId id="869"/>
            <p14:sldId id="870"/>
            <p14:sldId id="836"/>
            <p14:sldId id="425"/>
            <p14:sldId id="861"/>
            <p14:sldId id="862"/>
            <p14:sldId id="863"/>
            <p14:sldId id="871"/>
            <p14:sldId id="872"/>
            <p14:sldId id="867"/>
            <p14:sldId id="868"/>
            <p14:sldId id="42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E312F-1253-4744-91D2-11D873A8A07B}" v="1" dt="2022-10-28T21:52:43.415"/>
    <p1510:client id="{DFF3C34A-B165-447C-9245-B2B5286D9575}" v="1" dt="2022-10-28T09:41:39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42d57e403e6e8a5d" providerId="Windows Live" clId="Web-{DFF3C34A-B165-447C-9245-B2B5286D9575}"/>
    <pc:docChg chg="modSld">
      <pc:chgData name="Гость" userId="42d57e403e6e8a5d" providerId="Windows Live" clId="Web-{DFF3C34A-B165-447C-9245-B2B5286D9575}" dt="2022-10-28T09:41:39.773" v="0" actId="1076"/>
      <pc:docMkLst>
        <pc:docMk/>
      </pc:docMkLst>
      <pc:sldChg chg="modSp">
        <pc:chgData name="Гость" userId="42d57e403e6e8a5d" providerId="Windows Live" clId="Web-{DFF3C34A-B165-447C-9245-B2B5286D9575}" dt="2022-10-28T09:41:39.773" v="0" actId="1076"/>
        <pc:sldMkLst>
          <pc:docMk/>
          <pc:sldMk cId="853341708" sldId="839"/>
        </pc:sldMkLst>
        <pc:spChg chg="mod">
          <ac:chgData name="Гость" userId="42d57e403e6e8a5d" providerId="Windows Live" clId="Web-{DFF3C34A-B165-447C-9245-B2B5286D9575}" dt="2022-10-28T09:41:39.773" v="0" actId="1076"/>
          <ac:spMkLst>
            <pc:docMk/>
            <pc:sldMk cId="853341708" sldId="839"/>
            <ac:spMk id="4" creationId="{CC1C7DB5-602D-49BC-920E-9E1EA9462E63}"/>
          </ac:spMkLst>
        </pc:spChg>
      </pc:sldChg>
    </pc:docChg>
  </pc:docChgLst>
  <pc:docChgLst>
    <pc:chgData name="Гость" userId="42d57e403e6e8a5d" providerId="Windows Live" clId="Web-{3E5E312F-1253-4744-91D2-11D873A8A07B}"/>
    <pc:docChg chg="modSld">
      <pc:chgData name="Гость" userId="42d57e403e6e8a5d" providerId="Windows Live" clId="Web-{3E5E312F-1253-4744-91D2-11D873A8A07B}" dt="2022-10-28T21:52:43.415" v="0" actId="1076"/>
      <pc:docMkLst>
        <pc:docMk/>
      </pc:docMkLst>
      <pc:sldChg chg="modSp">
        <pc:chgData name="Гость" userId="42d57e403e6e8a5d" providerId="Windows Live" clId="Web-{3E5E312F-1253-4744-91D2-11D873A8A07B}" dt="2022-10-28T21:52:43.415" v="0" actId="1076"/>
        <pc:sldMkLst>
          <pc:docMk/>
          <pc:sldMk cId="307704007" sldId="848"/>
        </pc:sldMkLst>
        <pc:picChg chg="mod">
          <ac:chgData name="Гость" userId="42d57e403e6e8a5d" providerId="Windows Live" clId="Web-{3E5E312F-1253-4744-91D2-11D873A8A07B}" dt="2022-10-28T21:52:43.415" v="0" actId="1076"/>
          <ac:picMkLst>
            <pc:docMk/>
            <pc:sldMk cId="307704007" sldId="848"/>
            <ac:picMk id="4" creationId="{953BB9BB-0E54-4002-BA18-B80F0EA932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2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28.10.2022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056784" cy="2639144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</a:t>
            </a:r>
            <a:r>
              <a:rPr lang="en-US" b="1" dirty="0">
                <a:solidFill>
                  <a:srgbClr val="0070C0"/>
                </a:solidFill>
              </a:rPr>
              <a:t>9</a:t>
            </a:r>
            <a:endParaRPr lang="ru-RU" b="1" dirty="0">
              <a:solidFill>
                <a:srgbClr val="0070C0"/>
              </a:solidFill>
            </a:endParaRPr>
          </a:p>
          <a:p>
            <a:pPr algn="l"/>
            <a:r>
              <a:rPr lang="ru-RU" sz="2400" b="1" dirty="0"/>
              <a:t>Одномерные массивы. </a:t>
            </a:r>
            <a:r>
              <a:rPr lang="en-US" sz="2400" b="1" dirty="0"/>
              <a:t>FOR</a:t>
            </a:r>
            <a:endParaRPr lang="ru-RU" sz="2400" b="1" dirty="0"/>
          </a:p>
          <a:p>
            <a:endParaRPr lang="ru-RU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</a:t>
            </a:r>
            <a:r>
              <a:rPr lang="en-US" sz="2400" b="1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6. Простейшие операции с одномерным массивом</a:t>
            </a:r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17. «Массив переменной длины»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2A640D3-F547-42C2-8E23-E1C99D5AD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36" y="2276872"/>
            <a:ext cx="1789880" cy="181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</a:t>
            </a:r>
            <a:r>
              <a:rPr lang="en-US" sz="2800" b="1" dirty="0"/>
              <a:t> – </a:t>
            </a:r>
            <a:r>
              <a:rPr lang="ru-RU" sz="2800" b="1" dirty="0"/>
              <a:t>размещение в памяти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  <a:endParaRPr lang="ru-RU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POINT </a:t>
            </a:r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[5];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[0].x = 100;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[0].y = 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[1].x = 150;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[1].y = 100;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[2].x = 150;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[2].y = 150;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[3].x = 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[3].y = 150;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[4].x = 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BD9E93-733F-4B06-B8BC-B9F66450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710" y="3572927"/>
            <a:ext cx="490606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b="1" i="1" dirty="0"/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9920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 элементов массива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821445" y="1258759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0B6268-46B6-4351-AF9A-9F3046DC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5073888"/>
            <a:ext cx="379147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4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 err="1"/>
              <a:t>i</a:t>
            </a:r>
            <a:r>
              <a:rPr lang="en-US" sz="2800" b="1" dirty="0"/>
              <a:t> * 10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fillIx10()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B1EF97-D7B0-495F-9962-7290D7D9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07281"/>
            <a:ext cx="392484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/>
              <a:t>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NUM_ELEMENTS)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8F7D10-FA95-4519-B546-080C66DA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73016"/>
            <a:ext cx="440116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randFill0_9() {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rand() %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05AC0-8B83-468D-9223-F82E1D53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29000"/>
            <a:ext cx="3877216" cy="18957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C5C78C-FBE4-44D8-887A-2334925D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72" y="920631"/>
            <a:ext cx="3581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  <a:r>
              <a:rPr lang="en-US" sz="2800" b="1" dirty="0"/>
              <a:t> (FOR)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randFill0_9_for()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NUM_ELEMENTS;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rand() %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randFill0_9_for();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05AC0-8B83-468D-9223-F82E1D53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29000"/>
            <a:ext cx="387721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>
            <a:normAutofit/>
          </a:bodyPr>
          <a:lstStyle/>
          <a:p>
            <a:r>
              <a:rPr lang="en-US" sz="34400" dirty="0"/>
              <a:t>FOR</a:t>
            </a:r>
            <a:endParaRPr lang="ru-RU" sz="34400" dirty="0"/>
          </a:p>
        </p:txBody>
      </p:sp>
    </p:spTree>
    <p:extLst>
      <p:ext uri="{BB962C8B-B14F-4D97-AF65-F5344CB8AC3E}">
        <p14:creationId xmlns:p14="http://schemas.microsoft.com/office/powerpoint/2010/main" val="167097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Цикл с предусловием </a:t>
            </a:r>
            <a:r>
              <a:rPr lang="en-US" sz="2800" b="1" dirty="0"/>
              <a:t>while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752" y="1484784"/>
            <a:ext cx="3538736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err="1"/>
              <a:t>while</a:t>
            </a:r>
            <a:r>
              <a:rPr lang="ru-RU" sz="2800" dirty="0"/>
              <a:t> (Условие) {</a:t>
            </a:r>
          </a:p>
          <a:p>
            <a:pPr marL="0" indent="0">
              <a:buNone/>
            </a:pPr>
            <a:r>
              <a:rPr lang="ru-RU" sz="2800" dirty="0"/>
              <a:t>	Действие;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56992"/>
            <a:ext cx="3744416" cy="29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28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int</a:t>
            </a:r>
            <a:r>
              <a:rPr lang="en-US" sz="2400" dirty="0"/>
              <a:t> j</a:t>
            </a:r>
            <a:r>
              <a:rPr lang="ru-RU" sz="2400" dirty="0"/>
              <a:t> = </a:t>
            </a:r>
            <a:r>
              <a:rPr lang="en-US" sz="2400" dirty="0" err="1"/>
              <a:t>i</a:t>
            </a:r>
            <a:r>
              <a:rPr lang="ru-RU" sz="2400" dirty="0"/>
              <a:t>; </a:t>
            </a:r>
            <a:r>
              <a:rPr lang="ru-RU" sz="2400" dirty="0">
                <a:solidFill>
                  <a:srgbClr val="00B050"/>
                </a:solidFill>
              </a:rPr>
              <a:t>// инициализация счетчика цикла</a:t>
            </a:r>
          </a:p>
          <a:p>
            <a:r>
              <a:rPr lang="en-US" sz="2400" b="1" dirty="0"/>
              <a:t>while</a:t>
            </a:r>
            <a:r>
              <a:rPr lang="ru-RU" sz="2400" dirty="0"/>
              <a:t> (</a:t>
            </a:r>
            <a:r>
              <a:rPr lang="en-US" sz="2400" dirty="0"/>
              <a:t>j</a:t>
            </a:r>
            <a:r>
              <a:rPr lang="ru-RU" sz="2400" dirty="0"/>
              <a:t> &lt;= 5) { </a:t>
            </a:r>
            <a:r>
              <a:rPr lang="ru-RU" sz="2400" dirty="0">
                <a:solidFill>
                  <a:srgbClr val="00B050"/>
                </a:solidFill>
              </a:rPr>
              <a:t>// условие продолжения цикла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	</a:t>
            </a:r>
            <a:r>
              <a:rPr lang="en-US" sz="2400" dirty="0"/>
              <a:t>j</a:t>
            </a:r>
            <a:r>
              <a:rPr lang="ru-RU" sz="2400" dirty="0"/>
              <a:t>++; </a:t>
            </a:r>
            <a:r>
              <a:rPr lang="ru-RU" sz="2400" dirty="0">
                <a:solidFill>
                  <a:srgbClr val="00B050"/>
                </a:solidFill>
              </a:rPr>
              <a:t>// изменение счетчика цикла</a:t>
            </a:r>
          </a:p>
          <a:p>
            <a:r>
              <a:rPr lang="ru-RU" sz="2400" dirty="0"/>
              <a:t>}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20" y="1700808"/>
            <a:ext cx="2880320" cy="49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(2)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(</a:t>
            </a:r>
            <a:r>
              <a:rPr lang="en-US" sz="2400" b="1" dirty="0" err="1"/>
              <a:t>int</a:t>
            </a:r>
            <a:r>
              <a:rPr lang="en-US" sz="2400" dirty="0"/>
              <a:t> j = </a:t>
            </a:r>
            <a:r>
              <a:rPr lang="en-US" sz="2400" dirty="0" err="1"/>
              <a:t>i</a:t>
            </a:r>
            <a:r>
              <a:rPr lang="en-US" sz="2400" dirty="0"/>
              <a:t>; j &lt;= 5; </a:t>
            </a:r>
            <a:r>
              <a:rPr lang="en-US" sz="2400" dirty="0" err="1"/>
              <a:t>j++</a:t>
            </a:r>
            <a:r>
              <a:rPr lang="en-US" sz="2400" dirty="0"/>
              <a:t>) { 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26890"/>
            <a:ext cx="7262920" cy="37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0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 рисуем блок-схему!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 = 1;</a:t>
            </a:r>
          </a:p>
          <a:p>
            <a:r>
              <a:rPr lang="en-US" sz="2400" b="1" dirty="0"/>
              <a:t>for (</a:t>
            </a:r>
            <a:r>
              <a:rPr lang="en-US" sz="2400" b="1" dirty="0" err="1"/>
              <a:t>i</a:t>
            </a:r>
            <a:r>
              <a:rPr lang="en-US" sz="2400" b="1" dirty="0"/>
              <a:t> = 1; </a:t>
            </a:r>
            <a:r>
              <a:rPr lang="en-US" sz="2400" b="1" dirty="0" err="1"/>
              <a:t>i</a:t>
            </a:r>
            <a:r>
              <a:rPr lang="en-US" sz="2400" b="1" dirty="0"/>
              <a:t> &lt;= n; </a:t>
            </a:r>
            <a:r>
              <a:rPr lang="en-US" sz="2400" b="1" dirty="0" err="1"/>
              <a:t>i</a:t>
            </a:r>
            <a:r>
              <a:rPr lang="en-US" sz="2400" b="1" dirty="0"/>
              <a:t>++)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5754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 рисуем блок-схему и трассируем!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 = 1;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  <a:endParaRPr lang="ru-RU" sz="2400" dirty="0"/>
          </a:p>
          <a:p>
            <a:r>
              <a:rPr lang="en-US" sz="2400" dirty="0"/>
              <a:t>	f = f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 = 1;</a:t>
            </a:r>
          </a:p>
          <a:p>
            <a:r>
              <a:rPr lang="en-US" sz="2400" b="1" dirty="0" err="1"/>
              <a:t>i</a:t>
            </a:r>
            <a:r>
              <a:rPr lang="en-US" sz="2400" b="1" dirty="0"/>
              <a:t> = 1;</a:t>
            </a:r>
          </a:p>
          <a:p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 &lt;= n)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</a:t>
            </a:r>
            <a:r>
              <a:rPr lang="en-US" sz="2400" b="1" dirty="0"/>
              <a:t>++;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100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22" y="116632"/>
            <a:ext cx="9036496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варианты являются синтаксически некорректными?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6171" y="1052736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for (;;)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</a:t>
            </a:r>
            <a:r>
              <a:rPr lang="en-US" sz="2400" dirty="0" err="1"/>
              <a:t>i</a:t>
            </a:r>
            <a:r>
              <a:rPr lang="en-US" sz="2400" dirty="0"/>
              <a:t>&lt;n;)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(;;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=0;;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n;i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=0;i&lt;n;)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=0,j=10;i&lt;</a:t>
            </a:r>
            <a:r>
              <a:rPr lang="en-US" sz="2400" dirty="0" err="1"/>
              <a:t>j;i</a:t>
            </a:r>
            <a:r>
              <a:rPr lang="en-US" sz="2400" dirty="0"/>
              <a:t>++,j--)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=0,j=10;i&lt;</a:t>
            </a:r>
            <a:r>
              <a:rPr lang="en-US" sz="2400" dirty="0" err="1"/>
              <a:t>j;i</a:t>
            </a:r>
            <a:r>
              <a:rPr lang="en-US" sz="2400" dirty="0"/>
              <a:t>++,j--, </a:t>
            </a:r>
            <a:r>
              <a:rPr lang="en-US" sz="2400" dirty="0" err="1"/>
              <a:t>printf</a:t>
            </a:r>
            <a:r>
              <a:rPr lang="en-US" sz="2400" dirty="0"/>
              <a:t>("Hi"));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0, j = 10, </a:t>
            </a:r>
            <a:r>
              <a:rPr lang="en-US" sz="2400" dirty="0" err="1"/>
              <a:t>printf</a:t>
            </a:r>
            <a:r>
              <a:rPr lang="en-US" sz="2400" dirty="0"/>
              <a:t>("Ups"); </a:t>
            </a:r>
            <a:r>
              <a:rPr lang="en-US" sz="2400" dirty="0" err="1"/>
              <a:t>i</a:t>
            </a:r>
            <a:r>
              <a:rPr lang="en-US" sz="2400" dirty="0"/>
              <a:t> &lt; j; </a:t>
            </a:r>
            <a:r>
              <a:rPr lang="en-US" sz="2400" dirty="0" err="1"/>
              <a:t>i</a:t>
            </a:r>
            <a:r>
              <a:rPr lang="en-US" sz="2400" dirty="0"/>
              <a:t>++, j--, </a:t>
            </a:r>
            <a:r>
              <a:rPr lang="en-US" sz="2400" dirty="0" err="1"/>
              <a:t>printf</a:t>
            </a:r>
            <a:r>
              <a:rPr lang="en-US" sz="2400" dirty="0"/>
              <a:t>("Hi"));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(;;);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838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51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№16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Простейшие операции с одномерным массивом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6679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выбирать операции над массивом.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395536" y="2718405"/>
            <a:ext cx="78157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"==============================\n"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"Выберите нужную вам операцию:\n"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"0: вывести весь массив\n"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"1: заполнить массив нулями\n"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"2: заполнить массив I x 10\n"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"3: заполнить массив случайными числами (от 0 до 9)\n"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"-1: Выйти из программы\n"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Выбранная операция &gt;&gt;&gt;&gt;&gt;&gt;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&amp;item);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C0FF50-093E-4D26-9708-491757A7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2265"/>
            <a:ext cx="310558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Соберите все ранее разобранные в лекции операции над массивом в единый код.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428656" y="1339989"/>
            <a:ext cx="781575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fillIx10();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randFill0_9(); 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(item != -1);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1A0C38-DD36-4233-BB9B-04F9AB5FC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88996"/>
            <a:ext cx="4556788" cy="45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22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Добавить операцию «найти минимум»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«Найти и вывести минимальный элемент»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323528" y="1628800"/>
            <a:ext cx="78157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printMinElement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&lt; min)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"min = 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AD2C6-8A46-43A1-B17D-F00E5EFE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92096"/>
            <a:ext cx="4459883" cy="13693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0FBFAE-4E26-43A1-A900-8DAB49D9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735258"/>
            <a:ext cx="3019846" cy="8287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3110B4-460D-42FB-932D-A8A7866E8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64" y="4102652"/>
            <a:ext cx="20862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b="1" i="1" dirty="0"/>
              <a:t>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22144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3. Добавить операцию «найти максимум»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«Найти и вывести максимальный элемент»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702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4. Добавить операцию </a:t>
            </a:r>
            <a:r>
              <a:rPr lang="en-US" sz="3200" b="1" dirty="0"/>
              <a:t>X10</a:t>
            </a:r>
            <a:r>
              <a:rPr lang="ru-RU" sz="3200" b="1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«Увеличить в 10 раз все элементы стоящие правее минимального»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3BB9BB-0E54-4002-BA18-B80F0EA9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92" y="2037244"/>
            <a:ext cx="629690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5</a:t>
            </a:r>
            <a:r>
              <a:rPr lang="ru-RU" sz="3200" b="1" dirty="0"/>
              <a:t>. Добавить операцию </a:t>
            </a:r>
            <a:r>
              <a:rPr lang="en-US" sz="3200" b="1" dirty="0"/>
              <a:t>X2</a:t>
            </a:r>
            <a:r>
              <a:rPr lang="ru-RU" sz="3200" b="1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«Увеличить в </a:t>
            </a:r>
            <a:r>
              <a:rPr lang="en-US" dirty="0"/>
              <a:t>2</a:t>
            </a:r>
            <a:r>
              <a:rPr lang="ru-RU" dirty="0"/>
              <a:t> раза все элементы стоящие левее максимального»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875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ru-RU" sz="3200" b="1" dirty="0"/>
              <a:t>по ЛР</a:t>
            </a:r>
            <a:r>
              <a:rPr lang="en-US" sz="3200" b="1" dirty="0"/>
              <a:t>1</a:t>
            </a:r>
            <a:r>
              <a:rPr lang="ru-RU" sz="3200" b="1" dirty="0"/>
              <a:t>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задачи 1-5.</a:t>
            </a:r>
          </a:p>
          <a:p>
            <a:pPr marL="457200" indent="-457200">
              <a:buAutoNum type="arabicParenR"/>
            </a:pPr>
            <a:r>
              <a:rPr lang="ru-RU" sz="2000" dirty="0"/>
              <a:t>Реализовать операцию «Все четные элементы массива умножить на -1»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Реализовать операцию «Все элементы массива имеющие значения меньше 4 заменить на 4»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Подсчитать и вывести сколько в массиве четных элементов.</a:t>
            </a:r>
          </a:p>
          <a:p>
            <a:pPr marL="457200" indent="-457200">
              <a:buAutoNum type="arabicParenR"/>
            </a:pPr>
            <a:endParaRPr lang="ru-RU" sz="2300" dirty="0"/>
          </a:p>
          <a:p>
            <a:pPr marL="457200" indent="-457200">
              <a:buFontTx/>
              <a:buAutoNum type="arabicParenR"/>
            </a:pPr>
            <a:r>
              <a:rPr lang="ru-RU" sz="2000" dirty="0"/>
              <a:t>* Реализовать операцию «Все элементы стоящие между максимальным и минимальным увеличить в 10 раз»</a:t>
            </a:r>
          </a:p>
          <a:p>
            <a:pPr marL="457200" indent="-457200">
              <a:buFontTx/>
              <a:buAutoNum type="arabicParenR"/>
            </a:pPr>
            <a:endParaRPr lang="ru-RU" sz="2000" dirty="0"/>
          </a:p>
          <a:p>
            <a:pPr marL="457200" indent="-457200">
              <a:buFontTx/>
              <a:buAutoNum type="arabicParenR"/>
            </a:pPr>
            <a:r>
              <a:rPr lang="ru-RU" sz="2000" dirty="0"/>
              <a:t>** Реализовать операцию «Все элементы между первым и последним четным увеличить в 100 раз»</a:t>
            </a:r>
          </a:p>
          <a:p>
            <a:endParaRPr lang="ru-RU" sz="2000" dirty="0"/>
          </a:p>
          <a:p>
            <a:r>
              <a:rPr lang="ru-RU" sz="2000" dirty="0"/>
              <a:t>ОТЧЕТ</a:t>
            </a:r>
          </a:p>
          <a:p>
            <a:r>
              <a:rPr lang="ru-RU" sz="2000" dirty="0"/>
              <a:t>На занятие нужно принести код. </a:t>
            </a:r>
          </a:p>
          <a:p>
            <a:r>
              <a:rPr lang="ru-RU" sz="2000" dirty="0"/>
              <a:t>И для  одной из операций, реализованной через </a:t>
            </a:r>
            <a:r>
              <a:rPr lang="en-US" sz="2000" dirty="0"/>
              <a:t>FOR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нужно принести </a:t>
            </a:r>
            <a:r>
              <a:rPr lang="ru-RU" sz="2000" b="1" dirty="0">
                <a:solidFill>
                  <a:srgbClr val="00B050"/>
                </a:solidFill>
              </a:rPr>
              <a:t>блок-схему.</a:t>
            </a:r>
          </a:p>
        </p:txBody>
      </p:sp>
    </p:spTree>
    <p:extLst>
      <p:ext uri="{BB962C8B-B14F-4D97-AF65-F5344CB8AC3E}">
        <p14:creationId xmlns:p14="http://schemas.microsoft.com/office/powerpoint/2010/main" val="3854799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en-US" sz="2300" dirty="0"/>
              <a:t>FOR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9511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466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46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sz="3600" b="1" i="1" dirty="0"/>
              <a:t>Выборочное использование элементов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420306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502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530258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dx = -170,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=-35;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Шляпка гриба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hPenMushroom1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(136, 0, 21));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hPenMushroom1);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Chord(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155 + dx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20 + dy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185 + dx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50 + dy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185 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dx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35 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dy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155 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dx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35 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dy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(hPenMushroom1);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Ножка гриба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hPenMushroom2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(127, 127, 127));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hPenMushroom2);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Rectangle(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165 + dx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35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175 +dx 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50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(hPenMushroom2);</a:t>
            </a: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//Rectangle(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cx - 20, cy - 20, cx + 20, cy + 20);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для отрисовки одного гриба по координатам </a:t>
            </a:r>
            <a:r>
              <a:rPr lang="en-US" dirty="0"/>
              <a:t>cx, cy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1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типы есть в Си?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9AFA6E-BCE4-4A62-8F20-BBAD2A0D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52" y="787536"/>
            <a:ext cx="3984895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6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628800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Отрисовка всех видимых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i гриб виден (не съеден)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отрисовываем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Отрисовка всех видимых грибов</a:t>
            </a:r>
          </a:p>
        </p:txBody>
      </p:sp>
    </p:spTree>
    <p:extLst>
      <p:ext uri="{BB962C8B-B14F-4D97-AF65-F5344CB8AC3E}">
        <p14:creationId xmlns:p14="http://schemas.microsoft.com/office/powerpoint/2010/main" val="3410552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TODO: Добавьте сюда любой код прорисовки, использующий HDC...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140, 85);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180, 85);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180, 285);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DrawApples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DrawHedgehog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DrawFox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FoxX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FoxY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Вызов отрисовки грибов</a:t>
            </a:r>
          </a:p>
        </p:txBody>
      </p:sp>
    </p:spTree>
    <p:extLst>
      <p:ext uri="{BB962C8B-B14F-4D97-AF65-F5344CB8AC3E}">
        <p14:creationId xmlns:p14="http://schemas.microsoft.com/office/powerpoint/2010/main" val="2862082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подсчитать количество видимых (не съеденных)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CountVisibleMushrooms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счетчик видимых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i гриб видим - счетчик </a:t>
            </a:r>
            <a:r>
              <a:rPr 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увеливаем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на 1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++count;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возвращаем количество видимых (не съеденных)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Подсчет видимых (еще несъеденных) грибов</a:t>
            </a:r>
          </a:p>
        </p:txBody>
      </p:sp>
    </p:spTree>
    <p:extLst>
      <p:ext uri="{BB962C8B-B14F-4D97-AF65-F5344CB8AC3E}">
        <p14:creationId xmlns:p14="http://schemas.microsoft.com/office/powerpoint/2010/main" val="3323303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пытаемся съесть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пробегаем по всем грибам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 виден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// если ежик может съесть i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- 20 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+ 20 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- 20 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+ 20 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		// i гриб делаем невидимым - его съели!!!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переходим к следующему грибу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цикл завершаем после обхода 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						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всех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NUM_MUSHROOMS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грибов!!!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Попытка съесть гриб</a:t>
            </a:r>
          </a:p>
        </p:txBody>
      </p:sp>
    </p:spTree>
    <p:extLst>
      <p:ext uri="{BB962C8B-B14F-4D97-AF65-F5344CB8AC3E}">
        <p14:creationId xmlns:p14="http://schemas.microsoft.com/office/powerpoint/2010/main" val="2035200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Сообщение "Клавишу нажали"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VK_UP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VK_DOWN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TryToEatMushroom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CountVisibleMushrooms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PostQuitMessage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TryToEatApple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Попытка съесть гриб и проверка  - все ли грибы съедены?</a:t>
            </a:r>
          </a:p>
        </p:txBody>
      </p:sp>
    </p:spTree>
    <p:extLst>
      <p:ext uri="{BB962C8B-B14F-4D97-AF65-F5344CB8AC3E}">
        <p14:creationId xmlns:p14="http://schemas.microsoft.com/office/powerpoint/2010/main" val="592348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sz="3600" b="1" i="1" dirty="0"/>
              <a:t>«Массив переменной длины»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19411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Как в Си сделать массив «переменной длины»?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30392" y="2106373"/>
            <a:ext cx="86409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"&lt;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"&gt;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Создается массив длиной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ru-RU" dirty="0"/>
              <a:t> элементов. И создается переменная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</a:t>
            </a:r>
            <a:r>
              <a:rPr lang="ru-RU" dirty="0"/>
              <a:t>в которой хранится количество используемых элементов.</a:t>
            </a:r>
          </a:p>
          <a:p>
            <a:r>
              <a:rPr lang="ru-RU" dirty="0"/>
              <a:t>И! Все операции выполняются не для всех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ru-RU" dirty="0"/>
              <a:t>, а только для первых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</a:t>
            </a:r>
            <a:r>
              <a:rPr lang="ru-RU" dirty="0"/>
              <a:t>элементов массива!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23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Какие новые операции появляются?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772816"/>
            <a:ext cx="864096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addRand0_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(n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[n++] = rand() % 1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addRand0_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количество элементов может изменяться, то добавляются операции ДОБАВЛЕНИЯ и УДАЛЕНИЯ элементов.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5CA22B-1412-4C80-873E-FB1B77F9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23" y="3429000"/>
            <a:ext cx="402963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3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Какие новые операции появляются?</a:t>
            </a:r>
            <a:r>
              <a:rPr lang="en-US" sz="3200" b="1" dirty="0"/>
              <a:t> (2)</a:t>
            </a:r>
            <a:endParaRPr lang="ru-RU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772816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0 &amp;&amp;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n--;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количество элементов может изменяться, то добавляются операции ДОБАВЛЕНИЯ и УДАЛЕНИЯ элементов.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27BC81-9A7E-4F56-8642-958D86F5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80" y="4509120"/>
            <a:ext cx="40582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4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Ввод массива с клавиатуры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93816" y="1282652"/>
            <a:ext cx="8640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1 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n =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b="1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%d целых чисел: "</a:t>
            </a:r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defTabSz="357188"/>
            <a:r>
              <a:rPr lang="nn-NO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newN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 имеет некорректное значение"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нужно значения элементов массива ввести через клавиатуру.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3EB5B-EDF6-4C46-999F-003E8C11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26" y="4689141"/>
            <a:ext cx="400105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во время работы компьютера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837C2F-15DE-4856-89CA-0FD97FA6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41" y="908720"/>
            <a:ext cx="2798717" cy="56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36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массива (Метод Выбора)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555051"/>
            <a:ext cx="46805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j + 1;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min)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	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Часто в массиве хранят упорядоченную информацию. Чтобы элементы расставить по порядку их значений используют сортировку массива.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31437-1A06-4519-8478-A9C944D0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28" y="4581128"/>
            <a:ext cx="3972479" cy="182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593ED-DAB6-459A-BF22-66F0CBC0DEA3}"/>
              </a:ext>
            </a:extLst>
          </p:cNvPr>
          <p:cNvSpPr txBox="1"/>
          <p:nvPr/>
        </p:nvSpPr>
        <p:spPr>
          <a:xfrm>
            <a:off x="5633247" y="1555051"/>
            <a:ext cx="3259233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62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709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84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№17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457184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«Массив переменной длины»</a:t>
            </a:r>
          </a:p>
        </p:txBody>
      </p:sp>
    </p:spTree>
    <p:extLst>
      <p:ext uri="{BB962C8B-B14F-4D97-AF65-F5344CB8AC3E}">
        <p14:creationId xmlns:p14="http://schemas.microsoft.com/office/powerpoint/2010/main" val="2128254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выбирать операции над массивом переменной длины.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79512" y="1542802"/>
            <a:ext cx="7815752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item = -1;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"==============================\n"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"Выберите нужную вам операцию:\n"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"0: вывести  массив\n"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"1: ввести массив с клавиатуры\n"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"2: в конец вставить случайное число (от 0 до 10)\n"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"3: удалить заданный элемент\n"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"4: отсортировать массив\n"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"-1: Выйти из программы\n"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Выбранная операция &gt;&gt;&gt;&gt;&gt;&gt;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&amp;item);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18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Соберите все ранее разобранные в лекции операции над массивом переменной длины в единый код.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39544" y="1484784"/>
            <a:ext cx="78157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addRand0_10();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"Индекс элемента, который нужно удалить: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&amp;index);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(index);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(item != -1);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90DCD4-5582-48A6-B740-5B2792F6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340768"/>
            <a:ext cx="3314736" cy="28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64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«Все нечетные увеличить в 10 раз»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«Все элементы, имеющие нечетное значение, увеличить в 10 раз»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8D3E66-3A71-482A-AB6E-C793BE6D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2856"/>
            <a:ext cx="565590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253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3. «Все четные увеличить в 100 раз»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«Все элементы, имеющие четное значение, увеличить в 100 раз»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891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4*. «Удалить минимальный элемент»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«Найти и удалить минимальный элемент»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448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ru-RU" sz="3200" b="1" dirty="0"/>
              <a:t>по ЛР</a:t>
            </a:r>
            <a:r>
              <a:rPr lang="en-US" sz="3200" b="1" dirty="0"/>
              <a:t>1</a:t>
            </a:r>
            <a:r>
              <a:rPr lang="ru-RU" sz="3200" b="1" dirty="0"/>
              <a:t>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300" dirty="0"/>
              <a:t>Доделать задачи 1-3.</a:t>
            </a:r>
          </a:p>
          <a:p>
            <a:pPr marL="457200" indent="-457200">
              <a:buAutoNum type="arabicParenR"/>
            </a:pPr>
            <a:r>
              <a:rPr lang="ru-RU" sz="2300" dirty="0"/>
              <a:t>Реализовать операцию «Удалить из массива максимальный элемент»</a:t>
            </a:r>
          </a:p>
          <a:p>
            <a:pPr marL="457200" indent="-457200">
              <a:buFontTx/>
              <a:buAutoNum type="arabicParenR"/>
            </a:pPr>
            <a:r>
              <a:rPr lang="ru-RU" sz="2300" dirty="0"/>
              <a:t>Реализовать операцию «Добавить в конец элемент равный минимальному»</a:t>
            </a:r>
          </a:p>
          <a:p>
            <a:pPr marL="457200" indent="-457200">
              <a:buAutoNum type="arabicParenR"/>
            </a:pPr>
            <a:endParaRPr lang="ru-RU" sz="2300" dirty="0"/>
          </a:p>
          <a:p>
            <a:pPr marL="457200" indent="-457200">
              <a:buFontTx/>
              <a:buAutoNum type="arabicParenR"/>
            </a:pPr>
            <a:r>
              <a:rPr lang="ru-RU" sz="2300" dirty="0"/>
              <a:t>* Реализовать операцию «Удалить из массива все элементы, значение которых меньше 4»</a:t>
            </a:r>
          </a:p>
          <a:p>
            <a:pPr marL="457200" indent="-457200">
              <a:buFontTx/>
              <a:buAutoNum type="arabicParenR"/>
            </a:pPr>
            <a:endParaRPr lang="ru-RU" sz="2300" dirty="0"/>
          </a:p>
          <a:p>
            <a:pPr marL="457200" indent="-457200">
              <a:buFontTx/>
              <a:buAutoNum type="arabicParenR"/>
            </a:pPr>
            <a:r>
              <a:rPr lang="ru-RU" sz="2300" dirty="0"/>
              <a:t>** Реализовать операцию «Вставить в отсортированный массив новый элемент, сохраняя упорядоченность элементов»</a:t>
            </a:r>
          </a:p>
          <a:p>
            <a:endParaRPr lang="ru-RU" sz="2300" dirty="0"/>
          </a:p>
          <a:p>
            <a:r>
              <a:rPr lang="ru-RU" sz="2300" dirty="0"/>
              <a:t>ОТЧЕТ</a:t>
            </a:r>
          </a:p>
          <a:p>
            <a:r>
              <a:rPr lang="ru-RU" sz="2300" dirty="0"/>
              <a:t>На занятие нужно принести код. </a:t>
            </a:r>
          </a:p>
          <a:p>
            <a:r>
              <a:rPr lang="ru-RU" sz="2300" dirty="0"/>
              <a:t>И для  двух из операций, реализованных через </a:t>
            </a:r>
            <a:r>
              <a:rPr lang="en-US" sz="2300" dirty="0"/>
              <a:t>FOR</a:t>
            </a:r>
            <a:r>
              <a:rPr lang="ru-RU" sz="2300" dirty="0"/>
              <a:t>,</a:t>
            </a:r>
            <a:r>
              <a:rPr lang="en-US" sz="2300" dirty="0"/>
              <a:t> </a:t>
            </a:r>
            <a:r>
              <a:rPr lang="ru-RU" sz="2300" dirty="0"/>
              <a:t>нужно принести </a:t>
            </a:r>
            <a:r>
              <a:rPr lang="ru-RU" sz="2300" b="1" dirty="0">
                <a:solidFill>
                  <a:srgbClr val="00B050"/>
                </a:solidFill>
              </a:rPr>
              <a:t>блок-схему. </a:t>
            </a:r>
          </a:p>
        </p:txBody>
      </p:sp>
    </p:spTree>
    <p:extLst>
      <p:ext uri="{BB962C8B-B14F-4D97-AF65-F5344CB8AC3E}">
        <p14:creationId xmlns:p14="http://schemas.microsoft.com/office/powerpoint/2010/main" val="3410673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en-US" sz="2300" dirty="0"/>
              <a:t>FOR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71424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доступная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7BB20D-59DC-4A2E-87F3-1928F51F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612" y="1052736"/>
            <a:ext cx="3294775" cy="53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5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E616F-5528-4BAB-AE70-BCD782D6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86AB3-EF1B-4767-8F9D-43B12F14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906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Вспомнили что такое массивы</a:t>
            </a:r>
          </a:p>
          <a:p>
            <a:pPr marL="457200" indent="-457200">
              <a:buAutoNum type="arabicPeriod"/>
            </a:pPr>
            <a:r>
              <a:rPr lang="ru-RU" sz="2300" dirty="0"/>
              <a:t>Разобрались с рядом операций над массивом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два способа как использовать не все элементы массива.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что нужно сделать в ЛР1</a:t>
            </a:r>
            <a:r>
              <a:rPr lang="en-US" sz="2300" dirty="0"/>
              <a:t>6</a:t>
            </a:r>
            <a:r>
              <a:rPr lang="ru-RU" sz="2300" dirty="0"/>
              <a:t> и ЛР1</a:t>
            </a:r>
            <a:r>
              <a:rPr lang="en-US" sz="2300" dirty="0"/>
              <a:t>7</a:t>
            </a:r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Размещение переменных в оперативной памяти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03FEBE-0335-4A69-A54E-22F5CF8B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564904"/>
            <a:ext cx="3131200" cy="18119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C21A36-B03E-4DF6-B140-F700BB2C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751344"/>
            <a:ext cx="2610214" cy="5687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E5E45-5339-4C25-96AD-C456E6832A06}"/>
              </a:ext>
            </a:extLst>
          </p:cNvPr>
          <p:cNvSpPr txBox="1"/>
          <p:nvPr/>
        </p:nvSpPr>
        <p:spPr>
          <a:xfrm>
            <a:off x="4320480" y="5517232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* ОБЫЧНО адреса в памяти отображаются в 16СС</a:t>
            </a:r>
          </a:p>
        </p:txBody>
      </p:sp>
    </p:spTree>
    <p:extLst>
      <p:ext uri="{BB962C8B-B14F-4D97-AF65-F5344CB8AC3E}">
        <p14:creationId xmlns:p14="http://schemas.microsoft.com/office/powerpoint/2010/main" val="157363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a[0], a[1], a[2], a[3]);</a:t>
            </a: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b[0], b[1], b[2], b[3], b[4]);</a:t>
            </a: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52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8222</TotalTime>
  <Words>3976</Words>
  <Application>Microsoft Office PowerPoint</Application>
  <PresentationFormat>Экран (4:3)</PresentationFormat>
  <Paragraphs>634</Paragraphs>
  <Slides>61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Курс «Основы программирования» Власенко Олег Федосович SimbirSoft</vt:lpstr>
      <vt:lpstr>Презентация PowerPoint</vt:lpstr>
      <vt:lpstr>Одномерный массив в Си Повторение</vt:lpstr>
      <vt:lpstr>Какие типы есть в Си?</vt:lpstr>
      <vt:lpstr>Оперативная память во время работы компьютера</vt:lpstr>
      <vt:lpstr>Оперативная память доступная программе</vt:lpstr>
      <vt:lpstr>Размещение переменных в оперативной памяти</vt:lpstr>
      <vt:lpstr>Массивы – пример 1</vt:lpstr>
      <vt:lpstr>Массивы – пример 2</vt:lpstr>
      <vt:lpstr>Массивы&amp;Структуры – размещение в памяти</vt:lpstr>
      <vt:lpstr>Презентация PowerPoint</vt:lpstr>
      <vt:lpstr>Одномерный массив в Си Некоторые операции</vt:lpstr>
      <vt:lpstr>Вывод элементов массива</vt:lpstr>
      <vt:lpstr>Заполнение значениями i * 10</vt:lpstr>
      <vt:lpstr>Заполнение значениями 0</vt:lpstr>
      <vt:lpstr>Заполнение случайными значениями</vt:lpstr>
      <vt:lpstr>Заполнение случайными значениями (FOR)</vt:lpstr>
      <vt:lpstr>FOR</vt:lpstr>
      <vt:lpstr>Цикл с предусловием while</vt:lpstr>
      <vt:lpstr>Цикл for</vt:lpstr>
      <vt:lpstr>Цикл for (2)</vt:lpstr>
      <vt:lpstr>Цикл for – рисуем блок-схему!</vt:lpstr>
      <vt:lpstr>Цикл for – рисуем блок-схему и трассируем!</vt:lpstr>
      <vt:lpstr>Какие варианты являются синтаксически некорректными?</vt:lpstr>
      <vt:lpstr>Презентация PowerPoint</vt:lpstr>
      <vt:lpstr>Лабораторная работа №16</vt:lpstr>
      <vt:lpstr>Задача 1. Создать консольное меню</vt:lpstr>
      <vt:lpstr>Задача 1. Создать консольное меню (2)</vt:lpstr>
      <vt:lpstr>Задача 2. Добавить операцию «найти минимум»</vt:lpstr>
      <vt:lpstr>Задача 3. Добавить операцию «найти максимум»</vt:lpstr>
      <vt:lpstr>Задача 4. Добавить операцию X10 </vt:lpstr>
      <vt:lpstr>Задача 5. Добавить операцию X2 </vt:lpstr>
      <vt:lpstr>Домашнее задание по ЛР16</vt:lpstr>
      <vt:lpstr>ИТОГО по ЛР16</vt:lpstr>
      <vt:lpstr>Презентация PowerPoint</vt:lpstr>
      <vt:lpstr>Презентация PowerPoint</vt:lpstr>
      <vt:lpstr>Одномерный массив в Си Выборочное использование элементов</vt:lpstr>
      <vt:lpstr>Массив грибов</vt:lpstr>
      <vt:lpstr>Массив грибов (2)</vt:lpstr>
      <vt:lpstr>Массив грибов (3)</vt:lpstr>
      <vt:lpstr>Массив грибов (4)</vt:lpstr>
      <vt:lpstr>Массив грибов (5)</vt:lpstr>
      <vt:lpstr>Массив грибов (6)</vt:lpstr>
      <vt:lpstr>Массив грибов (7)</vt:lpstr>
      <vt:lpstr>Одномерный массив в Си «Массив переменной длины»</vt:lpstr>
      <vt:lpstr>Как в Си сделать массив «переменной длины»? </vt:lpstr>
      <vt:lpstr>Какие новые операции появляются?</vt:lpstr>
      <vt:lpstr>Какие новые операции появляются? (2)</vt:lpstr>
      <vt:lpstr>Ввод массива с клавиатуры</vt:lpstr>
      <vt:lpstr>Сортировка массива (Метод Выбора)</vt:lpstr>
      <vt:lpstr>Презентация PowerPoint</vt:lpstr>
      <vt:lpstr>Лабораторная работа №17</vt:lpstr>
      <vt:lpstr>Задача 1. Создать консольное меню</vt:lpstr>
      <vt:lpstr>Задача 1. Создать консольное меню (2)</vt:lpstr>
      <vt:lpstr>Задача 2. «Все нечетные увеличить в 10 раз»</vt:lpstr>
      <vt:lpstr>Задача 3. «Все четные увеличить в 100 раз»</vt:lpstr>
      <vt:lpstr>Задача 4*. «Удалить минимальный элемент»</vt:lpstr>
      <vt:lpstr>Домашнее задание по ЛР17</vt:lpstr>
      <vt:lpstr>ИТОГО по ЛР17</vt:lpstr>
      <vt:lpstr>Презентация PowerPoint</vt:lpstr>
      <vt:lpstr>ИТОГО по лекции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251</cp:revision>
  <dcterms:created xsi:type="dcterms:W3CDTF">2015-09-02T18:56:24Z</dcterms:created>
  <dcterms:modified xsi:type="dcterms:W3CDTF">2022-10-28T21:52:43Z</dcterms:modified>
</cp:coreProperties>
</file>