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3" r:id="rId2"/>
    <p:sldId id="648" r:id="rId3"/>
    <p:sldId id="782" r:id="rId4"/>
    <p:sldId id="783" r:id="rId5"/>
    <p:sldId id="784" r:id="rId6"/>
    <p:sldId id="785" r:id="rId7"/>
    <p:sldId id="814" r:id="rId8"/>
    <p:sldId id="805" r:id="rId9"/>
    <p:sldId id="806" r:id="rId10"/>
    <p:sldId id="815" r:id="rId11"/>
    <p:sldId id="807" r:id="rId12"/>
    <p:sldId id="808" r:id="rId13"/>
    <p:sldId id="816" r:id="rId14"/>
    <p:sldId id="809" r:id="rId15"/>
    <p:sldId id="804" r:id="rId16"/>
    <p:sldId id="682" r:id="rId17"/>
    <p:sldId id="683" r:id="rId18"/>
    <p:sldId id="684" r:id="rId19"/>
    <p:sldId id="685" r:id="rId20"/>
    <p:sldId id="686" r:id="rId21"/>
    <p:sldId id="705" r:id="rId22"/>
    <p:sldId id="687" r:id="rId23"/>
    <p:sldId id="689" r:id="rId24"/>
    <p:sldId id="690" r:id="rId25"/>
    <p:sldId id="706" r:id="rId26"/>
    <p:sldId id="708" r:id="rId27"/>
    <p:sldId id="709" r:id="rId28"/>
    <p:sldId id="710" r:id="rId29"/>
    <p:sldId id="711" r:id="rId30"/>
    <p:sldId id="712" r:id="rId31"/>
    <p:sldId id="713" r:id="rId32"/>
    <p:sldId id="714" r:id="rId33"/>
    <p:sldId id="715" r:id="rId34"/>
    <p:sldId id="716" r:id="rId35"/>
    <p:sldId id="718" r:id="rId36"/>
    <p:sldId id="719" r:id="rId37"/>
    <p:sldId id="720" r:id="rId38"/>
    <p:sldId id="721" r:id="rId39"/>
    <p:sldId id="722" r:id="rId40"/>
    <p:sldId id="723" r:id="rId41"/>
    <p:sldId id="724" r:id="rId42"/>
    <p:sldId id="725" r:id="rId43"/>
    <p:sldId id="726" r:id="rId44"/>
    <p:sldId id="727" r:id="rId45"/>
    <p:sldId id="728" r:id="rId46"/>
    <p:sldId id="729" r:id="rId47"/>
    <p:sldId id="730" r:id="rId48"/>
    <p:sldId id="731" r:id="rId49"/>
    <p:sldId id="732" r:id="rId50"/>
    <p:sldId id="702" r:id="rId51"/>
    <p:sldId id="703" r:id="rId52"/>
    <p:sldId id="817" r:id="rId53"/>
    <p:sldId id="68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813"/>
            <p14:sldId id="648"/>
            <p14:sldId id="782"/>
            <p14:sldId id="783"/>
            <p14:sldId id="784"/>
            <p14:sldId id="785"/>
            <p14:sldId id="814"/>
            <p14:sldId id="805"/>
            <p14:sldId id="806"/>
            <p14:sldId id="815"/>
            <p14:sldId id="807"/>
            <p14:sldId id="808"/>
            <p14:sldId id="816"/>
            <p14:sldId id="809"/>
            <p14:sldId id="804"/>
            <p14:sldId id="682"/>
            <p14:sldId id="683"/>
            <p14:sldId id="684"/>
            <p14:sldId id="685"/>
            <p14:sldId id="686"/>
            <p14:sldId id="705"/>
            <p14:sldId id="687"/>
            <p14:sldId id="689"/>
            <p14:sldId id="690"/>
            <p14:sldId id="706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02"/>
            <p14:sldId id="703"/>
            <p14:sldId id="817"/>
            <p14:sldId id="6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105" d="100"/>
          <a:sy n="105" d="100"/>
        </p:scale>
        <p:origin x="17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668852" cy="122413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6400800" cy="2639144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Практика 4.</a:t>
            </a:r>
          </a:p>
          <a:p>
            <a:endParaRPr lang="ru-RU" sz="2400" b="1" dirty="0"/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БС4.</a:t>
            </a:r>
            <a:r>
              <a:rPr lang="en-US" sz="2400" b="1" dirty="0">
                <a:solidFill>
                  <a:srgbClr val="0070C0"/>
                </a:solidFill>
              </a:rPr>
              <a:t> FOR, </a:t>
            </a:r>
            <a:r>
              <a:rPr lang="ru-RU" sz="2400" b="1" dirty="0">
                <a:solidFill>
                  <a:srgbClr val="0070C0"/>
                </a:solidFill>
              </a:rPr>
              <a:t>одномерные массивы </a:t>
            </a:r>
            <a:r>
              <a:rPr lang="en-US" sz="2400" b="1" dirty="0">
                <a:solidFill>
                  <a:srgbClr val="0070C0"/>
                </a:solidFill>
              </a:rPr>
              <a:t>– </a:t>
            </a:r>
            <a:r>
              <a:rPr lang="ru-RU" sz="2400" b="1" dirty="0">
                <a:solidFill>
                  <a:srgbClr val="0070C0"/>
                </a:solidFill>
              </a:rPr>
              <a:t>блок-схемы и трассировка</a:t>
            </a:r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СП4. Сквозной проект – этап 4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4522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2A –</a:t>
            </a:r>
            <a:r>
              <a:rPr lang="ru-RU" sz="2800" b="1" dirty="0"/>
              <a:t> блок-схема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32.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a1[5] = {1, 2, 3, 7, 8};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% 2 == 1)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1;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= 1;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5;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+= 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CE2AFB-DB0C-4999-83B5-22BC12C9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11" y="617576"/>
            <a:ext cx="3718885" cy="61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8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2B </a:t>
            </a:r>
            <a:r>
              <a:rPr lang="ru-RU" sz="2800" b="1" dirty="0"/>
              <a:t>– на  самостоятельную отработку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a2[5] = { 2, 3, 4, 5, 6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% 2 == 0)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2;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= -2;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2; i &lt; 5;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+= a2[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2A204F-DB88-42A7-9801-F82AF322824F}"/>
              </a:ext>
            </a:extLst>
          </p:cNvPr>
          <p:cNvSpPr/>
          <p:nvPr/>
        </p:nvSpPr>
        <p:spPr>
          <a:xfrm>
            <a:off x="108616" y="5703838"/>
            <a:ext cx="3438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Выполните код.</a:t>
            </a:r>
          </a:p>
        </p:txBody>
      </p:sp>
    </p:spTree>
    <p:extLst>
      <p:ext uri="{BB962C8B-B14F-4D97-AF65-F5344CB8AC3E}">
        <p14:creationId xmlns:p14="http://schemas.microsoft.com/office/powerpoint/2010/main" val="367904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3A –</a:t>
            </a:r>
            <a:r>
              <a:rPr lang="ru-RU" sz="2800" b="1" dirty="0"/>
              <a:t> на разбор</a:t>
            </a:r>
            <a:r>
              <a:rPr lang="en-US" sz="2800" b="1" dirty="0"/>
              <a:t> 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b1[6] = { 1, 2, 1, 3, 1, 4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k,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 = b1[k];</a:t>
            </a:r>
          </a:p>
          <a:p>
            <a:pPr defTabSz="357188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k; i &lt; 5;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b1[5] =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6;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114408" y="5107045"/>
            <a:ext cx="34381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Введите </a:t>
            </a:r>
          </a:p>
          <a:p>
            <a:r>
              <a:rPr lang="ru-RU" sz="2000" dirty="0"/>
              <a:t>2</a:t>
            </a:r>
          </a:p>
          <a:p>
            <a:endParaRPr lang="ru-RU" sz="2000" dirty="0"/>
          </a:p>
          <a:p>
            <a:r>
              <a:rPr lang="ru-RU" sz="2000" dirty="0"/>
              <a:t>Тест 2. Введите </a:t>
            </a:r>
          </a:p>
          <a:p>
            <a:r>
              <a:rPr lang="ru-RU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2347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3A –</a:t>
            </a:r>
            <a:r>
              <a:rPr lang="ru-RU" sz="2800" b="1" dirty="0"/>
              <a:t> блок-схема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b1[6] = { 1, 2, 1, 3, 1, 4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k,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 = b1[k];</a:t>
            </a:r>
          </a:p>
          <a:p>
            <a:pPr defTabSz="357188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k; i &lt; 5;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b1[5] =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6;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114408" y="5107045"/>
            <a:ext cx="34381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Введите </a:t>
            </a:r>
          </a:p>
          <a:p>
            <a:r>
              <a:rPr lang="ru-RU" sz="2000" dirty="0"/>
              <a:t>2</a:t>
            </a:r>
          </a:p>
          <a:p>
            <a:endParaRPr lang="ru-RU" sz="2000" dirty="0"/>
          </a:p>
          <a:p>
            <a:r>
              <a:rPr lang="ru-RU" sz="2000" dirty="0"/>
              <a:t>Тест 2. Введите </a:t>
            </a:r>
          </a:p>
          <a:p>
            <a:r>
              <a:rPr lang="ru-RU" sz="2000" dirty="0"/>
              <a:t>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4A2D7D-F421-48E1-B488-F2497C02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935" y="751344"/>
            <a:ext cx="2927273" cy="61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4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3B </a:t>
            </a:r>
            <a:r>
              <a:rPr lang="ru-RU" sz="2800" b="1" dirty="0"/>
              <a:t>– на  самостоятельную отработку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b2[6] = { 1, 2, 3, 4, 5, 6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k,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 = b2[k];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k; i &gt; 0; i--)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b2[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b2[0] =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6;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5292080" y="1052736"/>
            <a:ext cx="3438128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ru-RU" sz="2300" dirty="0"/>
              <a:t>3</a:t>
            </a:r>
          </a:p>
          <a:p>
            <a:endParaRPr lang="ru-RU" sz="2300" dirty="0"/>
          </a:p>
          <a:p>
            <a:r>
              <a:rPr lang="ru-RU" sz="2300" dirty="0"/>
              <a:t>Тест 2. Введите </a:t>
            </a:r>
          </a:p>
          <a:p>
            <a:r>
              <a:rPr lang="ru-RU" sz="2300" dirty="0"/>
              <a:t>0</a:t>
            </a:r>
          </a:p>
          <a:p>
            <a:endParaRPr lang="ru-RU" sz="2300" dirty="0"/>
          </a:p>
          <a:p>
            <a:r>
              <a:rPr lang="ru-RU" sz="2300" dirty="0"/>
              <a:t>Тест 3. Введите </a:t>
            </a:r>
          </a:p>
          <a:p>
            <a:r>
              <a:rPr lang="ru-RU" sz="2300" dirty="0"/>
              <a:t>5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29710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26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784" y="192596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Сквозной проект – этап 4 (СП4)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49784" y="3284984"/>
            <a:ext cx="8229600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Много врагов. Враги (случайно) добавляются.</a:t>
            </a:r>
          </a:p>
          <a:p>
            <a:r>
              <a:rPr lang="ru-RU" sz="3200" b="1" dirty="0"/>
              <a:t>Появляется оружие. Оружие уничтожает врагов.</a:t>
            </a:r>
          </a:p>
          <a:p>
            <a:r>
              <a:rPr lang="ru-RU" sz="3200" b="1" dirty="0"/>
              <a:t>На экране отображается статус игры.</a:t>
            </a:r>
          </a:p>
          <a:p>
            <a:r>
              <a:rPr lang="ru-RU" sz="3200" b="1" dirty="0"/>
              <a:t>Можно запустить игру заново.</a:t>
            </a:r>
          </a:p>
          <a:p>
            <a:r>
              <a:rPr lang="ru-RU" sz="3200" b="1" dirty="0"/>
              <a:t>Состояние игры можно сохранить и загрузить.</a:t>
            </a:r>
          </a:p>
          <a:p>
            <a:r>
              <a:rPr lang="ru-RU" sz="3200" b="1" dirty="0">
                <a:solidFill>
                  <a:srgbClr val="FF0000"/>
                </a:solidFill>
              </a:rPr>
              <a:t>Презентация итогов этапа 4 преподавателю.</a:t>
            </a:r>
          </a:p>
          <a:p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840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Задачи ЭТАПА 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Задача 1*. Массив врагов. </a:t>
            </a:r>
          </a:p>
          <a:p>
            <a:r>
              <a:rPr lang="ru-RU" sz="2000" dirty="0"/>
              <a:t>Задача 2*. Враги добавляются периодически в случайных местах.</a:t>
            </a:r>
          </a:p>
          <a:p>
            <a:r>
              <a:rPr lang="ru-RU" sz="2000" dirty="0"/>
              <a:t>Задача 3*. Массив оружия. </a:t>
            </a:r>
          </a:p>
          <a:p>
            <a:r>
              <a:rPr lang="ru-RU" sz="2000" dirty="0"/>
              <a:t>Задача 4. Герой может брать оружие.</a:t>
            </a:r>
          </a:p>
          <a:p>
            <a:r>
              <a:rPr lang="ru-RU" sz="2000" dirty="0"/>
              <a:t>Задача 5. Если у героя есть оружие, то он уничтожает врага.</a:t>
            </a:r>
          </a:p>
          <a:p>
            <a:r>
              <a:rPr lang="ru-RU" sz="2000" dirty="0"/>
              <a:t>Задача 6. На экране отображается статус игры.</a:t>
            </a:r>
          </a:p>
          <a:p>
            <a:r>
              <a:rPr lang="ru-RU" sz="2000" dirty="0"/>
              <a:t>Задача 7. Сохранить состояние игры.</a:t>
            </a:r>
          </a:p>
          <a:p>
            <a:r>
              <a:rPr lang="ru-RU" sz="2000" dirty="0"/>
              <a:t>Задача 8. Если игра была сохранена, то это состояние можно загрузить.</a:t>
            </a:r>
          </a:p>
          <a:p>
            <a:r>
              <a:rPr lang="ru-RU" sz="2000" dirty="0"/>
              <a:t>Задача 9. Презентация итогов этапа 4 преподавателю.</a:t>
            </a:r>
          </a:p>
        </p:txBody>
      </p:sp>
    </p:spTree>
    <p:extLst>
      <p:ext uri="{BB962C8B-B14F-4D97-AF65-F5344CB8AC3E}">
        <p14:creationId xmlns:p14="http://schemas.microsoft.com/office/powerpoint/2010/main" val="129463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1*. Массив врагов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к настоящему моменту действовала одна лиса.</a:t>
            </a:r>
          </a:p>
          <a:p>
            <a:r>
              <a:rPr lang="ru-RU" dirty="0"/>
              <a:t>Сделаем так, чтобы лис было много.</a:t>
            </a:r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Для этого нужно:</a:t>
            </a:r>
          </a:p>
          <a:p>
            <a:pPr marL="457200" indent="-457200">
              <a:buAutoNum type="arabicParenR"/>
            </a:pPr>
            <a:r>
              <a:rPr lang="ru-RU" sz="1800" dirty="0"/>
              <a:t>Координаты лис поместить в массивы</a:t>
            </a:r>
            <a:r>
              <a:rPr lang="en-US" sz="1800" dirty="0"/>
              <a:t> </a:t>
            </a:r>
            <a:r>
              <a:rPr lang="ru-RU" sz="1800" dirty="0"/>
              <a:t>и д</a:t>
            </a:r>
            <a:r>
              <a:rPr lang="ru-RU" dirty="0"/>
              <a:t>обавить массив состояний лис.</a:t>
            </a:r>
            <a:r>
              <a:rPr lang="en-US" dirty="0"/>
              <a:t> 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Создать функцию </a:t>
            </a:r>
            <a:r>
              <a:rPr lang="ru-RU" dirty="0" err="1"/>
              <a:t>отрисовывающую</a:t>
            </a:r>
            <a:r>
              <a:rPr lang="ru-RU" dirty="0"/>
              <a:t> видимых лис.</a:t>
            </a:r>
          </a:p>
          <a:p>
            <a:pPr marL="457200" indent="-457200">
              <a:buAutoNum type="arabicParenR"/>
            </a:pPr>
            <a:r>
              <a:rPr lang="ru-RU" sz="1800" dirty="0"/>
              <a:t>В </a:t>
            </a:r>
            <a:r>
              <a:rPr lang="en-US" sz="1800" dirty="0"/>
              <a:t>WM_PAINT </a:t>
            </a:r>
            <a:r>
              <a:rPr lang="ru-RU" sz="1800" dirty="0"/>
              <a:t>для отрисовки </a:t>
            </a:r>
            <a:r>
              <a:rPr lang="ru-RU" dirty="0"/>
              <a:t>вызывать эту новую функцию</a:t>
            </a:r>
            <a:endParaRPr lang="en-US" dirty="0"/>
          </a:p>
          <a:p>
            <a:pPr marL="457200" indent="-457200">
              <a:buAutoNum type="arabicParenR"/>
            </a:pPr>
            <a:r>
              <a:rPr lang="ru-RU" dirty="0"/>
              <a:t>Переделать весь код, имеющий отношения к лисе на работу с массивом лис.</a:t>
            </a:r>
          </a:p>
          <a:p>
            <a:endParaRPr lang="en-US" sz="1800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</p:spTree>
    <p:extLst>
      <p:ext uri="{BB962C8B-B14F-4D97-AF65-F5344CB8AC3E}">
        <p14:creationId xmlns:p14="http://schemas.microsoft.com/office/powerpoint/2010/main" val="139171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1*. Реализация (1). Глобальные переменные-массивы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BD602E-B575-4A4E-A80C-56C83FE2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1221164"/>
            <a:ext cx="8244408" cy="551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8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510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1*. Реализация (</a:t>
            </a:r>
            <a:r>
              <a:rPr lang="en-US" sz="2800" b="1" dirty="0"/>
              <a:t>2</a:t>
            </a:r>
            <a:r>
              <a:rPr lang="ru-RU" sz="2800" b="1" dirty="0"/>
              <a:t>). Функция отрисовки всех лис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43B4CF-6867-4069-8367-0678F8F6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616353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9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1*. Реализация (3). Отрисовка всех лис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420D0E-2FA6-4D4D-A654-41A7B37F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12776"/>
            <a:ext cx="6464399" cy="47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7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1*. Реализация (4). Переделка под массив работы с лисами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47C63B-89C5-422A-82A7-A17A3D34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15" y="864097"/>
            <a:ext cx="6411569" cy="58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3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2*. Враги добавляются периодически в случайных местах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Во время срабатывания таймера пробуем добавить новую лису.</a:t>
            </a:r>
          </a:p>
          <a:p>
            <a:r>
              <a:rPr lang="ru-RU" dirty="0"/>
              <a:t>Чтобы лис было не слишком много, и у ёжика был шанс выполнить свою миссию, добавляем лису в среднем 1 раз в 10 секунд.</a:t>
            </a:r>
          </a:p>
          <a:p>
            <a:endParaRPr lang="ru-RU" sz="1800" dirty="0"/>
          </a:p>
          <a:p>
            <a:r>
              <a:rPr lang="ru-RU" sz="1800" dirty="0"/>
              <a:t>Для реализации этой задачи  нужно:</a:t>
            </a:r>
          </a:p>
          <a:p>
            <a:pPr marL="342900" indent="-342900">
              <a:buAutoNum type="arabicParenR"/>
            </a:pPr>
            <a:r>
              <a:rPr lang="ru-RU" dirty="0"/>
              <a:t>Реализуем функцию для добавления лисы.</a:t>
            </a:r>
          </a:p>
          <a:p>
            <a:pPr lvl="1"/>
            <a:r>
              <a:rPr lang="ru-RU" dirty="0"/>
              <a:t>А) используем генератор случайных чисел, чтобы вероятность добавления лисы была 1 лиса из 10  вызовов функции</a:t>
            </a:r>
          </a:p>
          <a:p>
            <a:pPr lvl="1"/>
            <a:r>
              <a:rPr lang="ru-RU" dirty="0"/>
              <a:t>Б) Если лису нужно добавить – ищем в массиве невидимую лису.</a:t>
            </a:r>
          </a:p>
          <a:p>
            <a:pPr lvl="1"/>
            <a:r>
              <a:rPr lang="ru-RU" dirty="0"/>
              <a:t>В) Если есть невидимая лиса – задаем ей случайные координаты и делаем её видимой</a:t>
            </a:r>
          </a:p>
          <a:p>
            <a:pPr marL="342900" indent="-342900">
              <a:buAutoNum type="arabicParenR"/>
            </a:pPr>
            <a:r>
              <a:rPr lang="ru-RU" sz="1800" dirty="0"/>
              <a:t>При каждом срабатывании таймера (событие </a:t>
            </a:r>
            <a:r>
              <a:rPr lang="en-US" sz="1800" dirty="0"/>
              <a:t>WM_TIMER) </a:t>
            </a:r>
            <a:r>
              <a:rPr lang="ru-RU" dirty="0"/>
              <a:t>вызываем эту функцию</a:t>
            </a:r>
            <a:endParaRPr lang="ru-RU" sz="1800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</p:spTree>
    <p:extLst>
      <p:ext uri="{BB962C8B-B14F-4D97-AF65-F5344CB8AC3E}">
        <p14:creationId xmlns:p14="http://schemas.microsoft.com/office/powerpoint/2010/main" val="1743094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2*. Реализация (1). Функция добавление лисы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7B6D5B-FB17-4914-9BC7-4AA98C81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46" y="980728"/>
            <a:ext cx="5431507" cy="55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02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2*. Реализация (2). Вызов функции добавление лисы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D87027-E7E9-446E-A218-D6E368E3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21" y="1340768"/>
            <a:ext cx="56959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6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3*. Массив оружия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самом первом этапе была нарисована картинка ножа (Объект «Оружие»). Но до сих пор это были просто картинки. Добавим в программу возможность использовать этот объект.</a:t>
            </a:r>
          </a:p>
          <a:p>
            <a:r>
              <a:rPr lang="ru-RU" dirty="0"/>
              <a:t>Чтобы игра была более захватывающая, сделаем, чтобы в игре можно было использовать нож несколько раз. Для этого для ножей сделаем массив.</a:t>
            </a:r>
          </a:p>
          <a:p>
            <a:endParaRPr lang="ru-RU" dirty="0"/>
          </a:p>
          <a:p>
            <a:endParaRPr lang="ru-RU" dirty="0"/>
          </a:p>
          <a:p>
            <a:endParaRPr lang="ru-RU" sz="1800" dirty="0"/>
          </a:p>
          <a:p>
            <a:r>
              <a:rPr lang="ru-RU" sz="1800" dirty="0"/>
              <a:t>Для этого нужно:</a:t>
            </a:r>
          </a:p>
          <a:p>
            <a:pPr marL="457200" indent="-457200">
              <a:buAutoNum type="arabicParenR"/>
            </a:pPr>
            <a:r>
              <a:rPr lang="ru-RU" sz="1800" dirty="0"/>
              <a:t>Координаты ножей поместить в массивы</a:t>
            </a:r>
            <a:r>
              <a:rPr lang="en-US" sz="1800" dirty="0"/>
              <a:t> </a:t>
            </a:r>
            <a:r>
              <a:rPr lang="ru-RU" sz="1800" dirty="0"/>
              <a:t>и д</a:t>
            </a:r>
            <a:r>
              <a:rPr lang="ru-RU" dirty="0"/>
              <a:t>обавить массив состояний ножей.</a:t>
            </a:r>
            <a:r>
              <a:rPr lang="en-US" dirty="0"/>
              <a:t> 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Создать функцию </a:t>
            </a:r>
            <a:r>
              <a:rPr lang="ru-RU" dirty="0" err="1"/>
              <a:t>отрисовывающую</a:t>
            </a:r>
            <a:r>
              <a:rPr lang="ru-RU" dirty="0"/>
              <a:t> видимые ножи.</a:t>
            </a:r>
          </a:p>
          <a:p>
            <a:pPr marL="457200" indent="-457200">
              <a:buAutoNum type="arabicParenR"/>
            </a:pPr>
            <a:r>
              <a:rPr lang="ru-RU" sz="1800" dirty="0"/>
              <a:t>В </a:t>
            </a:r>
            <a:r>
              <a:rPr lang="en-US" sz="1800" dirty="0"/>
              <a:t>WM_PAINT </a:t>
            </a:r>
            <a:r>
              <a:rPr lang="ru-RU" sz="1800" dirty="0"/>
              <a:t>для отрисовки </a:t>
            </a:r>
            <a:r>
              <a:rPr lang="ru-RU" dirty="0"/>
              <a:t>вызывать эту новую функцию</a:t>
            </a:r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</p:spTree>
    <p:extLst>
      <p:ext uri="{BB962C8B-B14F-4D97-AF65-F5344CB8AC3E}">
        <p14:creationId xmlns:p14="http://schemas.microsoft.com/office/powerpoint/2010/main" val="337186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3*. Реализация (1). Глобальные переменные-массивы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792ACB-155D-47BB-9C05-170EBA17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90" y="1556792"/>
            <a:ext cx="568721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68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3*. Реализация (</a:t>
            </a:r>
            <a:r>
              <a:rPr lang="en-US" sz="2800" b="1" dirty="0"/>
              <a:t>2</a:t>
            </a:r>
            <a:r>
              <a:rPr lang="ru-RU" sz="2800" b="1" dirty="0"/>
              <a:t>). Функция отрисовки всех ножей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0C0530-3415-4D05-85FC-9584DBE71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22" y="1499918"/>
            <a:ext cx="613495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81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3*. Реализация (3). Отрисовка всех ножей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2997E9-7211-4950-BDB7-D422F5D9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51" y="1628800"/>
            <a:ext cx="6751898" cy="46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784" y="192596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БС4 – блок-схемы и трассировка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49784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FOR </a:t>
            </a:r>
            <a:r>
              <a:rPr lang="ru-RU" sz="3200" b="1" dirty="0"/>
              <a:t>и одномерные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2926004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4</a:t>
            </a:r>
            <a:r>
              <a:rPr lang="ru-RU" sz="2800" b="1" dirty="0"/>
              <a:t>. Герой может брать оружие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Поскольку у нас теперь есть переменные, в которых хранятся координаты ножей, то можно реализовать возможность «брать» это оружие.</a:t>
            </a:r>
          </a:p>
          <a:p>
            <a:r>
              <a:rPr lang="ru-RU" dirty="0"/>
              <a:t>Договоримся, что после того, как ёжик взял нож, нож перестает быть видимым, но ёж обладает ножом.</a:t>
            </a:r>
          </a:p>
          <a:p>
            <a:endParaRPr lang="ru-RU" dirty="0"/>
          </a:p>
          <a:p>
            <a:r>
              <a:rPr lang="ru-RU" sz="1800" dirty="0"/>
              <a:t>Для реализации задачи нужно:</a:t>
            </a:r>
          </a:p>
          <a:p>
            <a:pPr marL="457200" indent="-457200">
              <a:buAutoNum type="arabicParenR"/>
            </a:pPr>
            <a:r>
              <a:rPr lang="ru-RU" sz="1800" dirty="0"/>
              <a:t>Добавить переменную, в которой будет храниться статус «Есть ли у ёжика нож в настоящий момент»</a:t>
            </a:r>
            <a:endParaRPr lang="ru-RU" dirty="0"/>
          </a:p>
          <a:p>
            <a:pPr marL="457200" indent="-457200">
              <a:buFontTx/>
              <a:buAutoNum type="arabicParenR"/>
            </a:pPr>
            <a:r>
              <a:rPr lang="ru-RU" dirty="0"/>
              <a:t>Создать функцию, проверяющую может ли в данный момент ёжик взять нож. И если может (совпадают координаты и у ёжика нет ножа), то нож делается невидимым, а статус  </a:t>
            </a:r>
            <a:r>
              <a:rPr lang="ru-RU" sz="1800" dirty="0"/>
              <a:t>«Есть ли у ёжика нож в настоящий момент» изменяется на «Есть!»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Вызывать эту функцию всякий раз, когда меняются координаты ежика.</a:t>
            </a:r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</p:spTree>
    <p:extLst>
      <p:ext uri="{BB962C8B-B14F-4D97-AF65-F5344CB8AC3E}">
        <p14:creationId xmlns:p14="http://schemas.microsoft.com/office/powerpoint/2010/main" val="1584931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4. Реализация (1). Глобальные переменные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F1D520-D251-4601-884A-29DAC086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56" y="1196752"/>
            <a:ext cx="7164288" cy="48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8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4. Реализация (</a:t>
            </a:r>
            <a:r>
              <a:rPr lang="en-US" sz="2800" b="1" dirty="0"/>
              <a:t>2</a:t>
            </a:r>
            <a:r>
              <a:rPr lang="ru-RU" sz="2800" b="1" dirty="0"/>
              <a:t>). Функция – попытка взять нож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8866E6-498F-4059-9462-A79A7994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33" y="980728"/>
            <a:ext cx="5088733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2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4. Реализация (3). Вызов функции «пытаемся взять нож»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E21C20-669A-49CA-B049-86E1853D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46" y="1081264"/>
            <a:ext cx="3950507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8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5</a:t>
            </a:r>
            <a:r>
              <a:rPr lang="ru-RU" sz="2800" b="1" dirty="0"/>
              <a:t>. Если у героя есть оружие, то он уничтожает врага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у ежа есть нож, то теперь при встрече с лисой, пострадает уже не ёжик, а лиса.</a:t>
            </a:r>
          </a:p>
          <a:p>
            <a:r>
              <a:rPr lang="ru-RU" dirty="0"/>
              <a:t>Реализуем это</a:t>
            </a:r>
          </a:p>
          <a:p>
            <a:endParaRPr lang="ru-RU" dirty="0"/>
          </a:p>
          <a:p>
            <a:r>
              <a:rPr lang="ru-RU" sz="1800" dirty="0"/>
              <a:t>Для реализации задачи нужно:</a:t>
            </a:r>
          </a:p>
          <a:p>
            <a:pPr marL="457200" indent="-457200">
              <a:buAutoNum type="arabicParenR"/>
            </a:pPr>
            <a:r>
              <a:rPr lang="ru-RU" dirty="0"/>
              <a:t>Переделать функцию,</a:t>
            </a:r>
            <a:r>
              <a:rPr lang="ru-RU" sz="1800" dirty="0"/>
              <a:t> проверяющую соприкосновение лисы и ежика. Добавить в нее код, отрабатывающий новый расклад сил у сторон.</a:t>
            </a:r>
          </a:p>
          <a:p>
            <a:pPr marL="457200" indent="-457200">
              <a:buAutoNum type="arabicParenR"/>
            </a:pPr>
            <a:r>
              <a:rPr lang="ru-RU" dirty="0"/>
              <a:t>Вызывать эту функцию как при перемещении лисы, так и при перемещении ежика.</a:t>
            </a:r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</p:spTree>
    <p:extLst>
      <p:ext uri="{BB962C8B-B14F-4D97-AF65-F5344CB8AC3E}">
        <p14:creationId xmlns:p14="http://schemas.microsoft.com/office/powerpoint/2010/main" val="3959786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5</a:t>
            </a:r>
            <a:r>
              <a:rPr lang="ru-RU" sz="2800" b="1" dirty="0"/>
              <a:t>. Реализация (1). Проверка контакта лисы и ежика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D60F19-A5C2-4DD8-92A9-BE9FBBCA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02" y="908720"/>
            <a:ext cx="4717196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61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5</a:t>
            </a:r>
            <a:r>
              <a:rPr lang="ru-RU" sz="2800" b="1" dirty="0"/>
              <a:t>. Реализация (2). Вызов функции проверки контакта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E64FAF-C104-414F-B0D8-089C8A95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124745"/>
            <a:ext cx="2988242" cy="24482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50B3D6-47D8-483E-951D-80D4BE49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28" y="1030425"/>
            <a:ext cx="3228095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3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6. На экране отображается статус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экране в виде текста будем выводить статус игры. А именно выведем важную информацию по ёжику – сколько у него запас здоровья, и есть у него нож, или нет.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sz="1800" dirty="0"/>
              <a:t>Для реализации задачи нужно:</a:t>
            </a:r>
          </a:p>
          <a:p>
            <a:pPr marL="457200" indent="-457200">
              <a:buAutoNum type="arabicParenR"/>
            </a:pPr>
            <a:r>
              <a:rPr lang="ru-RU" dirty="0"/>
              <a:t>Создать функцию вывода статуса.</a:t>
            </a:r>
            <a:endParaRPr lang="ru-RU" sz="1800" dirty="0"/>
          </a:p>
          <a:p>
            <a:pPr marL="457200" indent="-457200">
              <a:buAutoNum type="arabicParenR"/>
            </a:pPr>
            <a:r>
              <a:rPr lang="ru-RU" dirty="0"/>
              <a:t>Вызвать эту функцию при перерисовке </a:t>
            </a:r>
            <a:r>
              <a:rPr lang="en-US" dirty="0"/>
              <a:t>(WM_PAINT)</a:t>
            </a: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</p:spTree>
    <p:extLst>
      <p:ext uri="{BB962C8B-B14F-4D97-AF65-F5344CB8AC3E}">
        <p14:creationId xmlns:p14="http://schemas.microsoft.com/office/powerpoint/2010/main" val="1908282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6. Реализация (1). функция вывода статуса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AFFC7C-4F46-4D80-A679-D79783EF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00" y="1037891"/>
            <a:ext cx="680179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9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6. Реализация (2). Вызов функции вывода статуса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029255-E1EE-49A5-A6D3-57B818A2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243012"/>
            <a:ext cx="73628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Зачем вообще блок-схемы и трассировка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Чтобы программист смог «заставить» компьютер выполнять написанную им программу, он обязан четко понимать как работают команды, которые он отдает компьютеру – как каждая по отдельности, так и все вместе.</a:t>
            </a:r>
          </a:p>
          <a:p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Только лишь если программист понимает это, он сможет составить корректную программу.</a:t>
            </a:r>
          </a:p>
          <a:p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Естественно, для успешного решения бизнес-задачи при помощи ИТ, нужно много чего другого. Нужно 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А) понять, как именно выполняется задача (бизнес-аналитика)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Б) нужно «вытащить» алгоритм или его разработать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В) нужно подобрать необходимые структуры данных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Г) нужно создать код программы, в котором будет реализован алгоритм, и будут использованы структуры данных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Д) нужно отладить эту программу, и довести её до работоспособного состояния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Е) нужно протестировать программу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Ж) нужно передать её заказчику и обучить пользователей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З) нужно обеспечить поддержку пользователей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сделать еще много другого!</a:t>
            </a:r>
          </a:p>
          <a:p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Но всё это БЕССМЫСЛЕННО, если «программист» не в курсе, как работает компьютер, как компьютер исполняет написанную программу!</a:t>
            </a:r>
          </a:p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Блок-схемы и трассировка нужны для того, чтобы вы разобрались как именно компьютер выполняет тот код, который вы ему отдаете на выполнение!</a:t>
            </a:r>
          </a:p>
        </p:txBody>
      </p:sp>
    </p:spTree>
    <p:extLst>
      <p:ext uri="{BB962C8B-B14F-4D97-AF65-F5344CB8AC3E}">
        <p14:creationId xmlns:p14="http://schemas.microsoft.com/office/powerpoint/2010/main" val="1560732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6. Реализация (3). Результат выполнения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299CA0-D75D-408B-9515-87522D58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551"/>
            <a:ext cx="6438942" cy="32285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237027-3FD1-43AB-91FE-4909F2F5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429000"/>
            <a:ext cx="6438942" cy="32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32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Задачи ЭТАПА 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Задача 1*. Массив врагов. </a:t>
            </a:r>
          </a:p>
          <a:p>
            <a:r>
              <a:rPr lang="ru-RU" sz="2000" dirty="0"/>
              <a:t>Задача 2*. Враги добавляются периодически в случайных местах.</a:t>
            </a:r>
          </a:p>
          <a:p>
            <a:r>
              <a:rPr lang="ru-RU" sz="2000" dirty="0"/>
              <a:t>Задача 3*. Массив оружия. </a:t>
            </a:r>
          </a:p>
          <a:p>
            <a:r>
              <a:rPr lang="ru-RU" sz="2000" dirty="0"/>
              <a:t>Задача 4. Герой может брать оружие.</a:t>
            </a:r>
          </a:p>
          <a:p>
            <a:r>
              <a:rPr lang="ru-RU" sz="2000" dirty="0"/>
              <a:t>Задача 5. Если у героя есть оружие, то он уничтожает врага.</a:t>
            </a:r>
          </a:p>
          <a:p>
            <a:r>
              <a:rPr lang="ru-RU" sz="2000" dirty="0"/>
              <a:t>Задача 6. На экране отображается статус игры.</a:t>
            </a:r>
          </a:p>
          <a:p>
            <a:r>
              <a:rPr lang="ru-RU" sz="2000" dirty="0"/>
              <a:t>Задача 7. Сохранить состояние игры.</a:t>
            </a:r>
          </a:p>
          <a:p>
            <a:r>
              <a:rPr lang="ru-RU" sz="2000" dirty="0"/>
              <a:t>Задача 8. Если игра была сохранена, то это состояние можно загрузить.</a:t>
            </a:r>
          </a:p>
          <a:p>
            <a:r>
              <a:rPr lang="ru-RU" sz="2000" dirty="0"/>
              <a:t>Задача 9. Презентация итогов этапа 4 преподавателю.</a:t>
            </a:r>
          </a:p>
        </p:txBody>
      </p:sp>
    </p:spTree>
    <p:extLst>
      <p:ext uri="{BB962C8B-B14F-4D97-AF65-F5344CB8AC3E}">
        <p14:creationId xmlns:p14="http://schemas.microsoft.com/office/powerpoint/2010/main" val="1241960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7. Сохранить состояние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можно было вернуться к игре, и продолжить её с определенного места, в играх часто предусматривают сохранение</a:t>
            </a:r>
            <a:r>
              <a:rPr lang="en-US" dirty="0"/>
              <a:t>/</a:t>
            </a:r>
            <a:r>
              <a:rPr lang="ru-RU" dirty="0"/>
              <a:t>загрузку состояния.</a:t>
            </a:r>
          </a:p>
          <a:p>
            <a:endParaRPr lang="ru-RU" dirty="0"/>
          </a:p>
          <a:p>
            <a:r>
              <a:rPr lang="ru-RU" dirty="0"/>
              <a:t>Состояние игры включает в себя состояние всех переменных, которые описывают статус всех объектов игры.</a:t>
            </a:r>
          </a:p>
          <a:p>
            <a:endParaRPr lang="ru-RU" dirty="0"/>
          </a:p>
          <a:p>
            <a:r>
              <a:rPr lang="ru-RU" sz="1800" dirty="0"/>
              <a:t>Для реализации задачи в нашей игре нужно:</a:t>
            </a:r>
          </a:p>
          <a:p>
            <a:pPr marL="457200" indent="-457200">
              <a:buAutoNum type="arabicParenR"/>
            </a:pPr>
            <a:r>
              <a:rPr lang="ru-RU" dirty="0"/>
              <a:t>Создать функцию сохранения состояния</a:t>
            </a:r>
          </a:p>
          <a:p>
            <a:pPr lvl="1"/>
            <a:r>
              <a:rPr lang="ru-RU" dirty="0"/>
              <a:t>А) В ней реализовать открытие файла,</a:t>
            </a:r>
          </a:p>
          <a:p>
            <a:pPr lvl="1"/>
            <a:r>
              <a:rPr lang="ru-RU" dirty="0"/>
              <a:t>Б) сохранение всех глобальных  переменных</a:t>
            </a:r>
          </a:p>
          <a:p>
            <a:pPr lvl="1"/>
            <a:r>
              <a:rPr lang="ru-RU" dirty="0"/>
              <a:t>В) закрытие файла</a:t>
            </a:r>
          </a:p>
          <a:p>
            <a:pPr marL="457200" indent="-457200">
              <a:buAutoNum type="arabicParenR"/>
            </a:pPr>
            <a:r>
              <a:rPr lang="ru-RU" dirty="0"/>
              <a:t>Вызвать эту функцию при нажатии определенной клавиши</a:t>
            </a:r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</p:spTree>
    <p:extLst>
      <p:ext uri="{BB962C8B-B14F-4D97-AF65-F5344CB8AC3E}">
        <p14:creationId xmlns:p14="http://schemas.microsoft.com/office/powerpoint/2010/main" val="614347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7. Реализация (1). функция сохранения состояния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80ED29-C548-46EE-89A2-FD3D2981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908720"/>
            <a:ext cx="3703268" cy="57606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030BAB-7483-42C3-A321-8BEDE48B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908720"/>
            <a:ext cx="3715268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60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7. Реализация (2). Вызов функции сохранения состояния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326AE7-4E97-45A7-B4EF-BC34EC78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83" y="908720"/>
            <a:ext cx="3748234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8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7. Реализация (3). Результаты сохранения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91218F-0C4E-4076-974E-80F14D1C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3096"/>
            <a:ext cx="4283968" cy="21480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CA545C-CD66-4B47-A95D-BDB32F5B3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69" y="4284140"/>
            <a:ext cx="3444249" cy="214802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182DB08-A5E0-45AC-8670-80F3A2570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6551"/>
            <a:ext cx="4283969" cy="214802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D5E9607-9E67-4C20-8440-1A89098A7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189" y="1145508"/>
            <a:ext cx="3444252" cy="21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82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8. Загрузка состояние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состояние игры ранее было сохранено, то его можно загрузить.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sz="1800" dirty="0"/>
              <a:t>Для реализации задачи в нашей игре нужно:</a:t>
            </a:r>
          </a:p>
          <a:p>
            <a:pPr marL="457200" indent="-457200">
              <a:buAutoNum type="arabicParenR"/>
            </a:pPr>
            <a:r>
              <a:rPr lang="ru-RU" dirty="0"/>
              <a:t>Создать функцию загрузки состояния игры</a:t>
            </a:r>
          </a:p>
          <a:p>
            <a:pPr marL="457200" indent="-457200">
              <a:buAutoNum type="arabicParenR"/>
            </a:pPr>
            <a:r>
              <a:rPr lang="ru-RU" dirty="0"/>
              <a:t>Вызвать эту функцию при нажатии определенной клавиши</a:t>
            </a:r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</p:spTree>
    <p:extLst>
      <p:ext uri="{BB962C8B-B14F-4D97-AF65-F5344CB8AC3E}">
        <p14:creationId xmlns:p14="http://schemas.microsoft.com/office/powerpoint/2010/main" val="486426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8. Реализация (1). функция загрузки состояния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409BD0-D1FE-464A-9AF0-5B51BF93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38440"/>
            <a:ext cx="4450098" cy="5733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76E59A-4DC8-4D59-8BF6-5D7E77452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38440"/>
            <a:ext cx="4104456" cy="41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19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8. Реализация (2). Вызов функции загрузки состояния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32DB6E-ECE3-44AE-B448-FD42BE3F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20" y="908720"/>
            <a:ext cx="367916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7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8. Реализация (3). Результаты загрузки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DD68E-C5DC-4AD9-ABAA-B2FDB8AF9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5" y="1018710"/>
            <a:ext cx="4095699" cy="25543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930DC4-B758-42DA-A476-49086A29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8" y="4316666"/>
            <a:ext cx="4310184" cy="21611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93F64B-A0CA-4575-8A14-804171688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313217"/>
            <a:ext cx="4310185" cy="21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8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Что будем делать?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Сегодня разбираем несколько задач.</a:t>
            </a:r>
          </a:p>
          <a:p>
            <a:r>
              <a:rPr lang="ru-RU" sz="2000" dirty="0"/>
              <a:t>На ближайшем практическом занятии у вас будет самостоятельная работа, где вы по вариантам решите аналогичные задачи, и сдадите их вашим преподавателям.</a:t>
            </a:r>
          </a:p>
          <a:p>
            <a:endParaRPr lang="ru-RU" sz="2000" dirty="0"/>
          </a:p>
          <a:p>
            <a:r>
              <a:rPr lang="ru-RU" sz="2000" dirty="0"/>
              <a:t>Каждая из задач представляет собой </a:t>
            </a:r>
          </a:p>
          <a:p>
            <a:r>
              <a:rPr lang="ru-RU" sz="2000" dirty="0"/>
              <a:t>А) код программы на СИ (корректная программы)</a:t>
            </a:r>
          </a:p>
          <a:p>
            <a:r>
              <a:rPr lang="ru-RU" sz="2000" dirty="0"/>
              <a:t>Б) конкретные входные данные (корректные данные)</a:t>
            </a:r>
          </a:p>
          <a:p>
            <a:endParaRPr lang="ru-RU" sz="2000" dirty="0"/>
          </a:p>
          <a:p>
            <a:r>
              <a:rPr lang="ru-RU" sz="2000" dirty="0"/>
              <a:t>Вам нужно в каждой задаче сделать</a:t>
            </a:r>
          </a:p>
          <a:p>
            <a:r>
              <a:rPr lang="en-US" sz="2000" dirty="0"/>
              <a:t>A</a:t>
            </a:r>
            <a:r>
              <a:rPr lang="ru-RU" sz="2000" dirty="0"/>
              <a:t>) Выполнить трассировку этой программы </a:t>
            </a:r>
            <a:r>
              <a:rPr lang="ru-RU" sz="2000" b="1" u="sng" dirty="0"/>
              <a:t>в </a:t>
            </a:r>
            <a:r>
              <a:rPr lang="en-US" sz="2000" b="1" u="sng" dirty="0"/>
              <a:t>VS</a:t>
            </a:r>
            <a:r>
              <a:rPr lang="ru-RU" sz="2000" b="1" u="sng" dirty="0"/>
              <a:t>.</a:t>
            </a:r>
          </a:p>
          <a:p>
            <a:r>
              <a:rPr lang="en-US" sz="2000" dirty="0"/>
              <a:t>B</a:t>
            </a:r>
            <a:r>
              <a:rPr lang="ru-RU" sz="2000" dirty="0"/>
              <a:t>) Выполнить трассировку этой программы </a:t>
            </a:r>
            <a:r>
              <a:rPr lang="ru-RU" sz="2000" b="1" u="sng" dirty="0"/>
              <a:t>на бумаге</a:t>
            </a:r>
            <a:r>
              <a:rPr lang="en-US" sz="2000" b="1" u="sng" dirty="0"/>
              <a:t>/</a:t>
            </a:r>
            <a:r>
              <a:rPr lang="ru-RU" sz="2000" b="1" u="sng" dirty="0"/>
              <a:t>в </a:t>
            </a:r>
            <a:r>
              <a:rPr lang="en-US" sz="2000" b="1" u="sng" dirty="0"/>
              <a:t>Excel</a:t>
            </a:r>
            <a:r>
              <a:rPr lang="ru-RU" sz="2000" dirty="0"/>
              <a:t>.</a:t>
            </a:r>
          </a:p>
          <a:p>
            <a:r>
              <a:rPr lang="en-US" sz="2000" dirty="0"/>
              <a:t>C</a:t>
            </a:r>
            <a:r>
              <a:rPr lang="ru-RU" sz="2000" dirty="0"/>
              <a:t>) Нарисовать </a:t>
            </a:r>
            <a:r>
              <a:rPr lang="ru-RU" sz="2000" b="1" u="sng" dirty="0"/>
              <a:t>на бумаге </a:t>
            </a:r>
            <a:r>
              <a:rPr lang="ru-RU" sz="2000" dirty="0"/>
              <a:t>блок-схему программы.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4240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9. Презентация преподавателю получившегося приложения на занятии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E86CF0-0D75-4F99-B898-BF76BEF084F3}"/>
              </a:ext>
            </a:extLst>
          </p:cNvPr>
          <p:cNvSpPr/>
          <p:nvPr/>
        </p:nvSpPr>
        <p:spPr>
          <a:xfrm>
            <a:off x="107504" y="751344"/>
            <a:ext cx="892899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Вам необходимо показывать ваши наработки по игре преподавателю после выполнения КАЖДОГО ЭТАПА проекта!</a:t>
            </a:r>
          </a:p>
          <a:p>
            <a:endParaRPr lang="ru-RU" sz="1900" i="1" dirty="0"/>
          </a:p>
          <a:p>
            <a:endParaRPr lang="ru-RU" sz="1900" dirty="0"/>
          </a:p>
          <a:p>
            <a:r>
              <a:rPr lang="ru-RU" sz="1900" dirty="0"/>
              <a:t>Если вы выполнили все этапы, но показали всё только в конце, то проект вам не засчитывается. ДАЖЕ ЕСЛИ ВЫ ДОКАЗАЛИ полное свое авторство – увы </a:t>
            </a:r>
            <a:r>
              <a:rPr lang="ru-RU" sz="1900" dirty="0">
                <a:sym typeface="Wingdings" panose="05000000000000000000" pitchFamily="2" charset="2"/>
              </a:rPr>
              <a:t> </a:t>
            </a:r>
          </a:p>
          <a:p>
            <a:endParaRPr lang="ru-RU" sz="1900" dirty="0">
              <a:sym typeface="Wingdings" panose="05000000000000000000" pitchFamily="2" charset="2"/>
            </a:endParaRPr>
          </a:p>
          <a:p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203447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этапу </a:t>
            </a:r>
            <a:r>
              <a:rPr lang="en-US" sz="3200" b="1" dirty="0"/>
              <a:t>4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Всех предметов стало много!</a:t>
            </a:r>
          </a:p>
          <a:p>
            <a:pPr marL="457200" indent="-457200">
              <a:buAutoNum type="arabicPeriod"/>
            </a:pPr>
            <a:r>
              <a:rPr lang="ru-RU" sz="2300" dirty="0"/>
              <a:t>Все предметы теперь «при деле».</a:t>
            </a:r>
          </a:p>
          <a:p>
            <a:pPr marL="457200" indent="-457200">
              <a:buAutoNum type="arabicPeriod"/>
            </a:pPr>
            <a:r>
              <a:rPr lang="ru-RU" sz="2300" dirty="0"/>
              <a:t>Игрок не только убегает, но и может нападать.</a:t>
            </a:r>
          </a:p>
          <a:p>
            <a:pPr marL="457200" indent="-457200">
              <a:buAutoNum type="arabicPeriod"/>
            </a:pPr>
            <a:r>
              <a:rPr lang="ru-RU" sz="2300" dirty="0"/>
              <a:t>На экране видно состояние игрока</a:t>
            </a:r>
          </a:p>
          <a:p>
            <a:pPr marL="457200" indent="-457200">
              <a:buAutoNum type="arabicPeriod"/>
            </a:pPr>
            <a:r>
              <a:rPr lang="ru-RU" sz="2300" dirty="0"/>
              <a:t>Игру можно сохранить и потом с сохраненного места продолжить</a:t>
            </a:r>
          </a:p>
          <a:p>
            <a:pPr marL="457200" indent="-457200">
              <a:buAutoNum type="arabicPeriod"/>
            </a:pPr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  <a:p>
            <a:r>
              <a:rPr lang="ru-RU" sz="2300" dirty="0"/>
              <a:t>У вас уже есть практически полноценная игра!</a:t>
            </a:r>
          </a:p>
          <a:p>
            <a:r>
              <a:rPr lang="ru-RU" sz="2300" dirty="0"/>
              <a:t>Осталось внести завершающие штрихи!</a:t>
            </a:r>
          </a:p>
          <a:p>
            <a:endParaRPr lang="ru-RU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073600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885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40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31</a:t>
            </a:r>
            <a:r>
              <a:rPr lang="en-US" sz="2800" b="1" dirty="0"/>
              <a:t>A –</a:t>
            </a:r>
            <a:r>
              <a:rPr lang="ru-RU" sz="2800" b="1" dirty="0"/>
              <a:t> на разбор</a:t>
            </a:r>
            <a:r>
              <a:rPr lang="en-US" sz="2800" b="1" dirty="0"/>
              <a:t> 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31.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n, m, k, i;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scanf_s(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"%d%d"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&amp;n, &amp;m);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1, k = 1; i &lt;= m; i++, k *= n) 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(; i &gt;= 1; i--, k /= n)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93824" y="4193944"/>
            <a:ext cx="27363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Введите </a:t>
            </a:r>
          </a:p>
          <a:p>
            <a:r>
              <a:rPr lang="ru-RU" sz="2000" dirty="0"/>
              <a:t>2 3</a:t>
            </a:r>
          </a:p>
          <a:p>
            <a:endParaRPr lang="ru-RU" sz="2000" dirty="0"/>
          </a:p>
          <a:p>
            <a:r>
              <a:rPr lang="ru-RU" sz="2000" dirty="0"/>
              <a:t>Тест 2. Введите </a:t>
            </a:r>
          </a:p>
          <a:p>
            <a:r>
              <a:rPr lang="ru-RU" sz="2000" dirty="0"/>
              <a:t>3 4</a:t>
            </a:r>
          </a:p>
          <a:p>
            <a:endParaRPr lang="ru-RU" sz="2000" dirty="0"/>
          </a:p>
          <a:p>
            <a:r>
              <a:rPr lang="ru-RU" sz="2000" dirty="0"/>
              <a:t>Тест 3. Введите </a:t>
            </a:r>
          </a:p>
          <a:p>
            <a:r>
              <a:rPr lang="ru-RU" sz="2000" dirty="0"/>
              <a:t>5 4</a:t>
            </a:r>
          </a:p>
        </p:txBody>
      </p:sp>
    </p:spTree>
    <p:extLst>
      <p:ext uri="{BB962C8B-B14F-4D97-AF65-F5344CB8AC3E}">
        <p14:creationId xmlns:p14="http://schemas.microsoft.com/office/powerpoint/2010/main" val="41206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31</a:t>
            </a:r>
            <a:r>
              <a:rPr lang="en-US" sz="2800" b="1" dirty="0"/>
              <a:t>A –</a:t>
            </a:r>
            <a:r>
              <a:rPr lang="ru-RU" sz="2800" b="1" dirty="0"/>
              <a:t> блок-схема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31.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n, m, k, i;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scanf_s(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"%d%d"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&amp;n, &amp;m);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1, k = 1; i &lt;= m; i++, k *= n) 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(; i &gt;= 1; i--, k /= n)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073356-AAD1-4AB3-B29A-A88BA72D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751344"/>
            <a:ext cx="3044504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3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31</a:t>
            </a:r>
            <a:r>
              <a:rPr lang="en-US" sz="2800" b="1" dirty="0"/>
              <a:t>B </a:t>
            </a:r>
            <a:r>
              <a:rPr lang="ru-RU" sz="2800" b="1" dirty="0"/>
              <a:t>– на  самостоятельную отработку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31.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k, a, b;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d%d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 b; k &gt;= a; k -= a)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 b * 2; k &lt;= b * b / a; k += b)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107504" y="4176792"/>
            <a:ext cx="34381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Введите </a:t>
            </a:r>
          </a:p>
          <a:p>
            <a:r>
              <a:rPr lang="ru-RU" sz="2000" dirty="0"/>
              <a:t>2 8</a:t>
            </a:r>
          </a:p>
          <a:p>
            <a:endParaRPr lang="ru-RU" sz="2000" dirty="0"/>
          </a:p>
          <a:p>
            <a:r>
              <a:rPr lang="ru-RU" sz="2000" dirty="0"/>
              <a:t>Тест 2. Введите </a:t>
            </a:r>
          </a:p>
          <a:p>
            <a:r>
              <a:rPr lang="ru-RU" sz="2000" dirty="0"/>
              <a:t>2 10</a:t>
            </a:r>
          </a:p>
          <a:p>
            <a:endParaRPr lang="ru-RU" sz="2000" dirty="0"/>
          </a:p>
          <a:p>
            <a:r>
              <a:rPr lang="ru-RU" sz="2000" dirty="0"/>
              <a:t>Тест 3. Введите </a:t>
            </a:r>
          </a:p>
          <a:p>
            <a:r>
              <a:rPr lang="ru-RU" sz="2000" dirty="0"/>
              <a:t>1 10</a:t>
            </a:r>
          </a:p>
        </p:txBody>
      </p:sp>
    </p:spTree>
    <p:extLst>
      <p:ext uri="{BB962C8B-B14F-4D97-AF65-F5344CB8AC3E}">
        <p14:creationId xmlns:p14="http://schemas.microsoft.com/office/powerpoint/2010/main" val="335390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2A –</a:t>
            </a:r>
            <a:r>
              <a:rPr lang="ru-RU" sz="2800" b="1" dirty="0"/>
              <a:t> на разбор</a:t>
            </a:r>
            <a:r>
              <a:rPr lang="en-US" sz="2800" b="1" dirty="0"/>
              <a:t> 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32.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a1[5] = {1, 2, 3, 7, 8};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% 2 == 1)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1;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= 1;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5;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+= 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108616" y="5703838"/>
            <a:ext cx="343812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Выполните код.</a:t>
            </a:r>
          </a:p>
        </p:txBody>
      </p:sp>
    </p:spTree>
    <p:extLst>
      <p:ext uri="{BB962C8B-B14F-4D97-AF65-F5344CB8AC3E}">
        <p14:creationId xmlns:p14="http://schemas.microsoft.com/office/powerpoint/2010/main" val="1045770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2567</Words>
  <Application>Microsoft Office PowerPoint</Application>
  <PresentationFormat>Экран (4:3)</PresentationFormat>
  <Paragraphs>349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7" baseType="lpstr">
      <vt:lpstr>Arial</vt:lpstr>
      <vt:lpstr>Calibri</vt:lpstr>
      <vt:lpstr>Consolas</vt:lpstr>
      <vt:lpstr>Тема Office</vt:lpstr>
      <vt:lpstr>Курс «Основы программирования» Власенко Олег Федосович SimbirSoft</vt:lpstr>
      <vt:lpstr>Презентация PowerPoint</vt:lpstr>
      <vt:lpstr>БС4 – блок-схемы и трассировка</vt:lpstr>
      <vt:lpstr>Зачем вообще блок-схемы и трассировка</vt:lpstr>
      <vt:lpstr>Что будем делать?</vt:lpstr>
      <vt:lpstr>Задача 31A – на разбор </vt:lpstr>
      <vt:lpstr>Задача 31A – блок-схема</vt:lpstr>
      <vt:lpstr>Задача 31B – на  самостоятельную отработку</vt:lpstr>
      <vt:lpstr>Задача 32A – на разбор </vt:lpstr>
      <vt:lpstr>Задача 32A – блок-схема</vt:lpstr>
      <vt:lpstr>Задача 32B – на  самостоятельную отработку</vt:lpstr>
      <vt:lpstr>Задача 33A – на разбор </vt:lpstr>
      <vt:lpstr>Задача 33A – блок-схема</vt:lpstr>
      <vt:lpstr>Задача 33B – на  самостоятельную отработку</vt:lpstr>
      <vt:lpstr>Презентация PowerPoint</vt:lpstr>
      <vt:lpstr>Сквозной проект – этап 4 (СП4)</vt:lpstr>
      <vt:lpstr>Задачи ЭТАПА 4</vt:lpstr>
      <vt:lpstr>Задача 1*. Массив врагов</vt:lpstr>
      <vt:lpstr>Задача 1*. Реализация (1). Глобальные переменные-массивы</vt:lpstr>
      <vt:lpstr>Задача 1*. Реализация (2). Функция отрисовки всех лис</vt:lpstr>
      <vt:lpstr>Задача 1*. Реализация (3). Отрисовка всех лис</vt:lpstr>
      <vt:lpstr>Задача 1*. Реализация (4). Переделка под массив работы с лисами</vt:lpstr>
      <vt:lpstr>Задача 2*. Враги добавляются периодически в случайных местах</vt:lpstr>
      <vt:lpstr>Задача 2*. Реализация (1). Функция добавление лисы</vt:lpstr>
      <vt:lpstr>Задача 2*. Реализация (2). Вызов функции добавление лисы</vt:lpstr>
      <vt:lpstr>Задача 3*. Массив оружия</vt:lpstr>
      <vt:lpstr>Задача 3*. Реализация (1). Глобальные переменные-массивы</vt:lpstr>
      <vt:lpstr>Задача 3*. Реализация (2). Функция отрисовки всех ножей</vt:lpstr>
      <vt:lpstr>Задача 3*. Реализация (3). Отрисовка всех ножей</vt:lpstr>
      <vt:lpstr>Задача 4. Герой может брать оружие</vt:lpstr>
      <vt:lpstr>Задача 4. Реализация (1). Глобальные переменные</vt:lpstr>
      <vt:lpstr>Задача 4. Реализация (2). Функция – попытка взять нож</vt:lpstr>
      <vt:lpstr>Задача 4. Реализация (3). Вызов функции «пытаемся взять нож»</vt:lpstr>
      <vt:lpstr>Задача 5. Если у героя есть оружие, то он уничтожает врага</vt:lpstr>
      <vt:lpstr>Задача 5. Реализация (1). Проверка контакта лисы и ежика</vt:lpstr>
      <vt:lpstr>Задача 5. Реализация (2). Вызов функции проверки контакта</vt:lpstr>
      <vt:lpstr>Задача 6. На экране отображается статус игры</vt:lpstr>
      <vt:lpstr>Задача 6. Реализация (1). функция вывода статуса</vt:lpstr>
      <vt:lpstr>Задача 6. Реализация (2). Вызов функции вывода статуса</vt:lpstr>
      <vt:lpstr>Задача 6. Реализация (3). Результат выполнения</vt:lpstr>
      <vt:lpstr>Задачи ЭТАПА 4</vt:lpstr>
      <vt:lpstr>Задача 7. Сохранить состояние игры</vt:lpstr>
      <vt:lpstr>Задача 7. Реализация (1). функция сохранения состояния</vt:lpstr>
      <vt:lpstr>Задача 7. Реализация (2). Вызов функции сохранения состояния</vt:lpstr>
      <vt:lpstr>Задача 7. Реализация (3). Результаты сохранения</vt:lpstr>
      <vt:lpstr>Задача 8. Загрузка состояние игры</vt:lpstr>
      <vt:lpstr>Задача 8. Реализация (1). функция загрузки состояния</vt:lpstr>
      <vt:lpstr>Задача 8. Реализация (2). Вызов функции загрузки состояния</vt:lpstr>
      <vt:lpstr>Задача 8. Реализация (3). Результаты загрузки</vt:lpstr>
      <vt:lpstr>Задача 9. Презентация преподавателю получившегося приложения на занятии</vt:lpstr>
      <vt:lpstr>ИТОГО по этапу 4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159</cp:revision>
  <dcterms:created xsi:type="dcterms:W3CDTF">2015-09-02T18:56:24Z</dcterms:created>
  <dcterms:modified xsi:type="dcterms:W3CDTF">2022-04-09T14:36:41Z</dcterms:modified>
</cp:coreProperties>
</file>