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94" r:id="rId2"/>
    <p:sldId id="697" r:id="rId3"/>
    <p:sldId id="698" r:id="rId4"/>
    <p:sldId id="644" r:id="rId5"/>
    <p:sldId id="691" r:id="rId6"/>
    <p:sldId id="645" r:id="rId7"/>
    <p:sldId id="646" r:id="rId8"/>
    <p:sldId id="647" r:id="rId9"/>
    <p:sldId id="648" r:id="rId10"/>
    <p:sldId id="649" r:id="rId11"/>
    <p:sldId id="650" r:id="rId12"/>
    <p:sldId id="700" r:id="rId13"/>
    <p:sldId id="701" r:id="rId14"/>
    <p:sldId id="695" r:id="rId15"/>
    <p:sldId id="696" r:id="rId16"/>
    <p:sldId id="702" r:id="rId17"/>
    <p:sldId id="703" r:id="rId18"/>
    <p:sldId id="69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694"/>
            <p14:sldId id="697"/>
            <p14:sldId id="698"/>
            <p14:sldId id="644"/>
            <p14:sldId id="691"/>
            <p14:sldId id="645"/>
            <p14:sldId id="646"/>
            <p14:sldId id="647"/>
            <p14:sldId id="648"/>
            <p14:sldId id="649"/>
            <p14:sldId id="650"/>
            <p14:sldId id="700"/>
            <p14:sldId id="701"/>
            <p14:sldId id="695"/>
            <p14:sldId id="696"/>
            <p14:sldId id="702"/>
            <p14:sldId id="703"/>
            <p14:sldId id="6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87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0445-D747-4FAD-88C4-714693C230EC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45D8B-0DAD-41AA-ADFB-613E23251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7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default.aspx" TargetMode="External"/><Relationship Id="rId2" Type="http://schemas.openxmlformats.org/officeDocument/2006/relationships/hyperlink" Target="http://c-spravochnik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sdn.ru/" TargetMode="External"/><Relationship Id="rId5" Type="http://schemas.openxmlformats.org/officeDocument/2006/relationships/hyperlink" Target="https://www.google.ru/" TargetMode="External"/><Relationship Id="rId4" Type="http://schemas.openxmlformats.org/officeDocument/2006/relationships/hyperlink" Target="http://habrahabr.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2952328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/>
              <a:t>Основы алгоритмизации и программирования</a:t>
            </a:r>
            <a:br>
              <a:rPr lang="en-US" dirty="0"/>
            </a:br>
            <a:r>
              <a:rPr lang="ru-RU" sz="4000" dirty="0"/>
              <a:t>ФИСТ 1 курс</a:t>
            </a:r>
            <a:br>
              <a:rPr lang="ru-RU" dirty="0"/>
            </a:br>
            <a:r>
              <a:rPr lang="ru-RU" sz="3600" dirty="0"/>
              <a:t>Власенко </a:t>
            </a:r>
            <a:br>
              <a:rPr lang="ru-RU" sz="3600" dirty="0"/>
            </a:br>
            <a:r>
              <a:rPr lang="ru-RU" sz="3600" dirty="0"/>
              <a:t>Олег </a:t>
            </a:r>
            <a:br>
              <a:rPr lang="ru-RU" sz="3600" dirty="0"/>
            </a:br>
            <a:r>
              <a:rPr lang="ru-RU" sz="3600" dirty="0" err="1"/>
              <a:t>Федосович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149080"/>
            <a:ext cx="7984976" cy="2376264"/>
          </a:xfrm>
        </p:spPr>
        <p:txBody>
          <a:bodyPr>
            <a:normAutofit/>
          </a:bodyPr>
          <a:lstStyle/>
          <a:p>
            <a:pPr algn="r"/>
            <a:r>
              <a:rPr lang="ru-RU" b="1" dirty="0"/>
              <a:t>Экзамен: </a:t>
            </a:r>
          </a:p>
          <a:p>
            <a:pPr algn="r"/>
            <a:r>
              <a:rPr lang="ru-RU" b="1" dirty="0"/>
              <a:t>Структура. Требования. Задания. </a:t>
            </a:r>
          </a:p>
        </p:txBody>
      </p:sp>
    </p:spTree>
    <p:extLst>
      <p:ext uri="{BB962C8B-B14F-4D97-AF65-F5344CB8AC3E}">
        <p14:creationId xmlns:p14="http://schemas.microsoft.com/office/powerpoint/2010/main" val="53942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Решение без функций (4)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// вывод массива в консоль</a:t>
            </a:r>
          </a:p>
          <a:p>
            <a:r>
              <a:rPr lang="ru-RU" dirty="0"/>
              <a:t>	</a:t>
            </a:r>
            <a:r>
              <a:rPr lang="nn-NO" dirty="0"/>
              <a:t>for (int i = 0; i &lt; n; i++) {</a:t>
            </a:r>
          </a:p>
          <a:p>
            <a:r>
              <a:rPr lang="ru-RU" dirty="0"/>
              <a:t>		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0; j &lt; m;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ru-RU" dirty="0"/>
              <a:t>			</a:t>
            </a:r>
            <a:r>
              <a:rPr lang="en-US" dirty="0" err="1"/>
              <a:t>printf</a:t>
            </a:r>
            <a:r>
              <a:rPr lang="en-US" dirty="0"/>
              <a:t>("%5d ", a[</a:t>
            </a:r>
            <a:r>
              <a:rPr lang="en-US" dirty="0" err="1"/>
              <a:t>i</a:t>
            </a:r>
            <a:r>
              <a:rPr lang="en-US" dirty="0"/>
              <a:t>][j]);</a:t>
            </a:r>
          </a:p>
          <a:p>
            <a:r>
              <a:rPr lang="ru-RU" dirty="0"/>
              <a:t>		}</a:t>
            </a:r>
          </a:p>
          <a:p>
            <a:r>
              <a:rPr lang="ru-RU" dirty="0"/>
              <a:t>	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endParaRPr lang="ru-RU" dirty="0"/>
          </a:p>
          <a:p>
            <a:r>
              <a:rPr lang="ru-RU" dirty="0"/>
              <a:t>	// Запись в выходной файл</a:t>
            </a:r>
          </a:p>
          <a:p>
            <a:r>
              <a:rPr lang="ru-RU" dirty="0"/>
              <a:t>	</a:t>
            </a:r>
            <a:r>
              <a:rPr lang="en-US" dirty="0"/>
              <a:t>FILE *</a:t>
            </a:r>
            <a:r>
              <a:rPr lang="en-US" dirty="0" err="1"/>
              <a:t>fout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("d:\\Temp\\out.txt", "</a:t>
            </a:r>
            <a:r>
              <a:rPr lang="en-US" dirty="0" err="1"/>
              <a:t>wt</a:t>
            </a:r>
            <a:r>
              <a:rPr lang="en-US" dirty="0"/>
              <a:t>");</a:t>
            </a:r>
          </a:p>
          <a:p>
            <a:r>
              <a:rPr lang="ru-RU" dirty="0"/>
              <a:t>	</a:t>
            </a:r>
            <a:r>
              <a:rPr lang="en-US" dirty="0"/>
              <a:t>if (</a:t>
            </a:r>
            <a:r>
              <a:rPr lang="en-US" dirty="0" err="1"/>
              <a:t>fout</a:t>
            </a:r>
            <a:r>
              <a:rPr lang="en-US" dirty="0"/>
              <a:t> == NULL) {</a:t>
            </a:r>
          </a:p>
          <a:p>
            <a:r>
              <a:rPr lang="ru-RU" dirty="0"/>
              <a:t>		</a:t>
            </a:r>
            <a:r>
              <a:rPr lang="en-US" dirty="0" err="1"/>
              <a:t>printf</a:t>
            </a:r>
            <a:r>
              <a:rPr lang="en-US" dirty="0"/>
              <a:t>("File out.txt cannot be created");</a:t>
            </a:r>
          </a:p>
          <a:p>
            <a:r>
              <a:rPr lang="ru-RU" dirty="0"/>
              <a:t>		</a:t>
            </a:r>
            <a:r>
              <a:rPr lang="en-US" dirty="0"/>
              <a:t>return;</a:t>
            </a:r>
          </a:p>
          <a:p>
            <a:r>
              <a:rPr lang="ru-RU" dirty="0"/>
              <a:t>	}</a:t>
            </a:r>
          </a:p>
          <a:p>
            <a:endParaRPr lang="ru-RU" dirty="0"/>
          </a:p>
          <a:p>
            <a:r>
              <a:rPr lang="ru-RU" dirty="0"/>
              <a:t>	</a:t>
            </a:r>
            <a:r>
              <a:rPr lang="nn-NO" dirty="0"/>
              <a:t>for (int i = 0; i &lt; n; i++) {</a:t>
            </a:r>
          </a:p>
          <a:p>
            <a:r>
              <a:rPr lang="ru-RU" dirty="0"/>
              <a:t>		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0; j &lt; m;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ru-RU" dirty="0"/>
              <a:t>			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, "%5d ", a[</a:t>
            </a:r>
            <a:r>
              <a:rPr lang="en-US" dirty="0" err="1"/>
              <a:t>i</a:t>
            </a:r>
            <a:r>
              <a:rPr lang="en-US" dirty="0"/>
              <a:t>][j]);</a:t>
            </a:r>
          </a:p>
          <a:p>
            <a:r>
              <a:rPr lang="ru-RU" dirty="0"/>
              <a:t>		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, "\n");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	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00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Решение без функций (5)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ru-RU" dirty="0"/>
              <a:t>		</a:t>
            </a:r>
            <a:r>
              <a:rPr lang="en-US" dirty="0" err="1"/>
              <a:t>scanf</a:t>
            </a:r>
            <a:r>
              <a:rPr lang="en-US" dirty="0"/>
              <a:t>("%d", &amp;x);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33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9036496" cy="648072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экзаменационной задачи (на «отлично»)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Общее задание </a:t>
            </a:r>
            <a:endParaRPr lang="ru-RU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Ввести двумерный массив из файла. Количество элементов не более 10x10.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Каждый элемент – целое число в интервале значений -1000..+1000.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Количество строк (N) и столбцов (M) задано первой строке входного файла. Далее в N строках записаны по M числе.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Обработать массив согласно варианту.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Сохранить результат в формате, аналогичном входному.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Имейте в виду - во время выполнения программы количество используемых строк и столбцов может изменится. Предусмотрите в массиве столько строк и столбцов, чтобы программа корректно работала на любых корректных входных данных.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Нельзя использовать дополнительные массивы – в программе используется ровно один массив.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186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9036496" cy="648072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экзаменационной задачи (на «отлично»)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Вариант</a:t>
            </a:r>
            <a:endParaRPr lang="ru-RU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BA75FC-A919-426C-A115-ECACF61F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2" y="1920805"/>
            <a:ext cx="7524328" cy="301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1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Теоретические вопросы к экзамену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Графические схемы алгоритмов = блок-схемы алгоритмов.  (Линейный алгоритм, развилка, цикл, вложенный цикл и т.д.,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break, continue,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вызов функции, в том числе рекурсивной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Идентификаторы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DlinnoeMnemonicheskoeImya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Стандартные типы данных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izeof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диапазон значений типа (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unsigned char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от 0 до 255).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Подключение библиотек (#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Объявление переменных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;).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Выражения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b*c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Операторы. Приоритеты операторов (-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)/2*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Развилка. Полная, усеченная, вложенная.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(a&lt;b) min = a;)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(day) {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Monday: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(“Mn”);}).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Циклы. Циклы с предусловием и с постусловием 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(*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++);).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Циклы для обхода всех элементов. Цикл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&lt;n;++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…).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Изменение естественного хода выполнения программы – инструкции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т.п.)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 {int x1, y1, x2, y2;}; struct Line *p; …p-&gt;x1 = 10; 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Указатели 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&amp;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*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10;). Указатель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Функции.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f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{}).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Область видимости переменных. Локальные и глобальные переменные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f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;}).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Статические переменные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f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0;}).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0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Теоретические вопросы к экзамену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Разделы памяти во время выполнения программы: статическая, автоматическая, динамическая, машинный код.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Рекурсия. Прямая и косвенная. Область применения.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f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();})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21. Массивы. Работа с одномерными массивами. Работа с двумерными массивами.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[10];)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22. Динамическая память.  Выделение и освобождение динамической памяти.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Символы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ASCII.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 обработки символов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(if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isdigit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{digit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‘0’;})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текста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ASCIIZ. (char s[]=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”; 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strlen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(s);)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Ввод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Консоль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(“%d”, &amp;a);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(“%d”, a * a);)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Ввод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Текстовые файлы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HTML. (FILE * f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fopen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(filename, “rt”);)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27. Создание многомодульных проектов.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28. Декартова система координат. Экранная система координат. Рисование линий средствами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 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29. Реализация односвязных списков.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 Item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;};)</a:t>
            </a:r>
          </a:p>
        </p:txBody>
      </p:sp>
    </p:spTree>
    <p:extLst>
      <p:ext uri="{BB962C8B-B14F-4D97-AF65-F5344CB8AC3E}">
        <p14:creationId xmlns:p14="http://schemas.microsoft.com/office/powerpoint/2010/main" val="48507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Ориентировочная структура экзамена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692696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Сделать все лаб работы</a:t>
            </a: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Сдать все лаб работы</a:t>
            </a: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Подготовиться к экзамену</a:t>
            </a:r>
          </a:p>
          <a:p>
            <a:pPr lvl="1"/>
            <a:r>
              <a:rPr lang="ru-RU" sz="16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а) Выполнить пробные задачи </a:t>
            </a:r>
          </a:p>
          <a:p>
            <a:pPr lvl="1"/>
            <a:r>
              <a:rPr lang="ru-RU" sz="16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б) выбрать уровень сложности, который вы готовы подтверждать на экзамене</a:t>
            </a:r>
          </a:p>
          <a:p>
            <a:pPr lvl="1"/>
            <a:r>
              <a:rPr lang="ru-RU" sz="16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в) Подготовить ответы на теоретические вопросы</a:t>
            </a: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* Посетить консультацию перед экзаменом – задать на ней любые вопросы по предмету и списку вопросов, получить ответы</a:t>
            </a: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Прийти на экзамен </a:t>
            </a: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Выбрать уровень сложности</a:t>
            </a: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Получить практическую задачу соответствующего уровня сложности</a:t>
            </a: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За ограниченное время - выполнить полученную задачу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Продемонстрировать работоспособность задачи на любых корректных входных данных</a:t>
            </a: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В случае необходимости – отладить и исправить код</a:t>
            </a: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По требованию преподавателя – нарисовать блок-схему для указанного фрагмента кода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По требованию преподавателя – продемонстрировать навыки трассировки как вручную так и в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VS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Выбрать теоретические вопросы 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Подготовить ответы письменно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В беседе с преподавателем показать знакомство с темами теоретических вопросов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В случае необходимости – ответить на дополнительные вопросы без подготовки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Получить оценку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Отметить успешную сдачу экзамена</a:t>
            </a:r>
          </a:p>
        </p:txBody>
      </p:sp>
    </p:spTree>
    <p:extLst>
      <p:ext uri="{BB962C8B-B14F-4D97-AF65-F5344CB8AC3E}">
        <p14:creationId xmlns:p14="http://schemas.microsoft.com/office/powerpoint/2010/main" val="305998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Уровни сложности на экзамене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692696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На «удовлетворительно»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Можно сдать не все лабораторные работы (Какие именно лабы можно не сдавать, определяет преподаватель, ведущий лабораторные работы)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Задача практическая (из списка Обязательных алгоритмов)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1 теоретический вопрос – при подготовке можно пользоваться бумажными носителями информации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Никаких дополнительных вопросов</a:t>
            </a:r>
          </a:p>
          <a:p>
            <a:pPr marL="342900" indent="-342900">
              <a:buAutoNum type="arabicPeriod"/>
            </a:pPr>
            <a:endParaRPr lang="ru-RU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На «хорошо»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Сделаны и сданы все лабораторные работы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Задача практическая 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2 теоретических вопроса – при подготовке можно пользоваться бумажными носителями информации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дополнительные вопросы – 1-2</a:t>
            </a:r>
          </a:p>
          <a:p>
            <a:pPr marL="342900" indent="-342900">
              <a:buFontTx/>
              <a:buAutoNum type="arabicPeriod"/>
            </a:pPr>
            <a:endParaRPr lang="ru-RU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ru-RU" sz="16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На «отлично»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Сделаны и сданы все лабораторные работы. 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Задача практическая 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2 теоретических вопроса – при подготовке нельзя пользоваться ничем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дополнительные вопросы – 6+</a:t>
            </a:r>
            <a:endParaRPr lang="ru-RU" sz="16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78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Рекомендуемая литература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Конспект лекций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Презентации к лекциям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Ссылки в презентациях, в том числе следующие: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http://c-spravochnik.ru/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msdn</a:t>
            </a:r>
            <a:r>
              <a:rPr lang="ru-RU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microsoft</a:t>
            </a:r>
            <a:r>
              <a:rPr lang="ru-RU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com</a:t>
            </a:r>
            <a:r>
              <a:rPr lang="ru-RU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ru</a:t>
            </a:r>
            <a:r>
              <a:rPr lang="ru-RU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ru</a:t>
            </a:r>
            <a:r>
              <a:rPr lang="ru-RU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default</a:t>
            </a:r>
            <a:r>
              <a:rPr lang="ru-RU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aspx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http://habrahabr.ru/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https://www.google.ru/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http://rsdn.ru/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4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Минимальный (обязательный) набор практических навыков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Умение нарисовать блок-схему алгоритма для линейных участков, любых циклов, развилок, в том числе вложенных (любой степени вложенности).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Умение выполнять ручную трассировка алгоритма/программы – на листочке бумаги.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Умение создать новый проект 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Умение набрать текст программы в редакторе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Умение собрать и запустить программу на выполнение 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Умение ввести числовые данные с клавиатуры в консоли. Умение прочитать результат  программы в консоли.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Умение трассировать программу 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линейные участки, развилки, циклы. Умение трассировать вызов функций, трассировать рекурсию. Просматривать локальные переменные, стек вызовов, любые выбранные выражения.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Умение создавать текстовые файлы вручную.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Умение читать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числовые данные из текстовых файлов.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Умение создавать проект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Умение создавать картинки средствами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 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состоящие из линий, прямоугольников и эллипсов.</a:t>
            </a:r>
          </a:p>
        </p:txBody>
      </p:sp>
    </p:spTree>
    <p:extLst>
      <p:ext uri="{BB962C8B-B14F-4D97-AF65-F5344CB8AC3E}">
        <p14:creationId xmlns:p14="http://schemas.microsoft.com/office/powerpoint/2010/main" val="102596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Минимальный набор алгоритмов (выученных наизусть!)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Вычисление факториала.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Вычисление чисел Фибоначчи.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Ввод элементов массива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 элементов массива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минимального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максимального элемента массива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среднего арифметического элементов массива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Обмен местами двух элементов массива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strlen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смочь написать свою реализацию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strcat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смочь написать свою реализацию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strcpy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смочь написать свою реализацию</a:t>
            </a:r>
          </a:p>
          <a:p>
            <a:pPr marL="457200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7382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экзаменационной задачи (на «хорошо»)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Общее задание </a:t>
            </a:r>
            <a:endParaRPr lang="ru-RU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Ввести двумерный массив из файла. Количество элементов не более 10x10.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Каждый элемент – целое число в интервале значений -1000..+1000.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Количество строк (N) и столбцов (M) задано первой строке входного файла. Далее в N строках записаны по M числе.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Обработать массив согласно варианту.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Сохранить результат в формате, аналогичном входному</a:t>
            </a:r>
            <a:endParaRPr lang="en-US" sz="2000" dirty="0"/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Вариант</a:t>
            </a:r>
            <a:endParaRPr lang="ru-RU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DEEC94-8768-4997-AEB0-4010479E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005064"/>
            <a:ext cx="5904656" cy="23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2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/>
              <a:t>Простое решение экзаменационной задачи </a:t>
            </a:r>
          </a:p>
        </p:txBody>
      </p:sp>
    </p:spTree>
    <p:extLst>
      <p:ext uri="{BB962C8B-B14F-4D97-AF65-F5344CB8AC3E}">
        <p14:creationId xmlns:p14="http://schemas.microsoft.com/office/powerpoint/2010/main" val="244447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Входной файл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37235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02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Решение без функций (1)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#define _CRT_SECURE_NO_WARNINGS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en-US" dirty="0"/>
              <a:t>void main()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a[10][10];</a:t>
            </a:r>
          </a:p>
          <a:p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n, m;</a:t>
            </a:r>
          </a:p>
          <a:p>
            <a:endParaRPr lang="ru-RU" dirty="0"/>
          </a:p>
          <a:p>
            <a:r>
              <a:rPr lang="ru-RU" dirty="0"/>
              <a:t>	// Чтение из входного файла</a:t>
            </a:r>
          </a:p>
          <a:p>
            <a:r>
              <a:rPr lang="ru-RU" dirty="0"/>
              <a:t>	</a:t>
            </a:r>
            <a:r>
              <a:rPr lang="en-US" dirty="0"/>
              <a:t>FILE *fin = </a:t>
            </a:r>
            <a:r>
              <a:rPr lang="en-US" dirty="0" err="1"/>
              <a:t>fopen</a:t>
            </a:r>
            <a:r>
              <a:rPr lang="en-US" dirty="0"/>
              <a:t>("d:\\Temp\\in.txt", "</a:t>
            </a:r>
            <a:r>
              <a:rPr lang="en-US" dirty="0" err="1"/>
              <a:t>rt</a:t>
            </a:r>
            <a:r>
              <a:rPr lang="en-US" dirty="0"/>
              <a:t>");</a:t>
            </a:r>
          </a:p>
          <a:p>
            <a:r>
              <a:rPr lang="ru-RU" dirty="0"/>
              <a:t>	</a:t>
            </a:r>
            <a:r>
              <a:rPr lang="en-US" dirty="0"/>
              <a:t>if (fin == NULL) {</a:t>
            </a:r>
          </a:p>
          <a:p>
            <a:r>
              <a:rPr lang="ru-RU" dirty="0"/>
              <a:t>		</a:t>
            </a:r>
            <a:r>
              <a:rPr lang="en-US" dirty="0" err="1"/>
              <a:t>printf</a:t>
            </a:r>
            <a:r>
              <a:rPr lang="en-US" dirty="0"/>
              <a:t>("File in3.txt is not found");</a:t>
            </a:r>
          </a:p>
          <a:p>
            <a:r>
              <a:rPr lang="ru-RU" dirty="0"/>
              <a:t>		</a:t>
            </a:r>
            <a:r>
              <a:rPr lang="en-US" dirty="0"/>
              <a:t>return;</a:t>
            </a:r>
          </a:p>
          <a:p>
            <a:r>
              <a:rPr lang="ru-RU" dirty="0"/>
              <a:t>	}</a:t>
            </a:r>
          </a:p>
          <a:p>
            <a:endParaRPr lang="ru-RU" dirty="0"/>
          </a:p>
          <a:p>
            <a:r>
              <a:rPr lang="ru-RU" dirty="0"/>
              <a:t>	</a:t>
            </a:r>
            <a:r>
              <a:rPr lang="en-US" dirty="0" err="1"/>
              <a:t>fscanf</a:t>
            </a:r>
            <a:r>
              <a:rPr lang="en-US" dirty="0"/>
              <a:t>(fin, "%d", &amp;n);</a:t>
            </a:r>
          </a:p>
          <a:p>
            <a:r>
              <a:rPr lang="ru-RU" dirty="0"/>
              <a:t>	</a:t>
            </a:r>
            <a:r>
              <a:rPr lang="en-US" dirty="0" err="1"/>
              <a:t>fscanf</a:t>
            </a:r>
            <a:r>
              <a:rPr lang="en-US" dirty="0"/>
              <a:t>(fin, "%d", &amp;m);</a:t>
            </a:r>
          </a:p>
          <a:p>
            <a:r>
              <a:rPr lang="ru-RU" dirty="0"/>
              <a:t>	</a:t>
            </a:r>
            <a:r>
              <a:rPr lang="nn-NO" dirty="0"/>
              <a:t>for (int i = 0; i &lt; n; i++)</a:t>
            </a:r>
          </a:p>
          <a:p>
            <a:r>
              <a:rPr lang="ru-RU" dirty="0"/>
              <a:t>		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0; j &lt; m;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ru-RU" dirty="0"/>
              <a:t>			</a:t>
            </a:r>
            <a:r>
              <a:rPr lang="en-US" dirty="0" err="1"/>
              <a:t>fscanf</a:t>
            </a:r>
            <a:r>
              <a:rPr lang="en-US" dirty="0"/>
              <a:t>(fin, "%d", &amp;a[</a:t>
            </a:r>
            <a:r>
              <a:rPr lang="en-US" dirty="0" err="1"/>
              <a:t>i</a:t>
            </a:r>
            <a:r>
              <a:rPr lang="en-US" dirty="0"/>
              <a:t>][j]);</a:t>
            </a:r>
          </a:p>
          <a:p>
            <a:r>
              <a:rPr lang="ru-RU" dirty="0"/>
              <a:t>	</a:t>
            </a:r>
            <a:r>
              <a:rPr lang="en-US" dirty="0" err="1"/>
              <a:t>fclose</a:t>
            </a:r>
            <a:r>
              <a:rPr lang="en-US" dirty="0"/>
              <a:t>(fin);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08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Решение без функций (2)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// вывод массива в консоль</a:t>
            </a:r>
          </a:p>
          <a:p>
            <a:r>
              <a:rPr lang="ru-RU" dirty="0"/>
              <a:t>	</a:t>
            </a:r>
            <a:r>
              <a:rPr lang="nn-NO" dirty="0"/>
              <a:t>for (int i = 0; i &lt; n; i++) {</a:t>
            </a:r>
          </a:p>
          <a:p>
            <a:r>
              <a:rPr lang="ru-RU" dirty="0"/>
              <a:t>		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0; j &lt; m;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ru-RU" dirty="0"/>
              <a:t>			</a:t>
            </a:r>
            <a:r>
              <a:rPr lang="en-US" dirty="0" err="1"/>
              <a:t>printf</a:t>
            </a:r>
            <a:r>
              <a:rPr lang="en-US" dirty="0"/>
              <a:t>("%5d ", a[</a:t>
            </a:r>
            <a:r>
              <a:rPr lang="en-US" dirty="0" err="1"/>
              <a:t>i</a:t>
            </a:r>
            <a:r>
              <a:rPr lang="en-US" dirty="0"/>
              <a:t>][j]);</a:t>
            </a:r>
          </a:p>
          <a:p>
            <a:r>
              <a:rPr lang="ru-RU" dirty="0"/>
              <a:t>		}</a:t>
            </a:r>
          </a:p>
          <a:p>
            <a:r>
              <a:rPr lang="ru-RU" dirty="0"/>
              <a:t>	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endParaRPr lang="ru-RU" dirty="0"/>
          </a:p>
          <a:p>
            <a:r>
              <a:rPr lang="ru-RU" dirty="0"/>
              <a:t>	// поиск минимального</a:t>
            </a:r>
          </a:p>
          <a:p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min = a[0][0];</a:t>
            </a:r>
          </a:p>
          <a:p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iMin</a:t>
            </a:r>
            <a:r>
              <a:rPr lang="en-US" dirty="0"/>
              <a:t> = 0;</a:t>
            </a:r>
          </a:p>
          <a:p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jMin</a:t>
            </a:r>
            <a:r>
              <a:rPr lang="en-US" dirty="0"/>
              <a:t> = 0;</a:t>
            </a:r>
          </a:p>
          <a:p>
            <a:r>
              <a:rPr lang="ru-RU" dirty="0"/>
              <a:t>	</a:t>
            </a:r>
            <a:r>
              <a:rPr lang="nn-NO" dirty="0"/>
              <a:t>for (int i = 0; i &lt; n; i++) {</a:t>
            </a:r>
          </a:p>
          <a:p>
            <a:r>
              <a:rPr lang="ru-RU" dirty="0"/>
              <a:t>		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0; j &lt; m;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ru-RU" dirty="0"/>
              <a:t>			</a:t>
            </a:r>
            <a:r>
              <a:rPr lang="en-US" dirty="0"/>
              <a:t>if (a[</a:t>
            </a:r>
            <a:r>
              <a:rPr lang="en-US" dirty="0" err="1"/>
              <a:t>i</a:t>
            </a:r>
            <a:r>
              <a:rPr lang="en-US" dirty="0"/>
              <a:t>][j] &lt; min) {</a:t>
            </a:r>
          </a:p>
          <a:p>
            <a:r>
              <a:rPr lang="ru-RU" dirty="0"/>
              <a:t>				</a:t>
            </a:r>
            <a:r>
              <a:rPr lang="en-US" dirty="0"/>
              <a:t>min = a[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r>
              <a:rPr lang="ru-RU" dirty="0"/>
              <a:t>				</a:t>
            </a:r>
            <a:r>
              <a:rPr lang="en-US" dirty="0" err="1"/>
              <a:t>iMin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ru-RU" dirty="0"/>
              <a:t>				</a:t>
            </a:r>
            <a:r>
              <a:rPr lang="en-US" dirty="0" err="1"/>
              <a:t>jMin</a:t>
            </a:r>
            <a:r>
              <a:rPr lang="en-US" dirty="0"/>
              <a:t> = j;</a:t>
            </a:r>
          </a:p>
          <a:p>
            <a:r>
              <a:rPr lang="ru-RU" dirty="0"/>
              <a:t>			}</a:t>
            </a:r>
          </a:p>
          <a:p>
            <a:r>
              <a:rPr lang="ru-RU" dirty="0"/>
              <a:t>		}</a:t>
            </a:r>
          </a:p>
          <a:p>
            <a:r>
              <a:rPr lang="ru-RU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3179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Решение без функций (3)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// поиск максимального</a:t>
            </a:r>
          </a:p>
          <a:p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max = a[0][0];</a:t>
            </a:r>
          </a:p>
          <a:p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iMax</a:t>
            </a:r>
            <a:r>
              <a:rPr lang="en-US" dirty="0"/>
              <a:t> = 0;</a:t>
            </a:r>
          </a:p>
          <a:p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jMax</a:t>
            </a:r>
            <a:r>
              <a:rPr lang="en-US" dirty="0"/>
              <a:t> = 0;</a:t>
            </a:r>
          </a:p>
          <a:p>
            <a:r>
              <a:rPr lang="ru-RU" dirty="0"/>
              <a:t>	</a:t>
            </a:r>
            <a:r>
              <a:rPr lang="nn-NO" dirty="0"/>
              <a:t>for (int i = 0; i &lt; n; i++) {</a:t>
            </a:r>
          </a:p>
          <a:p>
            <a:r>
              <a:rPr lang="ru-RU" dirty="0"/>
              <a:t>		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0; j &lt; m;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ru-RU" dirty="0"/>
              <a:t>			</a:t>
            </a:r>
            <a:r>
              <a:rPr lang="en-US" dirty="0"/>
              <a:t>if (a[</a:t>
            </a:r>
            <a:r>
              <a:rPr lang="en-US" dirty="0" err="1"/>
              <a:t>i</a:t>
            </a:r>
            <a:r>
              <a:rPr lang="en-US" dirty="0"/>
              <a:t>][j] &gt; max) {</a:t>
            </a:r>
          </a:p>
          <a:p>
            <a:r>
              <a:rPr lang="ru-RU" dirty="0"/>
              <a:t>				</a:t>
            </a:r>
            <a:r>
              <a:rPr lang="en-US" dirty="0"/>
              <a:t>max = a[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r>
              <a:rPr lang="ru-RU" dirty="0"/>
              <a:t>				</a:t>
            </a:r>
            <a:r>
              <a:rPr lang="en-US" dirty="0" err="1"/>
              <a:t>iMax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ru-RU" dirty="0"/>
              <a:t>				</a:t>
            </a:r>
            <a:r>
              <a:rPr lang="en-US" dirty="0" err="1"/>
              <a:t>jMax</a:t>
            </a:r>
            <a:r>
              <a:rPr lang="en-US" dirty="0"/>
              <a:t> = j;</a:t>
            </a:r>
          </a:p>
          <a:p>
            <a:r>
              <a:rPr lang="ru-RU" dirty="0"/>
              <a:t>			}</a:t>
            </a:r>
          </a:p>
          <a:p>
            <a:r>
              <a:rPr lang="ru-RU" dirty="0"/>
              <a:t>		}</a:t>
            </a:r>
          </a:p>
          <a:p>
            <a:r>
              <a:rPr lang="ru-RU" dirty="0"/>
              <a:t>	}</a:t>
            </a:r>
          </a:p>
          <a:p>
            <a:endParaRPr lang="ru-RU" dirty="0"/>
          </a:p>
          <a:p>
            <a:r>
              <a:rPr lang="ru-RU" dirty="0"/>
              <a:t>	// перестановка столбцов с минимальным и максимальным элементами</a:t>
            </a:r>
          </a:p>
          <a:p>
            <a:r>
              <a:rPr lang="ru-RU" dirty="0"/>
              <a:t>	</a:t>
            </a:r>
            <a:r>
              <a:rPr lang="nn-NO" dirty="0"/>
              <a:t>for (int i = 0; i &lt; n; i++) {</a:t>
            </a:r>
          </a:p>
          <a:p>
            <a:r>
              <a:rPr lang="ru-RU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a[</a:t>
            </a:r>
            <a:r>
              <a:rPr lang="en-US" dirty="0" err="1"/>
              <a:t>i</a:t>
            </a:r>
            <a:r>
              <a:rPr lang="en-US" dirty="0"/>
              <a:t>][</a:t>
            </a:r>
            <a:r>
              <a:rPr lang="en-US" dirty="0" err="1"/>
              <a:t>jMin</a:t>
            </a:r>
            <a:r>
              <a:rPr lang="en-US" dirty="0"/>
              <a:t>];</a:t>
            </a:r>
          </a:p>
          <a:p>
            <a:r>
              <a:rPr lang="ru-RU" dirty="0"/>
              <a:t>		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][</a:t>
            </a:r>
            <a:r>
              <a:rPr lang="en-US" dirty="0" err="1"/>
              <a:t>jMin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][</a:t>
            </a:r>
            <a:r>
              <a:rPr lang="en-US" dirty="0" err="1"/>
              <a:t>jMax</a:t>
            </a:r>
            <a:r>
              <a:rPr lang="en-US" dirty="0"/>
              <a:t>];</a:t>
            </a:r>
          </a:p>
          <a:p>
            <a:r>
              <a:rPr lang="ru-RU" dirty="0"/>
              <a:t>		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][</a:t>
            </a:r>
            <a:r>
              <a:rPr lang="en-US" dirty="0" err="1"/>
              <a:t>jMax</a:t>
            </a:r>
            <a:r>
              <a:rPr lang="en-US" dirty="0"/>
              <a:t>] =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ru-RU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395828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12291</TotalTime>
  <Words>2001</Words>
  <Application>Microsoft Office PowerPoint</Application>
  <PresentationFormat>Экран (4:3)</PresentationFormat>
  <Paragraphs>224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Calibri</vt:lpstr>
      <vt:lpstr>Тема Office</vt:lpstr>
      <vt:lpstr>Основы алгоритмизации и программирования ФИСТ 1 курс Власенко  Олег  Федосович</vt:lpstr>
      <vt:lpstr>Минимальный (обязательный) набор практических навыков</vt:lpstr>
      <vt:lpstr>Минимальный набор алгоритмов (выученных наизусть!)</vt:lpstr>
      <vt:lpstr>Пример экзаменационной задачи (на «хорошо»)</vt:lpstr>
      <vt:lpstr>Презентация PowerPoint</vt:lpstr>
      <vt:lpstr>Входной файл</vt:lpstr>
      <vt:lpstr>Решение без функций (1)</vt:lpstr>
      <vt:lpstr>Решение без функций (2)</vt:lpstr>
      <vt:lpstr>Решение без функций (3)</vt:lpstr>
      <vt:lpstr>Решение без функций (4)</vt:lpstr>
      <vt:lpstr>Решение без функций (5)</vt:lpstr>
      <vt:lpstr>Пример экзаменационной задачи (на «отлично»)</vt:lpstr>
      <vt:lpstr>Пример экзаменационной задачи (на «отлично»)</vt:lpstr>
      <vt:lpstr>Теоретические вопросы к экзамену</vt:lpstr>
      <vt:lpstr>Теоретические вопросы к экзамену</vt:lpstr>
      <vt:lpstr>Ориентировочная структура экзамена</vt:lpstr>
      <vt:lpstr>Уровни сложности на экзамене</vt:lpstr>
      <vt:lpstr>Рекомендуемая 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898</cp:revision>
  <dcterms:created xsi:type="dcterms:W3CDTF">2015-09-02T18:56:24Z</dcterms:created>
  <dcterms:modified xsi:type="dcterms:W3CDTF">2022-11-20T06:27:30Z</dcterms:modified>
</cp:coreProperties>
</file>