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A2C7AE-B584-4546-91D9-FA78AFF9C4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E7A58A-CF2F-44B0-9ADC-B446DAA4AA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422101-8181-4C7D-82B0-EFBC89B6A6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5D8C39-CC30-4B06-B957-0B878342BB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B87EEC-F650-44FE-B459-D6F5FFCD7F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0EB253-BF8D-47A5-8A85-38A96C517E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7BFB63-0653-4C69-8A26-AB4017D36E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3308C9-29A2-4861-A79A-5DDC74DBA2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AE8DBA-C836-4D38-AB99-B54A7C973E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A8FB2C-440C-4E65-8DB9-D45D608766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CC37F4-A67A-4860-BFC0-98E9746382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986F82-C99B-495D-B9C5-E841E86BC6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DA843C-2986-4878-BA3B-F4BB00F381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261B93-05CB-4C9C-9FDD-9F4482D80D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87B8CA-1F18-4B5F-B148-0D144472E3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3D0246-11BD-44E0-B037-994F3EFF0A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0099CE-B0D5-4DA0-A89C-2F5586E6FE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A06782-4B1A-46B8-B41C-700896A493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D2BFFC-4DA5-44AD-B2B3-744C2AF2B7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56484E-6E7E-4E61-965A-C06B720B64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A431B7-2428-4470-9C9C-E8476D82C6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A1EF61-4F51-4A48-BF55-F131FB2A39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9D17AF-3200-4CAA-BA3D-FE609040F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B2D319-D417-4C8E-AF99-8DBA9DBF14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4E3548-64F0-467E-8C5D-34900E0FA26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D9E26D-9270-4A4C-872C-EDF17FB005E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9640" y="1196640"/>
            <a:ext cx="7668000" cy="122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b050"/>
                </a:solidFill>
                <a:latin typeface="Calibri"/>
              </a:rPr>
              <a:t>Курс «Основы программирования»</a:t>
            </a:r>
            <a:br/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Власенко Олег Федосович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SimbirSoft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2925000"/>
            <a:ext cx="6400080" cy="26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70c0"/>
                </a:solidFill>
                <a:latin typeface="Calibri"/>
              </a:rPr>
              <a:t>Самостоятельная работа 1.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</a:rPr>
              <a:t>IF &amp; DO WHILE – </a:t>
            </a:r>
            <a:r>
              <a:rPr b="1" lang="ru-RU" sz="3200" spc="-1" strike="noStrike">
                <a:solidFill>
                  <a:srgbClr val="0070c0"/>
                </a:solidFill>
                <a:latin typeface="Calibri"/>
              </a:rPr>
              <a:t>блок-схемы и трассировка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2B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– на  самостоятельную отработку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6" name="Прямоугольник 3"/>
          <p:cNvSpPr/>
          <p:nvPr/>
        </p:nvSpPr>
        <p:spPr>
          <a:xfrm>
            <a:off x="107640" y="751320"/>
            <a:ext cx="8928360" cy="47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2. Вариант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B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a, b;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= a;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b--;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&gt;= 1);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b++;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&lt; 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" name="Прямоугольник 4"/>
          <p:cNvSpPr/>
          <p:nvPr/>
        </p:nvSpPr>
        <p:spPr>
          <a:xfrm>
            <a:off x="5292000" y="1052640"/>
            <a:ext cx="343728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3A –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на разбор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9" name="Прямоугольник 3"/>
          <p:cNvSpPr/>
          <p:nvPr/>
        </p:nvSpPr>
        <p:spPr>
          <a:xfrm>
            <a:off x="107640" y="751320"/>
            <a:ext cx="8928360" cy="52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3. Вариант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A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a, b, c;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m2, m3;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"%d%d"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&amp;a, &amp;b);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m2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m3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 = a;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(c % 2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m2++;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(c % 3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m3++;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(c &lt;= b);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"%d %d "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, m2, m3);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" name="Прямоугольник 4"/>
          <p:cNvSpPr/>
          <p:nvPr/>
        </p:nvSpPr>
        <p:spPr>
          <a:xfrm>
            <a:off x="5292000" y="1052640"/>
            <a:ext cx="343728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3 6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3A –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блок-схема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2" name="Прямоугольник 3"/>
          <p:cNvSpPr/>
          <p:nvPr/>
        </p:nvSpPr>
        <p:spPr>
          <a:xfrm>
            <a:off x="107640" y="751320"/>
            <a:ext cx="8928360" cy="52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3. Вариант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A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a, b, c;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m2, m3;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"%d%d"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&amp;a, &amp;b);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m2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m3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 = a;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(c % 2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m2++;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(c % 3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m3++;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c++;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(c &lt;= b);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"%d %d "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, m2, m3);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13" name="Рисунок 5" descr=""/>
          <p:cNvPicPr/>
          <p:nvPr/>
        </p:nvPicPr>
        <p:blipFill>
          <a:blip r:embed="rId1"/>
          <a:stretch/>
        </p:blipFill>
        <p:spPr>
          <a:xfrm>
            <a:off x="5580000" y="843840"/>
            <a:ext cx="3129840" cy="526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3B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– на  самостоятельную отработку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5" name="Прямоугольник 3"/>
          <p:cNvSpPr/>
          <p:nvPr/>
        </p:nvSpPr>
        <p:spPr>
          <a:xfrm>
            <a:off x="107640" y="751320"/>
            <a:ext cx="892836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3. Вариант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B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n, d;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&amp;n);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= 1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n);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 = 2;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(n % d == 0)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"* 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d);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 = n / d;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d++;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(n &gt; 1);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6" name="Прямоугольник 4"/>
          <p:cNvSpPr/>
          <p:nvPr/>
        </p:nvSpPr>
        <p:spPr>
          <a:xfrm>
            <a:off x="5292000" y="1052640"/>
            <a:ext cx="3437280" cy="39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30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300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1640" y="242100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Доп варианты задач 02 и 03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2C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9" name="Прямоугольник 3"/>
          <p:cNvSpPr/>
          <p:nvPr/>
        </p:nvSpPr>
        <p:spPr>
          <a:xfrm>
            <a:off x="107640" y="751320"/>
            <a:ext cx="8928360" cy="47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2. Вариант С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a, b;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= a;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-= 2;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&gt;= 1);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+= 2;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&lt; 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" name="Прямоугольник 4"/>
          <p:cNvSpPr/>
          <p:nvPr/>
        </p:nvSpPr>
        <p:spPr>
          <a:xfrm>
            <a:off x="5292000" y="1052640"/>
            <a:ext cx="343728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2D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2" name="Прямоугольник 3"/>
          <p:cNvSpPr/>
          <p:nvPr/>
        </p:nvSpPr>
        <p:spPr>
          <a:xfrm>
            <a:off x="107640" y="751320"/>
            <a:ext cx="8928360" cy="47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2. Вариант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D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a, b;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= 1;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+= 2;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&lt;= 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-= 2;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&gt; 1);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3" name="Прямоугольник 4"/>
          <p:cNvSpPr/>
          <p:nvPr/>
        </p:nvSpPr>
        <p:spPr>
          <a:xfrm>
            <a:off x="5292000" y="1052640"/>
            <a:ext cx="343728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2E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5" name="Прямоугольник 3"/>
          <p:cNvSpPr/>
          <p:nvPr/>
        </p:nvSpPr>
        <p:spPr>
          <a:xfrm>
            <a:off x="107640" y="751320"/>
            <a:ext cx="8928360" cy="47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2. Вариант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D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a, b;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= 1;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*= 2;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&lt;= 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/= 2;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&gt; 1);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Прямоугольник 4"/>
          <p:cNvSpPr/>
          <p:nvPr/>
        </p:nvSpPr>
        <p:spPr>
          <a:xfrm>
            <a:off x="5292000" y="1052640"/>
            <a:ext cx="343728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3C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8" name="Прямоугольник 3"/>
          <p:cNvSpPr/>
          <p:nvPr/>
        </p:nvSpPr>
        <p:spPr>
          <a:xfrm>
            <a:off x="107640" y="751320"/>
            <a:ext cx="8928360" cy="59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3. Вариант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C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a, b, c;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m2, m5;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600" spc="-1" strike="noStrike">
                <a:solidFill>
                  <a:srgbClr val="a31515"/>
                </a:solidFill>
                <a:latin typeface="Consolas"/>
                <a:ea typeface="DejaVu Sans"/>
              </a:rPr>
              <a:t>"%d%d"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&amp;a, &amp;b);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m2 = 0;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m5 = 0;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 = a;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(c % 2 == 0)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m2++;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(c % 5 == 0)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m5++;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c++;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(c &lt;= b);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600" spc="-1" strike="noStrike">
                <a:solidFill>
                  <a:srgbClr val="a31515"/>
                </a:solidFill>
                <a:latin typeface="Consolas"/>
                <a:ea typeface="DejaVu Sans"/>
              </a:rPr>
              <a:t>"%d %d 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, m2, m5);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29" name="Прямоугольник 4"/>
          <p:cNvSpPr/>
          <p:nvPr/>
        </p:nvSpPr>
        <p:spPr>
          <a:xfrm>
            <a:off x="5292000" y="1052640"/>
            <a:ext cx="343728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5 10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3D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1" name="Прямоугольник 3"/>
          <p:cNvSpPr/>
          <p:nvPr/>
        </p:nvSpPr>
        <p:spPr>
          <a:xfrm>
            <a:off x="107640" y="751320"/>
            <a:ext cx="8928360" cy="59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3. Вариант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a, b, c;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m3, m5;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600" spc="-1" strike="noStrike">
                <a:solidFill>
                  <a:srgbClr val="a31515"/>
                </a:solidFill>
                <a:latin typeface="Consolas"/>
                <a:ea typeface="DejaVu Sans"/>
              </a:rPr>
              <a:t>"%d%d"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&amp;a, &amp;b);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m3 = 0;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m5 = 0;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 = a;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(c % 3 == 0)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m3++;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(c % 5 == 0)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m5++;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c++;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(c &lt;= b);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600" spc="-1" strike="noStrike">
                <a:solidFill>
                  <a:srgbClr val="a31515"/>
                </a:solidFill>
                <a:latin typeface="Consolas"/>
                <a:ea typeface="DejaVu Sans"/>
              </a:rPr>
              <a:t>"%d %d 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, m3, m5);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32" name="Прямоугольник 4"/>
          <p:cNvSpPr/>
          <p:nvPr/>
        </p:nvSpPr>
        <p:spPr>
          <a:xfrm>
            <a:off x="5292000" y="1052640"/>
            <a:ext cx="343728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5 10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9760" y="192600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СР1 – блок-схемы и трассировка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Заголовок 1"/>
          <p:cNvSpPr/>
          <p:nvPr/>
        </p:nvSpPr>
        <p:spPr>
          <a:xfrm>
            <a:off x="149760" y="328500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IF &amp; DO WHILE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3E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4" name="Прямоугольник 3"/>
          <p:cNvSpPr/>
          <p:nvPr/>
        </p:nvSpPr>
        <p:spPr>
          <a:xfrm>
            <a:off x="107640" y="751320"/>
            <a:ext cx="8928360" cy="59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3. Вариант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E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a, b, c;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mN, mP;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600" spc="-1" strike="noStrike">
                <a:solidFill>
                  <a:srgbClr val="a31515"/>
                </a:solidFill>
                <a:latin typeface="Consolas"/>
                <a:ea typeface="DejaVu Sans"/>
              </a:rPr>
              <a:t>"%d%d"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&amp;a, &amp;b);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mN = 0;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mP = 0;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 = a;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(c &lt; 0)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mN++;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(c &gt; 0)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mP++;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c++;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(c &lt;= b);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600" spc="-1" strike="noStrike">
                <a:solidFill>
                  <a:srgbClr val="a31515"/>
                </a:solidFill>
                <a:latin typeface="Consolas"/>
                <a:ea typeface="DejaVu Sans"/>
              </a:rPr>
              <a:t>"%d %d 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, mN, mP);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35" name="Прямоугольник 4"/>
          <p:cNvSpPr/>
          <p:nvPr/>
        </p:nvSpPr>
        <p:spPr>
          <a:xfrm>
            <a:off x="5292000" y="1052640"/>
            <a:ext cx="343728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-3 2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Зачем вообще блок-схемы и трассировка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7" name="Прямоугольник 3"/>
          <p:cNvSpPr/>
          <p:nvPr/>
        </p:nvSpPr>
        <p:spPr>
          <a:xfrm>
            <a:off x="107640" y="751320"/>
            <a:ext cx="8928360" cy="56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Чтобы программист смог «заставить» компьютер выполнять написанную им программу, он обязан четко понимать как работают команды, которые он отдает компьютеру – как каждая по отдельности, так и все вместе.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Только лишь если программист понимает это, он сможет составить корректную программу.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Естественно, для успешного решения бизнес-задачи при помощи ИТ, нужно много чего другого. Нужно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А) понять, как именно выполняется задача (бизнес-аналитика)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Б) нужно «вытащить» алгоритм или его разработать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В) нужно подобрать необходимые структуры данных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Г) нужно создать код программы, в котором будет реализован алгоритм, и будут использованы структуры данных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Д) нужно отладить эту программу, и довести её до работоспособного состояния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Е) нужно протестировать программу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Ж) нужно передать её заказчику и обучить пользователей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З) нужно обеспечить поддержку пользователей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И сделать еще много другого!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Но всё это БЕССМЫСЛЕННО, если «программист» не в курсе, как работает компьютер, как компьютер исполняет написанную программу!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Блок-схемы и трассировка нужны для того, чтобы вы разобрались как именно компьютер выполняет тот код, который вы ему отдаете на выполнение!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Что будем делать?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9" name="Прямоугольник 3"/>
          <p:cNvSpPr/>
          <p:nvPr/>
        </p:nvSpPr>
        <p:spPr>
          <a:xfrm>
            <a:off x="107640" y="751320"/>
            <a:ext cx="8928360" cy="52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Сегодня  разберем несколько задач.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В ближайшее время вам нужно будет самостоятельно решить аналогичные задачи ( вариант  B ), и сдать их вашим преподавателям.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В случае необходимости вы можете потренироваться, решая варианты C, D, E.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Также варианты C, D, E могут быть использованы преподавателем для проверки ваших знаний или для отработки навыков.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Каждая из задач представляет собой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А) код программы на СИ (корректная программа)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Б) конкретные входные данные (корректные данные)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Вам нужно в каждой задаче сделать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 Выполнить трассировку этой программы </a:t>
            </a:r>
            <a:r>
              <a:rPr b="1" lang="ru-RU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в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VS</a:t>
            </a:r>
            <a:r>
              <a:rPr b="1" lang="ru-RU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 Выполнить трассировку этой программы </a:t>
            </a:r>
            <a:r>
              <a:rPr b="1" lang="ru-RU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на бумаге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/</a:t>
            </a:r>
            <a:r>
              <a:rPr b="1" lang="ru-RU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в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Excel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 Нарисовать </a:t>
            </a:r>
            <a:r>
              <a:rPr b="1" lang="ru-RU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на бумаге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блок-схему программы.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01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 –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на разбор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1" name="Прямоугольник 3"/>
          <p:cNvSpPr/>
          <p:nvPr/>
        </p:nvSpPr>
        <p:spPr>
          <a:xfrm>
            <a:off x="107640" y="751320"/>
            <a:ext cx="8928360" cy="58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1. Вариант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A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a, b, c, d, 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"%d%d%d"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&amp;a, &amp;b, &amp;c);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если a делится на 2 без остатка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(a % 2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+= a;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если b делится на 2 без остатка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(b % 2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+= b;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если c делится на 2 без остатка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(c % 2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+= c;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"%d %d"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, d, 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" name="Прямоугольник 4"/>
          <p:cNvSpPr/>
          <p:nvPr/>
        </p:nvSpPr>
        <p:spPr>
          <a:xfrm>
            <a:off x="5292000" y="1052640"/>
            <a:ext cx="3437280" cy="28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1 2 3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2.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2 4 6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01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 –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блок-схема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4" name="Прямоугольник 3"/>
          <p:cNvSpPr/>
          <p:nvPr/>
        </p:nvSpPr>
        <p:spPr>
          <a:xfrm>
            <a:off x="107640" y="751320"/>
            <a:ext cx="8928360" cy="58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1. Вариант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A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a, b, c, d, 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"%d%d%d"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&amp;a, &amp;b, &amp;c);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если a делится на 2 без остатка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(a % 2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+= a;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если b делится на 2 без остатка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(b % 2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+= b;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если c делится на 2 без остатка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(c % 2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+= c;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"%d %d"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, d, 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95" name="Рисунок 5" descr=""/>
          <p:cNvPicPr/>
          <p:nvPr/>
        </p:nvPicPr>
        <p:blipFill>
          <a:blip r:embed="rId1"/>
          <a:stretch/>
        </p:blipFill>
        <p:spPr>
          <a:xfrm>
            <a:off x="5940000" y="980640"/>
            <a:ext cx="2286360" cy="558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01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– на  самостоятельную отработку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7" name="Прямоугольник 3"/>
          <p:cNvSpPr/>
          <p:nvPr/>
        </p:nvSpPr>
        <p:spPr>
          <a:xfrm>
            <a:off x="107640" y="751320"/>
            <a:ext cx="8928360" cy="56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1. Вариант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B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a, b, d, 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"%d%d"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&amp;a, &amp;b);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= 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если a делится на 3 без остатка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(a % 3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*= a;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// если b делится на 3 без остатка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(b % 3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d++;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*= b;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 (d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e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400" spc="-1" strike="noStrike">
                <a:solidFill>
                  <a:srgbClr val="a31515"/>
                </a:solidFill>
                <a:latin typeface="Consolas"/>
                <a:ea typeface="DejaVu Sans"/>
              </a:rPr>
              <a:t>"%d %d"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, d, 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8" name="Прямоугольник 4"/>
          <p:cNvSpPr/>
          <p:nvPr/>
        </p:nvSpPr>
        <p:spPr>
          <a:xfrm>
            <a:off x="5292000" y="1052640"/>
            <a:ext cx="3437280" cy="28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1 2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2.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3 6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2A –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на разбор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0" name="Прямоугольник 3"/>
          <p:cNvSpPr/>
          <p:nvPr/>
        </p:nvSpPr>
        <p:spPr>
          <a:xfrm>
            <a:off x="107640" y="751320"/>
            <a:ext cx="8928360" cy="47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2. Вариант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A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a, b;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= 1;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b++;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&lt;= 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b--;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&gt; 1);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" name="Прямоугольник 4"/>
          <p:cNvSpPr/>
          <p:nvPr/>
        </p:nvSpPr>
        <p:spPr>
          <a:xfrm>
            <a:off x="5292000" y="1052640"/>
            <a:ext cx="343728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 1. Введите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360" cy="6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0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2A –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блок-схема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3" name="Прямоугольник 3"/>
          <p:cNvSpPr/>
          <p:nvPr/>
        </p:nvSpPr>
        <p:spPr>
          <a:xfrm>
            <a:off x="107640" y="751320"/>
            <a:ext cx="8928360" cy="47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// Задача 2. Вариант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A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Consolas"/>
                <a:ea typeface="DejaVu Sans"/>
              </a:rPr>
              <a:t>#include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&lt;stdio.h&gt;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main()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a, b;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scanf_s(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&amp;a);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 = 1;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b++;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&lt;= a);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b--;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printf(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"%d 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 b);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(b &gt; 1);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4" name="Рисунок 5" descr=""/>
          <p:cNvPicPr/>
          <p:nvPr/>
        </p:nvPicPr>
        <p:blipFill>
          <a:blip r:embed="rId1"/>
          <a:stretch/>
        </p:blipFill>
        <p:spPr>
          <a:xfrm>
            <a:off x="6300360" y="836640"/>
            <a:ext cx="1796760" cy="50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Application>LibreOffice/7.3.0.3$Windows_X86_64 LibreOffice_project/0f246aa12d0eee4a0f7adcefbf7c878fc2238db3</Application>
  <AppVersion>15.0000</AppVersion>
  <Words>2223</Words>
  <Paragraphs>430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2015-09-02T18:56:24Z</dcterms:created>
  <dc:creator>Oleg</dc:creator>
  <dc:description/>
  <dc:language>ru-RU</dc:language>
  <cp:lastModifiedBy/>
  <dcterms:modified xsi:type="dcterms:W3CDTF">2022-10-01T11:03:36Z</dcterms:modified>
  <cp:revision>157</cp:revision>
  <dc:subject/>
  <dc:title>Основы программирования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21</vt:i4>
  </property>
</Properties>
</file>