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5994EBB-B859-47DF-AEAE-C270FA52A25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B1C4B7A-2FBB-4DB7-AE9B-22F20E78E0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BC2900-5F19-4980-8EF5-7660D698568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97B216A-9C31-4FD2-90D6-369E0FE737E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FA6F4AA-5B5A-4642-A5E7-1278B370BA0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D421720-3FE0-482E-9CF2-8AB102024F1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D00226F-7A9F-4E95-B5F8-5523EAE7AB6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0CDD55-4882-4C9E-8C9B-EF7630C8DC0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84BDB2-CFE9-44F9-B197-B5518EDD2E6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4A2F84-E971-4296-8E2D-3FEC3B322EA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F77BC9F-09A5-4821-B14B-1D6CE21820F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9423EB0-B6CB-45BF-A5A5-12258421A3B5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8FA3F2C-50F4-451E-B36C-A46C5F03715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26C4337-FCDE-46A3-9F98-63CD981CDAF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2338E7-3B55-4195-98B9-570B2A9B3D1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9E62D05-DF9B-4576-9547-86743EC455C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798A4FE-E05D-4293-B103-BAEF8E4DD2C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BF4F24F-1F8E-45D0-8881-3B9FCC661F5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9A05DCD-6BCE-4107-895D-D79C8FA0AF5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1F5267E-E964-4723-86F3-666A192827C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8D1282A-119D-4861-A483-5A795042644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619644-A25B-43EB-88AC-7FE789E4358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CBD8372-C958-477C-9B58-341AD6359C7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FAB1B5-EF1E-4BCC-A68A-BAF9CB3D9C0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 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56B78E-193E-4145-851F-C8AEF4648FC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&lt;дата/время&gt;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4F960C-67C8-4B53-B940-474942F6AAFD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259640" y="1196640"/>
            <a:ext cx="766836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B050"/>
                </a:solidFill>
                <a:latin typeface="Calibri"/>
              </a:rPr>
              <a:t>Курс «Основы программирования»</a:t>
            </a:r>
            <a:br/>
            <a:r>
              <a:rPr lang="ru-RU" sz="2400" b="1" strike="noStrike" spc="-1">
                <a:solidFill>
                  <a:srgbClr val="000000"/>
                </a:solidFill>
                <a:latin typeface="Calibri"/>
              </a:rPr>
              <a:t>Власенко Олег Федосович</a:t>
            </a:r>
            <a:br/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SimbirSoft</a:t>
            </a:r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259640" y="2925000"/>
            <a:ext cx="6400440" cy="2638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ru-RU" sz="3200" b="1" strike="noStrike" spc="-1">
                <a:solidFill>
                  <a:srgbClr val="0070C0"/>
                </a:solidFill>
                <a:latin typeface="Calibri"/>
              </a:rPr>
              <a:t>Самостоятельная работа 4</a:t>
            </a:r>
            <a:endParaRPr lang="ru-RU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70C0"/>
                </a:solidFill>
                <a:latin typeface="Calibri"/>
              </a:rPr>
              <a:t>FOR, </a:t>
            </a:r>
            <a:r>
              <a:rPr lang="ru-RU" sz="2400" b="1" strike="noStrike" spc="-1">
                <a:solidFill>
                  <a:srgbClr val="0070C0"/>
                </a:solidFill>
                <a:latin typeface="Calibri"/>
              </a:rPr>
              <a:t>одномерные массивы </a:t>
            </a:r>
            <a:r>
              <a:rPr lang="en-US" sz="2400" b="1" strike="noStrike" spc="-1">
                <a:solidFill>
                  <a:srgbClr val="0070C0"/>
                </a:solidFill>
                <a:latin typeface="Calibri"/>
              </a:rPr>
              <a:t>– </a:t>
            </a:r>
            <a:r>
              <a:rPr lang="ru-RU" sz="2400" b="1" strike="noStrike" spc="-1">
                <a:solidFill>
                  <a:srgbClr val="0070C0"/>
                </a:solidFill>
                <a:latin typeface="Calibri"/>
              </a:rPr>
              <a:t>блок-схемы и трассировка</a:t>
            </a:r>
            <a:endParaRPr lang="ru-RU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3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2B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– на  самостоятельную отработку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Прямоугольник 3"/>
          <p:cNvSpPr/>
          <p:nvPr/>
        </p:nvSpPr>
        <p:spPr>
          <a:xfrm>
            <a:off x="107640" y="751320"/>
            <a:ext cx="89287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a2[5] = { 2, 3, 4, 5, 6 };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s;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nn-NO" sz="1800" b="0" strike="noStrike" spc="-1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800" b="0" strike="noStrike" spc="-1" dirty="0">
                <a:solidFill>
                  <a:srgbClr val="000000"/>
                </a:solidFill>
                <a:latin typeface="Consolas"/>
              </a:rPr>
              <a:t> (i = 0; i &lt; 5; i++)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(a2[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] % 2 == 0)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a2[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] = 2;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s = -2;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nn-NO" sz="1800" b="0" strike="noStrike" spc="-1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800" b="0" strike="noStrike" spc="-1" dirty="0">
                <a:solidFill>
                  <a:srgbClr val="000000"/>
                </a:solidFill>
                <a:latin typeface="Consolas"/>
              </a:rPr>
              <a:t> (i = 2; i &lt; 5; i++)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s += a2[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];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s);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07" name="Прямоугольник 5"/>
          <p:cNvSpPr/>
          <p:nvPr/>
        </p:nvSpPr>
        <p:spPr>
          <a:xfrm>
            <a:off x="108720" y="5703840"/>
            <a:ext cx="3437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Тест 1. Выполните код.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3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3A –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на разбор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Прямоугольник 3"/>
          <p:cNvSpPr/>
          <p:nvPr/>
        </p:nvSpPr>
        <p:spPr>
          <a:xfrm>
            <a:off x="107640" y="751320"/>
            <a:ext cx="89287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b1[6] = { 1, 2, 1, 3, 1, 4 };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k, t;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&amp;k);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t = b1[k];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nn-NO" sz="1800" b="0" strike="noStrike" spc="-1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800" b="0" strike="noStrike" spc="-1" dirty="0">
                <a:solidFill>
                  <a:srgbClr val="000000"/>
                </a:solidFill>
                <a:latin typeface="Consolas"/>
              </a:rPr>
              <a:t> (i = k; i &lt; 5; i++)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b1[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] = b1[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+ 1];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b1[5] = t;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nn-NO" sz="1800" b="0" strike="noStrike" spc="-1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800" b="0" strike="noStrike" spc="-1" dirty="0">
                <a:solidFill>
                  <a:srgbClr val="000000"/>
                </a:solidFill>
                <a:latin typeface="Consolas"/>
              </a:rPr>
              <a:t> (i = 0; i &lt; 6; i++)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b1[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]);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10" name="Прямоугольник 4"/>
          <p:cNvSpPr/>
          <p:nvPr/>
        </p:nvSpPr>
        <p:spPr>
          <a:xfrm>
            <a:off x="114480" y="5106960"/>
            <a:ext cx="3437640" cy="161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Тест 1. Введите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2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Тест 2. Введите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0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3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3A –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блок-схема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Прямоугольник 3"/>
          <p:cNvSpPr/>
          <p:nvPr/>
        </p:nvSpPr>
        <p:spPr>
          <a:xfrm>
            <a:off x="107640" y="751320"/>
            <a:ext cx="89287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b1[6] = { 1, 2, 1, 3, 1, 4 };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k, t;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&amp;k);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t = b1[k];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nn-NO" sz="1800" b="0" strike="noStrike" spc="-1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800" b="0" strike="noStrike" spc="-1" dirty="0">
                <a:solidFill>
                  <a:srgbClr val="000000"/>
                </a:solidFill>
                <a:latin typeface="Consolas"/>
              </a:rPr>
              <a:t> (i = k; i &lt; 5; i++)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b1[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] = b1[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+ 1];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b1[5] = t;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nn-NO" sz="1800" b="0" strike="noStrike" spc="-1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800" b="0" strike="noStrike" spc="-1" dirty="0">
                <a:solidFill>
                  <a:srgbClr val="000000"/>
                </a:solidFill>
                <a:latin typeface="Consolas"/>
              </a:rPr>
              <a:t> (i = 0; i &lt; 6; i++)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b1[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]);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13" name="Прямоугольник 4"/>
          <p:cNvSpPr/>
          <p:nvPr/>
        </p:nvSpPr>
        <p:spPr>
          <a:xfrm>
            <a:off x="114480" y="5106960"/>
            <a:ext cx="3437640" cy="161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Тест 1. Введите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2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Тест 2. Введите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0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114" name="Рисунок 7"/>
          <p:cNvPicPr/>
          <p:nvPr/>
        </p:nvPicPr>
        <p:blipFill>
          <a:blip r:embed="rId2"/>
          <a:stretch/>
        </p:blipFill>
        <p:spPr>
          <a:xfrm>
            <a:off x="6082920" y="751320"/>
            <a:ext cx="2926800" cy="6106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3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3B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– на  самостоятельную отработку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107640" y="751320"/>
            <a:ext cx="89287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b2[6] = { 1, 2, 3, 4, 5, 6 };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k, t;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&amp;k);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t = b2[k];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nn-NO" sz="1800" b="0" strike="noStrike" spc="-1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800" b="0" strike="noStrike" spc="-1" dirty="0">
                <a:solidFill>
                  <a:srgbClr val="000000"/>
                </a:solidFill>
                <a:latin typeface="Consolas"/>
              </a:rPr>
              <a:t> (i = k; i &gt; 0; i--)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b2[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] = b2[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- 1];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b2[0] = t;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nn-NO" sz="1800" b="0" strike="noStrike" spc="-1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800" b="0" strike="noStrike" spc="-1" dirty="0">
                <a:solidFill>
                  <a:srgbClr val="000000"/>
                </a:solidFill>
                <a:latin typeface="Consolas"/>
              </a:rPr>
              <a:t> (i = 0; i &lt; 6; i++)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b2[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]);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17" name="Прямоугольник 4"/>
          <p:cNvSpPr/>
          <p:nvPr/>
        </p:nvSpPr>
        <p:spPr>
          <a:xfrm>
            <a:off x="5292000" y="1052640"/>
            <a:ext cx="3437640" cy="464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1. Введите 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2. Введите 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0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3. Введите 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5</a:t>
            </a: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51640" y="242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Доп варианты задач 32 и 33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3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2C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– для самостоятельной работы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Прямоугольник 3"/>
          <p:cNvSpPr/>
          <p:nvPr/>
        </p:nvSpPr>
        <p:spPr>
          <a:xfrm>
            <a:off x="107640" y="751320"/>
            <a:ext cx="89287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a3[5] = { 6, 4, 2, 5, 1 };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s;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nn-NO" sz="1800" b="0" strike="noStrike" spc="-1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800" b="0" strike="noStrike" spc="-1" dirty="0">
                <a:solidFill>
                  <a:srgbClr val="000000"/>
                </a:solidFill>
                <a:latin typeface="Consolas"/>
              </a:rPr>
              <a:t> (i = 0; i &lt; 5; i++)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(a3[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] % 2 == 1)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a3[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] = 1;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s = 10;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nn-NO" sz="1800" b="0" strike="noStrike" spc="-1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800" b="0" strike="noStrike" spc="-1" dirty="0">
                <a:solidFill>
                  <a:srgbClr val="000000"/>
                </a:solidFill>
                <a:latin typeface="Consolas"/>
              </a:rPr>
              <a:t> (i = 2; i &lt; 5; i++)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s -= a3[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];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s);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21" name="Прямоугольник 4"/>
          <p:cNvSpPr/>
          <p:nvPr/>
        </p:nvSpPr>
        <p:spPr>
          <a:xfrm>
            <a:off x="107640" y="5805360"/>
            <a:ext cx="3437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Тест 1. Выполните код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3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2D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– для самостоятельной работы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Прямоугольник 3"/>
          <p:cNvSpPr/>
          <p:nvPr/>
        </p:nvSpPr>
        <p:spPr>
          <a:xfrm>
            <a:off x="107640" y="751320"/>
            <a:ext cx="89287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a4[5] = { 1, 4, 7, 3, 6 };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main32D()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s;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nn-NO" sz="1800" b="0" strike="noStrike" spc="-1" dirty="0">
                <a:solidFill>
                  <a:srgbClr val="0000FF"/>
                </a:solidFill>
                <a:latin typeface="Consolas"/>
              </a:rPr>
              <a:t>	for</a:t>
            </a:r>
            <a:r>
              <a:rPr lang="nn-NO" sz="1800" b="0" strike="noStrike" spc="-1" dirty="0">
                <a:solidFill>
                  <a:srgbClr val="000000"/>
                </a:solidFill>
                <a:latin typeface="Consolas"/>
              </a:rPr>
              <a:t> (i = 0; i &lt; 5; i++)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(a4[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] % 2 == 0)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a4[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] = 2;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s = 16;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nn-NO" sz="1800" b="0" strike="noStrike" spc="-1" dirty="0">
                <a:solidFill>
                  <a:srgbClr val="0000FF"/>
                </a:solidFill>
                <a:latin typeface="Consolas"/>
              </a:rPr>
              <a:t>	for</a:t>
            </a:r>
            <a:r>
              <a:rPr lang="nn-NO" sz="1800" b="0" strike="noStrike" spc="-1" dirty="0">
                <a:solidFill>
                  <a:srgbClr val="000000"/>
                </a:solidFill>
                <a:latin typeface="Consolas"/>
              </a:rPr>
              <a:t> (i = 0; i &lt; 4; i++)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s -= a4[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];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s);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24" name="Прямоугольник 4"/>
          <p:cNvSpPr/>
          <p:nvPr/>
        </p:nvSpPr>
        <p:spPr>
          <a:xfrm>
            <a:off x="107640" y="5805360"/>
            <a:ext cx="3437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Тест 1. Выполните код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3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2E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– для самостоятельной работы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107640" y="751320"/>
            <a:ext cx="89287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a5[5] = { 2, 3, 1, 6, 4 };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main32E()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s;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nn-NO" sz="1800" b="0" strike="noStrike" spc="-1" dirty="0">
                <a:solidFill>
                  <a:srgbClr val="0000FF"/>
                </a:solidFill>
                <a:latin typeface="Consolas"/>
              </a:rPr>
              <a:t>	for</a:t>
            </a:r>
            <a:r>
              <a:rPr lang="nn-NO" sz="1800" b="0" strike="noStrike" spc="-1" dirty="0">
                <a:solidFill>
                  <a:srgbClr val="000000"/>
                </a:solidFill>
                <a:latin typeface="Consolas"/>
              </a:rPr>
              <a:t> (i = 0; i &lt; 5; i++)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(a5[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] % 2 == 1)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	a5[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] = 3;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s = -1;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nn-NO" sz="1800" b="0" strike="noStrike" spc="-1" dirty="0">
                <a:solidFill>
                  <a:srgbClr val="0000FF"/>
                </a:solidFill>
                <a:latin typeface="Consolas"/>
              </a:rPr>
              <a:t>	for</a:t>
            </a:r>
            <a:r>
              <a:rPr lang="nn-NO" sz="1800" b="0" strike="noStrike" spc="-1" dirty="0">
                <a:solidFill>
                  <a:srgbClr val="000000"/>
                </a:solidFill>
                <a:latin typeface="Consolas"/>
              </a:rPr>
              <a:t> (i = 0; i &lt; 3; i++)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s += a5[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];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s);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27" name="Прямоугольник 4"/>
          <p:cNvSpPr/>
          <p:nvPr/>
        </p:nvSpPr>
        <p:spPr>
          <a:xfrm>
            <a:off x="107640" y="5805360"/>
            <a:ext cx="3437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Тест 1. Выполните код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3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3C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– для самостоятельной работы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Прямоугольник 3"/>
          <p:cNvSpPr/>
          <p:nvPr/>
        </p:nvSpPr>
        <p:spPr>
          <a:xfrm>
            <a:off x="107640" y="751320"/>
            <a:ext cx="8928720" cy="447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b3[6] = { 1, 2, 3, 4, 5, 6 };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main33C()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k, j, t;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&amp;k);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nn-NO" sz="1800" b="0" strike="noStrike" spc="-1" dirty="0">
                <a:solidFill>
                  <a:srgbClr val="0000FF"/>
                </a:solidFill>
                <a:latin typeface="Consolas"/>
              </a:rPr>
              <a:t>	for</a:t>
            </a:r>
            <a:r>
              <a:rPr lang="nn-NO" sz="1800" b="0" strike="noStrike" spc="-1" dirty="0">
                <a:solidFill>
                  <a:srgbClr val="000000"/>
                </a:solidFill>
                <a:latin typeface="Consolas"/>
              </a:rPr>
              <a:t> (i = 0, j = k - 1; i &lt; j; i++, j--)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t = b3[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];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b3[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] = b3[j];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b3[j] = t;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nn-NO" sz="1800" b="0" strike="noStrike" spc="-1" dirty="0">
                <a:solidFill>
                  <a:srgbClr val="0000FF"/>
                </a:solidFill>
                <a:latin typeface="Consolas"/>
              </a:rPr>
              <a:t>	for</a:t>
            </a:r>
            <a:r>
              <a:rPr lang="nn-NO" sz="1800" b="0" strike="noStrike" spc="-1" dirty="0">
                <a:solidFill>
                  <a:srgbClr val="000000"/>
                </a:solidFill>
                <a:latin typeface="Consolas"/>
              </a:rPr>
              <a:t> (i = 0; i &lt; 6; i++)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b3[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]);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30" name="Прямоугольник 4"/>
          <p:cNvSpPr/>
          <p:nvPr/>
        </p:nvSpPr>
        <p:spPr>
          <a:xfrm>
            <a:off x="80280" y="5373360"/>
            <a:ext cx="3437640" cy="131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Тест 1. Ввод 3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Тест 2*. Ввод 4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Тест 3*. Ввод 6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49760" y="1926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СР4 – блок-схемы и трассировка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Заголовок 1"/>
          <p:cNvSpPr/>
          <p:nvPr/>
        </p:nvSpPr>
        <p:spPr>
          <a:xfrm>
            <a:off x="149760" y="3285000"/>
            <a:ext cx="82292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FOR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и одномерные массивы</a:t>
            </a: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3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3D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– для самостоятельной работы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Прямоугольник 3"/>
          <p:cNvSpPr/>
          <p:nvPr/>
        </p:nvSpPr>
        <p:spPr>
          <a:xfrm>
            <a:off x="107640" y="751320"/>
            <a:ext cx="89287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b4[6] = { 1, 4, 7, 10, 0, 0};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main33D()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n, k,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	scanf_s(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"%d%d"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&amp;n, &amp;k);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nn-NO" sz="1800" b="0" strike="noStrike" spc="-1" dirty="0">
                <a:solidFill>
                  <a:srgbClr val="0000FF"/>
                </a:solidFill>
                <a:latin typeface="Consolas"/>
              </a:rPr>
              <a:t>	for</a:t>
            </a:r>
            <a:r>
              <a:rPr lang="nn-NO" sz="1800" b="0" strike="noStrike" spc="-1" dirty="0">
                <a:solidFill>
                  <a:srgbClr val="000000"/>
                </a:solidFill>
                <a:latin typeface="Consolas"/>
              </a:rPr>
              <a:t> (i = n - 1; (i &gt;= 0) &amp;&amp; (k &lt; b4[i]); i--)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b4[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+ 1] = b4[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];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b4[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+ 1] = k;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nn-NO" sz="1800" b="0" strike="noStrike" spc="-1" dirty="0">
                <a:solidFill>
                  <a:srgbClr val="0000FF"/>
                </a:solidFill>
                <a:latin typeface="Consolas"/>
              </a:rPr>
              <a:t>	for</a:t>
            </a:r>
            <a:r>
              <a:rPr lang="nn-NO" sz="1800" b="0" strike="noStrike" spc="-1" dirty="0">
                <a:solidFill>
                  <a:srgbClr val="000000"/>
                </a:solidFill>
                <a:latin typeface="Consolas"/>
              </a:rPr>
              <a:t> (i = 0; i &lt; 6; i++)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b4[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]);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33" name="Прямоугольник 4"/>
          <p:cNvSpPr/>
          <p:nvPr/>
        </p:nvSpPr>
        <p:spPr>
          <a:xfrm>
            <a:off x="80280" y="5373360"/>
            <a:ext cx="3437640" cy="131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Тест 1. Ввод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4 3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Тест 2*. Ввод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4 8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Тест 3*. Ввод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4 12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3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3E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– для самостоятельной работы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Прямоугольник 3"/>
          <p:cNvSpPr/>
          <p:nvPr/>
        </p:nvSpPr>
        <p:spPr>
          <a:xfrm>
            <a:off x="107640" y="751320"/>
            <a:ext cx="89287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b5[6] = { 10, 8, 6, 4, 0, 0 };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n, k,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	scanf_s(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"%d%d"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&amp;n, &amp;k);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nn-NO" sz="1800" b="0" strike="noStrike" spc="-1" dirty="0">
                <a:solidFill>
                  <a:srgbClr val="0000FF"/>
                </a:solidFill>
                <a:latin typeface="Consolas"/>
              </a:rPr>
              <a:t>	for</a:t>
            </a:r>
            <a:r>
              <a:rPr lang="nn-NO" sz="1800" b="0" strike="noStrike" spc="-1" dirty="0">
                <a:solidFill>
                  <a:srgbClr val="000000"/>
                </a:solidFill>
                <a:latin typeface="Consolas"/>
              </a:rPr>
              <a:t> (i = n - 1; (i &gt;= 0) &amp;&amp; (k &gt; b5[i]); i--)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b5[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+ 1] = b5[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];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b5[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+ 1] = k;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nn-NO" sz="1800" b="0" strike="noStrike" spc="-1" dirty="0">
                <a:solidFill>
                  <a:srgbClr val="0000FF"/>
                </a:solidFill>
                <a:latin typeface="Consolas"/>
              </a:rPr>
              <a:t>	for</a:t>
            </a:r>
            <a:r>
              <a:rPr lang="nn-NO" sz="1800" b="0" strike="noStrike" spc="-1" dirty="0">
                <a:solidFill>
                  <a:srgbClr val="000000"/>
                </a:solidFill>
                <a:latin typeface="Consolas"/>
              </a:rPr>
              <a:t> (i = 0; i &lt; 6; i++)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b5[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]);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36" name="Прямоугольник 4"/>
          <p:cNvSpPr/>
          <p:nvPr/>
        </p:nvSpPr>
        <p:spPr>
          <a:xfrm>
            <a:off x="80280" y="5373360"/>
            <a:ext cx="3437640" cy="131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Тест 1. Ввод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4 3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Тест 2*. Ввод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4 8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Тест 3*. Ввод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4 12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808080"/>
                </a:solidFill>
                <a:latin typeface="Calibri"/>
              </a:rPr>
              <a:t>Зачем вообще блок-схемы и трассировка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Прямоугольник 3"/>
          <p:cNvSpPr/>
          <p:nvPr/>
        </p:nvSpPr>
        <p:spPr>
          <a:xfrm>
            <a:off x="107640" y="751320"/>
            <a:ext cx="8928720" cy="56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Чтобы программист смог «заставить» компьютер выполнять написанную им программу, он обязан четко понимать как работают команды, которые он отдает компьютеру – как каждая по отдельности, так и все вместе.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Только лишь если программист понимает это, он сможет составить корректную программу.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Естественно, для успешного решения бизнес-задачи при помощи ИТ, нужно много чего другого. Нужно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А) понять, как именно выполняется задача (бизнес-аналитика)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Б) нужно «вытащить» алгоритм или его разработать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В) нужно подобрать необходимые структуры данных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Г) нужно создать код программы, в котором будет реализован алгоритм, и будут использованы структуры данных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Д) нужно отладить эту программу, и довести её до работоспособного состояния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Е) нужно протестировать программу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Ж) нужно передать её заказчику и обучить пользователей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З) нужно обеспечить поддержку пользователей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808080"/>
                </a:solidFill>
                <a:latin typeface="Calibri"/>
              </a:rPr>
              <a:t>И сделать еще много другого!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1" strike="noStrike" spc="-1">
                <a:solidFill>
                  <a:srgbClr val="808080"/>
                </a:solidFill>
                <a:latin typeface="Calibri"/>
              </a:rPr>
              <a:t>Но всё это БЕССМЫСЛЕННО, если «программист» не в курсе, как работает компьютер, как компьютер исполняет написанную программу!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600" b="1" strike="noStrike" spc="-1">
                <a:solidFill>
                  <a:srgbClr val="808080"/>
                </a:solidFill>
                <a:latin typeface="Calibri"/>
              </a:rPr>
              <a:t>Блок-схемы и трассировка нужны для того, чтобы вы разобрались как именно компьютер выполняет тот код, который вы ему отдаете на выполнение!</a:t>
            </a:r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Что будем делать?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Прямоугольник 3"/>
          <p:cNvSpPr/>
          <p:nvPr/>
        </p:nvSpPr>
        <p:spPr>
          <a:xfrm>
            <a:off x="107640" y="751320"/>
            <a:ext cx="8928720" cy="527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Сегодня  разберем несколько задач.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В ближайшее время вам нужно будет самостоятельно решить аналогичные задачи ( вариант  B ), и сдать их вашим преподавателям.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В случае необходимости вы можете потренироваться, решая варианты C, D, E.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Также варианты C, D, E могут быть использованы преподавателем для проверки ваших знаний или для отработки навыков.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Каждая из задач представляет собой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А) код программы на СИ (корректная программа)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Б) конкретные входные данные (корректные данные)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Вам нужно в каждой задаче сделать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) Выполнить трассировку этой программы </a:t>
            </a:r>
            <a:r>
              <a:rPr lang="ru-RU" sz="2000" b="1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в </a:t>
            </a:r>
            <a:r>
              <a:rPr lang="en-US" sz="2000" b="1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VS</a:t>
            </a:r>
            <a:r>
              <a:rPr lang="ru-RU" sz="2000" b="1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) Выполнить трассировку этой программы </a:t>
            </a:r>
            <a:r>
              <a:rPr lang="ru-RU" sz="2000" b="1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на бумаге</a:t>
            </a:r>
            <a:r>
              <a:rPr lang="en-US" sz="2000" b="1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/</a:t>
            </a:r>
            <a:r>
              <a:rPr lang="ru-RU" sz="2000" b="1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в </a:t>
            </a:r>
            <a:r>
              <a:rPr lang="en-US" sz="2000" b="1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Excel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) Нарисовать </a:t>
            </a:r>
            <a:r>
              <a:rPr lang="ru-RU" sz="2000" b="1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на бумаге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блок-схему программы.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31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A –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на разбор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Прямоугольник 3"/>
          <p:cNvSpPr/>
          <p:nvPr/>
        </p:nvSpPr>
        <p:spPr>
          <a:xfrm>
            <a:off x="107640" y="751320"/>
            <a:ext cx="8928720" cy="338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Задача 31.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A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nn-NO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800" b="0" strike="noStrike" spc="-1" dirty="0">
                <a:solidFill>
                  <a:srgbClr val="000000"/>
                </a:solidFill>
                <a:latin typeface="Consolas"/>
              </a:rPr>
              <a:t>  n, m, k, i;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scanf_s(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"%d%d"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&amp;n, &amp;m);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nn-NO" sz="1800" b="0" strike="noStrike" spc="-1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800" b="0" strike="noStrike" spc="-1" dirty="0">
                <a:solidFill>
                  <a:srgbClr val="000000"/>
                </a:solidFill>
                <a:latin typeface="Consolas"/>
              </a:rPr>
              <a:t> (i = 1, k = 1; i &lt;= m; i++, k *= n) 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k);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nn-NO" sz="1800" b="0" strike="noStrike" spc="-1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800" b="0" strike="noStrike" spc="-1" dirty="0">
                <a:solidFill>
                  <a:srgbClr val="000000"/>
                </a:solidFill>
                <a:latin typeface="Consolas"/>
              </a:rPr>
              <a:t> (; i &gt;= 1; i--, k /= n)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k);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92" name="Прямоугольник 4"/>
          <p:cNvSpPr/>
          <p:nvPr/>
        </p:nvSpPr>
        <p:spPr>
          <a:xfrm>
            <a:off x="93960" y="4194000"/>
            <a:ext cx="2736000" cy="252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Тест 1. Введите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2 3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Тест 2. Введите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3 4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Тест 3. Введите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5 4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31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A –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блок-схема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Прямоугольник 3"/>
          <p:cNvSpPr/>
          <p:nvPr/>
        </p:nvSpPr>
        <p:spPr>
          <a:xfrm>
            <a:off x="107640" y="751320"/>
            <a:ext cx="8928720" cy="338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Задача 31.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A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nn-NO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800" b="0" strike="noStrike" spc="-1" dirty="0">
                <a:solidFill>
                  <a:srgbClr val="000000"/>
                </a:solidFill>
                <a:latin typeface="Consolas"/>
              </a:rPr>
              <a:t>  n, m, k, i;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scanf_s(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"%d%d"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&amp;n, &amp;m);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nn-NO" sz="1800" b="0" strike="noStrike" spc="-1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800" b="0" strike="noStrike" spc="-1" dirty="0">
                <a:solidFill>
                  <a:srgbClr val="000000"/>
                </a:solidFill>
                <a:latin typeface="Consolas"/>
              </a:rPr>
              <a:t> (i = 1, k = 1; i &lt;= m; i++, k *= n) 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k);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nn-NO" sz="1800" b="0" strike="noStrike" spc="-1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800" b="0" strike="noStrike" spc="-1" dirty="0">
                <a:solidFill>
                  <a:srgbClr val="000000"/>
                </a:solidFill>
                <a:latin typeface="Consolas"/>
              </a:rPr>
              <a:t> (; i &gt;= 1; i--, k /= n)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k);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95" name="Рисунок 5"/>
          <p:cNvPicPr/>
          <p:nvPr/>
        </p:nvPicPr>
        <p:blipFill>
          <a:blip r:embed="rId2"/>
          <a:stretch/>
        </p:blipFill>
        <p:spPr>
          <a:xfrm>
            <a:off x="5580000" y="751320"/>
            <a:ext cx="3044160" cy="5373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31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B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– на  самостоятельную отработку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Прямоугольник 3"/>
          <p:cNvSpPr/>
          <p:nvPr/>
        </p:nvSpPr>
        <p:spPr>
          <a:xfrm>
            <a:off x="107640" y="751320"/>
            <a:ext cx="8928720" cy="338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Задача 31.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B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k, a, b;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d%d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&amp;a, &amp;b);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(k = b; k &gt;= a; k -= a)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k);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(k = b * 2; k &lt;= b * b / a; k += b)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k);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98" name="Прямоугольник 4"/>
          <p:cNvSpPr/>
          <p:nvPr/>
        </p:nvSpPr>
        <p:spPr>
          <a:xfrm>
            <a:off x="107640" y="4176720"/>
            <a:ext cx="3437640" cy="252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Тест 1. Введите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2 8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Тест 2. Введите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2 10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Тест 3. Введите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1 10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3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2A –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на разбор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Прямоугольник 3"/>
          <p:cNvSpPr/>
          <p:nvPr/>
        </p:nvSpPr>
        <p:spPr>
          <a:xfrm>
            <a:off x="107640" y="751320"/>
            <a:ext cx="8928720" cy="447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Задача 32.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A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a1[5] = {1, 2, 3, 7, 8};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s;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nn-NO" sz="1800" b="0" strike="noStrike" spc="-1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800" b="0" strike="noStrike" spc="-1" dirty="0">
                <a:solidFill>
                  <a:srgbClr val="000000"/>
                </a:solidFill>
                <a:latin typeface="Consolas"/>
              </a:rPr>
              <a:t> (i = 0; i &lt; 5; i++)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(a1[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] % 2 == 1)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a1[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] = 1;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s = 1;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nn-NO" sz="1800" b="0" strike="noStrike" spc="-1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800" b="0" strike="noStrike" spc="-1" dirty="0">
                <a:solidFill>
                  <a:srgbClr val="000000"/>
                </a:solidFill>
                <a:latin typeface="Consolas"/>
              </a:rPr>
              <a:t> (i = 1; i &lt; 5; i++)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s += a1[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];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s);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01" name="Прямоугольник 4"/>
          <p:cNvSpPr/>
          <p:nvPr/>
        </p:nvSpPr>
        <p:spPr>
          <a:xfrm>
            <a:off x="108720" y="5703840"/>
            <a:ext cx="3437640" cy="44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300" b="0" strike="noStrike" spc="-1">
                <a:solidFill>
                  <a:srgbClr val="000000"/>
                </a:solidFill>
                <a:latin typeface="Calibri"/>
              </a:rPr>
              <a:t>Тест 1. Выполните код.</a:t>
            </a:r>
            <a:endParaRPr lang="ru-RU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Задача 3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2A –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блок-схема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Прямоугольник 3"/>
          <p:cNvSpPr/>
          <p:nvPr/>
        </p:nvSpPr>
        <p:spPr>
          <a:xfrm>
            <a:off x="107640" y="751320"/>
            <a:ext cx="8928720" cy="447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// Задача 32.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A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a1[5] = {1, 2, 3, 7, 8};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s;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nn-NO" sz="1800" b="0" strike="noStrike" spc="-1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800" b="0" strike="noStrike" spc="-1" dirty="0">
                <a:solidFill>
                  <a:srgbClr val="000000"/>
                </a:solidFill>
                <a:latin typeface="Consolas"/>
              </a:rPr>
              <a:t> (i = 0; i &lt; 5; i++)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(a1[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] % 2 == 1)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a1[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] = 1;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s = 1;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nn-NO" sz="1800" b="0" strike="noStrike" spc="-1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800" b="0" strike="noStrike" spc="-1" dirty="0">
                <a:solidFill>
                  <a:srgbClr val="000000"/>
                </a:solidFill>
                <a:latin typeface="Consolas"/>
              </a:rPr>
              <a:t> (i = 1; i &lt; 5; i++)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s += a1[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];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s);</a:t>
            </a:r>
            <a:endParaRPr lang="ru-RU" sz="1800" b="0" strike="noStrike" spc="-1" dirty="0">
              <a:latin typeface="Arial"/>
            </a:endParaRPr>
          </a:p>
          <a:p>
            <a:pPr defTabSz="357188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104" name="Рисунок 5"/>
          <p:cNvPicPr/>
          <p:nvPr/>
        </p:nvPicPr>
        <p:blipFill>
          <a:blip r:embed="rId2"/>
          <a:stretch/>
        </p:blipFill>
        <p:spPr>
          <a:xfrm>
            <a:off x="5317560" y="617400"/>
            <a:ext cx="3718440" cy="6106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2401</TotalTime>
  <Words>2114</Words>
  <Application>Microsoft Office PowerPoint</Application>
  <PresentationFormat>Экран (4:3)</PresentationFormat>
  <Paragraphs>325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Arial</vt:lpstr>
      <vt:lpstr>Calibri</vt:lpstr>
      <vt:lpstr>Consolas</vt:lpstr>
      <vt:lpstr>Symbol</vt:lpstr>
      <vt:lpstr>Times New Roman</vt:lpstr>
      <vt:lpstr>Wingdings</vt:lpstr>
      <vt:lpstr>Office Theme</vt:lpstr>
      <vt:lpstr>Office Theme</vt:lpstr>
      <vt:lpstr>Курс «Основы программирования» Власенко Олег Федосович SimbirSoft</vt:lpstr>
      <vt:lpstr>СР4 – блок-схемы и трассировка</vt:lpstr>
      <vt:lpstr>Зачем вообще блок-схемы и трассировка</vt:lpstr>
      <vt:lpstr>Что будем делать?</vt:lpstr>
      <vt:lpstr>Задача 31A – на разбор </vt:lpstr>
      <vt:lpstr>Задача 31A – блок-схема</vt:lpstr>
      <vt:lpstr>Задача 31B – на  самостоятельную отработку</vt:lpstr>
      <vt:lpstr>Задача 32A – на разбор </vt:lpstr>
      <vt:lpstr>Задача 32A – блок-схема</vt:lpstr>
      <vt:lpstr>Задача 32B – на  самостоятельную отработку</vt:lpstr>
      <vt:lpstr>Задача 33A – на разбор </vt:lpstr>
      <vt:lpstr>Задача 33A – блок-схема</vt:lpstr>
      <vt:lpstr>Задача 33B – на  самостоятельную отработку</vt:lpstr>
      <vt:lpstr>Презентация PowerPoint</vt:lpstr>
      <vt:lpstr>Доп варианты задач 32 и 33</vt:lpstr>
      <vt:lpstr>Задача 32C – для самостоятельной работы</vt:lpstr>
      <vt:lpstr>Задача 32D – для самостоятельной работы</vt:lpstr>
      <vt:lpstr>Задача 32E – для самостоятельной работы</vt:lpstr>
      <vt:lpstr>Задача 33C – для самостоятельной работы</vt:lpstr>
      <vt:lpstr>Задача 33D – для самостоятельной работы</vt:lpstr>
      <vt:lpstr>Задача 33E – для самостоятельной работы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subject/>
  <dc:creator>Oleg</dc:creator>
  <dc:description/>
  <cp:lastModifiedBy>Oleg</cp:lastModifiedBy>
  <cp:revision>195</cp:revision>
  <dcterms:created xsi:type="dcterms:W3CDTF">2015-09-02T18:56:24Z</dcterms:created>
  <dcterms:modified xsi:type="dcterms:W3CDTF">2022-10-18T07:03:41Z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22</vt:i4>
  </property>
</Properties>
</file>