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</p:sldIdLst>
  <p:sldSz cx="9144000" cy="6858000" type="screen4x3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3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F7B8A25-2E60-4FFF-8788-E44EE29F2A7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41E0815-1872-4D60-B7E1-AED511CD38D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A8F1143-57CE-494E-A1E4-07CFEAC6FB34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0FA5339-BD70-44A1-B623-7FF7DCF9C4C4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FF67D8F-40C7-45E9-A18C-8447990A2DA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2581BBD-ABDD-4225-A254-2EE51BD4B42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376BE7C-7ABE-408A-8401-BE2D2231930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2163651-B3BB-4819-AFF6-FF2BEDB3297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7CE71A4-C915-4AFD-B051-D28DFD18BB1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B2305AF-5B72-46E8-B09E-9251E62C658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AFA3F0E-3461-40D7-AA67-1B702BE1D1D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142CE5A-D59A-4DE8-A44E-43F19F6C0A5D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4B589DA-AB30-4788-87CF-9F5929064C5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D1DEF65-EFF7-4159-A977-065C77DDAA6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06B038A-9E50-4B01-A2CB-115D5FAE6A4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926C172-C9D2-435C-BF64-018C2FCF18E5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3E3F469-2034-4D46-92D5-23B7396F6D2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19B096A-B420-416D-94A6-EC614FA441D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E759A46-478E-45E4-AB1C-E6CE5DB2D77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E24B06E-FE53-4770-B65D-490ADFBB771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399909C-909E-4E6A-A4A7-C5CAA3A8E4F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5EA3564-5DB4-4C22-BFB4-25D3F048A9A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34A90F0-2A7E-48CD-8380-0CB3D7A9C9E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0D1E4A7-4158-4103-A0E4-F9266C8B075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</a:rPr>
              <a:t>Образец заголовка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ru-RU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ru-RU" sz="1200" b="0" strike="noStrike" spc="-1">
                <a:solidFill>
                  <a:srgbClr val="8B8B8B"/>
                </a:solidFill>
                <a:latin typeface="Calibri"/>
              </a:rPr>
              <a:t>&lt;дата/время&gt;</a:t>
            </a:r>
            <a:endParaRPr lang="ru-RU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ru-RU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ru-RU" sz="1400" b="0" strike="noStrike" spc="-1">
                <a:latin typeface="Times New Roman"/>
              </a:rPr>
              <a:t>&lt;нижний колонтитул&gt;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ru-RU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156FC6C-24E3-489A-AB10-ABF50F00169A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</a:rPr>
              <a:t>Образец заголовка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743040" lvl="1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1143000" lvl="2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600200" lvl="3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2057400" lvl="4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ru-RU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ru-RU" sz="1200" b="0" strike="noStrike" spc="-1">
                <a:solidFill>
                  <a:srgbClr val="8B8B8B"/>
                </a:solidFill>
                <a:latin typeface="Calibri"/>
              </a:rPr>
              <a:t>&lt;дата/время&gt;</a:t>
            </a:r>
            <a:endParaRPr lang="ru-RU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ru-RU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ru-RU" sz="1400" b="0" strike="noStrike" spc="-1">
                <a:latin typeface="Times New Roman"/>
              </a:rPr>
              <a:t>&lt;нижний колонтитул&gt;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ru-RU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74E5786-3A18-45B3-BAF7-647102A87740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olov-lib.ru/books/bsp/v14/ch2_3.htm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dfe.petrsu.ru/koi/posob/c/c.htm#g3.7" TargetMode="External"/><Relationship Id="rId3" Type="http://schemas.openxmlformats.org/officeDocument/2006/relationships/hyperlink" Target="https://dfe.petrsu.ru/koi/posob/c/c.htm#g2.3" TargetMode="External"/><Relationship Id="rId7" Type="http://schemas.openxmlformats.org/officeDocument/2006/relationships/hyperlink" Target="https://dfe.petrsu.ru/koi/posob/c/c.htm#g3.6" TargetMode="External"/><Relationship Id="rId2" Type="http://schemas.openxmlformats.org/officeDocument/2006/relationships/hyperlink" Target="https://dfe.petrsu.ru/koi/posob/c/c.htm#g1.2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dfe.petrsu.ru/koi/posob/c/c.htm#g3.5" TargetMode="External"/><Relationship Id="rId11" Type="http://schemas.openxmlformats.org/officeDocument/2006/relationships/hyperlink" Target="http://givi.olnd.ru/kr2/02.html#c0202" TargetMode="External"/><Relationship Id="rId5" Type="http://schemas.openxmlformats.org/officeDocument/2006/relationships/hyperlink" Target="https://dfe.petrsu.ru/koi/posob/c/c.htm#g3.3" TargetMode="External"/><Relationship Id="rId10" Type="http://schemas.openxmlformats.org/officeDocument/2006/relationships/hyperlink" Target="https://ru.wikipedia.org/wiki/&#1057;&#1080;&#1089;&#1090;&#1077;&#1084;&#1072;_&#1090;&#1080;&#1087;&#1086;&#1074;_&#1057;&#1080;" TargetMode="External"/><Relationship Id="rId4" Type="http://schemas.openxmlformats.org/officeDocument/2006/relationships/hyperlink" Target="https://dfe.petrsu.ru/koi/posob/c/c.htm#g3.1" TargetMode="External"/><Relationship Id="rId9" Type="http://schemas.openxmlformats.org/officeDocument/2006/relationships/hyperlink" Target="https://dfe.petrsu.ru/koi/posob/c/c.htm#g4.3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ru.wikipedia.org/wiki/&#1055;&#1088;&#1086;&#1075;&#1088;&#1072;&#1084;&#1084;&#1085;&#1086;&#1077;_&#1086;&#1073;&#1077;&#1089;&#1087;&#1077;&#1095;&#1077;&#1085;&#1080;&#1077;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zaurtl.ru/UkVT/UKVT3.html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&#1055;&#1088;&#1086;&#1094;&#1077;&#1089;&#1089;&#1086;&#1088;" TargetMode="External"/><Relationship Id="rId3" Type="http://schemas.openxmlformats.org/officeDocument/2006/relationships/hyperlink" Target="https://ru.wikipedia.org/wiki/&#1040;&#1085;&#1075;&#1083;&#1080;&#1081;&#1089;&#1082;&#1080;&#1081;_&#1103;&#1079;&#1099;&#1082;" TargetMode="External"/><Relationship Id="rId7" Type="http://schemas.openxmlformats.org/officeDocument/2006/relationships/hyperlink" Target="https://ru.wikipedia.org/wiki/&#1050;&#1086;&#1084;&#1087;&#1100;&#1102;&#1090;&#1077;&#1088;&#1085;&#1072;&#1103;_&#1087;&#1088;&#1086;&#1075;&#1088;&#1072;&#1084;&#1084;&#1072;" TargetMode="External"/><Relationship Id="rId2" Type="http://schemas.openxmlformats.org/officeDocument/2006/relationships/hyperlink" Target="https://ru.wikipedia.org/wiki/&#1054;&#1087;&#1077;&#1088;&#1072;&#1090;&#1080;&#1074;&#1085;&#1072;&#1103;_&#1087;&#1072;&#1084;&#1103;&#1090;&#1100;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ru.wikipedia.org/wiki/&#1050;&#1086;&#1084;&#1087;&#1100;&#1102;&#1090;&#1077;&#1088;&#1085;&#1072;&#1103;_&#1087;&#1072;&#1084;&#1103;&#1090;&#1100;" TargetMode="External"/><Relationship Id="rId5" Type="http://schemas.openxmlformats.org/officeDocument/2006/relationships/hyperlink" Target="https://ru.wikipedia.org/wiki/&#1069;&#1085;&#1077;&#1088;&#1075;&#1086;&#1079;&#1072;&#1074;&#1080;&#1089;&#1080;&#1084;&#1072;&#1103;_&#1087;&#1072;&#1084;&#1103;&#1090;&#1100;" TargetMode="External"/><Relationship Id="rId4" Type="http://schemas.openxmlformats.org/officeDocument/2006/relationships/hyperlink" Target="https://ru.wikipedia.org/wiki/&#1055;&#1088;&#1086;&#1080;&#1079;&#1074;&#1086;&#1083;&#1100;&#1085;&#1099;&#1081;_&#1076;&#1086;&#1089;&#1090;&#1091;&#1087;" TargetMode="External"/><Relationship Id="rId9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dfe.petrsu.ru/koi/posob/c/c.htm#g2.3" TargetMode="Externa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dfe.petrsu.ru/koi/posob/c/c.htm#g3.1" TargetMode="Externa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dfe.petrsu.ru/koi/posob/c/c.htm#g3.3" TargetMode="Externa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dfe.petrsu.ru/koi/posob/c/c.htm#g3.4" TargetMode="Externa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&#1057;&#1080;&#1089;&#1090;&#1077;&#1084;&#1072;_&#1090;&#1080;&#1087;&#1086;&#1074;_&#1057;&#1080;#cite_note-uplowcase-6" TargetMode="External"/><Relationship Id="rId2" Type="http://schemas.openxmlformats.org/officeDocument/2006/relationships/hyperlink" Target="https://ru.wikipedia.org/wiki/&#1069;&#1082;&#1089;&#1087;&#1086;&#1085;&#1077;&#1085;&#1094;&#1080;&#1072;&#1083;&#1100;&#1085;&#1072;&#1103;_&#1079;&#1072;&#1087;&#1080;&#1089;&#1100;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ru.wikipedia.org/wiki/&#1057;&#1080;&#1089;&#1090;&#1077;&#1084;&#1072;_&#1090;&#1080;&#1087;&#1086;&#1074;_&#1057;&#1080;" TargetMode="Externa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hyperlink" Target="https://dfe.petrsu.ru/koi/posob/c/c.htm#g3.7" TargetMode="External"/><Relationship Id="rId3" Type="http://schemas.openxmlformats.org/officeDocument/2006/relationships/hyperlink" Target="https://dfe.petrsu.ru/koi/posob/c/c.htm#g2.3" TargetMode="External"/><Relationship Id="rId7" Type="http://schemas.openxmlformats.org/officeDocument/2006/relationships/hyperlink" Target="https://dfe.petrsu.ru/koi/posob/c/c.htm#g3.6" TargetMode="External"/><Relationship Id="rId2" Type="http://schemas.openxmlformats.org/officeDocument/2006/relationships/hyperlink" Target="https://dfe.petrsu.ru/koi/posob/c/c.htm#g1.2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dfe.petrsu.ru/koi/posob/c/c.htm#g3.5" TargetMode="External"/><Relationship Id="rId11" Type="http://schemas.openxmlformats.org/officeDocument/2006/relationships/hyperlink" Target="http://givi.olnd.ru/kr2/02.html#c0202" TargetMode="External"/><Relationship Id="rId5" Type="http://schemas.openxmlformats.org/officeDocument/2006/relationships/hyperlink" Target="https://dfe.petrsu.ru/koi/posob/c/c.htm#g3.3" TargetMode="External"/><Relationship Id="rId10" Type="http://schemas.openxmlformats.org/officeDocument/2006/relationships/hyperlink" Target="https://ru.wikipedia.org/wiki/&#1057;&#1080;&#1089;&#1090;&#1077;&#1084;&#1072;_&#1090;&#1080;&#1087;&#1086;&#1074;_&#1057;&#1080;" TargetMode="External"/><Relationship Id="rId4" Type="http://schemas.openxmlformats.org/officeDocument/2006/relationships/hyperlink" Target="https://dfe.petrsu.ru/koi/posob/c/c.htm#g3.1" TargetMode="External"/><Relationship Id="rId9" Type="http://schemas.openxmlformats.org/officeDocument/2006/relationships/hyperlink" Target="https://dfe.petrsu.ru/koi/posob/c/c.htm#g4.3" TargetMode="Externa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6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9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259640" y="1196640"/>
            <a:ext cx="7668360" cy="1223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B050"/>
                </a:solidFill>
                <a:latin typeface="Calibri"/>
              </a:rPr>
              <a:t>Курс «Основы Алгоритмизации и программирование» </a:t>
            </a:r>
            <a:br/>
            <a:r>
              <a:rPr lang="ru-RU" sz="2400" b="1" strike="noStrike" spc="-1">
                <a:solidFill>
                  <a:srgbClr val="000000"/>
                </a:solidFill>
                <a:latin typeface="Calibri"/>
              </a:rPr>
              <a:t>Власенко Олег Федосович </a:t>
            </a:r>
            <a:br/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SimbirSoft</a:t>
            </a:r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259640" y="2925000"/>
            <a:ext cx="7056360" cy="2638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ru-RU" sz="3200" b="1" strike="noStrike" spc="-1">
                <a:solidFill>
                  <a:srgbClr val="0070C0"/>
                </a:solidFill>
                <a:latin typeface="Calibri"/>
              </a:rPr>
              <a:t>Лекция </a:t>
            </a:r>
            <a:r>
              <a:rPr lang="en-US" sz="3200" b="1" strike="noStrike" spc="-1">
                <a:solidFill>
                  <a:srgbClr val="0070C0"/>
                </a:solidFill>
                <a:latin typeface="Calibri"/>
              </a:rPr>
              <a:t>7</a:t>
            </a:r>
            <a:endParaRPr lang="ru-RU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rgbClr val="8B8B8B"/>
                </a:solidFill>
                <a:latin typeface="Calibri"/>
              </a:rPr>
              <a:t>Polyline/Polygon.</a:t>
            </a:r>
            <a:r>
              <a:rPr lang="ru-RU" sz="2400" b="1" strike="noStrike" spc="-1">
                <a:solidFill>
                  <a:srgbClr val="8B8B8B"/>
                </a:solidFill>
                <a:latin typeface="Calibri"/>
              </a:rPr>
              <a:t> Типы данных. Вложенные циклы</a:t>
            </a:r>
            <a:endParaRPr lang="ru-RU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ru-RU" sz="2400" b="1" strike="noStrike" spc="-1">
                <a:solidFill>
                  <a:srgbClr val="0070C0"/>
                </a:solidFill>
                <a:latin typeface="Calibri"/>
              </a:rPr>
              <a:t>ЛР </a:t>
            </a:r>
            <a:r>
              <a:rPr lang="en-US" sz="2400" b="1" strike="noStrike" spc="-1">
                <a:solidFill>
                  <a:srgbClr val="0070C0"/>
                </a:solidFill>
                <a:latin typeface="Calibri"/>
              </a:rPr>
              <a:t>1</a:t>
            </a:r>
            <a:r>
              <a:rPr lang="ru-RU" sz="2400" b="1" strike="noStrike" spc="-1">
                <a:solidFill>
                  <a:srgbClr val="0070C0"/>
                </a:solidFill>
                <a:latin typeface="Calibri"/>
              </a:rPr>
              <a:t>2. Использование Polyline и Polygon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ru-RU" sz="2400" b="1" strike="noStrike" spc="-1">
                <a:solidFill>
                  <a:srgbClr val="0070C0"/>
                </a:solidFill>
                <a:latin typeface="Calibri"/>
              </a:rPr>
              <a:t>ЛР 13. Вложенные циклы</a:t>
            </a:r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</a:rPr>
              <a:t>Polygon</a:t>
            </a:r>
            <a:r>
              <a:rPr lang="ru-RU" sz="4400" b="1" strike="noStrike" spc="-1">
                <a:solidFill>
                  <a:srgbClr val="000000"/>
                </a:solidFill>
                <a:latin typeface="Calibri"/>
              </a:rPr>
              <a:t> – прозрачная кисть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Прямоугольник 3"/>
          <p:cNvSpPr/>
          <p:nvPr/>
        </p:nvSpPr>
        <p:spPr>
          <a:xfrm>
            <a:off x="445680" y="1268640"/>
            <a:ext cx="8280720" cy="4969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HBRUSH hBrush = CreateHatchBrush(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HS_CROSS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, RGB(128, 0, 128));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SelectObject(hdc, hBrush);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Ellipse(hdc, 0, 0 , 160, 120);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SelectObject(hdc, GetStockObject(NULL_BRUSH));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POINT pt[5];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pt[0].x = 100;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pt[0].y = 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pt[1].x = 150;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pt[1].y = 100;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pt[2].x = 150;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pt[2].y = 150;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pt[3].x = 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pt[3].y = 150;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pt[4].x = 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pt[4].y = 100;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Polygon(hdc, pt, 5);</a:t>
            </a:r>
            <a:endParaRPr lang="ru-RU" sz="2000" b="0" strike="noStrike" spc="-1">
              <a:latin typeface="Arial"/>
            </a:endParaRPr>
          </a:p>
        </p:txBody>
      </p:sp>
      <p:pic>
        <p:nvPicPr>
          <p:cNvPr id="104" name="Picture 2"/>
          <p:cNvPicPr/>
          <p:nvPr/>
        </p:nvPicPr>
        <p:blipFill>
          <a:blip r:embed="rId2"/>
          <a:stretch/>
        </p:blipFill>
        <p:spPr>
          <a:xfrm>
            <a:off x="5076000" y="2781000"/>
            <a:ext cx="3438000" cy="3628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</a:rPr>
              <a:t>Polyline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6" name="Picture 2"/>
          <p:cNvPicPr/>
          <p:nvPr/>
        </p:nvPicPr>
        <p:blipFill>
          <a:blip r:embed="rId2"/>
          <a:stretch/>
        </p:blipFill>
        <p:spPr>
          <a:xfrm>
            <a:off x="5940000" y="1777320"/>
            <a:ext cx="2650680" cy="2920320"/>
          </a:xfrm>
          <a:prstGeom prst="rect">
            <a:avLst/>
          </a:prstGeom>
          <a:ln w="0">
            <a:noFill/>
          </a:ln>
        </p:spPr>
      </p:pic>
      <p:sp>
        <p:nvSpPr>
          <p:cNvPr id="107" name="Прямоугольник 4"/>
          <p:cNvSpPr/>
          <p:nvPr/>
        </p:nvSpPr>
        <p:spPr>
          <a:xfrm>
            <a:off x="971640" y="1748520"/>
            <a:ext cx="4571640" cy="3749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POINT pt[5];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pt[0].x = 100;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pt[0].y = 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pt[1].x = 150;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pt[1].y = 100;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pt[2].x = 150;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pt[2].y = 150;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pt[3].x = 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pt[3].y = 150;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pt[4].x = 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pt[4].y = 100;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Polyline(hdc, pt, 5);</a:t>
            </a: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</a:rPr>
              <a:t>Источники информации</a:t>
            </a: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u="sng" strike="noStrike" spc="-1">
                <a:solidFill>
                  <a:srgbClr val="0000FF"/>
                </a:solidFill>
                <a:uFillTx/>
                <a:latin typeface="Calibri"/>
                <a:hlinkClick r:id="rId2"/>
              </a:rPr>
              <a:t>http://www.frolov-lib.ru/books/bsp/v14/ch2_3.htm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 - 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Рисование геометрических фигур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85040" y="20610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400" b="1" strike="noStrike" spc="-1">
                <a:solidFill>
                  <a:srgbClr val="000000"/>
                </a:solidFill>
                <a:latin typeface="Calibri"/>
              </a:rPr>
              <a:t>Типы данных в Си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Какие типы есть в Си?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2" name="Рисунок 13"/>
          <p:cNvPicPr/>
          <p:nvPr/>
        </p:nvPicPr>
        <p:blipFill>
          <a:blip r:embed="rId2"/>
          <a:stretch/>
        </p:blipFill>
        <p:spPr>
          <a:xfrm>
            <a:off x="2579400" y="787680"/>
            <a:ext cx="3984480" cy="5949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Где прочитать про типы данных в Си?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67640" y="859320"/>
            <a:ext cx="8568720" cy="5305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ru-RU" sz="1800" b="1" i="1" strike="noStrike" spc="-1">
                <a:solidFill>
                  <a:srgbClr val="000000"/>
                </a:solidFill>
                <a:latin typeface="Calibri"/>
              </a:rPr>
              <a:t>С.Ю. Курсков      Введение в язык Си</a:t>
            </a: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Типы данных - </a:t>
            </a:r>
            <a:r>
              <a:rPr lang="ru-RU" sz="1800" b="0" u="sng" strike="noStrike" spc="-1">
                <a:solidFill>
                  <a:srgbClr val="0000FF"/>
                </a:solidFill>
                <a:uFillTx/>
                <a:latin typeface="Calibri"/>
                <a:hlinkClick r:id="rId2"/>
              </a:rPr>
              <a:t>https://dfe.petrsu.ru/koi/posob/c/c.htm#g1.2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 </a:t>
            </a: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Указатели и операции с ними - </a:t>
            </a:r>
            <a:r>
              <a:rPr lang="ru-RU" sz="1800" b="0" u="sng" strike="noStrike" spc="-1">
                <a:solidFill>
                  <a:srgbClr val="0000FF"/>
                </a:solidFill>
                <a:uFillTx/>
                <a:latin typeface="Calibri"/>
                <a:hlinkClick r:id="rId3"/>
              </a:rPr>
              <a:t>https://dfe.petrsu.ru/koi/posob/c/c.htm#g2.3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 </a:t>
            </a: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Массивы - 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Calibri"/>
                <a:hlinkClick r:id="rId4"/>
              </a:rPr>
              <a:t>https://dfe.petrsu.ru/koi/posob/c/c.htm#g3.1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</a:t>
            </a: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Структуры - </a:t>
            </a:r>
            <a:r>
              <a:rPr lang="ru-RU" sz="1800" b="0" u="sng" strike="noStrike" spc="-1">
                <a:solidFill>
                  <a:srgbClr val="0000FF"/>
                </a:solidFill>
                <a:uFillTx/>
                <a:latin typeface="Calibri"/>
                <a:hlinkClick r:id="rId5"/>
              </a:rPr>
              <a:t>https://dfe.petrsu.ru/koi/posob/c/c.htm#g3.3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 </a:t>
            </a: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Битовые поля - </a:t>
            </a:r>
            <a:r>
              <a:rPr lang="ru-RU" sz="1800" b="0" u="sng" strike="noStrike" spc="-1">
                <a:solidFill>
                  <a:srgbClr val="0000FF"/>
                </a:solidFill>
                <a:uFillTx/>
                <a:latin typeface="Calibri"/>
                <a:hlinkClick r:id="rId6"/>
              </a:rPr>
              <a:t>https://dfe.petrsu.ru/koi/posob/c/c.htm#g3.5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 </a:t>
            </a: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Объединение (union) -  </a:t>
            </a:r>
            <a:r>
              <a:rPr lang="ru-RU" sz="1800" b="0" u="sng" strike="noStrike" spc="-1">
                <a:solidFill>
                  <a:srgbClr val="0000FF"/>
                </a:solidFill>
                <a:uFillTx/>
                <a:latin typeface="Calibri"/>
                <a:hlinkClick r:id="rId7"/>
              </a:rPr>
              <a:t>https://dfe.petrsu.ru/koi/posob/c/c.htm#g3.6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 </a:t>
            </a: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Перечислимый тип данных - </a:t>
            </a:r>
            <a:r>
              <a:rPr lang="ru-RU" sz="1800" b="0" u="sng" strike="noStrike" spc="-1">
                <a:solidFill>
                  <a:srgbClr val="0000FF"/>
                </a:solidFill>
                <a:uFillTx/>
                <a:latin typeface="Calibri"/>
                <a:hlinkClick r:id="rId8"/>
              </a:rPr>
              <a:t>https://dfe.petrsu.ru/koi/posob/c/c.htm#g3.7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 </a:t>
            </a: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Указатели на функции - </a:t>
            </a:r>
            <a:r>
              <a:rPr lang="ru-RU" sz="1800" b="0" u="sng" strike="noStrike" spc="-1">
                <a:solidFill>
                  <a:srgbClr val="0000FF"/>
                </a:solidFill>
                <a:uFillTx/>
                <a:latin typeface="Calibri"/>
                <a:hlinkClick r:id="rId9"/>
              </a:rPr>
              <a:t>https://dfe.petrsu.ru/koi/posob/c/c.htm#g4.3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 </a:t>
            </a: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**</a:t>
            </a:r>
            <a:r>
              <a:rPr lang="ru-RU" sz="1800" b="0" i="1" strike="noStrike" spc="-1">
                <a:solidFill>
                  <a:srgbClr val="000000"/>
                </a:solidFill>
                <a:latin typeface="Calibri"/>
              </a:rPr>
              <a:t>Система типов Си -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u="sng" strike="noStrike" spc="-1">
                <a:solidFill>
                  <a:srgbClr val="0000FF"/>
                </a:solidFill>
                <a:uFillTx/>
                <a:latin typeface="Calibri"/>
                <a:hlinkClick r:id="rId10"/>
              </a:rPr>
              <a:t>https://ru.wikipedia.org/wiki/%D0%A1%D0%B8%D1%81%D1%82%D0%B5%D0%BC%D0%B0_%D1%82%D0%B8%D0%BF%D0%BE%D0%B2_%D0%A1%D0%B8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</a:t>
            </a: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****</a:t>
            </a:r>
            <a:r>
              <a:rPr lang="ru-RU" sz="1800" b="0" i="1" strike="noStrike" spc="-1">
                <a:solidFill>
                  <a:srgbClr val="000000"/>
                </a:solidFill>
                <a:latin typeface="Calibri"/>
              </a:rPr>
              <a:t>Б. Керниган, Д. Ритчи  Язык программирования Си</a:t>
            </a: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Типы и размеры данных - 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Calibri"/>
                <a:hlinkClick r:id="rId11"/>
              </a:rPr>
              <a:t>http://givi.olnd.ru/kr2/02.html#c0202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</a:t>
            </a: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85040" y="20610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400" b="1" strike="noStrike" spc="-1">
                <a:solidFill>
                  <a:srgbClr val="000000"/>
                </a:solidFill>
                <a:latin typeface="Calibri"/>
              </a:rPr>
              <a:t>Немного теории (термины)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Программное обеспечение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TextBox 5"/>
          <p:cNvSpPr/>
          <p:nvPr/>
        </p:nvSpPr>
        <p:spPr>
          <a:xfrm>
            <a:off x="395640" y="980640"/>
            <a:ext cx="8064360" cy="201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u="sng" strike="noStrike" spc="-1">
                <a:solidFill>
                  <a:srgbClr val="0000FF"/>
                </a:solidFill>
                <a:uFillTx/>
                <a:latin typeface="Calibri"/>
                <a:hlinkClick r:id="rId2"/>
              </a:rPr>
              <a:t>https://ru.wikipedia.org/wiki/%D0%9F%D1%80%D0%BE%D0%B3%D1%80%D0%B0%D0%BC%D0%BC%D0%BD%D0%BE%D0%B5_%D0%BE%D0%B1%D0%B5%D1%81%D0%BF%D0%B5%D1%87%D0%B5%D0%BD%D0%B8%D0%B5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  <p:pic>
        <p:nvPicPr>
          <p:cNvPr id="118" name="Рисунок 9"/>
          <p:cNvPicPr/>
          <p:nvPr/>
        </p:nvPicPr>
        <p:blipFill>
          <a:blip r:embed="rId3"/>
          <a:stretch/>
        </p:blipFill>
        <p:spPr>
          <a:xfrm>
            <a:off x="2988000" y="2061000"/>
            <a:ext cx="2880000" cy="4273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Структура компьютера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Прямоугольник 3"/>
          <p:cNvSpPr/>
          <p:nvPr/>
        </p:nvSpPr>
        <p:spPr>
          <a:xfrm>
            <a:off x="611640" y="6035040"/>
            <a:ext cx="8928720" cy="70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u="sng" strike="noStrike" spc="-1">
                <a:solidFill>
                  <a:srgbClr val="0000FF"/>
                </a:solidFill>
                <a:uFillTx/>
                <a:latin typeface="Calibri"/>
                <a:hlinkClick r:id="rId2"/>
              </a:rPr>
              <a:t>https://www.zaurtl.ru/UkVT/UKVT3.html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000" b="0" strike="noStrike" spc="-1">
              <a:latin typeface="Arial"/>
            </a:endParaRPr>
          </a:p>
        </p:txBody>
      </p:sp>
      <p:pic>
        <p:nvPicPr>
          <p:cNvPr id="121" name="Рисунок 4"/>
          <p:cNvPicPr/>
          <p:nvPr/>
        </p:nvPicPr>
        <p:blipFill>
          <a:blip r:embed="rId3"/>
          <a:stretch/>
        </p:blipFill>
        <p:spPr>
          <a:xfrm>
            <a:off x="2244960" y="908640"/>
            <a:ext cx="4581720" cy="4734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Оперативная память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TextBox 5"/>
          <p:cNvSpPr/>
          <p:nvPr/>
        </p:nvSpPr>
        <p:spPr>
          <a:xfrm>
            <a:off x="395640" y="980640"/>
            <a:ext cx="8064360" cy="420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u="sng" strike="noStrike" spc="-1">
                <a:solidFill>
                  <a:srgbClr val="0000FF"/>
                </a:solidFill>
                <a:uFillTx/>
                <a:latin typeface="Calibri"/>
                <a:hlinkClick r:id="rId2"/>
              </a:rPr>
              <a:t>https://ru.wikipedia.org/wiki/%D0%9E%D0%BF%D0%B5%D1%80%D0%B0%D1%82%D0%B8%D0%B2%D0%BD%D0%B0%D1%8F_%D0%BF%D0%B0%D0%BC%D1%8F%D1%82%D1%8C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1" strike="noStrike" spc="-1">
                <a:solidFill>
                  <a:srgbClr val="000000"/>
                </a:solidFill>
                <a:latin typeface="Calibri"/>
              </a:rPr>
              <a:t>Операти́вная па́мять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(</a:t>
            </a:r>
            <a:r>
              <a:rPr lang="ru-RU" sz="1800" b="0" u="sng" strike="noStrike" spc="-1">
                <a:solidFill>
                  <a:srgbClr val="0000FF"/>
                </a:solidFill>
                <a:uFillTx/>
                <a:latin typeface="Calibri"/>
                <a:hlinkClick r:id="rId3"/>
              </a:rPr>
              <a:t>англ.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 </a:t>
            </a:r>
            <a:r>
              <a:rPr lang="ru-RU" sz="1800" b="0" i="1" strike="noStrike" spc="-1">
                <a:solidFill>
                  <a:srgbClr val="000000"/>
                </a:solidFill>
                <a:latin typeface="Calibri"/>
              </a:rPr>
              <a:t>Random Access Memory, RAM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 — память с </a:t>
            </a:r>
            <a:r>
              <a:rPr lang="ru-RU" sz="1800" b="0" u="sng" strike="noStrike" spc="-1">
                <a:solidFill>
                  <a:srgbClr val="0000FF"/>
                </a:solidFill>
                <a:uFillTx/>
                <a:latin typeface="Calibri"/>
                <a:hlinkClick r:id="rId4"/>
              </a:rPr>
              <a:t>произвольным доступом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) — в большинстве случаев </a:t>
            </a:r>
            <a:r>
              <a:rPr lang="ru-RU" sz="1800" b="0" u="sng" strike="noStrike" spc="-1">
                <a:solidFill>
                  <a:srgbClr val="0000FF"/>
                </a:solidFill>
                <a:uFillTx/>
                <a:latin typeface="Calibri"/>
                <a:hlinkClick r:id="rId5"/>
              </a:rPr>
              <a:t>энергозависимая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часть системы </a:t>
            </a:r>
            <a:r>
              <a:rPr lang="ru-RU" sz="1800" b="0" u="sng" strike="noStrike" spc="-1">
                <a:solidFill>
                  <a:srgbClr val="0000FF"/>
                </a:solidFill>
                <a:uFillTx/>
                <a:latin typeface="Calibri"/>
                <a:hlinkClick r:id="rId6"/>
              </a:rPr>
              <a:t>компьютерной памяти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, в которой во время работы компьютера хранится выполняемый машинный код (</a:t>
            </a:r>
            <a:r>
              <a:rPr lang="ru-RU" sz="1800" b="0" u="sng" strike="noStrike" spc="-1">
                <a:solidFill>
                  <a:srgbClr val="0000FF"/>
                </a:solidFill>
                <a:uFillTx/>
                <a:latin typeface="Calibri"/>
                <a:hlinkClick r:id="rId7"/>
              </a:rPr>
              <a:t>программы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), а также входные, выходные и промежуточные данные, обрабатываемые </a:t>
            </a:r>
            <a:r>
              <a:rPr lang="ru-RU" sz="1800" b="0" u="sng" strike="noStrike" spc="-1">
                <a:solidFill>
                  <a:srgbClr val="0000FF"/>
                </a:solidFill>
                <a:uFillTx/>
                <a:latin typeface="Calibri"/>
                <a:hlinkClick r:id="rId8"/>
              </a:rPr>
              <a:t>процессором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. 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  <p:pic>
        <p:nvPicPr>
          <p:cNvPr id="124" name="Рисунок 7"/>
          <p:cNvPicPr/>
          <p:nvPr/>
        </p:nvPicPr>
        <p:blipFill>
          <a:blip r:embed="rId9"/>
          <a:stretch/>
        </p:blipFill>
        <p:spPr>
          <a:xfrm>
            <a:off x="5738040" y="3789000"/>
            <a:ext cx="3009960" cy="2647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Оперативная память во время работы компьютера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6" name="Рисунок 6"/>
          <p:cNvPicPr/>
          <p:nvPr/>
        </p:nvPicPr>
        <p:blipFill>
          <a:blip r:embed="rId2"/>
          <a:stretch/>
        </p:blipFill>
        <p:spPr>
          <a:xfrm>
            <a:off x="3172680" y="908640"/>
            <a:ext cx="2798280" cy="5682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Оперативная память доступная программе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8" name="Рисунок 5"/>
          <p:cNvPicPr/>
          <p:nvPr/>
        </p:nvPicPr>
        <p:blipFill>
          <a:blip r:embed="rId2"/>
          <a:stretch/>
        </p:blipFill>
        <p:spPr>
          <a:xfrm>
            <a:off x="2924640" y="1052640"/>
            <a:ext cx="3294360" cy="5371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Размещение переменных в оперативной памяти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0" name="Рисунок 6"/>
          <p:cNvPicPr/>
          <p:nvPr/>
        </p:nvPicPr>
        <p:blipFill>
          <a:blip r:embed="rId2"/>
          <a:stretch/>
        </p:blipFill>
        <p:spPr>
          <a:xfrm>
            <a:off x="1475640" y="1268640"/>
            <a:ext cx="2232000" cy="5110560"/>
          </a:xfrm>
          <a:prstGeom prst="rect">
            <a:avLst/>
          </a:prstGeom>
          <a:ln w="0">
            <a:noFill/>
          </a:ln>
        </p:spPr>
      </p:pic>
      <p:pic>
        <p:nvPicPr>
          <p:cNvPr id="131" name="Рисунок 8"/>
          <p:cNvPicPr/>
          <p:nvPr/>
        </p:nvPicPr>
        <p:blipFill>
          <a:blip r:embed="rId3"/>
          <a:stretch/>
        </p:blipFill>
        <p:spPr>
          <a:xfrm>
            <a:off x="4932000" y="2565000"/>
            <a:ext cx="3130920" cy="1811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Шестнадцатиричная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система счисления  (16СС)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3" name="Рисунок 5"/>
          <p:cNvPicPr/>
          <p:nvPr/>
        </p:nvPicPr>
        <p:blipFill>
          <a:blip r:embed="rId2"/>
          <a:stretch/>
        </p:blipFill>
        <p:spPr>
          <a:xfrm>
            <a:off x="3204000" y="742320"/>
            <a:ext cx="2664000" cy="5466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Размещение переменных в оперативной памяти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5" name="Рисунок 8"/>
          <p:cNvPicPr/>
          <p:nvPr/>
        </p:nvPicPr>
        <p:blipFill>
          <a:blip r:embed="rId2"/>
          <a:stretch/>
        </p:blipFill>
        <p:spPr>
          <a:xfrm>
            <a:off x="4932000" y="2565000"/>
            <a:ext cx="3130920" cy="1811520"/>
          </a:xfrm>
          <a:prstGeom prst="rect">
            <a:avLst/>
          </a:prstGeom>
          <a:ln w="0">
            <a:noFill/>
          </a:ln>
        </p:spPr>
      </p:pic>
      <p:pic>
        <p:nvPicPr>
          <p:cNvPr id="136" name="Рисунок 5"/>
          <p:cNvPicPr/>
          <p:nvPr/>
        </p:nvPicPr>
        <p:blipFill>
          <a:blip r:embed="rId3"/>
          <a:stretch/>
        </p:blipFill>
        <p:spPr>
          <a:xfrm>
            <a:off x="1403640" y="751320"/>
            <a:ext cx="2610000" cy="5686920"/>
          </a:xfrm>
          <a:prstGeom prst="rect">
            <a:avLst/>
          </a:prstGeom>
          <a:ln w="0">
            <a:noFill/>
          </a:ln>
        </p:spPr>
      </p:pic>
      <p:sp>
        <p:nvSpPr>
          <p:cNvPr id="137" name="TextBox 9"/>
          <p:cNvSpPr/>
          <p:nvPr/>
        </p:nvSpPr>
        <p:spPr>
          <a:xfrm>
            <a:off x="4320360" y="5517360"/>
            <a:ext cx="4571640" cy="821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* ОБЫЧНО адреса в памяти отображаются в 16СС</a:t>
            </a:r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Целые типы в Си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39" name="Таблица 3"/>
          <p:cNvGraphicFramePr/>
          <p:nvPr/>
        </p:nvGraphicFramePr>
        <p:xfrm>
          <a:off x="352080" y="1268640"/>
          <a:ext cx="8539920" cy="221784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7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78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1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600" b="0" i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Тип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0" i="1" strike="noStrike" spc="-1">
                          <a:solidFill>
                            <a:srgbClr val="7030A0"/>
                          </a:solidFill>
                          <a:latin typeface="Calibri"/>
                        </a:rPr>
                        <a:t>sizeof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600" b="0" i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Количество бит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0" i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MIN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0" i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MAX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char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600" b="0" strike="noStrike" spc="-1">
                          <a:solidFill>
                            <a:srgbClr val="7030A0"/>
                          </a:solidFill>
                          <a:latin typeface="Calibri"/>
                        </a:rPr>
                        <a:t>1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600" b="0" strike="noStrike" spc="-1">
                          <a:solidFill>
                            <a:srgbClr val="FF0000"/>
                          </a:solidFill>
                          <a:latin typeface="Calibri"/>
                        </a:rPr>
                        <a:t> -128 ***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600" b="0" strike="noStrike" spc="-1">
                          <a:solidFill>
                            <a:srgbClr val="FF0000"/>
                          </a:solidFill>
                          <a:latin typeface="Calibri"/>
                        </a:rPr>
                        <a:t> +127 ***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short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600" b="0" strike="noStrike" spc="-1">
                          <a:solidFill>
                            <a:srgbClr val="7030A0"/>
                          </a:solidFill>
                          <a:latin typeface="Calibri"/>
                        </a:rPr>
                        <a:t>2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−32768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+32767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long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600" b="0" strike="noStrike" spc="-1">
                          <a:solidFill>
                            <a:srgbClr val="7030A0"/>
                          </a:solidFill>
                          <a:latin typeface="Calibri"/>
                        </a:rPr>
                        <a:t>4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−2 147 483 648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+2 147 483 647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long long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600" b="0" strike="noStrike" spc="-1">
                          <a:solidFill>
                            <a:srgbClr val="7030A0"/>
                          </a:solidFill>
                          <a:latin typeface="Calibri"/>
                        </a:rPr>
                        <a:t>8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−9 223 372 036 854 775 808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+9 223 372 036 854 775 807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1" strike="noStrike" spc="-1">
                          <a:solidFill>
                            <a:srgbClr val="00B050"/>
                          </a:solidFill>
                          <a:latin typeface="Calibri"/>
                        </a:rPr>
                        <a:t>int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0" strike="noStrike" spc="-1">
                          <a:solidFill>
                            <a:srgbClr val="00B050"/>
                          </a:solidFill>
                          <a:latin typeface="Calibri"/>
                        </a:rPr>
                        <a:t>???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0" strike="noStrike" spc="-1">
                          <a:solidFill>
                            <a:srgbClr val="00B050"/>
                          </a:solidFill>
                          <a:latin typeface="Calibri"/>
                        </a:rPr>
                        <a:t>???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0" strike="noStrike" spc="-1">
                          <a:solidFill>
                            <a:srgbClr val="00B050"/>
                          </a:solidFill>
                          <a:latin typeface="Calibri"/>
                        </a:rPr>
                        <a:t>???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0" strike="noStrike" spc="-1">
                          <a:solidFill>
                            <a:srgbClr val="00B050"/>
                          </a:solidFill>
                          <a:latin typeface="Calibri"/>
                        </a:rPr>
                        <a:t>???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5400" marR="540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0" name="TextBox 7"/>
          <p:cNvSpPr/>
          <p:nvPr/>
        </p:nvSpPr>
        <p:spPr>
          <a:xfrm>
            <a:off x="467640" y="3717000"/>
            <a:ext cx="7776360" cy="228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B050"/>
                </a:solidFill>
                <a:latin typeface="Calibri"/>
              </a:rPr>
              <a:t>“</a:t>
            </a:r>
            <a:r>
              <a:rPr lang="en-US" sz="2400" b="1" strike="noStrike" spc="-1">
                <a:solidFill>
                  <a:srgbClr val="00B050"/>
                </a:solidFill>
                <a:latin typeface="Calibri"/>
              </a:rPr>
              <a:t>int</a:t>
            </a:r>
            <a:r>
              <a:rPr lang="en-US" sz="2400" b="0" strike="noStrike" spc="-1">
                <a:solidFill>
                  <a:srgbClr val="00B050"/>
                </a:solidFill>
                <a:latin typeface="Calibri"/>
              </a:rPr>
              <a:t>” – </a:t>
            </a:r>
            <a:r>
              <a:rPr lang="ru-RU" sz="2400" b="0" strike="noStrike" spc="-1">
                <a:solidFill>
                  <a:srgbClr val="00B050"/>
                </a:solidFill>
                <a:latin typeface="Calibri"/>
              </a:rPr>
              <a:t>это либо </a:t>
            </a:r>
            <a:r>
              <a:rPr lang="en-US" sz="2400" b="0" strike="noStrike" spc="-1">
                <a:solidFill>
                  <a:srgbClr val="00B050"/>
                </a:solidFill>
                <a:latin typeface="Calibri"/>
              </a:rPr>
              <a:t>“</a:t>
            </a:r>
            <a:r>
              <a:rPr lang="en-US" sz="2400" b="1" strike="noStrike" spc="-1">
                <a:solidFill>
                  <a:srgbClr val="00B050"/>
                </a:solidFill>
                <a:latin typeface="Calibri"/>
              </a:rPr>
              <a:t>short</a:t>
            </a:r>
            <a:r>
              <a:rPr lang="en-US" sz="2400" b="0" strike="noStrike" spc="-1">
                <a:solidFill>
                  <a:srgbClr val="00B050"/>
                </a:solidFill>
                <a:latin typeface="Calibri"/>
              </a:rPr>
              <a:t>”</a:t>
            </a:r>
            <a:r>
              <a:rPr lang="ru-RU" sz="2400" b="0" strike="noStrike" spc="-1">
                <a:solidFill>
                  <a:srgbClr val="00B050"/>
                </a:solidFill>
                <a:latin typeface="Calibri"/>
              </a:rPr>
              <a:t>, либо </a:t>
            </a:r>
            <a:r>
              <a:rPr lang="en-US" sz="2400" b="0" strike="noStrike" spc="-1">
                <a:solidFill>
                  <a:srgbClr val="00B050"/>
                </a:solidFill>
                <a:latin typeface="Calibri"/>
              </a:rPr>
              <a:t>“</a:t>
            </a:r>
            <a:r>
              <a:rPr lang="en-US" sz="2400" b="1" strike="noStrike" spc="-1">
                <a:solidFill>
                  <a:srgbClr val="00B050"/>
                </a:solidFill>
                <a:latin typeface="Calibri"/>
              </a:rPr>
              <a:t>long</a:t>
            </a:r>
            <a:r>
              <a:rPr lang="en-US" sz="2400" b="0" strike="noStrike" spc="-1">
                <a:solidFill>
                  <a:srgbClr val="00B050"/>
                </a:solidFill>
                <a:latin typeface="Calibri"/>
              </a:rPr>
              <a:t>”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400" b="0" strike="noStrike" spc="-1">
                <a:solidFill>
                  <a:srgbClr val="00B050"/>
                </a:solidFill>
                <a:latin typeface="Calibri"/>
              </a:rPr>
              <a:t>в </a:t>
            </a:r>
            <a:r>
              <a:rPr lang="en-US" sz="2400" b="0" strike="noStrike" spc="-1">
                <a:solidFill>
                  <a:srgbClr val="00B050"/>
                </a:solidFill>
                <a:latin typeface="Calibri"/>
              </a:rPr>
              <a:t>MS VS </a:t>
            </a:r>
            <a:r>
              <a:rPr lang="en-US" sz="2400" b="1" strike="noStrike" spc="-1">
                <a:solidFill>
                  <a:srgbClr val="00B050"/>
                </a:solidFill>
                <a:latin typeface="Calibri"/>
              </a:rPr>
              <a:t>int</a:t>
            </a:r>
            <a:r>
              <a:rPr lang="en-US" sz="2400" b="0" strike="noStrike" spc="-1">
                <a:solidFill>
                  <a:srgbClr val="00B050"/>
                </a:solidFill>
                <a:latin typeface="Calibri"/>
              </a:rPr>
              <a:t> = </a:t>
            </a:r>
            <a:r>
              <a:rPr lang="en-US" sz="2400" b="1" strike="noStrike" spc="-1">
                <a:solidFill>
                  <a:srgbClr val="00B050"/>
                </a:solidFill>
                <a:latin typeface="Calibri"/>
              </a:rPr>
              <a:t>long</a:t>
            </a:r>
            <a:r>
              <a:rPr lang="en-US" sz="2400" b="0" strike="noStrike" spc="-1">
                <a:solidFill>
                  <a:srgbClr val="00B050"/>
                </a:solidFill>
                <a:latin typeface="Calibri"/>
              </a:rPr>
              <a:t> 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sizeof</a:t>
            </a:r>
            <a:r>
              <a:rPr lang="en-US" sz="2400" b="0" strike="noStrike" spc="-1">
                <a:solidFill>
                  <a:srgbClr val="7030A0"/>
                </a:solidFill>
                <a:latin typeface="Calibri"/>
              </a:rPr>
              <a:t> (</a:t>
            </a:r>
            <a:r>
              <a:rPr lang="ru-RU" sz="2400" b="0" strike="noStrike" spc="-1">
                <a:solidFill>
                  <a:srgbClr val="7030A0"/>
                </a:solidFill>
                <a:latin typeface="Calibri"/>
              </a:rPr>
              <a:t>тип</a:t>
            </a:r>
            <a:r>
              <a:rPr lang="en-US" sz="2400" b="0" strike="noStrike" spc="-1">
                <a:solidFill>
                  <a:srgbClr val="7030A0"/>
                </a:solidFill>
                <a:latin typeface="Calibri"/>
              </a:rPr>
              <a:t>)</a:t>
            </a:r>
            <a:r>
              <a:rPr lang="ru-RU" sz="2400" b="0" strike="noStrike" spc="-1">
                <a:solidFill>
                  <a:srgbClr val="7030A0"/>
                </a:solidFill>
                <a:latin typeface="Calibri"/>
              </a:rPr>
              <a:t> или 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sizeof</a:t>
            </a:r>
            <a:r>
              <a:rPr lang="en-US" sz="2400" b="0" strike="noStrike" spc="-1">
                <a:solidFill>
                  <a:srgbClr val="7030A0"/>
                </a:solidFill>
                <a:latin typeface="Calibri"/>
              </a:rPr>
              <a:t> (</a:t>
            </a:r>
            <a:r>
              <a:rPr lang="ru-RU" sz="2400" b="0" strike="noStrike" spc="-1">
                <a:solidFill>
                  <a:srgbClr val="7030A0"/>
                </a:solidFill>
                <a:latin typeface="Calibri"/>
              </a:rPr>
              <a:t>переменная</a:t>
            </a:r>
            <a:r>
              <a:rPr lang="en-US" sz="2400" b="0" strike="noStrike" spc="-1">
                <a:solidFill>
                  <a:srgbClr val="7030A0"/>
                </a:solidFill>
                <a:latin typeface="Calibri"/>
              </a:rPr>
              <a:t>)</a:t>
            </a:r>
            <a:r>
              <a:rPr lang="ru-RU" sz="2400" b="0" strike="noStrike" spc="-1">
                <a:solidFill>
                  <a:srgbClr val="7030A0"/>
                </a:solidFill>
                <a:latin typeface="Calibri"/>
              </a:rPr>
              <a:t> – сколько памяти в байтах занимает переменная  </a:t>
            </a:r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“signed” VS “unsigned”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TextBox 7"/>
          <p:cNvSpPr/>
          <p:nvPr/>
        </p:nvSpPr>
        <p:spPr>
          <a:xfrm>
            <a:off x="467640" y="5205240"/>
            <a:ext cx="8424720" cy="821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FF0000"/>
                </a:solidFill>
                <a:latin typeface="Calibri"/>
              </a:rPr>
              <a:t>“char” </a:t>
            </a:r>
            <a:r>
              <a:rPr lang="ru-RU" sz="2400" b="0" strike="noStrike" spc="-1">
                <a:solidFill>
                  <a:srgbClr val="FF0000"/>
                </a:solidFill>
                <a:latin typeface="Calibri"/>
              </a:rPr>
              <a:t>не определен явно ни как </a:t>
            </a:r>
            <a:r>
              <a:rPr lang="en-US" sz="2400" b="0" strike="noStrike" spc="-1">
                <a:solidFill>
                  <a:srgbClr val="FF0000"/>
                </a:solidFill>
                <a:latin typeface="Calibri"/>
              </a:rPr>
              <a:t>“signed” </a:t>
            </a:r>
            <a:r>
              <a:rPr lang="ru-RU" sz="2400" b="0" strike="noStrike" spc="-1">
                <a:solidFill>
                  <a:srgbClr val="FF0000"/>
                </a:solidFill>
                <a:latin typeface="Calibri"/>
              </a:rPr>
              <a:t>ни как </a:t>
            </a:r>
            <a:r>
              <a:rPr lang="en-US" sz="2400" b="0" strike="noStrike" spc="-1">
                <a:solidFill>
                  <a:srgbClr val="FF0000"/>
                </a:solidFill>
                <a:latin typeface="Calibri"/>
              </a:rPr>
              <a:t>“unsigned”. </a:t>
            </a:r>
            <a:r>
              <a:rPr lang="ru-RU" sz="2400" b="0" strike="noStrike" spc="-1">
                <a:solidFill>
                  <a:srgbClr val="FF0000"/>
                </a:solidFill>
                <a:latin typeface="Calibri"/>
              </a:rPr>
              <a:t>Знаковый он или беззнаковый зависит от компилятора.</a:t>
            </a:r>
            <a:endParaRPr lang="ru-RU" sz="2400" b="0" strike="noStrike" spc="-1">
              <a:latin typeface="Arial"/>
            </a:endParaRPr>
          </a:p>
        </p:txBody>
      </p:sp>
      <p:graphicFrame>
        <p:nvGraphicFramePr>
          <p:cNvPr id="143" name="Таблица 2"/>
          <p:cNvGraphicFramePr/>
          <p:nvPr/>
        </p:nvGraphicFramePr>
        <p:xfrm>
          <a:off x="179640" y="1052640"/>
          <a:ext cx="8784720" cy="4105080"/>
        </p:xfrm>
        <a:graphic>
          <a:graphicData uri="http://schemas.openxmlformats.org/drawingml/2006/table">
            <a:tbl>
              <a:tblPr/>
              <a:tblGrid>
                <a:gridCol w="165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47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0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i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Тип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700" b="0" i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sizeof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i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Количество бит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700" b="0" i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MIN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700" b="0" i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MAX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signed char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-128 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+127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0" strike="noStrike" spc="-1">
                          <a:solidFill>
                            <a:srgbClr val="FF0000"/>
                          </a:solidFill>
                          <a:latin typeface="Calibri"/>
                        </a:rPr>
                        <a:t>char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FF0000"/>
                          </a:solidFill>
                          <a:latin typeface="Calibri"/>
                        </a:rPr>
                        <a:t>1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FF0000"/>
                          </a:solidFill>
                          <a:latin typeface="Calibri"/>
                        </a:rPr>
                        <a:t>8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FF0000"/>
                          </a:solidFill>
                          <a:latin typeface="Calibri"/>
                        </a:rPr>
                        <a:t>?????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FF0000"/>
                          </a:solidFill>
                          <a:latin typeface="Calibri"/>
                        </a:rPr>
                        <a:t>?????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unsigned char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+255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signed short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−32768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+32767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unsigned short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+65535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signed long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−2 147 483 648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+2 147 483 647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unsigned long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+4 294 967 295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6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signed long long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−9 223 372 036 854 775 808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+9 223 372 036 854 775 807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5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unsigned long long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7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+18 446 744 073 709 551 615</a:t>
                      </a:r>
                      <a:endParaRPr lang="ru-RU" sz="17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Все целые типы Си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 (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все синонимы)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TextBox 7"/>
          <p:cNvSpPr/>
          <p:nvPr/>
        </p:nvSpPr>
        <p:spPr>
          <a:xfrm>
            <a:off x="467640" y="4581000"/>
            <a:ext cx="8424720" cy="191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FF0000"/>
                </a:solidFill>
                <a:latin typeface="Calibri"/>
              </a:rPr>
              <a:t>“char” </a:t>
            </a:r>
            <a:r>
              <a:rPr lang="ru-RU" sz="2400" b="0" strike="noStrike" spc="-1">
                <a:solidFill>
                  <a:srgbClr val="FF0000"/>
                </a:solidFill>
                <a:latin typeface="Calibri"/>
              </a:rPr>
              <a:t>не определен явно ни как </a:t>
            </a:r>
            <a:r>
              <a:rPr lang="en-US" sz="2400" b="0" strike="noStrike" spc="-1">
                <a:solidFill>
                  <a:srgbClr val="FF0000"/>
                </a:solidFill>
                <a:latin typeface="Calibri"/>
              </a:rPr>
              <a:t>“signed” </a:t>
            </a:r>
            <a:r>
              <a:rPr lang="ru-RU" sz="2400" b="0" strike="noStrike" spc="-1">
                <a:solidFill>
                  <a:srgbClr val="FF0000"/>
                </a:solidFill>
                <a:latin typeface="Calibri"/>
              </a:rPr>
              <a:t>ни как </a:t>
            </a:r>
            <a:r>
              <a:rPr lang="en-US" sz="2400" b="0" strike="noStrike" spc="-1">
                <a:solidFill>
                  <a:srgbClr val="FF0000"/>
                </a:solidFill>
                <a:latin typeface="Calibri"/>
              </a:rPr>
              <a:t>“unsigned”. </a:t>
            </a:r>
            <a:r>
              <a:rPr lang="ru-RU" sz="2400" b="0" strike="noStrike" spc="-1">
                <a:solidFill>
                  <a:srgbClr val="FF0000"/>
                </a:solidFill>
                <a:latin typeface="Calibri"/>
              </a:rPr>
              <a:t>Знаковый он или беззнаковый зависит от компилятора.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B050"/>
                </a:solidFill>
                <a:latin typeface="Calibri"/>
              </a:rPr>
              <a:t>“int” </a:t>
            </a:r>
            <a:r>
              <a:rPr lang="ru-RU" sz="2400" b="0" strike="noStrike" spc="-1">
                <a:solidFill>
                  <a:srgbClr val="00B050"/>
                </a:solidFill>
                <a:latin typeface="Calibri"/>
              </a:rPr>
              <a:t>это либо </a:t>
            </a:r>
            <a:r>
              <a:rPr lang="en-US" sz="2400" b="0" strike="noStrike" spc="-1">
                <a:solidFill>
                  <a:srgbClr val="00B050"/>
                </a:solidFill>
                <a:latin typeface="Calibri"/>
              </a:rPr>
              <a:t>“signed short” </a:t>
            </a:r>
            <a:r>
              <a:rPr lang="ru-RU" sz="2400" b="0" strike="noStrike" spc="-1">
                <a:solidFill>
                  <a:srgbClr val="00B050"/>
                </a:solidFill>
                <a:latin typeface="Calibri"/>
              </a:rPr>
              <a:t>либо </a:t>
            </a:r>
            <a:r>
              <a:rPr lang="en-US" sz="2400" b="0" strike="noStrike" spc="-1">
                <a:solidFill>
                  <a:srgbClr val="00B050"/>
                </a:solidFill>
                <a:latin typeface="Calibri"/>
              </a:rPr>
              <a:t>“signed long”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B050"/>
                </a:solidFill>
                <a:latin typeface="Calibri"/>
              </a:rPr>
              <a:t>“unsigned int” </a:t>
            </a:r>
            <a:r>
              <a:rPr lang="ru-RU" sz="2400" b="0" strike="noStrike" spc="-1">
                <a:solidFill>
                  <a:srgbClr val="00B050"/>
                </a:solidFill>
                <a:latin typeface="Calibri"/>
              </a:rPr>
              <a:t>это либо </a:t>
            </a:r>
            <a:r>
              <a:rPr lang="en-US" sz="2400" b="0" strike="noStrike" spc="-1">
                <a:solidFill>
                  <a:srgbClr val="00B050"/>
                </a:solidFill>
                <a:latin typeface="Calibri"/>
              </a:rPr>
              <a:t>“unsigned short” </a:t>
            </a:r>
            <a:r>
              <a:rPr lang="ru-RU" sz="2400" b="0" strike="noStrike" spc="-1">
                <a:solidFill>
                  <a:srgbClr val="00B050"/>
                </a:solidFill>
                <a:latin typeface="Calibri"/>
              </a:rPr>
              <a:t>либо </a:t>
            </a:r>
            <a:r>
              <a:rPr lang="en-US" sz="2400" b="0" strike="noStrike" spc="-1">
                <a:solidFill>
                  <a:srgbClr val="00B050"/>
                </a:solidFill>
                <a:latin typeface="Calibri"/>
              </a:rPr>
              <a:t>“unsigned long”</a:t>
            </a:r>
            <a:endParaRPr lang="ru-RU" sz="2400" b="0" strike="noStrike" spc="-1">
              <a:latin typeface="Arial"/>
            </a:endParaRPr>
          </a:p>
        </p:txBody>
      </p:sp>
      <p:graphicFrame>
        <p:nvGraphicFramePr>
          <p:cNvPr id="146" name="Таблица 3"/>
          <p:cNvGraphicFramePr/>
          <p:nvPr/>
        </p:nvGraphicFramePr>
        <p:xfrm>
          <a:off x="467640" y="980640"/>
          <a:ext cx="8229240" cy="4023000"/>
        </p:xfrm>
        <a:graphic>
          <a:graphicData uri="http://schemas.openxmlformats.org/drawingml/2006/table">
            <a:tbl>
              <a:tblPr/>
              <a:tblGrid>
                <a:gridCol w="2781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7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2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500" b="0" i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Тип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 marL="5040" marR="504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500" b="0" i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Синонимы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 marL="5040" marR="504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signed char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 marL="5040" marR="504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signed char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 marL="5040" marR="504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500" b="0" strike="noStrike" spc="-1">
                          <a:solidFill>
                            <a:srgbClr val="FF0000"/>
                          </a:solidFill>
                          <a:latin typeface="Calibri"/>
                        </a:rPr>
                        <a:t>char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 marL="5040" marR="504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500" b="0" strike="noStrike" spc="-1">
                          <a:solidFill>
                            <a:srgbClr val="FF0000"/>
                          </a:solidFill>
                          <a:latin typeface="Calibri"/>
                        </a:rPr>
                        <a:t>char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 marL="5040" marR="504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unsigned char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 marL="5040" marR="504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unsigned char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 marL="5040" marR="504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signed short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 marL="5040" marR="504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short | short int | signed short | signed short int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 marL="5040" marR="504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unsigned short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 marL="5040" marR="504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unsigned short | unsigned short int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 marL="5040" marR="504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8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signed long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 marL="5040" marR="504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long | long int | signed long | signed long int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 marL="5040" marR="504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unsigned long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 marL="5040" marR="504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unsigned long | unsigned long int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 marL="5040" marR="504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8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signed long long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 marL="5040" marR="504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long long | long long int | signed long long | signed long long int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 marL="5040" marR="504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8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unsigned long long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 marL="5040" marR="504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unsigned long long | unsigned long long int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 marL="5040" marR="504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8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500" b="0" strike="noStrike" spc="-1">
                          <a:solidFill>
                            <a:srgbClr val="00B050"/>
                          </a:solidFill>
                          <a:latin typeface="Calibri"/>
                        </a:rPr>
                        <a:t>int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 marL="5040" marR="504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500" b="0" strike="noStrike" spc="-1">
                          <a:solidFill>
                            <a:srgbClr val="00B050"/>
                          </a:solidFill>
                          <a:latin typeface="Calibri"/>
                        </a:rPr>
                        <a:t>int | signed | signed int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 marL="5040" marR="504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0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500" b="0" strike="noStrike" spc="-1">
                          <a:solidFill>
                            <a:srgbClr val="00B050"/>
                          </a:solidFill>
                          <a:latin typeface="Calibri"/>
                        </a:rPr>
                        <a:t>unsigned int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 marL="5040" marR="504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500" b="0" strike="noStrike" spc="-1">
                          <a:solidFill>
                            <a:srgbClr val="00B050"/>
                          </a:solidFill>
                          <a:latin typeface="Calibri"/>
                        </a:rPr>
                        <a:t>unsigned | unsigned int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 marL="5040" marR="504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Использование целых типов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TextBox 5"/>
          <p:cNvSpPr/>
          <p:nvPr/>
        </p:nvSpPr>
        <p:spPr>
          <a:xfrm>
            <a:off x="467640" y="980640"/>
            <a:ext cx="6390000" cy="420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"main() start!\n"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unsigned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 err="1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 l = 1;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= 0;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(l &gt; 0) {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pt-BR" sz="1800" b="0" strike="noStrike" spc="-1" dirty="0">
                <a:solidFill>
                  <a:srgbClr val="000000"/>
                </a:solidFill>
                <a:latin typeface="Consolas"/>
              </a:rPr>
              <a:t>		printf(</a:t>
            </a:r>
            <a:r>
              <a:rPr lang="pt-BR" sz="1800" b="0" strike="noStrike" spc="-1" dirty="0">
                <a:solidFill>
                  <a:srgbClr val="A31515"/>
                </a:solidFill>
                <a:latin typeface="Consolas"/>
              </a:rPr>
              <a:t>"&lt;%llu (%d)&gt;\n"</a:t>
            </a:r>
            <a:r>
              <a:rPr lang="pt-BR" sz="1800" b="0" strike="noStrike" spc="-1" dirty="0">
                <a:solidFill>
                  <a:srgbClr val="000000"/>
                </a:solidFill>
                <a:latin typeface="Consolas"/>
              </a:rPr>
              <a:t>, l, i);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l *= 2;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+= 1;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l--;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pt-BR" sz="1800" b="0" strike="noStrike" spc="-1" dirty="0">
                <a:solidFill>
                  <a:srgbClr val="000000"/>
                </a:solidFill>
                <a:latin typeface="Consolas"/>
              </a:rPr>
              <a:t>	printf(</a:t>
            </a:r>
            <a:r>
              <a:rPr lang="pt-BR" sz="1800" b="0" strike="noStrike" spc="-1" dirty="0">
                <a:solidFill>
                  <a:srgbClr val="A31515"/>
                </a:solidFill>
                <a:latin typeface="Consolas"/>
              </a:rPr>
              <a:t>"&lt;!!!!%llu (%d)!!!!&gt;\n"</a:t>
            </a:r>
            <a:r>
              <a:rPr lang="pt-BR" sz="1800" b="0" strike="noStrike" spc="-1" dirty="0">
                <a:solidFill>
                  <a:srgbClr val="000000"/>
                </a:solidFill>
                <a:latin typeface="Consolas"/>
              </a:rPr>
              <a:t>, l, i);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"main() finish!\n"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85040" y="20610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</a:rPr>
              <a:t>Polygon / Polyline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Использование целых типов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TextBox 5"/>
          <p:cNvSpPr/>
          <p:nvPr/>
        </p:nvSpPr>
        <p:spPr>
          <a:xfrm>
            <a:off x="467640" y="980640"/>
            <a:ext cx="6390000" cy="420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"main() start!\n"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unsigned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 err="1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 l = 1;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= 0;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(l &gt; 0) {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pt-BR" sz="1800" b="0" strike="noStrike" spc="-1" dirty="0">
                <a:solidFill>
                  <a:srgbClr val="000000"/>
                </a:solidFill>
                <a:latin typeface="Consolas"/>
              </a:rPr>
              <a:t>		printf(</a:t>
            </a:r>
            <a:r>
              <a:rPr lang="pt-BR" sz="1800" b="0" strike="noStrike" spc="-1" dirty="0">
                <a:solidFill>
                  <a:srgbClr val="A31515"/>
                </a:solidFill>
                <a:latin typeface="Consolas"/>
              </a:rPr>
              <a:t>"&lt;%llu (%d)&gt;\n"</a:t>
            </a:r>
            <a:r>
              <a:rPr lang="pt-BR" sz="1800" b="0" strike="noStrike" spc="-1" dirty="0">
                <a:solidFill>
                  <a:srgbClr val="000000"/>
                </a:solidFill>
                <a:latin typeface="Consolas"/>
              </a:rPr>
              <a:t>, l, i);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l *= 2;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+= 1;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l--;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pt-BR" sz="1800" b="0" strike="noStrike" spc="-1" dirty="0">
                <a:solidFill>
                  <a:srgbClr val="000000"/>
                </a:solidFill>
                <a:latin typeface="Consolas"/>
              </a:rPr>
              <a:t>	printf(</a:t>
            </a:r>
            <a:r>
              <a:rPr lang="pt-BR" sz="1800" b="0" strike="noStrike" spc="-1" dirty="0">
                <a:solidFill>
                  <a:srgbClr val="A31515"/>
                </a:solidFill>
                <a:latin typeface="Consolas"/>
              </a:rPr>
              <a:t>"&lt;!!!!%llu (%d)!!!!&gt;\n"</a:t>
            </a:r>
            <a:r>
              <a:rPr lang="pt-BR" sz="1800" b="0" strike="noStrike" spc="-1" dirty="0">
                <a:solidFill>
                  <a:srgbClr val="000000"/>
                </a:solidFill>
                <a:latin typeface="Consolas"/>
              </a:rPr>
              <a:t>, l, i);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"main() finish!\n"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</p:txBody>
      </p:sp>
      <p:pic>
        <p:nvPicPr>
          <p:cNvPr id="151" name="Рисунок 3"/>
          <p:cNvPicPr/>
          <p:nvPr/>
        </p:nvPicPr>
        <p:blipFill>
          <a:blip r:embed="rId2"/>
          <a:stretch/>
        </p:blipFill>
        <p:spPr>
          <a:xfrm>
            <a:off x="5292000" y="865800"/>
            <a:ext cx="1857240" cy="4610520"/>
          </a:xfrm>
          <a:prstGeom prst="rect">
            <a:avLst/>
          </a:prstGeom>
          <a:ln w="0">
            <a:noFill/>
          </a:ln>
        </p:spPr>
      </p:pic>
      <p:pic>
        <p:nvPicPr>
          <p:cNvPr id="152" name="Рисунок 6"/>
          <p:cNvPicPr/>
          <p:nvPr/>
        </p:nvPicPr>
        <p:blipFill>
          <a:blip r:embed="rId3"/>
          <a:stretch/>
        </p:blipFill>
        <p:spPr>
          <a:xfrm>
            <a:off x="6948360" y="865800"/>
            <a:ext cx="2047680" cy="4610520"/>
          </a:xfrm>
          <a:prstGeom prst="rect">
            <a:avLst/>
          </a:prstGeom>
          <a:ln w="0">
            <a:noFill/>
          </a:ln>
        </p:spPr>
      </p:pic>
      <p:pic>
        <p:nvPicPr>
          <p:cNvPr id="153" name="Рисунок 8"/>
          <p:cNvPicPr/>
          <p:nvPr/>
        </p:nvPicPr>
        <p:blipFill>
          <a:blip r:embed="rId4"/>
          <a:stretch/>
        </p:blipFill>
        <p:spPr>
          <a:xfrm>
            <a:off x="5995800" y="5591160"/>
            <a:ext cx="3000600" cy="1266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Использование целых типов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TextBox 5"/>
          <p:cNvSpPr/>
          <p:nvPr/>
        </p:nvSpPr>
        <p:spPr>
          <a:xfrm>
            <a:off x="467640" y="980640"/>
            <a:ext cx="6390000" cy="420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"main() start!\n"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short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 s = 1;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= 0;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(s &gt; 0) {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pt-BR" sz="1800" b="0" strike="noStrike" spc="-1" dirty="0">
                <a:solidFill>
                  <a:srgbClr val="000000"/>
                </a:solidFill>
                <a:latin typeface="Consolas"/>
              </a:rPr>
              <a:t>		printf(</a:t>
            </a:r>
            <a:r>
              <a:rPr lang="pt-BR" sz="1800" b="0" strike="noStrike" spc="-1" dirty="0">
                <a:solidFill>
                  <a:srgbClr val="A31515"/>
                </a:solidFill>
                <a:latin typeface="Consolas"/>
              </a:rPr>
              <a:t>"&lt;%d (%d)&gt;\n"</a:t>
            </a:r>
            <a:r>
              <a:rPr lang="pt-BR" sz="1800" b="0" strike="noStrike" spc="-1" dirty="0">
                <a:solidFill>
                  <a:srgbClr val="000000"/>
                </a:solidFill>
                <a:latin typeface="Consolas"/>
              </a:rPr>
              <a:t>, s, i);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s *= 2;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+= 1;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s--;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pt-BR" sz="1800" b="0" strike="noStrike" spc="-1" dirty="0">
                <a:solidFill>
                  <a:srgbClr val="000000"/>
                </a:solidFill>
                <a:latin typeface="Consolas"/>
              </a:rPr>
              <a:t>	printf(</a:t>
            </a:r>
            <a:r>
              <a:rPr lang="pt-BR" sz="1800" b="0" strike="noStrike" spc="-1" dirty="0">
                <a:solidFill>
                  <a:srgbClr val="A31515"/>
                </a:solidFill>
                <a:latin typeface="Consolas"/>
              </a:rPr>
              <a:t>"&lt;!!!!%d (%d)!!!!&gt;\n"</a:t>
            </a:r>
            <a:r>
              <a:rPr lang="pt-BR" sz="1800" b="0" strike="noStrike" spc="-1" dirty="0">
                <a:solidFill>
                  <a:srgbClr val="000000"/>
                </a:solidFill>
                <a:latin typeface="Consolas"/>
              </a:rPr>
              <a:t>, s, i);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"main() finish!\n"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Использование целых типов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TextBox 5"/>
          <p:cNvSpPr/>
          <p:nvPr/>
        </p:nvSpPr>
        <p:spPr>
          <a:xfrm>
            <a:off x="467640" y="980640"/>
            <a:ext cx="6390000" cy="420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"main() start!\n"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short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 s = 1;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= 0;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(s &gt; 0) {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pt-BR" sz="1800" b="0" strike="noStrike" spc="-1" dirty="0">
                <a:solidFill>
                  <a:srgbClr val="000000"/>
                </a:solidFill>
                <a:latin typeface="Consolas"/>
              </a:rPr>
              <a:t>		printf(</a:t>
            </a:r>
            <a:r>
              <a:rPr lang="pt-BR" sz="1800" b="0" strike="noStrike" spc="-1" dirty="0">
                <a:solidFill>
                  <a:srgbClr val="A31515"/>
                </a:solidFill>
                <a:latin typeface="Consolas"/>
              </a:rPr>
              <a:t>"&lt;%d (%d)&gt;\n"</a:t>
            </a:r>
            <a:r>
              <a:rPr lang="pt-BR" sz="1800" b="0" strike="noStrike" spc="-1" dirty="0">
                <a:solidFill>
                  <a:srgbClr val="000000"/>
                </a:solidFill>
                <a:latin typeface="Consolas"/>
              </a:rPr>
              <a:t>, s, i);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s *= 2;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+= 1;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s--;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pt-BR" sz="1800" b="0" strike="noStrike" spc="-1" dirty="0">
                <a:solidFill>
                  <a:srgbClr val="000000"/>
                </a:solidFill>
                <a:latin typeface="Consolas"/>
              </a:rPr>
              <a:t>	printf(</a:t>
            </a:r>
            <a:r>
              <a:rPr lang="pt-BR" sz="1800" b="0" strike="noStrike" spc="-1" dirty="0">
                <a:solidFill>
                  <a:srgbClr val="A31515"/>
                </a:solidFill>
                <a:latin typeface="Consolas"/>
              </a:rPr>
              <a:t>"&lt;!!!!%d (%d)!!!!&gt;\n"</a:t>
            </a:r>
            <a:r>
              <a:rPr lang="pt-BR" sz="1800" b="0" strike="noStrike" spc="-1" dirty="0">
                <a:solidFill>
                  <a:srgbClr val="000000"/>
                </a:solidFill>
                <a:latin typeface="Consolas"/>
              </a:rPr>
              <a:t>, s, i);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"main() finish!\n"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</p:txBody>
      </p:sp>
      <p:pic>
        <p:nvPicPr>
          <p:cNvPr id="158" name="Рисунок 3"/>
          <p:cNvPicPr/>
          <p:nvPr/>
        </p:nvPicPr>
        <p:blipFill>
          <a:blip r:embed="rId2"/>
          <a:stretch/>
        </p:blipFill>
        <p:spPr>
          <a:xfrm>
            <a:off x="6228360" y="1340640"/>
            <a:ext cx="1933560" cy="2905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Вещественные типы в Си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TextBox 7"/>
          <p:cNvSpPr/>
          <p:nvPr/>
        </p:nvSpPr>
        <p:spPr>
          <a:xfrm>
            <a:off x="467640" y="3717000"/>
            <a:ext cx="7776360" cy="191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B0F0"/>
                </a:solidFill>
                <a:latin typeface="Calibri"/>
              </a:rPr>
              <a:t>“long double” – </a:t>
            </a:r>
            <a:r>
              <a:rPr lang="ru-RU" sz="2400" b="0" strike="noStrike" spc="-1">
                <a:solidFill>
                  <a:srgbClr val="00B0F0"/>
                </a:solidFill>
                <a:latin typeface="Calibri"/>
              </a:rPr>
              <a:t>либо 8 байтовое число, совпадающее с </a:t>
            </a:r>
            <a:r>
              <a:rPr lang="en-US" sz="2400" b="0" strike="noStrike" spc="-1">
                <a:solidFill>
                  <a:srgbClr val="00B0F0"/>
                </a:solidFill>
                <a:latin typeface="Calibri"/>
              </a:rPr>
              <a:t>double</a:t>
            </a:r>
            <a:r>
              <a:rPr lang="ru-RU" sz="2400" b="0" strike="noStrike" spc="-1">
                <a:solidFill>
                  <a:srgbClr val="00B0F0"/>
                </a:solidFill>
                <a:latin typeface="Calibri"/>
              </a:rPr>
              <a:t>, либо более точный 10 байтовый формат – если он реализован в системе.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400" b="0" strike="noStrike" spc="-1">
                <a:solidFill>
                  <a:srgbClr val="00B0F0"/>
                </a:solidFill>
                <a:latin typeface="Calibri"/>
              </a:rPr>
              <a:t> в </a:t>
            </a:r>
            <a:r>
              <a:rPr lang="en-US" sz="2400" b="0" strike="noStrike" spc="-1">
                <a:solidFill>
                  <a:srgbClr val="00B0F0"/>
                </a:solidFill>
                <a:latin typeface="Calibri"/>
              </a:rPr>
              <a:t>MS VS “long double” </a:t>
            </a:r>
            <a:r>
              <a:rPr lang="ru-RU" sz="2400" b="0" strike="noStrike" spc="-1">
                <a:solidFill>
                  <a:srgbClr val="00B0F0"/>
                </a:solidFill>
                <a:latin typeface="Calibri"/>
              </a:rPr>
              <a:t> = </a:t>
            </a:r>
            <a:r>
              <a:rPr lang="en-US" sz="2400" b="0" strike="noStrike" spc="-1">
                <a:solidFill>
                  <a:srgbClr val="00B0F0"/>
                </a:solidFill>
                <a:latin typeface="Calibri"/>
              </a:rPr>
              <a:t>“double”</a:t>
            </a:r>
            <a:endParaRPr lang="ru-RU" sz="2400" b="0" strike="noStrike" spc="-1">
              <a:latin typeface="Arial"/>
            </a:endParaRPr>
          </a:p>
        </p:txBody>
      </p:sp>
      <p:graphicFrame>
        <p:nvGraphicFramePr>
          <p:cNvPr id="161" name="Таблица 2"/>
          <p:cNvGraphicFramePr/>
          <p:nvPr/>
        </p:nvGraphicFramePr>
        <p:xfrm>
          <a:off x="446760" y="1163520"/>
          <a:ext cx="8373240" cy="2049120"/>
        </p:xfrm>
        <a:graphic>
          <a:graphicData uri="http://schemas.openxmlformats.org/drawingml/2006/table">
            <a:tbl>
              <a:tblPr/>
              <a:tblGrid>
                <a:gridCol w="1460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87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04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800" b="0" i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Тип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sizeof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800" b="0" i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Количество бит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MIN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MAX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float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3.4Е-38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3.4Е+38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double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1.7Е-308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1.7Е+308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B0F0"/>
                          </a:solidFill>
                          <a:latin typeface="Calibri"/>
                        </a:rPr>
                        <a:t>long double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800" b="0" strike="noStrike" spc="-1">
                          <a:solidFill>
                            <a:srgbClr val="00B0F0"/>
                          </a:solidFill>
                          <a:latin typeface="Calibri"/>
                        </a:rPr>
                        <a:t>8 | 10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800" b="0" strike="noStrike" spc="-1">
                          <a:solidFill>
                            <a:srgbClr val="00B0F0"/>
                          </a:solidFill>
                          <a:latin typeface="Calibri"/>
                        </a:rPr>
                        <a:t>64 | 80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800" b="0" strike="noStrike" spc="-1">
                          <a:solidFill>
                            <a:srgbClr val="00B0F0"/>
                          </a:solidFill>
                          <a:latin typeface="Calibri"/>
                        </a:rPr>
                        <a:t>???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sz="1800" b="0" strike="noStrike" spc="-1">
                          <a:solidFill>
                            <a:srgbClr val="00B0F0"/>
                          </a:solidFill>
                          <a:latin typeface="Calibri"/>
                        </a:rPr>
                        <a:t>???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4320" marR="432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Использование вещественных типов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TextBox 3"/>
          <p:cNvSpPr/>
          <p:nvPr/>
        </p:nvSpPr>
        <p:spPr>
          <a:xfrm>
            <a:off x="395640" y="980640"/>
            <a:ext cx="8496720" cy="452286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"main() start!\n"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float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f = 1.23456789012345678901234567890;</a:t>
            </a:r>
            <a:r>
              <a:rPr lang="ru-RU" spc="-1" dirty="0">
                <a:latin typeface="Arial"/>
              </a:rPr>
              <a:t>	</a:t>
            </a: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FF"/>
                </a:solidFill>
                <a:latin typeface="Arial"/>
              </a:rPr>
              <a:t>	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= 0;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&lt; 1000) {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pt-BR" sz="1800" b="0" strike="noStrike" spc="-1" dirty="0">
                <a:solidFill>
                  <a:srgbClr val="000000"/>
                </a:solidFill>
                <a:latin typeface="Consolas"/>
              </a:rPr>
              <a:t>		printf(</a:t>
            </a:r>
            <a:r>
              <a:rPr lang="pt-BR" sz="1800" b="0" strike="noStrike" spc="-1" dirty="0">
                <a:solidFill>
                  <a:srgbClr val="A31515"/>
                </a:solidFill>
                <a:latin typeface="Consolas"/>
              </a:rPr>
              <a:t>"&lt;%60.30f (%d)&gt;\n"</a:t>
            </a:r>
            <a:r>
              <a:rPr lang="pt-BR" sz="1800" b="0" strike="noStrike" spc="-1" dirty="0">
                <a:solidFill>
                  <a:srgbClr val="000000"/>
                </a:solidFill>
                <a:latin typeface="Consolas"/>
              </a:rPr>
              <a:t>, f, i);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f *= 10;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+= 1;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800" b="0" strike="noStrike" spc="-1" dirty="0" err="1">
                <a:solidFill>
                  <a:srgbClr val="A31515"/>
                </a:solidFill>
                <a:latin typeface="Consolas"/>
              </a:rPr>
              <a:t>sizeof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: f = %d,   </a:t>
            </a:r>
            <a:r>
              <a:rPr lang="en-US" sz="1800" b="0" strike="noStrike" spc="-1" dirty="0" err="1">
                <a:solidFill>
                  <a:srgbClr val="A31515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 = %d"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800" b="0" strike="noStrike" spc="-1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(f), </a:t>
            </a:r>
            <a:r>
              <a:rPr lang="en-US" sz="1800" b="0" strike="noStrike" spc="-1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"main() finish!\n"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Использование вещественных типов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TextBox 3"/>
          <p:cNvSpPr/>
          <p:nvPr/>
        </p:nvSpPr>
        <p:spPr>
          <a:xfrm>
            <a:off x="395639" y="980640"/>
            <a:ext cx="8354955" cy="452286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"main() start!\n"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float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f = 1.23456789012345678901234567890;</a:t>
            </a:r>
            <a:endParaRPr lang="ru-RU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FF"/>
                </a:solidFill>
                <a:latin typeface="Arial"/>
              </a:rPr>
              <a:t>	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= 0;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&lt; 1000) {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pt-BR" sz="1800" b="0" strike="noStrike" spc="-1" dirty="0">
                <a:solidFill>
                  <a:srgbClr val="000000"/>
                </a:solidFill>
                <a:latin typeface="Consolas"/>
              </a:rPr>
              <a:t>		printf(</a:t>
            </a:r>
            <a:r>
              <a:rPr lang="pt-BR" sz="1800" b="0" strike="noStrike" spc="-1" dirty="0">
                <a:solidFill>
                  <a:srgbClr val="A31515"/>
                </a:solidFill>
                <a:latin typeface="Consolas"/>
              </a:rPr>
              <a:t>"&lt;%60.30f (%d)&gt;\n"</a:t>
            </a:r>
            <a:r>
              <a:rPr lang="pt-BR" sz="1800" b="0" strike="noStrike" spc="-1" dirty="0">
                <a:solidFill>
                  <a:srgbClr val="000000"/>
                </a:solidFill>
                <a:latin typeface="Consolas"/>
              </a:rPr>
              <a:t>, f, i);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f *= 10;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+= 1;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800" b="0" strike="noStrike" spc="-1" dirty="0" err="1">
                <a:solidFill>
                  <a:srgbClr val="A31515"/>
                </a:solidFill>
                <a:latin typeface="Consolas"/>
              </a:rPr>
              <a:t>sizeof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: f = %d,   </a:t>
            </a:r>
            <a:r>
              <a:rPr lang="en-US" sz="1800" b="0" strike="noStrike" spc="-1" dirty="0" err="1">
                <a:solidFill>
                  <a:srgbClr val="A31515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 = %d"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800" b="0" strike="noStrike" spc="-1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(f), </a:t>
            </a:r>
            <a:r>
              <a:rPr lang="en-US" sz="1800" b="0" strike="noStrike" spc="-1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"main() finish!\n"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</p:txBody>
      </p:sp>
      <p:pic>
        <p:nvPicPr>
          <p:cNvPr id="166" name="Рисунок 4"/>
          <p:cNvPicPr/>
          <p:nvPr/>
        </p:nvPicPr>
        <p:blipFill>
          <a:blip r:embed="rId2"/>
          <a:stretch/>
        </p:blipFill>
        <p:spPr>
          <a:xfrm>
            <a:off x="3707640" y="645094"/>
            <a:ext cx="5184720" cy="5781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Использование вещественных типов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TextBox 3"/>
          <p:cNvSpPr/>
          <p:nvPr/>
        </p:nvSpPr>
        <p:spPr>
          <a:xfrm>
            <a:off x="395640" y="980640"/>
            <a:ext cx="8365588" cy="452286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"main() start!\n"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float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f = 1.23456789012345678901234567890;</a:t>
            </a:r>
            <a:endParaRPr lang="ru-RU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FF"/>
                </a:solidFill>
                <a:latin typeface="Arial"/>
              </a:rPr>
              <a:t>	</a:t>
            </a:r>
            <a:r>
              <a:rPr lang="en-US" spc="-1" dirty="0">
                <a:solidFill>
                  <a:srgbClr val="0000FF"/>
                </a:solidFill>
                <a:latin typeface="Consolas"/>
              </a:rPr>
              <a:t>int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= 0;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&lt; 1000) {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pt-BR" sz="1800" b="0" strike="noStrike" spc="-1" dirty="0">
                <a:solidFill>
                  <a:srgbClr val="000000"/>
                </a:solidFill>
                <a:latin typeface="Consolas"/>
              </a:rPr>
              <a:t>		printf(</a:t>
            </a:r>
            <a:r>
              <a:rPr lang="pt-BR" sz="1800" b="0" strike="noStrike" spc="-1" dirty="0">
                <a:solidFill>
                  <a:srgbClr val="A31515"/>
                </a:solidFill>
                <a:latin typeface="Consolas"/>
              </a:rPr>
              <a:t>"&lt;%60.30f (%d)&gt;\n"</a:t>
            </a:r>
            <a:r>
              <a:rPr lang="pt-BR" sz="1800" b="0" strike="noStrike" spc="-1" dirty="0">
                <a:solidFill>
                  <a:srgbClr val="000000"/>
                </a:solidFill>
                <a:latin typeface="Consolas"/>
              </a:rPr>
              <a:t>, f, i);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f *= 10;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+= 1;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800" b="0" strike="noStrike" spc="-1" dirty="0" err="1">
                <a:solidFill>
                  <a:srgbClr val="A31515"/>
                </a:solidFill>
                <a:latin typeface="Consolas"/>
              </a:rPr>
              <a:t>sizeof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: f = %d,   </a:t>
            </a:r>
            <a:r>
              <a:rPr lang="en-US" sz="1800" b="0" strike="noStrike" spc="-1" dirty="0" err="1">
                <a:solidFill>
                  <a:srgbClr val="A31515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 = %d"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800" b="0" strike="noStrike" spc="-1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(f), </a:t>
            </a:r>
            <a:r>
              <a:rPr lang="en-US" sz="1800" b="0" strike="noStrike" spc="-1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"main() finish!\n"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</p:txBody>
      </p:sp>
      <p:pic>
        <p:nvPicPr>
          <p:cNvPr id="169" name="Рисунок 4"/>
          <p:cNvPicPr/>
          <p:nvPr/>
        </p:nvPicPr>
        <p:blipFill>
          <a:blip r:embed="rId2"/>
          <a:stretch/>
        </p:blipFill>
        <p:spPr>
          <a:xfrm>
            <a:off x="3779640" y="757080"/>
            <a:ext cx="5184720" cy="5781600"/>
          </a:xfrm>
          <a:prstGeom prst="rect">
            <a:avLst/>
          </a:prstGeom>
          <a:ln w="0">
            <a:noFill/>
          </a:ln>
        </p:spPr>
      </p:pic>
      <p:pic>
        <p:nvPicPr>
          <p:cNvPr id="170" name="Рисунок 5"/>
          <p:cNvPicPr/>
          <p:nvPr/>
        </p:nvPicPr>
        <p:blipFill>
          <a:blip r:embed="rId3"/>
          <a:stretch/>
        </p:blipFill>
        <p:spPr>
          <a:xfrm>
            <a:off x="611640" y="3501000"/>
            <a:ext cx="5706000" cy="1428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Использование вещественных типов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TextBox 3"/>
          <p:cNvSpPr/>
          <p:nvPr/>
        </p:nvSpPr>
        <p:spPr>
          <a:xfrm>
            <a:off x="395640" y="980640"/>
            <a:ext cx="8399520" cy="452286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"main() start!\n"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float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f = 1.23456789012345678901234567890;</a:t>
            </a:r>
            <a:endParaRPr lang="en-US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Arial"/>
              </a:rPr>
              <a:t>	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= 0;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&lt; 1000) {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pt-BR" sz="1800" b="0" strike="noStrike" spc="-1" dirty="0">
                <a:solidFill>
                  <a:srgbClr val="000000"/>
                </a:solidFill>
                <a:latin typeface="Consolas"/>
              </a:rPr>
              <a:t>		printf(</a:t>
            </a:r>
            <a:r>
              <a:rPr lang="pt-BR" sz="1800" b="0" strike="noStrike" spc="-1" dirty="0">
                <a:solidFill>
                  <a:srgbClr val="A31515"/>
                </a:solidFill>
                <a:latin typeface="Consolas"/>
              </a:rPr>
              <a:t>"&lt;%60.30f (%d)&gt;\n"</a:t>
            </a:r>
            <a:r>
              <a:rPr lang="pt-BR" sz="1800" b="0" strike="noStrike" spc="-1" dirty="0">
                <a:solidFill>
                  <a:srgbClr val="000000"/>
                </a:solidFill>
                <a:latin typeface="Consolas"/>
              </a:rPr>
              <a:t>, f, i);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f *= 10;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+= 1;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800" b="0" strike="noStrike" spc="-1" dirty="0" err="1">
                <a:solidFill>
                  <a:srgbClr val="A31515"/>
                </a:solidFill>
                <a:latin typeface="Consolas"/>
              </a:rPr>
              <a:t>sizeof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: f = %d,   </a:t>
            </a:r>
            <a:r>
              <a:rPr lang="en-US" sz="1800" b="0" strike="noStrike" spc="-1" dirty="0" err="1">
                <a:solidFill>
                  <a:srgbClr val="A31515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 = %d"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800" b="0" strike="noStrike" spc="-1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(f), </a:t>
            </a:r>
            <a:r>
              <a:rPr lang="en-US" sz="1800" b="0" strike="noStrike" spc="-1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"main() finish!\n"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</p:txBody>
      </p:sp>
      <p:pic>
        <p:nvPicPr>
          <p:cNvPr id="173" name="Рисунок 4"/>
          <p:cNvPicPr/>
          <p:nvPr/>
        </p:nvPicPr>
        <p:blipFill>
          <a:blip r:embed="rId2"/>
          <a:stretch/>
        </p:blipFill>
        <p:spPr>
          <a:xfrm>
            <a:off x="2051640" y="2709000"/>
            <a:ext cx="6743520" cy="396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Использование вещественных типов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TextBox 3"/>
          <p:cNvSpPr/>
          <p:nvPr/>
        </p:nvSpPr>
        <p:spPr>
          <a:xfrm>
            <a:off x="395640" y="980640"/>
            <a:ext cx="8496720" cy="452286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"main() start!\n"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double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f = 1.23456789012345678901234567890;</a:t>
            </a:r>
          </a:p>
          <a:p>
            <a:pPr defTabSz="361950">
              <a:lnSpc>
                <a:spcPct val="100000"/>
              </a:lnSpc>
              <a:buNone/>
            </a:pPr>
            <a:r>
              <a:rPr lang="en-US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= 0;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&lt; 1000) {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pt-BR" sz="1800" b="0" strike="noStrike" spc="-1" dirty="0">
                <a:solidFill>
                  <a:srgbClr val="000000"/>
                </a:solidFill>
                <a:latin typeface="Consolas"/>
              </a:rPr>
              <a:t>		printf(</a:t>
            </a:r>
            <a:r>
              <a:rPr lang="pt-BR" sz="1800" b="0" strike="noStrike" spc="-1" dirty="0">
                <a:solidFill>
                  <a:srgbClr val="A31515"/>
                </a:solidFill>
                <a:latin typeface="Consolas"/>
              </a:rPr>
              <a:t>"&lt;%60.30f (%d)&gt;\n"</a:t>
            </a:r>
            <a:r>
              <a:rPr lang="pt-BR" sz="1800" b="0" strike="noStrike" spc="-1" dirty="0">
                <a:solidFill>
                  <a:srgbClr val="000000"/>
                </a:solidFill>
                <a:latin typeface="Consolas"/>
              </a:rPr>
              <a:t>, f, i);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f *= 10;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+= 1;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800" b="0" strike="noStrike" spc="-1" dirty="0" err="1">
                <a:solidFill>
                  <a:srgbClr val="A31515"/>
                </a:solidFill>
                <a:latin typeface="Consolas"/>
              </a:rPr>
              <a:t>sizeof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: f = %d,   </a:t>
            </a:r>
            <a:r>
              <a:rPr lang="en-US" sz="1800" b="0" strike="noStrike" spc="-1" dirty="0" err="1">
                <a:solidFill>
                  <a:srgbClr val="A31515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 = %d"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800" b="0" strike="noStrike" spc="-1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(f), </a:t>
            </a:r>
            <a:r>
              <a:rPr lang="en-US" sz="1800" b="0" strike="noStrike" spc="-1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"main() finish!\n"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Использование вещественных типов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TextBox 3"/>
          <p:cNvSpPr/>
          <p:nvPr/>
        </p:nvSpPr>
        <p:spPr>
          <a:xfrm>
            <a:off x="395639" y="980640"/>
            <a:ext cx="8610137" cy="452286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"main() start!\n"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double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f = 1.23456789012345678901234567890;</a:t>
            </a:r>
          </a:p>
          <a:p>
            <a:pPr defTabSz="361950">
              <a:lnSpc>
                <a:spcPct val="100000"/>
              </a:lnSpc>
              <a:buNone/>
            </a:pPr>
            <a:r>
              <a:rPr lang="en-US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= 0;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&lt; 1000) {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pt-BR" sz="1800" b="0" strike="noStrike" spc="-1" dirty="0">
                <a:solidFill>
                  <a:srgbClr val="000000"/>
                </a:solidFill>
                <a:latin typeface="Consolas"/>
              </a:rPr>
              <a:t>		printf(</a:t>
            </a:r>
            <a:r>
              <a:rPr lang="pt-BR" sz="1800" b="0" strike="noStrike" spc="-1" dirty="0">
                <a:solidFill>
                  <a:srgbClr val="A31515"/>
                </a:solidFill>
                <a:latin typeface="Consolas"/>
              </a:rPr>
              <a:t>"&lt;%60.30f (%d)&gt;\n"</a:t>
            </a:r>
            <a:r>
              <a:rPr lang="pt-BR" sz="1800" b="0" strike="noStrike" spc="-1" dirty="0">
                <a:solidFill>
                  <a:srgbClr val="000000"/>
                </a:solidFill>
                <a:latin typeface="Consolas"/>
              </a:rPr>
              <a:t>, f, i);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f *= 10;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+= 1;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800" b="0" strike="noStrike" spc="-1" dirty="0" err="1">
                <a:solidFill>
                  <a:srgbClr val="A31515"/>
                </a:solidFill>
                <a:latin typeface="Consolas"/>
              </a:rPr>
              <a:t>sizeof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: f = %d,   </a:t>
            </a:r>
            <a:r>
              <a:rPr lang="en-US" sz="1800" b="0" strike="noStrike" spc="-1" dirty="0" err="1">
                <a:solidFill>
                  <a:srgbClr val="A31515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 = %d"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800" b="0" strike="noStrike" spc="-1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(f), </a:t>
            </a:r>
            <a:r>
              <a:rPr lang="en-US" sz="1800" b="0" strike="noStrike" spc="-1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"main() finish!\n"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</p:txBody>
      </p:sp>
      <p:pic>
        <p:nvPicPr>
          <p:cNvPr id="178" name="Рисунок 4"/>
          <p:cNvPicPr/>
          <p:nvPr/>
        </p:nvPicPr>
        <p:blipFill>
          <a:blip r:embed="rId2"/>
          <a:stretch/>
        </p:blipFill>
        <p:spPr>
          <a:xfrm>
            <a:off x="2483640" y="2133000"/>
            <a:ext cx="5381280" cy="4608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</a:rPr>
              <a:t>Polygon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6" name="Picture 2"/>
          <p:cNvPicPr/>
          <p:nvPr/>
        </p:nvPicPr>
        <p:blipFill>
          <a:blip r:embed="rId2"/>
          <a:stretch/>
        </p:blipFill>
        <p:spPr>
          <a:xfrm>
            <a:off x="5796000" y="2925000"/>
            <a:ext cx="2526840" cy="2615760"/>
          </a:xfrm>
          <a:prstGeom prst="rect">
            <a:avLst/>
          </a:prstGeom>
          <a:ln w="0">
            <a:noFill/>
          </a:ln>
        </p:spPr>
      </p:pic>
      <p:sp>
        <p:nvSpPr>
          <p:cNvPr id="87" name="Прямоугольник 3"/>
          <p:cNvSpPr/>
          <p:nvPr/>
        </p:nvSpPr>
        <p:spPr>
          <a:xfrm>
            <a:off x="1115640" y="1620000"/>
            <a:ext cx="6804360" cy="405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POINT pt[5];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1" strike="noStrike" spc="-1">
                <a:solidFill>
                  <a:srgbClr val="8064A2"/>
                </a:solidFill>
                <a:latin typeface="Calibri"/>
              </a:rPr>
              <a:t>// Массив содержит структуры</a:t>
            </a:r>
            <a:endParaRPr lang="ru-RU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ru-RU" sz="2000" b="1" strike="noStrike" spc="-1">
                <a:solidFill>
                  <a:srgbClr val="8064A2"/>
                </a:solidFill>
                <a:latin typeface="Calibri"/>
              </a:rPr>
              <a:t>// т. е. каждый элемент массива — это структура</a:t>
            </a:r>
            <a:endParaRPr lang="ru-RU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pt[0].x = 100;</a:t>
            </a:r>
            <a:endParaRPr lang="ru-RU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pt[0].y = 50;</a:t>
            </a:r>
            <a:endParaRPr lang="ru-RU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pt[1].x = 150;</a:t>
            </a:r>
            <a:endParaRPr lang="ru-RU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pt[1].y = 100;</a:t>
            </a:r>
            <a:endParaRPr lang="ru-RU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pt[2].x = 150;</a:t>
            </a:r>
            <a:endParaRPr lang="ru-RU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pt[2].y = 150;</a:t>
            </a:r>
            <a:endParaRPr lang="ru-RU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pt[3].x = 50;</a:t>
            </a:r>
            <a:endParaRPr lang="ru-RU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pt[3].y = 150;</a:t>
            </a:r>
            <a:endParaRPr lang="ru-RU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pt[4].x = 50;</a:t>
            </a:r>
            <a:endParaRPr lang="ru-RU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pt[4].y = 100;</a:t>
            </a:r>
            <a:endParaRPr lang="ru-RU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Polygon(hdc, pt, 5);</a:t>
            </a: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Использование вещественных типов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TextBox 3"/>
          <p:cNvSpPr/>
          <p:nvPr/>
        </p:nvSpPr>
        <p:spPr>
          <a:xfrm>
            <a:off x="395640" y="980640"/>
            <a:ext cx="8323058" cy="452286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"main() start!\n"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double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f = 1.23456789012345678901234567890;</a:t>
            </a:r>
            <a:endParaRPr lang="en-US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Arial"/>
              </a:rPr>
              <a:t>	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= 0;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&lt; 1000) {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pt-BR" sz="1800" b="0" strike="noStrike" spc="-1" dirty="0">
                <a:solidFill>
                  <a:srgbClr val="000000"/>
                </a:solidFill>
                <a:latin typeface="Consolas"/>
              </a:rPr>
              <a:t>		printf(</a:t>
            </a:r>
            <a:r>
              <a:rPr lang="pt-BR" sz="1800" b="0" strike="noStrike" spc="-1" dirty="0">
                <a:solidFill>
                  <a:srgbClr val="A31515"/>
                </a:solidFill>
                <a:latin typeface="Consolas"/>
              </a:rPr>
              <a:t>"&lt;%60.30f (%d)&gt;\n"</a:t>
            </a:r>
            <a:r>
              <a:rPr lang="pt-BR" sz="1800" b="0" strike="noStrike" spc="-1" dirty="0">
                <a:solidFill>
                  <a:srgbClr val="000000"/>
                </a:solidFill>
                <a:latin typeface="Consolas"/>
              </a:rPr>
              <a:t>, f, i);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f *= 10;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+= 1;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800" b="0" strike="noStrike" spc="-1" dirty="0" err="1">
                <a:solidFill>
                  <a:srgbClr val="A31515"/>
                </a:solidFill>
                <a:latin typeface="Consolas"/>
              </a:rPr>
              <a:t>sizeof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: f = %d,   </a:t>
            </a:r>
            <a:r>
              <a:rPr lang="en-US" sz="1800" b="0" strike="noStrike" spc="-1" dirty="0" err="1">
                <a:solidFill>
                  <a:srgbClr val="A31515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 = %d"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800" b="0" strike="noStrike" spc="-1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(f), </a:t>
            </a:r>
            <a:r>
              <a:rPr lang="en-US" sz="1800" b="0" strike="noStrike" spc="-1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"main() finish!\n"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</p:txBody>
      </p:sp>
      <p:pic>
        <p:nvPicPr>
          <p:cNvPr id="181" name="Рисунок 4"/>
          <p:cNvPicPr/>
          <p:nvPr/>
        </p:nvPicPr>
        <p:blipFill>
          <a:blip r:embed="rId2"/>
          <a:stretch/>
        </p:blipFill>
        <p:spPr>
          <a:xfrm>
            <a:off x="2483640" y="2133000"/>
            <a:ext cx="5381280" cy="4608000"/>
          </a:xfrm>
          <a:prstGeom prst="rect">
            <a:avLst/>
          </a:prstGeom>
          <a:ln w="0">
            <a:noFill/>
          </a:ln>
        </p:spPr>
      </p:pic>
      <p:pic>
        <p:nvPicPr>
          <p:cNvPr id="182" name="Рисунок 7"/>
          <p:cNvPicPr/>
          <p:nvPr/>
        </p:nvPicPr>
        <p:blipFill>
          <a:blip r:embed="rId3"/>
          <a:stretch/>
        </p:blipFill>
        <p:spPr>
          <a:xfrm>
            <a:off x="90000" y="4379760"/>
            <a:ext cx="8964000" cy="2181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Какие типы есть в Си?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4" name="Рисунок 13"/>
          <p:cNvPicPr/>
          <p:nvPr/>
        </p:nvPicPr>
        <p:blipFill>
          <a:blip r:embed="rId2"/>
          <a:stretch/>
        </p:blipFill>
        <p:spPr>
          <a:xfrm>
            <a:off x="2579400" y="787680"/>
            <a:ext cx="3984480" cy="5949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Указатели в Си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TextBox 7"/>
          <p:cNvSpPr/>
          <p:nvPr/>
        </p:nvSpPr>
        <p:spPr>
          <a:xfrm>
            <a:off x="647640" y="836640"/>
            <a:ext cx="7776360" cy="5506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1" strike="noStrike" spc="-1">
                <a:solidFill>
                  <a:srgbClr val="000000"/>
                </a:solidFill>
                <a:latin typeface="Calibri"/>
              </a:rPr>
              <a:t>Указатели - это переменные, показывающие место или адрес памяти, где расположены другие объекты (переменные, функции и др.). 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Так как указатель содержит адрес некоторого объекта, то через него можно обращаться к этому объекту.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Унарная операция &amp; дает адрес объекта, поэтому оператор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1" strike="noStrike" spc="-1">
                <a:solidFill>
                  <a:srgbClr val="000000"/>
                </a:solidFill>
                <a:latin typeface="Calibri"/>
              </a:rPr>
              <a:t>     у = &amp;х; 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присваивает адрес переменной х переменной у. 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Унарная операция * воспринимает свой операнд как адрес некоторого объекта и использует этот адрес для выборки содержимого, поэтому оператор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1" strike="noStrike" spc="-1">
                <a:solidFill>
                  <a:srgbClr val="000000"/>
                </a:solidFill>
                <a:latin typeface="Calibri"/>
              </a:rPr>
              <a:t>     z = *y; 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присваивает z значение переменной, записанной по адресу у. 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Если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1" strike="noStrike" spc="-1">
                <a:solidFill>
                  <a:srgbClr val="000000"/>
                </a:solidFill>
                <a:latin typeface="Calibri"/>
              </a:rPr>
              <a:t>     y = &amp;x; 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1" strike="noStrike" spc="-1">
                <a:solidFill>
                  <a:srgbClr val="000000"/>
                </a:solidFill>
                <a:latin typeface="Calibri"/>
              </a:rPr>
              <a:t>     z = *у; 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то z = x.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i="1" u="sng" strike="noStrike" spc="-1">
                <a:solidFill>
                  <a:srgbClr val="0000FF"/>
                </a:solidFill>
                <a:uFillTx/>
                <a:latin typeface="Calibri"/>
                <a:hlinkClick r:id="rId2"/>
              </a:rPr>
              <a:t>https://dfe.petrsu.ru/koi/posob/c/c.htm#g2.3</a:t>
            </a:r>
            <a:r>
              <a:rPr lang="ru-RU" sz="1600" b="0" i="1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Указатели определяются в Си так:  </a:t>
            </a:r>
            <a:r>
              <a:rPr lang="ru-RU" sz="1600" b="0" i="1" strike="noStrike" spc="-1">
                <a:solidFill>
                  <a:srgbClr val="215968"/>
                </a:solidFill>
                <a:latin typeface="Calibri"/>
              </a:rPr>
              <a:t>ТИП * имя_указателя</a:t>
            </a:r>
            <a:r>
              <a:rPr lang="en-US" sz="1600" b="0" i="1" strike="noStrike" spc="-1">
                <a:solidFill>
                  <a:srgbClr val="215968"/>
                </a:solidFill>
                <a:latin typeface="Calibri"/>
              </a:rPr>
              <a:t>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Например </a:t>
            </a:r>
            <a:r>
              <a:rPr lang="en-US" sz="1600" b="1" strike="noStrike" spc="-1">
                <a:solidFill>
                  <a:srgbClr val="000000"/>
                </a:solidFill>
                <a:latin typeface="Calibri"/>
              </a:rPr>
              <a:t>int *y;  // y – </a:t>
            </a:r>
            <a:r>
              <a:rPr lang="ru-RU" sz="1600" b="1" strike="noStrike" spc="-1">
                <a:solidFill>
                  <a:srgbClr val="000000"/>
                </a:solidFill>
                <a:latin typeface="Calibri"/>
              </a:rPr>
              <a:t>указатель на </a:t>
            </a:r>
            <a:r>
              <a:rPr lang="en-US" sz="1600" b="1" strike="noStrike" spc="-1">
                <a:solidFill>
                  <a:srgbClr val="000000"/>
                </a:solidFill>
                <a:latin typeface="Calibri"/>
              </a:rPr>
              <a:t>int</a:t>
            </a:r>
            <a:endParaRPr lang="ru-RU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 dirty="0">
                <a:solidFill>
                  <a:srgbClr val="000000"/>
                </a:solidFill>
                <a:latin typeface="Calibri"/>
              </a:rPr>
              <a:t>Пример №</a:t>
            </a:r>
            <a:r>
              <a:rPr lang="en-US" sz="2800" b="1" strike="noStrike" spc="-1" dirty="0">
                <a:solidFill>
                  <a:srgbClr val="000000"/>
                </a:solidFill>
                <a:latin typeface="Calibri"/>
              </a:rPr>
              <a:t>1 </a:t>
            </a:r>
            <a:r>
              <a:rPr lang="ru-RU" sz="2800" b="1" strike="noStrike" spc="-1" dirty="0">
                <a:solidFill>
                  <a:srgbClr val="000000"/>
                </a:solidFill>
                <a:latin typeface="Calibri"/>
              </a:rPr>
              <a:t>работы с указателем</a:t>
            </a:r>
            <a:r>
              <a:rPr lang="en-US" sz="28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8" name="Рисунок 10"/>
          <p:cNvPicPr/>
          <p:nvPr/>
        </p:nvPicPr>
        <p:blipFill>
          <a:blip r:embed="rId2"/>
          <a:stretch/>
        </p:blipFill>
        <p:spPr>
          <a:xfrm>
            <a:off x="5367960" y="1122840"/>
            <a:ext cx="3633840" cy="1928880"/>
          </a:xfrm>
          <a:prstGeom prst="rect">
            <a:avLst/>
          </a:prstGeom>
          <a:ln w="0">
            <a:noFill/>
          </a:ln>
        </p:spPr>
      </p:pic>
      <p:pic>
        <p:nvPicPr>
          <p:cNvPr id="189" name="Рисунок 14"/>
          <p:cNvPicPr/>
          <p:nvPr/>
        </p:nvPicPr>
        <p:blipFill>
          <a:blip r:embed="rId3"/>
          <a:stretch/>
        </p:blipFill>
        <p:spPr>
          <a:xfrm>
            <a:off x="5320800" y="3399840"/>
            <a:ext cx="3661920" cy="2706480"/>
          </a:xfrm>
          <a:prstGeom prst="rect">
            <a:avLst/>
          </a:prstGeom>
          <a:ln w="0">
            <a:noFill/>
          </a:ln>
        </p:spPr>
      </p:pic>
      <p:sp>
        <p:nvSpPr>
          <p:cNvPr id="190" name="TextBox 6"/>
          <p:cNvSpPr/>
          <p:nvPr/>
        </p:nvSpPr>
        <p:spPr>
          <a:xfrm>
            <a:off x="107640" y="1139760"/>
            <a:ext cx="6867318" cy="461519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0" strike="noStrike" spc="-1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400" b="0" strike="noStrike" spc="-1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sz="1400" b="0" strike="noStrike" spc="-1" dirty="0">
                <a:solidFill>
                  <a:srgbClr val="A31515"/>
                </a:solidFill>
                <a:latin typeface="Consolas"/>
              </a:rPr>
              <a:t>&gt;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0" strike="noStrike" spc="-1" dirty="0">
                <a:solidFill>
                  <a:srgbClr val="A31515"/>
                </a:solidFill>
                <a:latin typeface="Consolas"/>
              </a:rPr>
              <a:t>"main() start!\n"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a;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* pa;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	a = 10;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	pa = &amp;a;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pt-BR" sz="1400" b="0" strike="noStrike" spc="-1" dirty="0">
                <a:solidFill>
                  <a:srgbClr val="000000"/>
                </a:solidFill>
                <a:latin typeface="Consolas"/>
              </a:rPr>
              <a:t>	printf(</a:t>
            </a:r>
            <a:r>
              <a:rPr lang="pt-BR" sz="1400" b="0" strike="noStrike" spc="-1" dirty="0">
                <a:solidFill>
                  <a:srgbClr val="A31515"/>
                </a:solidFill>
                <a:latin typeface="Consolas"/>
              </a:rPr>
              <a:t>"val: a=%d *pa=%d pa=%p\n"</a:t>
            </a:r>
            <a:r>
              <a:rPr lang="pt-BR" sz="1400" b="0" strike="noStrike" spc="-1" dirty="0">
                <a:solidFill>
                  <a:srgbClr val="000000"/>
                </a:solidFill>
                <a:latin typeface="Consolas"/>
              </a:rPr>
              <a:t>, a, *pa, pa);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pt-BR" sz="1400" b="0" strike="noStrike" spc="-1" dirty="0">
                <a:solidFill>
                  <a:srgbClr val="000000"/>
                </a:solidFill>
                <a:latin typeface="Consolas"/>
              </a:rPr>
              <a:t>	printf(</a:t>
            </a:r>
            <a:r>
              <a:rPr lang="pt-BR" sz="1400" b="0" strike="noStrike" spc="-1" dirty="0">
                <a:solidFill>
                  <a:srgbClr val="A31515"/>
                </a:solidFill>
                <a:latin typeface="Consolas"/>
              </a:rPr>
              <a:t>"ptr: &amp;a=%p &amp;pa=%p\n"</a:t>
            </a:r>
            <a:r>
              <a:rPr lang="pt-BR" sz="1400" b="0" strike="noStrike" spc="-1" dirty="0">
                <a:solidFill>
                  <a:srgbClr val="000000"/>
                </a:solidFill>
                <a:latin typeface="Consolas"/>
              </a:rPr>
              <a:t>, &amp;a, &amp;pa);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0" strike="noStrike" spc="-1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b="0" strike="noStrike" spc="-1" dirty="0" err="1">
                <a:solidFill>
                  <a:srgbClr val="A31515"/>
                </a:solidFill>
                <a:latin typeface="Consolas"/>
              </a:rPr>
              <a:t>sizeof</a:t>
            </a:r>
            <a:r>
              <a:rPr lang="en-US" sz="1400" b="0" strike="noStrike" spc="-1" dirty="0">
                <a:solidFill>
                  <a:srgbClr val="A31515"/>
                </a:solidFill>
                <a:latin typeface="Consolas"/>
              </a:rPr>
              <a:t>: %d %d\n"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b="0" strike="noStrike" spc="-1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a, </a:t>
            </a:r>
            <a:r>
              <a:rPr lang="en-US" sz="1400" b="0" strike="noStrike" spc="-1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(pa));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	*pa = 30;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pt-BR" sz="1400" b="0" strike="noStrike" spc="-1" dirty="0">
                <a:solidFill>
                  <a:srgbClr val="000000"/>
                </a:solidFill>
                <a:latin typeface="Consolas"/>
              </a:rPr>
              <a:t>	printf(</a:t>
            </a:r>
            <a:r>
              <a:rPr lang="pt-BR" sz="1400" b="0" strike="noStrike" spc="-1" dirty="0">
                <a:solidFill>
                  <a:srgbClr val="A31515"/>
                </a:solidFill>
                <a:latin typeface="Consolas"/>
              </a:rPr>
              <a:t>"val: a=%d *pa=%d pa=%p\n"</a:t>
            </a:r>
            <a:r>
              <a:rPr lang="pt-BR" sz="1400" b="0" strike="noStrike" spc="-1" dirty="0">
                <a:solidFill>
                  <a:srgbClr val="000000"/>
                </a:solidFill>
                <a:latin typeface="Consolas"/>
              </a:rPr>
              <a:t>, a, *pa, pa);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0" strike="noStrike" spc="-1" dirty="0">
                <a:solidFill>
                  <a:srgbClr val="A31515"/>
                </a:solidFill>
                <a:latin typeface="Consolas"/>
              </a:rPr>
              <a:t>"main() finish!\n"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4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Пример №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2 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работы с указателем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TextBox 6"/>
          <p:cNvSpPr/>
          <p:nvPr/>
        </p:nvSpPr>
        <p:spPr>
          <a:xfrm>
            <a:off x="107640" y="1139760"/>
            <a:ext cx="5328360" cy="569241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0" strike="noStrike" spc="-1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400" b="0" strike="noStrike" spc="-1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sz="1400" b="0" strike="noStrike" spc="-1" dirty="0">
                <a:solidFill>
                  <a:srgbClr val="A31515"/>
                </a:solidFill>
                <a:latin typeface="Consolas"/>
              </a:rPr>
              <a:t>&gt;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400" b="0" strike="noStrike" spc="-1" dirty="0">
                <a:solidFill>
                  <a:srgbClr val="008000"/>
                </a:solidFill>
                <a:latin typeface="Consolas"/>
              </a:rPr>
              <a:t>// В функции f вычисляется сумма a + b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400" b="0" strike="noStrike" spc="-1" dirty="0">
                <a:solidFill>
                  <a:srgbClr val="008000"/>
                </a:solidFill>
                <a:latin typeface="Consolas"/>
              </a:rPr>
              <a:t>// Результат вычисления помещается по адресу,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sz="1400" b="0" strike="noStrike" spc="-1" dirty="0">
                <a:solidFill>
                  <a:srgbClr val="008000"/>
                </a:solidFill>
                <a:latin typeface="Consolas"/>
              </a:rPr>
              <a:t> заданному в аргументе </a:t>
            </a:r>
            <a:r>
              <a:rPr lang="ru-RU" sz="1400" b="0" strike="noStrike" spc="-1" dirty="0" err="1">
                <a:solidFill>
                  <a:srgbClr val="008000"/>
                </a:solidFill>
                <a:latin typeface="Consolas"/>
              </a:rPr>
              <a:t>ps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f(</a:t>
            </a:r>
            <a:r>
              <a:rPr lang="en-US" sz="14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*</a:t>
            </a:r>
            <a:r>
              <a:rPr lang="en-US" sz="1400" b="0" strike="noStrike" spc="-1" dirty="0" err="1">
                <a:solidFill>
                  <a:srgbClr val="808080"/>
                </a:solidFill>
                <a:latin typeface="Consolas"/>
              </a:rPr>
              <a:t>ps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0" strike="noStrike" spc="-1" dirty="0">
                <a:solidFill>
                  <a:srgbClr val="808080"/>
                </a:solidFill>
                <a:latin typeface="Consolas"/>
              </a:rPr>
              <a:t>a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0" strike="noStrike" spc="-1" dirty="0">
                <a:solidFill>
                  <a:srgbClr val="808080"/>
                </a:solidFill>
                <a:latin typeface="Consolas"/>
              </a:rPr>
              <a:t>b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) {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	*</a:t>
            </a:r>
            <a:r>
              <a:rPr lang="en-US" sz="1400" b="0" strike="noStrike" spc="-1" dirty="0" err="1">
                <a:solidFill>
                  <a:srgbClr val="808080"/>
                </a:solidFill>
                <a:latin typeface="Consolas"/>
              </a:rPr>
              <a:t>ps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0" strike="noStrike" spc="-1" dirty="0">
                <a:solidFill>
                  <a:srgbClr val="808080"/>
                </a:solidFill>
                <a:latin typeface="Consolas"/>
              </a:rPr>
              <a:t>a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400" b="0" strike="noStrike" spc="-1" dirty="0">
                <a:solidFill>
                  <a:srgbClr val="808080"/>
                </a:solidFill>
                <a:latin typeface="Consolas"/>
              </a:rPr>
              <a:t>b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4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0" strike="noStrike" spc="-1" dirty="0">
                <a:solidFill>
                  <a:srgbClr val="A31515"/>
                </a:solidFill>
                <a:latin typeface="Consolas"/>
              </a:rPr>
              <a:t>"main() start!\n"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i1, i2, i3;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	i1 = 10;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	i2 = 20;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	i3 = 30;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nn-NO" sz="1400" b="0" strike="noStrike" spc="-1" dirty="0">
                <a:solidFill>
                  <a:srgbClr val="000000"/>
                </a:solidFill>
                <a:latin typeface="Consolas"/>
              </a:rPr>
              <a:t>	printf(</a:t>
            </a:r>
            <a:r>
              <a:rPr lang="nn-NO" sz="1400" b="0" strike="noStrike" spc="-1" dirty="0">
                <a:solidFill>
                  <a:srgbClr val="A31515"/>
                </a:solidFill>
                <a:latin typeface="Consolas"/>
              </a:rPr>
              <a:t>"i1=%d i2=%d i3=%d\n"</a:t>
            </a:r>
            <a:r>
              <a:rPr lang="nn-NO" sz="1400" b="0" strike="noStrike" spc="-1" dirty="0">
                <a:solidFill>
                  <a:srgbClr val="000000"/>
                </a:solidFill>
                <a:latin typeface="Consolas"/>
              </a:rPr>
              <a:t>, i1, i2, i3);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	f(&amp;i1, i2, i3);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nn-NO" sz="1400" b="0" strike="noStrike" spc="-1" dirty="0">
                <a:solidFill>
                  <a:srgbClr val="000000"/>
                </a:solidFill>
                <a:latin typeface="Consolas"/>
              </a:rPr>
              <a:t>	printf(</a:t>
            </a:r>
            <a:r>
              <a:rPr lang="nn-NO" sz="1400" b="0" strike="noStrike" spc="-1" dirty="0">
                <a:solidFill>
                  <a:srgbClr val="A31515"/>
                </a:solidFill>
                <a:latin typeface="Consolas"/>
              </a:rPr>
              <a:t>"i1=%d i2=%d i3=%d\n"</a:t>
            </a:r>
            <a:r>
              <a:rPr lang="nn-NO" sz="1400" b="0" strike="noStrike" spc="-1" dirty="0">
                <a:solidFill>
                  <a:srgbClr val="000000"/>
                </a:solidFill>
                <a:latin typeface="Consolas"/>
              </a:rPr>
              <a:t>, i1, i2, i3);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0" strike="noStrike" spc="-1" dirty="0">
                <a:solidFill>
                  <a:srgbClr val="A31515"/>
                </a:solidFill>
                <a:latin typeface="Consolas"/>
              </a:rPr>
              <a:t>"main() finish!\n"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4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400" b="0" strike="noStrike" spc="-1" dirty="0">
              <a:latin typeface="Arial"/>
            </a:endParaRPr>
          </a:p>
        </p:txBody>
      </p:sp>
      <p:pic>
        <p:nvPicPr>
          <p:cNvPr id="193" name="Рисунок 3"/>
          <p:cNvPicPr/>
          <p:nvPr/>
        </p:nvPicPr>
        <p:blipFill>
          <a:blip r:embed="rId2"/>
          <a:stretch/>
        </p:blipFill>
        <p:spPr>
          <a:xfrm>
            <a:off x="5302800" y="1139760"/>
            <a:ext cx="3810240" cy="1571400"/>
          </a:xfrm>
          <a:prstGeom prst="rect">
            <a:avLst/>
          </a:prstGeom>
          <a:ln w="0">
            <a:noFill/>
          </a:ln>
        </p:spPr>
      </p:pic>
      <p:pic>
        <p:nvPicPr>
          <p:cNvPr id="194" name="Рисунок 5"/>
          <p:cNvPicPr/>
          <p:nvPr/>
        </p:nvPicPr>
        <p:blipFill>
          <a:blip r:embed="rId3"/>
          <a:stretch/>
        </p:blipFill>
        <p:spPr>
          <a:xfrm>
            <a:off x="4812840" y="3311640"/>
            <a:ext cx="4300200" cy="2408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Пример №3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работы с указателем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 (1) 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6" name="Рисунок 4"/>
          <p:cNvPicPr/>
          <p:nvPr/>
        </p:nvPicPr>
        <p:blipFill>
          <a:blip r:embed="rId2"/>
          <a:stretch/>
        </p:blipFill>
        <p:spPr>
          <a:xfrm>
            <a:off x="1043640" y="1076400"/>
            <a:ext cx="2782080" cy="2136240"/>
          </a:xfrm>
          <a:prstGeom prst="rect">
            <a:avLst/>
          </a:prstGeom>
          <a:ln w="0">
            <a:noFill/>
          </a:ln>
        </p:spPr>
      </p:pic>
      <p:pic>
        <p:nvPicPr>
          <p:cNvPr id="197" name="Рисунок 8"/>
          <p:cNvPicPr/>
          <p:nvPr/>
        </p:nvPicPr>
        <p:blipFill>
          <a:blip r:embed="rId3"/>
          <a:stretch/>
        </p:blipFill>
        <p:spPr>
          <a:xfrm>
            <a:off x="4525200" y="1076400"/>
            <a:ext cx="4361040" cy="2184840"/>
          </a:xfrm>
          <a:prstGeom prst="rect">
            <a:avLst/>
          </a:prstGeom>
          <a:ln w="0">
            <a:noFill/>
          </a:ln>
        </p:spPr>
      </p:pic>
      <p:pic>
        <p:nvPicPr>
          <p:cNvPr id="198" name="Рисунок 10"/>
          <p:cNvPicPr/>
          <p:nvPr/>
        </p:nvPicPr>
        <p:blipFill>
          <a:blip r:embed="rId4"/>
          <a:stretch/>
        </p:blipFill>
        <p:spPr>
          <a:xfrm>
            <a:off x="4572000" y="3789000"/>
            <a:ext cx="4361040" cy="2186280"/>
          </a:xfrm>
          <a:prstGeom prst="rect">
            <a:avLst/>
          </a:prstGeom>
          <a:ln w="0">
            <a:noFill/>
          </a:ln>
        </p:spPr>
      </p:pic>
      <p:pic>
        <p:nvPicPr>
          <p:cNvPr id="199" name="Рисунок 12"/>
          <p:cNvPicPr/>
          <p:nvPr/>
        </p:nvPicPr>
        <p:blipFill>
          <a:blip r:embed="rId5"/>
          <a:stretch/>
        </p:blipFill>
        <p:spPr>
          <a:xfrm>
            <a:off x="1018080" y="3789000"/>
            <a:ext cx="2782080" cy="2318400"/>
          </a:xfrm>
          <a:prstGeom prst="rect">
            <a:avLst/>
          </a:prstGeom>
          <a:ln w="0">
            <a:noFill/>
          </a:ln>
        </p:spPr>
      </p:pic>
      <p:pic>
        <p:nvPicPr>
          <p:cNvPr id="200" name="Рисунок 14"/>
          <p:cNvPicPr/>
          <p:nvPr/>
        </p:nvPicPr>
        <p:blipFill>
          <a:blip r:embed="rId6"/>
          <a:stretch/>
        </p:blipFill>
        <p:spPr>
          <a:xfrm>
            <a:off x="5508000" y="777240"/>
            <a:ext cx="3067560" cy="1568520"/>
          </a:xfrm>
          <a:prstGeom prst="rect">
            <a:avLst/>
          </a:prstGeom>
          <a:ln w="0">
            <a:noFill/>
          </a:ln>
        </p:spPr>
      </p:pic>
      <p:pic>
        <p:nvPicPr>
          <p:cNvPr id="201" name="Рисунок 16"/>
          <p:cNvPicPr/>
          <p:nvPr/>
        </p:nvPicPr>
        <p:blipFill>
          <a:blip r:embed="rId7"/>
          <a:stretch/>
        </p:blipFill>
        <p:spPr>
          <a:xfrm>
            <a:off x="5543640" y="3465360"/>
            <a:ext cx="3053520" cy="1582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Пример №3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работы с указателем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 (2) 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3" name="Рисунок 8"/>
          <p:cNvPicPr/>
          <p:nvPr/>
        </p:nvPicPr>
        <p:blipFill>
          <a:blip r:embed="rId2"/>
          <a:stretch/>
        </p:blipFill>
        <p:spPr>
          <a:xfrm>
            <a:off x="188280" y="4621320"/>
            <a:ext cx="4361040" cy="2184840"/>
          </a:xfrm>
          <a:prstGeom prst="rect">
            <a:avLst/>
          </a:prstGeom>
          <a:ln w="0">
            <a:noFill/>
          </a:ln>
        </p:spPr>
      </p:pic>
      <p:pic>
        <p:nvPicPr>
          <p:cNvPr id="204" name="Рисунок 10"/>
          <p:cNvPicPr/>
          <p:nvPr/>
        </p:nvPicPr>
        <p:blipFill>
          <a:blip r:embed="rId3"/>
          <a:stretch/>
        </p:blipFill>
        <p:spPr>
          <a:xfrm>
            <a:off x="4644000" y="4621320"/>
            <a:ext cx="4361040" cy="2186280"/>
          </a:xfrm>
          <a:prstGeom prst="rect">
            <a:avLst/>
          </a:prstGeom>
          <a:ln w="0">
            <a:noFill/>
          </a:ln>
        </p:spPr>
      </p:pic>
      <p:sp>
        <p:nvSpPr>
          <p:cNvPr id="205" name="TextBox 7"/>
          <p:cNvSpPr/>
          <p:nvPr/>
        </p:nvSpPr>
        <p:spPr>
          <a:xfrm>
            <a:off x="395640" y="1076400"/>
            <a:ext cx="8496720" cy="252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Picture2F(</a:t>
            </a:r>
            <a:r>
              <a:rPr lang="en-US" sz="1600" b="0" strike="noStrike" spc="-1">
                <a:solidFill>
                  <a:srgbClr val="2B91AF"/>
                </a:solidFill>
                <a:latin typeface="Consolas"/>
              </a:rPr>
              <a:t>HDC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0" strike="noStrike" spc="-1">
                <a:solidFill>
                  <a:srgbClr val="808080"/>
                </a:solidFill>
                <a:latin typeface="Consolas"/>
              </a:rPr>
              <a:t>hdc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(*</a:t>
            </a:r>
            <a:r>
              <a:rPr lang="en-US" sz="1600" b="0" strike="noStrike" spc="-1">
                <a:solidFill>
                  <a:srgbClr val="808080"/>
                </a:solidFill>
                <a:latin typeface="Consolas"/>
              </a:rPr>
              <a:t>pfImage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)(</a:t>
            </a:r>
            <a:r>
              <a:rPr lang="en-US" sz="1600" b="0" strike="noStrike" spc="-1">
                <a:solidFill>
                  <a:srgbClr val="2B91AF"/>
                </a:solidFill>
                <a:latin typeface="Consolas"/>
              </a:rPr>
              <a:t>HDC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hdc, </a:t>
            </a: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cx, </a:t>
            </a: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cy)) {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x = 40;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y = 40;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i = 0;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(i &lt; 6) {</a:t>
            </a:r>
            <a:r>
              <a:rPr lang="en-US" sz="1600" b="0" strike="noStrike" spc="-1">
                <a:solidFill>
                  <a:srgbClr val="808080"/>
                </a:solidFill>
                <a:latin typeface="Consolas"/>
              </a:rPr>
              <a:t>		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808080"/>
                </a:solidFill>
                <a:latin typeface="Consolas"/>
              </a:rPr>
              <a:t>		pfImage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nsolas"/>
              </a:rPr>
              <a:t>hdc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, x, y);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	y += 50;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	i++;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6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>
              <a:latin typeface="Arial"/>
            </a:endParaRPr>
          </a:p>
        </p:txBody>
      </p:sp>
      <p:pic>
        <p:nvPicPr>
          <p:cNvPr id="206" name="Рисунок 9"/>
          <p:cNvPicPr/>
          <p:nvPr/>
        </p:nvPicPr>
        <p:blipFill>
          <a:blip r:embed="rId4"/>
          <a:stretch/>
        </p:blipFill>
        <p:spPr>
          <a:xfrm>
            <a:off x="865080" y="3975480"/>
            <a:ext cx="3312000" cy="1640880"/>
          </a:xfrm>
          <a:prstGeom prst="rect">
            <a:avLst/>
          </a:prstGeom>
          <a:ln w="0">
            <a:noFill/>
          </a:ln>
        </p:spPr>
      </p:pic>
      <p:pic>
        <p:nvPicPr>
          <p:cNvPr id="207" name="Рисунок 13"/>
          <p:cNvPicPr/>
          <p:nvPr/>
        </p:nvPicPr>
        <p:blipFill>
          <a:blip r:embed="rId5"/>
          <a:stretch/>
        </p:blipFill>
        <p:spPr>
          <a:xfrm>
            <a:off x="5580000" y="3934440"/>
            <a:ext cx="3312000" cy="1682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Массивы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TextBox 7"/>
          <p:cNvSpPr/>
          <p:nvPr/>
        </p:nvSpPr>
        <p:spPr>
          <a:xfrm>
            <a:off x="395640" y="1076400"/>
            <a:ext cx="8496720" cy="5274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u="sng" strike="noStrike" spc="-1">
                <a:solidFill>
                  <a:srgbClr val="0000FF"/>
                </a:solidFill>
                <a:uFillTx/>
                <a:latin typeface="Calibri"/>
                <a:hlinkClick r:id="rId2"/>
              </a:rPr>
              <a:t>https://dfe.petrsu.ru/koi/posob/c/c.htm#g3.1</a:t>
            </a:r>
            <a:r>
              <a:rPr lang="ru-RU" sz="2000" b="1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1" strike="noStrike" spc="-1">
                <a:solidFill>
                  <a:srgbClr val="000000"/>
                </a:solidFill>
                <a:latin typeface="Calibri"/>
              </a:rPr>
              <a:t>Массив состоит из элементов одного и того же типа. 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Ко всему массиву целиком можно обращаться по имени. Кроме того, можно выбирать любой элемент массива. Для этого необходимо задать индекс, который указывает на его относительную позицию. 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Если массив объявлен, то к любому его элементу можно обратиться следующим образом: указать имя массива и индекс элемента в квадратных скобках. 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Массивы определяются так же, как и переменные: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1" strike="noStrike" spc="-1">
                <a:solidFill>
                  <a:srgbClr val="000000"/>
                </a:solidFill>
                <a:latin typeface="Calibri"/>
              </a:rPr>
              <a:t>     int a[100];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1" strike="noStrike" spc="-1">
                <a:solidFill>
                  <a:srgbClr val="000000"/>
                </a:solidFill>
                <a:latin typeface="Calibri"/>
              </a:rPr>
              <a:t>     char b[20];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1" strike="noStrike" spc="-1">
                <a:solidFill>
                  <a:srgbClr val="000000"/>
                </a:solidFill>
                <a:latin typeface="Calibri"/>
              </a:rPr>
              <a:t>     float d[50];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В первой строке объявлен массив а из 100 элементов целого типа: а[0], а[1], ..., а[99] (индексация всегда начинается с нуля). Во второй строке элементы массива b имеют тип c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h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ar, а в третьей - float.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Массивы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 – 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пример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 1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TextBox 7"/>
          <p:cNvSpPr/>
          <p:nvPr/>
        </p:nvSpPr>
        <p:spPr>
          <a:xfrm>
            <a:off x="395640" y="1076400"/>
            <a:ext cx="8496720" cy="70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212" name="TextBox 3"/>
          <p:cNvSpPr/>
          <p:nvPr/>
        </p:nvSpPr>
        <p:spPr>
          <a:xfrm>
            <a:off x="395640" y="1076400"/>
            <a:ext cx="8496720" cy="507685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61950">
              <a:lnSpc>
                <a:spcPct val="100000"/>
              </a:lnSpc>
              <a:buNone/>
            </a:pPr>
            <a:r>
              <a:rPr lang="en-US" b="0" strike="noStrike" spc="-1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0" strike="noStrike" spc="-1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b="0" strike="noStrike" spc="-1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b="0" strike="noStrike" spc="-1" dirty="0">
                <a:solidFill>
                  <a:srgbClr val="A31515"/>
                </a:solidFill>
                <a:latin typeface="Consolas"/>
              </a:rPr>
              <a:t>&gt;</a:t>
            </a:r>
            <a:endParaRPr lang="ru-RU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 strike="noStrike" spc="-1" dirty="0">
                <a:solidFill>
                  <a:srgbClr val="A31515"/>
                </a:solidFill>
                <a:latin typeface="Consolas"/>
              </a:rPr>
              <a:t>"main() start!\n"</a:t>
            </a:r>
            <a:r>
              <a:rPr lang="en-US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b="0" strike="noStrike" spc="-1" dirty="0">
                <a:solidFill>
                  <a:srgbClr val="0000FF"/>
                </a:solidFill>
                <a:latin typeface="Consolas"/>
              </a:rPr>
              <a:t>	int</a:t>
            </a:r>
            <a:r>
              <a:rPr lang="en-US" b="0" strike="noStrike" spc="-1" dirty="0">
                <a:solidFill>
                  <a:srgbClr val="000000"/>
                </a:solidFill>
                <a:latin typeface="Consolas"/>
              </a:rPr>
              <a:t> a[4];</a:t>
            </a:r>
            <a:endParaRPr lang="ru-RU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b="0" strike="noStrike" spc="-1" dirty="0">
                <a:solidFill>
                  <a:srgbClr val="000000"/>
                </a:solidFill>
                <a:latin typeface="Consolas"/>
              </a:rPr>
              <a:t>	a[0] = 1;</a:t>
            </a:r>
            <a:endParaRPr lang="ru-RU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b="0" strike="noStrike" spc="-1" dirty="0">
                <a:solidFill>
                  <a:srgbClr val="000000"/>
                </a:solidFill>
                <a:latin typeface="Consolas"/>
              </a:rPr>
              <a:t>	a[1] = 10;</a:t>
            </a:r>
            <a:endParaRPr lang="ru-RU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b="0" strike="noStrike" spc="-1" dirty="0">
                <a:solidFill>
                  <a:srgbClr val="000000"/>
                </a:solidFill>
                <a:latin typeface="Consolas"/>
              </a:rPr>
              <a:t>	a[2] = 100;</a:t>
            </a:r>
            <a:endParaRPr lang="ru-RU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b="0" strike="noStrike" spc="-1" dirty="0">
                <a:solidFill>
                  <a:srgbClr val="000000"/>
                </a:solidFill>
                <a:latin typeface="Consolas"/>
              </a:rPr>
              <a:t>	a[3] = 1000;</a:t>
            </a:r>
            <a:endParaRPr lang="ru-RU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pt-BR" b="0" strike="noStrike" spc="-1" dirty="0">
                <a:solidFill>
                  <a:srgbClr val="000000"/>
                </a:solidFill>
                <a:latin typeface="Consolas"/>
              </a:rPr>
              <a:t>	printf(</a:t>
            </a:r>
            <a:r>
              <a:rPr lang="pt-BR" b="0" strike="noStrike" spc="-1" dirty="0">
                <a:solidFill>
                  <a:srgbClr val="A31515"/>
                </a:solidFill>
                <a:latin typeface="Consolas"/>
              </a:rPr>
              <a:t>"%d %d %d %d\n"</a:t>
            </a:r>
            <a:r>
              <a:rPr lang="pt-BR" b="0" strike="noStrike" spc="-1" dirty="0">
                <a:solidFill>
                  <a:srgbClr val="000000"/>
                </a:solidFill>
                <a:latin typeface="Consolas"/>
              </a:rPr>
              <a:t>, a[0], a[1], a[2], a[3]);</a:t>
            </a:r>
            <a:endParaRPr lang="ru-RU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b="0" strike="noStrike" spc="-1" dirty="0">
                <a:solidFill>
                  <a:srgbClr val="0000FF"/>
                </a:solidFill>
                <a:latin typeface="Consolas"/>
              </a:rPr>
              <a:t>	int</a:t>
            </a:r>
            <a:r>
              <a:rPr lang="en-US" b="0" strike="noStrike" spc="-1" dirty="0">
                <a:solidFill>
                  <a:srgbClr val="000000"/>
                </a:solidFill>
                <a:latin typeface="Consolas"/>
              </a:rPr>
              <a:t> b[5] = {2, 20, 200, 2000, 20000};</a:t>
            </a:r>
            <a:endParaRPr lang="ru-RU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pt-BR" b="0" strike="noStrike" spc="-1" dirty="0">
                <a:solidFill>
                  <a:srgbClr val="000000"/>
                </a:solidFill>
                <a:latin typeface="Consolas"/>
              </a:rPr>
              <a:t>	printf(</a:t>
            </a:r>
            <a:r>
              <a:rPr lang="pt-BR" b="0" strike="noStrike" spc="-1" dirty="0">
                <a:solidFill>
                  <a:srgbClr val="A31515"/>
                </a:solidFill>
                <a:latin typeface="Consolas"/>
              </a:rPr>
              <a:t>"%d %d %d %d %d\n"</a:t>
            </a:r>
            <a:r>
              <a:rPr lang="pt-BR" b="0" strike="noStrike" spc="-1" dirty="0">
                <a:solidFill>
                  <a:srgbClr val="000000"/>
                </a:solidFill>
                <a:latin typeface="Consolas"/>
              </a:rPr>
              <a:t>, b[0], b[1], b[2], b[3], b[4]);</a:t>
            </a:r>
            <a:endParaRPr lang="ru-RU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 strike="noStrike" spc="-1" dirty="0">
                <a:solidFill>
                  <a:srgbClr val="A31515"/>
                </a:solidFill>
                <a:latin typeface="Consolas"/>
              </a:rPr>
              <a:t>"main() finish!\n"</a:t>
            </a:r>
            <a:r>
              <a:rPr lang="en-US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b="0" strike="noStrike" spc="-1" dirty="0">
              <a:latin typeface="Arial"/>
            </a:endParaRPr>
          </a:p>
        </p:txBody>
      </p:sp>
      <p:pic>
        <p:nvPicPr>
          <p:cNvPr id="213" name="Рисунок 4"/>
          <p:cNvPicPr/>
          <p:nvPr/>
        </p:nvPicPr>
        <p:blipFill>
          <a:blip r:embed="rId2"/>
          <a:stretch/>
        </p:blipFill>
        <p:spPr>
          <a:xfrm>
            <a:off x="5140440" y="1076400"/>
            <a:ext cx="3751560" cy="1583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Массивы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 – 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пример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 2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5" name="TextBox 7"/>
          <p:cNvSpPr/>
          <p:nvPr/>
        </p:nvSpPr>
        <p:spPr>
          <a:xfrm>
            <a:off x="395640" y="1076400"/>
            <a:ext cx="8496720" cy="70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216" name="TextBox 3"/>
          <p:cNvSpPr/>
          <p:nvPr/>
        </p:nvSpPr>
        <p:spPr>
          <a:xfrm>
            <a:off x="395640" y="1076400"/>
            <a:ext cx="8496720" cy="526152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0" strike="noStrike" spc="-1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400" b="0" strike="noStrike" spc="-1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sz="1400" b="0" strike="noStrike" spc="-1" dirty="0">
                <a:solidFill>
                  <a:srgbClr val="A31515"/>
                </a:solidFill>
                <a:latin typeface="Consolas"/>
              </a:rPr>
              <a:t>&gt;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0" strike="noStrike" spc="-1" dirty="0">
                <a:solidFill>
                  <a:srgbClr val="A31515"/>
                </a:solidFill>
                <a:latin typeface="Consolas"/>
              </a:rPr>
              <a:t>"main() start!\n"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a[4];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	a[0] = 1;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	a[1] = 10;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	a[2] = 100;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	a[3] = 1000;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1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400" b="1" strike="noStrike" spc="-1" dirty="0">
                <a:solidFill>
                  <a:srgbClr val="000000"/>
                </a:solidFill>
                <a:latin typeface="Consolas"/>
              </a:rPr>
              <a:t> = 0;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1" strike="noStrike" spc="-1" dirty="0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sz="1400" b="1" strike="noStrike" spc="-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400" b="1" strike="noStrike" spc="-1" dirty="0">
                <a:solidFill>
                  <a:srgbClr val="000000"/>
                </a:solidFill>
                <a:latin typeface="Consolas"/>
              </a:rPr>
              <a:t> &lt; 4) {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1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400" b="1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strike="noStrike" spc="-1" dirty="0">
                <a:solidFill>
                  <a:srgbClr val="A31515"/>
                </a:solidFill>
                <a:latin typeface="Consolas"/>
              </a:rPr>
              <a:t>"%d "</a:t>
            </a:r>
            <a:r>
              <a:rPr lang="en-US" sz="1400" b="1" strike="noStrike" spc="-1" dirty="0">
                <a:solidFill>
                  <a:srgbClr val="000000"/>
                </a:solidFill>
                <a:latin typeface="Consolas"/>
              </a:rPr>
              <a:t>, a[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400" b="1" strike="noStrike" spc="-1" dirty="0">
                <a:solidFill>
                  <a:srgbClr val="000000"/>
                </a:solidFill>
                <a:latin typeface="Consolas"/>
              </a:rPr>
              <a:t>]);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1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400" b="1" strike="noStrike" spc="-1" dirty="0">
                <a:solidFill>
                  <a:srgbClr val="000000"/>
                </a:solidFill>
                <a:latin typeface="Consolas"/>
              </a:rPr>
              <a:t>++;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1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400" b="1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1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400" b="1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strike="noStrike" spc="-1" dirty="0">
                <a:solidFill>
                  <a:srgbClr val="A31515"/>
                </a:solidFill>
                <a:latin typeface="Consolas"/>
              </a:rPr>
              <a:t>"\n"</a:t>
            </a:r>
            <a:r>
              <a:rPr lang="en-US" sz="1400" b="1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b[5] = {2, 20, 200, 2000, 20000};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1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400" b="1" strike="noStrike" spc="-1" dirty="0">
                <a:solidFill>
                  <a:srgbClr val="000000"/>
                </a:solidFill>
                <a:latin typeface="Consolas"/>
              </a:rPr>
              <a:t> = 0;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1" strike="noStrike" spc="-1" dirty="0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sz="1400" b="1" strike="noStrike" spc="-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400" b="1" strike="noStrike" spc="-1" dirty="0">
                <a:solidFill>
                  <a:srgbClr val="000000"/>
                </a:solidFill>
                <a:latin typeface="Consolas"/>
              </a:rPr>
              <a:t> &lt; 5) {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1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400" b="1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strike="noStrike" spc="-1" dirty="0">
                <a:solidFill>
                  <a:srgbClr val="A31515"/>
                </a:solidFill>
                <a:latin typeface="Consolas"/>
              </a:rPr>
              <a:t>"%d "</a:t>
            </a:r>
            <a:r>
              <a:rPr lang="en-US" sz="1400" b="1" strike="noStrike" spc="-1" dirty="0">
                <a:solidFill>
                  <a:srgbClr val="000000"/>
                </a:solidFill>
                <a:latin typeface="Consolas"/>
              </a:rPr>
              <a:t>, b[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400" b="1" strike="noStrike" spc="-1" dirty="0">
                <a:solidFill>
                  <a:srgbClr val="000000"/>
                </a:solidFill>
                <a:latin typeface="Consolas"/>
              </a:rPr>
              <a:t>]);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1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400" b="1" strike="noStrike" spc="-1" dirty="0">
                <a:solidFill>
                  <a:srgbClr val="000000"/>
                </a:solidFill>
                <a:latin typeface="Consolas"/>
              </a:rPr>
              <a:t>++;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1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400" b="1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1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400" b="1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strike="noStrike" spc="-1" dirty="0">
                <a:solidFill>
                  <a:srgbClr val="A31515"/>
                </a:solidFill>
                <a:latin typeface="Consolas"/>
              </a:rPr>
              <a:t>"\n"</a:t>
            </a:r>
            <a:r>
              <a:rPr lang="en-US" sz="1400" b="1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0" strike="noStrike" spc="-1" dirty="0">
                <a:solidFill>
                  <a:srgbClr val="A31515"/>
                </a:solidFill>
                <a:latin typeface="Consolas"/>
              </a:rPr>
              <a:t>"main() finish!\n"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4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400" b="0" strike="noStrike" spc="-1" dirty="0">
              <a:latin typeface="Arial"/>
            </a:endParaRPr>
          </a:p>
        </p:txBody>
      </p:sp>
      <p:pic>
        <p:nvPicPr>
          <p:cNvPr id="217" name="Рисунок 4"/>
          <p:cNvPicPr/>
          <p:nvPr/>
        </p:nvPicPr>
        <p:blipFill>
          <a:blip r:embed="rId2"/>
          <a:stretch/>
        </p:blipFill>
        <p:spPr>
          <a:xfrm>
            <a:off x="5140440" y="1076400"/>
            <a:ext cx="3751560" cy="1583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71272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Что такое </a:t>
            </a:r>
            <a:r>
              <a:rPr lang="en-US" sz="3200" b="0" strike="noStrike" spc="-1">
                <a:solidFill>
                  <a:srgbClr val="2B91AF"/>
                </a:solidFill>
                <a:latin typeface="Consolas"/>
              </a:rPr>
              <a:t>POINT</a:t>
            </a:r>
            <a:r>
              <a:rPr lang="ru-RU" sz="3200" b="1" strike="noStrike" spc="-1">
                <a:solidFill>
                  <a:srgbClr val="2B91AF"/>
                </a:solidFill>
                <a:latin typeface="Consolas"/>
              </a:rPr>
              <a:t>?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124640"/>
            <a:ext cx="8229240" cy="540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// windef.h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?	</a:t>
            </a: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typedef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>
                <a:solidFill>
                  <a:srgbClr val="2B91AF"/>
                </a:solidFill>
                <a:latin typeface="Consolas"/>
              </a:rPr>
              <a:t>tagPOINT</a:t>
            </a: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{</a:t>
            </a: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800" b="0" strike="noStrike" spc="-1">
                <a:solidFill>
                  <a:srgbClr val="2B91AF"/>
                </a:solidFill>
                <a:latin typeface="Consolas"/>
              </a:rPr>
              <a:t>LONG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 x;</a:t>
            </a: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800" b="0" strike="noStrike" spc="-1">
                <a:solidFill>
                  <a:srgbClr val="2B91AF"/>
                </a:solidFill>
                <a:latin typeface="Consolas"/>
              </a:rPr>
              <a:t>LONG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 y;</a:t>
            </a: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} </a:t>
            </a:r>
            <a:r>
              <a:rPr lang="en-US" sz="1800" b="0" strike="noStrike" spc="-1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;</a:t>
            </a: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Структуры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TextBox 7"/>
          <p:cNvSpPr/>
          <p:nvPr/>
        </p:nvSpPr>
        <p:spPr>
          <a:xfrm>
            <a:off x="395640" y="1076400"/>
            <a:ext cx="8496720" cy="5274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u="sng" strike="noStrike" spc="-1">
                <a:solidFill>
                  <a:srgbClr val="0000FF"/>
                </a:solidFill>
                <a:uFillTx/>
                <a:latin typeface="Calibri"/>
                <a:hlinkClick r:id="rId2"/>
              </a:rPr>
              <a:t>https://dfe.petrsu.ru/koi/posob/c/c.htm#g3.3</a:t>
            </a:r>
            <a:r>
              <a:rPr lang="ru-RU" sz="2000" b="1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1" strike="noStrike" spc="-1">
                <a:solidFill>
                  <a:srgbClr val="000000"/>
                </a:solidFill>
                <a:latin typeface="Calibri"/>
              </a:rPr>
              <a:t>Структура - это объединение одного или нескольких объектов (переменных, массивов, указателей, других структур и т.д.). 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Как и массив, она представляет собой совокупность данных. Отличием является то, что к ее элементам необходимо обращаться по имени и что различные элементы структуры не обязательно должны принадлежать одному типу.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Объявление структуры осуществляется с помощью ключевого слова struct, за которым идет ее тип и далее список элементов, заключенных в фигурные скобки: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     struct тип { 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                  тип элемента_1 имя элемента_1; 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                    .........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                  тип элемента_n имя элемента_n;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     };</a:t>
            </a: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Структура - пример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1" name="TextBox 3"/>
          <p:cNvSpPr/>
          <p:nvPr/>
        </p:nvSpPr>
        <p:spPr>
          <a:xfrm>
            <a:off x="395640" y="1076400"/>
            <a:ext cx="8496720" cy="5302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800" b="0" strike="noStrike" spc="-1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&gt;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>
                <a:solidFill>
                  <a:srgbClr val="2B91AF"/>
                </a:solidFill>
                <a:latin typeface="Consolas"/>
              </a:rPr>
              <a:t>date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d, m, y; };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"main() start!\n"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struct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>
                <a:solidFill>
                  <a:srgbClr val="2B91AF"/>
                </a:solidFill>
                <a:latin typeface="Consolas"/>
              </a:rPr>
              <a:t>date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d1;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d1.d = 11;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d1.m = 3;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d1.y = 2022;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struct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>
                <a:solidFill>
                  <a:srgbClr val="2B91AF"/>
                </a:solidFill>
                <a:latin typeface="Consolas"/>
              </a:rPr>
              <a:t>date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d2 = { 31, 12, 2021 };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"(%02d.%02d.%d)\n"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d1.d, d1.m, d1.y);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"(%02d.%02d.%d)\n"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d2.d, d2.m, d2.y);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"main() finish!\n"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typedef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" name="TextBox 7"/>
          <p:cNvSpPr/>
          <p:nvPr/>
        </p:nvSpPr>
        <p:spPr>
          <a:xfrm>
            <a:off x="395640" y="1076400"/>
            <a:ext cx="8496720" cy="5388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u="sng" strike="noStrike" spc="-1">
                <a:solidFill>
                  <a:srgbClr val="0000FF"/>
                </a:solidFill>
                <a:uFillTx/>
                <a:latin typeface="Calibri"/>
                <a:hlinkClick r:id="rId2"/>
              </a:rPr>
              <a:t>https://dfe.petrsu.ru/koi/posob/c/c.htm#g3.4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Рассмотрим описание структуры: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     struct data {int d, m, у;}; 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Здесь фактически вводится новый тип данных - data. Теперь его можно использовать для объявления конкретных экземпляров структуры, например: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     struct data а, b, с; 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1" strike="noStrike" spc="-1">
                <a:solidFill>
                  <a:srgbClr val="000000"/>
                </a:solidFill>
                <a:latin typeface="Calibri"/>
              </a:rPr>
              <a:t>В язык Си введено специальное средство, позволяющее назначать имена типам данных (переименовывать). Таким средством является оператор typedef. 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Он записывается в следующем виде: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     typedef тип имя; 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Здесь "тип" - любой разрешенный тип данных и "имя" - любой разрешенный идентификатор.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Рассмотрим пример: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1" strike="noStrike" spc="-1">
                <a:solidFill>
                  <a:srgbClr val="000000"/>
                </a:solidFill>
                <a:latin typeface="Calibri"/>
              </a:rPr>
              <a:t>     typedef int INTEGER; 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После этого можно сделать объявление: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     </a:t>
            </a:r>
            <a:r>
              <a:rPr lang="ru-RU" sz="1400" b="1" strike="noStrike" spc="-1">
                <a:solidFill>
                  <a:srgbClr val="000000"/>
                </a:solidFill>
                <a:latin typeface="Calibri"/>
              </a:rPr>
              <a:t>INTEGER а, b; 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Оно будет выполнять то же самое, что и привычное объявление int a,b;. Другими словами, INTEGER можно использовать как синоним ключевого слова int.</a:t>
            </a:r>
            <a:endParaRPr lang="ru-RU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71272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struct 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и 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typedef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 – пример 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(RECT)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457200" y="1124640"/>
            <a:ext cx="8229240" cy="540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4000"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// windef.h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?	</a:t>
            </a: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0070C0"/>
                </a:solidFill>
                <a:latin typeface="Calibri"/>
              </a:rPr>
              <a:t>typedef struct tagRECT</a:t>
            </a:r>
            <a:endParaRPr lang="ru-RU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ru-RU" sz="2000" b="1" strike="noStrike" spc="-1">
                <a:solidFill>
                  <a:srgbClr val="0070C0"/>
                </a:solidFill>
                <a:latin typeface="Calibri"/>
              </a:rPr>
              <a:t>{</a:t>
            </a:r>
            <a:endParaRPr lang="ru-RU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0070C0"/>
                </a:solidFill>
                <a:latin typeface="Calibri"/>
              </a:rPr>
              <a:t>    LONG    left;</a:t>
            </a:r>
            <a:endParaRPr lang="ru-RU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0070C0"/>
                </a:solidFill>
                <a:latin typeface="Calibri"/>
              </a:rPr>
              <a:t>    LONG    top;</a:t>
            </a:r>
            <a:endParaRPr lang="ru-RU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0070C0"/>
                </a:solidFill>
                <a:latin typeface="Calibri"/>
              </a:rPr>
              <a:t>    LONG    right;</a:t>
            </a:r>
            <a:endParaRPr lang="ru-RU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0070C0"/>
                </a:solidFill>
                <a:latin typeface="Calibri"/>
              </a:rPr>
              <a:t>    LONG    bottom;</a:t>
            </a:r>
            <a:endParaRPr lang="ru-RU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0070C0"/>
                </a:solidFill>
                <a:latin typeface="Calibri"/>
              </a:rPr>
              <a:t>} RECT</a:t>
            </a:r>
            <a:r>
              <a:rPr lang="en-US" sz="2000" b="0" strike="noStrike" spc="-1">
                <a:solidFill>
                  <a:srgbClr val="0070C0"/>
                </a:solidFill>
                <a:latin typeface="Calibri"/>
              </a:rPr>
              <a:t>;</a:t>
            </a:r>
            <a:endParaRPr lang="ru-RU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…</a:t>
            </a:r>
            <a:endParaRPr lang="ru-RU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ru-RU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// RECT - Структура, в которой хранятся параметры прямоугольника</a:t>
            </a: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0070C0"/>
                </a:solidFill>
                <a:latin typeface="Calibri"/>
              </a:rPr>
              <a:t>RECT rect</a:t>
            </a:r>
            <a:r>
              <a:rPr lang="en-US" sz="2000" b="1" strike="noStrike" spc="-1">
                <a:solidFill>
                  <a:srgbClr val="7030A0"/>
                </a:solidFill>
                <a:latin typeface="Calibri"/>
              </a:rPr>
              <a:t>;</a:t>
            </a:r>
            <a:r>
              <a:rPr lang="ru-RU" sz="2000" b="1" strike="noStrike" spc="-1">
                <a:solidFill>
                  <a:srgbClr val="7030A0"/>
                </a:solidFill>
                <a:latin typeface="Calibri"/>
              </a:rPr>
              <a:t> </a:t>
            </a:r>
            <a:r>
              <a:rPr lang="en-US" sz="2000" b="1" strike="noStrike" spc="-1">
                <a:solidFill>
                  <a:srgbClr val="00B050"/>
                </a:solidFill>
                <a:latin typeface="Calibri"/>
              </a:rPr>
              <a:t>// struct tagRECT rect;</a:t>
            </a:r>
            <a:endParaRPr lang="ru-RU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//Определяем размер клиентской области окна</a:t>
            </a: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GetClientRect(hWnd, &amp;</a:t>
            </a:r>
            <a:r>
              <a:rPr lang="en-US" sz="2000" b="1" strike="noStrike" spc="-1">
                <a:solidFill>
                  <a:srgbClr val="0070C0"/>
                </a:solidFill>
                <a:latin typeface="Calibri"/>
              </a:rPr>
              <a:t>rect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);</a:t>
            </a:r>
            <a:endParaRPr lang="ru-RU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// Рисуем прямоугольник по границам клиентской области окна</a:t>
            </a: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Rectangle(hdc, </a:t>
            </a:r>
            <a:r>
              <a:rPr lang="en-US" sz="2000" b="1" strike="noStrike" spc="-1">
                <a:solidFill>
                  <a:srgbClr val="0070C0"/>
                </a:solidFill>
                <a:latin typeface="Calibri"/>
              </a:rPr>
              <a:t>rect.left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000" b="1" strike="noStrike" spc="-1">
                <a:solidFill>
                  <a:srgbClr val="0070C0"/>
                </a:solidFill>
                <a:latin typeface="Calibri"/>
              </a:rPr>
              <a:t>rect.top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,</a:t>
            </a:r>
            <a:r>
              <a:rPr lang="en-US" sz="2000" b="1" strike="noStrike" spc="-1">
                <a:solidFill>
                  <a:srgbClr val="0070C0"/>
                </a:solidFill>
                <a:latin typeface="Calibri"/>
              </a:rPr>
              <a:t> rect.right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000" b="1" strike="noStrike" spc="-1">
                <a:solidFill>
                  <a:srgbClr val="0070C0"/>
                </a:solidFill>
                <a:latin typeface="Calibri"/>
              </a:rPr>
              <a:t>rect.bottom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);</a:t>
            </a:r>
            <a:endParaRPr lang="ru-RU" sz="2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6" name="Рисунок 4"/>
          <p:cNvPicPr/>
          <p:nvPr/>
        </p:nvPicPr>
        <p:blipFill>
          <a:blip r:embed="rId2"/>
          <a:stretch/>
        </p:blipFill>
        <p:spPr>
          <a:xfrm>
            <a:off x="6516360" y="1196640"/>
            <a:ext cx="2194200" cy="2228040"/>
          </a:xfrm>
          <a:prstGeom prst="rect">
            <a:avLst/>
          </a:prstGeom>
          <a:ln w="0">
            <a:noFill/>
          </a:ln>
        </p:spPr>
      </p:pic>
      <p:pic>
        <p:nvPicPr>
          <p:cNvPr id="227" name="Рисунок 6"/>
          <p:cNvPicPr/>
          <p:nvPr/>
        </p:nvPicPr>
        <p:blipFill>
          <a:blip r:embed="rId3"/>
          <a:stretch/>
        </p:blipFill>
        <p:spPr>
          <a:xfrm>
            <a:off x="3924000" y="1196640"/>
            <a:ext cx="2423160" cy="2223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417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Рисуем много линий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из центра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9" name="Прямоугольник 3"/>
          <p:cNvSpPr/>
          <p:nvPr/>
        </p:nvSpPr>
        <p:spPr>
          <a:xfrm>
            <a:off x="179640" y="751320"/>
            <a:ext cx="8550360" cy="556930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61950">
              <a:lnSpc>
                <a:spcPct val="100000"/>
              </a:lnSpc>
              <a:buNone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case WM_PAINT:</a:t>
            </a:r>
            <a:endParaRPr lang="ru-RU" sz="20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	</a:t>
            </a:r>
            <a:r>
              <a:rPr lang="ru-RU" sz="2000" b="0" strike="noStrike" spc="-1" dirty="0">
                <a:solidFill>
                  <a:srgbClr val="000000"/>
                </a:solidFill>
                <a:latin typeface="Calibri"/>
              </a:rPr>
              <a:t>{</a:t>
            </a:r>
            <a:endParaRPr lang="ru-RU" sz="20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		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PAINTSTRUCT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ps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;</a:t>
            </a:r>
            <a:endParaRPr lang="ru-RU" sz="20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	HDC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hdc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=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BeginPaint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hWnd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, &amp;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ps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);</a:t>
            </a:r>
            <a:endParaRPr lang="ru-RU" sz="20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	</a:t>
            </a:r>
            <a:endParaRPr lang="ru-RU" sz="20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pc="-1" dirty="0">
                <a:solidFill>
                  <a:srgbClr val="2B91AF"/>
                </a:solidFill>
                <a:latin typeface="Consolas"/>
              </a:rPr>
              <a:t>		</a:t>
            </a:r>
            <a:r>
              <a:rPr lang="en-US" sz="1800" b="0" strike="noStrike" spc="-1" dirty="0">
                <a:solidFill>
                  <a:srgbClr val="2B91AF"/>
                </a:solidFill>
                <a:latin typeface="Consolas"/>
              </a:rPr>
              <a:t>RECT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1" strike="noStrike" spc="-1" dirty="0" err="1">
                <a:solidFill>
                  <a:srgbClr val="8064A2"/>
                </a:solidFill>
                <a:latin typeface="Consolas"/>
              </a:rPr>
              <a:t>rect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GetClientRect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Consolas"/>
              </a:rPr>
              <a:t>hWnd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&amp;</a:t>
            </a:r>
            <a:r>
              <a:rPr lang="en-US" sz="1800" b="1" strike="noStrike" spc="-1" dirty="0" err="1">
                <a:solidFill>
                  <a:srgbClr val="8064A2"/>
                </a:solidFill>
                <a:latin typeface="Consolas"/>
              </a:rPr>
              <a:t>rect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	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cx = </a:t>
            </a:r>
            <a:r>
              <a:rPr lang="en-US" sz="1800" b="1" strike="noStrike" spc="-1" dirty="0" err="1">
                <a:solidFill>
                  <a:srgbClr val="8064A2"/>
                </a:solidFill>
                <a:latin typeface="Consolas"/>
              </a:rPr>
              <a:t>rect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.right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/ 2;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	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cy = </a:t>
            </a:r>
            <a:r>
              <a:rPr lang="en-US" sz="1800" b="1" strike="noStrike" spc="-1" dirty="0" err="1">
                <a:solidFill>
                  <a:srgbClr val="8064A2"/>
                </a:solidFill>
                <a:latin typeface="Consolas"/>
              </a:rPr>
              <a:t>rect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.bottom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/ 2;</a:t>
            </a: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  	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x = 0;</a:t>
            </a:r>
            <a:endParaRPr lang="en-US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Arial"/>
              </a:rPr>
              <a:t>		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(x &lt; </a:t>
            </a:r>
            <a:r>
              <a:rPr lang="en-US" sz="1800" b="1" strike="noStrike" spc="-1" dirty="0" err="1">
                <a:solidFill>
                  <a:srgbClr val="8064A2"/>
                </a:solidFill>
                <a:latin typeface="Consolas"/>
              </a:rPr>
              <a:t>rect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.right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 {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MoveToEx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hdc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cx, cy, </a:t>
            </a:r>
            <a:r>
              <a:rPr lang="en-US" sz="1800" b="0" strike="noStrike" spc="-1" dirty="0">
                <a:solidFill>
                  <a:srgbClr val="6F008A"/>
                </a:solidFill>
                <a:latin typeface="Consolas"/>
              </a:rPr>
              <a:t>NULL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LineTo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hdc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x, 5);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	x += 20;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		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EndPaint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hWnd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, &amp;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ps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);</a:t>
            </a:r>
            <a:endParaRPr lang="ru-RU" sz="20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	</a:t>
            </a:r>
            <a:r>
              <a:rPr lang="ru-RU" sz="2000" b="0" strike="noStrike" spc="-1" dirty="0">
                <a:solidFill>
                  <a:srgbClr val="000000"/>
                </a:solidFill>
                <a:latin typeface="Calibri"/>
              </a:rPr>
              <a:t>}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230" name="Picture 2"/>
          <p:cNvPicPr/>
          <p:nvPr/>
        </p:nvPicPr>
        <p:blipFill>
          <a:blip r:embed="rId2"/>
          <a:stretch/>
        </p:blipFill>
        <p:spPr>
          <a:xfrm>
            <a:off x="6012000" y="908640"/>
            <a:ext cx="2561760" cy="3009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71272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Использование 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POINT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457200" y="1124640"/>
            <a:ext cx="8229240" cy="540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6000"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// windef.h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?	</a:t>
            </a: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typedef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>
                <a:solidFill>
                  <a:srgbClr val="2B91AF"/>
                </a:solidFill>
                <a:latin typeface="Consolas"/>
              </a:rPr>
              <a:t>tagPOINT</a:t>
            </a: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{</a:t>
            </a: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800" b="0" strike="noStrike" spc="-1">
                <a:solidFill>
                  <a:srgbClr val="2B91AF"/>
                </a:solidFill>
                <a:latin typeface="Consolas"/>
              </a:rPr>
              <a:t>LONG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 x;</a:t>
            </a: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800" b="0" strike="noStrike" spc="-1">
                <a:solidFill>
                  <a:srgbClr val="2B91AF"/>
                </a:solidFill>
                <a:latin typeface="Consolas"/>
              </a:rPr>
              <a:t>LONG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 y;</a:t>
            </a: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} </a:t>
            </a:r>
            <a:r>
              <a:rPr lang="en-US" sz="1800" b="0" strike="noStrike" spc="-1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;</a:t>
            </a: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…</a:t>
            </a:r>
            <a:endParaRPr lang="ru-RU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ru-RU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p1;</a:t>
            </a: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p1.x = 10;</a:t>
            </a: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p1.y = 10;</a:t>
            </a: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p2 = { 300, 10 };</a:t>
            </a: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MoveToEx(hdc, p1.x, p1.y,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NULL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s-ES" sz="1800" b="0" strike="noStrike" spc="-1">
                <a:solidFill>
                  <a:srgbClr val="000000"/>
                </a:solidFill>
                <a:latin typeface="Consolas"/>
              </a:rPr>
              <a:t>LineTo(hdc, p2.x, p2.y);</a:t>
            </a: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33" name="Рисунок 9"/>
          <p:cNvPicPr/>
          <p:nvPr/>
        </p:nvPicPr>
        <p:blipFill>
          <a:blip r:embed="rId2"/>
          <a:stretch/>
        </p:blipFill>
        <p:spPr>
          <a:xfrm>
            <a:off x="5868000" y="4005000"/>
            <a:ext cx="2258280" cy="1931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Массивы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&amp;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Структуры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– 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пример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-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Polygon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5" name="TextBox 7"/>
          <p:cNvSpPr/>
          <p:nvPr/>
        </p:nvSpPr>
        <p:spPr>
          <a:xfrm>
            <a:off x="395640" y="1076400"/>
            <a:ext cx="8496720" cy="70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236" name="TextBox 3"/>
          <p:cNvSpPr/>
          <p:nvPr/>
        </p:nvSpPr>
        <p:spPr>
          <a:xfrm>
            <a:off x="323640" y="751320"/>
            <a:ext cx="8496720" cy="588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HBRUSH hBrush = CreateHatchBrush(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HS_CROSS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, RGB(128, 0, 128));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SelectObject(hdc, hBrush);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Ellipse(hdc, 0, 0 , 160, 120);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HBRUSH hBrush2 = CreateHatchBrush(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HS_DIAGCROSS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, RGB(128, 0, 128));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SelectObject(hdc, hBrush2);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POINT pt[5];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pt[0].x = 100;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pt[0].y = 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pt[1].x = 150;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pt[1].y = 100;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pt[2].x = 150;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pt[2].y = 150;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pt[3].x = 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pt[3].y = 150;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pt[4].x = 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pt[4].y = 100;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Polygon(hdc, 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pt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, 5);</a:t>
            </a:r>
            <a:endParaRPr lang="ru-RU" sz="2000" b="0" strike="noStrike" spc="-1">
              <a:latin typeface="Arial"/>
            </a:endParaRPr>
          </a:p>
        </p:txBody>
      </p:sp>
      <p:pic>
        <p:nvPicPr>
          <p:cNvPr id="237" name="Picture 2"/>
          <p:cNvPicPr/>
          <p:nvPr/>
        </p:nvPicPr>
        <p:blipFill>
          <a:blip r:embed="rId2"/>
          <a:stretch/>
        </p:blipFill>
        <p:spPr>
          <a:xfrm>
            <a:off x="5508000" y="3086280"/>
            <a:ext cx="3218040" cy="3259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Массивы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&amp;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Структуры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 – 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размещение в памяти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9" name="TextBox 7"/>
          <p:cNvSpPr/>
          <p:nvPr/>
        </p:nvSpPr>
        <p:spPr>
          <a:xfrm>
            <a:off x="395640" y="1076400"/>
            <a:ext cx="8496720" cy="70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240" name="TextBox 3"/>
          <p:cNvSpPr/>
          <p:nvPr/>
        </p:nvSpPr>
        <p:spPr>
          <a:xfrm>
            <a:off x="323640" y="751320"/>
            <a:ext cx="8496720" cy="588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0070C0"/>
                </a:solidFill>
                <a:latin typeface="Calibri"/>
              </a:rPr>
              <a:t>POINT pt[5];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0070C0"/>
                </a:solidFill>
                <a:latin typeface="Calibri"/>
              </a:rPr>
              <a:t>pt[0].x = 100;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0070C0"/>
                </a:solidFill>
                <a:latin typeface="Calibri"/>
              </a:rPr>
              <a:t>pt[0].y = 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0070C0"/>
                </a:solidFill>
                <a:latin typeface="Calibri"/>
              </a:rPr>
              <a:t>pt[1].x = 150;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0070C0"/>
                </a:solidFill>
                <a:latin typeface="Calibri"/>
              </a:rPr>
              <a:t>pt[1].y = 100;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0070C0"/>
                </a:solidFill>
                <a:latin typeface="Calibri"/>
              </a:rPr>
              <a:t>pt[2].x = 150;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0070C0"/>
                </a:solidFill>
                <a:latin typeface="Calibri"/>
              </a:rPr>
              <a:t>pt[2].y = 150;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0070C0"/>
                </a:solidFill>
                <a:latin typeface="Calibri"/>
              </a:rPr>
              <a:t>pt[3].x = 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0070C0"/>
                </a:solidFill>
                <a:latin typeface="Calibri"/>
              </a:rPr>
              <a:t>pt[3].y = 150;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0070C0"/>
                </a:solidFill>
                <a:latin typeface="Calibri"/>
              </a:rPr>
              <a:t>pt[4].x = 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0070C0"/>
                </a:solidFill>
                <a:latin typeface="Calibri"/>
              </a:rPr>
              <a:t>pt[4].y = 100;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Polygon(hdc, </a:t>
            </a:r>
            <a:r>
              <a:rPr lang="en-US" sz="2000" b="1" strike="noStrike" spc="-1">
                <a:solidFill>
                  <a:srgbClr val="0070C0"/>
                </a:solidFill>
                <a:latin typeface="Calibri"/>
              </a:rPr>
              <a:t>pt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, 5);</a:t>
            </a:r>
            <a:endParaRPr lang="ru-RU" sz="2000" b="0" strike="noStrike" spc="-1">
              <a:latin typeface="Arial"/>
            </a:endParaRPr>
          </a:p>
        </p:txBody>
      </p:sp>
      <p:pic>
        <p:nvPicPr>
          <p:cNvPr id="241" name="Рисунок 4"/>
          <p:cNvPicPr/>
          <p:nvPr/>
        </p:nvPicPr>
        <p:blipFill>
          <a:blip r:embed="rId2"/>
          <a:stretch/>
        </p:blipFill>
        <p:spPr>
          <a:xfrm>
            <a:off x="3909960" y="3069000"/>
            <a:ext cx="4905720" cy="3276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</a:rPr>
              <a:t>Polygon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1" name="Picture 2"/>
          <p:cNvPicPr/>
          <p:nvPr/>
        </p:nvPicPr>
        <p:blipFill>
          <a:blip r:embed="rId2"/>
          <a:stretch/>
        </p:blipFill>
        <p:spPr>
          <a:xfrm>
            <a:off x="5796000" y="2925000"/>
            <a:ext cx="2526840" cy="2615760"/>
          </a:xfrm>
          <a:prstGeom prst="rect">
            <a:avLst/>
          </a:prstGeom>
          <a:ln w="0">
            <a:noFill/>
          </a:ln>
        </p:spPr>
      </p:pic>
      <p:sp>
        <p:nvSpPr>
          <p:cNvPr id="92" name="Прямоугольник 3"/>
          <p:cNvSpPr/>
          <p:nvPr/>
        </p:nvSpPr>
        <p:spPr>
          <a:xfrm>
            <a:off x="1115640" y="1739880"/>
            <a:ext cx="5616360" cy="3749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POINT pt[5];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1" strike="noStrike" spc="-1">
                <a:solidFill>
                  <a:srgbClr val="8064A2"/>
                </a:solidFill>
                <a:latin typeface="Calibri"/>
              </a:rPr>
              <a:t>// Массив содержит структуры</a:t>
            </a:r>
            <a:endParaRPr lang="ru-RU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pt[0].x = 100;</a:t>
            </a:r>
            <a:endParaRPr lang="ru-RU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pt[0].y = 50;</a:t>
            </a:r>
            <a:endParaRPr lang="ru-RU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pt[1].x = 150;</a:t>
            </a:r>
            <a:endParaRPr lang="ru-RU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pt[1].y = 100;</a:t>
            </a:r>
            <a:endParaRPr lang="ru-RU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pt[2].x = 150;</a:t>
            </a:r>
            <a:endParaRPr lang="ru-RU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pt[2].y = 150;</a:t>
            </a:r>
            <a:endParaRPr lang="ru-RU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pt[3].x = 50;</a:t>
            </a:r>
            <a:endParaRPr lang="ru-RU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pt[3].y = 150;</a:t>
            </a:r>
            <a:endParaRPr lang="ru-RU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pt[4].x = 50;</a:t>
            </a:r>
            <a:endParaRPr lang="ru-RU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pt[4].y = 100;</a:t>
            </a:r>
            <a:endParaRPr lang="ru-RU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Polygon(hdc, pt, 5);</a:t>
            </a: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Какие типы есть в Си?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43" name="Рисунок 13"/>
          <p:cNvPicPr/>
          <p:nvPr/>
        </p:nvPicPr>
        <p:blipFill>
          <a:blip r:embed="rId2"/>
          <a:stretch/>
        </p:blipFill>
        <p:spPr>
          <a:xfrm>
            <a:off x="2579400" y="787680"/>
            <a:ext cx="3984480" cy="5949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printf/scanf 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и базовые типы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45" name="Таблица 5"/>
          <p:cNvGraphicFramePr/>
          <p:nvPr/>
        </p:nvGraphicFramePr>
        <p:xfrm>
          <a:off x="431640" y="759960"/>
          <a:ext cx="4104000" cy="4748659"/>
        </p:xfrm>
        <a:graphic>
          <a:graphicData uri="http://schemas.openxmlformats.org/drawingml/2006/table">
            <a:tbl>
              <a:tblPr/>
              <a:tblGrid>
                <a:gridCol w="1639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4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16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Тип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0840" marR="6084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Спецификатор формата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0840" marR="6084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char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0840" marR="6084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%c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0840" marR="6084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2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signed char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0840" marR="6084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%c (также %d или %hhi (%hhx, %hho) для вывода в числовой форме)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0840" marR="6084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4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unsigned char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0840" marR="6084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%c (или %hhu для вывода в числовой форме)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0840" marR="6084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40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short</a:t>
                      </a:r>
                      <a:br/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short int</a:t>
                      </a:r>
                      <a:br/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signed short</a:t>
                      </a:r>
                      <a:br/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signed short int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0840" marR="6084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%hi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0840" marR="6084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4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unsigned short</a:t>
                      </a:r>
                      <a:br/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unsigned short int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0840" marR="6084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%hu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0840" marR="6084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32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int</a:t>
                      </a:r>
                      <a:br/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signed</a:t>
                      </a:r>
                      <a:br/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signed int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0840" marR="6084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%i или %d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0840" marR="6084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24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unsigned</a:t>
                      </a:r>
                      <a:br/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unsigned int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0840" marR="6084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%u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0840" marR="6084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46" name="Таблица 6"/>
          <p:cNvGraphicFramePr/>
          <p:nvPr/>
        </p:nvGraphicFramePr>
        <p:xfrm>
          <a:off x="4716000" y="759960"/>
          <a:ext cx="4176360" cy="6118354"/>
        </p:xfrm>
        <a:graphic>
          <a:graphicData uri="http://schemas.openxmlformats.org/drawingml/2006/table">
            <a:tbl>
              <a:tblPr/>
              <a:tblGrid>
                <a:gridCol w="2048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16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Тип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0840" marR="6084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Спецификатор формата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0840" marR="6084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40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long</a:t>
                      </a:r>
                      <a:br/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long int</a:t>
                      </a:r>
                      <a:br/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signed long</a:t>
                      </a:r>
                      <a:br/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signed long int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0840" marR="6084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%li или %ld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0840" marR="6084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4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unsigned long</a:t>
                      </a:r>
                      <a:br/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unsigned long int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0840" marR="6084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%lu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0840" marR="6084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40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long long</a:t>
                      </a:r>
                      <a:br/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long long int</a:t>
                      </a:r>
                      <a:br/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signed long long</a:t>
                      </a:r>
                      <a:br/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signed long long int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0840" marR="6084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%lli или %lld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0840" marR="6084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4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unsigned long long</a:t>
                      </a:r>
                      <a:br/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unsigned long long int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0840" marR="6084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%llu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0840" marR="6084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32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float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0840" marR="6084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%f (автоматически преобразуется в double для printf())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0840" marR="6084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14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double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0840" marR="6084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%f (%F)                          (%lf (%lF) для scanf())</a:t>
                      </a:r>
                      <a:br/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%g %G</a:t>
                      </a:r>
                      <a:br/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%e %E (для </a:t>
                      </a:r>
                      <a:r>
                        <a:rPr lang="ru-RU" sz="1400" b="0" u="sng" strike="noStrike" spc="-1">
                          <a:solidFill>
                            <a:srgbClr val="0000FF"/>
                          </a:solidFill>
                          <a:uFillTx/>
                          <a:latin typeface="Calibri"/>
                          <a:hlinkClick r:id="rId2"/>
                        </a:rPr>
                        <a:t>научной нотации</a:t>
                      </a: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  <a:r>
                        <a:rPr lang="ru-RU" sz="1400" b="0" u="sng" strike="noStrike" spc="-1" baseline="30000">
                          <a:solidFill>
                            <a:srgbClr val="0000FF"/>
                          </a:solidFill>
                          <a:uFillTx/>
                          <a:latin typeface="Calibri"/>
                          <a:hlinkClick r:id="rId3"/>
                        </a:rPr>
                        <a:t>[6]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0840" marR="6084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32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  <a:buNone/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long double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0840" marR="6084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  <a:buNone/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%Lf %LF</a:t>
                      </a:r>
                      <a:br/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%Lg %LG</a:t>
                      </a:r>
                      <a:br/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%Le %LE</a:t>
                      </a:r>
                      <a:r>
                        <a:rPr lang="en-US" sz="1400" b="0" u="sng" strike="noStrike" spc="-1" baseline="30000">
                          <a:solidFill>
                            <a:srgbClr val="0000FF"/>
                          </a:solidFill>
                          <a:uFillTx/>
                          <a:latin typeface="Calibri"/>
                          <a:hlinkClick r:id="rId3"/>
                        </a:rPr>
                        <a:t>[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0840" marR="6084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47" name="TextBox 8"/>
          <p:cNvSpPr/>
          <p:nvPr/>
        </p:nvSpPr>
        <p:spPr>
          <a:xfrm>
            <a:off x="123480" y="5805360"/>
            <a:ext cx="4571640" cy="51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400" b="0" u="sng" strike="noStrike" spc="-1">
                <a:solidFill>
                  <a:srgbClr val="0000FF"/>
                </a:solidFill>
                <a:uFillTx/>
                <a:latin typeface="Calibri"/>
                <a:hlinkClick r:id="rId4"/>
              </a:rPr>
              <a:t>https://ru.wikipedia.org/wiki/%D0%A1%D0%B8%D1%81%D1%82%D0%B5%D0%BC%D0%B0_%D1%82%D0%B8%D0%BF%D0%BE%D0%B2_%D0%A1%D0%B8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ru-RU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Где прочитать про типы данных в Си?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467640" y="859320"/>
            <a:ext cx="8568720" cy="5305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ru-RU" sz="1800" b="1" i="1" strike="noStrike" spc="-1">
                <a:solidFill>
                  <a:srgbClr val="000000"/>
                </a:solidFill>
                <a:latin typeface="Calibri"/>
              </a:rPr>
              <a:t>С.Ю. Курсков      Введение в язык Си</a:t>
            </a: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Типы данных - </a:t>
            </a:r>
            <a:r>
              <a:rPr lang="ru-RU" sz="1800" b="0" u="sng" strike="noStrike" spc="-1">
                <a:solidFill>
                  <a:srgbClr val="0000FF"/>
                </a:solidFill>
                <a:uFillTx/>
                <a:latin typeface="Calibri"/>
                <a:hlinkClick r:id="rId2"/>
              </a:rPr>
              <a:t>https://dfe.petrsu.ru/koi/posob/c/c.htm#g1.2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 </a:t>
            </a: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Указатели и операции с ними - </a:t>
            </a:r>
            <a:r>
              <a:rPr lang="ru-RU" sz="1800" b="0" u="sng" strike="noStrike" spc="-1">
                <a:solidFill>
                  <a:srgbClr val="0000FF"/>
                </a:solidFill>
                <a:uFillTx/>
                <a:latin typeface="Calibri"/>
                <a:hlinkClick r:id="rId3"/>
              </a:rPr>
              <a:t>https://dfe.petrsu.ru/koi/posob/c/c.htm#g2.3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 </a:t>
            </a: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Массивы - 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Calibri"/>
                <a:hlinkClick r:id="rId4"/>
              </a:rPr>
              <a:t>https://dfe.petrsu.ru/koi/posob/c/c.htm#g3.1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</a:t>
            </a: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Структуры - </a:t>
            </a:r>
            <a:r>
              <a:rPr lang="ru-RU" sz="1800" b="0" u="sng" strike="noStrike" spc="-1">
                <a:solidFill>
                  <a:srgbClr val="0000FF"/>
                </a:solidFill>
                <a:uFillTx/>
                <a:latin typeface="Calibri"/>
                <a:hlinkClick r:id="rId5"/>
              </a:rPr>
              <a:t>https://dfe.petrsu.ru/koi/posob/c/c.htm#g3.3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 </a:t>
            </a: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Битовые поля - </a:t>
            </a:r>
            <a:r>
              <a:rPr lang="ru-RU" sz="1800" b="0" u="sng" strike="noStrike" spc="-1">
                <a:solidFill>
                  <a:srgbClr val="0000FF"/>
                </a:solidFill>
                <a:uFillTx/>
                <a:latin typeface="Calibri"/>
                <a:hlinkClick r:id="rId6"/>
              </a:rPr>
              <a:t>https://dfe.petrsu.ru/koi/posob/c/c.htm#g3.5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 </a:t>
            </a: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Объединение (union) -  </a:t>
            </a:r>
            <a:r>
              <a:rPr lang="ru-RU" sz="1800" b="0" u="sng" strike="noStrike" spc="-1">
                <a:solidFill>
                  <a:srgbClr val="0000FF"/>
                </a:solidFill>
                <a:uFillTx/>
                <a:latin typeface="Calibri"/>
                <a:hlinkClick r:id="rId7"/>
              </a:rPr>
              <a:t>https://dfe.petrsu.ru/koi/posob/c/c.htm#g3.6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 </a:t>
            </a: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Перечислимый тип данных - </a:t>
            </a:r>
            <a:r>
              <a:rPr lang="ru-RU" sz="1800" b="0" u="sng" strike="noStrike" spc="-1">
                <a:solidFill>
                  <a:srgbClr val="0000FF"/>
                </a:solidFill>
                <a:uFillTx/>
                <a:latin typeface="Calibri"/>
                <a:hlinkClick r:id="rId8"/>
              </a:rPr>
              <a:t>https://dfe.petrsu.ru/koi/posob/c/c.htm#g3.7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 </a:t>
            </a: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Указатели на функции - </a:t>
            </a:r>
            <a:r>
              <a:rPr lang="ru-RU" sz="1800" b="0" u="sng" strike="noStrike" spc="-1">
                <a:solidFill>
                  <a:srgbClr val="0000FF"/>
                </a:solidFill>
                <a:uFillTx/>
                <a:latin typeface="Calibri"/>
                <a:hlinkClick r:id="rId9"/>
              </a:rPr>
              <a:t>https://dfe.petrsu.ru/koi/posob/c/c.htm#g4.3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 </a:t>
            </a: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**</a:t>
            </a:r>
            <a:r>
              <a:rPr lang="ru-RU" sz="1800" b="0" i="1" strike="noStrike" spc="-1">
                <a:solidFill>
                  <a:srgbClr val="000000"/>
                </a:solidFill>
                <a:latin typeface="Calibri"/>
              </a:rPr>
              <a:t>Система типов Си -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u="sng" strike="noStrike" spc="-1">
                <a:solidFill>
                  <a:srgbClr val="0000FF"/>
                </a:solidFill>
                <a:uFillTx/>
                <a:latin typeface="Calibri"/>
                <a:hlinkClick r:id="rId10"/>
              </a:rPr>
              <a:t>https://ru.wikipedia.org/wiki/%D0%A1%D0%B8%D1%81%D1%82%D0%B5%D0%BC%D0%B0_%D1%82%D0%B8%D0%BF%D0%BE%D0%B2_%D0%A1%D0%B8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</a:t>
            </a: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****</a:t>
            </a:r>
            <a:r>
              <a:rPr lang="ru-RU" sz="1800" b="0" i="1" strike="noStrike" spc="-1">
                <a:solidFill>
                  <a:srgbClr val="000000"/>
                </a:solidFill>
                <a:latin typeface="Calibri"/>
              </a:rPr>
              <a:t>Б. Керниган, Д. Ритчи  Язык программирования Си</a:t>
            </a: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Типы и размеры данных - 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Calibri"/>
                <a:hlinkClick r:id="rId11"/>
              </a:rPr>
              <a:t>http://givi.olnd.ru/kr2/02.html#c0202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</a:t>
            </a: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185040" y="20610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400" b="1" strike="noStrike" spc="-1">
                <a:solidFill>
                  <a:srgbClr val="000000"/>
                </a:solidFill>
                <a:latin typeface="Calibri"/>
              </a:rPr>
              <a:t>Лабораторная работа №12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1" name="Заголовок 1"/>
          <p:cNvSpPr/>
          <p:nvPr/>
        </p:nvSpPr>
        <p:spPr>
          <a:xfrm>
            <a:off x="185040" y="3357000"/>
            <a:ext cx="8229240" cy="11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70C0"/>
                </a:solidFill>
                <a:latin typeface="Calibri"/>
              </a:rPr>
              <a:t>Использование </a:t>
            </a:r>
            <a:r>
              <a:rPr lang="en-US" sz="3200" b="1" strike="noStrike" spc="-1">
                <a:solidFill>
                  <a:srgbClr val="0070C0"/>
                </a:solidFill>
                <a:latin typeface="Calibri"/>
              </a:rPr>
              <a:t>Polyline </a:t>
            </a:r>
            <a:r>
              <a:rPr lang="ru-RU" sz="3200" b="1" strike="noStrike" spc="-1">
                <a:solidFill>
                  <a:srgbClr val="0070C0"/>
                </a:solidFill>
                <a:latin typeface="Calibri"/>
              </a:rPr>
              <a:t>и </a:t>
            </a:r>
            <a:r>
              <a:rPr lang="en-US" sz="3200" b="1" strike="noStrike" spc="-1">
                <a:solidFill>
                  <a:srgbClr val="0070C0"/>
                </a:solidFill>
                <a:latin typeface="Calibri"/>
              </a:rPr>
              <a:t>Polygon</a:t>
            </a: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1. Отрисовка треугольника 1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3" name="Прямоугольник 5"/>
          <p:cNvSpPr/>
          <p:nvPr/>
        </p:nvSpPr>
        <p:spPr>
          <a:xfrm>
            <a:off x="107640" y="908640"/>
            <a:ext cx="8928720" cy="91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Функцию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Image0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() вставить в ваш код и при помощи нее нарисовать от 3 до 5 треугольников в окне приложения.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254" name="TextBox 6"/>
          <p:cNvSpPr/>
          <p:nvPr/>
        </p:nvSpPr>
        <p:spPr>
          <a:xfrm>
            <a:off x="395640" y="1772640"/>
            <a:ext cx="5807880" cy="458441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Image0(</a:t>
            </a:r>
            <a:r>
              <a:rPr lang="en-US" sz="1600" b="0" strike="noStrike" spc="-1" dirty="0">
                <a:solidFill>
                  <a:srgbClr val="2B91AF"/>
                </a:solidFill>
                <a:latin typeface="Consolas"/>
              </a:rPr>
              <a:t>HDC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0" strike="noStrike" spc="-1" dirty="0" err="1">
                <a:solidFill>
                  <a:srgbClr val="808080"/>
                </a:solidFill>
                <a:latin typeface="Consolas"/>
              </a:rPr>
              <a:t>hdc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0" strike="noStrike" spc="-1" dirty="0">
                <a:solidFill>
                  <a:srgbClr val="808080"/>
                </a:solidFill>
                <a:latin typeface="Consolas"/>
              </a:rPr>
              <a:t>cx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0" strike="noStrike" spc="-1" dirty="0">
                <a:solidFill>
                  <a:srgbClr val="808080"/>
                </a:solidFill>
                <a:latin typeface="Consolas"/>
              </a:rPr>
              <a:t>cy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) {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600" b="0" strike="noStrike" spc="-1" dirty="0">
                <a:solidFill>
                  <a:srgbClr val="2B91AF"/>
                </a:solidFill>
                <a:latin typeface="Consolas"/>
              </a:rPr>
              <a:t>	</a:t>
            </a:r>
            <a:r>
              <a:rPr lang="en-US" sz="1600" b="0" strike="noStrike" spc="-1" dirty="0">
                <a:solidFill>
                  <a:srgbClr val="2B91AF"/>
                </a:solidFill>
                <a:latin typeface="Consolas"/>
              </a:rPr>
              <a:t>HPEN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</a:rPr>
              <a:t>hPen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6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</a:rPr>
              <a:t>hPen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</a:rPr>
              <a:t>CreatePen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0" strike="noStrike" spc="-1" dirty="0">
                <a:solidFill>
                  <a:srgbClr val="6F008A"/>
                </a:solidFill>
                <a:latin typeface="Consolas"/>
              </a:rPr>
              <a:t>PS_SOLID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, 2,</a:t>
            </a:r>
            <a:r>
              <a:rPr lang="ru-RU" sz="16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0" strike="noStrike" spc="-1" dirty="0">
                <a:solidFill>
                  <a:srgbClr val="6F008A"/>
                </a:solidFill>
                <a:latin typeface="Consolas"/>
              </a:rPr>
              <a:t>RGB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(255, 0, 0));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6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</a:rPr>
              <a:t>SelectObject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0" strike="noStrike" spc="-1" dirty="0" err="1">
                <a:solidFill>
                  <a:srgbClr val="808080"/>
                </a:solidFill>
                <a:latin typeface="Consolas"/>
              </a:rPr>
              <a:t>hdc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</a:rPr>
              <a:t>hPen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600" b="0" strike="noStrike" spc="-1" dirty="0">
                <a:solidFill>
                  <a:srgbClr val="2B91AF"/>
                </a:solidFill>
                <a:latin typeface="Consolas"/>
              </a:rPr>
              <a:t>	</a:t>
            </a:r>
            <a:r>
              <a:rPr lang="en-US" sz="1600" b="0" strike="noStrike" spc="-1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p[4];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6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p[0].x = </a:t>
            </a:r>
            <a:r>
              <a:rPr lang="en-US" sz="1600" b="0" strike="noStrike" spc="-1" dirty="0">
                <a:solidFill>
                  <a:srgbClr val="808080"/>
                </a:solidFill>
                <a:latin typeface="Consolas"/>
              </a:rPr>
              <a:t>cx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6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s-ES" sz="1600" b="0" strike="noStrike" spc="-1" dirty="0">
                <a:solidFill>
                  <a:srgbClr val="000000"/>
                </a:solidFill>
                <a:latin typeface="Consolas"/>
              </a:rPr>
              <a:t>p[0].y = </a:t>
            </a:r>
            <a:r>
              <a:rPr lang="es-ES" sz="1600" b="0" strike="noStrike" spc="-1" dirty="0">
                <a:solidFill>
                  <a:srgbClr val="808080"/>
                </a:solidFill>
                <a:latin typeface="Consolas"/>
              </a:rPr>
              <a:t>cy</a:t>
            </a:r>
            <a:r>
              <a:rPr lang="es-ES" sz="1600" b="0" strike="noStrike" spc="-1" dirty="0">
                <a:solidFill>
                  <a:srgbClr val="000000"/>
                </a:solidFill>
                <a:latin typeface="Consolas"/>
              </a:rPr>
              <a:t> + 20;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6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fr-FR" sz="1600" b="0" strike="noStrike" spc="-1" dirty="0">
                <a:solidFill>
                  <a:srgbClr val="000000"/>
                </a:solidFill>
                <a:latin typeface="Consolas"/>
              </a:rPr>
              <a:t>p[1].x = </a:t>
            </a:r>
            <a:r>
              <a:rPr lang="fr-FR" sz="1600" b="0" strike="noStrike" spc="-1" dirty="0">
                <a:solidFill>
                  <a:srgbClr val="808080"/>
                </a:solidFill>
                <a:latin typeface="Consolas"/>
              </a:rPr>
              <a:t>cx</a:t>
            </a:r>
            <a:r>
              <a:rPr lang="fr-FR" sz="1600" b="0" strike="noStrike" spc="-1" dirty="0">
                <a:solidFill>
                  <a:srgbClr val="000000"/>
                </a:solidFill>
                <a:latin typeface="Consolas"/>
              </a:rPr>
              <a:t> + 20;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6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s-ES" sz="1600" b="0" strike="noStrike" spc="-1" dirty="0">
                <a:solidFill>
                  <a:srgbClr val="000000"/>
                </a:solidFill>
                <a:latin typeface="Consolas"/>
              </a:rPr>
              <a:t>p[1].y = </a:t>
            </a:r>
            <a:r>
              <a:rPr lang="es-ES" sz="1600" b="0" strike="noStrike" spc="-1" dirty="0">
                <a:solidFill>
                  <a:srgbClr val="808080"/>
                </a:solidFill>
                <a:latin typeface="Consolas"/>
              </a:rPr>
              <a:t>cy</a:t>
            </a:r>
            <a:r>
              <a:rPr lang="es-ES" sz="1600" b="0" strike="noStrike" spc="-1" dirty="0">
                <a:solidFill>
                  <a:srgbClr val="000000"/>
                </a:solidFill>
                <a:latin typeface="Consolas"/>
              </a:rPr>
              <a:t> - 20;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6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fr-FR" sz="1600" b="0" strike="noStrike" spc="-1" dirty="0">
                <a:solidFill>
                  <a:srgbClr val="000000"/>
                </a:solidFill>
                <a:latin typeface="Consolas"/>
              </a:rPr>
              <a:t>p[2].x = </a:t>
            </a:r>
            <a:r>
              <a:rPr lang="fr-FR" sz="1600" b="0" strike="noStrike" spc="-1" dirty="0">
                <a:solidFill>
                  <a:srgbClr val="808080"/>
                </a:solidFill>
                <a:latin typeface="Consolas"/>
              </a:rPr>
              <a:t>cx</a:t>
            </a:r>
            <a:r>
              <a:rPr lang="fr-FR" sz="1600" b="0" strike="noStrike" spc="-1" dirty="0">
                <a:solidFill>
                  <a:srgbClr val="000000"/>
                </a:solidFill>
                <a:latin typeface="Consolas"/>
              </a:rPr>
              <a:t> - 20;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6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s-ES" sz="1600" b="0" strike="noStrike" spc="-1" dirty="0">
                <a:solidFill>
                  <a:srgbClr val="000000"/>
                </a:solidFill>
                <a:latin typeface="Consolas"/>
              </a:rPr>
              <a:t>p[2].y = </a:t>
            </a:r>
            <a:r>
              <a:rPr lang="es-ES" sz="1600" b="0" strike="noStrike" spc="-1" dirty="0">
                <a:solidFill>
                  <a:srgbClr val="808080"/>
                </a:solidFill>
                <a:latin typeface="Consolas"/>
              </a:rPr>
              <a:t>cy</a:t>
            </a:r>
            <a:r>
              <a:rPr lang="es-ES" sz="1600" b="0" strike="noStrike" spc="-1" dirty="0">
                <a:solidFill>
                  <a:srgbClr val="000000"/>
                </a:solidFill>
                <a:latin typeface="Consolas"/>
              </a:rPr>
              <a:t> - 20;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6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p[3].x = </a:t>
            </a:r>
            <a:r>
              <a:rPr lang="en-US" sz="1600" b="0" strike="noStrike" spc="-1" dirty="0">
                <a:solidFill>
                  <a:srgbClr val="808080"/>
                </a:solidFill>
                <a:latin typeface="Consolas"/>
              </a:rPr>
              <a:t>cx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6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s-ES" sz="1600" b="0" strike="noStrike" spc="-1" dirty="0">
                <a:solidFill>
                  <a:srgbClr val="000000"/>
                </a:solidFill>
                <a:latin typeface="Consolas"/>
              </a:rPr>
              <a:t>p[3].y = </a:t>
            </a:r>
            <a:r>
              <a:rPr lang="es-ES" sz="1600" b="0" strike="noStrike" spc="-1" dirty="0">
                <a:solidFill>
                  <a:srgbClr val="808080"/>
                </a:solidFill>
                <a:latin typeface="Consolas"/>
              </a:rPr>
              <a:t>cy</a:t>
            </a:r>
            <a:r>
              <a:rPr lang="es-ES" sz="1600" b="0" strike="noStrike" spc="-1" dirty="0">
                <a:solidFill>
                  <a:srgbClr val="000000"/>
                </a:solidFill>
                <a:latin typeface="Consolas"/>
              </a:rPr>
              <a:t> + 20;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6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Polyline(</a:t>
            </a:r>
            <a:r>
              <a:rPr lang="en-US" sz="1600" b="0" strike="noStrike" spc="-1" dirty="0" err="1">
                <a:solidFill>
                  <a:srgbClr val="808080"/>
                </a:solidFill>
                <a:latin typeface="Consolas"/>
              </a:rPr>
              <a:t>hdc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, p, 4);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6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</a:rPr>
              <a:t>DeleteObject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</a:rPr>
              <a:t>hPen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6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 dirty="0">
              <a:latin typeface="Arial"/>
            </a:endParaRPr>
          </a:p>
        </p:txBody>
      </p:sp>
      <p:pic>
        <p:nvPicPr>
          <p:cNvPr id="255" name="Рисунок 8"/>
          <p:cNvPicPr/>
          <p:nvPr/>
        </p:nvPicPr>
        <p:blipFill>
          <a:blip r:embed="rId2"/>
          <a:stretch/>
        </p:blipFill>
        <p:spPr>
          <a:xfrm>
            <a:off x="6370560" y="1535760"/>
            <a:ext cx="2683800" cy="2893320"/>
          </a:xfrm>
          <a:prstGeom prst="rect">
            <a:avLst/>
          </a:prstGeom>
          <a:ln w="0">
            <a:noFill/>
          </a:ln>
        </p:spPr>
      </p:pic>
      <p:pic>
        <p:nvPicPr>
          <p:cNvPr id="256" name="Рисунок 10"/>
          <p:cNvPicPr/>
          <p:nvPr/>
        </p:nvPicPr>
        <p:blipFill>
          <a:blip r:embed="rId3"/>
          <a:stretch/>
        </p:blipFill>
        <p:spPr>
          <a:xfrm>
            <a:off x="3470760" y="4132800"/>
            <a:ext cx="2736000" cy="2752200"/>
          </a:xfrm>
          <a:prstGeom prst="rect">
            <a:avLst/>
          </a:prstGeom>
          <a:ln w="0">
            <a:noFill/>
          </a:ln>
        </p:spPr>
      </p:pic>
      <p:pic>
        <p:nvPicPr>
          <p:cNvPr id="257" name="Рисунок 12"/>
          <p:cNvPicPr/>
          <p:nvPr/>
        </p:nvPicPr>
        <p:blipFill>
          <a:blip r:embed="rId4"/>
          <a:stretch/>
        </p:blipFill>
        <p:spPr>
          <a:xfrm>
            <a:off x="6203520" y="4319280"/>
            <a:ext cx="2836080" cy="2476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2. Отрисовка треугольника 2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9" name="Прямоугольник 5"/>
          <p:cNvSpPr/>
          <p:nvPr/>
        </p:nvSpPr>
        <p:spPr>
          <a:xfrm>
            <a:off x="107640" y="908640"/>
            <a:ext cx="8928720" cy="91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Функцию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Image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1() вставить в ваш код и при помощи нее нарисовать от 3 до 5 треугольников в окне приложения.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260" name="TextBox 6"/>
          <p:cNvSpPr/>
          <p:nvPr/>
        </p:nvSpPr>
        <p:spPr>
          <a:xfrm>
            <a:off x="395640" y="1772640"/>
            <a:ext cx="5785200" cy="332253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Image1(</a:t>
            </a:r>
            <a:r>
              <a:rPr lang="en-US" sz="1400" b="0" strike="noStrike" spc="-1" dirty="0">
                <a:solidFill>
                  <a:srgbClr val="2B91AF"/>
                </a:solidFill>
                <a:latin typeface="Consolas"/>
              </a:rPr>
              <a:t>HDC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0" strike="noStrike" spc="-1" dirty="0" err="1">
                <a:solidFill>
                  <a:srgbClr val="808080"/>
                </a:solidFill>
                <a:latin typeface="Consolas"/>
              </a:rPr>
              <a:t>hdc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0" strike="noStrike" spc="-1" dirty="0">
                <a:solidFill>
                  <a:srgbClr val="808080"/>
                </a:solidFill>
                <a:latin typeface="Consolas"/>
              </a:rPr>
              <a:t>cx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0" strike="noStrike" spc="-1" dirty="0">
                <a:solidFill>
                  <a:srgbClr val="808080"/>
                </a:solidFill>
                <a:latin typeface="Consolas"/>
              </a:rPr>
              <a:t>cy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) {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400" b="0" strike="noStrike" spc="-1" dirty="0">
                <a:solidFill>
                  <a:srgbClr val="2B91AF"/>
                </a:solidFill>
                <a:latin typeface="Consolas"/>
              </a:rPr>
              <a:t>	</a:t>
            </a:r>
            <a:r>
              <a:rPr lang="en-US" sz="1400" b="0" strike="noStrike" spc="-1" dirty="0">
                <a:solidFill>
                  <a:srgbClr val="2B91AF"/>
                </a:solidFill>
                <a:latin typeface="Consolas"/>
              </a:rPr>
              <a:t>HPEN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Consolas"/>
              </a:rPr>
              <a:t>hPen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4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Consolas"/>
              </a:rPr>
              <a:t>hPen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Consolas"/>
              </a:rPr>
              <a:t>CreatePen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0" strike="noStrike" spc="-1" dirty="0">
                <a:solidFill>
                  <a:srgbClr val="6F008A"/>
                </a:solidFill>
                <a:latin typeface="Consolas"/>
              </a:rPr>
              <a:t>PS_SOLID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, 2, </a:t>
            </a:r>
            <a:r>
              <a:rPr lang="en-US" sz="1400" b="0" strike="noStrike" spc="-1" dirty="0">
                <a:solidFill>
                  <a:srgbClr val="6F008A"/>
                </a:solidFill>
                <a:latin typeface="Consolas"/>
              </a:rPr>
              <a:t>RGB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(255, 0, 0));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4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Consolas"/>
              </a:rPr>
              <a:t>SelectObject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0" strike="noStrike" spc="-1" dirty="0" err="1">
                <a:solidFill>
                  <a:srgbClr val="808080"/>
                </a:solidFill>
                <a:latin typeface="Consolas"/>
              </a:rPr>
              <a:t>hdc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Consolas"/>
              </a:rPr>
              <a:t>hPen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400" b="0" strike="noStrike" spc="-1" dirty="0">
                <a:solidFill>
                  <a:srgbClr val="2B91AF"/>
                </a:solidFill>
                <a:latin typeface="Consolas"/>
              </a:rPr>
              <a:t>	</a:t>
            </a:r>
            <a:r>
              <a:rPr lang="en-US" sz="1400" b="0" strike="noStrike" spc="-1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p[4] = {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400" b="0" strike="noStrike" spc="-1" dirty="0">
                <a:solidFill>
                  <a:srgbClr val="808080"/>
                </a:solidFill>
                <a:latin typeface="Consolas"/>
              </a:rPr>
              <a:t>		</a:t>
            </a:r>
            <a:r>
              <a:rPr lang="en-US" sz="1400" b="0" strike="noStrike" spc="-1" dirty="0">
                <a:solidFill>
                  <a:srgbClr val="808080"/>
                </a:solidFill>
                <a:latin typeface="Consolas"/>
              </a:rPr>
              <a:t>cx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,      	</a:t>
            </a:r>
            <a:r>
              <a:rPr lang="en-US" sz="1400" b="0" strike="noStrike" spc="-1" dirty="0">
                <a:solidFill>
                  <a:srgbClr val="808080"/>
                </a:solidFill>
                <a:latin typeface="Consolas"/>
              </a:rPr>
              <a:t>cy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- 20,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400" b="0" strike="noStrike" spc="-1" dirty="0">
                <a:solidFill>
                  <a:srgbClr val="808080"/>
                </a:solidFill>
                <a:latin typeface="Consolas"/>
              </a:rPr>
              <a:t>		</a:t>
            </a:r>
            <a:r>
              <a:rPr lang="en-US" sz="1400" b="0" strike="noStrike" spc="-1" dirty="0">
                <a:solidFill>
                  <a:srgbClr val="808080"/>
                </a:solidFill>
                <a:latin typeface="Consolas"/>
              </a:rPr>
              <a:t>cx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+ 20,</a:t>
            </a:r>
            <a:r>
              <a:rPr lang="ru-RU" sz="14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b="0" strike="noStrike" spc="-1" dirty="0">
                <a:solidFill>
                  <a:srgbClr val="808080"/>
                </a:solidFill>
                <a:latin typeface="Consolas"/>
              </a:rPr>
              <a:t>cy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+ 20,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400" b="0" strike="noStrike" spc="-1" dirty="0">
                <a:solidFill>
                  <a:srgbClr val="808080"/>
                </a:solidFill>
                <a:latin typeface="Consolas"/>
              </a:rPr>
              <a:t>		</a:t>
            </a:r>
            <a:r>
              <a:rPr lang="en-US" sz="1400" b="0" strike="noStrike" spc="-1" dirty="0">
                <a:solidFill>
                  <a:srgbClr val="808080"/>
                </a:solidFill>
                <a:latin typeface="Consolas"/>
              </a:rPr>
              <a:t>cx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- 20, </a:t>
            </a:r>
            <a:r>
              <a:rPr lang="ru-RU" sz="14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b="0" strike="noStrike" spc="-1" dirty="0">
                <a:solidFill>
                  <a:srgbClr val="808080"/>
                </a:solidFill>
                <a:latin typeface="Consolas"/>
              </a:rPr>
              <a:t>cy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+ 20,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400" b="0" strike="noStrike" spc="-1" dirty="0">
                <a:solidFill>
                  <a:srgbClr val="808080"/>
                </a:solidFill>
                <a:latin typeface="Consolas"/>
              </a:rPr>
              <a:t>		</a:t>
            </a:r>
            <a:r>
              <a:rPr lang="en-US" sz="1400" b="0" strike="noStrike" spc="-1" dirty="0">
                <a:solidFill>
                  <a:srgbClr val="808080"/>
                </a:solidFill>
                <a:latin typeface="Consolas"/>
              </a:rPr>
              <a:t>cx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,     	</a:t>
            </a:r>
            <a:r>
              <a:rPr lang="en-US" sz="1400" b="0" strike="noStrike" spc="-1" dirty="0">
                <a:solidFill>
                  <a:srgbClr val="808080"/>
                </a:solidFill>
                <a:latin typeface="Consolas"/>
              </a:rPr>
              <a:t>cy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- 20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400" b="0" strike="noStrike" spc="-1" dirty="0">
                <a:solidFill>
                  <a:srgbClr val="000000"/>
                </a:solidFill>
                <a:latin typeface="Consolas"/>
              </a:rPr>
              <a:t>	};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4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Polyline(</a:t>
            </a:r>
            <a:r>
              <a:rPr lang="en-US" sz="1400" b="0" strike="noStrike" spc="-1" dirty="0" err="1">
                <a:solidFill>
                  <a:srgbClr val="808080"/>
                </a:solidFill>
                <a:latin typeface="Consolas"/>
              </a:rPr>
              <a:t>hdc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, p, 4);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4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Consolas"/>
              </a:rPr>
              <a:t>DeleteObject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Consolas"/>
              </a:rPr>
              <a:t>hPen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4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400" b="0" strike="noStrike" spc="-1" dirty="0">
              <a:latin typeface="Arial"/>
            </a:endParaRPr>
          </a:p>
        </p:txBody>
      </p:sp>
      <p:pic>
        <p:nvPicPr>
          <p:cNvPr id="261" name="Рисунок 3"/>
          <p:cNvPicPr/>
          <p:nvPr/>
        </p:nvPicPr>
        <p:blipFill>
          <a:blip r:embed="rId2"/>
          <a:stretch/>
        </p:blipFill>
        <p:spPr>
          <a:xfrm>
            <a:off x="6948360" y="1576080"/>
            <a:ext cx="1986840" cy="2217240"/>
          </a:xfrm>
          <a:prstGeom prst="rect">
            <a:avLst/>
          </a:prstGeom>
          <a:ln w="0">
            <a:noFill/>
          </a:ln>
        </p:spPr>
      </p:pic>
      <p:pic>
        <p:nvPicPr>
          <p:cNvPr id="262" name="Рисунок 7"/>
          <p:cNvPicPr/>
          <p:nvPr/>
        </p:nvPicPr>
        <p:blipFill>
          <a:blip r:embed="rId3"/>
          <a:stretch/>
        </p:blipFill>
        <p:spPr>
          <a:xfrm>
            <a:off x="6282000" y="4317120"/>
            <a:ext cx="2653200" cy="2364840"/>
          </a:xfrm>
          <a:prstGeom prst="rect">
            <a:avLst/>
          </a:prstGeom>
          <a:ln w="0">
            <a:noFill/>
          </a:ln>
        </p:spPr>
      </p:pic>
      <p:pic>
        <p:nvPicPr>
          <p:cNvPr id="263" name="Рисунок 11"/>
          <p:cNvPicPr/>
          <p:nvPr/>
        </p:nvPicPr>
        <p:blipFill>
          <a:blip r:embed="rId4"/>
          <a:stretch/>
        </p:blipFill>
        <p:spPr>
          <a:xfrm>
            <a:off x="3492000" y="4417560"/>
            <a:ext cx="2437920" cy="2364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3. Отрисовка ромба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5" name="Прямоугольник 5"/>
          <p:cNvSpPr/>
          <p:nvPr/>
        </p:nvSpPr>
        <p:spPr>
          <a:xfrm>
            <a:off x="107640" y="908640"/>
            <a:ext cx="8928720" cy="91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Нужно создать функцию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Image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2() и при помощи нее нарисовать от 3 до 5 ромбиков в окне приложения.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  <p:pic>
        <p:nvPicPr>
          <p:cNvPr id="266" name="Рисунок 4"/>
          <p:cNvPicPr/>
          <p:nvPr/>
        </p:nvPicPr>
        <p:blipFill>
          <a:blip r:embed="rId2"/>
          <a:stretch/>
        </p:blipFill>
        <p:spPr>
          <a:xfrm>
            <a:off x="6968880" y="1546560"/>
            <a:ext cx="1966320" cy="2172960"/>
          </a:xfrm>
          <a:prstGeom prst="rect">
            <a:avLst/>
          </a:prstGeom>
          <a:ln w="0">
            <a:noFill/>
          </a:ln>
        </p:spPr>
      </p:pic>
      <p:pic>
        <p:nvPicPr>
          <p:cNvPr id="267" name="Рисунок 9"/>
          <p:cNvPicPr/>
          <p:nvPr/>
        </p:nvPicPr>
        <p:blipFill>
          <a:blip r:embed="rId3"/>
          <a:stretch/>
        </p:blipFill>
        <p:spPr>
          <a:xfrm>
            <a:off x="255240" y="1700640"/>
            <a:ext cx="5532120" cy="4536000"/>
          </a:xfrm>
          <a:prstGeom prst="rect">
            <a:avLst/>
          </a:prstGeom>
          <a:ln w="0">
            <a:noFill/>
          </a:ln>
        </p:spPr>
      </p:pic>
      <p:pic>
        <p:nvPicPr>
          <p:cNvPr id="268" name="Рисунок 12"/>
          <p:cNvPicPr/>
          <p:nvPr/>
        </p:nvPicPr>
        <p:blipFill>
          <a:blip r:embed="rId4"/>
          <a:stretch/>
        </p:blipFill>
        <p:spPr>
          <a:xfrm>
            <a:off x="4449240" y="3816720"/>
            <a:ext cx="2971800" cy="298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4. Отрисовка сложной фигуры 1 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0" name="Прямоугольник 5"/>
          <p:cNvSpPr/>
          <p:nvPr/>
        </p:nvSpPr>
        <p:spPr>
          <a:xfrm>
            <a:off x="107640" y="908640"/>
            <a:ext cx="8928720" cy="91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Нужно создать функцию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Image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3(), в которой отрисовать фигуру по образцу и при помощи неё нарисовать от 3 до 5 фигур в окне приложения.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  <p:pic>
        <p:nvPicPr>
          <p:cNvPr id="271" name="Рисунок 3"/>
          <p:cNvPicPr/>
          <p:nvPr/>
        </p:nvPicPr>
        <p:blipFill>
          <a:blip r:embed="rId2"/>
          <a:stretch/>
        </p:blipFill>
        <p:spPr>
          <a:xfrm>
            <a:off x="208440" y="2633040"/>
            <a:ext cx="3571200" cy="3592440"/>
          </a:xfrm>
          <a:prstGeom prst="rect">
            <a:avLst/>
          </a:prstGeom>
          <a:ln w="0">
            <a:noFill/>
          </a:ln>
        </p:spPr>
      </p:pic>
      <p:pic>
        <p:nvPicPr>
          <p:cNvPr id="272" name="Рисунок 7"/>
          <p:cNvPicPr/>
          <p:nvPr/>
        </p:nvPicPr>
        <p:blipFill>
          <a:blip r:embed="rId3"/>
          <a:stretch/>
        </p:blipFill>
        <p:spPr>
          <a:xfrm>
            <a:off x="5630040" y="2466000"/>
            <a:ext cx="3056400" cy="3220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5*. Отрисовка сложной фигуры 2 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4" name="Прямоугольник 5"/>
          <p:cNvSpPr/>
          <p:nvPr/>
        </p:nvSpPr>
        <p:spPr>
          <a:xfrm>
            <a:off x="107640" y="908640"/>
            <a:ext cx="8928720" cy="91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Нужно создать функцию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Image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4(), в которой отрисовать фигуру по образцу и при помощи неё нарисовать от 3 до 5 фигур в окне приложения.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  <p:pic>
        <p:nvPicPr>
          <p:cNvPr id="275" name="Рисунок 4"/>
          <p:cNvPicPr/>
          <p:nvPr/>
        </p:nvPicPr>
        <p:blipFill>
          <a:blip r:embed="rId2"/>
          <a:stretch/>
        </p:blipFill>
        <p:spPr>
          <a:xfrm>
            <a:off x="107640" y="2268360"/>
            <a:ext cx="4176000" cy="4314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</a:rPr>
              <a:t>Polygon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Прямоугольник 3"/>
          <p:cNvSpPr/>
          <p:nvPr/>
        </p:nvSpPr>
        <p:spPr>
          <a:xfrm>
            <a:off x="1115640" y="1739880"/>
            <a:ext cx="4571640" cy="3749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POINT pt[5];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pt[0].x = 100;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pt[0].y = 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pt[1].x = 150;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pt[1].y = 100;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pt[2].x = 150;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pt[2].y = 150;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pt[3].x = 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pt[3].y = 150;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pt[4].x = 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pt[4].y = 100;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Polygon(hdc, pt, 4);</a:t>
            </a:r>
            <a:endParaRPr lang="ru-RU" sz="2000" b="0" strike="noStrike" spc="-1">
              <a:latin typeface="Arial"/>
            </a:endParaRPr>
          </a:p>
        </p:txBody>
      </p:sp>
      <p:pic>
        <p:nvPicPr>
          <p:cNvPr id="95" name="Picture 2"/>
          <p:cNvPicPr/>
          <p:nvPr/>
        </p:nvPicPr>
        <p:blipFill>
          <a:blip r:embed="rId2"/>
          <a:stretch/>
        </p:blipFill>
        <p:spPr>
          <a:xfrm>
            <a:off x="5687640" y="1628640"/>
            <a:ext cx="2592000" cy="3021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417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Домашнее задание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по ЛР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1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2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7" name="Прямоугольник 3"/>
          <p:cNvSpPr/>
          <p:nvPr/>
        </p:nvSpPr>
        <p:spPr>
          <a:xfrm>
            <a:off x="251640" y="764640"/>
            <a:ext cx="8550360" cy="607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Доделать задачи 1-</a:t>
            </a:r>
            <a:r>
              <a:rPr lang="en-US" sz="2300" b="0" strike="noStrike" spc="-1">
                <a:solidFill>
                  <a:srgbClr val="000000"/>
                </a:solidFill>
                <a:latin typeface="Calibri"/>
              </a:rPr>
              <a:t>4</a:t>
            </a: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.</a:t>
            </a:r>
            <a:endParaRPr lang="ru-RU" sz="23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Сделать функцию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Image</a:t>
            </a: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5() в которой отрисовать следующую фигуру. При помощи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Image</a:t>
            </a: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5()  нарисовать от 3 до 5 фигур.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4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** Сделать одну из следующих фигур: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4) Сделать еще две ваши собственные (уникальные) фигуры. Одну из них сделать при помощи Polygon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5) Обязательно! Принести получившийся код на занятие. Его будем использовать и переделывать на следующих лабораторных работах.</a:t>
            </a:r>
            <a:endParaRPr lang="ru-RU" sz="2300" b="0" strike="noStrike" spc="-1">
              <a:latin typeface="Arial"/>
            </a:endParaRPr>
          </a:p>
        </p:txBody>
      </p:sp>
      <p:pic>
        <p:nvPicPr>
          <p:cNvPr id="278" name="Рисунок 4"/>
          <p:cNvPicPr/>
          <p:nvPr/>
        </p:nvPicPr>
        <p:blipFill>
          <a:blip r:embed="rId2"/>
          <a:stretch/>
        </p:blipFill>
        <p:spPr>
          <a:xfrm>
            <a:off x="1057320" y="1917000"/>
            <a:ext cx="1367640" cy="1446480"/>
          </a:xfrm>
          <a:prstGeom prst="rect">
            <a:avLst/>
          </a:prstGeom>
          <a:ln w="0">
            <a:noFill/>
          </a:ln>
        </p:spPr>
      </p:pic>
      <p:pic>
        <p:nvPicPr>
          <p:cNvPr id="279" name="Рисунок 8"/>
          <p:cNvPicPr/>
          <p:nvPr/>
        </p:nvPicPr>
        <p:blipFill>
          <a:blip r:embed="rId3"/>
          <a:stretch/>
        </p:blipFill>
        <p:spPr>
          <a:xfrm>
            <a:off x="5474520" y="3795873"/>
            <a:ext cx="1210320" cy="1195920"/>
          </a:xfrm>
          <a:prstGeom prst="rect">
            <a:avLst/>
          </a:prstGeom>
          <a:ln w="0">
            <a:noFill/>
          </a:ln>
        </p:spPr>
      </p:pic>
      <p:pic>
        <p:nvPicPr>
          <p:cNvPr id="280" name="Рисунок 13"/>
          <p:cNvPicPr/>
          <p:nvPr/>
        </p:nvPicPr>
        <p:blipFill>
          <a:blip r:embed="rId4"/>
          <a:stretch/>
        </p:blipFill>
        <p:spPr>
          <a:xfrm>
            <a:off x="3989520" y="3756993"/>
            <a:ext cx="1224360" cy="1224360"/>
          </a:xfrm>
          <a:prstGeom prst="rect">
            <a:avLst/>
          </a:prstGeom>
          <a:ln w="0">
            <a:noFill/>
          </a:ln>
        </p:spPr>
      </p:pic>
      <p:pic>
        <p:nvPicPr>
          <p:cNvPr id="281" name="Рисунок 14"/>
          <p:cNvPicPr/>
          <p:nvPr/>
        </p:nvPicPr>
        <p:blipFill>
          <a:blip r:embed="rId5"/>
          <a:stretch/>
        </p:blipFill>
        <p:spPr>
          <a:xfrm>
            <a:off x="2553480" y="3795873"/>
            <a:ext cx="1195920" cy="1203120"/>
          </a:xfrm>
          <a:prstGeom prst="rect">
            <a:avLst/>
          </a:prstGeom>
          <a:ln w="0">
            <a:noFill/>
          </a:ln>
        </p:spPr>
      </p:pic>
      <p:pic>
        <p:nvPicPr>
          <p:cNvPr id="282" name="Рисунок 15"/>
          <p:cNvPicPr/>
          <p:nvPr/>
        </p:nvPicPr>
        <p:blipFill>
          <a:blip r:embed="rId6"/>
          <a:stretch/>
        </p:blipFill>
        <p:spPr>
          <a:xfrm>
            <a:off x="1132560" y="3774273"/>
            <a:ext cx="1217520" cy="1224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417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ИТОГО по ЛР12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4" name="Прямоугольник 3"/>
          <p:cNvSpPr/>
          <p:nvPr/>
        </p:nvSpPr>
        <p:spPr>
          <a:xfrm>
            <a:off x="179640" y="610200"/>
            <a:ext cx="8550360" cy="790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Научились использовать </a:t>
            </a:r>
            <a:r>
              <a:rPr lang="en-US" sz="2300" b="0" strike="noStrike" spc="-1">
                <a:solidFill>
                  <a:srgbClr val="000000"/>
                </a:solidFill>
                <a:latin typeface="Calibri"/>
              </a:rPr>
              <a:t>Polyline/Polygon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179640" y="24210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400" b="1" strike="noStrike" spc="-1">
                <a:solidFill>
                  <a:srgbClr val="000000"/>
                </a:solidFill>
                <a:latin typeface="Calibri"/>
              </a:rPr>
              <a:t>Лабораторная работа №1</a:t>
            </a:r>
            <a:r>
              <a:rPr lang="en-US" sz="4400" b="1" strike="noStrike" spc="-1">
                <a:solidFill>
                  <a:srgbClr val="000000"/>
                </a:solidFill>
                <a:latin typeface="Calibri"/>
              </a:rPr>
              <a:t>3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6" name="Заголовок 1"/>
          <p:cNvSpPr/>
          <p:nvPr/>
        </p:nvSpPr>
        <p:spPr>
          <a:xfrm>
            <a:off x="149760" y="3789000"/>
            <a:ext cx="8229240" cy="11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70C0"/>
                </a:solidFill>
                <a:latin typeface="Calibri"/>
              </a:rPr>
              <a:t>Вложенные циклы</a:t>
            </a: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1. Отрисовка треугольника 1 в цвете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8" name="Прямоугольник 5"/>
          <p:cNvSpPr/>
          <p:nvPr/>
        </p:nvSpPr>
        <p:spPr>
          <a:xfrm>
            <a:off x="107640" y="908640"/>
            <a:ext cx="8928720" cy="91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Функцию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Image0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() вставить в ваш код и при помощи нее нарисовать от 3 до 5 треугольников в окне приложения  - разным цветом.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289" name="TextBox 6"/>
          <p:cNvSpPr/>
          <p:nvPr/>
        </p:nvSpPr>
        <p:spPr>
          <a:xfrm>
            <a:off x="395640" y="1772640"/>
            <a:ext cx="5599800" cy="332253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Image0(</a:t>
            </a:r>
            <a:r>
              <a:rPr lang="en-US" sz="1400" b="0" strike="noStrike" spc="-1" dirty="0">
                <a:solidFill>
                  <a:srgbClr val="2B91AF"/>
                </a:solidFill>
                <a:latin typeface="Consolas"/>
              </a:rPr>
              <a:t>HDC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0" strike="noStrike" spc="-1" dirty="0" err="1">
                <a:solidFill>
                  <a:srgbClr val="808080"/>
                </a:solidFill>
                <a:latin typeface="Consolas"/>
              </a:rPr>
              <a:t>hdc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0" strike="noStrike" spc="-1" dirty="0">
                <a:solidFill>
                  <a:srgbClr val="808080"/>
                </a:solidFill>
                <a:latin typeface="Consolas"/>
              </a:rPr>
              <a:t>cx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0" strike="noStrike" spc="-1" dirty="0">
                <a:solidFill>
                  <a:srgbClr val="808080"/>
                </a:solidFill>
                <a:latin typeface="Consolas"/>
              </a:rPr>
              <a:t>cy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b="0" strike="noStrike" spc="-1" dirty="0">
                <a:solidFill>
                  <a:srgbClr val="2B91AF"/>
                </a:solidFill>
                <a:latin typeface="Consolas"/>
              </a:rPr>
              <a:t>COLORREF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0" strike="noStrike" spc="-1" dirty="0">
                <a:solidFill>
                  <a:srgbClr val="808080"/>
                </a:solidFill>
                <a:latin typeface="Consolas"/>
              </a:rPr>
              <a:t>color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) {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2B91AF"/>
                </a:solidFill>
                <a:latin typeface="Consolas"/>
              </a:rPr>
              <a:t>	HPEN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Consolas"/>
              </a:rPr>
              <a:t>hPen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Consolas"/>
              </a:rPr>
              <a:t>hPen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Consolas"/>
              </a:rPr>
              <a:t>CreatePen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0" strike="noStrike" spc="-1" dirty="0">
                <a:solidFill>
                  <a:srgbClr val="6F008A"/>
                </a:solidFill>
                <a:latin typeface="Consolas"/>
              </a:rPr>
              <a:t>PS_SOLID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, 2, </a:t>
            </a:r>
            <a:r>
              <a:rPr lang="en-US" sz="1400" b="0" strike="noStrike" spc="-1" dirty="0">
                <a:solidFill>
                  <a:srgbClr val="808080"/>
                </a:solidFill>
                <a:latin typeface="Consolas"/>
              </a:rPr>
              <a:t>color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Consolas"/>
              </a:rPr>
              <a:t>SelectObject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0" strike="noStrike" spc="-1" dirty="0" err="1">
                <a:solidFill>
                  <a:srgbClr val="808080"/>
                </a:solidFill>
                <a:latin typeface="Consolas"/>
              </a:rPr>
              <a:t>hdc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Consolas"/>
              </a:rPr>
              <a:t>hPen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2B91AF"/>
                </a:solidFill>
                <a:latin typeface="Consolas"/>
              </a:rPr>
              <a:t>	POINT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p[4] = {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808080"/>
                </a:solidFill>
                <a:latin typeface="Consolas"/>
              </a:rPr>
              <a:t>		cx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,        	</a:t>
            </a:r>
            <a:r>
              <a:rPr lang="en-US" sz="1400" b="0" strike="noStrike" spc="-1" dirty="0">
                <a:solidFill>
                  <a:srgbClr val="808080"/>
                </a:solidFill>
                <a:latin typeface="Consolas"/>
              </a:rPr>
              <a:t>cy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+ 20,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808080"/>
                </a:solidFill>
                <a:latin typeface="Consolas"/>
              </a:rPr>
              <a:t>		cx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+ 20,	</a:t>
            </a:r>
            <a:r>
              <a:rPr lang="en-US" sz="1400" b="0" strike="noStrike" spc="-1" dirty="0">
                <a:solidFill>
                  <a:srgbClr val="808080"/>
                </a:solidFill>
                <a:latin typeface="Consolas"/>
              </a:rPr>
              <a:t>cy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- 20,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808080"/>
                </a:solidFill>
                <a:latin typeface="Consolas"/>
              </a:rPr>
              <a:t>		cx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- 20,   	</a:t>
            </a:r>
            <a:r>
              <a:rPr lang="en-US" sz="1400" b="0" strike="noStrike" spc="-1" dirty="0">
                <a:solidFill>
                  <a:srgbClr val="808080"/>
                </a:solidFill>
                <a:latin typeface="Consolas"/>
              </a:rPr>
              <a:t>cy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- 20,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808080"/>
                </a:solidFill>
                <a:latin typeface="Consolas"/>
              </a:rPr>
              <a:t>		cx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,        	</a:t>
            </a:r>
            <a:r>
              <a:rPr lang="en-US" sz="1400" b="0" strike="noStrike" spc="-1" dirty="0">
                <a:solidFill>
                  <a:srgbClr val="808080"/>
                </a:solidFill>
                <a:latin typeface="Consolas"/>
              </a:rPr>
              <a:t>cy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+ 20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400" b="0" strike="noStrike" spc="-1" dirty="0">
                <a:solidFill>
                  <a:srgbClr val="000000"/>
                </a:solidFill>
                <a:latin typeface="Consolas"/>
              </a:rPr>
              <a:t>};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	Polyline(</a:t>
            </a:r>
            <a:r>
              <a:rPr lang="en-US" sz="1400" b="0" strike="noStrike" spc="-1" dirty="0" err="1">
                <a:solidFill>
                  <a:srgbClr val="808080"/>
                </a:solidFill>
                <a:latin typeface="Consolas"/>
              </a:rPr>
              <a:t>hdc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, p, 4);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Consolas"/>
              </a:rPr>
              <a:t>DeleteObject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Consolas"/>
              </a:rPr>
              <a:t>hPen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4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400" b="0" strike="noStrike" spc="-1" dirty="0">
              <a:latin typeface="Arial"/>
            </a:endParaRPr>
          </a:p>
        </p:txBody>
      </p:sp>
      <p:pic>
        <p:nvPicPr>
          <p:cNvPr id="290" name="Рисунок 3"/>
          <p:cNvPicPr/>
          <p:nvPr/>
        </p:nvPicPr>
        <p:blipFill>
          <a:blip r:embed="rId2"/>
          <a:stretch/>
        </p:blipFill>
        <p:spPr>
          <a:xfrm>
            <a:off x="6066000" y="1351800"/>
            <a:ext cx="2899800" cy="2964600"/>
          </a:xfrm>
          <a:prstGeom prst="rect">
            <a:avLst/>
          </a:prstGeom>
          <a:ln w="0">
            <a:noFill/>
          </a:ln>
        </p:spPr>
      </p:pic>
      <p:pic>
        <p:nvPicPr>
          <p:cNvPr id="291" name="Рисунок 7"/>
          <p:cNvPicPr/>
          <p:nvPr/>
        </p:nvPicPr>
        <p:blipFill>
          <a:blip r:embed="rId3"/>
          <a:stretch/>
        </p:blipFill>
        <p:spPr>
          <a:xfrm>
            <a:off x="5863680" y="4317120"/>
            <a:ext cx="3131640" cy="2409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2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. Отрисовка треугольника 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2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 в цвете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3" name="Прямоугольник 5"/>
          <p:cNvSpPr/>
          <p:nvPr/>
        </p:nvSpPr>
        <p:spPr>
          <a:xfrm>
            <a:off x="107640" y="908640"/>
            <a:ext cx="8928720" cy="91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Функцию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Image1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() из предыдущей лабораторной работы переделайте таким образом, чтобы она могла отрисовывать треугольники разным цветом.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  <p:pic>
        <p:nvPicPr>
          <p:cNvPr id="294" name="Рисунок 4"/>
          <p:cNvPicPr/>
          <p:nvPr/>
        </p:nvPicPr>
        <p:blipFill>
          <a:blip r:embed="rId2"/>
          <a:stretch/>
        </p:blipFill>
        <p:spPr>
          <a:xfrm>
            <a:off x="179640" y="1989000"/>
            <a:ext cx="6258600" cy="4105440"/>
          </a:xfrm>
          <a:prstGeom prst="rect">
            <a:avLst/>
          </a:prstGeom>
          <a:ln w="0">
            <a:noFill/>
          </a:ln>
        </p:spPr>
      </p:pic>
      <p:pic>
        <p:nvPicPr>
          <p:cNvPr id="295" name="Рисунок 9"/>
          <p:cNvPicPr/>
          <p:nvPr/>
        </p:nvPicPr>
        <p:blipFill>
          <a:blip r:embed="rId3"/>
          <a:stretch/>
        </p:blipFill>
        <p:spPr>
          <a:xfrm>
            <a:off x="6804360" y="2291400"/>
            <a:ext cx="2073960" cy="2274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3. Вертикальный ряд фигур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7" name="Прямоугольник 5"/>
          <p:cNvSpPr/>
          <p:nvPr/>
        </p:nvSpPr>
        <p:spPr>
          <a:xfrm>
            <a:off x="107640" y="908640"/>
            <a:ext cx="892872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При помощи функции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Image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0() нарисовать вертикальный ряд фигур.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298" name="TextBox 6"/>
          <p:cNvSpPr/>
          <p:nvPr/>
        </p:nvSpPr>
        <p:spPr>
          <a:xfrm>
            <a:off x="395640" y="1772640"/>
            <a:ext cx="5184360" cy="310708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strike="noStrike" spc="-1" dirty="0" err="1">
                <a:solidFill>
                  <a:srgbClr val="00B050"/>
                </a:solidFill>
                <a:latin typeface="Consolas"/>
              </a:rPr>
              <a:t>PictureV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0" strike="noStrike" spc="-1" dirty="0">
                <a:solidFill>
                  <a:srgbClr val="2B91AF"/>
                </a:solidFill>
                <a:latin typeface="Consolas"/>
              </a:rPr>
              <a:t>HDC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0" strike="noStrike" spc="-1" dirty="0" err="1">
                <a:solidFill>
                  <a:srgbClr val="808080"/>
                </a:solidFill>
                <a:latin typeface="Consolas"/>
              </a:rPr>
              <a:t>hdc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) {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4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4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x, y,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4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x = 100;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4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y = 50;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4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= 0;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4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400" b="0" strike="noStrike" spc="-1" dirty="0">
                <a:solidFill>
                  <a:srgbClr val="0000FF"/>
                </a:solidFill>
                <a:latin typeface="Consolas"/>
              </a:rPr>
              <a:t>do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{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4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Image0(</a:t>
            </a:r>
            <a:r>
              <a:rPr lang="en-US" sz="1400" b="0" strike="noStrike" spc="-1" dirty="0" err="1">
                <a:solidFill>
                  <a:srgbClr val="808080"/>
                </a:solidFill>
                <a:latin typeface="Consolas"/>
              </a:rPr>
              <a:t>hdc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, x, y, </a:t>
            </a:r>
            <a:r>
              <a:rPr lang="en-US" sz="1400" b="0" strike="noStrike" spc="-1" dirty="0">
                <a:solidFill>
                  <a:srgbClr val="6F008A"/>
                </a:solidFill>
                <a:latin typeface="Consolas"/>
              </a:rPr>
              <a:t>RGB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(0, 255, 0));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4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y += 70;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4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++;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4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sz="1400" b="0" strike="noStrike" spc="-1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&lt; 6);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4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400" b="0" strike="noStrike" spc="-1" dirty="0">
              <a:latin typeface="Arial"/>
            </a:endParaRPr>
          </a:p>
        </p:txBody>
      </p:sp>
      <p:pic>
        <p:nvPicPr>
          <p:cNvPr id="299" name="Рисунок 4"/>
          <p:cNvPicPr/>
          <p:nvPr/>
        </p:nvPicPr>
        <p:blipFill>
          <a:blip r:embed="rId2"/>
          <a:stretch/>
        </p:blipFill>
        <p:spPr>
          <a:xfrm>
            <a:off x="4889160" y="1772640"/>
            <a:ext cx="4273920" cy="2173680"/>
          </a:xfrm>
          <a:prstGeom prst="rect">
            <a:avLst/>
          </a:prstGeom>
          <a:ln w="0">
            <a:noFill/>
          </a:ln>
        </p:spPr>
      </p:pic>
      <p:sp>
        <p:nvSpPr>
          <p:cNvPr id="300" name="TextBox 10"/>
          <p:cNvSpPr/>
          <p:nvPr/>
        </p:nvSpPr>
        <p:spPr>
          <a:xfrm>
            <a:off x="4605120" y="4745880"/>
            <a:ext cx="4571640" cy="179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0" strike="noStrike" spc="-1">
                <a:solidFill>
                  <a:srgbClr val="6F008A"/>
                </a:solidFill>
                <a:latin typeface="Consolas"/>
              </a:rPr>
              <a:t>WM_PAINT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: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onsolas"/>
              </a:rPr>
              <a:t>{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2B91AF"/>
                </a:solidFill>
                <a:latin typeface="Consolas"/>
              </a:rPr>
              <a:t>	PAINTSTRUCT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ps;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2B91AF"/>
                </a:solidFill>
                <a:latin typeface="Consolas"/>
              </a:rPr>
              <a:t>	HDC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hdc = BeginPaint(</a:t>
            </a:r>
            <a:r>
              <a:rPr lang="en-US" sz="1400" b="0" strike="noStrike" spc="-1">
                <a:solidFill>
                  <a:srgbClr val="808080"/>
                </a:solidFill>
                <a:latin typeface="Consolas"/>
              </a:rPr>
              <a:t>hWnd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, &amp;ps);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b="1" strike="noStrike" spc="-1">
                <a:solidFill>
                  <a:srgbClr val="00B050"/>
                </a:solidFill>
                <a:latin typeface="Consolas"/>
              </a:rPr>
              <a:t>PictureV(hdc);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	EndPaint(</a:t>
            </a:r>
            <a:r>
              <a:rPr lang="en-US" sz="1400" b="0" strike="noStrike" spc="-1">
                <a:solidFill>
                  <a:srgbClr val="808080"/>
                </a:solidFill>
                <a:latin typeface="Consolas"/>
              </a:rPr>
              <a:t>hWnd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, &amp;ps);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;</a:t>
            </a:r>
            <a:endParaRPr lang="ru-RU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4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. Горизонтальный ряд фигур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2" name="Прямоугольник 5"/>
          <p:cNvSpPr/>
          <p:nvPr/>
        </p:nvSpPr>
        <p:spPr>
          <a:xfrm>
            <a:off x="107640" y="908640"/>
            <a:ext cx="892872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При помощи функции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Image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0() нарисовать горизонтальный ряд фигур.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303" name="TextBox 6"/>
          <p:cNvSpPr/>
          <p:nvPr/>
        </p:nvSpPr>
        <p:spPr>
          <a:xfrm>
            <a:off x="395640" y="1772640"/>
            <a:ext cx="5184360" cy="289164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strike="noStrike" spc="-1" dirty="0" err="1">
                <a:solidFill>
                  <a:srgbClr val="FF0000"/>
                </a:solidFill>
                <a:latin typeface="Consolas"/>
              </a:rPr>
              <a:t>PictureH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0" strike="noStrike" spc="-1" dirty="0">
                <a:solidFill>
                  <a:srgbClr val="2B91AF"/>
                </a:solidFill>
                <a:latin typeface="Consolas"/>
              </a:rPr>
              <a:t>HDC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0" strike="noStrike" spc="-1" dirty="0" err="1">
                <a:solidFill>
                  <a:srgbClr val="808080"/>
                </a:solidFill>
                <a:latin typeface="Consolas"/>
              </a:rPr>
              <a:t>hdc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) {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x, y, j;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	x = 100;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	y = 50;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	j = 0;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FF"/>
                </a:solidFill>
                <a:latin typeface="Consolas"/>
              </a:rPr>
              <a:t>	do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{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		Image0(</a:t>
            </a:r>
            <a:r>
              <a:rPr lang="en-US" sz="1400" b="0" strike="noStrike" spc="-1" dirty="0" err="1">
                <a:solidFill>
                  <a:srgbClr val="808080"/>
                </a:solidFill>
                <a:latin typeface="Consolas"/>
              </a:rPr>
              <a:t>hdc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, x, y, </a:t>
            </a:r>
            <a:r>
              <a:rPr lang="en-US" sz="1400" b="0" strike="noStrike" spc="-1" dirty="0">
                <a:solidFill>
                  <a:srgbClr val="6F008A"/>
                </a:solidFill>
                <a:latin typeface="Consolas"/>
              </a:rPr>
              <a:t>RGB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(255, 0, 0));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		x += 50;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Consolas"/>
              </a:rPr>
              <a:t>j++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	} </a:t>
            </a:r>
            <a:r>
              <a:rPr lang="en-US" sz="1400" b="0" strike="noStrike" spc="-1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(j &lt; 8);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4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400" b="0" strike="noStrike" spc="-1" dirty="0">
              <a:latin typeface="Arial"/>
            </a:endParaRPr>
          </a:p>
        </p:txBody>
      </p:sp>
      <p:sp>
        <p:nvSpPr>
          <p:cNvPr id="304" name="TextBox 10"/>
          <p:cNvSpPr/>
          <p:nvPr/>
        </p:nvSpPr>
        <p:spPr>
          <a:xfrm>
            <a:off x="4605120" y="4745880"/>
            <a:ext cx="4571640" cy="179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0" strike="noStrike" spc="-1">
                <a:solidFill>
                  <a:srgbClr val="6F008A"/>
                </a:solidFill>
                <a:latin typeface="Consolas"/>
              </a:rPr>
              <a:t>WM_PAINT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: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onsolas"/>
              </a:rPr>
              <a:t>{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2B91AF"/>
                </a:solidFill>
                <a:latin typeface="Consolas"/>
              </a:rPr>
              <a:t>	PAINTSTRUCT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ps;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2B91AF"/>
                </a:solidFill>
                <a:latin typeface="Consolas"/>
              </a:rPr>
              <a:t>	HDC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hdc = BeginPaint(</a:t>
            </a:r>
            <a:r>
              <a:rPr lang="en-US" sz="1400" b="0" strike="noStrike" spc="-1">
                <a:solidFill>
                  <a:srgbClr val="808080"/>
                </a:solidFill>
                <a:latin typeface="Consolas"/>
              </a:rPr>
              <a:t>hWnd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, &amp;ps);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b="1" strike="noStrike" spc="-1">
                <a:solidFill>
                  <a:srgbClr val="FF0000"/>
                </a:solidFill>
                <a:latin typeface="Consolas"/>
              </a:rPr>
              <a:t>PictureH(hdc);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	EndPaint(</a:t>
            </a:r>
            <a:r>
              <a:rPr lang="en-US" sz="1400" b="0" strike="noStrike" spc="-1">
                <a:solidFill>
                  <a:srgbClr val="808080"/>
                </a:solidFill>
                <a:latin typeface="Consolas"/>
              </a:rPr>
              <a:t>hWnd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, &amp;ps);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;</a:t>
            </a:r>
            <a:endParaRPr lang="ru-RU" sz="1400" b="0" strike="noStrike" spc="-1">
              <a:latin typeface="Arial"/>
            </a:endParaRPr>
          </a:p>
        </p:txBody>
      </p:sp>
      <p:pic>
        <p:nvPicPr>
          <p:cNvPr id="305" name="Рисунок 12"/>
          <p:cNvPicPr/>
          <p:nvPr/>
        </p:nvPicPr>
        <p:blipFill>
          <a:blip r:embed="rId2"/>
          <a:stretch/>
        </p:blipFill>
        <p:spPr>
          <a:xfrm>
            <a:off x="4780080" y="1696320"/>
            <a:ext cx="4330440" cy="2184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5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. Много рядов фигур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7" name="Прямоугольник 5"/>
          <p:cNvSpPr/>
          <p:nvPr/>
        </p:nvSpPr>
        <p:spPr>
          <a:xfrm>
            <a:off x="107640" y="908640"/>
            <a:ext cx="8928720" cy="91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При помощи функции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Image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0() нарисовать много рядов фигур. Использовать для этого вложенные циклы.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308" name="TextBox 6"/>
          <p:cNvSpPr/>
          <p:nvPr/>
        </p:nvSpPr>
        <p:spPr>
          <a:xfrm>
            <a:off x="395640" y="1772640"/>
            <a:ext cx="5184360" cy="439975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Consolas"/>
              </a:rPr>
              <a:t>PictureVH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0" strike="noStrike" spc="-1" dirty="0">
                <a:solidFill>
                  <a:srgbClr val="2B91AF"/>
                </a:solidFill>
                <a:latin typeface="Consolas"/>
              </a:rPr>
              <a:t>HDC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0" strike="noStrike" spc="-1" dirty="0" err="1">
                <a:solidFill>
                  <a:srgbClr val="808080"/>
                </a:solidFill>
                <a:latin typeface="Consolas"/>
              </a:rPr>
              <a:t>hdc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) {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nn-NO" sz="1400" b="0" strike="noStrike" spc="-1" dirty="0">
                <a:solidFill>
                  <a:srgbClr val="0000FF"/>
                </a:solidFill>
                <a:latin typeface="Consolas"/>
              </a:rPr>
              <a:t>	int</a:t>
            </a:r>
            <a:r>
              <a:rPr lang="nn-NO" sz="1400" b="0" strike="noStrike" spc="-1" dirty="0">
                <a:solidFill>
                  <a:srgbClr val="000000"/>
                </a:solidFill>
                <a:latin typeface="Consolas"/>
              </a:rPr>
              <a:t> x, y, i, j;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	y = 50;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= 0;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FF"/>
                </a:solidFill>
                <a:latin typeface="Consolas"/>
              </a:rPr>
              <a:t>	do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{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		x = 100;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		j = 0;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FF"/>
                </a:solidFill>
                <a:latin typeface="Consolas"/>
              </a:rPr>
              <a:t>		do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{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			Image0(</a:t>
            </a:r>
            <a:r>
              <a:rPr lang="en-US" sz="1400" b="0" strike="noStrike" spc="-1" dirty="0" err="1">
                <a:solidFill>
                  <a:srgbClr val="808080"/>
                </a:solidFill>
                <a:latin typeface="Consolas"/>
              </a:rPr>
              <a:t>hdc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, x, y, </a:t>
            </a:r>
            <a:r>
              <a:rPr lang="en-US" sz="1400" b="0" strike="noStrike" spc="-1" dirty="0">
                <a:solidFill>
                  <a:srgbClr val="6F008A"/>
                </a:solidFill>
                <a:latin typeface="Consolas"/>
              </a:rPr>
              <a:t>RGB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(255, 255, 0));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			x += 50;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			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Consolas"/>
              </a:rPr>
              <a:t>j++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		} </a:t>
            </a:r>
            <a:r>
              <a:rPr lang="en-US" sz="1400" b="0" strike="noStrike" spc="-1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(j &lt; 8);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400" b="0" strike="noStrike" spc="-1" dirty="0">
              <a:latin typeface="Arial"/>
            </a:endParaRPr>
          </a:p>
          <a:p>
            <a:pPr marL="457200"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	y += 70;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++;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	} </a:t>
            </a:r>
            <a:r>
              <a:rPr lang="en-US" sz="1400" b="0" strike="noStrike" spc="-1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&lt; 6);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4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400" b="0" strike="noStrike" spc="-1" dirty="0">
              <a:latin typeface="Arial"/>
            </a:endParaRPr>
          </a:p>
        </p:txBody>
      </p:sp>
      <p:sp>
        <p:nvSpPr>
          <p:cNvPr id="309" name="TextBox 10"/>
          <p:cNvSpPr/>
          <p:nvPr/>
        </p:nvSpPr>
        <p:spPr>
          <a:xfrm>
            <a:off x="4605120" y="4745880"/>
            <a:ext cx="4571640" cy="179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0" strike="noStrike" spc="-1">
                <a:solidFill>
                  <a:srgbClr val="6F008A"/>
                </a:solidFill>
                <a:latin typeface="Consolas"/>
              </a:rPr>
              <a:t>WM_PAINT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: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onsolas"/>
              </a:rPr>
              <a:t>{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2B91AF"/>
                </a:solidFill>
                <a:latin typeface="Consolas"/>
              </a:rPr>
              <a:t>	PAINTSTRUCT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ps;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2B91AF"/>
                </a:solidFill>
                <a:latin typeface="Consolas"/>
              </a:rPr>
              <a:t>	HDC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hdc = BeginPaint(</a:t>
            </a:r>
            <a:r>
              <a:rPr lang="en-US" sz="1400" b="0" strike="noStrike" spc="-1">
                <a:solidFill>
                  <a:srgbClr val="808080"/>
                </a:solidFill>
                <a:latin typeface="Consolas"/>
              </a:rPr>
              <a:t>hWnd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, &amp;ps);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b="1" strike="noStrike" spc="-1">
                <a:solidFill>
                  <a:srgbClr val="000000"/>
                </a:solidFill>
                <a:latin typeface="Consolas"/>
              </a:rPr>
              <a:t>PictureVH(hdc);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	EndPaint(</a:t>
            </a:r>
            <a:r>
              <a:rPr lang="en-US" sz="1400" b="0" strike="noStrike" spc="-1">
                <a:solidFill>
                  <a:srgbClr val="808080"/>
                </a:solidFill>
                <a:latin typeface="Consolas"/>
              </a:rPr>
              <a:t>hWnd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, &amp;ps);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;</a:t>
            </a:r>
            <a:endParaRPr lang="ru-RU" sz="1400" b="0" strike="noStrike" spc="-1">
              <a:latin typeface="Arial"/>
            </a:endParaRPr>
          </a:p>
        </p:txBody>
      </p:sp>
      <p:pic>
        <p:nvPicPr>
          <p:cNvPr id="310" name="Рисунок 3"/>
          <p:cNvPicPr/>
          <p:nvPr/>
        </p:nvPicPr>
        <p:blipFill>
          <a:blip r:embed="rId2"/>
          <a:stretch/>
        </p:blipFill>
        <p:spPr>
          <a:xfrm>
            <a:off x="5227920" y="1808280"/>
            <a:ext cx="3808080" cy="1971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6*. Изменение цвета 1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2" name="Прямоугольник 5"/>
          <p:cNvSpPr/>
          <p:nvPr/>
        </p:nvSpPr>
        <p:spPr>
          <a:xfrm>
            <a:off x="107640" y="908640"/>
            <a:ext cx="8928720" cy="91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При помощи функции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Image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0() нарисовать вертикальный ряд фигур – с изменением цвета.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313" name="TextBox 10"/>
          <p:cNvSpPr/>
          <p:nvPr/>
        </p:nvSpPr>
        <p:spPr>
          <a:xfrm>
            <a:off x="4605120" y="4745880"/>
            <a:ext cx="4571640" cy="179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0" strike="noStrike" spc="-1">
                <a:solidFill>
                  <a:srgbClr val="6F008A"/>
                </a:solidFill>
                <a:latin typeface="Consolas"/>
              </a:rPr>
              <a:t>WM_PAINT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: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onsolas"/>
              </a:rPr>
              <a:t>{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2B91AF"/>
                </a:solidFill>
                <a:latin typeface="Consolas"/>
              </a:rPr>
              <a:t>	PAINTSTRUCT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ps;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2B91AF"/>
                </a:solidFill>
                <a:latin typeface="Consolas"/>
              </a:rPr>
              <a:t>	HDC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hdc = BeginPaint(</a:t>
            </a:r>
            <a:r>
              <a:rPr lang="en-US" sz="1400" b="0" strike="noStrike" spc="-1">
                <a:solidFill>
                  <a:srgbClr val="808080"/>
                </a:solidFill>
                <a:latin typeface="Consolas"/>
              </a:rPr>
              <a:t>hWnd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, &amp;ps);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b="1" strike="noStrike" spc="-1">
                <a:solidFill>
                  <a:srgbClr val="00B050"/>
                </a:solidFill>
                <a:latin typeface="Consolas"/>
              </a:rPr>
              <a:t>PictureV</a:t>
            </a:r>
            <a:r>
              <a:rPr lang="ru-RU" sz="1400" b="1" strike="noStrike" spc="-1">
                <a:solidFill>
                  <a:srgbClr val="00B050"/>
                </a:solidFill>
                <a:latin typeface="Consolas"/>
              </a:rPr>
              <a:t>2</a:t>
            </a:r>
            <a:r>
              <a:rPr lang="en-US" sz="1400" b="1" strike="noStrike" spc="-1">
                <a:solidFill>
                  <a:srgbClr val="00B050"/>
                </a:solidFill>
                <a:latin typeface="Consolas"/>
              </a:rPr>
              <a:t>(hdc);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	EndPaint(</a:t>
            </a:r>
            <a:r>
              <a:rPr lang="en-US" sz="1400" b="0" strike="noStrike" spc="-1">
                <a:solidFill>
                  <a:srgbClr val="808080"/>
                </a:solidFill>
                <a:latin typeface="Consolas"/>
              </a:rPr>
              <a:t>hWnd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, &amp;ps);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;</a:t>
            </a:r>
            <a:endParaRPr lang="ru-RU" sz="1400" b="0" strike="noStrike" spc="-1">
              <a:latin typeface="Arial"/>
            </a:endParaRPr>
          </a:p>
        </p:txBody>
      </p:sp>
      <p:pic>
        <p:nvPicPr>
          <p:cNvPr id="314" name="Рисунок 3"/>
          <p:cNvPicPr/>
          <p:nvPr/>
        </p:nvPicPr>
        <p:blipFill>
          <a:blip r:embed="rId2"/>
          <a:stretch/>
        </p:blipFill>
        <p:spPr>
          <a:xfrm>
            <a:off x="247680" y="1832040"/>
            <a:ext cx="4076280" cy="3915720"/>
          </a:xfrm>
          <a:prstGeom prst="rect">
            <a:avLst/>
          </a:prstGeom>
          <a:ln w="0">
            <a:noFill/>
          </a:ln>
        </p:spPr>
      </p:pic>
      <p:pic>
        <p:nvPicPr>
          <p:cNvPr id="315" name="Рисунок 8"/>
          <p:cNvPicPr/>
          <p:nvPr/>
        </p:nvPicPr>
        <p:blipFill>
          <a:blip r:embed="rId3"/>
          <a:stretch/>
        </p:blipFill>
        <p:spPr>
          <a:xfrm>
            <a:off x="4464360" y="1832040"/>
            <a:ext cx="4571640" cy="2377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</a:rPr>
              <a:t>Polygon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Прямоугольник 3"/>
          <p:cNvSpPr/>
          <p:nvPr/>
        </p:nvSpPr>
        <p:spPr>
          <a:xfrm>
            <a:off x="1115640" y="1739880"/>
            <a:ext cx="4571640" cy="3749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POINT pt[5];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pt[0].x = 100;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pt[0].y = 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pt[1].x = 150;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pt[1].y = 100;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pt[2].x = 150;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pt[2].y = 150;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pt[3].x = 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pt[3].y = 150;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pt[4].x = 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pt[4].y = 100;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Polygon(hdc, pt, 3);</a:t>
            </a:r>
            <a:endParaRPr lang="ru-RU" sz="2000" b="0" strike="noStrike" spc="-1">
              <a:latin typeface="Arial"/>
            </a:endParaRPr>
          </a:p>
        </p:txBody>
      </p:sp>
      <p:pic>
        <p:nvPicPr>
          <p:cNvPr id="98" name="Picture 2"/>
          <p:cNvPicPr/>
          <p:nvPr/>
        </p:nvPicPr>
        <p:blipFill>
          <a:blip r:embed="rId2"/>
          <a:stretch/>
        </p:blipFill>
        <p:spPr>
          <a:xfrm>
            <a:off x="5174640" y="1913400"/>
            <a:ext cx="3247560" cy="3438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7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*. Изменение цвета 2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7" name="Прямоугольник 5"/>
          <p:cNvSpPr/>
          <p:nvPr/>
        </p:nvSpPr>
        <p:spPr>
          <a:xfrm>
            <a:off x="107640" y="908640"/>
            <a:ext cx="8928720" cy="91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При помощи функции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Image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0() нарисовать вертикальный ряд фигур – с изменением цвета.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318" name="TextBox 10"/>
          <p:cNvSpPr/>
          <p:nvPr/>
        </p:nvSpPr>
        <p:spPr>
          <a:xfrm>
            <a:off x="4605120" y="4745880"/>
            <a:ext cx="4571640" cy="179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0" strike="noStrike" spc="-1">
                <a:solidFill>
                  <a:srgbClr val="6F008A"/>
                </a:solidFill>
                <a:latin typeface="Consolas"/>
              </a:rPr>
              <a:t>WM_PAINT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: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onsolas"/>
              </a:rPr>
              <a:t>{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2B91AF"/>
                </a:solidFill>
                <a:latin typeface="Consolas"/>
              </a:rPr>
              <a:t>	PAINTSTRUCT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ps;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2B91AF"/>
                </a:solidFill>
                <a:latin typeface="Consolas"/>
              </a:rPr>
              <a:t>	HDC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hdc = BeginPaint(</a:t>
            </a:r>
            <a:r>
              <a:rPr lang="en-US" sz="1400" b="0" strike="noStrike" spc="-1">
                <a:solidFill>
                  <a:srgbClr val="808080"/>
                </a:solidFill>
                <a:latin typeface="Consolas"/>
              </a:rPr>
              <a:t>hWnd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, &amp;ps);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FF0000"/>
                </a:solidFill>
                <a:latin typeface="Consolas"/>
              </a:rPr>
              <a:t>	</a:t>
            </a:r>
            <a:r>
              <a:rPr lang="en-US" sz="1400" b="1" strike="noStrike" spc="-1">
                <a:solidFill>
                  <a:srgbClr val="FF0000"/>
                </a:solidFill>
                <a:latin typeface="Consolas"/>
              </a:rPr>
              <a:t>PictureH</a:t>
            </a:r>
            <a:r>
              <a:rPr lang="ru-RU" sz="1400" b="1" strike="noStrike" spc="-1">
                <a:solidFill>
                  <a:srgbClr val="FF0000"/>
                </a:solidFill>
                <a:latin typeface="Consolas"/>
              </a:rPr>
              <a:t>2</a:t>
            </a:r>
            <a:r>
              <a:rPr lang="en-US" sz="1400" b="1" strike="noStrike" spc="-1">
                <a:solidFill>
                  <a:srgbClr val="FF0000"/>
                </a:solidFill>
                <a:latin typeface="Consolas"/>
              </a:rPr>
              <a:t>(hdc);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	EndPaint(</a:t>
            </a:r>
            <a:r>
              <a:rPr lang="en-US" sz="1400" b="0" strike="noStrike" spc="-1">
                <a:solidFill>
                  <a:srgbClr val="808080"/>
                </a:solidFill>
                <a:latin typeface="Consolas"/>
              </a:rPr>
              <a:t>hWnd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, &amp;ps);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;</a:t>
            </a:r>
            <a:endParaRPr lang="ru-RU" sz="1400" b="0" strike="noStrike" spc="-1">
              <a:latin typeface="Arial"/>
            </a:endParaRPr>
          </a:p>
        </p:txBody>
      </p:sp>
      <p:pic>
        <p:nvPicPr>
          <p:cNvPr id="319" name="Рисунок 4"/>
          <p:cNvPicPr/>
          <p:nvPr/>
        </p:nvPicPr>
        <p:blipFill>
          <a:blip r:embed="rId2"/>
          <a:stretch/>
        </p:blipFill>
        <p:spPr>
          <a:xfrm>
            <a:off x="4960080" y="1998720"/>
            <a:ext cx="4076280" cy="1726920"/>
          </a:xfrm>
          <a:prstGeom prst="rect">
            <a:avLst/>
          </a:prstGeom>
          <a:ln w="0">
            <a:noFill/>
          </a:ln>
        </p:spPr>
      </p:pic>
      <p:pic>
        <p:nvPicPr>
          <p:cNvPr id="320" name="Рисунок 7"/>
          <p:cNvPicPr/>
          <p:nvPr/>
        </p:nvPicPr>
        <p:blipFill>
          <a:blip r:embed="rId3"/>
          <a:stretch/>
        </p:blipFill>
        <p:spPr>
          <a:xfrm>
            <a:off x="267120" y="1640880"/>
            <a:ext cx="4353480" cy="4020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8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*. Изменение цвета 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3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2" name="Прямоугольник 5"/>
          <p:cNvSpPr/>
          <p:nvPr/>
        </p:nvSpPr>
        <p:spPr>
          <a:xfrm>
            <a:off x="107640" y="908640"/>
            <a:ext cx="8928720" cy="91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При помощи функции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Image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0() нарисовать вертикальный ряд фигур – с изменением цвета.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323" name="TextBox 10"/>
          <p:cNvSpPr/>
          <p:nvPr/>
        </p:nvSpPr>
        <p:spPr>
          <a:xfrm>
            <a:off x="4605120" y="4745880"/>
            <a:ext cx="4571640" cy="179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0" strike="noStrike" spc="-1">
                <a:solidFill>
                  <a:srgbClr val="6F008A"/>
                </a:solidFill>
                <a:latin typeface="Consolas"/>
              </a:rPr>
              <a:t>WM_PAINT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: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onsolas"/>
              </a:rPr>
              <a:t>{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2B91AF"/>
                </a:solidFill>
                <a:latin typeface="Consolas"/>
              </a:rPr>
              <a:t>	PAINTSTRUCT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ps;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2B91AF"/>
                </a:solidFill>
                <a:latin typeface="Consolas"/>
              </a:rPr>
              <a:t>	HDC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 hdc = BeginPaint(</a:t>
            </a:r>
            <a:r>
              <a:rPr lang="en-US" sz="1400" b="0" strike="noStrike" spc="-1">
                <a:solidFill>
                  <a:srgbClr val="808080"/>
                </a:solidFill>
                <a:latin typeface="Consolas"/>
              </a:rPr>
              <a:t>hWnd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, &amp;ps);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FF0000"/>
                </a:solidFill>
                <a:latin typeface="Consolas"/>
              </a:rPr>
              <a:t>	</a:t>
            </a:r>
            <a:r>
              <a:rPr lang="en-US" sz="1400" b="1" strike="noStrike" spc="-1">
                <a:solidFill>
                  <a:srgbClr val="000000"/>
                </a:solidFill>
                <a:latin typeface="Consolas"/>
              </a:rPr>
              <a:t>PictureV2H2(hdc);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	EndPaint(</a:t>
            </a:r>
            <a:r>
              <a:rPr lang="en-US" sz="1400" b="0" strike="noStrike" spc="-1">
                <a:solidFill>
                  <a:srgbClr val="808080"/>
                </a:solidFill>
                <a:latin typeface="Consolas"/>
              </a:rPr>
              <a:t>hWnd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, &amp;ps);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;</a:t>
            </a:r>
            <a:endParaRPr lang="ru-RU" sz="1400" b="0" strike="noStrike" spc="-1">
              <a:latin typeface="Arial"/>
            </a:endParaRPr>
          </a:p>
        </p:txBody>
      </p:sp>
      <p:pic>
        <p:nvPicPr>
          <p:cNvPr id="324" name="Рисунок 3"/>
          <p:cNvPicPr/>
          <p:nvPr/>
        </p:nvPicPr>
        <p:blipFill>
          <a:blip r:embed="rId2"/>
          <a:stretch/>
        </p:blipFill>
        <p:spPr>
          <a:xfrm>
            <a:off x="5004000" y="1657080"/>
            <a:ext cx="3773880" cy="1861200"/>
          </a:xfrm>
          <a:prstGeom prst="rect">
            <a:avLst/>
          </a:prstGeom>
          <a:ln w="0">
            <a:noFill/>
          </a:ln>
        </p:spPr>
      </p:pic>
      <p:pic>
        <p:nvPicPr>
          <p:cNvPr id="325" name="Рисунок 8"/>
          <p:cNvPicPr/>
          <p:nvPr/>
        </p:nvPicPr>
        <p:blipFill>
          <a:blip r:embed="rId3"/>
          <a:stretch/>
        </p:blipFill>
        <p:spPr>
          <a:xfrm>
            <a:off x="240840" y="1657080"/>
            <a:ext cx="3748320" cy="5011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417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Домашнее задание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по ЛР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1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3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7" name="Прямоугольник 3"/>
          <p:cNvSpPr/>
          <p:nvPr/>
        </p:nvSpPr>
        <p:spPr>
          <a:xfrm>
            <a:off x="251640" y="764640"/>
            <a:ext cx="8550360" cy="4644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Доделать задачи 1-</a:t>
            </a:r>
            <a:r>
              <a:rPr lang="en-US" sz="2300" b="0" strike="noStrike" spc="-1">
                <a:solidFill>
                  <a:srgbClr val="000000"/>
                </a:solidFill>
                <a:latin typeface="Calibri"/>
              </a:rPr>
              <a:t>5</a:t>
            </a: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.</a:t>
            </a:r>
            <a:endParaRPr lang="ru-RU" sz="23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US" sz="2300" b="0" strike="noStrike" spc="-1">
                <a:solidFill>
                  <a:srgbClr val="000000"/>
                </a:solidFill>
                <a:latin typeface="Calibri"/>
              </a:rPr>
              <a:t>* </a:t>
            </a: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Доделать задачи 6-8</a:t>
            </a:r>
            <a:endParaRPr lang="ru-RU" sz="23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Все сделанные в предыдущей лаб работе функции отрисовки фигур </a:t>
            </a:r>
            <a:r>
              <a:rPr lang="en-US" sz="2300" b="0" strike="noStrike" spc="-1">
                <a:solidFill>
                  <a:srgbClr val="000000"/>
                </a:solidFill>
                <a:latin typeface="Calibri"/>
              </a:rPr>
              <a:t>Image2</a:t>
            </a: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()</a:t>
            </a:r>
            <a:r>
              <a:rPr lang="en-US" sz="2300" b="0" strike="noStrike" spc="-1">
                <a:solidFill>
                  <a:srgbClr val="000000"/>
                </a:solidFill>
                <a:latin typeface="Calibri"/>
              </a:rPr>
              <a:t>, Image3() </a:t>
            </a: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и т.д. – переделать таким образом, чтобы можно было рисовать фигуры разным цветом.</a:t>
            </a:r>
            <a:r>
              <a:rPr lang="en-US" sz="23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ru-RU" sz="23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Используя самые красивые 3 фигуры, созданные вами, создать рисунки из множества рядов из каждой из этих фигур.</a:t>
            </a:r>
            <a:endParaRPr lang="ru-RU" sz="23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** Используя все созданные вами фигуры нарисовать подобную картину: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</p:txBody>
      </p:sp>
      <p:pic>
        <p:nvPicPr>
          <p:cNvPr id="328" name="Рисунок 5"/>
          <p:cNvPicPr/>
          <p:nvPr/>
        </p:nvPicPr>
        <p:blipFill>
          <a:blip r:embed="rId2"/>
          <a:stretch/>
        </p:blipFill>
        <p:spPr>
          <a:xfrm>
            <a:off x="4541040" y="3933000"/>
            <a:ext cx="4028040" cy="2739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417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ИТОГО по ЛР13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0" name="Прямоугольник 3"/>
          <p:cNvSpPr/>
          <p:nvPr/>
        </p:nvSpPr>
        <p:spPr>
          <a:xfrm>
            <a:off x="179640" y="610200"/>
            <a:ext cx="8550360" cy="790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Познакомились с вложенными циклами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417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ИТОГО по лекции 7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2" name="Прямоугольник 3"/>
          <p:cNvSpPr/>
          <p:nvPr/>
        </p:nvSpPr>
        <p:spPr>
          <a:xfrm>
            <a:off x="179640" y="610200"/>
            <a:ext cx="8550360" cy="2192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Узнали практически всё про типы в Си – базовые: целые, вещественные, про указатели, про массивы и структуры.</a:t>
            </a:r>
            <a:endParaRPr lang="ru-RU" sz="23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Узнали как при помощи </a:t>
            </a:r>
            <a:r>
              <a:rPr lang="en-US" sz="2300" b="0" strike="noStrike" spc="-1">
                <a:solidFill>
                  <a:srgbClr val="000000"/>
                </a:solidFill>
                <a:latin typeface="Calibri"/>
              </a:rPr>
              <a:t>Polyline</a:t>
            </a: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 и </a:t>
            </a:r>
            <a:r>
              <a:rPr lang="en-US" sz="2300" b="0" strike="noStrike" spc="-1">
                <a:solidFill>
                  <a:srgbClr val="000000"/>
                </a:solidFill>
                <a:latin typeface="Calibri"/>
              </a:rPr>
              <a:t>Polygon </a:t>
            </a: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рисовать сложные фигуры.</a:t>
            </a:r>
            <a:endParaRPr lang="ru-RU" sz="23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Узнали что нужно сделать в ЛР12 и ЛР13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</a:rPr>
              <a:t>Polygon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Прямоугольник 3"/>
          <p:cNvSpPr/>
          <p:nvPr/>
        </p:nvSpPr>
        <p:spPr>
          <a:xfrm>
            <a:off x="445680" y="1268640"/>
            <a:ext cx="8280720" cy="5274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HBRUSH hBrush = CreateHatchBrush(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HS_CROSS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, RGB(128, 0, 128));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SelectObject(hdc, hBrush);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Ellipse(hdc, 0, 0 , 160, 120);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HBRUSH hBrush2 = CreateHatchBrush(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HS_DIAGCROSS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, RGB(128, 0, 128));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SelectObject(hdc, hBrush2);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POINT pt[5];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pt[0].x = 100;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pt[0].y = 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pt[1].x = 150;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pt[1].y = 100;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pt[2].x = 150;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pt[2].y = 150;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pt[3].x = 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pt[3].y = 150;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pt[4].x = 50;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pt[4].y = 100;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Polygon(hdc, pt, 5);</a:t>
            </a:r>
            <a:endParaRPr lang="ru-RU" sz="2000" b="0" strike="noStrike" spc="-1">
              <a:latin typeface="Arial"/>
            </a:endParaRPr>
          </a:p>
        </p:txBody>
      </p:sp>
      <p:pic>
        <p:nvPicPr>
          <p:cNvPr id="101" name="Picture 2"/>
          <p:cNvPicPr/>
          <p:nvPr/>
        </p:nvPicPr>
        <p:blipFill>
          <a:blip r:embed="rId2"/>
          <a:stretch/>
        </p:blipFill>
        <p:spPr>
          <a:xfrm>
            <a:off x="5508000" y="3086280"/>
            <a:ext cx="3218040" cy="3259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6249</TotalTime>
  <Words>6903</Words>
  <Application>Microsoft Office PowerPoint</Application>
  <PresentationFormat>Экран (4:3)</PresentationFormat>
  <Paragraphs>1026</Paragraphs>
  <Slides>85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85</vt:i4>
      </vt:variant>
    </vt:vector>
  </HeadingPairs>
  <TitlesOfParts>
    <vt:vector size="94" baseType="lpstr">
      <vt:lpstr>Arial</vt:lpstr>
      <vt:lpstr>Calibri</vt:lpstr>
      <vt:lpstr>Consolas</vt:lpstr>
      <vt:lpstr>StarSymbol</vt:lpstr>
      <vt:lpstr>Symbol</vt:lpstr>
      <vt:lpstr>Times New Roman</vt:lpstr>
      <vt:lpstr>Wingdings</vt:lpstr>
      <vt:lpstr>Office Theme</vt:lpstr>
      <vt:lpstr>Office Theme</vt:lpstr>
      <vt:lpstr>Курс «Основы Алгоритмизации и программирование»  Власенко Олег Федосович  SimbirSoft</vt:lpstr>
      <vt:lpstr>Презентация PowerPoint</vt:lpstr>
      <vt:lpstr>Polygon / Polyline</vt:lpstr>
      <vt:lpstr>Polygon</vt:lpstr>
      <vt:lpstr>Что такое POINT?</vt:lpstr>
      <vt:lpstr>Polygon</vt:lpstr>
      <vt:lpstr>Polygon</vt:lpstr>
      <vt:lpstr>Polygon</vt:lpstr>
      <vt:lpstr>Polygon</vt:lpstr>
      <vt:lpstr>Polygon – прозрачная кисть</vt:lpstr>
      <vt:lpstr>Polyline</vt:lpstr>
      <vt:lpstr>Источники информации</vt:lpstr>
      <vt:lpstr>Презентация PowerPoint</vt:lpstr>
      <vt:lpstr>Типы данных в Си</vt:lpstr>
      <vt:lpstr>Какие типы есть в Си?</vt:lpstr>
      <vt:lpstr>Где прочитать про типы данных в Си?</vt:lpstr>
      <vt:lpstr>Немного теории (термины)</vt:lpstr>
      <vt:lpstr>Программное обеспечение</vt:lpstr>
      <vt:lpstr>Структура компьютера</vt:lpstr>
      <vt:lpstr>Оперативная память</vt:lpstr>
      <vt:lpstr>Оперативная память во время работы компьютера</vt:lpstr>
      <vt:lpstr>Оперативная память доступная программе</vt:lpstr>
      <vt:lpstr>Размещение переменных в оперативной памяти</vt:lpstr>
      <vt:lpstr>Шестнадцатиричная система счисления  (16СС)</vt:lpstr>
      <vt:lpstr>Размещение переменных в оперативной памяти</vt:lpstr>
      <vt:lpstr>Целые типы в Си</vt:lpstr>
      <vt:lpstr>“signed” VS “unsigned”</vt:lpstr>
      <vt:lpstr>Все целые типы Си (все синонимы)</vt:lpstr>
      <vt:lpstr>Использование целых типов</vt:lpstr>
      <vt:lpstr>Использование целых типов</vt:lpstr>
      <vt:lpstr>Использование целых типов</vt:lpstr>
      <vt:lpstr>Использование целых типов</vt:lpstr>
      <vt:lpstr>Вещественные типы в Си</vt:lpstr>
      <vt:lpstr>Использование вещественных типов</vt:lpstr>
      <vt:lpstr>Использование вещественных типов</vt:lpstr>
      <vt:lpstr>Использование вещественных типов</vt:lpstr>
      <vt:lpstr>Использование вещественных типов</vt:lpstr>
      <vt:lpstr>Использование вещественных типов</vt:lpstr>
      <vt:lpstr>Использование вещественных типов</vt:lpstr>
      <vt:lpstr>Использование вещественных типов</vt:lpstr>
      <vt:lpstr>Какие типы есть в Си?</vt:lpstr>
      <vt:lpstr>Указатели в Си</vt:lpstr>
      <vt:lpstr>Пример №1 работы с указателем </vt:lpstr>
      <vt:lpstr>Пример №2 работы с указателем </vt:lpstr>
      <vt:lpstr>Пример №3 работы с указателем (1) </vt:lpstr>
      <vt:lpstr>Пример №3 работы с указателем (2) </vt:lpstr>
      <vt:lpstr>Массивы</vt:lpstr>
      <vt:lpstr>Массивы – пример 1</vt:lpstr>
      <vt:lpstr>Массивы – пример 2</vt:lpstr>
      <vt:lpstr>Структуры</vt:lpstr>
      <vt:lpstr>Структура - пример</vt:lpstr>
      <vt:lpstr>typedef</vt:lpstr>
      <vt:lpstr>struct и typedef – пример (RECT)</vt:lpstr>
      <vt:lpstr>Рисуем много линий из центра</vt:lpstr>
      <vt:lpstr>Использование POINT</vt:lpstr>
      <vt:lpstr>Презентация PowerPoint</vt:lpstr>
      <vt:lpstr>Массивы&amp;Структуры – пример - Polygon</vt:lpstr>
      <vt:lpstr>Массивы&amp;Структуры – размещение в памяти</vt:lpstr>
      <vt:lpstr>Презентация PowerPoint</vt:lpstr>
      <vt:lpstr>Какие типы есть в Си?</vt:lpstr>
      <vt:lpstr>printf/scanf и базовые типы</vt:lpstr>
      <vt:lpstr>Где прочитать про типы данных в Си?</vt:lpstr>
      <vt:lpstr>Презентация PowerPoint</vt:lpstr>
      <vt:lpstr>Лабораторная работа №12</vt:lpstr>
      <vt:lpstr>Задача 1. Отрисовка треугольника 1</vt:lpstr>
      <vt:lpstr>Задача 2. Отрисовка треугольника 2</vt:lpstr>
      <vt:lpstr>Задача 3. Отрисовка ромба</vt:lpstr>
      <vt:lpstr>Задача 4. Отрисовка сложной фигуры 1 </vt:lpstr>
      <vt:lpstr>Задача 5*. Отрисовка сложной фигуры 2 </vt:lpstr>
      <vt:lpstr>Домашнее задание по ЛР12</vt:lpstr>
      <vt:lpstr>ИТОГО по ЛР12</vt:lpstr>
      <vt:lpstr>Презентация PowerPoint</vt:lpstr>
      <vt:lpstr>Лабораторная работа №13</vt:lpstr>
      <vt:lpstr>Задача 1. Отрисовка треугольника 1 в цвете</vt:lpstr>
      <vt:lpstr>Задача 2. Отрисовка треугольника 2 в цвете</vt:lpstr>
      <vt:lpstr>Задача 3. Вертикальный ряд фигур</vt:lpstr>
      <vt:lpstr>Задача 4. Горизонтальный ряд фигур</vt:lpstr>
      <vt:lpstr>Задача 5. Много рядов фигур</vt:lpstr>
      <vt:lpstr>Задача 6*. Изменение цвета 1</vt:lpstr>
      <vt:lpstr>Задача 7*. Изменение цвета 2</vt:lpstr>
      <vt:lpstr>Задача 8*. Изменение цвета 3</vt:lpstr>
      <vt:lpstr>Домашнее задание по ЛР13</vt:lpstr>
      <vt:lpstr>ИТОГО по ЛР13</vt:lpstr>
      <vt:lpstr>Презентация PowerPoint</vt:lpstr>
      <vt:lpstr>ИТОГО по лекции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программирования</dc:title>
  <dc:subject/>
  <dc:creator>Oleg</dc:creator>
  <dc:description/>
  <cp:lastModifiedBy>Oleg</cp:lastModifiedBy>
  <cp:revision>229</cp:revision>
  <dcterms:created xsi:type="dcterms:W3CDTF">2015-09-02T18:56:24Z</dcterms:created>
  <dcterms:modified xsi:type="dcterms:W3CDTF">2022-10-15T07:11:49Z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Экран (4:3)</vt:lpwstr>
  </property>
  <property fmtid="{D5CDD505-2E9C-101B-9397-08002B2CF9AE}" pid="3" name="Slides">
    <vt:i4>84</vt:i4>
  </property>
</Properties>
</file>