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8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9" r:id="rId54"/>
    <p:sldId id="310" r:id="rId55"/>
    <p:sldId id="311" r:id="rId56"/>
    <p:sldId id="312" r:id="rId57"/>
    <p:sldId id="336" r:id="rId58"/>
    <p:sldId id="308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Для перемещения страницы щёлкните мышью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ru-RU" sz="1400" b="0" strike="noStrike" spc="-1">
                <a:latin typeface="Times New Roman"/>
              </a:defRPr>
            </a:lvl1pPr>
          </a:lstStyle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3ED38EAA-367F-4D9F-9336-F6A0688C61F2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0C3062-AAA2-419E-9D37-A9856108069D}" type="slidenum">
              <a:rPr lang="ru-RU" sz="1200" b="0" strike="noStrike" spc="-1">
                <a:latin typeface="Times New Roman"/>
              </a:rPr>
              <a:t>25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0301A53-2212-4929-8EC3-40FAF0A4B4C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1B737EC-F111-4F2F-8CB4-0C2AE2D0B3B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E231BBB-7111-4D76-BEDD-D49AB8FEE61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5AE40AD-A150-454F-A156-D65DBC4C4C0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E572119-7FC7-4066-A8D9-05010F3D7FB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47D18D1-AA40-482D-8999-FFCF4275B51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09F876C-BF71-4AB2-806E-358B940D8E4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9D78FB5-9E82-416A-AE14-C3B7D099AB5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CE4669F-A32D-4700-81A7-28F62BC3714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9D6B0DB-6011-4B86-AD80-6CCB128B2F7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99141C4-F2F7-4BDF-9F5F-ADBB7F78653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5E15D1D-45FB-4141-9B3C-4D7684E239E3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DC6C7E9-6B71-436F-9BCE-8C3D2DD70EF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B0A8F67-AEDC-4DD9-BA9E-AAE00A1AF78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14938A7-4ADC-436E-935E-BBC3AE43763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FA28542-EFEB-416B-A4DD-B133ABF4E1C7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91C3635-4941-43FB-88B8-DF54202CC30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034457A-938C-4F1D-9BFD-B46EF0934DB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280548D-E60C-4EAF-80AB-95BB79A37BF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2101965-CE26-41F9-89A2-B119C10FBD2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8BF8997-E98D-4C9F-9461-270A32E91A8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481297C-DCA2-40E3-A13B-0DD62C9896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CAD7577-98A5-4F44-9448-F091AF61405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3B48312-E43C-45E8-8332-9898A58E567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Образец заголовка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8B8B8B"/>
                </a:solidFill>
                <a:latin typeface="Calibri"/>
              </a:rPr>
              <a:t>&lt;дата/время&gt;</a:t>
            </a:r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7006F0-516F-4A3B-90C8-71E0F7F41FC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Образец заголовка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8B8B8B"/>
                </a:solidFill>
                <a:latin typeface="Calibri"/>
              </a:rPr>
              <a:t>&lt;дата/время&gt;</a:t>
            </a:r>
            <a:endParaRPr lang="ru-RU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7D1B20-5F1E-482C-9B84-EEAEFB701CC3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olov-lib.ru/books/bsp/v11/ch5_2.htm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post/478124/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prog-cpp.ru/c-directives/" TargetMode="Externa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iki.winehq.org/List_Of_Windows_Messages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netlib.narod.ru/library/book0031/ch02_01.htm" TargetMode="Externa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firststeps.ru/mfc/winapi/r.php?54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olov-lib.ru/books/bsp/v11/ch5_2.htm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59640" y="1196640"/>
            <a:ext cx="7668360" cy="12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B050"/>
                </a:solidFill>
                <a:latin typeface="Calibri"/>
              </a:rPr>
              <a:t>Курс «Основы Алгоритмизации и программирование» </a:t>
            </a:r>
            <a:br/>
            <a:r>
              <a:rPr lang="ru-RU" sz="2400" b="1" strike="noStrike" spc="-1">
                <a:solidFill>
                  <a:srgbClr val="000000"/>
                </a:solidFill>
                <a:latin typeface="Calibri"/>
              </a:rPr>
              <a:t>Власенко Олег Федосович </a:t>
            </a:r>
            <a:br/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SimbirSoft</a:t>
            </a:r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259640" y="2925000"/>
            <a:ext cx="7056360" cy="2638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4500" lnSpcReduction="10000"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ru-RU" sz="3200" b="1" strike="noStrike" spc="-1">
                <a:solidFill>
                  <a:srgbClr val="0070C0"/>
                </a:solidFill>
                <a:latin typeface="Calibri"/>
              </a:rPr>
              <a:t>Лекция </a:t>
            </a:r>
            <a:r>
              <a:rPr lang="en-US" sz="3200" b="1" strike="noStrike" spc="-1">
                <a:solidFill>
                  <a:srgbClr val="0070C0"/>
                </a:solidFill>
                <a:latin typeface="Calibri"/>
              </a:rPr>
              <a:t>8</a:t>
            </a: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8B8B8B"/>
                </a:solidFill>
                <a:latin typeface="Calibri"/>
              </a:rPr>
              <a:t>Windows </a:t>
            </a:r>
            <a:r>
              <a:rPr lang="ru-RU" sz="2400" b="1" strike="noStrike" spc="-1">
                <a:solidFill>
                  <a:srgbClr val="8B8B8B"/>
                </a:solidFill>
                <a:latin typeface="Calibri"/>
              </a:rPr>
              <a:t>приложение. Как работает? Обработка событий – клавиатура, мышь, таймер. </a:t>
            </a:r>
            <a:r>
              <a:rPr lang="en-US" sz="2400" b="1" strike="noStrike" spc="-1">
                <a:solidFill>
                  <a:srgbClr val="8B8B8B"/>
                </a:solidFill>
                <a:latin typeface="Calibri"/>
              </a:rPr>
              <a:t> Random.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ru-RU" sz="2400" b="1" strike="noStrike" spc="-1">
                <a:solidFill>
                  <a:srgbClr val="0070C0"/>
                </a:solidFill>
                <a:latin typeface="Calibri"/>
              </a:rPr>
              <a:t>ЛР </a:t>
            </a:r>
            <a:r>
              <a:rPr lang="en-US" sz="2400" b="1" strike="noStrike" spc="-1">
                <a:solidFill>
                  <a:srgbClr val="0070C0"/>
                </a:solidFill>
                <a:latin typeface="Calibri"/>
              </a:rPr>
              <a:t>1</a:t>
            </a:r>
            <a:r>
              <a:rPr lang="ru-RU" sz="2400" b="1" strike="noStrike" spc="-1">
                <a:solidFill>
                  <a:srgbClr val="0070C0"/>
                </a:solidFill>
                <a:latin typeface="Calibri"/>
              </a:rPr>
              <a:t>4. Работа с клавиатурой и мышью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ru-RU" sz="2400" b="1" strike="noStrike" spc="-1">
                <a:solidFill>
                  <a:srgbClr val="0070C0"/>
                </a:solidFill>
                <a:latin typeface="Calibri"/>
              </a:rPr>
              <a:t>ЛР 15. Самодвижущиеся фигуры – таймер, случайные числа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1. Управление через клавиатуру (4)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Прямоугольник 5"/>
          <p:cNvSpPr/>
          <p:nvPr/>
        </p:nvSpPr>
        <p:spPr>
          <a:xfrm>
            <a:off x="107640" y="908640"/>
            <a:ext cx="8928720" cy="201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Нужно создать новый проект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 Windows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глобальные переменные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image1_x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и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image1_y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отрисовку прямоугольника вокруг точки с координатами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image1_x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и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image1_y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обработку события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WM_KEYDOWN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.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В ней реализовать изменение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 image1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_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x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 при помощи клавиш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VK_LEFT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и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VK_RIGHT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, 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и изменение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 image1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_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y 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при помощи клавиш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 VK_DOWN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и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VK_UP.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14" name="TextBox 6"/>
          <p:cNvSpPr/>
          <p:nvPr/>
        </p:nvSpPr>
        <p:spPr>
          <a:xfrm>
            <a:off x="251640" y="2892240"/>
            <a:ext cx="6984360" cy="255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VK_DOWN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800" b="0" strike="noStrike" spc="-1">
                <a:solidFill>
                  <a:srgbClr val="008000"/>
                </a:solidFill>
                <a:latin typeface="Consolas"/>
              </a:rPr>
              <a:t>// стрелка ВНИЗ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image1_y += 10;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InvalidateRect(</a:t>
            </a: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NULL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TRUE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VK_UP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800" b="0" strike="noStrike" spc="-1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800" b="0" strike="noStrike" spc="-1">
                <a:solidFill>
                  <a:srgbClr val="008000"/>
                </a:solidFill>
                <a:latin typeface="Consolas"/>
              </a:rPr>
              <a:t>стрелка ВВЕРХ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image1_y -= 10;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InvalidateRect(</a:t>
            </a: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NULL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TRUE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2. Создание модуля 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Прямоугольник 5"/>
          <p:cNvSpPr/>
          <p:nvPr/>
        </p:nvSpPr>
        <p:spPr>
          <a:xfrm>
            <a:off x="107640" y="908640"/>
            <a:ext cx="8928720" cy="481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предыдущей лабораторной работе были создано несколько функций отрисовки изображений следующего вида </a:t>
            </a:r>
            <a:r>
              <a:rPr lang="en-US" sz="1800" b="0" strike="noStrike" spc="-1">
                <a:solidFill>
                  <a:srgbClr val="7030A0"/>
                </a:solidFill>
                <a:latin typeface="Calibri"/>
              </a:rPr>
              <a:t>void Image0(HDC hdc, int cx, int cy, COLORREF color)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Нужно собрать все эти функции в отдельном модуле и включить этот модуль в текущий проект.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Создать файл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Images.cpp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и перенести в него все реализованные вами функции вида </a:t>
            </a:r>
            <a:r>
              <a:rPr lang="en-US" sz="1400" b="0" strike="noStrike" spc="-1">
                <a:solidFill>
                  <a:srgbClr val="7030A0"/>
                </a:solidFill>
                <a:latin typeface="Calibri"/>
              </a:rPr>
              <a:t>void Image0(HDC hdc, int cx, int cy, COLORREF color)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Создать файл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Images.h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и перенести в него все заголовки функций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Файл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Images.h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включить посредством директивы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#include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в файл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Images.cpp 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Файл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Images.h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включить посредством директивы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#include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в основной файл проекта ( в примере это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Lab14_Win.cpp)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Собрать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и запустить проект – чтобы убедиться что все собрано корректно.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Заменить в коде Задачи 1 вызов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Rectagle()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на вызов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Image0()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2. Создание модуля (1) 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Прямоугольник 5"/>
          <p:cNvSpPr/>
          <p:nvPr/>
        </p:nvSpPr>
        <p:spPr>
          <a:xfrm>
            <a:off x="107640" y="908640"/>
            <a:ext cx="8928720" cy="481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предыдущей лабораторной работе были создано несколько функций отрисовки изображений следующего вида </a:t>
            </a:r>
            <a:r>
              <a:rPr lang="en-US" sz="1800" b="0" strike="noStrike" spc="-1">
                <a:solidFill>
                  <a:srgbClr val="7030A0"/>
                </a:solidFill>
                <a:latin typeface="Calibri"/>
              </a:rPr>
              <a:t>void Image0(HDC hdc, int cx, int cy, COLORREF color)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Нужно собрать все эти функции в отдельном модуле и включить этот модуль в текущий проект.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B050"/>
                </a:solidFill>
                <a:latin typeface="Calibri"/>
              </a:rPr>
              <a:t>Создать файл </a:t>
            </a:r>
            <a:r>
              <a:rPr lang="en-US" sz="1400" b="0" strike="noStrike" spc="-1">
                <a:solidFill>
                  <a:srgbClr val="00B050"/>
                </a:solidFill>
                <a:latin typeface="Calibri"/>
              </a:rPr>
              <a:t>Images.cpp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и перенести в него все реализованные вами функции вида </a:t>
            </a:r>
            <a:r>
              <a:rPr lang="en-US" sz="1400" b="0" strike="noStrike" spc="-1">
                <a:solidFill>
                  <a:srgbClr val="7030A0"/>
                </a:solidFill>
                <a:latin typeface="Calibri"/>
              </a:rPr>
              <a:t>void Image0(HDC hdc, int cx, int cy, COLORREF color)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B050"/>
                </a:solidFill>
                <a:latin typeface="Calibri"/>
              </a:rPr>
              <a:t>Создать файл </a:t>
            </a:r>
            <a:r>
              <a:rPr lang="en-US" sz="1400" b="0" strike="noStrike" spc="-1">
                <a:solidFill>
                  <a:srgbClr val="00B050"/>
                </a:solidFill>
                <a:latin typeface="Calibri"/>
              </a:rPr>
              <a:t>Images.h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и перенести в него все заголовки функций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Файл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Images.h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включить посредством директивы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#include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в файл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Images.cpp 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Файл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Images.h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включить посредством директивы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#include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в основной файл проекта ( в примере это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Lab14_Win.cpp)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Собрать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и запустить проект – чтобы убедиться что все собрано корректно.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Заменить в коде Задачи 1 вызов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Rectagle()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на вызов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Image0()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</p:txBody>
      </p:sp>
      <p:pic>
        <p:nvPicPr>
          <p:cNvPr id="119" name="Рисунок 3"/>
          <p:cNvPicPr/>
          <p:nvPr/>
        </p:nvPicPr>
        <p:blipFill>
          <a:blip r:embed="rId2"/>
          <a:stretch/>
        </p:blipFill>
        <p:spPr>
          <a:xfrm>
            <a:off x="1691640" y="3824640"/>
            <a:ext cx="3096000" cy="2955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2. Создание модуля (2) 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Прямоугольник 5"/>
          <p:cNvSpPr/>
          <p:nvPr/>
        </p:nvSpPr>
        <p:spPr>
          <a:xfrm>
            <a:off x="107640" y="908640"/>
            <a:ext cx="8928720" cy="481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предыдущей лабораторной работе были создано несколько функций отрисовки изображений следующего вида </a:t>
            </a:r>
            <a:r>
              <a:rPr lang="en-US" sz="1800" b="0" strike="noStrike" spc="-1">
                <a:solidFill>
                  <a:srgbClr val="7030A0"/>
                </a:solidFill>
                <a:latin typeface="Calibri"/>
              </a:rPr>
              <a:t>void Image0(HDC hdc, int cx, int cy, COLORREF color)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Нужно собрать все эти функции в отдельном модуле и включить этот модуль в текущий проект.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Создать файл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Images.cpp </a:t>
            </a:r>
            <a:r>
              <a:rPr lang="ru-RU" sz="1400" b="0" strike="noStrike" spc="-1">
                <a:solidFill>
                  <a:srgbClr val="00B050"/>
                </a:solidFill>
                <a:latin typeface="Calibri"/>
              </a:rPr>
              <a:t>и перенести в него все реализованные вами функции вида </a:t>
            </a:r>
            <a:r>
              <a:rPr lang="en-US" sz="1400" b="0" strike="noStrike" spc="-1">
                <a:solidFill>
                  <a:srgbClr val="7030A0"/>
                </a:solidFill>
                <a:latin typeface="Calibri"/>
              </a:rPr>
              <a:t>void Image0(HDC hdc, int cx, int cy, COLORREF color)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Создать файл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Images.h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и перенести в него все заголовки функций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B050"/>
                </a:solidFill>
                <a:latin typeface="Calibri"/>
              </a:rPr>
              <a:t>Файл </a:t>
            </a:r>
            <a:r>
              <a:rPr lang="en-US" sz="1400" b="0" strike="noStrike" spc="-1">
                <a:solidFill>
                  <a:srgbClr val="00B050"/>
                </a:solidFill>
                <a:latin typeface="Calibri"/>
              </a:rPr>
              <a:t>Images.h </a:t>
            </a:r>
            <a:r>
              <a:rPr lang="ru-RU" sz="1400" b="0" strike="noStrike" spc="-1">
                <a:solidFill>
                  <a:srgbClr val="00B050"/>
                </a:solidFill>
                <a:latin typeface="Calibri"/>
              </a:rPr>
              <a:t>включить посредством директивы </a:t>
            </a:r>
            <a:r>
              <a:rPr lang="en-US" sz="1400" b="0" strike="noStrike" spc="-1">
                <a:solidFill>
                  <a:srgbClr val="00B050"/>
                </a:solidFill>
                <a:latin typeface="Calibri"/>
              </a:rPr>
              <a:t>#include </a:t>
            </a:r>
            <a:r>
              <a:rPr lang="ru-RU" sz="1400" b="0" strike="noStrike" spc="-1">
                <a:solidFill>
                  <a:srgbClr val="00B050"/>
                </a:solidFill>
                <a:latin typeface="Calibri"/>
              </a:rPr>
              <a:t>в файл </a:t>
            </a:r>
            <a:r>
              <a:rPr lang="en-US" sz="1400" b="0" strike="noStrike" spc="-1">
                <a:solidFill>
                  <a:srgbClr val="00B050"/>
                </a:solidFill>
                <a:latin typeface="Calibri"/>
              </a:rPr>
              <a:t>Images.cpp 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Файл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Images.h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включить посредством директивы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#include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в основной файл проекта ( в примере это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Lab14_Win.cpp)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Собрать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и запустить проект – чтобы убедиться что все собрано корректно.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Заменить в коде Задачи 1 вызов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Rectagle()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на вызов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Image0()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</p:txBody>
      </p:sp>
      <p:pic>
        <p:nvPicPr>
          <p:cNvPr id="122" name="Рисунок 4"/>
          <p:cNvPicPr/>
          <p:nvPr/>
        </p:nvPicPr>
        <p:blipFill>
          <a:blip r:embed="rId2"/>
          <a:stretch/>
        </p:blipFill>
        <p:spPr>
          <a:xfrm>
            <a:off x="755640" y="3861000"/>
            <a:ext cx="4001760" cy="2996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2. Создание модуля (3) 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Прямоугольник 5"/>
          <p:cNvSpPr/>
          <p:nvPr/>
        </p:nvSpPr>
        <p:spPr>
          <a:xfrm>
            <a:off x="107640" y="908640"/>
            <a:ext cx="8928720" cy="481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предыдущей лабораторной работе были создано несколько функций отрисовки изображений следующего вида </a:t>
            </a:r>
            <a:r>
              <a:rPr lang="en-US" sz="1800" b="0" strike="noStrike" spc="-1">
                <a:solidFill>
                  <a:srgbClr val="7030A0"/>
                </a:solidFill>
                <a:latin typeface="Calibri"/>
              </a:rPr>
              <a:t>void Image0(HDC hdc, int cx, int cy, COLORREF color)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Нужно собрать все эти функции в отдельном модуле и включить этот модуль в текущий проект.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Создать файл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Images.cpp </a:t>
            </a: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и перенести в него все реализованные вами функции вида </a:t>
            </a:r>
            <a:r>
              <a:rPr lang="en-US" sz="1400" b="0" strike="noStrike" spc="-1">
                <a:solidFill>
                  <a:srgbClr val="7030A0"/>
                </a:solidFill>
                <a:latin typeface="Calibri"/>
              </a:rPr>
              <a:t>void Image0(HDC hdc, int cx, int cy, COLORREF color)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Создать файл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Images.h </a:t>
            </a:r>
            <a:r>
              <a:rPr lang="ru-RU" sz="1400" b="0" strike="noStrike" spc="-1">
                <a:solidFill>
                  <a:srgbClr val="00B050"/>
                </a:solidFill>
                <a:latin typeface="Calibri"/>
              </a:rPr>
              <a:t>и перенести в него все заголовки функций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Файл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Images.h </a:t>
            </a: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включить посредством директивы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#include </a:t>
            </a: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в файл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Images.cpp 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Файл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Images.h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включить посредством директивы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#include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в основной файл проекта ( в примере это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Lab14_Win.cpp)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Собрать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и запустить проект – чтобы убедиться что все собрано корректно.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Заменить в коде Задачи 1 вызов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Rectagle()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на вызов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Image0()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</p:txBody>
      </p:sp>
      <p:pic>
        <p:nvPicPr>
          <p:cNvPr id="125" name="Рисунок 3"/>
          <p:cNvPicPr/>
          <p:nvPr/>
        </p:nvPicPr>
        <p:blipFill>
          <a:blip r:embed="rId2"/>
          <a:stretch/>
        </p:blipFill>
        <p:spPr>
          <a:xfrm>
            <a:off x="683640" y="4077000"/>
            <a:ext cx="3991320" cy="2190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2. Создание модуля (4) 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Прямоугольник 5"/>
          <p:cNvSpPr/>
          <p:nvPr/>
        </p:nvSpPr>
        <p:spPr>
          <a:xfrm>
            <a:off x="107640" y="908640"/>
            <a:ext cx="8928720" cy="481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предыдущей лабораторной работе были создано несколько функций отрисовки изображений следующего вида </a:t>
            </a:r>
            <a:r>
              <a:rPr lang="en-US" sz="1800" b="0" strike="noStrike" spc="-1">
                <a:solidFill>
                  <a:srgbClr val="7030A0"/>
                </a:solidFill>
                <a:latin typeface="Calibri"/>
              </a:rPr>
              <a:t>void Image0(HDC hdc, int cx, int cy, COLORREF color)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Нужно собрать все эти функции в отдельном модуле и включить этот модуль в текущий проект.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Создать файл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Images.cpp </a:t>
            </a: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и перенести в него все реализованные вами функции вида </a:t>
            </a:r>
            <a:r>
              <a:rPr lang="en-US" sz="1400" b="0" strike="noStrike" spc="-1">
                <a:solidFill>
                  <a:srgbClr val="7030A0"/>
                </a:solidFill>
                <a:latin typeface="Calibri"/>
              </a:rPr>
              <a:t>void Image0(HDC hdc, int cx, int cy, COLORREF color)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Создать файл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Images.h </a:t>
            </a: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и перенести в него все заголовки функций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Файл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Images.h </a:t>
            </a: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включить посредством директивы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#include </a:t>
            </a: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в файл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Images.cpp 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B050"/>
                </a:solidFill>
                <a:latin typeface="Calibri"/>
              </a:rPr>
              <a:t>Файл </a:t>
            </a:r>
            <a:r>
              <a:rPr lang="en-US" sz="1400" b="0" strike="noStrike" spc="-1">
                <a:solidFill>
                  <a:srgbClr val="00B050"/>
                </a:solidFill>
                <a:latin typeface="Calibri"/>
              </a:rPr>
              <a:t>Images.h </a:t>
            </a:r>
            <a:r>
              <a:rPr lang="ru-RU" sz="1400" b="0" strike="noStrike" spc="-1">
                <a:solidFill>
                  <a:srgbClr val="00B050"/>
                </a:solidFill>
                <a:latin typeface="Calibri"/>
              </a:rPr>
              <a:t>включить посредством директивы </a:t>
            </a:r>
            <a:r>
              <a:rPr lang="en-US" sz="1400" b="0" strike="noStrike" spc="-1">
                <a:solidFill>
                  <a:srgbClr val="00B050"/>
                </a:solidFill>
                <a:latin typeface="Calibri"/>
              </a:rPr>
              <a:t>#include </a:t>
            </a:r>
            <a:r>
              <a:rPr lang="ru-RU" sz="1400" b="0" strike="noStrike" spc="-1">
                <a:solidFill>
                  <a:srgbClr val="00B050"/>
                </a:solidFill>
                <a:latin typeface="Calibri"/>
              </a:rPr>
              <a:t>в основной файл проекта ( в примере это </a:t>
            </a:r>
            <a:r>
              <a:rPr lang="en-US" sz="1400" b="0" strike="noStrike" spc="-1">
                <a:solidFill>
                  <a:srgbClr val="00B050"/>
                </a:solidFill>
                <a:latin typeface="Calibri"/>
              </a:rPr>
              <a:t>Lab14_Win.cpp)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Собрать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и запустить проект – чтобы убедиться что все собрано корректно.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Заменить в коде Задачи 1 вызов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Rectagle() </a:t>
            </a: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на вызов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Image0()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</p:txBody>
      </p:sp>
      <p:pic>
        <p:nvPicPr>
          <p:cNvPr id="128" name="Рисунок 4"/>
          <p:cNvPicPr/>
          <p:nvPr/>
        </p:nvPicPr>
        <p:blipFill>
          <a:blip r:embed="rId2"/>
          <a:stretch/>
        </p:blipFill>
        <p:spPr>
          <a:xfrm>
            <a:off x="539640" y="3849120"/>
            <a:ext cx="5438520" cy="2590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2. Создание модуля (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5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) 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Прямоугольник 5"/>
          <p:cNvSpPr/>
          <p:nvPr/>
        </p:nvSpPr>
        <p:spPr>
          <a:xfrm>
            <a:off x="107640" y="908640"/>
            <a:ext cx="8928720" cy="289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предыдущей лабораторной работе были создано несколько функций отрисовки изображений следующего вида </a:t>
            </a:r>
            <a:r>
              <a:rPr lang="en-US" sz="1800" b="0" strike="noStrike" spc="-1">
                <a:solidFill>
                  <a:srgbClr val="7030A0"/>
                </a:solidFill>
                <a:latin typeface="Calibri"/>
              </a:rPr>
              <a:t>void Image0(HDC hdc, int cx, int cy, COLORREF color)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Нужно собрать все эти функции в отдельном модуле и включить этот модуль в текущий проект.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Создать файл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Images.cpp </a:t>
            </a: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и перенести в него все реализованные вами функции вида </a:t>
            </a:r>
            <a:r>
              <a:rPr lang="en-US" sz="1400" b="0" strike="noStrike" spc="-1">
                <a:solidFill>
                  <a:srgbClr val="7030A0"/>
                </a:solidFill>
                <a:latin typeface="Calibri"/>
              </a:rPr>
              <a:t>void Image0(HDC hdc, int cx, int cy, COLORREF color)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Создать файл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Images.h </a:t>
            </a: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и перенести в него все заголовки функций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Файл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Images.h </a:t>
            </a: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включить посредством директивы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#include </a:t>
            </a: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в файл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Images.cpp 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Файл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Images.h </a:t>
            </a: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включить посредством директивы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#include </a:t>
            </a: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в основной файл проекта ( в примере это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Lab14_Win.cpp)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Собрать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 </a:t>
            </a:r>
            <a:r>
              <a:rPr lang="ru-RU" sz="1400" b="0" strike="noStrike" spc="-1">
                <a:solidFill>
                  <a:srgbClr val="FF0000"/>
                </a:solidFill>
                <a:latin typeface="Calibri"/>
              </a:rPr>
              <a:t>и запустить проект – чтобы убедиться что все собрано корректно.</a:t>
            </a:r>
            <a:endParaRPr lang="ru-RU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400" b="0" strike="noStrike" spc="-1">
                <a:solidFill>
                  <a:srgbClr val="00B050"/>
                </a:solidFill>
                <a:latin typeface="Calibri"/>
              </a:rPr>
              <a:t>Заменить в коде Задачи 1 вызов </a:t>
            </a:r>
            <a:r>
              <a:rPr lang="en-US" sz="1400" b="0" strike="noStrike" spc="-1">
                <a:solidFill>
                  <a:srgbClr val="00B050"/>
                </a:solidFill>
                <a:latin typeface="Calibri"/>
              </a:rPr>
              <a:t>Rectagle() </a:t>
            </a:r>
            <a:r>
              <a:rPr lang="ru-RU" sz="1400" b="0" strike="noStrike" spc="-1">
                <a:solidFill>
                  <a:srgbClr val="00B050"/>
                </a:solidFill>
                <a:latin typeface="Calibri"/>
              </a:rPr>
              <a:t>на вызов </a:t>
            </a:r>
            <a:r>
              <a:rPr lang="en-US" sz="1400" b="0" strike="noStrike" spc="-1">
                <a:solidFill>
                  <a:srgbClr val="00B050"/>
                </a:solidFill>
                <a:latin typeface="Calibri"/>
              </a:rPr>
              <a:t>Image0(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131" name="Рисунок 3"/>
          <p:cNvPicPr/>
          <p:nvPr/>
        </p:nvPicPr>
        <p:blipFill>
          <a:blip r:embed="rId2"/>
          <a:stretch/>
        </p:blipFill>
        <p:spPr>
          <a:xfrm>
            <a:off x="5663520" y="4531320"/>
            <a:ext cx="3384000" cy="169524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7"/>
          <p:cNvPicPr/>
          <p:nvPr/>
        </p:nvPicPr>
        <p:blipFill>
          <a:blip r:embed="rId3"/>
          <a:stretch/>
        </p:blipFill>
        <p:spPr>
          <a:xfrm>
            <a:off x="107640" y="4531320"/>
            <a:ext cx="5544360" cy="1785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3. Выбор отображаемой фигуры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Прямоугольник 5"/>
          <p:cNvSpPr/>
          <p:nvPr/>
        </p:nvSpPr>
        <p:spPr>
          <a:xfrm>
            <a:off x="107640" y="908640"/>
            <a:ext cx="8928720" cy="475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возможность менять отображаемую фигуру – при помощи нажатия пробела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глобальную переменную </a:t>
            </a:r>
            <a:r>
              <a:rPr lang="en-US" sz="1800" b="0" strike="noStrike" spc="-1">
                <a:solidFill>
                  <a:srgbClr val="7030A0"/>
                </a:solidFill>
                <a:latin typeface="Calibri"/>
              </a:rPr>
              <a:t>type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которой хранится номер отображаемой фигуры.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обработку события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WM_KEYDOWN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обработку клавиши пробела -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VK_SPACE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. 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По нажатию пробела значение глобальной переменной </a:t>
            </a:r>
            <a:r>
              <a:rPr lang="en-US" sz="1800" b="0" strike="noStrike" spc="-1">
                <a:solidFill>
                  <a:srgbClr val="7030A0"/>
                </a:solidFill>
                <a:latin typeface="Calibri"/>
              </a:rPr>
              <a:t>type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увеличивается на 1.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обработку события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WM_PAINT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добавить логику выбора вызова функций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Image0(), Image1(), Image2()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 т.д. в зависимости от значения глобальной переменной </a:t>
            </a:r>
            <a:r>
              <a:rPr lang="en-US" sz="1800" b="0" strike="noStrike" spc="-1">
                <a:solidFill>
                  <a:srgbClr val="7030A0"/>
                </a:solidFill>
                <a:latin typeface="Calibri"/>
              </a:rPr>
              <a:t>type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4. Управление мышкой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Прямоугольник 5"/>
          <p:cNvSpPr/>
          <p:nvPr/>
        </p:nvSpPr>
        <p:spPr>
          <a:xfrm>
            <a:off x="107640" y="908640"/>
            <a:ext cx="8928720" cy="283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При нажатии левой кнопки мышки перемещать отрисованную фигуру в точку, где была нажата мышь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обработку события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WM_LBUTTONDOWN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. 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Координаты мышки присвоить переменным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image1_x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image1_y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4. Управление мышкой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(1)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Прямоугольник 5"/>
          <p:cNvSpPr/>
          <p:nvPr/>
        </p:nvSpPr>
        <p:spPr>
          <a:xfrm>
            <a:off x="107640" y="908640"/>
            <a:ext cx="8928720" cy="283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При нажатии левой кнопки мышки перемещать отрисованную фигуру в точку, где была нажата мышь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Добавить обработку события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WM_LBUTTONDOWN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. 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Координаты мышки присвоить переменным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image1_x 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и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image1_y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139" name="Рисунок 3"/>
          <p:cNvPicPr/>
          <p:nvPr/>
        </p:nvPicPr>
        <p:blipFill>
          <a:blip r:embed="rId2"/>
          <a:stretch/>
        </p:blipFill>
        <p:spPr>
          <a:xfrm>
            <a:off x="251640" y="2277000"/>
            <a:ext cx="5078880" cy="4395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85040" y="206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Лабораторная работа №14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Заголовок 1"/>
          <p:cNvSpPr/>
          <p:nvPr/>
        </p:nvSpPr>
        <p:spPr>
          <a:xfrm>
            <a:off x="185040" y="3357000"/>
            <a:ext cx="822924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70C0"/>
                </a:solidFill>
                <a:latin typeface="Calibri"/>
              </a:rPr>
              <a:t>Работа с клавиатурой и мышью</a:t>
            </a: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4. Управление мышкой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(2)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Прямоугольник 5"/>
          <p:cNvSpPr/>
          <p:nvPr/>
        </p:nvSpPr>
        <p:spPr>
          <a:xfrm>
            <a:off x="107640" y="908640"/>
            <a:ext cx="8928720" cy="283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При нажатии левой кнопки мышки перемещать отрисованную фигуру в точку, где была нажата мышь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обработку события </a:t>
            </a:r>
            <a:r>
              <a:rPr lang="en-US" sz="1800" b="0" strike="noStrike" spc="-1">
                <a:solidFill>
                  <a:srgbClr val="FF0000"/>
                </a:solidFill>
                <a:latin typeface="Consolas"/>
              </a:rPr>
              <a:t>WM_LBUTTONDOWN</a:t>
            </a:r>
            <a:r>
              <a:rPr lang="ru-RU" sz="1800" b="0" strike="noStrike" spc="-1">
                <a:solidFill>
                  <a:srgbClr val="FF0000"/>
                </a:solidFill>
                <a:latin typeface="Consolas"/>
              </a:rPr>
              <a:t>. 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Координаты мышки присвоить переменным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image1_x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и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image1_y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42" name="TextBox 6"/>
          <p:cNvSpPr/>
          <p:nvPr/>
        </p:nvSpPr>
        <p:spPr>
          <a:xfrm>
            <a:off x="457200" y="2421000"/>
            <a:ext cx="5842800" cy="338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WM_LBUTTONDOWN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: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	WORD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xPos, yPos;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8000"/>
                </a:solidFill>
                <a:latin typeface="Consolas"/>
              </a:rPr>
              <a:t>	</a:t>
            </a:r>
            <a:r>
              <a:rPr lang="ru-RU" sz="1800" b="0" strike="noStrike" spc="-1">
                <a:solidFill>
                  <a:srgbClr val="008000"/>
                </a:solidFill>
                <a:latin typeface="Consolas"/>
              </a:rPr>
              <a:t>// Сохраняем координаты курсора мыши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xPos =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LOWORD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lParam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yPos =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HIWORD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lParam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image1_x = xPos;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image1_y = yPos;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InvalidateRect(</a:t>
            </a: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NULL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TRUE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	break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5*. Изменяем количеством строк и столбцов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Прямоугольник 5"/>
          <p:cNvSpPr/>
          <p:nvPr/>
        </p:nvSpPr>
        <p:spPr>
          <a:xfrm>
            <a:off x="107640" y="908640"/>
            <a:ext cx="8928720" cy="502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При помощи клавиатуры увеличивается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/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уменьшается количество отрисованных строк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/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столбцов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глобальные переменные 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image1_n 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и 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image1_m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которых хранится количество строк и столбцов соответственно.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обработку события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WM_KEYDOWN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обработку клавиш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I, O, U, N.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обработку события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WM_PAINT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циклы для отрисовки нескольких рядов и нескольких столбцов фигур.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</a:rPr>
              <a:t>Где найти коды клавиш: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«Операционная система Microsoft Windows 3.1 для программиста» </a:t>
            </a: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https://www.frolov-lib.ru/books/bsp/v11/ch5_2.htm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Домашнее задание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по ЛР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1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4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251640" y="764640"/>
            <a:ext cx="8550360" cy="534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Доделать задачи 1-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4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* Добавить возможность изменения цвета отображаемых фигур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при помощи нажатия клавиш (конкретные клавиши и способ изменения цвета нужно выбрать самостоятельно).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Все ранее созданные картинки (во всех  предыдущих лабораторных работах) собрать в один единый проект и организовать переключение картинок при помощи клавиатуры. (Например, нажимая на клавишу СТРЕЛКА_ВЛЕВО показывается предыдущая картинка, СТРЕЛКА_ВПРАВО – следующая картинка)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** Все картинки, созданные в предыдущих лабораторных работах поместить в отдельный модуль 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Pictures.cpp/Pictures.h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ИТОГО по ЛР14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Прямоугольник 3"/>
          <p:cNvSpPr/>
          <p:nvPr/>
        </p:nvSpPr>
        <p:spPr>
          <a:xfrm>
            <a:off x="179640" y="610200"/>
            <a:ext cx="8550360" cy="114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Научились управлять программой через клавиатуру и мышь.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Попробовали создавать модули  в Си программе.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85040" y="206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ТЕОРЕТИЧЕСКИЙ БЛОК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85040" y="206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Компиляция программы на Си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240" cy="431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Процесс компиляции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Прямоугольник 3"/>
          <p:cNvSpPr/>
          <p:nvPr/>
        </p:nvSpPr>
        <p:spPr>
          <a:xfrm>
            <a:off x="611640" y="980640"/>
            <a:ext cx="7560360" cy="477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«Процесс компиляции программ на C++»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 - </a:t>
            </a:r>
            <a:r>
              <a:rPr lang="en-US" sz="14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https://habr.com/ru/post/478124/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1" strike="noStrike" spc="-1">
                <a:solidFill>
                  <a:srgbClr val="000000"/>
                </a:solidFill>
                <a:latin typeface="Calibri"/>
              </a:rPr>
              <a:t>1) Препроцессинг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Препроцессор — это макро процессор, который преобразовывает вашу программу для дальнейшего компилирования. На данной стадии происходит происходит работа с препроцессорными директивами. Например, препроцессор добавляет хэдеры в код (#include), убирает комментирования, заменяет макросы (#define) их значениями, выбирает нужные куски кода в соответствии с условиями #if, #ifdef и #ifndef. 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1" strike="noStrike" spc="-1">
                <a:solidFill>
                  <a:srgbClr val="000000"/>
                </a:solidFill>
                <a:latin typeface="Calibri"/>
              </a:rPr>
              <a:t>2) Компиляция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На данном шаге компилятор выполняет свою главную задачу — компилирует, то есть преобразует полученный на прошлом шаге код без директив в ассемблерный код. Это промежуточный шаг между высокоуровневым языком и машинным (бинарным) кодом.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3) Ассемблирование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Так как процессоры исполняют команды на бинарном коде, необходимо перевести ассемблерный код в машинный с помощью ассемблера. Ассемблер преобразовывает ассемблерный код в машинный код, сохраняя его в объектном файле.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1" strike="noStrike" spc="-1">
                <a:solidFill>
                  <a:srgbClr val="000000"/>
                </a:solidFill>
                <a:latin typeface="Calibri"/>
              </a:rPr>
              <a:t>4) Компоновка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Компоновщик (линкер) связывает все объектные файлы и статические библиотеки в единый исполняемый файл, который мы и сможем запустить в дальнейшем.</a:t>
            </a: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Препроцессор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Прямоугольник 3"/>
          <p:cNvSpPr/>
          <p:nvPr/>
        </p:nvSpPr>
        <p:spPr>
          <a:xfrm>
            <a:off x="480240" y="1484640"/>
            <a:ext cx="8206200" cy="405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«Директивы препроцессора в Си» - </a:t>
            </a:r>
            <a:r>
              <a:rPr lang="en-US" sz="20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https://prog-cpp.ru/c-directives/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Препроцессор — это специальная программа, являющаяся частью компилятора языка Си. Она предназначена для предварительной обработки текста программы. Препроцессор позволяет включать в текст программы файлы и вводить макроопределения.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Работа препроцессора осуществляется с помощью специальных директив (указаний). Они отмечаются знаком решетка #.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#include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480240" y="1484640"/>
            <a:ext cx="8206200" cy="374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</a:rPr>
              <a:t>Директива #include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Директива #include позволяет включать в текст программы указанный файл. Если заголовочный файл содержит описание библиотечных функций и находится в папке компилятора, он заключается в угловые скобки &lt;&gt;.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Если файл находится в текущем каталоге проекта, он указывается в кавычках "". Для файла, находящегося в другом каталоге необходимо в кавычках указать полный путь.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4F81BD"/>
                </a:solidFill>
                <a:latin typeface="Calibri"/>
              </a:rPr>
              <a:t>#include &lt;stdio.h&gt;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4F81BD"/>
                </a:solidFill>
                <a:latin typeface="Calibri"/>
              </a:rPr>
              <a:t>#include "func.c"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1. Управление через клавиатуру (0) 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Прямоугольник 5"/>
          <p:cNvSpPr/>
          <p:nvPr/>
        </p:nvSpPr>
        <p:spPr>
          <a:xfrm>
            <a:off x="107640" y="908640"/>
            <a:ext cx="8928720" cy="310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Нужно создать новый проект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Windows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глобальные переменные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image1_x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image1_y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отрисовку прямоугольника вокруг точки с координатами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image1_x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image1_y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обработку события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WM_KEYDOWN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.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ней реализовать изменение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image1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_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x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при помощи клавиш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VK_LEFT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и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VK_RIGHT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,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 изменение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image1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_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y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при помощи клавиш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 VK_DOWN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и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VK_UP.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#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define (1)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Прямоугольник 3"/>
          <p:cNvSpPr/>
          <p:nvPr/>
        </p:nvSpPr>
        <p:spPr>
          <a:xfrm>
            <a:off x="442440" y="887040"/>
            <a:ext cx="8206200" cy="508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Директива #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define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Директива #define позволяет вводить в текст программы константы и макроопределения.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Общая форма записи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#define Идентификатор Замена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Поля Идентификатор и Замена разделяются одним или несколькими пробелами.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</a:rPr>
              <a:t>Директива #define указывает компилятору, что нужно подставить строку, определенную аргументом Замена, вместо каждого аргумента Идентификатор в исходном файле. Идентификатор не заменяется, если он находится в комментарии, в строке или как часть более длинного идентификатора.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4F81BD"/>
                </a:solidFill>
                <a:latin typeface="Calibri"/>
              </a:rPr>
              <a:t>#include &lt;stdio.h&gt;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4F81BD"/>
                </a:solidFill>
                <a:latin typeface="Calibri"/>
              </a:rPr>
              <a:t>#define A 3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4F81BD"/>
                </a:solidFill>
                <a:latin typeface="Calibri"/>
              </a:rPr>
              <a:t>int main()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4F81BD"/>
                </a:solidFill>
                <a:latin typeface="Calibri"/>
              </a:rPr>
              <a:t>{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4F81BD"/>
                </a:solidFill>
                <a:latin typeface="Calibri"/>
              </a:rPr>
              <a:t>  printf("%d + %d = %d", A, A, A+A); // 3 + 3 = 6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4F81BD"/>
                </a:solidFill>
                <a:latin typeface="Calibri"/>
              </a:rPr>
              <a:t>  return 0;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4F81BD"/>
                </a:solidFill>
                <a:latin typeface="Calibri"/>
              </a:rPr>
              <a:t>}</a:t>
            </a:r>
            <a:endParaRPr lang="ru-RU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#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define (2)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Прямоугольник 3"/>
          <p:cNvSpPr/>
          <p:nvPr/>
        </p:nvSpPr>
        <p:spPr>
          <a:xfrm>
            <a:off x="442440" y="887040"/>
            <a:ext cx="8206200" cy="563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Вторая форма синтаксиса определяет макрос, подобный функции, с параметрами. Эта форма допускает использование необязательного списка параметров, которые должны находиться в скобках. После определения макроса каждое последующее вхождение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идентификатор(аргумент1, ..., агрументn)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замещается версией аргумента замена, в которой вместо формальных аргументов подставлены фактические аргументы.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</a:rPr>
              <a:t>Пример на Си: Вычисление синуса угла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#include &lt;stdio.h&gt;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#include &lt;stdlib.h&gt;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#include &lt;math.h&gt;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#define PI 3.14159265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1" strike="noStrike" spc="-1">
                <a:solidFill>
                  <a:srgbClr val="4F81BD"/>
                </a:solidFill>
                <a:latin typeface="Calibri"/>
              </a:rPr>
              <a:t>#define SIN(x) sin(PI*x/180)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int main()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{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  int c;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  system("chcp 1251");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  system("cls");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  printf("Введите угол в градусах: ");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  scanf("%d", &amp;c);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  printf("sin(%d)=%lf", c, </a:t>
            </a:r>
            <a:r>
              <a:rPr lang="ru-RU" sz="1400" b="1" strike="noStrike" spc="-1">
                <a:solidFill>
                  <a:srgbClr val="4F81BD"/>
                </a:solidFill>
                <a:latin typeface="Calibri"/>
              </a:rPr>
              <a:t>SIN(c)</a:t>
            </a: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  getchar(); getchar();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  return 0;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4F81BD"/>
                </a:solidFill>
                <a:latin typeface="Calibri"/>
              </a:rPr>
              <a:t>}</a:t>
            </a: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latin typeface="Calibri"/>
              </a:rPr>
              <a:t>Основные директивы препроцессора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Прямоугольник 3"/>
          <p:cNvSpPr/>
          <p:nvPr/>
        </p:nvSpPr>
        <p:spPr>
          <a:xfrm>
            <a:off x="311040" y="980640"/>
            <a:ext cx="852192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1" u="sng" strike="noStrike" spc="-1">
                <a:solidFill>
                  <a:srgbClr val="4F81BD"/>
                </a:solidFill>
                <a:uFillTx/>
                <a:latin typeface="Calibri"/>
              </a:rPr>
              <a:t>#include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— вставляет текст из указанного файла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1" u="sng" strike="noStrike" spc="-1">
                <a:solidFill>
                  <a:srgbClr val="4F81BD"/>
                </a:solidFill>
                <a:uFillTx/>
                <a:latin typeface="Calibri"/>
              </a:rPr>
              <a:t>#define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— задаёт макроопределение (макрос) или символическую константу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4F81BD"/>
                </a:solidFill>
                <a:latin typeface="Calibri"/>
              </a:rPr>
              <a:t>#undef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— отменяет предыдущее определение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4F81BD"/>
                </a:solidFill>
                <a:latin typeface="Calibri"/>
              </a:rPr>
              <a:t>#if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— осуществляет условную компиляцию при истинности константного выражения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4F81BD"/>
                </a:solidFill>
                <a:latin typeface="Calibri"/>
              </a:rPr>
              <a:t>#ifdef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— осуществляет условную компиляцию при определённости символической константы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4F81BD"/>
                </a:solidFill>
                <a:latin typeface="Calibri"/>
              </a:rPr>
              <a:t>#ifndef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— осуществляет условную компиляцию при неопределённости символической константы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4F81BD"/>
                </a:solidFill>
                <a:latin typeface="Calibri"/>
              </a:rPr>
              <a:t>#else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— ветка условной компиляции при ложности выражения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4F81BD"/>
                </a:solidFill>
                <a:latin typeface="Calibri"/>
              </a:rPr>
              <a:t>#elif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— ветка условной компиляции, образуемая слиянием else и if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4F81BD"/>
                </a:solidFill>
                <a:latin typeface="Calibri"/>
              </a:rPr>
              <a:t>#endif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— конец ветки условной компиляции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4F81BD"/>
                </a:solidFill>
                <a:latin typeface="Calibri"/>
              </a:rPr>
              <a:t>#line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— препроцессор изменяет номер текущей строки и имя компилируемого файла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4F81BD"/>
                </a:solidFill>
                <a:latin typeface="Calibri"/>
              </a:rPr>
              <a:t>#error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— выдача диагностического сообщения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1" u="sng" strike="noStrike" spc="-1">
                <a:solidFill>
                  <a:srgbClr val="4F81BD"/>
                </a:solidFill>
                <a:uFillTx/>
                <a:latin typeface="Calibri"/>
              </a:rPr>
              <a:t>#pragma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— действие, зависящее от конкретной реализации компилятора.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85040" y="206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Создание модулей в Си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1" strike="noStrike" spc="-1">
                <a:latin typeface="Calibri"/>
              </a:rPr>
              <a:t>1. </a:t>
            </a:r>
            <a:r>
              <a:rPr lang="ru-RU" sz="3200" b="1" strike="noStrike" spc="-1">
                <a:latin typeface="Calibri"/>
              </a:rPr>
              <a:t>Структура файлов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Прямоугольник 3"/>
          <p:cNvSpPr/>
          <p:nvPr/>
        </p:nvSpPr>
        <p:spPr>
          <a:xfrm>
            <a:off x="311040" y="4005000"/>
            <a:ext cx="8725320" cy="228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Главный модуль: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Main.c – 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главный файл – в нем находится функция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main()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Модуль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Unit: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Unit.c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– 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файл, где находятся определения вызываемых функций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Unit.h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– 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заголовочный файл, где находятся объявления функций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66" name="Рисунок 4"/>
          <p:cNvPicPr/>
          <p:nvPr/>
        </p:nvPicPr>
        <p:blipFill>
          <a:blip r:embed="rId2"/>
          <a:stretch/>
        </p:blipFill>
        <p:spPr>
          <a:xfrm>
            <a:off x="827640" y="949320"/>
            <a:ext cx="4906800" cy="2784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latin typeface="Calibri"/>
              </a:rPr>
              <a:t>2</a:t>
            </a:r>
            <a:r>
              <a:rPr lang="en-US" sz="3200" b="1" strike="noStrike" spc="-1">
                <a:latin typeface="Calibri"/>
              </a:rPr>
              <a:t>. </a:t>
            </a:r>
            <a:r>
              <a:rPr lang="ru-RU" sz="3200" b="1" strike="noStrike" spc="-1">
                <a:latin typeface="Calibri"/>
              </a:rPr>
              <a:t>Файл модуля</a:t>
            </a:r>
            <a:r>
              <a:rPr lang="en-US" sz="3200" b="1" strike="noStrike" spc="-1">
                <a:latin typeface="Calibri"/>
              </a:rPr>
              <a:t> (Unit.c)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Прямоугольник 3"/>
          <p:cNvSpPr/>
          <p:nvPr/>
        </p:nvSpPr>
        <p:spPr>
          <a:xfrm>
            <a:off x="457200" y="1196640"/>
            <a:ext cx="8521920" cy="338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"Unit.h"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cnt = 0;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unitF()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"unitF() start!\n"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cnt++;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pt-BR" sz="18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pt-BR" sz="1800" b="0" strike="noStrike" spc="-1">
                <a:solidFill>
                  <a:srgbClr val="A31515"/>
                </a:solidFill>
                <a:latin typeface="Consolas"/>
              </a:rPr>
              <a:t>"unitF:cnt = %d\n"</a:t>
            </a:r>
            <a:r>
              <a:rPr lang="pt-BR" sz="1800" b="0" strike="noStrike" spc="-1">
                <a:solidFill>
                  <a:srgbClr val="000000"/>
                </a:solidFill>
                <a:latin typeface="Consolas"/>
              </a:rPr>
              <a:t>, cnt);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"unitF() finish!\n"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latin typeface="Calibri"/>
              </a:rPr>
              <a:t>3</a:t>
            </a:r>
            <a:r>
              <a:rPr lang="en-US" sz="3200" b="1" strike="noStrike" spc="-1">
                <a:latin typeface="Calibri"/>
              </a:rPr>
              <a:t>. </a:t>
            </a:r>
            <a:r>
              <a:rPr lang="ru-RU" sz="3200" b="1" strike="noStrike" spc="-1">
                <a:latin typeface="Calibri"/>
              </a:rPr>
              <a:t>Заголовочный файл</a:t>
            </a:r>
            <a:r>
              <a:rPr lang="en-US" sz="3200" b="1" strike="noStrike" spc="-1">
                <a:latin typeface="Calibri"/>
              </a:rPr>
              <a:t> (Unit.h)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Прямоугольник 3"/>
          <p:cNvSpPr/>
          <p:nvPr/>
        </p:nvSpPr>
        <p:spPr>
          <a:xfrm>
            <a:off x="457200" y="1196640"/>
            <a:ext cx="8521920" cy="11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#pragma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once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unitF();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cnt;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latin typeface="Calibri"/>
              </a:rPr>
              <a:t>4</a:t>
            </a:r>
            <a:r>
              <a:rPr lang="en-US" sz="3200" b="1" strike="noStrike" spc="-1">
                <a:latin typeface="Calibri"/>
              </a:rPr>
              <a:t>. </a:t>
            </a:r>
            <a:r>
              <a:rPr lang="ru-RU" sz="3200" b="1" strike="noStrike" spc="-1">
                <a:latin typeface="Calibri"/>
              </a:rPr>
              <a:t>Главный файл</a:t>
            </a:r>
            <a:r>
              <a:rPr lang="en-US" sz="3200" b="1" strike="noStrike" spc="-1">
                <a:latin typeface="Calibri"/>
              </a:rPr>
              <a:t> (Main.c)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Прямоугольник 3"/>
          <p:cNvSpPr/>
          <p:nvPr/>
        </p:nvSpPr>
        <p:spPr>
          <a:xfrm>
            <a:off x="457200" y="1196640"/>
            <a:ext cx="8521920" cy="475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&lt;stdio.h&gt;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"Unit.h"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pt-BR" sz="18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pt-BR" sz="1800" b="0" strike="noStrike" spc="-1">
                <a:solidFill>
                  <a:srgbClr val="A31515"/>
                </a:solidFill>
                <a:latin typeface="Consolas"/>
              </a:rPr>
              <a:t>"cnt = %d\n"</a:t>
            </a:r>
            <a:r>
              <a:rPr lang="pt-BR" sz="1800" b="0" strike="noStrike" spc="-1">
                <a:solidFill>
                  <a:srgbClr val="000000"/>
                </a:solidFill>
                <a:latin typeface="Consolas"/>
              </a:rPr>
              <a:t>, cnt);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unitF();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unitF();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unitF();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"main:cnt = %d\n"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cnt);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printf(</a:t>
            </a:r>
            <a:r>
              <a:rPr lang="en-US" sz="1800" b="0" strike="noStrike" spc="-1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85040" y="206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Solution &amp; Project </a:t>
            </a: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в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MS VS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1. Управление через клавиатуру (1)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Прямоугольник 5"/>
          <p:cNvSpPr/>
          <p:nvPr/>
        </p:nvSpPr>
        <p:spPr>
          <a:xfrm>
            <a:off x="107640" y="908640"/>
            <a:ext cx="8928720" cy="310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Нужно создать новый проект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 Windows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Добавить глобальные переменные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image1_x 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и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image1_y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отрисовку прямоугольника вокруг точки с координатами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image1_x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image1_y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обработку события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WM_KEYDOWN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.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ней реализовать изменение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image1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_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x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при помощи клавиш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VK_LEFT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и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VK_RIGHT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,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 изменение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image1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_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y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при помощи клавиш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 VK_DOWN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и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VK_UP.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96" name="Рисунок 7"/>
          <p:cNvPicPr/>
          <p:nvPr/>
        </p:nvPicPr>
        <p:blipFill>
          <a:blip r:embed="rId2"/>
          <a:stretch/>
        </p:blipFill>
        <p:spPr>
          <a:xfrm>
            <a:off x="251640" y="2997000"/>
            <a:ext cx="7738560" cy="3672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«Пустой проект»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5" name="Рисунок 5"/>
          <p:cNvPicPr/>
          <p:nvPr/>
        </p:nvPicPr>
        <p:blipFill>
          <a:blip r:embed="rId2"/>
          <a:stretch/>
        </p:blipFill>
        <p:spPr>
          <a:xfrm>
            <a:off x="1259640" y="1943640"/>
            <a:ext cx="6378120" cy="2376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Проект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,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 созданный на основе «пустого»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7" name="Рисунок 3"/>
          <p:cNvPicPr/>
          <p:nvPr/>
        </p:nvPicPr>
        <p:blipFill>
          <a:blip r:embed="rId2"/>
          <a:stretch/>
        </p:blipFill>
        <p:spPr>
          <a:xfrm>
            <a:off x="2195640" y="1118880"/>
            <a:ext cx="4413600" cy="5261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«Классическое приложение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Windows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»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9" name="Рисунок 3"/>
          <p:cNvPicPr/>
          <p:nvPr/>
        </p:nvPicPr>
        <p:blipFill>
          <a:blip r:embed="rId2"/>
          <a:stretch/>
        </p:blipFill>
        <p:spPr>
          <a:xfrm>
            <a:off x="29520" y="1052640"/>
            <a:ext cx="4492080" cy="3888000"/>
          </a:xfrm>
          <a:prstGeom prst="rect">
            <a:avLst/>
          </a:prstGeom>
          <a:ln w="0">
            <a:noFill/>
          </a:ln>
        </p:spPr>
      </p:pic>
      <p:pic>
        <p:nvPicPr>
          <p:cNvPr id="180" name="Рисунок 6"/>
          <p:cNvPicPr/>
          <p:nvPr/>
        </p:nvPicPr>
        <p:blipFill>
          <a:blip r:embed="rId3"/>
          <a:stretch/>
        </p:blipFill>
        <p:spPr>
          <a:xfrm>
            <a:off x="4572000" y="1052640"/>
            <a:ext cx="1596600" cy="4968360"/>
          </a:xfrm>
          <a:prstGeom prst="rect">
            <a:avLst/>
          </a:prstGeom>
          <a:ln w="0">
            <a:noFill/>
          </a:ln>
        </p:spPr>
      </p:pic>
      <p:pic>
        <p:nvPicPr>
          <p:cNvPr id="181" name="Рисунок 8"/>
          <p:cNvPicPr/>
          <p:nvPr/>
        </p:nvPicPr>
        <p:blipFill>
          <a:blip r:embed="rId4"/>
          <a:stretch/>
        </p:blipFill>
        <p:spPr>
          <a:xfrm>
            <a:off x="6182640" y="1052640"/>
            <a:ext cx="1448280" cy="496836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0"/>
          <p:cNvPicPr/>
          <p:nvPr/>
        </p:nvPicPr>
        <p:blipFill>
          <a:blip r:embed="rId5"/>
          <a:stretch/>
        </p:blipFill>
        <p:spPr>
          <a:xfrm>
            <a:off x="7631280" y="1052640"/>
            <a:ext cx="1483200" cy="4968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Solution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4" name="Рисунок 4"/>
          <p:cNvPicPr/>
          <p:nvPr/>
        </p:nvPicPr>
        <p:blipFill>
          <a:blip r:embed="rId2"/>
          <a:stretch/>
        </p:blipFill>
        <p:spPr>
          <a:xfrm>
            <a:off x="261720" y="1105560"/>
            <a:ext cx="3835080" cy="3312000"/>
          </a:xfrm>
          <a:prstGeom prst="rect">
            <a:avLst/>
          </a:prstGeom>
          <a:ln w="0">
            <a:noFill/>
          </a:ln>
        </p:spPr>
      </p:pic>
      <p:pic>
        <p:nvPicPr>
          <p:cNvPr id="185" name="Рисунок 11"/>
          <p:cNvPicPr/>
          <p:nvPr/>
        </p:nvPicPr>
        <p:blipFill>
          <a:blip r:embed="rId3"/>
          <a:stretch/>
        </p:blipFill>
        <p:spPr>
          <a:xfrm>
            <a:off x="4932000" y="1108800"/>
            <a:ext cx="3949920" cy="5501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85040" y="206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Как работает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Windows Application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latin typeface="Calibri"/>
              </a:rPr>
              <a:t>События </a:t>
            </a:r>
            <a:r>
              <a:rPr lang="en-US" sz="3200" b="1" strike="noStrike" spc="-1">
                <a:latin typeface="Calibri"/>
              </a:rPr>
              <a:t>Windows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Прямоугольник 3"/>
          <p:cNvSpPr/>
          <p:nvPr/>
        </p:nvSpPr>
        <p:spPr>
          <a:xfrm>
            <a:off x="457200" y="1196640"/>
            <a:ext cx="85219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List Of Windows Messages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</a:rPr>
              <a:t> -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https://wiki.winehq.org/List_Of_Windows_Messages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89" name="Рисунок 4"/>
          <p:cNvPicPr/>
          <p:nvPr/>
        </p:nvPicPr>
        <p:blipFill>
          <a:blip r:embed="rId3"/>
          <a:stretch/>
        </p:blipFill>
        <p:spPr>
          <a:xfrm>
            <a:off x="539640" y="1761120"/>
            <a:ext cx="2251440" cy="4940640"/>
          </a:xfrm>
          <a:prstGeom prst="rect">
            <a:avLst/>
          </a:prstGeom>
          <a:ln w="0">
            <a:noFill/>
          </a:ln>
        </p:spPr>
      </p:pic>
      <p:pic>
        <p:nvPicPr>
          <p:cNvPr id="190" name="Рисунок 6"/>
          <p:cNvPicPr/>
          <p:nvPr/>
        </p:nvPicPr>
        <p:blipFill>
          <a:blip r:embed="rId4"/>
          <a:stretch/>
        </p:blipFill>
        <p:spPr>
          <a:xfrm>
            <a:off x="3132000" y="1761120"/>
            <a:ext cx="2294280" cy="494064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8"/>
          <p:cNvPicPr/>
          <p:nvPr/>
        </p:nvPicPr>
        <p:blipFill>
          <a:blip r:embed="rId5"/>
          <a:stretch/>
        </p:blipFill>
        <p:spPr>
          <a:xfrm>
            <a:off x="6084000" y="2288160"/>
            <a:ext cx="2422080" cy="4413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464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latin typeface="Calibri"/>
              </a:rPr>
              <a:t>Как работает программа </a:t>
            </a:r>
            <a:r>
              <a:rPr lang="en-US" sz="3200" b="1" strike="noStrike" spc="-1">
                <a:latin typeface="Calibri"/>
              </a:rPr>
              <a:t>Windows (1)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Прямоугольник 3"/>
          <p:cNvSpPr/>
          <p:nvPr/>
        </p:nvSpPr>
        <p:spPr>
          <a:xfrm>
            <a:off x="453960" y="836640"/>
            <a:ext cx="8521920" cy="5576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</a:rPr>
              <a:t>«Архитектура программ Windows» - </a:t>
            </a:r>
            <a:r>
              <a:rPr lang="ru-RU" sz="1800" b="1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http://netlib.narod.ru/library/book0031/ch02_01.htm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</a:rPr>
              <a:t>Архитектура программ Windows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Если вы до Windows работали с другой операционной системой, такой как UNIX, Linux или DOS, новый стиль программирования может показаться несколько необычным. Сначала придется отказаться от функции main(), которая будет заменена функцией с именем WinMain(). Так же как в других операционных системах требовалось наличие функции main(), программам работающим в Windows необходима функция WinMain().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</a:rPr>
              <a:t>Работа, управляемая событиями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Следующее отличие программирования в Windows заключается в том, что программы для Windows управляются событиями. Это значит, что программа, вместо того, чтобы бежать за информацией, может бездельничать и ждать сообщений, поступающих ей через очередь сообщений. Все сообщения получает и обрабатывает обработчик сообщений (message handler). Элементы, обрабатываемые в обработчике сообщений обычно называются событиями (events).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464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latin typeface="Calibri"/>
              </a:rPr>
              <a:t>Как работает программа </a:t>
            </a:r>
            <a:r>
              <a:rPr lang="en-US" sz="3200" b="1" strike="noStrike" spc="-1">
                <a:latin typeface="Calibri"/>
              </a:rPr>
              <a:t>Windows (2)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5" name="Рисунок 4"/>
          <p:cNvPicPr/>
          <p:nvPr/>
        </p:nvPicPr>
        <p:blipFill>
          <a:blip r:embed="rId2"/>
          <a:stretch/>
        </p:blipFill>
        <p:spPr>
          <a:xfrm>
            <a:off x="117720" y="1412640"/>
            <a:ext cx="8908200" cy="3816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85040" y="206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Как устроен код автоматически сгенерированного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Windows </a:t>
            </a: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приложения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1. Управление через клавиатуру (2)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Прямоугольник 5"/>
          <p:cNvSpPr/>
          <p:nvPr/>
        </p:nvSpPr>
        <p:spPr>
          <a:xfrm>
            <a:off x="107640" y="908640"/>
            <a:ext cx="8928720" cy="310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Нужно создать новый проект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 Windows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глобальные переменные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image1_x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и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image1_y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Добавить отрисовку прямоугольника вокруг точки с координатами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image1_x 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и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image1_y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обработку события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WM_KEYDOWN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.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ней реализовать изменение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image1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_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x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при помощи клавиш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VK_LEFT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и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VK_RIGHT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,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 изменение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image1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_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y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при помощи клавиш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 VK_DOWN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и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VK_UP.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99" name="Рисунок 3"/>
          <p:cNvPicPr/>
          <p:nvPr/>
        </p:nvPicPr>
        <p:blipFill>
          <a:blip r:embed="rId2"/>
          <a:stretch/>
        </p:blipFill>
        <p:spPr>
          <a:xfrm>
            <a:off x="251640" y="3069000"/>
            <a:ext cx="3444120" cy="3644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345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Код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Windows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приложения (1)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8" name="Рисунок 5"/>
          <p:cNvPicPr/>
          <p:nvPr/>
        </p:nvPicPr>
        <p:blipFill>
          <a:blip r:embed="rId2"/>
          <a:stretch/>
        </p:blipFill>
        <p:spPr>
          <a:xfrm>
            <a:off x="971640" y="908640"/>
            <a:ext cx="6939360" cy="5301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345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Код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Windows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приложения (2)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0" name="Рисунок 3"/>
          <p:cNvPicPr/>
          <p:nvPr/>
        </p:nvPicPr>
        <p:blipFill>
          <a:blip r:embed="rId2"/>
          <a:stretch/>
        </p:blipFill>
        <p:spPr>
          <a:xfrm>
            <a:off x="1309320" y="948600"/>
            <a:ext cx="6525000" cy="5877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345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Код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Windows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приложения (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3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8" name="Рисунок 3"/>
          <p:cNvPicPr/>
          <p:nvPr/>
        </p:nvPicPr>
        <p:blipFill>
          <a:blip r:embed="rId2"/>
          <a:stretch/>
        </p:blipFill>
        <p:spPr>
          <a:xfrm>
            <a:off x="308880" y="929880"/>
            <a:ext cx="8532000" cy="5653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345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Код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Windows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приложения (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4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0" name="Рисунок 4"/>
          <p:cNvPicPr/>
          <p:nvPr/>
        </p:nvPicPr>
        <p:blipFill>
          <a:blip r:embed="rId2"/>
          <a:stretch/>
        </p:blipFill>
        <p:spPr>
          <a:xfrm>
            <a:off x="459360" y="1052640"/>
            <a:ext cx="8144640" cy="5559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345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Код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Windows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приложения (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5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2" name="Рисунок 3"/>
          <p:cNvPicPr/>
          <p:nvPr/>
        </p:nvPicPr>
        <p:blipFill>
          <a:blip r:embed="rId2"/>
          <a:stretch/>
        </p:blipFill>
        <p:spPr>
          <a:xfrm>
            <a:off x="2075760" y="692640"/>
            <a:ext cx="4871880" cy="6165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345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Код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Windows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приложения (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6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4" name="Рисунок 4"/>
          <p:cNvPicPr/>
          <p:nvPr/>
        </p:nvPicPr>
        <p:blipFill>
          <a:blip r:embed="rId2"/>
          <a:stretch/>
        </p:blipFill>
        <p:spPr>
          <a:xfrm>
            <a:off x="395640" y="1052640"/>
            <a:ext cx="8165160" cy="4581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345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Код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Windows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приложения (2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’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0" name="Рисунок 3"/>
          <p:cNvPicPr/>
          <p:nvPr/>
        </p:nvPicPr>
        <p:blipFill>
          <a:blip r:embed="rId2"/>
          <a:stretch/>
        </p:blipFill>
        <p:spPr>
          <a:xfrm>
            <a:off x="1309320" y="948600"/>
            <a:ext cx="6525000" cy="58770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7509585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345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Код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Windows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приложения (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7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4" name="Рисунок 4"/>
          <p:cNvPicPr/>
          <p:nvPr/>
        </p:nvPicPr>
        <p:blipFill>
          <a:blip r:embed="rId2"/>
          <a:stretch/>
        </p:blipFill>
        <p:spPr>
          <a:xfrm>
            <a:off x="0" y="946440"/>
            <a:ext cx="7059168" cy="2912328"/>
          </a:xfrm>
          <a:prstGeom prst="rect">
            <a:avLst/>
          </a:prstGeom>
          <a:ln w="0">
            <a:noFill/>
          </a:ln>
        </p:spPr>
      </p:pic>
      <p:sp>
        <p:nvSpPr>
          <p:cNvPr id="205" name="TextBox 5"/>
          <p:cNvSpPr/>
          <p:nvPr/>
        </p:nvSpPr>
        <p:spPr>
          <a:xfrm>
            <a:off x="4957920" y="6311520"/>
            <a:ext cx="41007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https://firststeps.ru/mfc/winapi/r.php?54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206" name="Рисунок 6"/>
          <p:cNvPicPr/>
          <p:nvPr/>
        </p:nvPicPr>
        <p:blipFill>
          <a:blip r:embed="rId4"/>
          <a:stretch/>
        </p:blipFill>
        <p:spPr>
          <a:xfrm>
            <a:off x="5037840" y="1423368"/>
            <a:ext cx="4106160" cy="4790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79640" y="242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Лабораторная работа №15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Заголовок 1"/>
          <p:cNvSpPr/>
          <p:nvPr/>
        </p:nvSpPr>
        <p:spPr>
          <a:xfrm>
            <a:off x="149760" y="3789000"/>
            <a:ext cx="822924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70C0"/>
                </a:solidFill>
                <a:latin typeface="Calibri"/>
              </a:rPr>
              <a:t>Самодвижущиеся фигуры – таймер, случайные числа</a:t>
            </a: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1. Управление через клавиатуру (2)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Прямоугольник 5"/>
          <p:cNvSpPr/>
          <p:nvPr/>
        </p:nvSpPr>
        <p:spPr>
          <a:xfrm>
            <a:off x="107640" y="908640"/>
            <a:ext cx="8928720" cy="310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Нужно создать новый проект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 Windows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глобальные переменные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image1_x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и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image1_y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Добавить отрисовку прямоугольника вокруг точки с координатами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image1_x 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и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image1_y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обработку события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WM_KEYDOWN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.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ней реализовать изменение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image1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_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x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при помощи клавиш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VK_LEFT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и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VK_RIGHT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,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 изменение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image1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_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y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при помощи клавиш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 VK_DOWN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и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VK_UP.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102" name="Рисунок 6"/>
          <p:cNvPicPr/>
          <p:nvPr/>
        </p:nvPicPr>
        <p:blipFill>
          <a:blip r:embed="rId2"/>
          <a:stretch/>
        </p:blipFill>
        <p:spPr>
          <a:xfrm>
            <a:off x="0" y="3285000"/>
            <a:ext cx="9143640" cy="3056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0. Создать заготовку для ЛР15 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Прямоугольник 5"/>
          <p:cNvSpPr/>
          <p:nvPr/>
        </p:nvSpPr>
        <p:spPr>
          <a:xfrm>
            <a:off x="107640" y="908640"/>
            <a:ext cx="8928720" cy="255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Нужно создать новый проект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Windows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в этот проект модуль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Images.cpp / Images.h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созданный в предыдущей лабораторной работе.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Убедиться что все собирается и работает – на примере отрисовки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Image0()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219" name="Рисунок 3"/>
          <p:cNvPicPr/>
          <p:nvPr/>
        </p:nvPicPr>
        <p:blipFill>
          <a:blip r:embed="rId2"/>
          <a:stretch/>
        </p:blipFill>
        <p:spPr>
          <a:xfrm>
            <a:off x="1547640" y="2493000"/>
            <a:ext cx="4858920" cy="2436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1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.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Добавить самодвижущуюся фигуру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Прямоугольник 5"/>
          <p:cNvSpPr/>
          <p:nvPr/>
        </p:nvSpPr>
        <p:spPr>
          <a:xfrm>
            <a:off x="107640" y="908640"/>
            <a:ext cx="8928720" cy="447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в код определение структуры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переменную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im1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имеющую тип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struct Image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Задать переменной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im1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положение фигуры (примерно) в центре окна, и задать ей перемещение вправо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таймер в программу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По таймеру изменять координаты фигуры  и вызывать перерисовку фигуры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обработчик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WM_PAINT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код отрисовки фигуры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Image0()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по координатам заданным в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im1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1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.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Добавить самодвижущуюся фигуру (1)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Прямоугольник 5"/>
          <p:cNvSpPr/>
          <p:nvPr/>
        </p:nvSpPr>
        <p:spPr>
          <a:xfrm>
            <a:off x="107640" y="908640"/>
            <a:ext cx="8928720" cy="667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Добавить в код определение структуры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Image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Добавить переменную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im1 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имеющую тип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struct Image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Задать переменной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im1 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положение фигуры (примерно) в центре окна, и задать ей перемещение вправо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таймер в программу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По таймеру изменять координаты фигуры  и вызывать перерисовку фигуры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обработчик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WM_PAINT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код отрисовки фигуры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Image0()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по координатам заданным в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im1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Image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x;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y;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vx;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vy;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typedef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Image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IMAGE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Image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im1 = { 100, 200, 10, 0 };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1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.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Добавить самодвижущуюся фигуру (2)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Прямоугольник 5"/>
          <p:cNvSpPr/>
          <p:nvPr/>
        </p:nvSpPr>
        <p:spPr>
          <a:xfrm>
            <a:off x="107640" y="908640"/>
            <a:ext cx="8928720" cy="475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в код определение структуры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переменную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im1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имеющую тип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struct Image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Задать переменной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im1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положение фигуры (примерно) в центре окна, и задать ей перемещение вправо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Добавить таймер в программу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По таймеру изменять координаты фигуры  и вызывать перерисовку фигуры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обработчик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WM_PAINT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код отрисовки фигуры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Image0()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по координатам заданным в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im1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WM_CREATE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: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nb-NO" sz="1800" b="0" strike="noStrike" spc="-1">
                <a:solidFill>
                  <a:srgbClr val="000000"/>
                </a:solidFill>
                <a:latin typeface="Consolas"/>
              </a:rPr>
              <a:t>SetTimer(</a:t>
            </a:r>
            <a:r>
              <a:rPr lang="nb-NO" sz="1800" b="0" strike="noStrike" spc="-1">
                <a:solidFill>
                  <a:srgbClr val="808080"/>
                </a:solidFill>
                <a:latin typeface="Consolas"/>
              </a:rPr>
              <a:t>hWnd</a:t>
            </a:r>
            <a:r>
              <a:rPr lang="nb-NO" sz="1800" b="0" strike="noStrike" spc="-1">
                <a:solidFill>
                  <a:srgbClr val="000000"/>
                </a:solidFill>
                <a:latin typeface="Consolas"/>
              </a:rPr>
              <a:t>, 1, 500, 0);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1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.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Добавить самодвижущуюся фигуру (3)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Прямоугольник 5"/>
          <p:cNvSpPr/>
          <p:nvPr/>
        </p:nvSpPr>
        <p:spPr>
          <a:xfrm>
            <a:off x="107640" y="908640"/>
            <a:ext cx="8928720" cy="530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в код определение структуры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переменную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im1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имеющую тип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struct Image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Задать переменной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im1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положение фигуры (примерно) в центре окна, и задать ей перемещение вправо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таймер в программу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По таймеру изменять координаты фигуры  и вызывать перерисовку фигуры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обработчик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WM_PAINT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код отрисовки фигуры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Image0()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по координатам заданным в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im1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WM_TIMER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: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im1.x += im1.vx;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im1.y += im1.vy;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InvalidateRect(</a:t>
            </a: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NULL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TRUE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1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.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Добавить самодвижущуюся фигуру (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4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Прямоугольник 5"/>
          <p:cNvSpPr/>
          <p:nvPr/>
        </p:nvSpPr>
        <p:spPr>
          <a:xfrm>
            <a:off x="107640" y="908640"/>
            <a:ext cx="8928720" cy="639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в код определение структуры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переменную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im1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имеющую тип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struct Image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Задать переменной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im1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положение фигуры (примерно) в центре окна, и задать ей перемещение вправо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таймер в программу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По таймеру изменять координаты фигуры  и вызывать перерисовку фигуры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В обработчик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WM_PAINT 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добавить код отрисовки фигуры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Image0() 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по координатам заданным в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im1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WM_PAINT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: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	PAINTSTRUCT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ps;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B91AF"/>
                </a:solidFill>
                <a:latin typeface="Consolas"/>
              </a:rPr>
              <a:t>	HDC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hdc = BeginPaint(</a:t>
            </a: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&amp;ps);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onsolas"/>
              </a:rPr>
              <a:t>	Image0(hdc, im1.x, im1.y, </a:t>
            </a:r>
            <a:r>
              <a:rPr lang="de-DE" sz="1800" b="0" strike="noStrike" spc="-1">
                <a:solidFill>
                  <a:srgbClr val="6F008A"/>
                </a:solidFill>
                <a:latin typeface="Consolas"/>
              </a:rPr>
              <a:t>RGB</a:t>
            </a:r>
            <a:r>
              <a:rPr lang="de-DE" sz="1800" b="0" strike="noStrike" spc="-1">
                <a:solidFill>
                  <a:srgbClr val="000000"/>
                </a:solidFill>
                <a:latin typeface="Consolas"/>
              </a:rPr>
              <a:t>(128, 128, 0));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	EndPaint(</a:t>
            </a: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&amp;ps);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break;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2.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Добавить еще одну самодвижущуюся фигуру (1)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Прямоугольник 5"/>
          <p:cNvSpPr/>
          <p:nvPr/>
        </p:nvSpPr>
        <p:spPr>
          <a:xfrm>
            <a:off x="107640" y="1124640"/>
            <a:ext cx="8928720" cy="475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Добавить переменную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2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имеющую тип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IMAGE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Задать переменной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im2 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положение фигуры (примерно) в правой части окна, и задать ей перемещение влево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обработчик таймера добавить изменение координат фигуры 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im2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обработчик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WM_PAINT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код отрисовки фигуры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Image1()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по координатам заданным в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im2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2B91AF"/>
                </a:solidFill>
                <a:latin typeface="Consolas"/>
              </a:rPr>
              <a:t>IMAGE</a:t>
            </a:r>
            <a:r>
              <a:rPr lang="de-DE" sz="1800" b="0" strike="noStrike" spc="-1">
                <a:solidFill>
                  <a:srgbClr val="000000"/>
                </a:solidFill>
                <a:latin typeface="Consolas"/>
              </a:rPr>
              <a:t> im2 = { 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4</a:t>
            </a:r>
            <a:r>
              <a:rPr lang="de-DE" sz="1800" b="0" strike="noStrike" spc="-1">
                <a:solidFill>
                  <a:srgbClr val="000000"/>
                </a:solidFill>
                <a:latin typeface="Consolas"/>
              </a:rPr>
              <a:t>00, 200, 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-10</a:t>
            </a:r>
            <a:r>
              <a:rPr lang="de-DE" sz="1800" b="0" strike="noStrike" spc="-1">
                <a:solidFill>
                  <a:srgbClr val="000000"/>
                </a:solidFill>
                <a:latin typeface="Consolas"/>
              </a:rPr>
              <a:t>, 0 };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2.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Добавить еще одну самодвижущуюся фигуру (2)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Прямоугольник 5"/>
          <p:cNvSpPr/>
          <p:nvPr/>
        </p:nvSpPr>
        <p:spPr>
          <a:xfrm>
            <a:off x="107640" y="1124640"/>
            <a:ext cx="8928720" cy="667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переменную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2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имеющую тип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Задать переменной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im2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положение фигуры (примерно) в правой части окна, и задать ей перемещение влево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В обработчик таймера добавить изменение координат фигуры 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im2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обработчик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WM_PAINT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код отрисовки фигуры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Image1()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по координатам заданным в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im2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WM_TIMER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: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im1.x += im1.vx;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im1.y += im1.vy;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im2.x += im2.vx;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im2.y += im2.vy;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InvalidateRect(</a:t>
            </a: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NULL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TRUE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2.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Добавить еще одну самодвижущуюся фигуру (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3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Прямоугольник 5"/>
          <p:cNvSpPr/>
          <p:nvPr/>
        </p:nvSpPr>
        <p:spPr>
          <a:xfrm>
            <a:off x="107640" y="1124640"/>
            <a:ext cx="8928720" cy="722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FF0000"/>
                </a:solidFill>
                <a:latin typeface="Calibri"/>
              </a:rPr>
              <a:t>Добавить переменную </a:t>
            </a:r>
            <a:r>
              <a:rPr lang="en-US" sz="1800" b="0" strike="noStrike" spc="-1" dirty="0" err="1">
                <a:solidFill>
                  <a:srgbClr val="FF0000"/>
                </a:solidFill>
                <a:latin typeface="Calibri"/>
              </a:rPr>
              <a:t>im</a:t>
            </a:r>
            <a:r>
              <a:rPr lang="ru-RU" sz="1800" b="0" strike="noStrike" spc="-1" dirty="0">
                <a:solidFill>
                  <a:srgbClr val="FF0000"/>
                </a:solidFill>
                <a:latin typeface="Calibri"/>
              </a:rPr>
              <a:t>2</a:t>
            </a:r>
            <a:r>
              <a:rPr lang="en-US" sz="1800" b="0" strike="noStrike" spc="-1" dirty="0">
                <a:solidFill>
                  <a:srgbClr val="FF0000"/>
                </a:solidFill>
                <a:latin typeface="Calibri"/>
              </a:rPr>
              <a:t> </a:t>
            </a:r>
            <a:r>
              <a:rPr lang="ru-RU" sz="1800" b="0" strike="noStrike" spc="-1" dirty="0">
                <a:solidFill>
                  <a:srgbClr val="FF0000"/>
                </a:solidFill>
                <a:latin typeface="Calibri"/>
              </a:rPr>
              <a:t>имеющую тип </a:t>
            </a:r>
            <a:r>
              <a:rPr lang="en-US" sz="1800" b="0" strike="noStrike" spc="-1" dirty="0">
                <a:solidFill>
                  <a:srgbClr val="FF0000"/>
                </a:solidFill>
                <a:latin typeface="Calibri"/>
              </a:rPr>
              <a:t>IMAGE</a:t>
            </a:r>
            <a:endParaRPr lang="ru-RU" sz="1800" b="0" strike="noStrike" spc="-1" dirty="0">
              <a:latin typeface="Arial"/>
            </a:endParaRPr>
          </a:p>
          <a:p>
            <a:pPr marL="343080" indent="-343080"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 dirty="0">
                <a:solidFill>
                  <a:srgbClr val="FF0000"/>
                </a:solidFill>
                <a:latin typeface="Calibri"/>
              </a:rPr>
              <a:t>Задать переменной </a:t>
            </a:r>
            <a:r>
              <a:rPr lang="en-US" sz="1800" b="0" strike="noStrike" spc="-1" dirty="0">
                <a:solidFill>
                  <a:srgbClr val="FF0000"/>
                </a:solidFill>
                <a:latin typeface="Calibri"/>
              </a:rPr>
              <a:t>im2 </a:t>
            </a:r>
            <a:r>
              <a:rPr lang="ru-RU" sz="1800" b="0" strike="noStrike" spc="-1" dirty="0">
                <a:solidFill>
                  <a:srgbClr val="FF0000"/>
                </a:solidFill>
                <a:latin typeface="Calibri"/>
              </a:rPr>
              <a:t>положение фигуры (примерно) в правой части окна, и задать </a:t>
            </a:r>
            <a:r>
              <a:rPr lang="ru-RU" spc="-1" dirty="0">
                <a:solidFill>
                  <a:srgbClr val="FF0000"/>
                </a:solidFill>
                <a:latin typeface="Calibri"/>
              </a:rPr>
              <a:t>ей перемещение влево</a:t>
            </a:r>
          </a:p>
          <a:p>
            <a:pPr marL="343080" indent="-343080">
              <a:buClr>
                <a:srgbClr val="FF0000"/>
              </a:buClr>
              <a:buFont typeface="StarSymbol"/>
              <a:buAutoNum type="arabicPeriod"/>
            </a:pPr>
            <a:r>
              <a:rPr lang="ru-RU" spc="-1" dirty="0">
                <a:solidFill>
                  <a:srgbClr val="FF0000"/>
                </a:solidFill>
                <a:latin typeface="Calibri"/>
              </a:rPr>
              <a:t>В обработчик таймера добавить изменение координат фигуры  </a:t>
            </a:r>
            <a:r>
              <a:rPr lang="en-US" spc="-1" dirty="0">
                <a:solidFill>
                  <a:srgbClr val="FF0000"/>
                </a:solidFill>
                <a:latin typeface="Calibri"/>
              </a:rPr>
              <a:t>im2</a:t>
            </a:r>
            <a:endParaRPr lang="ru-RU" spc="-1" dirty="0">
              <a:solidFill>
                <a:srgbClr val="FF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pc="-1" dirty="0">
                <a:solidFill>
                  <a:srgbClr val="00B050"/>
                </a:solidFill>
                <a:latin typeface="Calibri"/>
              </a:rPr>
              <a:t>В обработчик </a:t>
            </a:r>
            <a:r>
              <a:rPr lang="en-US" spc="-1" dirty="0">
                <a:solidFill>
                  <a:srgbClr val="00B050"/>
                </a:solidFill>
                <a:latin typeface="Calibri"/>
              </a:rPr>
              <a:t>WM_PAINT </a:t>
            </a:r>
            <a:r>
              <a:rPr lang="ru-RU" spc="-1" dirty="0">
                <a:solidFill>
                  <a:srgbClr val="00B050"/>
                </a:solidFill>
                <a:latin typeface="Calibri"/>
              </a:rPr>
              <a:t>добавить код отрисовки фигуры </a:t>
            </a:r>
            <a:r>
              <a:rPr lang="en-US" spc="-1" dirty="0">
                <a:solidFill>
                  <a:srgbClr val="00B050"/>
                </a:solidFill>
                <a:latin typeface="Calibri"/>
              </a:rPr>
              <a:t>Image1() </a:t>
            </a:r>
            <a:r>
              <a:rPr lang="ru-RU" spc="-1" dirty="0">
                <a:solidFill>
                  <a:srgbClr val="00B050"/>
                </a:solidFill>
                <a:latin typeface="Calibri"/>
              </a:rPr>
              <a:t>по координатам заданным в </a:t>
            </a:r>
            <a:r>
              <a:rPr lang="en-US" spc="-1" dirty="0">
                <a:solidFill>
                  <a:srgbClr val="00B050"/>
                </a:solidFill>
                <a:latin typeface="Calibri"/>
              </a:rPr>
              <a:t>im2</a:t>
            </a:r>
            <a:endParaRPr lang="ru-RU" spc="-1" dirty="0">
              <a:solidFill>
                <a:srgbClr val="00B05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6F008A"/>
                </a:solidFill>
                <a:latin typeface="Consolas"/>
              </a:rPr>
              <a:t>WM_PAINT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: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2B91AF"/>
                </a:solidFill>
                <a:latin typeface="Consolas"/>
              </a:rPr>
              <a:t>	PAINTSTRUCT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ps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2B91AF"/>
                </a:solidFill>
                <a:latin typeface="Consolas"/>
              </a:rPr>
              <a:t>	HDC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hdc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BeginPaint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&amp;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ps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 dirty="0">
                <a:solidFill>
                  <a:srgbClr val="000000"/>
                </a:solidFill>
                <a:latin typeface="Consolas"/>
              </a:rPr>
              <a:t>	Image0(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onsolas"/>
              </a:rPr>
              <a:t>hdc</a:t>
            </a:r>
            <a:r>
              <a:rPr lang="de-DE" sz="1800" b="0" strike="noStrike" spc="-1" dirty="0">
                <a:solidFill>
                  <a:srgbClr val="000000"/>
                </a:solidFill>
                <a:latin typeface="Consolas"/>
              </a:rPr>
              <a:t>, im1.x, im1.y, </a:t>
            </a:r>
            <a:r>
              <a:rPr lang="de-DE" sz="1800" b="0" strike="noStrike" spc="-1" dirty="0">
                <a:solidFill>
                  <a:srgbClr val="6F008A"/>
                </a:solidFill>
                <a:latin typeface="Consolas"/>
              </a:rPr>
              <a:t>RGB</a:t>
            </a:r>
            <a:r>
              <a:rPr lang="de-DE" sz="1800" b="0" strike="noStrike" spc="-1" dirty="0">
                <a:solidFill>
                  <a:srgbClr val="000000"/>
                </a:solidFill>
                <a:latin typeface="Consolas"/>
              </a:rPr>
              <a:t>(128, 128, 0));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 dirty="0">
                <a:solidFill>
                  <a:srgbClr val="000000"/>
                </a:solidFill>
                <a:latin typeface="Consolas"/>
              </a:rPr>
              <a:t>	Image1(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onsolas"/>
              </a:rPr>
              <a:t>hdc</a:t>
            </a:r>
            <a:r>
              <a:rPr lang="de-DE" sz="1800" b="0" strike="noStrike" spc="-1" dirty="0">
                <a:solidFill>
                  <a:srgbClr val="000000"/>
                </a:solidFill>
                <a:latin typeface="Consolas"/>
              </a:rPr>
              <a:t>, im2.x, im2.y, </a:t>
            </a:r>
            <a:r>
              <a:rPr lang="de-DE" sz="1800" b="0" strike="noStrike" spc="-1" dirty="0">
                <a:solidFill>
                  <a:srgbClr val="6F008A"/>
                </a:solidFill>
                <a:latin typeface="Consolas"/>
              </a:rPr>
              <a:t>RGB</a:t>
            </a:r>
            <a:r>
              <a:rPr lang="de-DE" sz="1800" b="0" strike="noStrike" spc="-1" dirty="0">
                <a:solidFill>
                  <a:srgbClr val="000000"/>
                </a:solidFill>
                <a:latin typeface="Consolas"/>
              </a:rPr>
              <a:t>(128, 128, 0));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EndPaint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&amp;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ps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break;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3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.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Добавить еще одну самодвижущуюся фигуру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Прямоугольник 5"/>
          <p:cNvSpPr/>
          <p:nvPr/>
        </p:nvSpPr>
        <p:spPr>
          <a:xfrm>
            <a:off x="107640" y="1124640"/>
            <a:ext cx="892872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переменную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im3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имеющую тип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Задать переменной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im3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положение фигуры (примерно) в верхней части окна, и задать ей перемещение вниз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обработчик таймера добавить изменение координат фигуры 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обработчик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WM_PAINT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код отрисовки фигуры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2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()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по координатам заданным в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1. Управление через клавиатуру (3)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Прямоугольник 5"/>
          <p:cNvSpPr/>
          <p:nvPr/>
        </p:nvSpPr>
        <p:spPr>
          <a:xfrm>
            <a:off x="107640" y="908640"/>
            <a:ext cx="8928720" cy="310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Нужно создать новый проект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 Windows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глобальные переменные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image1_x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и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image1_y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отрисовку прямоугольника вокруг точки с координатами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image1_x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и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image1_y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Добавить обработку события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WM_KEYDOWN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. 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В ней реализовать изменение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 image1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_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x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 при помощи клавиш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VK_LEFT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и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VK_RIGHT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,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 изменение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image1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_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y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при помощи клавиш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 VK_DOWN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и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VK_UP.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105" name="Рисунок 9"/>
          <p:cNvPicPr/>
          <p:nvPr/>
        </p:nvPicPr>
        <p:blipFill>
          <a:blip r:embed="rId2"/>
          <a:stretch/>
        </p:blipFill>
        <p:spPr>
          <a:xfrm>
            <a:off x="425160" y="2925000"/>
            <a:ext cx="3619080" cy="3932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4.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Добавить еще одну самодвижущуюся фигуру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Прямоугольник 5"/>
          <p:cNvSpPr/>
          <p:nvPr/>
        </p:nvSpPr>
        <p:spPr>
          <a:xfrm>
            <a:off x="107640" y="1124640"/>
            <a:ext cx="892872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переменную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4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имеющую тип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Задать переменной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4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положение фигуры (примерно) в верхней части окна, и задать ей перемещение вниз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обработчик таймера добавить изменение координат фигуры 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4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обработчик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WM_PAINT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код отрисовки фигуры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3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()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по координатам заданным в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4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5.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Случайное перемещение фигуры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Прямоугольник 5"/>
          <p:cNvSpPr/>
          <p:nvPr/>
        </p:nvSpPr>
        <p:spPr>
          <a:xfrm>
            <a:off x="107640" y="1124640"/>
            <a:ext cx="8928720" cy="639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переменную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5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имеющую тип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Задать переменной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5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положение фигуры (примерно) в центре окна, и задать ей перемещение 0,0 (стоит на месте)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В обработчик таймера добавить изменение координат фигуры 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5 случайным образом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обработчик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WM_PAINT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код отрисовки фигуры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4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()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по координатам заданным в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5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dx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5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= rand() % 10;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dy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5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= rand() % 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21 - 10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im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5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.x += dx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5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im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5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.y += dy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5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6*. Массив фигур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Прямоугольник 5"/>
          <p:cNvSpPr/>
          <p:nvPr/>
        </p:nvSpPr>
        <p:spPr>
          <a:xfrm>
            <a:off x="107640" y="1124640"/>
            <a:ext cx="892872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переменную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имеющую тип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массив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Задать всем элементам массива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координаты и направления перемещение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обработчик таймера добавить изменение координат элементов массива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обработчик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WM_PAINT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код отрисовки всех элементов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через вызов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5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Рисунок 8"/>
          <p:cNvPicPr/>
          <p:nvPr/>
        </p:nvPicPr>
        <p:blipFill>
          <a:blip r:embed="rId2"/>
          <a:stretch/>
        </p:blipFill>
        <p:spPr>
          <a:xfrm>
            <a:off x="6096600" y="4986720"/>
            <a:ext cx="2976840" cy="1492560"/>
          </a:xfrm>
          <a:prstGeom prst="rect">
            <a:avLst/>
          </a:prstGeom>
          <a:ln w="0">
            <a:noFill/>
          </a:ln>
        </p:spPr>
      </p:pic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6*. Массив фигур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(1)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Прямоугольник 5"/>
          <p:cNvSpPr/>
          <p:nvPr/>
        </p:nvSpPr>
        <p:spPr>
          <a:xfrm>
            <a:off x="107640" y="1124640"/>
            <a:ext cx="892872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Добавить переменную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imA 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имеющую тип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массив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IMAGE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Задать всем элементам массива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imA 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координаты и направления перемещение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обработчик таймера добавить изменение координат элементов массива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обработчик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WM_PAINT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код отрисовки всех элементов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через вызов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5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247" name="Рисунок 3"/>
          <p:cNvPicPr/>
          <p:nvPr/>
        </p:nvPicPr>
        <p:blipFill>
          <a:blip r:embed="rId3"/>
          <a:stretch/>
        </p:blipFill>
        <p:spPr>
          <a:xfrm>
            <a:off x="427320" y="2781000"/>
            <a:ext cx="3924360" cy="3581640"/>
          </a:xfrm>
          <a:prstGeom prst="rect">
            <a:avLst/>
          </a:prstGeom>
          <a:ln w="0">
            <a:noFill/>
          </a:ln>
        </p:spPr>
      </p:pic>
      <p:pic>
        <p:nvPicPr>
          <p:cNvPr id="248" name="Рисунок 6"/>
          <p:cNvPicPr/>
          <p:nvPr/>
        </p:nvPicPr>
        <p:blipFill>
          <a:blip r:embed="rId4"/>
          <a:stretch/>
        </p:blipFill>
        <p:spPr>
          <a:xfrm>
            <a:off x="5940000" y="4425120"/>
            <a:ext cx="2901960" cy="1454760"/>
          </a:xfrm>
          <a:prstGeom prst="rect">
            <a:avLst/>
          </a:prstGeom>
          <a:ln w="0">
            <a:noFill/>
          </a:ln>
        </p:spPr>
      </p:pic>
      <p:pic>
        <p:nvPicPr>
          <p:cNvPr id="249" name="Рисунок 10"/>
          <p:cNvPicPr/>
          <p:nvPr/>
        </p:nvPicPr>
        <p:blipFill>
          <a:blip r:embed="rId5"/>
          <a:stretch/>
        </p:blipFill>
        <p:spPr>
          <a:xfrm>
            <a:off x="5580000" y="3720960"/>
            <a:ext cx="2976840" cy="1492560"/>
          </a:xfrm>
          <a:prstGeom prst="rect">
            <a:avLst/>
          </a:prstGeom>
          <a:ln w="0">
            <a:noFill/>
          </a:ln>
        </p:spPr>
      </p:pic>
      <p:pic>
        <p:nvPicPr>
          <p:cNvPr id="250" name="Рисунок 12"/>
          <p:cNvPicPr/>
          <p:nvPr/>
        </p:nvPicPr>
        <p:blipFill>
          <a:blip r:embed="rId6"/>
          <a:stretch/>
        </p:blipFill>
        <p:spPr>
          <a:xfrm>
            <a:off x="5205600" y="3012120"/>
            <a:ext cx="2976840" cy="1492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6*. Массив фигур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(2)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Прямоугольник 5"/>
          <p:cNvSpPr/>
          <p:nvPr/>
        </p:nvSpPr>
        <p:spPr>
          <a:xfrm>
            <a:off x="107640" y="1124640"/>
            <a:ext cx="892872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переменную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имеющую тип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массив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Задать всем элементам массива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координаты и направления перемещение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В обработчик таймера добавить изменение координат элементов массива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imA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 обработчик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WM_PAINT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код отрисовки всех элементов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через вызов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Image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5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253" name="Рисунок 4"/>
          <p:cNvPicPr/>
          <p:nvPr/>
        </p:nvPicPr>
        <p:blipFill>
          <a:blip r:embed="rId2"/>
          <a:stretch/>
        </p:blipFill>
        <p:spPr>
          <a:xfrm>
            <a:off x="395640" y="3232440"/>
            <a:ext cx="4638960" cy="1933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6*. Массив фигур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(3)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Прямоугольник 5"/>
          <p:cNvSpPr/>
          <p:nvPr/>
        </p:nvSpPr>
        <p:spPr>
          <a:xfrm>
            <a:off x="107640" y="1124640"/>
            <a:ext cx="892872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переменную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имеющую тип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массив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Задать всем элементам массива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координаты и направления перемещение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В обработчик таймера добавить изменение координат элементов массива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В обработчик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WM_PAINT 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добавить код отрисовки всех элементов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imA 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через вызов 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Image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5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()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256" name="Рисунок 3"/>
          <p:cNvPicPr/>
          <p:nvPr/>
        </p:nvPicPr>
        <p:blipFill>
          <a:blip r:embed="rId2"/>
          <a:stretch/>
        </p:blipFill>
        <p:spPr>
          <a:xfrm>
            <a:off x="675720" y="3476160"/>
            <a:ext cx="7792200" cy="1895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Домашнее задание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по ЛР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15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8" name="Прямоугольник 3"/>
          <p:cNvSpPr/>
          <p:nvPr/>
        </p:nvSpPr>
        <p:spPr>
          <a:xfrm>
            <a:off x="251640" y="764640"/>
            <a:ext cx="8550360" cy="429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Доделать задачи 1-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6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*Добавить еще один массив фигур – в количестве 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20-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100 штук.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Фигуры из этого массива перемещаются случайным образом.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3)  Добавить цвет к каждой фигуре.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4) ** Сделать так, чтобы фигуры сталкиваясь с краем окна разворачивались и двигались после столкновения в обратную сторону (от границы окна).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ИТОГО по ЛР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15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Прямоугольник 3"/>
          <p:cNvSpPr/>
          <p:nvPr/>
        </p:nvSpPr>
        <p:spPr>
          <a:xfrm>
            <a:off x="179640" y="610200"/>
            <a:ext cx="8550360" cy="149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Познакомились с таймером.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Применили массивы к отрисовке множества объектов.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Познакомились с генератором случайных чисел.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ЛИТЕРАТУРА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Прямоугольник 3"/>
          <p:cNvSpPr/>
          <p:nvPr/>
        </p:nvSpPr>
        <p:spPr>
          <a:xfrm>
            <a:off x="179640" y="610200"/>
            <a:ext cx="8550360" cy="14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Где найти коды клавиш: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«Операционная система Microsoft Windows 3.1 для программиста»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https://www.frolov-lib.ru/books/bsp/v11/ch5_2.htm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1. Управление через клавиатуру (3)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Прямоугольник 5"/>
          <p:cNvSpPr/>
          <p:nvPr/>
        </p:nvSpPr>
        <p:spPr>
          <a:xfrm>
            <a:off x="107640" y="908640"/>
            <a:ext cx="8928720" cy="201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Нужно создать новый проект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 Windows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глобальные переменные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image1_x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и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image1_y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отрисовку прямоугольника вокруг точки с координатами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image1_x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и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image1_y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Добавить обработку события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WM_KEYDOWN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. 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В ней реализовать изменение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 image1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_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x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 при помощи клавиш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VK_LEFT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и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VK_RIGHT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,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 изменение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image1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_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y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при помощи клавиш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 VK_DOWN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и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VK_UP.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08" name="TextBox 6"/>
          <p:cNvSpPr/>
          <p:nvPr/>
        </p:nvSpPr>
        <p:spPr>
          <a:xfrm>
            <a:off x="179640" y="3069000"/>
            <a:ext cx="6984360" cy="3656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WM_KEYDOWN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: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switch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wParam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VK_LEFT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800" b="0" strike="noStrike" spc="-1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800" b="0" strike="noStrike" spc="-1">
                <a:solidFill>
                  <a:srgbClr val="008000"/>
                </a:solidFill>
                <a:latin typeface="Consolas"/>
              </a:rPr>
              <a:t>стрелка ВЛЕВО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image1_x -= 10;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InvalidateRect(</a:t>
            </a: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NULL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TRUE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case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 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VK_RIGHT</a:t>
            </a: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: </a:t>
            </a:r>
            <a:r>
              <a:rPr lang="ru-RU" sz="1800" b="0" strike="noStrike" spc="-1">
                <a:solidFill>
                  <a:srgbClr val="008000"/>
                </a:solidFill>
                <a:latin typeface="Consolas"/>
              </a:rPr>
              <a:t>// стрелка ВПРАВО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image1_x += 10;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InvalidateRect(</a:t>
            </a:r>
            <a:r>
              <a:rPr lang="en-US" sz="1800" b="0" strike="noStrike" spc="-1">
                <a:solidFill>
                  <a:srgbClr val="808080"/>
                </a:solidFill>
                <a:latin typeface="Consolas"/>
              </a:rPr>
              <a:t>hWnd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NULL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TRUE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onsolas"/>
              </a:rPr>
              <a:t>	}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800" b="0" strike="noStrike" spc="-1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ИТОГО по лекции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8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Прямоугольник 3"/>
          <p:cNvSpPr/>
          <p:nvPr/>
        </p:nvSpPr>
        <p:spPr>
          <a:xfrm>
            <a:off x="179640" y="610200"/>
            <a:ext cx="8550360" cy="327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Узнали про процесс сборки Си программы.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Узнали про препроцессор.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Узнали как создаются модули в Си.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Узнали как работает 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Windows 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программа.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Узнали про сообщения </a:t>
            </a:r>
            <a:r>
              <a:rPr lang="en-US" sz="2400" b="0" strike="noStrike" spc="-1">
                <a:solidFill>
                  <a:srgbClr val="6F008A"/>
                </a:solidFill>
                <a:latin typeface="Consolas"/>
              </a:rPr>
              <a:t>WM_KEYDOWN, WM_LBUTTONDOWN, WM_CREATE, WM_TIMER</a:t>
            </a:r>
            <a:endParaRPr lang="ru-RU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Узнали про генератор случайных чисел</a:t>
            </a:r>
            <a:endParaRPr lang="ru-RU" sz="23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Узнали что нужно сделать в ЛР1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4</a:t>
            </a: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 и ЛР1</a:t>
            </a: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5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Задача 1. Управление через клавиатуру (4)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Прямоугольник 5"/>
          <p:cNvSpPr/>
          <p:nvPr/>
        </p:nvSpPr>
        <p:spPr>
          <a:xfrm>
            <a:off x="107640" y="908640"/>
            <a:ext cx="8928720" cy="310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Нужно создать новый проект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 Windows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глобальные переменные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image1_x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и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image1_y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отрисовку прямоугольника вокруг точки с координатами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image1_x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и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image1_y</a:t>
            </a:r>
            <a:endParaRPr lang="ru-RU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Добавить обработку события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WM_KEYDOWN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. 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В ней реализовать изменение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 image1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_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x</a:t>
            </a:r>
            <a:r>
              <a:rPr lang="ru-RU" sz="1800" b="0" strike="noStrike" spc="-1">
                <a:solidFill>
                  <a:srgbClr val="FF0000"/>
                </a:solidFill>
                <a:latin typeface="Calibri"/>
              </a:rPr>
              <a:t> при помощи клавиш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VK_LEFT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и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VK_RIGHT</a:t>
            </a:r>
            <a:r>
              <a:rPr lang="ru-RU" sz="1800" b="0" strike="noStrike" spc="-1">
                <a:solidFill>
                  <a:srgbClr val="6F008A"/>
                </a:solidFill>
                <a:latin typeface="Consolas"/>
              </a:rPr>
              <a:t>, 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и изменение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 image1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_</a:t>
            </a:r>
            <a:r>
              <a:rPr lang="en-US" sz="1800" b="0" strike="noStrike" spc="-1">
                <a:solidFill>
                  <a:srgbClr val="00B050"/>
                </a:solidFill>
                <a:latin typeface="Calibri"/>
              </a:rPr>
              <a:t>y </a:t>
            </a:r>
            <a:r>
              <a:rPr lang="ru-RU" sz="1800" b="0" strike="noStrike" spc="-1">
                <a:solidFill>
                  <a:srgbClr val="00B050"/>
                </a:solidFill>
                <a:latin typeface="Calibri"/>
              </a:rPr>
              <a:t>при помощи клавиш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 VK_DOWN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и </a:t>
            </a:r>
            <a:r>
              <a:rPr lang="en-US" sz="1800" b="0" strike="noStrike" spc="-1">
                <a:solidFill>
                  <a:srgbClr val="6F008A"/>
                </a:solidFill>
                <a:latin typeface="Consolas"/>
              </a:rPr>
              <a:t>VK_UP.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111" name="Рисунок 6"/>
          <p:cNvPicPr/>
          <p:nvPr/>
        </p:nvPicPr>
        <p:blipFill>
          <a:blip r:embed="rId2"/>
          <a:stretch/>
        </p:blipFill>
        <p:spPr>
          <a:xfrm>
            <a:off x="457200" y="2997000"/>
            <a:ext cx="3111120" cy="3860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7629</TotalTime>
  <Words>4919</Words>
  <Application>Microsoft Office PowerPoint</Application>
  <PresentationFormat>Экран (4:3)</PresentationFormat>
  <Paragraphs>666</Paragraphs>
  <Slides>80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80</vt:i4>
      </vt:variant>
    </vt:vector>
  </HeadingPairs>
  <TitlesOfParts>
    <vt:vector size="89" baseType="lpstr">
      <vt:lpstr>Arial</vt:lpstr>
      <vt:lpstr>Calibri</vt:lpstr>
      <vt:lpstr>Consolas</vt:lpstr>
      <vt:lpstr>StarSymbol</vt:lpstr>
      <vt:lpstr>Symbol</vt:lpstr>
      <vt:lpstr>Times New Roman</vt:lpstr>
      <vt:lpstr>Wingdings</vt:lpstr>
      <vt:lpstr>Office Theme</vt:lpstr>
      <vt:lpstr>Office Theme</vt:lpstr>
      <vt:lpstr>Курс «Основы Алгоритмизации и программирование»  Власенко Олег Федосович  SimbirSoft</vt:lpstr>
      <vt:lpstr>Лабораторная работа №14</vt:lpstr>
      <vt:lpstr>Задача 1. Управление через клавиатуру (0) </vt:lpstr>
      <vt:lpstr>Задача 1. Управление через клавиатуру (1)</vt:lpstr>
      <vt:lpstr>Задача 1. Управление через клавиатуру (2)</vt:lpstr>
      <vt:lpstr>Задача 1. Управление через клавиатуру (2)</vt:lpstr>
      <vt:lpstr>Задача 1. Управление через клавиатуру (3)</vt:lpstr>
      <vt:lpstr>Задача 1. Управление через клавиатуру (3)</vt:lpstr>
      <vt:lpstr>Задача 1. Управление через клавиатуру (4)</vt:lpstr>
      <vt:lpstr>Задача 1. Управление через клавиатуру (4)</vt:lpstr>
      <vt:lpstr>Задача 2. Создание модуля </vt:lpstr>
      <vt:lpstr>Задача 2. Создание модуля (1) </vt:lpstr>
      <vt:lpstr>Задача 2. Создание модуля (2) </vt:lpstr>
      <vt:lpstr>Задача 2. Создание модуля (3) </vt:lpstr>
      <vt:lpstr>Задача 2. Создание модуля (4) </vt:lpstr>
      <vt:lpstr>Задача 2. Создание модуля (5) </vt:lpstr>
      <vt:lpstr>Задача 3. Выбор отображаемой фигуры</vt:lpstr>
      <vt:lpstr>Задача 4. Управление мышкой</vt:lpstr>
      <vt:lpstr>Задача 4. Управление мышкой (1)</vt:lpstr>
      <vt:lpstr>Задача 4. Управление мышкой (2)</vt:lpstr>
      <vt:lpstr>Задача 5*. Изменяем количеством строк и столбцов</vt:lpstr>
      <vt:lpstr>Домашнее задание по ЛР14</vt:lpstr>
      <vt:lpstr>ИТОГО по ЛР14</vt:lpstr>
      <vt:lpstr>Презентация PowerPoint</vt:lpstr>
      <vt:lpstr>ТЕОРЕТИЧЕСКИЙ БЛОК</vt:lpstr>
      <vt:lpstr>Компиляция программы на Си</vt:lpstr>
      <vt:lpstr>Процесс компиляции</vt:lpstr>
      <vt:lpstr>Препроцессор</vt:lpstr>
      <vt:lpstr>#include</vt:lpstr>
      <vt:lpstr>#define (1)</vt:lpstr>
      <vt:lpstr>#define (2)</vt:lpstr>
      <vt:lpstr>Основные директивы препроцессора</vt:lpstr>
      <vt:lpstr>Создание модулей в Си</vt:lpstr>
      <vt:lpstr>1. Структура файлов</vt:lpstr>
      <vt:lpstr>2. Файл модуля (Unit.c)</vt:lpstr>
      <vt:lpstr>3. Заголовочный файл (Unit.h)</vt:lpstr>
      <vt:lpstr>4. Главный файл (Main.c)</vt:lpstr>
      <vt:lpstr>Презентация PowerPoint</vt:lpstr>
      <vt:lpstr>Solution &amp; Project в MS VS</vt:lpstr>
      <vt:lpstr>«Пустой проект»</vt:lpstr>
      <vt:lpstr>Проект, созданный на основе «пустого»</vt:lpstr>
      <vt:lpstr>«Классическое приложение Windows»</vt:lpstr>
      <vt:lpstr>Solution</vt:lpstr>
      <vt:lpstr>Презентация PowerPoint</vt:lpstr>
      <vt:lpstr>Как работает Windows Application</vt:lpstr>
      <vt:lpstr>События Windows</vt:lpstr>
      <vt:lpstr>Как работает программа Windows (1)</vt:lpstr>
      <vt:lpstr>Как работает программа Windows (2)</vt:lpstr>
      <vt:lpstr>Как устроен код автоматически сгенерированного Windows приложения</vt:lpstr>
      <vt:lpstr>Код Windows приложения (1)</vt:lpstr>
      <vt:lpstr>Код Windows приложения (2)</vt:lpstr>
      <vt:lpstr>Код Windows приложения (3)</vt:lpstr>
      <vt:lpstr>Код Windows приложения (4)</vt:lpstr>
      <vt:lpstr>Код Windows приложения (5)</vt:lpstr>
      <vt:lpstr>Код Windows приложения (6)</vt:lpstr>
      <vt:lpstr>Код Windows приложения (2’)</vt:lpstr>
      <vt:lpstr>Код Windows приложения (7)</vt:lpstr>
      <vt:lpstr>Презентация PowerPoint</vt:lpstr>
      <vt:lpstr>Лабораторная работа №15</vt:lpstr>
      <vt:lpstr>Задача 0. Создать заготовку для ЛР15 </vt:lpstr>
      <vt:lpstr>Задача 1.  Добавить самодвижущуюся фигуру</vt:lpstr>
      <vt:lpstr>Задача 1.  Добавить самодвижущуюся фигуру (1)</vt:lpstr>
      <vt:lpstr>Задача 1.  Добавить самодвижущуюся фигуру (2)</vt:lpstr>
      <vt:lpstr>Задача 1.  Добавить самодвижущуюся фигуру (3)</vt:lpstr>
      <vt:lpstr>Задача 1.  Добавить самодвижущуюся фигуру (4)</vt:lpstr>
      <vt:lpstr>Задача 2.  Добавить еще одну самодвижущуюся фигуру (1)</vt:lpstr>
      <vt:lpstr>Задача 2.  Добавить еще одну самодвижущуюся фигуру (2)</vt:lpstr>
      <vt:lpstr>Задача 2.  Добавить еще одну самодвижущуюся фигуру (3)</vt:lpstr>
      <vt:lpstr>Задача 3.  Добавить еще одну самодвижущуюся фигуру</vt:lpstr>
      <vt:lpstr>Задача 4.  Добавить еще одну самодвижущуюся фигуру</vt:lpstr>
      <vt:lpstr>Задача 5.  Случайное перемещение фигуры</vt:lpstr>
      <vt:lpstr>Задача 6*. Массив фигур</vt:lpstr>
      <vt:lpstr>Задача 6*. Массив фигур (1)</vt:lpstr>
      <vt:lpstr>Задача 6*. Массив фигур (2)</vt:lpstr>
      <vt:lpstr>Задача 6*. Массив фигур (3)</vt:lpstr>
      <vt:lpstr>Презентация PowerPoint</vt:lpstr>
      <vt:lpstr>Домашнее задание по ЛР15</vt:lpstr>
      <vt:lpstr>ИТОГО по ЛР15</vt:lpstr>
      <vt:lpstr>ЛИТЕРАТУРА</vt:lpstr>
      <vt:lpstr>ИТОГО по лекции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subject/>
  <dc:creator>Oleg</dc:creator>
  <dc:description/>
  <cp:lastModifiedBy>Oleg</cp:lastModifiedBy>
  <cp:revision>264</cp:revision>
  <dcterms:created xsi:type="dcterms:W3CDTF">2015-09-02T18:56:24Z</dcterms:created>
  <dcterms:modified xsi:type="dcterms:W3CDTF">2022-10-24T08:03:01Z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Экран (4:3)</vt:lpwstr>
  </property>
  <property fmtid="{D5CDD505-2E9C-101B-9397-08002B2CF9AE}" pid="4" name="Slides">
    <vt:i4>80</vt:i4>
  </property>
</Properties>
</file>