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6" r:id="rId2"/>
    <p:sldId id="429" r:id="rId3"/>
    <p:sldId id="606" r:id="rId4"/>
    <p:sldId id="1115" r:id="rId5"/>
    <p:sldId id="1125" r:id="rId6"/>
    <p:sldId id="1124" r:id="rId7"/>
    <p:sldId id="772" r:id="rId8"/>
    <p:sldId id="1127" r:id="rId9"/>
    <p:sldId id="1126" r:id="rId10"/>
    <p:sldId id="773" r:id="rId11"/>
    <p:sldId id="774" r:id="rId12"/>
    <p:sldId id="1117" r:id="rId13"/>
    <p:sldId id="1116" r:id="rId14"/>
    <p:sldId id="1121" r:id="rId15"/>
    <p:sldId id="1122" r:id="rId16"/>
    <p:sldId id="613" r:id="rId17"/>
    <p:sldId id="614" r:id="rId18"/>
    <p:sldId id="610" r:id="rId19"/>
    <p:sldId id="609" r:id="rId20"/>
    <p:sldId id="497" r:id="rId21"/>
    <p:sldId id="619" r:id="rId22"/>
    <p:sldId id="1131" r:id="rId23"/>
    <p:sldId id="1130" r:id="rId24"/>
    <p:sldId id="1132" r:id="rId25"/>
    <p:sldId id="1133" r:id="rId26"/>
    <p:sldId id="1134" r:id="rId27"/>
    <p:sldId id="1135" r:id="rId28"/>
    <p:sldId id="1136" r:id="rId29"/>
    <p:sldId id="1137" r:id="rId30"/>
    <p:sldId id="1138" r:id="rId31"/>
    <p:sldId id="1139" r:id="rId32"/>
    <p:sldId id="1140" r:id="rId33"/>
    <p:sldId id="1141" r:id="rId34"/>
    <p:sldId id="1142" r:id="rId35"/>
    <p:sldId id="1129" r:id="rId36"/>
    <p:sldId id="1143" r:id="rId37"/>
    <p:sldId id="1147" r:id="rId38"/>
    <p:sldId id="1145" r:id="rId39"/>
    <p:sldId id="1148" r:id="rId40"/>
    <p:sldId id="1144" r:id="rId41"/>
    <p:sldId id="1153" r:id="rId42"/>
    <p:sldId id="1154" r:id="rId43"/>
    <p:sldId id="1073" r:id="rId44"/>
    <p:sldId id="1156" r:id="rId45"/>
    <p:sldId id="1317" r:id="rId46"/>
    <p:sldId id="1158" r:id="rId47"/>
    <p:sldId id="1162" r:id="rId48"/>
    <p:sldId id="1159" r:id="rId49"/>
    <p:sldId id="1160" r:id="rId50"/>
    <p:sldId id="1161" r:id="rId51"/>
    <p:sldId id="1155" r:id="rId52"/>
    <p:sldId id="1163" r:id="rId53"/>
    <p:sldId id="664" r:id="rId54"/>
    <p:sldId id="665" r:id="rId55"/>
    <p:sldId id="666" r:id="rId56"/>
    <p:sldId id="667" r:id="rId57"/>
    <p:sldId id="668" r:id="rId58"/>
    <p:sldId id="406" r:id="rId59"/>
    <p:sldId id="419" r:id="rId60"/>
    <p:sldId id="304" r:id="rId61"/>
    <p:sldId id="1152" r:id="rId62"/>
    <p:sldId id="1164" r:id="rId63"/>
    <p:sldId id="1165" r:id="rId64"/>
    <p:sldId id="1169" r:id="rId65"/>
    <p:sldId id="1168" r:id="rId66"/>
    <p:sldId id="1180" r:id="rId67"/>
    <p:sldId id="1181" r:id="rId68"/>
    <p:sldId id="1182" r:id="rId69"/>
    <p:sldId id="1235" r:id="rId70"/>
    <p:sldId id="1178" r:id="rId71"/>
    <p:sldId id="1236" r:id="rId72"/>
    <p:sldId id="1237" r:id="rId73"/>
    <p:sldId id="1238" r:id="rId74"/>
    <p:sldId id="1239" r:id="rId75"/>
    <p:sldId id="1151" r:id="rId76"/>
    <p:sldId id="1166" r:id="rId77"/>
    <p:sldId id="1167" r:id="rId78"/>
    <p:sldId id="1172" r:id="rId79"/>
    <p:sldId id="1171" r:id="rId80"/>
    <p:sldId id="1183" r:id="rId81"/>
    <p:sldId id="1092" r:id="rId82"/>
    <p:sldId id="1084" r:id="rId83"/>
    <p:sldId id="1185" r:id="rId84"/>
    <p:sldId id="1186" r:id="rId85"/>
    <p:sldId id="1187" r:id="rId86"/>
    <p:sldId id="1188" r:id="rId87"/>
    <p:sldId id="1189" r:id="rId88"/>
    <p:sldId id="1184" r:id="rId89"/>
    <p:sldId id="1190" r:id="rId90"/>
    <p:sldId id="1191" r:id="rId91"/>
    <p:sldId id="1194" r:id="rId92"/>
    <p:sldId id="1195" r:id="rId93"/>
    <p:sldId id="1196" r:id="rId94"/>
    <p:sldId id="1192" r:id="rId95"/>
    <p:sldId id="1197" r:id="rId96"/>
    <p:sldId id="1198" r:id="rId97"/>
    <p:sldId id="1199" r:id="rId98"/>
    <p:sldId id="1313" r:id="rId99"/>
    <p:sldId id="1200" r:id="rId100"/>
    <p:sldId id="1201" r:id="rId101"/>
    <p:sldId id="1202" r:id="rId102"/>
    <p:sldId id="1203" r:id="rId103"/>
    <p:sldId id="1205" r:id="rId104"/>
    <p:sldId id="1206" r:id="rId105"/>
    <p:sldId id="1207" r:id="rId106"/>
    <p:sldId id="1208" r:id="rId107"/>
    <p:sldId id="1209" r:id="rId108"/>
    <p:sldId id="1210" r:id="rId109"/>
    <p:sldId id="356" r:id="rId110"/>
    <p:sldId id="978" r:id="rId111"/>
    <p:sldId id="1316" r:id="rId112"/>
    <p:sldId id="288" r:id="rId113"/>
    <p:sldId id="1149" r:id="rId114"/>
    <p:sldId id="402" r:id="rId1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429"/>
            <p14:sldId id="606"/>
            <p14:sldId id="1115"/>
            <p14:sldId id="1125"/>
            <p14:sldId id="1124"/>
            <p14:sldId id="772"/>
            <p14:sldId id="1127"/>
            <p14:sldId id="1126"/>
            <p14:sldId id="773"/>
            <p14:sldId id="774"/>
            <p14:sldId id="1117"/>
            <p14:sldId id="1116"/>
            <p14:sldId id="1121"/>
            <p14:sldId id="1122"/>
            <p14:sldId id="613"/>
            <p14:sldId id="614"/>
            <p14:sldId id="610"/>
            <p14:sldId id="609"/>
            <p14:sldId id="497"/>
            <p14:sldId id="619"/>
            <p14:sldId id="1131"/>
            <p14:sldId id="1130"/>
            <p14:sldId id="1132"/>
            <p14:sldId id="1133"/>
            <p14:sldId id="1134"/>
            <p14:sldId id="1135"/>
            <p14:sldId id="1136"/>
            <p14:sldId id="1137"/>
            <p14:sldId id="1138"/>
            <p14:sldId id="1139"/>
            <p14:sldId id="1140"/>
            <p14:sldId id="1141"/>
            <p14:sldId id="1142"/>
            <p14:sldId id="1129"/>
            <p14:sldId id="1143"/>
            <p14:sldId id="1147"/>
            <p14:sldId id="1145"/>
            <p14:sldId id="1148"/>
            <p14:sldId id="1144"/>
            <p14:sldId id="1153"/>
            <p14:sldId id="1154"/>
            <p14:sldId id="1073"/>
            <p14:sldId id="1156"/>
            <p14:sldId id="1317"/>
            <p14:sldId id="1158"/>
            <p14:sldId id="1162"/>
            <p14:sldId id="1159"/>
            <p14:sldId id="1160"/>
            <p14:sldId id="1161"/>
            <p14:sldId id="1155"/>
            <p14:sldId id="1163"/>
            <p14:sldId id="664"/>
            <p14:sldId id="665"/>
            <p14:sldId id="666"/>
            <p14:sldId id="667"/>
            <p14:sldId id="668"/>
            <p14:sldId id="406"/>
            <p14:sldId id="419"/>
            <p14:sldId id="304"/>
            <p14:sldId id="1152"/>
            <p14:sldId id="1164"/>
            <p14:sldId id="1165"/>
            <p14:sldId id="1169"/>
            <p14:sldId id="1168"/>
            <p14:sldId id="1180"/>
            <p14:sldId id="1181"/>
            <p14:sldId id="1182"/>
            <p14:sldId id="1235"/>
            <p14:sldId id="1178"/>
            <p14:sldId id="1236"/>
            <p14:sldId id="1237"/>
            <p14:sldId id="1238"/>
            <p14:sldId id="1239"/>
            <p14:sldId id="1151"/>
            <p14:sldId id="1166"/>
            <p14:sldId id="1167"/>
            <p14:sldId id="1172"/>
            <p14:sldId id="1171"/>
            <p14:sldId id="1183"/>
            <p14:sldId id="1092"/>
            <p14:sldId id="1084"/>
            <p14:sldId id="1185"/>
            <p14:sldId id="1186"/>
            <p14:sldId id="1187"/>
            <p14:sldId id="1188"/>
            <p14:sldId id="1189"/>
            <p14:sldId id="1184"/>
            <p14:sldId id="1190"/>
            <p14:sldId id="1191"/>
            <p14:sldId id="1194"/>
            <p14:sldId id="1195"/>
            <p14:sldId id="1196"/>
            <p14:sldId id="1192"/>
            <p14:sldId id="1197"/>
            <p14:sldId id="1198"/>
            <p14:sldId id="1199"/>
            <p14:sldId id="1313"/>
            <p14:sldId id="1200"/>
            <p14:sldId id="1201"/>
            <p14:sldId id="1202"/>
            <p14:sldId id="1203"/>
            <p14:sldId id="1205"/>
            <p14:sldId id="1206"/>
            <p14:sldId id="1207"/>
            <p14:sldId id="1208"/>
            <p14:sldId id="1209"/>
            <p14:sldId id="1210"/>
            <p14:sldId id="356"/>
            <p14:sldId id="978"/>
            <p14:sldId id="1316"/>
            <p14:sldId id="288"/>
            <p14:sldId id="1149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7836" autoAdjust="0"/>
  </p:normalViewPr>
  <p:slideViewPr>
    <p:cSldViewPr>
      <p:cViewPr varScale="1">
        <p:scale>
          <a:sx n="97" d="100"/>
          <a:sy n="97" d="100"/>
        </p:scale>
        <p:origin x="21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4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5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76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7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97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8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88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60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02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79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0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0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86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7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56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2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96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17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1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A010176-5495-4DFE-A5BB-F809211D0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FECEC4-DB51-43AD-AE32-80486847CE66}" type="slidenum">
              <a:rPr lang="ru-RU" altLang="ru-RU"/>
              <a:pPr eaLnBrk="1" hangingPunct="1">
                <a:spcBef>
                  <a:spcPct val="0"/>
                </a:spcBef>
              </a:pPr>
              <a:t>43</a:t>
            </a:fld>
            <a:endParaRPr lang="ru-RU" altLang="ru-RU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34CCCB5-8227-4987-A842-7E62DC1A1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B2320D7-7CFB-4F2D-A605-35A9E0ADA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100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9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101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35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102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2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8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48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5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1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7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8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vid.pp.ru/students/sp/lectures/f.html" TargetMode="External"/><Relationship Id="rId2" Type="http://schemas.openxmlformats.org/officeDocument/2006/relationships/hyperlink" Target="http://learnc.info/c/memory_allocation.ht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0%D1%88%D0%B8%D0%BD%D0%BD%D1%8B%D0%B9_%D0%BA%D0%BE%D0%B4#cite_note-Dict-1" TargetMode="External"/><Relationship Id="rId13" Type="http://schemas.openxmlformats.org/officeDocument/2006/relationships/hyperlink" Target="https://ru.wikipedia.org/wiki/%D0%9C%D0%BD%D0%B5%D0%BC%D0%BE%D0%BD%D0%B8%D0%BA%D0%B0" TargetMode="External"/><Relationship Id="rId3" Type="http://schemas.openxmlformats.org/officeDocument/2006/relationships/hyperlink" Target="https://ru.wikipedia.org/wiki/%D0%A1%D0%B8%D1%81%D1%82%D0%B5%D0%BC%D0%B0_%D0%BA%D0%BE%D0%BC%D0%B0%D0%BD%D0%B4" TargetMode="External"/><Relationship Id="rId7" Type="http://schemas.openxmlformats.org/officeDocument/2006/relationships/hyperlink" Target="https://ru.wikipedia.org/wiki/%D0%9C%D0%B8%D0%BA%D1%80%D0%BE%D0%BA%D0%BE%D0%B4" TargetMode="External"/><Relationship Id="rId12" Type="http://schemas.openxmlformats.org/officeDocument/2006/relationships/hyperlink" Target="https://ru.wikipedia.org/wiki/%D0%9F%D1%80%D0%BE%D0%B3%D1%80%D0%B0%D0%BC%D0%BC%D0%B8%D1%80%D0%BE%D0%B2%D0%B0%D0%BD%D0%B8%D0%B5" TargetMode="External"/><Relationship Id="rId2" Type="http://schemas.openxmlformats.org/officeDocument/2006/relationships/hyperlink" Target="https://ru.wikipedia.org/wiki/%D0%9C%D0%B0%D1%88%D0%B8%D0%BD%D0%BD%D1%8B%D0%B9_%D0%BA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E%D1%86%D0%B5%D1%81%D1%81%D0%BE%D1%80" TargetMode="External"/><Relationship Id="rId11" Type="http://schemas.openxmlformats.org/officeDocument/2006/relationships/hyperlink" Target="https://ru.wikipedia.org/wiki/%D0%94%D0%B2%D0%BE%D0%B8%D1%87%D0%BD%D1%8B%D0%B9_%D0%BA%D0%BE%D0%B4" TargetMode="External"/><Relationship Id="rId5" Type="http://schemas.openxmlformats.org/officeDocument/2006/relationships/hyperlink" Target="https://ru.wikipedia.org/wiki/%D0%98%D0%BD%D1%82%D0%B5%D1%80%D0%BF%D1%80%D0%B5%D1%82%D0%B0%D1%82%D0%BE%D1%80" TargetMode="External"/><Relationship Id="rId15" Type="http://schemas.openxmlformats.org/officeDocument/2006/relationships/hyperlink" Target="https://ru.wikipedia.org/wiki/%D0%90%D1%80%D1%85%D0%B8%D1%82%D0%B5%D0%BA%D1%82%D1%83%D1%80%D0%B0_%D0%BD%D0%B0%D0%B1%D0%BE%D1%80%D0%B0_%D0%BA%D0%BE%D0%BC%D0%B0%D0%BD%D0%B4" TargetMode="External"/><Relationship Id="rId10" Type="http://schemas.openxmlformats.org/officeDocument/2006/relationships/hyperlink" Target="https://ru.wikipedia.org/wiki/%D0%9A%D0%BE%D0%B4_%D0%BE%D0%BF%D0%B5%D1%80%D0%B0%D1%86%D0%B8%D0%B8" TargetMode="External"/><Relationship Id="rId4" Type="http://schemas.openxmlformats.org/officeDocument/2006/relationships/hyperlink" Target="https://ru.wikipedia.org/wiki/%D0%9A%D0%BE%D0%BC%D0%BF%D1%8C%D1%8E%D1%82%D0%B5%D1%80" TargetMode="External"/><Relationship Id="rId9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14" Type="http://schemas.openxmlformats.org/officeDocument/2006/relationships/hyperlink" Target="https://ru.wikipedia.org/wiki/%D0%AF%D0%B7%D1%8B%D0%BA_%D0%B0%D1%81%D1%81%D0%B5%D0%BC%D0%B1%D0%BB%D0%B5%D1%80%D0%B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F%D0%BF%D0%B0%D1%80%D0%B0%D1%82%D0%BD%D0%B0%D1%8F_%D0%BF%D0%BB%D0%B0%D1%82%D1%84%D0%BE%D1%80%D0%BC%D0%B0_%D0%BA%D0%BE%D0%BC%D0%BF%D1%8C%D1%8E%D1%82%D0%B5%D1%80%D0%B0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A%D0%BE%D0%B4_%D0%BE%D0%BF%D0%B5%D1%80%D0%B0%D1%86%D0%B8%D0%B8" TargetMode="External"/><Relationship Id="rId2" Type="http://schemas.openxmlformats.org/officeDocument/2006/relationships/hyperlink" Target="https://ru.wikipedia.org/wiki/%D0%AF%D0%B7%D1%8B%D0%BA_%D0%B0%D1%81%D1%81%D0%B5%D0%BC%D0%B1%D0%BB%D0%B5%D1%80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C%D0%B0%D1%88%D0%B8%D0%BD%D0%BD%D1%8B%D0%B9_%D0%BA%D0%BE%D0%B4" TargetMode="External"/><Relationship Id="rId5" Type="http://schemas.openxmlformats.org/officeDocument/2006/relationships/hyperlink" Target="https://ru.wikipedia.org/wiki/%D0%9D%D0%B8%D0%B7%D0%BA%D0%BE%D1%83%D1%80%D0%BE%D0%B2%D0%BD%D0%B5%D0%B2%D1%8B%D0%B9_%D1%8F%D0%B7%D1%8B%D0%BA_%D0%BF%D1%80%D0%BE%D0%B3%D1%80%D0%B0%D0%BC%D0%BC%D0%B8%D1%80%D0%BE%D0%B2%D0%B0%D0%BD%D0%B8%D1%8F" TargetMode="External"/><Relationship Id="rId4" Type="http://schemas.openxmlformats.org/officeDocument/2006/relationships/hyperlink" Target="https://ru.wikipedia.org/wiki/%D0%AF%D0%B7%D1%8B%D0%BA_%D0%BF%D1%80%D0%BE%D0%B3%D1%80%D0%B0%D0%BC%D0%BC%D0%B8%D1%80%D0%BE%D0%B2%D0%B0%D0%BD%D0%B8%D1%8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7" Type="http://schemas.openxmlformats.org/officeDocument/2006/relationships/hyperlink" Target="https://ru.wikipedia.org/wiki/%D0%98%D1%81%D1%85%D0%BE%D0%B4%D0%BD%D1%8B%D0%B9_%D0%BA%D0%BE%D0%B4" TargetMode="External"/><Relationship Id="rId2" Type="http://schemas.openxmlformats.org/officeDocument/2006/relationships/hyperlink" Target="https://ru.wikipedia.org/wiki/%D0%A2%D1%80%D0%B0%D0%BD%D1%81%D0%BB%D1%8F%D1%82%D0%BE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5" Type="http://schemas.openxmlformats.org/officeDocument/2006/relationships/hyperlink" Target="https://ru.wikipedia.org/wiki/%D0%A2%D1%80%D0%B0%D0%BD%D1%81%D0%BB%D1%8F%D1%82%D0%BE%D1%80#cite_note-&#1055;&#1077;&#1088;&#1096;&#1080;&#1082;&#1086;&#1074;-2" TargetMode="External"/><Relationship Id="rId4" Type="http://schemas.openxmlformats.org/officeDocument/2006/relationships/hyperlink" Target="https://ru.wikipedia.org/wiki/%D0%A2%D1%80%D0%B0%D0%BD%D1%81%D0%BB%D1%8F%D1%82%D0%BE%D1%80#cite_note-gost-19781-83-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5%D0%BA%D1%81%D0%B8%D1%87%D0%B5%D1%81%D0%BA%D0%B8%D0%B9_%D0%B0%D0%BD%D0%B0%D0%BB%D0%B8%D0%B7" TargetMode="External"/><Relationship Id="rId7" Type="http://schemas.openxmlformats.org/officeDocument/2006/relationships/hyperlink" Target="https://ru.wikipedia.org/wiki/%D0%93%D0%B5%D0%BD%D0%B5%D1%80%D0%B0%D1%86%D0%B8%D1%8F_%D0%BA%D0%BE%D0%B4%D0%B0" TargetMode="External"/><Relationship Id="rId2" Type="http://schemas.openxmlformats.org/officeDocument/2006/relationships/hyperlink" Target="https://ru.wikipedia.org/wiki/%D0%9A%D0%BE%D0%BC%D0%BF%D0%B8%D0%BB%D1%8F%D1%82%D0%BE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D0%BF%D1%82%D0%B8%D0%BC%D0%B8%D0%B7%D0%B0%D1%86%D0%B8%D1%8F_%D0%BA%D0%BE%D0%BC%D0%BF%D0%B8%D0%BB%D1%8F%D1%82%D0%BE%D1%80%D0%B0" TargetMode="External"/><Relationship Id="rId5" Type="http://schemas.openxmlformats.org/officeDocument/2006/relationships/hyperlink" Target="https://ru.wikipedia.org/wiki/%D0%A1%D0%B5%D0%BC%D0%B0%D0%BD%D1%82%D0%B8%D1%87%D0%B5%D1%81%D0%BA%D0%B8%D0%B9_%D0%B0%D0%BD%D0%B0%D0%BB%D0%B8%D0%B7" TargetMode="External"/><Relationship Id="rId4" Type="http://schemas.openxmlformats.org/officeDocument/2006/relationships/hyperlink" Target="https://ru.wikipedia.org/wiki/%D0%A1%D0%B8%D0%BD%D1%82%D0%B0%D0%BA%D1%81%D0%B8%D1%87%D0%B5%D1%81%D0%BA%D0%B8%D0%B9_%D0%B0%D0%BD%D0%B0%D0%BB%D0%B8%D0%B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7812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aurtl.ru/UkVT/UKVT3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vdsina/blog/51566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oxford.ru/wiki/informatika/stek-vyzovov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vid.pp.ru/students/sp/lectures/f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ycpp.ru/cpp/scpp/cppd_qualifier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staticheskie-lokalnye-peremenny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globalnye-peremenny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c-cpp.ru/books/extern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c-cpp.ru/books/extern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cpp.ru/books/staticheskie-globalnye-peremenny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ook.kbsu.ru/theory/chapter2/1_2_10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rsdn.org/article/cpp/ObjectsAndPointers.xml?print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c.info/c/memory_allocation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cpp.ru/voi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1%80%D0%BE%D1%86%D0%B5%D1%81%D1%81%D0%BE%D1%80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2" Type="http://schemas.openxmlformats.org/officeDocument/2006/relationships/hyperlink" Target="https://ru.wikipedia.org/wiki/%D0%9E%D0%BF%D0%B5%D1%80%D0%B0%D1%82%D0%B8%D0%B2%D0%BD%D0%B0%D1%8F_%D0%BF%D0%B0%D0%BC%D1%8F%D1%82%D1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C%D0%BF%D1%8C%D1%8E%D1%82%D0%B5%D1%80%D0%BD%D0%B0%D1%8F_%D0%BF%D0%B0%D0%BC%D1%8F%D1%82%D1%8C" TargetMode="External"/><Relationship Id="rId5" Type="http://schemas.openxmlformats.org/officeDocument/2006/relationships/hyperlink" Target="https://ru.wikipedia.org/wiki/%D0%AD%D0%BD%D0%B5%D1%80%D0%B3%D0%BE%D0%B7%D0%B0%D0%B2%D0%B8%D1%81%D0%B8%D0%BC%D0%B0%D1%8F_%D0%BF%D0%B0%D0%BC%D1%8F%D1%82%D1%8C" TargetMode="External"/><Relationship Id="rId4" Type="http://schemas.openxmlformats.org/officeDocument/2006/relationships/hyperlink" Target="https://ru.wikipedia.org/wiki/%D0%9F%D1%80%D0%BE%D0%B8%D0%B7%D0%B2%D0%BE%D0%BB%D1%8C%D0%BD%D1%8B%D0%B9_%D0%B4%D0%BE%D1%81%D1%82%D1%83%D0%BF" TargetMode="External"/><Relationship Id="rId9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056784" cy="263914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14</a:t>
            </a:r>
          </a:p>
          <a:p>
            <a:pPr algn="l"/>
            <a:r>
              <a:rPr lang="ru-RU" sz="2400" b="1" dirty="0"/>
              <a:t>Память</a:t>
            </a:r>
            <a:endParaRPr lang="en-US" sz="2400" b="1" dirty="0"/>
          </a:p>
          <a:p>
            <a:pPr algn="l"/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26. Динамические массивы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во время работы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837C2F-15DE-4856-89CA-0FD97FA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1" y="908720"/>
            <a:ext cx="2798717" cy="56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6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. Реализация (1). Структура проекта </a:t>
            </a:r>
            <a:endParaRPr lang="en-US" altLang="ru-RU" sz="32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8F459-710F-ECAF-8295-98020F5C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09" y="1556792"/>
            <a:ext cx="34443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21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. Реализация (2) </a:t>
            </a:r>
            <a:r>
              <a:rPr lang="en-US" altLang="ru-RU" sz="3200" b="1" dirty="0" err="1"/>
              <a:t>Lines.h</a:t>
            </a:r>
            <a:r>
              <a:rPr lang="ru-RU" altLang="ru-RU" sz="3200" b="1" dirty="0"/>
              <a:t> </a:t>
            </a:r>
            <a:endParaRPr lang="en-US" altLang="ru-RU" sz="3200" b="1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x1;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y1;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x2;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y2;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r, g, b;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InitLines1();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lines;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1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. Реализация (</a:t>
            </a:r>
            <a:r>
              <a:rPr lang="en-US" altLang="ru-RU" sz="3200" b="1" dirty="0"/>
              <a:t>3</a:t>
            </a:r>
            <a:r>
              <a:rPr lang="ru-RU" altLang="ru-RU" sz="3200" b="1" dirty="0"/>
              <a:t>) </a:t>
            </a:r>
            <a:r>
              <a:rPr lang="en-US" altLang="ru-RU" sz="3200" b="1" dirty="0"/>
              <a:t>Lab26_Win.cpp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4DEE1-253F-6E08-1387-1F9307C6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73374"/>
            <a:ext cx="6282546" cy="48846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DE8E92-2147-8870-E154-82A55334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09878"/>
            <a:ext cx="5036046" cy="10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6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(4)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Lines.h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lines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free(lines);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lines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 = 0;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i="1" dirty="0"/>
          </a:p>
          <a:p>
            <a:endParaRPr lang="ru-RU" sz="1500" i="1" dirty="0"/>
          </a:p>
        </p:txBody>
      </p:sp>
    </p:spTree>
    <p:extLst>
      <p:ext uri="{BB962C8B-B14F-4D97-AF65-F5344CB8AC3E}">
        <p14:creationId xmlns:p14="http://schemas.microsoft.com/office/powerpoint/2010/main" val="2917413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5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InitLines1()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n = 2;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n);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lines[0].x1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lines[0].y1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lines[0].x2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lines[0].y2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lines[0].r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lines[0].g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lines[0].b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lines[1].x1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lines[1].y1 = 10;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lines[1].x2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lines[1].y2 = 100;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lines[1].r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lines[1].g = 255;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lines[1].b =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i="1" dirty="0"/>
          </a:p>
        </p:txBody>
      </p:sp>
    </p:spTree>
    <p:extLst>
      <p:ext uri="{BB962C8B-B14F-4D97-AF65-F5344CB8AC3E}">
        <p14:creationId xmlns:p14="http://schemas.microsoft.com/office/powerpoint/2010/main" val="2227967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6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	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].r,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].b));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].x1,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].y1,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].x2, 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].y2);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963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7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LoadLines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fopen(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"c:\\Temp\\Lection14\\lines.txt"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// ???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Куда выведется?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x1, y1, x2, y2, r, g, b;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(fscanf(fin,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"%d%d%d%d%d%d%d"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&amp;x1, &amp;y1, &amp;x2, &amp;y2,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&amp;r, &amp;g, &amp;b) == 7)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num++;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Повторное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fin = fopen(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"c:\\Temp\\Lection14\\lines.txt"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53452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altLang="ru-RU" sz="2800" b="1" dirty="0"/>
              <a:t>Задача </a:t>
            </a:r>
            <a:r>
              <a:rPr lang="en-US" altLang="ru-RU" sz="2800" b="1" dirty="0"/>
              <a:t>3</a:t>
            </a:r>
            <a:r>
              <a:rPr lang="ru-RU" altLang="ru-RU" sz="2800" b="1" dirty="0"/>
              <a:t>. Реализация (</a:t>
            </a:r>
            <a:r>
              <a:rPr lang="en-US" altLang="ru-RU" sz="2800" b="1" dirty="0"/>
              <a:t>7</a:t>
            </a:r>
            <a:r>
              <a:rPr lang="ru-RU" altLang="ru-RU" sz="2800" b="1" dirty="0"/>
              <a:t>) </a:t>
            </a:r>
            <a:r>
              <a:rPr lang="en-US" altLang="ru-RU" sz="2800" b="1" dirty="0"/>
              <a:t>Lines.cpp</a:t>
            </a:r>
            <a:r>
              <a:rPr lang="ru-RU" altLang="ru-RU" sz="2800" b="1" dirty="0"/>
              <a:t> </a:t>
            </a:r>
            <a:endParaRPr lang="ru-RU" sz="2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E3523-8FE2-4B71-B3E6-42915A9B2B5F}"/>
              </a:ext>
            </a:extLst>
          </p:cNvPr>
          <p:cNvSpPr/>
          <p:nvPr/>
        </p:nvSpPr>
        <p:spPr>
          <a:xfrm>
            <a:off x="520304" y="764704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(lines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free(lines);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 = num;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n);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x1, y1, x2, y2, r, g, b;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fscanf(fin,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"%d%d%d%d%d%d%d"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&amp;x1, &amp;y1, &amp;x2, &amp;y2,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&amp;r, &amp;g, &amp;b);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].x1 = x1;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].y1 = y1;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].x2 = x2;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].y2 = y2;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].r = r;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 = g;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].b = b;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447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Куда попадут имена из кода выше?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1805558" cy="269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2326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Доделать задачи 1-3.</a:t>
            </a:r>
          </a:p>
          <a:p>
            <a:endParaRPr lang="ru-RU" sz="1700" dirty="0"/>
          </a:p>
          <a:p>
            <a:r>
              <a:rPr lang="ru-RU" sz="1700" dirty="0"/>
              <a:t>4</a:t>
            </a:r>
            <a:r>
              <a:rPr lang="en-US" sz="1700" dirty="0"/>
              <a:t>*</a:t>
            </a:r>
            <a:r>
              <a:rPr lang="ru-RU" sz="1700" dirty="0"/>
              <a:t>. Переделать задачу 3, заменив в нем рисование ЛИНИЙ, толщиной 1 на ваш вариант рисунка. Также как в задаче 3 картинку загружать из файла, хранить в динамическом массиве, рисовать в </a:t>
            </a:r>
            <a:r>
              <a:rPr lang="en-US" sz="1700" dirty="0"/>
              <a:t>WM_PAINT</a:t>
            </a:r>
            <a:r>
              <a:rPr lang="ru-RU" sz="1700" dirty="0"/>
              <a:t>.</a:t>
            </a:r>
          </a:p>
          <a:p>
            <a:endParaRPr lang="ru-RU" sz="1700" dirty="0"/>
          </a:p>
          <a:p>
            <a:r>
              <a:rPr lang="ru-RU" sz="1700" dirty="0"/>
              <a:t>Варианты:</a:t>
            </a:r>
          </a:p>
          <a:p>
            <a:pPr marL="342900" indent="-342900">
              <a:buAutoNum type="arabicPeriod"/>
            </a:pPr>
            <a:r>
              <a:rPr lang="ru-RU" sz="1700" dirty="0"/>
              <a:t>Рисование окружностей,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AutoNum type="arabicPeriod"/>
            </a:pPr>
            <a:r>
              <a:rPr lang="ru-RU" sz="1700" dirty="0"/>
              <a:t>Рисование прямоугольников 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треугольников (заданных 3 произвольными точками</a:t>
            </a:r>
            <a:r>
              <a:rPr lang="en-US" sz="1700" dirty="0"/>
              <a:t>– x1, y1, x2, y2, x3, y3</a:t>
            </a:r>
            <a:r>
              <a:rPr lang="ru-RU" sz="17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залитых сплошных кругов,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залитых сплошных прямоугольников,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залитых сплошных треугольников (заданных 3 произвольными точками</a:t>
            </a:r>
            <a:r>
              <a:rPr lang="en-US" sz="1700" dirty="0"/>
              <a:t> – x1, y1, x2, y2, x3, y3</a:t>
            </a:r>
            <a:r>
              <a:rPr lang="ru-RU" sz="17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прямоугольников с закругленными углами, заданных </a:t>
            </a:r>
            <a:r>
              <a:rPr lang="en-US" sz="1700" dirty="0"/>
              <a:t>x1,y1,x2,y2</a:t>
            </a:r>
            <a:endParaRPr lang="ru-RU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произвольного четырехугольника, заданного 4 произвольными точками </a:t>
            </a:r>
            <a:r>
              <a:rPr lang="en-US" sz="1700" dirty="0"/>
              <a:t>– x1, y1, x2, y2, x3, y3, x4, y4</a:t>
            </a:r>
            <a:r>
              <a:rPr lang="ru-RU" sz="1700" dirty="0"/>
              <a:t>)</a:t>
            </a:r>
            <a:endParaRPr lang="en-US" sz="1700" dirty="0"/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залитого сплошного произвольного четырехугольника, заданного 4 произвольными точками </a:t>
            </a:r>
            <a:r>
              <a:rPr lang="en-US" sz="1700" dirty="0"/>
              <a:t>– x1, y1, x2, y2, x3, y3, x4, y4</a:t>
            </a:r>
            <a:r>
              <a:rPr lang="ru-RU" sz="17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прямоугольников , заданных </a:t>
            </a:r>
            <a:r>
              <a:rPr lang="en-US" sz="1700" dirty="0"/>
              <a:t>x1,y1,x2,y2</a:t>
            </a:r>
            <a:r>
              <a:rPr lang="ru-RU" sz="1700" dirty="0"/>
              <a:t>, со штриховкой, задаваемой в файле</a:t>
            </a:r>
          </a:p>
          <a:p>
            <a:pPr marL="342900" indent="-342900">
              <a:buFontTx/>
              <a:buAutoNum type="arabicPeriod"/>
            </a:pPr>
            <a:r>
              <a:rPr lang="ru-RU" sz="1700" dirty="0"/>
              <a:t>Рисование вашего вариант элемента изображения (звезда, многоугольник, корона и т.п.) </a:t>
            </a:r>
          </a:p>
        </p:txBody>
      </p:sp>
    </p:spTree>
    <p:extLst>
      <p:ext uri="{BB962C8B-B14F-4D97-AF65-F5344CB8AC3E}">
        <p14:creationId xmlns:p14="http://schemas.microsoft.com/office/powerpoint/2010/main" val="41983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7BB20D-59DC-4A2E-87F3-1928F51F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80728"/>
            <a:ext cx="3294775" cy="53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54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лабораторной работе 26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Попробовали работать с динамическими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Вспомнили</a:t>
            </a:r>
            <a:r>
              <a:rPr lang="en-US" sz="2300" dirty="0"/>
              <a:t>/</a:t>
            </a:r>
            <a:r>
              <a:rPr lang="ru-RU" sz="2300" dirty="0"/>
              <a:t>закрепили работу с файлами</a:t>
            </a:r>
          </a:p>
          <a:p>
            <a:pPr marL="457200" indent="-457200">
              <a:buAutoNum type="arabicPeriod"/>
            </a:pP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95587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647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400" dirty="0"/>
              <a:t>Динамическое выделение памяти- </a:t>
            </a:r>
            <a:r>
              <a:rPr lang="en-US" sz="2400" dirty="0">
                <a:hlinkClick r:id="rId2"/>
              </a:rPr>
              <a:t>http://learnc.info/c/memory_allocation.html</a:t>
            </a:r>
            <a:endParaRPr lang="ru-R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400" dirty="0"/>
              <a:t>Организация памяти. Доступ к нелокальным данным. Управление кучей- </a:t>
            </a:r>
            <a:r>
              <a:rPr lang="en-US" sz="2400" dirty="0">
                <a:hlinkClick r:id="rId3"/>
              </a:rPr>
              <a:t>https://wiki.livid.pp.ru/students/sp/lectures/f.html</a:t>
            </a:r>
            <a:r>
              <a:rPr lang="ru-RU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6814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2497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</a:t>
            </a:r>
            <a:r>
              <a:rPr lang="ru-RU" sz="3200" b="1"/>
              <a:t>лекции 14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Систематизировали знания про память в Си.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динамической памятью.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динамическими массивами.</a:t>
            </a:r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AFEF9-73BC-A9FC-40DA-C088437F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97793"/>
            <a:ext cx="55626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00380-4926-D107-1638-B317D862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31104"/>
            <a:ext cx="6772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9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автоматическая, статическая, 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https://rsdn.org/article/cpp/ObjectsAndPointers.xml?print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Статическая память</a:t>
            </a:r>
            <a:r>
              <a:rPr lang="ru-RU" sz="2000" dirty="0"/>
              <a:t> — это область памяти, </a:t>
            </a:r>
            <a:r>
              <a:rPr lang="ru-RU" sz="2000" i="1" dirty="0"/>
              <a:t>выделяемая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/>
              <a:t>Автоматическая память</a:t>
            </a:r>
            <a:r>
              <a:rPr lang="ru-RU" sz="2000" dirty="0"/>
              <a:t> — это специальный регион памяти, </a:t>
            </a:r>
            <a:r>
              <a:rPr lang="ru-RU" sz="2000" i="1" dirty="0"/>
              <a:t>резервируемый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и </a:t>
            </a:r>
            <a:r>
              <a:rPr lang="ru-RU" sz="2000" i="1" dirty="0"/>
              <a:t>используемый в дальнейшем</a:t>
            </a:r>
            <a:r>
              <a:rPr lang="ru-RU" sz="2000" dirty="0"/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/>
              <a:t>стеком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память</a:t>
            </a:r>
            <a:r>
              <a:rPr lang="ru-RU" sz="20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/>
              <a:t>во время выполнения программы</a:t>
            </a:r>
            <a:r>
              <a:rPr lang="ru-RU" sz="2000" dirty="0"/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84111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C32CC3-065E-19F7-F90A-85E432D7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46" y="1427922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7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Машинный код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https://ru.wikipedia.org/wiki/%D0%9C%D0%B0%D1%88%D0%B8%D0%BD%D0%BD%D1%8B%D0%B9_%D0%BA%D0%BE%D0%B4</a:t>
            </a:r>
            <a:r>
              <a:rPr lang="ru-RU" sz="2000" b="1" dirty="0"/>
              <a:t> </a:t>
            </a:r>
          </a:p>
          <a:p>
            <a:endParaRPr lang="ru-RU" sz="2000" b="1" dirty="0"/>
          </a:p>
          <a:p>
            <a:r>
              <a:rPr lang="ru-RU" sz="2000" b="1" dirty="0" err="1"/>
              <a:t>Маши́нный</a:t>
            </a:r>
            <a:r>
              <a:rPr lang="ru-RU" sz="2000" b="1" dirty="0"/>
              <a:t> код</a:t>
            </a:r>
            <a:r>
              <a:rPr lang="ru-RU" sz="2000" dirty="0"/>
              <a:t> (</a:t>
            </a:r>
            <a:r>
              <a:rPr lang="ru-RU" sz="2000" b="1" dirty="0" err="1"/>
              <a:t>платфо́рменно-ориенти́рованный</a:t>
            </a:r>
            <a:r>
              <a:rPr lang="ru-RU" sz="2000" b="1" dirty="0"/>
              <a:t> код</a:t>
            </a:r>
            <a:r>
              <a:rPr lang="ru-RU" sz="2000" dirty="0"/>
              <a:t>), </a:t>
            </a:r>
            <a:r>
              <a:rPr lang="ru-RU" sz="2000" b="1" dirty="0" err="1"/>
              <a:t>маши́нный</a:t>
            </a:r>
            <a:r>
              <a:rPr lang="ru-RU" sz="2000" b="1" dirty="0"/>
              <a:t> </a:t>
            </a:r>
            <a:r>
              <a:rPr lang="ru-RU" sz="2000" b="1" dirty="0" err="1"/>
              <a:t>язы́к</a:t>
            </a:r>
            <a:r>
              <a:rPr lang="ru-RU" sz="2000" dirty="0"/>
              <a:t> — </a:t>
            </a:r>
            <a:r>
              <a:rPr lang="ru-RU" sz="2000" dirty="0">
                <a:hlinkClick r:id="rId3" tooltip="Система команд"/>
              </a:rPr>
              <a:t>система команд</a:t>
            </a:r>
            <a:r>
              <a:rPr lang="ru-RU" sz="2000" dirty="0"/>
              <a:t> (набор кодов операций) конкретной </a:t>
            </a:r>
            <a:r>
              <a:rPr lang="ru-RU" sz="2000" dirty="0">
                <a:hlinkClick r:id="rId4" tooltip="Компьютер"/>
              </a:rPr>
              <a:t>вычислительной машины</a:t>
            </a:r>
            <a:r>
              <a:rPr lang="ru-RU" sz="2000" dirty="0"/>
              <a:t>, которая </a:t>
            </a:r>
            <a:r>
              <a:rPr lang="ru-RU" sz="2000" dirty="0">
                <a:hlinkClick r:id="rId5" tooltip="Интерпретатор"/>
              </a:rPr>
              <a:t>интерпретируется</a:t>
            </a:r>
            <a:r>
              <a:rPr lang="ru-RU" sz="2000" dirty="0"/>
              <a:t> непосредственно </a:t>
            </a:r>
            <a:r>
              <a:rPr lang="ru-RU" sz="2000" dirty="0">
                <a:hlinkClick r:id="rId6" tooltip="Процессор"/>
              </a:rPr>
              <a:t>процессором</a:t>
            </a:r>
            <a:r>
              <a:rPr lang="ru-RU" sz="2000" dirty="0"/>
              <a:t> или </a:t>
            </a:r>
            <a:r>
              <a:rPr lang="ru-RU" sz="2000" dirty="0">
                <a:hlinkClick r:id="rId7" tooltip="Микрокод"/>
              </a:rPr>
              <a:t>микропрограммами</a:t>
            </a:r>
            <a:r>
              <a:rPr lang="ru-RU" sz="2000" dirty="0"/>
              <a:t> этой вычислительной машины.</a:t>
            </a:r>
            <a:r>
              <a:rPr lang="ru-RU" sz="2000" baseline="30000" dirty="0">
                <a:hlinkClick r:id="rId8"/>
              </a:rPr>
              <a:t>[1]</a:t>
            </a:r>
            <a:r>
              <a:rPr lang="ru-RU" sz="2000" dirty="0"/>
              <a:t>  </a:t>
            </a:r>
          </a:p>
          <a:p>
            <a:endParaRPr lang="ru-RU" sz="2000" dirty="0"/>
          </a:p>
          <a:p>
            <a:r>
              <a:rPr lang="ru-RU" sz="1600" dirty="0">
                <a:hlinkClick r:id="rId9" tooltip="Компьютерная программа"/>
              </a:rPr>
              <a:t>Компьютерная программа</a:t>
            </a:r>
            <a:r>
              <a:rPr lang="ru-RU" sz="1600" dirty="0"/>
              <a:t>, записанная на машинном языке, состоит из </a:t>
            </a:r>
            <a:r>
              <a:rPr lang="ru-RU" sz="1600" b="1" dirty="0"/>
              <a:t>машинных инструкций</a:t>
            </a:r>
            <a:r>
              <a:rPr lang="ru-RU" sz="1600" dirty="0"/>
              <a:t>, каждая из которых представлена в машинном коде в виде т. н. </a:t>
            </a:r>
            <a:r>
              <a:rPr lang="ru-RU" sz="1600" dirty="0" err="1">
                <a:hlinkClick r:id="rId10" tooltip="Код операции"/>
              </a:rPr>
              <a:t>опкода</a:t>
            </a:r>
            <a:r>
              <a:rPr lang="ru-RU" sz="1600" dirty="0"/>
              <a:t> — </a:t>
            </a:r>
            <a:r>
              <a:rPr lang="ru-RU" sz="1600" dirty="0">
                <a:hlinkClick r:id="rId11" tooltip="Двоичный код"/>
              </a:rPr>
              <a:t>двоичного кода</a:t>
            </a:r>
            <a:r>
              <a:rPr lang="ru-RU" sz="1600" dirty="0"/>
              <a:t> отдельной операции из системы команд машины. Для удобства </a:t>
            </a:r>
            <a:r>
              <a:rPr lang="ru-RU" sz="1600" dirty="0">
                <a:hlinkClick r:id="rId12" tooltip="Программирование"/>
              </a:rPr>
              <a:t>программирования</a:t>
            </a:r>
            <a:r>
              <a:rPr lang="ru-RU" sz="1600" dirty="0"/>
              <a:t> вместо числовых </a:t>
            </a:r>
            <a:r>
              <a:rPr lang="ru-RU" sz="1600" dirty="0" err="1"/>
              <a:t>опкодов</a:t>
            </a:r>
            <a:r>
              <a:rPr lang="ru-RU" sz="1600" dirty="0"/>
              <a:t>, которые только и понимает процессор, обычно используют их условные буквенные </a:t>
            </a:r>
            <a:r>
              <a:rPr lang="ru-RU" sz="1600" dirty="0">
                <a:hlinkClick r:id="rId13" tooltip="Мнемоника"/>
              </a:rPr>
              <a:t>мнемоники</a:t>
            </a:r>
            <a:r>
              <a:rPr lang="ru-RU" sz="1600" dirty="0"/>
              <a:t>. Набор таких мнемоник, вместе с некоторыми дополнительными возможностями (например, некоторыми макрокомандами, </a:t>
            </a:r>
            <a:r>
              <a:rPr lang="ru-RU" sz="1600" i="1" dirty="0"/>
              <a:t>директивами</a:t>
            </a:r>
            <a:r>
              <a:rPr lang="ru-RU" sz="1600" dirty="0"/>
              <a:t>), называется </a:t>
            </a:r>
            <a:r>
              <a:rPr lang="ru-RU" sz="1600" dirty="0">
                <a:hlinkClick r:id="rId14" tooltip="Язык ассемблера"/>
              </a:rPr>
              <a:t>языком ассемблера</a:t>
            </a:r>
            <a:r>
              <a:rPr lang="ru-RU" sz="1600" dirty="0"/>
              <a:t>. </a:t>
            </a:r>
          </a:p>
          <a:p>
            <a:r>
              <a:rPr lang="ru-RU" sz="1600" dirty="0"/>
              <a:t>Каждая модель процессора имеет собственный набор команд, хотя во многих моделях эти наборы команд сильно перекрываются. Говорят, что процессор </a:t>
            </a:r>
            <a:r>
              <a:rPr lang="ru-RU" sz="1600" i="1" dirty="0"/>
              <a:t>A</a:t>
            </a:r>
            <a:r>
              <a:rPr lang="ru-RU" sz="1600" dirty="0"/>
              <a:t> </a:t>
            </a:r>
            <a:r>
              <a:rPr lang="ru-RU" sz="1600" i="1" dirty="0"/>
              <a:t>совместим</a:t>
            </a:r>
            <a:r>
              <a:rPr lang="ru-RU" sz="1600" dirty="0"/>
              <a:t> с процессором </a:t>
            </a:r>
            <a:r>
              <a:rPr lang="ru-RU" sz="1600" i="1" dirty="0"/>
              <a:t>B</a:t>
            </a:r>
            <a:r>
              <a:rPr lang="ru-RU" sz="1600" dirty="0"/>
              <a:t>, если процессор </a:t>
            </a:r>
            <a:r>
              <a:rPr lang="ru-RU" sz="1600" i="1" dirty="0"/>
              <a:t>A</a:t>
            </a:r>
            <a:r>
              <a:rPr lang="ru-RU" sz="1600" dirty="0"/>
              <a:t> полностью «понимает» машинный код процессора </a:t>
            </a:r>
            <a:r>
              <a:rPr lang="ru-RU" sz="1600" i="1" dirty="0"/>
              <a:t>B</a:t>
            </a:r>
            <a:r>
              <a:rPr lang="ru-RU" sz="1600" dirty="0"/>
              <a:t>. Если процессоры </a:t>
            </a:r>
            <a:r>
              <a:rPr lang="ru-RU" sz="1600" i="1" dirty="0"/>
              <a:t>A</a:t>
            </a:r>
            <a:r>
              <a:rPr lang="ru-RU" sz="1600" dirty="0"/>
              <a:t> и </a:t>
            </a:r>
            <a:r>
              <a:rPr lang="ru-RU" sz="1600" i="1" dirty="0"/>
              <a:t>B</a:t>
            </a:r>
            <a:r>
              <a:rPr lang="ru-RU" sz="1600" dirty="0"/>
              <a:t> имеют некоторое подмножество инструкций, по которым они взаимно совместимы, то говорят, что они одной «архитектуры» (имеют одинаковую </a:t>
            </a:r>
            <a:r>
              <a:rPr lang="ru-RU" sz="1600" dirty="0">
                <a:hlinkClick r:id="rId15" tooltip="Архитектура набора команд"/>
              </a:rPr>
              <a:t>архитектуру набора команд</a:t>
            </a:r>
            <a:r>
              <a:rPr lang="ru-RU" sz="1600" dirty="0"/>
              <a:t>).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198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Язык ассемблера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https://ru.wikipedia.org/wiki/%D0%AF%D0%B7%D1%8B%D0%BA_%D0%B0%D1%81%D1%81%D0%B5%D0%BC%D0%B1%D0%BB%D0%B5%D1%80%D0%B0</a:t>
            </a:r>
            <a:r>
              <a:rPr lang="ru-RU" sz="2000" b="1" dirty="0"/>
              <a:t> </a:t>
            </a:r>
          </a:p>
          <a:p>
            <a:endParaRPr lang="ru-RU" sz="2000" b="1" dirty="0"/>
          </a:p>
          <a:p>
            <a:r>
              <a:rPr lang="ru-RU" sz="2000" b="1" dirty="0" err="1"/>
              <a:t>Язы́к</a:t>
            </a:r>
            <a:r>
              <a:rPr lang="ru-RU" sz="2000" b="1" dirty="0"/>
              <a:t> </a:t>
            </a:r>
            <a:r>
              <a:rPr lang="ru-RU" sz="2000" b="1" dirty="0" err="1"/>
              <a:t>ассе́мблера</a:t>
            </a:r>
            <a:r>
              <a:rPr lang="ru-RU" sz="2000" dirty="0"/>
              <a:t> (</a:t>
            </a:r>
            <a:r>
              <a:rPr lang="ru-RU" sz="2000" dirty="0">
                <a:hlinkClick r:id="rId3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 err="1">
                <a:effectLst/>
              </a:rPr>
              <a:t>assembly</a:t>
            </a:r>
            <a:r>
              <a:rPr lang="ru-RU" sz="2000" i="1" dirty="0">
                <a:effectLst/>
              </a:rPr>
              <a:t> </a:t>
            </a:r>
            <a:r>
              <a:rPr lang="ru-RU" sz="2000" i="1" dirty="0" err="1">
                <a:effectLst/>
              </a:rPr>
              <a:t>language</a:t>
            </a:r>
            <a:r>
              <a:rPr lang="ru-RU" sz="2000" dirty="0"/>
              <a:t>) — машинно-ориентированный </a:t>
            </a:r>
            <a:r>
              <a:rPr lang="ru-RU" sz="2000" dirty="0">
                <a:hlinkClick r:id="rId4" tooltip="Язык программирования"/>
              </a:rPr>
              <a:t>язык программирования</a:t>
            </a:r>
            <a:r>
              <a:rPr lang="ru-RU" sz="2000" dirty="0"/>
              <a:t> </a:t>
            </a:r>
            <a:r>
              <a:rPr lang="ru-RU" sz="2000" dirty="0">
                <a:hlinkClick r:id="rId5" tooltip="Низкоуровневый язык программирования"/>
              </a:rPr>
              <a:t>низкого уровня</a:t>
            </a:r>
            <a:r>
              <a:rPr lang="ru-RU" sz="2000" dirty="0"/>
              <a:t>. Представляет собой систему обозначений, используемую для представления в удобно читаемой форме программ, записанных в </a:t>
            </a:r>
            <a:r>
              <a:rPr lang="ru-RU" sz="2000" dirty="0">
                <a:hlinkClick r:id="rId6" tooltip="Машинный код"/>
              </a:rPr>
              <a:t>машинном коде</a:t>
            </a:r>
            <a:r>
              <a:rPr lang="ru-RU" sz="2000" dirty="0"/>
              <a:t>. Его команды прямо соответствуют отдельным </a:t>
            </a:r>
            <a:r>
              <a:rPr lang="ru-RU" sz="2000" dirty="0">
                <a:hlinkClick r:id="rId7" tooltip="Код операции"/>
              </a:rPr>
              <a:t>командам машины</a:t>
            </a:r>
            <a:r>
              <a:rPr lang="ru-RU" sz="2000" dirty="0"/>
              <a:t> или их последовательностям. Является существенно </a:t>
            </a:r>
            <a:r>
              <a:rPr lang="ru-RU" sz="2000" dirty="0" err="1"/>
              <a:t>платформо</a:t>
            </a:r>
            <a:r>
              <a:rPr lang="ru-RU" sz="2000" dirty="0"/>
              <a:t>-зависимым: языки ассемблера для различных </a:t>
            </a:r>
            <a:r>
              <a:rPr lang="ru-RU" sz="2000" dirty="0">
                <a:hlinkClick r:id="rId8" tooltip="Аппаратная платформа компьютера"/>
              </a:rPr>
              <a:t>аппаратных платформ</a:t>
            </a:r>
            <a:r>
              <a:rPr lang="ru-RU" sz="2000" dirty="0"/>
              <a:t> несовместимы, хотя могут быть в целом подобны.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940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Трансляция программы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https://ru.wikipedia.org/wiki/%D0%A2%D1%80%D0%B0%D0%BD%D1%81%D0%BB%D1%8F%D1%82%D0%BE%D1%80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r>
              <a:rPr lang="ru-RU" sz="2000" b="1" dirty="0" err="1"/>
              <a:t>Трансля́тор</a:t>
            </a:r>
            <a:r>
              <a:rPr lang="ru-RU" sz="2000" dirty="0"/>
              <a:t> — </a:t>
            </a:r>
            <a:r>
              <a:rPr lang="ru-RU" sz="2000" dirty="0">
                <a:hlinkClick r:id="rId3" tooltip="Компьютерная программа"/>
              </a:rPr>
              <a:t>программа</a:t>
            </a:r>
            <a:r>
              <a:rPr lang="ru-RU" sz="2000" dirty="0"/>
              <a:t> или техническое средство, выполняющее </a:t>
            </a:r>
            <a:r>
              <a:rPr lang="ru-RU" sz="2000" i="1" dirty="0"/>
              <a:t>трансляцию программы</a:t>
            </a:r>
            <a:r>
              <a:rPr lang="ru-RU" sz="2000" baseline="30000" dirty="0">
                <a:hlinkClick r:id="rId4"/>
              </a:rPr>
              <a:t>[1]</a:t>
            </a:r>
            <a:r>
              <a:rPr lang="ru-RU" sz="2000" baseline="30000" dirty="0">
                <a:hlinkClick r:id="rId5"/>
              </a:rPr>
              <a:t>[2]</a:t>
            </a:r>
            <a:r>
              <a:rPr lang="ru-RU" sz="2000" dirty="0"/>
              <a:t>. </a:t>
            </a:r>
          </a:p>
          <a:p>
            <a:r>
              <a:rPr lang="ru-RU" sz="2000" b="1" dirty="0" err="1"/>
              <a:t>Трансля́ция</a:t>
            </a:r>
            <a:r>
              <a:rPr lang="ru-RU" sz="2000" b="1" dirty="0"/>
              <a:t> </a:t>
            </a:r>
            <a:r>
              <a:rPr lang="ru-RU" sz="2000" b="1" dirty="0" err="1"/>
              <a:t>програ́ммы</a:t>
            </a:r>
            <a:r>
              <a:rPr lang="ru-RU" sz="2000" dirty="0"/>
              <a:t> — преобразование программы, представленной на одном из </a:t>
            </a:r>
            <a:r>
              <a:rPr lang="ru-RU" sz="2000" dirty="0">
                <a:hlinkClick r:id="rId6" tooltip="Язык программирования"/>
              </a:rPr>
              <a:t>языков программирования</a:t>
            </a:r>
            <a:r>
              <a:rPr lang="ru-RU" sz="2000" dirty="0"/>
              <a:t>, в программу на другом языке. Транслятор обычно выполняет также диагностику ошибок, формирует словари идентификаторов, выдаёт для печати текст программы и т. д.</a:t>
            </a:r>
            <a:r>
              <a:rPr lang="ru-RU" sz="2000" baseline="30000" dirty="0">
                <a:hlinkClick r:id="rId4"/>
              </a:rPr>
              <a:t>[1]</a:t>
            </a:r>
            <a:r>
              <a:rPr lang="ru-RU" sz="2000" dirty="0"/>
              <a:t> </a:t>
            </a:r>
          </a:p>
          <a:p>
            <a:r>
              <a:rPr lang="ru-RU" sz="2000" dirty="0"/>
              <a:t>Язык, на котором представлена входная программа, называется </a:t>
            </a:r>
            <a:r>
              <a:rPr lang="ru-RU" sz="2000" i="1" dirty="0"/>
              <a:t>исходным языком</a:t>
            </a:r>
            <a:r>
              <a:rPr lang="ru-RU" sz="2000" dirty="0"/>
              <a:t>, а сама программа — </a:t>
            </a:r>
            <a:r>
              <a:rPr lang="ru-RU" sz="2000" i="1" dirty="0">
                <a:hlinkClick r:id="rId7" tooltip="Исходный код"/>
              </a:rPr>
              <a:t>исходным кодом</a:t>
            </a:r>
            <a:r>
              <a:rPr lang="ru-RU" sz="2000" dirty="0"/>
              <a:t>. Выходной язык называется </a:t>
            </a:r>
            <a:r>
              <a:rPr lang="ru-RU" sz="2000" i="1" dirty="0"/>
              <a:t>целевым языком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78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Компиляция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https://ru.wikipedia.org/wiki/%D0%9A%D0%BE%D0%BC%D0%BF%D0%B8%D0%BB%D1%8F%D1%82%D0%BE%D1%80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r>
              <a:rPr lang="ru-RU" sz="2000" b="1" dirty="0" err="1"/>
              <a:t>Компиля́тор</a:t>
            </a:r>
            <a:r>
              <a:rPr lang="ru-RU" sz="2000" dirty="0"/>
              <a:t> — программа, переводящая текст, написанный на языке программирования, в набор машинных кодов 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1600" dirty="0"/>
              <a:t>Трансляция программы как неотъемлемая составляющая компиляции включает в себя: 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3" tooltip="Лексический анализ"/>
              </a:rPr>
              <a:t>Лексический анализ</a:t>
            </a:r>
            <a:r>
              <a:rPr lang="ru-RU" sz="1600" dirty="0"/>
              <a:t>. На этом этапе последовательность символов исходного файла преобразуется в последовательность лексем.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4" tooltip="Синтаксический анализ"/>
              </a:rPr>
              <a:t>Синтаксический (грамматический) анализ</a:t>
            </a:r>
            <a:r>
              <a:rPr lang="ru-RU" sz="1600" dirty="0"/>
              <a:t>. Последовательность лексем преобразуется в древо разбора.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5" tooltip="Семантический анализ"/>
              </a:rPr>
              <a:t>Семантический анализ</a:t>
            </a:r>
            <a:r>
              <a:rPr lang="ru-RU" sz="1600" dirty="0"/>
              <a:t>. На этой фазе древо разбора обрабатывается с целью установления его семантики (смысла) — например, привязка идентификаторов к их объявлениям, типам данных, проверка совместимости, определение типов выражений и т. д. Результат обычно называется «промежуточным представлением/кодом», и может быть дополненным древом разбора, новым деревом, абстрактным набором команд или чем-то ещё, удобным для дальнейшей обработки.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6" tooltip="Оптимизация компилятора"/>
              </a:rPr>
              <a:t>Оптимизация</a:t>
            </a:r>
            <a:r>
              <a:rPr lang="ru-RU" sz="1600" dirty="0"/>
              <a:t>. Выполняется удаление излишних конструкций и упрощение кода с сохранением его смысла. Оптимизация может быть на разных уровнях и этапах — например, над промежуточным кодом или над конечным машинным кодом.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hlinkClick r:id="rId7" tooltip="Генерация кода"/>
              </a:rPr>
              <a:t>Генерация кода</a:t>
            </a:r>
            <a:r>
              <a:rPr lang="ru-RU" sz="1600" dirty="0"/>
              <a:t>. Из промежуточного представления порождается код на целевом машинно-ориентированном языке.</a:t>
            </a:r>
          </a:p>
        </p:txBody>
      </p:sp>
    </p:spTree>
    <p:extLst>
      <p:ext uri="{BB962C8B-B14F-4D97-AF65-F5344CB8AC3E}">
        <p14:creationId xmlns:p14="http://schemas.microsoft.com/office/powerpoint/2010/main" val="328326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Термины и базовые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156226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Процесс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80728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1400" dirty="0"/>
              <a:t>«Процесс компиляции программ на C++»</a:t>
            </a: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https://habr.com/ru/post/478124/</a:t>
            </a:r>
            <a:r>
              <a:rPr lang="en-US" sz="1400" dirty="0"/>
              <a:t> </a:t>
            </a:r>
            <a:endParaRPr lang="ru-RU" sz="1400" dirty="0"/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1) </a:t>
            </a:r>
            <a:r>
              <a:rPr lang="ru-RU" sz="1400" b="1" dirty="0" err="1"/>
              <a:t>Препроцессинг</a:t>
            </a:r>
            <a:endParaRPr lang="ru-RU" sz="1400" b="1" dirty="0"/>
          </a:p>
          <a:p>
            <a:pPr marL="0" lvl="1"/>
            <a:r>
              <a:rPr lang="ru-RU" sz="1400" dirty="0"/>
              <a:t>Препроцессор — это макро процессор, который преобразовывает вашу программу для дальнейшего компилирования. На данной стадии происходит </a:t>
            </a:r>
            <a:r>
              <a:rPr lang="ru-RU" sz="1400" dirty="0" err="1"/>
              <a:t>происходит</a:t>
            </a:r>
            <a:r>
              <a:rPr lang="ru-RU" sz="1400" dirty="0"/>
              <a:t> работа с препроцессорными директивами. Например, препроцессор добавляет </a:t>
            </a:r>
            <a:r>
              <a:rPr lang="ru-RU" sz="1400" dirty="0" err="1"/>
              <a:t>хэдеры</a:t>
            </a:r>
            <a:r>
              <a:rPr lang="ru-RU" sz="1400" dirty="0"/>
              <a:t> в код (#include), убирает комментирования, заменяет макросы (#define) их значениями, выбирает нужные куски кода в соответствии с условиями #if, #ifdef и #ifndef. 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2) Компиляция</a:t>
            </a:r>
          </a:p>
          <a:p>
            <a:pPr marL="0" lvl="1"/>
            <a:r>
              <a:rPr lang="ru-RU" sz="1400" dirty="0"/>
              <a:t>На данном шаге компилятор выполняет свою главную задачу — компилирует, то есть преобразует полученный на прошлом шаге код без директив в ассемблерный код. Это промежуточный шаг между высокоуровневым языком и машинным (бинарным) кодом.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dirty="0"/>
              <a:t>3) Ассемблирование</a:t>
            </a:r>
          </a:p>
          <a:p>
            <a:pPr marL="0" lvl="1"/>
            <a:r>
              <a:rPr lang="ru-RU" sz="1400" dirty="0"/>
              <a:t>Так как процессоры исполняют команды на бинарном коде, необходимо перевести ассемблерный код в машинный с помощью ассемблера. Ассемблер преобразовывает ассемблерный код в машинный код, сохраняя его в объектном файле.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b="1" dirty="0"/>
              <a:t>4) Компоновка</a:t>
            </a:r>
          </a:p>
          <a:p>
            <a:pPr marL="0" lvl="1"/>
            <a:r>
              <a:rPr lang="ru-RU" sz="1400" dirty="0"/>
              <a:t>Компоновщик (линкер) связывает все объектные файлы и статические библиотеки в единый исполняемый файл, который мы и сможем запустить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278468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54013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901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r>
              <a:rPr lang="ru-RU" sz="3200" b="1" dirty="0"/>
              <a:t>Ассемблер и машинный код. </a:t>
            </a:r>
            <a:br>
              <a:rPr lang="ru-RU" sz="3200" b="1" dirty="0"/>
            </a:br>
            <a:r>
              <a:rPr lang="ru-RU" sz="3200" b="1" dirty="0"/>
              <a:t>Трансляция программы из Си в ассемблер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http://ru.stackoverflow.com/questions/250673/%D0%9C%D0%BE%D0%B6%D0%BD%D0%BE-%D0%BB%D0%B8-%D0%B2-vs-2012-%D0%BF%D0%BE%D1%81%D0%BC%D0%BE%D1%82%D1%80%D0%B5%D1%82%D1%8C-%D0%B0%D1%81%D1%81%D0%B5%D0%BC%D0%B1%D0%BB%D0%B5%D1%80%D0%BD%D1%8B%D0%B9-%D0%BA%D0%BE%D0%B4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r>
              <a:rPr lang="ru-RU" sz="1600" dirty="0"/>
              <a:t> </a:t>
            </a:r>
          </a:p>
          <a:p>
            <a:pPr marL="0" indent="0">
              <a:buNone/>
            </a:pPr>
            <a:r>
              <a:rPr lang="en-US" sz="2800" dirty="0"/>
              <a:t>&gt;&gt; </a:t>
            </a:r>
            <a:r>
              <a:rPr lang="ru-RU" sz="2800" dirty="0"/>
              <a:t>Добрый день! Скажите, пожалуйста, можно ли в VS 2012 </a:t>
            </a:r>
            <a:r>
              <a:rPr lang="ru-RU" sz="2800" dirty="0" err="1"/>
              <a:t>pro</a:t>
            </a:r>
            <a:r>
              <a:rPr lang="ru-RU" sz="2800" dirty="0"/>
              <a:t> посмотреть ассемблерный код написанной программки? …</a:t>
            </a:r>
          </a:p>
          <a:p>
            <a:pPr marL="0" indent="0">
              <a:buNone/>
            </a:pPr>
            <a:r>
              <a:rPr lang="en-US" sz="2800" b="1" dirty="0"/>
              <a:t>&gt; Project Properties &gt; Configuration Properties &gt; C/C++ &gt; Output Files &gt; Assembler output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14022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(1)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97A45E-473B-EAD0-A321-AA9E705B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1" y="836712"/>
            <a:ext cx="7701517" cy="5606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2A3C3E-9B51-4619-D1BD-C54E30B1324C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6016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832CE2-66E0-5980-3131-FDE7BE42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75" y="893074"/>
            <a:ext cx="6740620" cy="556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99611-8296-8050-0E35-B4C8E75AA863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9826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0ECED4-A2D4-27AD-5E48-43DBA7FF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38200"/>
            <a:ext cx="7486650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AFFE9-2575-5A95-A94B-14C9DD1916C5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6997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AFFE9-2575-5A95-A94B-14C9DD1916C5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3B94C-D70A-9489-FD1E-DBF15C57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38200"/>
            <a:ext cx="7486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9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AFFE9-2575-5A95-A94B-14C9DD1916C5}"/>
              </a:ext>
            </a:extLst>
          </p:cNvPr>
          <p:cNvSpPr txBox="1"/>
          <p:nvPr/>
        </p:nvSpPr>
        <p:spPr>
          <a:xfrm>
            <a:off x="472337" y="6447077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&gt; Project Properties &gt; Configuration Properties &gt; C/C++ &gt; Output Files &gt; Assembler output</a:t>
            </a:r>
            <a:endParaRPr lang="ru-RU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273766-8683-6784-F861-FAEA1F78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38200"/>
            <a:ext cx="7486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8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Изучаем машинный код (6)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3322A-77B0-2D19-FB83-6DC99398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014075"/>
            <a:ext cx="748769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(1)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E9723C-C63C-B51C-579A-796DE4E9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17" y="1478828"/>
            <a:ext cx="7201365" cy="5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2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Структура компьютера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603501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https://www.zaurtl.ru/UkVT/UKVT3.html</a:t>
            </a:r>
            <a:r>
              <a:rPr lang="ru-RU" sz="2000" dirty="0"/>
              <a:t> 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B5CDF-B3FE-4773-A884-D01A2392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32057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C66CE-4084-108A-254A-E0EEE6B0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812360" cy="56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7A08D6-5646-8704-E408-4D7AD4EC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1772816"/>
            <a:ext cx="8388424" cy="469914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B36EA40-7353-BFC5-16FD-BD8765D2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66738"/>
            <a:ext cx="7128792" cy="10801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ru-RU" sz="1800" dirty="0">
                <a:latin typeface="Consolas" panose="020B0609020204030204" pitchFamily="49" charset="0"/>
              </a:rPr>
              <a:t>В этой папке хранятся исходные файлы проекта: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660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(4)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B36EA40-7353-BFC5-16FD-BD8765D2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66738"/>
            <a:ext cx="7128792" cy="10801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ru-RU" sz="1800" dirty="0">
                <a:latin typeface="Consolas" panose="020B0609020204030204" pitchFamily="49" charset="0"/>
              </a:rPr>
              <a:t>А в этой папке хранятся производные файлы проекта (</a:t>
            </a:r>
            <a:r>
              <a:rPr lang="en-US" sz="1800" dirty="0">
                <a:latin typeface="Consolas" panose="020B0609020204030204" pitchFamily="49" charset="0"/>
              </a:rPr>
              <a:t>OBJ </a:t>
            </a:r>
            <a:r>
              <a:rPr lang="ru-RU" sz="1800" dirty="0">
                <a:latin typeface="Consolas" panose="020B0609020204030204" pitchFamily="49" charset="0"/>
              </a:rPr>
              <a:t>и др.)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BC83B4-4D66-1504-7125-14B8E893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1916832"/>
            <a:ext cx="7884368" cy="4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1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Где хранятся файлы проекта? (5)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B36EA40-7353-BFC5-16FD-BD8765D2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66738"/>
            <a:ext cx="8568952" cy="1080120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ru-RU" sz="1800" dirty="0">
                <a:latin typeface="Consolas" panose="020B0609020204030204" pitchFamily="49" charset="0"/>
              </a:rPr>
              <a:t>Скопируйте путь к папке </a:t>
            </a:r>
            <a:r>
              <a:rPr lang="en-US" sz="1800" dirty="0">
                <a:latin typeface="Consolas" panose="020B0609020204030204" pitchFamily="49" charset="0"/>
              </a:rPr>
              <a:t>Debug </a:t>
            </a:r>
            <a:r>
              <a:rPr lang="ru-RU" sz="1800" dirty="0">
                <a:latin typeface="Consolas" panose="020B0609020204030204" pitchFamily="49" charset="0"/>
              </a:rPr>
              <a:t>и работайте с файлами из этой папки любым удобным для вас способом.</a:t>
            </a:r>
          </a:p>
          <a:p>
            <a:pPr marL="0" indent="0" defTabSz="354013">
              <a:buNone/>
            </a:pPr>
            <a:r>
              <a:rPr lang="ru-RU" sz="2000" dirty="0"/>
              <a:t>У меня это путь: </a:t>
            </a:r>
            <a:r>
              <a:rPr lang="fr-FR" sz="2000" i="1" dirty="0">
                <a:solidFill>
                  <a:schemeClr val="accent1"/>
                </a:solidFill>
              </a:rPr>
              <a:t>C:\Users\Oleg\source\repos\Lection5_2022\Lections14\Debug</a:t>
            </a:r>
            <a:r>
              <a:rPr lang="ru-RU" sz="1800" i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000" i="1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54A55-F34E-1963-82B7-F81F716F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46858"/>
            <a:ext cx="8172400" cy="4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8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“Hello”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7B69A-8DA7-D118-01EB-A6DA5B22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8" y="734666"/>
            <a:ext cx="7844983" cy="58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57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6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кода</a:t>
            </a:r>
            <a:r>
              <a:rPr lang="en-US" sz="3200" b="1" dirty="0"/>
              <a:t> “1 2 3 … 10”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 defTabSz="354013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1;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++k;</a:t>
            </a:r>
          </a:p>
          <a:p>
            <a:pPr marL="0" indent="0" defTabSz="354013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&lt;= 10);</a:t>
            </a:r>
          </a:p>
          <a:p>
            <a:pPr marL="0" indent="0" defTabSz="354013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978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“1 2 3 … 10” (1)</a:t>
            </a:r>
            <a:endParaRPr lang="ru-RU" sz="3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DD28D-7779-6846-79CC-A64FFE4C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4" y="1124744"/>
            <a:ext cx="810271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84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“1 2 3 … 10” (2)</a:t>
            </a:r>
            <a:endParaRPr lang="ru-RU" sz="3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138F55-F36E-97B3-C4D2-0EECA1ED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7" y="830710"/>
            <a:ext cx="8126426" cy="59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1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100584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машинный код </a:t>
            </a:r>
            <a:r>
              <a:rPr lang="en-US" sz="3200" b="1" dirty="0"/>
              <a:t>“++k”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7A8720-9B2F-27CC-7D87-105D73BC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27"/>
            <a:ext cx="9144000" cy="47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0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Память: «процессорная», оперативная, внешняя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055A9-A49D-F333-4F06-BF3170DA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5400600" cy="391077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50D953-FAE2-5232-6751-0EBC4C253DD1}"/>
              </a:ext>
            </a:extLst>
          </p:cNvPr>
          <p:cNvSpPr/>
          <p:nvPr/>
        </p:nvSpPr>
        <p:spPr>
          <a:xfrm>
            <a:off x="3995936" y="1988840"/>
            <a:ext cx="5040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Отличия разных видов памяти:</a:t>
            </a:r>
          </a:p>
          <a:p>
            <a:pPr algn="ctr"/>
            <a:endParaRPr lang="ru-RU" sz="800" dirty="0"/>
          </a:p>
          <a:p>
            <a:r>
              <a:rPr lang="ru-RU" sz="2000" dirty="0"/>
              <a:t>1</a:t>
            </a:r>
            <a:r>
              <a:rPr lang="en-US" sz="2000" dirty="0"/>
              <a:t>a</a:t>
            </a:r>
            <a:r>
              <a:rPr lang="ru-RU" sz="2000" dirty="0"/>
              <a:t>. </a:t>
            </a:r>
            <a:r>
              <a:rPr lang="ru-RU" sz="2000" b="1" dirty="0"/>
              <a:t>Регистровая</a:t>
            </a:r>
            <a:r>
              <a:rPr lang="ru-RU" sz="2000" dirty="0"/>
              <a:t> – чрезвычайно быстрая, очень-очень мало</a:t>
            </a:r>
            <a:r>
              <a:rPr lang="en-US" sz="2000" dirty="0"/>
              <a:t> (≈10 </a:t>
            </a:r>
            <a:r>
              <a:rPr lang="ru-RU" sz="2000" dirty="0"/>
              <a:t>шт.</a:t>
            </a:r>
            <a:r>
              <a:rPr lang="en-US" sz="2000" dirty="0"/>
              <a:t>)</a:t>
            </a:r>
            <a:r>
              <a:rPr lang="ru-RU" sz="2000" dirty="0"/>
              <a:t>, очень дорого за единицу. Энергозависима</a:t>
            </a:r>
          </a:p>
          <a:p>
            <a:r>
              <a:rPr lang="ru-RU" sz="2000" dirty="0"/>
              <a:t>1</a:t>
            </a:r>
            <a:r>
              <a:rPr lang="en-US" sz="2000" dirty="0"/>
              <a:t>b. </a:t>
            </a:r>
            <a:r>
              <a:rPr lang="ru-RU" sz="2000" b="1" i="1" dirty="0"/>
              <a:t>Кэш процессора </a:t>
            </a:r>
            <a:r>
              <a:rPr lang="ru-RU" sz="2000" dirty="0"/>
              <a:t>– очень быстрая, мало</a:t>
            </a:r>
            <a:r>
              <a:rPr lang="en-US" sz="2000" dirty="0"/>
              <a:t> (≈1Mb)</a:t>
            </a:r>
            <a:r>
              <a:rPr lang="ru-RU" sz="2000" dirty="0"/>
              <a:t>, очень дорого за единицу. Энергозависима</a:t>
            </a:r>
          </a:p>
          <a:p>
            <a:pPr marL="342900" indent="-342900">
              <a:buAutoNum type="arabicPeriod"/>
            </a:pPr>
            <a:endParaRPr lang="ru-RU" sz="800" dirty="0"/>
          </a:p>
          <a:p>
            <a:r>
              <a:rPr lang="ru-RU" sz="2000" dirty="0"/>
              <a:t>2. </a:t>
            </a:r>
            <a:r>
              <a:rPr lang="ru-RU" sz="2000" b="1" dirty="0"/>
              <a:t>Оперативная</a:t>
            </a:r>
            <a:r>
              <a:rPr lang="ru-RU" sz="2000" dirty="0"/>
              <a:t> – быстрая, много</a:t>
            </a:r>
            <a:r>
              <a:rPr lang="en-US" sz="2000" dirty="0"/>
              <a:t> (≈1Gb)</a:t>
            </a:r>
            <a:r>
              <a:rPr lang="ru-RU" sz="2000" dirty="0"/>
              <a:t>, дорого за единицу. Энергозависима</a:t>
            </a:r>
          </a:p>
          <a:p>
            <a:endParaRPr lang="ru-RU" sz="800" dirty="0"/>
          </a:p>
          <a:p>
            <a:r>
              <a:rPr lang="ru-RU" sz="2000" dirty="0"/>
              <a:t>3. </a:t>
            </a:r>
            <a:r>
              <a:rPr lang="ru-RU" sz="2000" b="1" dirty="0"/>
              <a:t>Внешняя</a:t>
            </a:r>
            <a:r>
              <a:rPr lang="ru-RU" sz="2000" dirty="0"/>
              <a:t> – медленная, очень много</a:t>
            </a:r>
            <a:r>
              <a:rPr lang="en-US" sz="2000" dirty="0"/>
              <a:t> (≈1Tb)</a:t>
            </a:r>
            <a:r>
              <a:rPr lang="ru-RU" sz="2000" dirty="0"/>
              <a:t>, дешево за единицу. </a:t>
            </a:r>
            <a:r>
              <a:rPr lang="ru-RU" sz="2000" u="sng" dirty="0"/>
              <a:t>Энергонезависима</a:t>
            </a:r>
            <a:r>
              <a:rPr lang="ru-RU" sz="2000" dirty="0"/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D8078-C8A7-E3C7-12F4-FB75B74C2396}"/>
              </a:ext>
            </a:extLst>
          </p:cNvPr>
          <p:cNvSpPr txBox="1"/>
          <p:nvPr/>
        </p:nvSpPr>
        <p:spPr>
          <a:xfrm>
            <a:off x="323528" y="6232886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Зачем процессорам нужен кэш и чем отличаются уровни L1, L2, L3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”</a:t>
            </a:r>
          </a:p>
          <a:p>
            <a:r>
              <a:rPr lang="ru-RU" dirty="0">
                <a:hlinkClick r:id="rId3"/>
              </a:rPr>
              <a:t>https://habr.com/ru/company/vdsina/blog/515660/</a:t>
            </a:r>
            <a:endParaRPr lang="ru-RU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432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61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AC81E-DC1E-FE0D-B75D-069FC6E3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68760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9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автоматическая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, статическая, 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область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выделяемая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/>
              <a:t>Автоматическая память</a:t>
            </a:r>
            <a:r>
              <a:rPr lang="ru-RU" sz="2000" dirty="0"/>
              <a:t> — это специальный регион памяти, </a:t>
            </a:r>
            <a:r>
              <a:rPr lang="ru-RU" sz="2000" i="1" dirty="0"/>
              <a:t>резервируемый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и </a:t>
            </a:r>
            <a:r>
              <a:rPr lang="ru-RU" sz="2000" i="1" dirty="0"/>
              <a:t>используемый в дальнейшем</a:t>
            </a:r>
            <a:r>
              <a:rPr lang="ru-RU" sz="2000" dirty="0"/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/>
              <a:t>стеком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во время выполнения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81239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DED4E7-40F8-4F88-82CC-0572DA820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Как работает стек</a:t>
            </a:r>
            <a:endParaRPr lang="en-US" altLang="ru-RU" sz="3200" b="1" dirty="0"/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82924F61-A58A-4DFC-8A7D-02B27A3C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endParaRPr lang="en-US" altLang="ru-RU" sz="18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76F0C0B-C9D2-4E3C-901B-D52EDB2A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66825"/>
            <a:ext cx="6162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A052-FEC2-4B54-A655-83173E6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Стек вызовов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7F2C37-8CB9-4344-9EBC-82532B55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764704"/>
            <a:ext cx="6211167" cy="2181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6630B-FE78-C145-C29D-181B049A4874}"/>
              </a:ext>
            </a:extLst>
          </p:cNvPr>
          <p:cNvSpPr txBox="1"/>
          <p:nvPr/>
        </p:nvSpPr>
        <p:spPr>
          <a:xfrm>
            <a:off x="647564" y="3068960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Стек вызовов</a:t>
            </a:r>
            <a:r>
              <a:rPr lang="ru-RU" dirty="0"/>
              <a:t> (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stack</a:t>
            </a:r>
            <a:r>
              <a:rPr lang="ru-RU" dirty="0"/>
              <a:t>) — стек, хранящий информацию для возврата управления из подпрограмм (функций) в программу или подпрограмму (при вложенных или рекурсивных вызовах).</a:t>
            </a:r>
          </a:p>
          <a:p>
            <a:r>
              <a:rPr lang="ru-RU" dirty="0"/>
              <a:t>При вызове подпрограммы в стек заносится </a:t>
            </a:r>
            <a:r>
              <a:rPr lang="ru-RU" b="1" dirty="0"/>
              <a:t>адрес возврата</a:t>
            </a:r>
            <a:r>
              <a:rPr lang="ru-RU" dirty="0"/>
              <a:t> — адрес в памяти следующей инструкции приостанавливаемой программы, а управление передается подпрограмме. При последующем вложенном или рекурсивном вызове в стек заносится очередной адрес возврата и так далее.</a:t>
            </a:r>
          </a:p>
          <a:p>
            <a:r>
              <a:rPr lang="ru-RU" dirty="0"/>
              <a:t>При возврате из подпрограммы адрес возврата снимается со стека, и управление передается на следующую инструкцию приостановленной программы (или подпрограммы).</a:t>
            </a:r>
          </a:p>
          <a:p>
            <a:endParaRPr lang="ru-RU" dirty="0">
              <a:hlinkClick r:id="rId3"/>
            </a:endParaRPr>
          </a:p>
          <a:p>
            <a:r>
              <a:rPr lang="ru-RU" dirty="0">
                <a:hlinkClick r:id="rId3"/>
              </a:rPr>
              <a:t>https://foxford.ru/wiki/informatika/stek-vyzovov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427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A052-FEC2-4B54-A655-83173E6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82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Записи активации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6630B-FE78-C145-C29D-181B049A4874}"/>
              </a:ext>
            </a:extLst>
          </p:cNvPr>
          <p:cNvSpPr txBox="1"/>
          <p:nvPr/>
        </p:nvSpPr>
        <p:spPr>
          <a:xfrm>
            <a:off x="447082" y="699055"/>
            <a:ext cx="82296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2"/>
              </a:rPr>
              <a:t>https://wiki.livid.pp.ru/students/sp/lectures/f.html</a:t>
            </a:r>
            <a:r>
              <a:rPr lang="ru-RU" sz="1400" i="1" dirty="0"/>
              <a:t> </a:t>
            </a:r>
          </a:p>
          <a:p>
            <a:pPr indent="265113"/>
            <a:r>
              <a:rPr lang="ru-RU" dirty="0"/>
              <a:t>Говоря о выделении памяти на стеке, вызов процедуры принято называть активацией, а процедуры, которые в настоящий момент выполняются – активными.</a:t>
            </a:r>
          </a:p>
          <a:p>
            <a:pPr indent="265113"/>
            <a:r>
              <a:rPr lang="ru-RU" dirty="0"/>
              <a:t>Вызовы процедур и возвраты из них обычно управляются стеком, именуемым стеком управления. Каждая активная в настоящий момент процедура имеет </a:t>
            </a:r>
            <a:r>
              <a:rPr lang="ru-RU" b="1" dirty="0"/>
              <a:t>запись активации </a:t>
            </a:r>
            <a:r>
              <a:rPr lang="ru-RU" dirty="0"/>
              <a:t>на стеке. Записи активации также иногда называются </a:t>
            </a:r>
            <a:r>
              <a:rPr lang="ru-RU" b="1" dirty="0"/>
              <a:t>кадрами</a:t>
            </a:r>
            <a:r>
              <a:rPr lang="ru-RU" dirty="0"/>
              <a:t> или </a:t>
            </a:r>
            <a:r>
              <a:rPr lang="ru-RU" b="1" dirty="0"/>
              <a:t>фреймами</a:t>
            </a:r>
            <a:r>
              <a:rPr lang="ru-RU" dirty="0"/>
              <a:t>.</a:t>
            </a:r>
          </a:p>
          <a:p>
            <a:pPr indent="265113"/>
            <a:r>
              <a:rPr lang="ru-RU" dirty="0"/>
              <a:t>Содержимое записи активации будет варьироваться в зависимости от языка программирования, но вот (не исчерпывающий) </a:t>
            </a:r>
            <a:r>
              <a:rPr lang="ru-RU" u="sng" dirty="0"/>
              <a:t>список данных, которые могут находиться в записи активации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Область памяти для временных значений, которые не удаётся разместить в регистрах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5"/>
                </a:solidFill>
              </a:rPr>
              <a:t>Локальные</a:t>
            </a:r>
            <a:r>
              <a:rPr lang="ru-RU" sz="1600" dirty="0"/>
              <a:t> данные процедуры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Информация о состоянии машины перед вызовом процедуры. Обычно </a:t>
            </a:r>
            <a:r>
              <a:rPr lang="ru-RU" sz="1600" dirty="0">
                <a:solidFill>
                  <a:schemeClr val="accent5"/>
                </a:solidFill>
              </a:rPr>
              <a:t>включает </a:t>
            </a:r>
            <a:r>
              <a:rPr lang="ru-RU" sz="1600" b="1" dirty="0">
                <a:solidFill>
                  <a:schemeClr val="accent5"/>
                </a:solidFill>
              </a:rPr>
              <a:t>адрес возврата</a:t>
            </a:r>
            <a:r>
              <a:rPr lang="ru-RU" sz="1600" b="1" dirty="0"/>
              <a:t> </a:t>
            </a:r>
            <a:r>
              <a:rPr lang="ru-RU" sz="1600" dirty="0"/>
              <a:t>и содержимое регистров, которые используются в целевом коде данной процедуры и должны быть восстановлены при выходе.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Связь доступа – служебная информация, необходимая для доступа к нелокальным данным.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Связь управления – указатель на запись активации вызывающей процедуры.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Область памяти для </a:t>
            </a:r>
            <a:r>
              <a:rPr lang="ru-RU" sz="1600" b="1" dirty="0">
                <a:solidFill>
                  <a:schemeClr val="accent5"/>
                </a:solidFill>
              </a:rPr>
              <a:t>возвращаемого значения </a:t>
            </a:r>
            <a:r>
              <a:rPr lang="ru-RU" sz="1600" dirty="0"/>
              <a:t>(часто для большей эффективности значение возвращается в регистре)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5"/>
                </a:solidFill>
              </a:rPr>
              <a:t>Параметры вызова процедуры </a:t>
            </a:r>
            <a:r>
              <a:rPr lang="ru-RU" sz="1600" dirty="0"/>
              <a:t>(тоже для часто передаются в регистрах)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260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"C(%d)"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A(x);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64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main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928AD4-5595-3C12-33CB-AB7CAF5A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92369"/>
            <a:ext cx="5616624" cy="55549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8BA10A-B240-B398-6662-747005A3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950" y="2420888"/>
            <a:ext cx="4699429" cy="25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7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A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FF776D-D991-3DBC-3865-BBFAC253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5776779" cy="57289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F6E9E2-E4F4-8F16-396B-F09E1215B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48" y="2492896"/>
            <a:ext cx="4851352" cy="27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6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B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5B7781-3D7E-62C4-E9D9-7A51B70E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14400"/>
            <a:ext cx="5718757" cy="57914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ECB21B-EC4E-E80E-24E1-40BADE2C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492896"/>
            <a:ext cx="4716016" cy="27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регистрами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double </a:t>
            </a:r>
            <a:r>
              <a:rPr lang="en-US" sz="2000" dirty="0" err="1"/>
              <a:t>get_average_even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[NUM])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register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s = 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register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cnt_even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register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	while (</a:t>
            </a:r>
            <a:r>
              <a:rPr lang="en-US" sz="2000" dirty="0" err="1"/>
              <a:t>i</a:t>
            </a:r>
            <a:r>
              <a:rPr lang="en-US" sz="2000" dirty="0"/>
              <a:t> &lt; NUM) {</a:t>
            </a:r>
          </a:p>
          <a:p>
            <a:pPr marL="0" indent="0">
              <a:buNone/>
            </a:pPr>
            <a:r>
              <a:rPr lang="en-US" sz="2000" dirty="0"/>
              <a:t>		if (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% 2 == 0) {</a:t>
            </a:r>
          </a:p>
          <a:p>
            <a:pPr marL="0" indent="0">
              <a:buNone/>
            </a:pPr>
            <a:r>
              <a:rPr lang="en-US" sz="2000" dirty="0"/>
              <a:t>			s +=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cnt_even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return s / </a:t>
            </a:r>
            <a:r>
              <a:rPr lang="en-US" sz="2000" dirty="0" err="1"/>
              <a:t>cnt_even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33247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(</a:t>
            </a:r>
            <a:r>
              <a:rPr lang="en-US" altLang="ru-RU" sz="3200" dirty="0">
                <a:solidFill>
                  <a:schemeClr val="accent1"/>
                </a:solidFill>
              </a:rPr>
              <a:t>C</a:t>
            </a:r>
            <a:r>
              <a:rPr lang="ru-RU" altLang="ru-RU" sz="3200" dirty="0">
                <a:solidFill>
                  <a:schemeClr val="accent1"/>
                </a:solidFill>
              </a:rPr>
              <a:t>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257FA4-4FF1-DF4F-99AA-0C613E54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48089"/>
            <a:ext cx="5813383" cy="580526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AF6C96-5505-2929-B846-FC3B4DC4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210" y="2564904"/>
            <a:ext cx="4343858" cy="28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3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Что содержит стек на каждом из уровней? 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"C(%d)"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main()!\n"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A(x);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102F5C-6FCB-686B-2F52-A28DAF93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69" y="1001507"/>
            <a:ext cx="4707967" cy="14513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D67975-9B0D-2285-4241-12887BAD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576" y="2653404"/>
            <a:ext cx="4766251" cy="13349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FCB9EC-F360-02C6-6C77-DC06D7A04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546" y="4097221"/>
            <a:ext cx="4892750" cy="11015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6FFBEC-2967-9937-67E8-49568AD7B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576" y="5825758"/>
            <a:ext cx="4892750" cy="9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Рекурсия и стек</a:t>
            </a:r>
          </a:p>
        </p:txBody>
      </p:sp>
    </p:spTree>
    <p:extLst>
      <p:ext uri="{BB962C8B-B14F-4D97-AF65-F5344CB8AC3E}">
        <p14:creationId xmlns:p14="http://schemas.microsoft.com/office/powerpoint/2010/main" val="2089789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рекурсивная реализация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ru-RU" altLang="ru-RU" sz="1800" dirty="0"/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BBC55E-3D63-4E1D-84AE-880C7975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81" y="1196752"/>
            <a:ext cx="520203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6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(1)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9BA30-4B6F-4D68-B13A-F2F48E20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56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(2)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2FA70-618A-41EB-8191-53549139E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7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(3)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F591BF-8951-428B-88E3-86309FD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13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</a:t>
            </a:r>
            <a:r>
              <a:rPr lang="en-US" altLang="ru-RU" sz="3200" dirty="0">
                <a:solidFill>
                  <a:schemeClr val="accent1"/>
                </a:solidFill>
              </a:rPr>
              <a:t> –</a:t>
            </a:r>
            <a:r>
              <a:rPr lang="ru-RU" altLang="ru-RU" sz="3200" dirty="0">
                <a:solidFill>
                  <a:schemeClr val="accent1"/>
                </a:solidFill>
              </a:rPr>
              <a:t> трассировка (отладка!) (4)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444E9E-0C7E-4F50-BD8E-064A3EC9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14"/>
            <a:ext cx="9144000" cy="46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2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рекурсивного креста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RecursiveCross</a:t>
            </a:r>
            <a:r>
              <a:rPr lang="en-US" sz="2400" dirty="0"/>
              <a:t>(HDC </a:t>
            </a:r>
            <a:r>
              <a:rPr lang="en-US" sz="2400" dirty="0" err="1"/>
              <a:t>hdc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cx, </a:t>
            </a:r>
            <a:r>
              <a:rPr lang="en-US" sz="2400" dirty="0" err="1"/>
              <a:t>int</a:t>
            </a:r>
            <a:r>
              <a:rPr lang="en-US" sz="2400" dirty="0"/>
              <a:t> cy, </a:t>
            </a:r>
            <a:r>
              <a:rPr lang="en-US" sz="2400" dirty="0" err="1"/>
              <a:t>int</a:t>
            </a:r>
            <a:r>
              <a:rPr lang="en-US" sz="2400" dirty="0"/>
              <a:t> size) {</a:t>
            </a:r>
          </a:p>
          <a:p>
            <a:r>
              <a:rPr lang="ru-RU" sz="2400" dirty="0"/>
              <a:t>	</a:t>
            </a:r>
            <a:r>
              <a:rPr lang="en-US" sz="2400" dirty="0"/>
              <a:t>Cross(</a:t>
            </a:r>
            <a:r>
              <a:rPr lang="en-US" sz="2400" dirty="0" err="1"/>
              <a:t>hdc</a:t>
            </a:r>
            <a:r>
              <a:rPr lang="en-US" sz="2400" dirty="0"/>
              <a:t>, cx, cy, size);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if (size &lt; 10) {</a:t>
            </a:r>
          </a:p>
          <a:p>
            <a:r>
              <a:rPr lang="ru-RU" sz="2400" dirty="0"/>
              <a:t>		</a:t>
            </a:r>
            <a:r>
              <a:rPr lang="en-US" sz="2400" dirty="0"/>
              <a:t>return;</a:t>
            </a:r>
          </a:p>
          <a:p>
            <a:r>
              <a:rPr lang="ru-RU" sz="2400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RecursiveCross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- size, cy, size / 2);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RecursiveCross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- size, size / 2);</a:t>
            </a:r>
          </a:p>
          <a:p>
            <a:r>
              <a:rPr lang="ru-RU" sz="2400" dirty="0"/>
              <a:t>}</a:t>
            </a:r>
          </a:p>
          <a:p>
            <a:r>
              <a:rPr lang="ru-RU" sz="2400" dirty="0"/>
              <a:t>…</a:t>
            </a:r>
            <a:endParaRPr lang="en-US" sz="2400" dirty="0"/>
          </a:p>
          <a:p>
            <a:r>
              <a:rPr lang="ru-RU" sz="2400" b="1" dirty="0"/>
              <a:t>	</a:t>
            </a:r>
            <a:endParaRPr lang="en-US" sz="2400" b="1" dirty="0"/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RecursiveCross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hdc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, 200, 160, 80);</a:t>
            </a:r>
          </a:p>
          <a:p>
            <a:endParaRPr lang="en-US" sz="2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31813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77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Рисование рекурсивной окружности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RecursiveCircle</a:t>
            </a:r>
            <a:r>
              <a:rPr lang="en-US" sz="2400" dirty="0"/>
              <a:t>(HDC </a:t>
            </a:r>
            <a:r>
              <a:rPr lang="en-US" sz="2400" dirty="0" err="1"/>
              <a:t>hdc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cx, </a:t>
            </a:r>
            <a:r>
              <a:rPr lang="en-US" sz="2400" dirty="0" err="1"/>
              <a:t>int</a:t>
            </a:r>
            <a:r>
              <a:rPr lang="en-US" sz="2400" dirty="0"/>
              <a:t> cy, </a:t>
            </a:r>
            <a:r>
              <a:rPr lang="en-US" sz="2400" dirty="0" err="1"/>
              <a:t>int</a:t>
            </a:r>
            <a:r>
              <a:rPr lang="en-US" sz="2400" dirty="0"/>
              <a:t> size) {</a:t>
            </a:r>
          </a:p>
          <a:p>
            <a:r>
              <a:rPr lang="en-US" sz="2400" dirty="0"/>
              <a:t>	Circle(</a:t>
            </a:r>
            <a:r>
              <a:rPr lang="en-US" sz="2400" dirty="0" err="1"/>
              <a:t>hdc</a:t>
            </a:r>
            <a:r>
              <a:rPr lang="en-US" sz="2400" dirty="0"/>
              <a:t>, cx, cy, size);	</a:t>
            </a:r>
          </a:p>
          <a:p>
            <a:r>
              <a:rPr lang="en-US" sz="2400" dirty="0"/>
              <a:t>	if (size &lt; 10) {</a:t>
            </a:r>
          </a:p>
          <a:p>
            <a:r>
              <a:rPr lang="en-US" sz="2400" dirty="0"/>
              <a:t>		return;</a:t>
            </a:r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cx, cy - size, size / 2);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RecursiveCircle</a:t>
            </a:r>
            <a:r>
              <a:rPr lang="en-US" sz="2400" b="1" dirty="0"/>
              <a:t>(</a:t>
            </a:r>
            <a:r>
              <a:rPr lang="en-US" sz="2400" b="1" dirty="0" err="1"/>
              <a:t>hdc</a:t>
            </a:r>
            <a:r>
              <a:rPr lang="en-US" sz="2400" b="1" dirty="0"/>
              <a:t>, cx + size, cy, size / 2);</a:t>
            </a:r>
          </a:p>
          <a:p>
            <a:r>
              <a:rPr lang="ru-RU" sz="2400" dirty="0"/>
              <a:t>}</a:t>
            </a:r>
          </a:p>
          <a:p>
            <a:r>
              <a:rPr lang="en-US" sz="2400" b="1" dirty="0"/>
              <a:t>…</a:t>
            </a:r>
            <a:r>
              <a:rPr lang="ru-RU" sz="2400" b="1" dirty="0"/>
              <a:t>	</a:t>
            </a:r>
            <a:endParaRPr lang="en-US" sz="2400" b="1" dirty="0"/>
          </a:p>
          <a:p>
            <a:endParaRPr lang="en-US" sz="2400" dirty="0"/>
          </a:p>
          <a:p>
            <a:endParaRPr lang="ru-RU" sz="2400" dirty="0"/>
          </a:p>
          <a:p>
            <a:r>
              <a:rPr lang="en-US" sz="2400" dirty="0" err="1"/>
              <a:t>RecursiveCircle</a:t>
            </a:r>
            <a:r>
              <a:rPr lang="en-US" sz="2400" dirty="0"/>
              <a:t>(</a:t>
            </a:r>
            <a:r>
              <a:rPr lang="en-US" sz="2400" dirty="0" err="1"/>
              <a:t>hdc</a:t>
            </a:r>
            <a:r>
              <a:rPr lang="en-US" sz="2400" dirty="0"/>
              <a:t>, 200, 160, 80);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36576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7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Ключевое слово </a:t>
            </a:r>
            <a:r>
              <a:rPr lang="en-US" sz="3200" b="1" i="1" dirty="0">
                <a:solidFill>
                  <a:schemeClr val="accent1"/>
                </a:solidFill>
              </a:rPr>
              <a:t>register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Autofit/>
          </a:bodyPr>
          <a:lstStyle/>
          <a:p>
            <a:r>
              <a:rPr lang="ru-RU" sz="1900" dirty="0"/>
              <a:t>Когда язык C был только изобретён, спецификатор </a:t>
            </a:r>
            <a:r>
              <a:rPr lang="ru-RU" sz="1900" i="1" dirty="0" err="1">
                <a:solidFill>
                  <a:schemeClr val="accent1"/>
                </a:solidFill>
              </a:rPr>
              <a:t>register</a:t>
            </a:r>
            <a:r>
              <a:rPr lang="ru-RU" sz="1900" dirty="0"/>
              <a:t> можно было использовать лишь для локальных целых или символьных переменных, поскольку он заставлял компилятор пытаться сохранить эту переменную в регистре центрального процессора вместо того, чтобы её просто разместить в памяти. В таком случае все ссылки на переменную работали исключительно быстро. С тех пор определение спецификатора расширилось. Теперь любую переменную можно определить как </a:t>
            </a:r>
            <a:r>
              <a:rPr lang="ru-RU" sz="1900" i="1" dirty="0" err="1">
                <a:solidFill>
                  <a:schemeClr val="accent1"/>
                </a:solidFill>
              </a:rPr>
              <a:t>register</a:t>
            </a:r>
            <a:r>
              <a:rPr lang="ru-RU" sz="1900" dirty="0"/>
              <a:t> и тем самым возложить заботу об оптимизации доступа к ней на компилятор. Для символов и целых это по прежнему означает их хранение в регистре процессора, но для других типов данных, это может означать, например, использование </a:t>
            </a:r>
            <a:r>
              <a:rPr lang="ru-RU" sz="1900" dirty="0" err="1"/>
              <a:t>кеш</a:t>
            </a:r>
            <a:r>
              <a:rPr lang="ru-RU" sz="1900" dirty="0"/>
              <a:t>-памяти. Следует иметь в виду, что использование спецификатора </a:t>
            </a:r>
            <a:r>
              <a:rPr lang="ru-RU" sz="1900" i="1" dirty="0" err="1">
                <a:solidFill>
                  <a:schemeClr val="accent1"/>
                </a:solidFill>
              </a:rPr>
              <a:t>register</a:t>
            </a:r>
            <a:r>
              <a:rPr lang="ru-RU" sz="1900" dirty="0"/>
              <a:t> — это всего лишь заявка, которая может быть и не удовлетворена. Компилятор волен её проигнорировать. Причина этого состоит в том, что только ограниченное число переменных можно оптимизировать ради ускорения обработки данных. При превышении этого предела компилятор будет просто игнорировать дальнейшие </a:t>
            </a:r>
            <a:r>
              <a:rPr lang="ru-RU" sz="1900" dirty="0" err="1"/>
              <a:t>register</a:t>
            </a:r>
            <a:r>
              <a:rPr lang="ru-RU" sz="1900" dirty="0"/>
              <a:t>-"заявки".</a:t>
            </a:r>
            <a:endParaRPr lang="en-US" sz="19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http://mycpp.ru/cpp/scpp/cppd_qualifier.htm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9318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Image3 </a:t>
            </a:r>
            <a:r>
              <a:rPr lang="ru-RU" sz="3200" b="1" dirty="0"/>
              <a:t>рекурсивный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348880"/>
            <a:ext cx="2414817" cy="237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" y="1412776"/>
            <a:ext cx="5178407" cy="133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" y="3646647"/>
            <a:ext cx="54292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599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772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BA7D7-3D95-9D0B-99F8-4986FEA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392918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3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автоматическая, </a:t>
            </a:r>
            <a:r>
              <a:rPr lang="ru-RU" sz="3200" b="1" dirty="0"/>
              <a:t>статическая,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Статическая память</a:t>
            </a:r>
            <a:r>
              <a:rPr lang="ru-RU" sz="2000" dirty="0"/>
              <a:t> — это область памяти, </a:t>
            </a:r>
            <a:r>
              <a:rPr lang="ru-RU" sz="2000" i="1" dirty="0"/>
              <a:t>выделяемая при запуске программы</a:t>
            </a:r>
            <a:r>
              <a:rPr lang="ru-RU" sz="2000" dirty="0"/>
              <a:t> до вызова функции </a:t>
            </a:r>
            <a:r>
              <a:rPr lang="ru-RU" sz="2000" i="1" dirty="0" err="1"/>
              <a:t>main</a:t>
            </a:r>
            <a:r>
              <a:rPr lang="ru-RU" sz="2000" dirty="0"/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Автоматическая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специальный регион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резервируемый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и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используемый в дальнейшем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стеком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Динамическая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во время выполнения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16556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Статические локальные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http://www.c-cpp.ru/books/staticheskie-lokalnye-peremennye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Когда </a:t>
            </a:r>
            <a:r>
              <a:rPr lang="ru-RU" sz="2000" dirty="0" err="1">
                <a:solidFill>
                  <a:schemeClr val="accent1"/>
                </a:solidFill>
              </a:rPr>
              <a:t>static</a:t>
            </a:r>
            <a:r>
              <a:rPr lang="ru-RU" sz="2000" dirty="0"/>
              <a:t> применяется к локальной переменной, это приводит к тому, что компилятор создает долговременную область для хранения переменной почти таким же способом, как это делается для глобальной переменной. Ключевое различие между статической локальной и глобальной переменными заключается в том, что статическая локальная переменная остается известной только в том блоке, в котором она была объявлена. Проще говоря, статическая локальная переменная - это локальная переменная, сохраняющая свое значение между вызовами функций.</a:t>
            </a:r>
          </a:p>
          <a:p>
            <a:endParaRPr lang="ru-RU" sz="2000" b="1" dirty="0"/>
          </a:p>
          <a:p>
            <a:pPr marL="0" indent="0">
              <a:buNone/>
            </a:pPr>
            <a:r>
              <a:rPr lang="en-US" sz="2000" b="1" dirty="0"/>
              <a:t>void f() 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static</a:t>
            </a: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a = 3;</a:t>
            </a:r>
          </a:p>
          <a:p>
            <a:pPr marL="0" indent="0">
              <a:buNone/>
            </a:pPr>
            <a:r>
              <a:rPr lang="en-US" sz="2000" b="1" dirty="0"/>
              <a:t>	int b = 3;</a:t>
            </a:r>
          </a:p>
          <a:p>
            <a:pPr marL="0" indent="0">
              <a:buNone/>
            </a:pPr>
            <a:r>
              <a:rPr lang="en-US" sz="2000" b="1" dirty="0"/>
              <a:t>	a++;</a:t>
            </a:r>
          </a:p>
          <a:p>
            <a:pPr marL="0" indent="0">
              <a:buNone/>
            </a:pPr>
            <a:r>
              <a:rPr lang="en-US" sz="2000" b="1" dirty="0"/>
              <a:t>	b++;</a:t>
            </a:r>
          </a:p>
          <a:p>
            <a:pPr marL="0" indent="0">
              <a:buNone/>
            </a:pPr>
            <a:r>
              <a:rPr lang="ru-RU" sz="2000" b="1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4583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Что Вы увидите на экране?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i="1" dirty="0"/>
              <a:t>void f() {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>
                <a:solidFill>
                  <a:schemeClr val="accent1"/>
                </a:solidFill>
              </a:rPr>
              <a:t>static</a:t>
            </a:r>
            <a:r>
              <a:rPr lang="en-US" sz="2000" i="1" dirty="0"/>
              <a:t> int a = 3;</a:t>
            </a:r>
            <a:r>
              <a:rPr lang="ru-RU" sz="2000" i="1" dirty="0"/>
              <a:t> </a:t>
            </a:r>
            <a:r>
              <a:rPr lang="en-US" sz="2000" i="1" dirty="0"/>
              <a:t>// </a:t>
            </a:r>
            <a:r>
              <a:rPr lang="ru-RU" sz="2000" i="1" dirty="0"/>
              <a:t>Статическая переменная</a:t>
            </a:r>
            <a:r>
              <a:rPr lang="en-US" sz="2000" i="1" dirty="0"/>
              <a:t> (</a:t>
            </a:r>
            <a:r>
              <a:rPr lang="ru-RU" sz="2000" i="1" dirty="0"/>
              <a:t>локальная!)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	int b = 3; // </a:t>
            </a:r>
            <a:r>
              <a:rPr lang="ru-RU" sz="2000" i="1" dirty="0"/>
              <a:t>Автоматическая переменная (локальная!)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	a++;</a:t>
            </a:r>
          </a:p>
          <a:p>
            <a:pPr marL="0" indent="0">
              <a:buNone/>
            </a:pPr>
            <a:r>
              <a:rPr lang="en-US" sz="2000" i="1" dirty="0"/>
              <a:t>	b++;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b="1" i="1" dirty="0" err="1"/>
              <a:t>printf</a:t>
            </a:r>
            <a:r>
              <a:rPr lang="en-US" sz="2000" b="1" i="1" dirty="0"/>
              <a:t>("%d %d\n", a, b);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void main() {</a:t>
            </a:r>
          </a:p>
          <a:p>
            <a:pPr marL="0" indent="0">
              <a:buNone/>
            </a:pPr>
            <a:r>
              <a:rPr lang="en-US" sz="2000" i="1" dirty="0"/>
              <a:t>	f();</a:t>
            </a:r>
            <a:r>
              <a:rPr lang="ru-RU" sz="2000" i="1" dirty="0"/>
              <a:t> </a:t>
            </a:r>
            <a:r>
              <a:rPr lang="en-US" sz="2000" i="1" dirty="0"/>
              <a:t>// </a:t>
            </a:r>
            <a:r>
              <a:rPr lang="ru-RU" sz="2000" i="1" dirty="0"/>
              <a:t>Вывод: </a:t>
            </a:r>
            <a:r>
              <a:rPr lang="en-US" sz="2000" i="1" dirty="0"/>
              <a:t>4 4 \n</a:t>
            </a:r>
          </a:p>
          <a:p>
            <a:pPr marL="0" indent="0">
              <a:buNone/>
            </a:pPr>
            <a:r>
              <a:rPr lang="en-US" sz="2000" i="1" dirty="0"/>
              <a:t>	f(); // ????</a:t>
            </a:r>
          </a:p>
          <a:p>
            <a:pPr marL="0" indent="0">
              <a:buNone/>
            </a:pPr>
            <a:r>
              <a:rPr lang="en-US" sz="2000" i="1" dirty="0"/>
              <a:t>	f(); // ????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  <a:endParaRPr lang="ru-RU" sz="2000" i="1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E955F1B-43D8-9BB1-BA8A-EAE9C564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Статические локальные переменные (2)</a:t>
            </a:r>
          </a:p>
        </p:txBody>
      </p:sp>
    </p:spTree>
    <p:extLst>
      <p:ext uri="{BB962C8B-B14F-4D97-AF65-F5344CB8AC3E}">
        <p14:creationId xmlns:p14="http://schemas.microsoft.com/office/powerpoint/2010/main" val="1136291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http://www.c-cpp.ru/books/globalnye-peremennye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В противоположность локальным переменным глобальные переменные видны всей программе и могут использоваться любым участком кода. Они хранят свои значения на протяжении всей работы программы. Глобальные переменные создаются путем объявления вне функции. К ним можно получить доступ в любом выражении, независимо от того, в какой функции находится данное выражение.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main()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int n = 10;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Глобальная переменная </a:t>
            </a:r>
            <a:r>
              <a:rPr lang="en-US" sz="2000" dirty="0"/>
              <a:t>n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game()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int k = 30;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Глобальная переменная </a:t>
            </a:r>
            <a:r>
              <a:rPr lang="en-US" sz="2000" dirty="0"/>
              <a:t>k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49569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Extern</a:t>
            </a:r>
            <a:r>
              <a:rPr lang="ru-RU" sz="3200" b="1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http://www.c-cpp.ru/books/extern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Поскольку С позволяет выполнять раздельную компиляцию модулей для большой программы в целях ускорения компиляции и помощи управлению большими проектами, должны быть способы передачи информации о глобальных переменных файлам программы. Решение заключается в объявлении всех глобальных переменных в одном файле и использовании при объявлении в других файлах слова </a:t>
            </a:r>
            <a:r>
              <a:rPr lang="ru-RU" sz="2000" dirty="0" err="1"/>
              <a:t>extern</a:t>
            </a:r>
            <a:r>
              <a:rPr lang="ru-RU" sz="2000" dirty="0"/>
              <a:t>, как показано в таблице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7E3B6A-630B-689B-6FBB-AF1340FC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6" y="3396758"/>
            <a:ext cx="8604709" cy="32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3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u="sng" dirty="0"/>
              <a:t>Объявление</a:t>
            </a:r>
            <a:r>
              <a:rPr lang="ru-RU" sz="3200" b="1" dirty="0"/>
              <a:t> </a:t>
            </a:r>
            <a:r>
              <a:rPr lang="ru-RU" sz="3200" b="1"/>
              <a:t>и </a:t>
            </a:r>
            <a:r>
              <a:rPr lang="ru-RU" sz="3200" b="1" u="sng"/>
              <a:t>определение</a:t>
            </a:r>
            <a:r>
              <a:rPr lang="ru-RU" sz="3200" b="1"/>
              <a:t> </a:t>
            </a:r>
            <a:r>
              <a:rPr lang="ru-RU" sz="3200" b="1" dirty="0"/>
              <a:t>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http://www.c-cpp.ru/books/extern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Если при объявлении выделяется память под переменную, то процесс называется </a:t>
            </a:r>
            <a:r>
              <a:rPr lang="ru-RU" sz="2000" b="1" dirty="0"/>
              <a:t>определением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Использование </a:t>
            </a:r>
            <a:r>
              <a:rPr lang="ru-RU" sz="2000" dirty="0" err="1"/>
              <a:t>extern</a:t>
            </a:r>
            <a:r>
              <a:rPr lang="ru-RU" sz="2000" dirty="0"/>
              <a:t> приводит к </a:t>
            </a:r>
            <a:r>
              <a:rPr lang="ru-RU" sz="2000" b="1" dirty="0"/>
              <a:t>объявлению</a:t>
            </a:r>
            <a:r>
              <a:rPr lang="ru-RU" sz="2000" dirty="0"/>
              <a:t>, но не к определению. Оно просто говорит компилятору, что определение происходит где-то в другом месте программы.</a:t>
            </a:r>
          </a:p>
          <a:p>
            <a:pPr marL="0" indent="0">
              <a:buNone/>
            </a:pP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7E3B6A-630B-689B-6FBB-AF1340FC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6" y="3396758"/>
            <a:ext cx="8604709" cy="32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4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Статические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http://www.c-cpp.ru/books/staticheskie-globalnye-peremennye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Когда спецификатор </a:t>
            </a:r>
            <a:r>
              <a:rPr lang="ru-RU" sz="2000" dirty="0" err="1">
                <a:solidFill>
                  <a:schemeClr val="accent1"/>
                </a:solidFill>
              </a:rPr>
              <a:t>static</a:t>
            </a:r>
            <a:r>
              <a:rPr lang="ru-RU" sz="2000" dirty="0"/>
              <a:t> применяется к глобальной переменной, он сообщает компилятору о необходимости создания глобальной переменной, которая будет известна только в файле, где статическая глобальная переменная объявлена. Это означает, что, даже если переменная является глобальной, другие подпрограммы в других файлах не будут знать о ней. Таким образом, не возникает повода для побочных эффектов.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Статические переменные позволяют прятать части программы. Это может привести к большим преимуществам при разработке больших и сложных программ.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main()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static</a:t>
            </a:r>
            <a:r>
              <a:rPr lang="en-US" sz="2000" dirty="0"/>
              <a:t> int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ru-RU" sz="2000" dirty="0"/>
              <a:t>4</a:t>
            </a:r>
            <a:r>
              <a:rPr lang="en-US" sz="2000" dirty="0"/>
              <a:t>];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Статическая переменная (глобальная!)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ru-RU" sz="2000" dirty="0">
                <a:solidFill>
                  <a:srgbClr val="00B050"/>
                </a:solidFill>
              </a:rPr>
              <a:t>В модуле </a:t>
            </a:r>
            <a:r>
              <a:rPr lang="en-US" sz="2000" dirty="0">
                <a:solidFill>
                  <a:srgbClr val="00B050"/>
                </a:solidFill>
              </a:rPr>
              <a:t>game()</a:t>
            </a:r>
            <a:endParaRPr lang="ru-RU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static</a:t>
            </a:r>
            <a:r>
              <a:rPr lang="en-US" sz="2000" dirty="0"/>
              <a:t> int </a:t>
            </a:r>
            <a:r>
              <a:rPr lang="en-US" sz="2000" dirty="0" err="1"/>
              <a:t>arr</a:t>
            </a:r>
            <a:r>
              <a:rPr lang="en-US" sz="2000" dirty="0"/>
              <a:t>[45];</a:t>
            </a:r>
            <a:r>
              <a:rPr lang="ru-RU" sz="2000" dirty="0"/>
              <a:t> </a:t>
            </a:r>
            <a:r>
              <a:rPr lang="en-US" sz="2000" dirty="0"/>
              <a:t>// </a:t>
            </a:r>
            <a:r>
              <a:rPr lang="ru-RU" sz="2000" dirty="0"/>
              <a:t>Статическая переменная (глобальная!)</a:t>
            </a:r>
            <a:r>
              <a:rPr lang="en-US" sz="2000" dirty="0"/>
              <a:t> </a:t>
            </a:r>
            <a:r>
              <a:rPr lang="ru-RU" sz="2000" dirty="0"/>
              <a:t>ДРУГАЯ!!!!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006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http://book.kbsu.ru/theory/chapter2/1_2_10.html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Внешняя память (ВЗУ) предназначена для длительного хранения программ и данных, и целостность её содержимого не зависит от того, включен или выключен компьютер. В отличие от оперативной памяти, внешняя память не имеет прямой связи с процессором. Информация от ВЗУ к процессору и наоборот циркулирует примерно по следующей цепочке: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состав внешней памяти компьютера входят: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жёстких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гибких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магнито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-оптических 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магнитной ленте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(стримеры) и др.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6FDF12-A310-59A6-CB3B-3A286079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83934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252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2617793" y="855475"/>
            <a:ext cx="66247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2)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b="1" dirty="0">
                <a:latin typeface="Consolas" panose="020B0609020204030204" pitchFamily="49" charset="0"/>
              </a:rPr>
              <a:t>    Circle(</a:t>
            </a:r>
            <a:r>
              <a:rPr lang="en-US" sz="1600" b="1" dirty="0" err="1">
                <a:latin typeface="Consolas" panose="020B0609020204030204" pitchFamily="49" charset="0"/>
              </a:rPr>
              <a:t>hdc</a:t>
            </a:r>
            <a:r>
              <a:rPr lang="en-US" sz="1600" b="1" dirty="0">
                <a:latin typeface="Consolas" panose="020B0609020204030204" pitchFamily="49" charset="0"/>
              </a:rPr>
              <a:t>, cx, cy, size);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59B1AC-D4DA-4762-E5FD-80D9A2E9D323}"/>
              </a:ext>
            </a:extLst>
          </p:cNvPr>
          <p:cNvSpPr/>
          <p:nvPr/>
        </p:nvSpPr>
        <p:spPr>
          <a:xfrm>
            <a:off x="107504" y="3910574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case WM_PAINT: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PAINTSTRUCT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HDC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// TODO: Добавьте сюда любой код прорисовки, использующий HDC...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RecursiveCircle(hdc, 300, 200, 100);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break;</a:t>
            </a:r>
            <a:endParaRPr lang="ru-RU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A9A772-6779-8C77-6793-7CE15238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02438"/>
            <a:ext cx="2404649" cy="22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8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AB320-7145-2B7D-8AE1-237550D5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86" y="4077071"/>
            <a:ext cx="3572076" cy="25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9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(3)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4013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D9C07F-B0C2-A290-807C-FF49C74F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739" y="3868241"/>
            <a:ext cx="3423741" cy="28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10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(4)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4013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93CA83-1FC8-FBA9-A509-3217B371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02" y="4048041"/>
            <a:ext cx="3526035" cy="26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88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про статические переменные (5)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30B32F-AD8A-46C7-DFA8-6A608433CBCF}"/>
              </a:ext>
            </a:extLst>
          </p:cNvPr>
          <p:cNvSpPr/>
          <p:nvPr/>
        </p:nvSpPr>
        <p:spPr>
          <a:xfrm>
            <a:off x="107504" y="908720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(255, 0, 0));</a:t>
            </a:r>
          </a:p>
          <a:p>
            <a:pPr defTabSz="354013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4013"/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SelectObject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hPen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Ellipse(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cx - size, cy - size, cx + size, cy + size);</a:t>
            </a:r>
          </a:p>
          <a:p>
            <a:pPr defTabSz="354013"/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B7504F-9B9A-FD18-3088-33846EFB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129004"/>
            <a:ext cx="3140480" cy="27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4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55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памяти программы во время выполнения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4E7B0-45C9-85DB-EBBB-AB3F23E6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556792"/>
            <a:ext cx="3467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3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94122"/>
          </a:xfrm>
        </p:spPr>
        <p:txBody>
          <a:bodyPr>
            <a:noAutofit/>
          </a:bodyPr>
          <a:lstStyle/>
          <a:p>
            <a:r>
              <a:rPr lang="ru-RU" sz="3200" b="1" dirty="0"/>
              <a:t>Разделы памяти: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</a:rPr>
              <a:t>автоматическая, статическая, </a:t>
            </a:r>
            <a:r>
              <a:rPr lang="ru-RU" sz="3200" b="1" dirty="0"/>
              <a:t>динамическая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«Размещение объектов в оперативной памяти. Понятие указателя»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https://rsdn.org/article/cpp/ObjectsAndPointers.xml?print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область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выделяемая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для размещения глобальных и статических объектов, а также объектов, определённых в пространствах имён.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Автоматическая память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— это специальный регион памяти,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резервируемый при запуске программы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до вызова функции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main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из свободной оперативной памяти и 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используемый в дальнейшем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 для размещения локальных объектов: объектов, определяемых в теле функций и получаемых функциями через параметры в момент вызова. Автоматическую память часто называют 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стеком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память</a:t>
            </a:r>
            <a:r>
              <a:rPr lang="ru-RU" sz="20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000" i="1" dirty="0"/>
              <a:t>во время выполнения программы</a:t>
            </a:r>
            <a:r>
              <a:rPr lang="ru-RU" sz="2000" dirty="0"/>
              <a:t> под размещение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579767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Выделение и освобождение динамической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http://learnc.info/c/memory_allocation.html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 Для выделения памяти на куче в си используется функция </a:t>
            </a:r>
            <a:r>
              <a:rPr lang="ru-RU" sz="2000" dirty="0" err="1"/>
              <a:t>malloc</a:t>
            </a:r>
            <a:r>
              <a:rPr lang="ru-RU" sz="2000" dirty="0"/>
              <a:t> (</a:t>
            </a:r>
            <a:r>
              <a:rPr lang="ru-RU" sz="2000" dirty="0" err="1"/>
              <a:t>memory</a:t>
            </a:r>
            <a:r>
              <a:rPr lang="ru-RU" sz="2000" dirty="0"/>
              <a:t> </a:t>
            </a:r>
            <a:r>
              <a:rPr lang="ru-RU" sz="2000" dirty="0" err="1"/>
              <a:t>allocation</a:t>
            </a:r>
            <a:r>
              <a:rPr lang="ru-RU" sz="2000" dirty="0"/>
              <a:t>)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void * </a:t>
            </a:r>
            <a:r>
              <a:rPr lang="en-US" sz="2000" b="1" dirty="0" err="1"/>
              <a:t>malloc</a:t>
            </a:r>
            <a:r>
              <a:rPr lang="en-US" sz="2000" b="1" dirty="0"/>
              <a:t>(</a:t>
            </a:r>
            <a:r>
              <a:rPr lang="en-US" sz="2000" b="1" dirty="0" err="1"/>
              <a:t>size_t</a:t>
            </a:r>
            <a:r>
              <a:rPr lang="en-US" sz="2000" b="1" dirty="0"/>
              <a:t> size);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После того, как мы поработали с памятью, необходимо освободить память функцией </a:t>
            </a:r>
            <a:r>
              <a:rPr lang="ru-RU" sz="2000" dirty="0" err="1"/>
              <a:t>free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void  free(</a:t>
            </a:r>
            <a:r>
              <a:rPr lang="en-US" sz="2000" b="1" dirty="0">
                <a:solidFill>
                  <a:srgbClr val="7030A0"/>
                </a:solidFill>
              </a:rPr>
              <a:t>void * </a:t>
            </a:r>
            <a:r>
              <a:rPr lang="en-US" sz="2000" b="1" dirty="0" err="1"/>
              <a:t>ptr</a:t>
            </a:r>
            <a:r>
              <a:rPr lang="en-US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74168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76064"/>
          </a:xfrm>
        </p:spPr>
        <p:txBody>
          <a:bodyPr>
            <a:noAutofit/>
          </a:bodyPr>
          <a:lstStyle/>
          <a:p>
            <a:pPr marL="0" indent="0"/>
            <a:r>
              <a:rPr lang="ru-RU" sz="2800" b="1" dirty="0"/>
              <a:t>Указатель </a:t>
            </a:r>
            <a:r>
              <a:rPr lang="en-US" sz="2800" b="1" dirty="0"/>
              <a:t>void *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https://prog-cpp.ru/void/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void *    </a:t>
            </a:r>
            <a:r>
              <a:rPr lang="en-US" sz="2000" dirty="0"/>
              <a:t>-  </a:t>
            </a:r>
            <a:r>
              <a:rPr lang="ru-RU" sz="2000" dirty="0"/>
              <a:t>объявление указателя на неопределенный тип:</a:t>
            </a:r>
            <a:br>
              <a:rPr lang="ru-RU" sz="2000" dirty="0"/>
            </a:br>
            <a:r>
              <a:rPr lang="ru-RU" sz="2000" dirty="0"/>
              <a:t>Такому указателю может быть присвоен указатель на любой тип, но не наоборот</a:t>
            </a:r>
            <a:br>
              <a:rPr lang="ru-RU" sz="2000" dirty="0"/>
            </a:b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Указатель на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Целая переменная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Указатель на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=(int *)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Допустимо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ptri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Недопустимо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последней операции необходимо явное приведение типа.</a:t>
            </a:r>
          </a:p>
          <a:p>
            <a:pPr marL="0" indent="0">
              <a:buNone/>
            </a:pPr>
            <a:r>
              <a:rPr lang="ru-RU" sz="2000" dirty="0"/>
              <a:t>Над указателем неопределенного типа нельзя выполнять операцию разыменования без явного приведения типа.</a:t>
            </a:r>
          </a:p>
        </p:txBody>
      </p:sp>
    </p:spTree>
    <p:extLst>
      <p:ext uri="{BB962C8B-B14F-4D97-AF65-F5344CB8AC3E}">
        <p14:creationId xmlns:p14="http://schemas.microsoft.com/office/powerpoint/2010/main" val="208691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 – работа в 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*fin;</a:t>
            </a:r>
          </a:p>
          <a:p>
            <a:pPr marL="0" indent="0">
              <a:buNone/>
            </a:pPr>
            <a:r>
              <a:rPr lang="en-US" sz="1800" dirty="0"/>
              <a:t>	int a, b, s;</a:t>
            </a:r>
          </a:p>
          <a:p>
            <a:pPr marL="0" indent="0">
              <a:buNone/>
            </a:pPr>
            <a:r>
              <a:rPr lang="en-US" sz="1800" dirty="0"/>
              <a:t>	fin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d:\\Temp\\Files\\in1.txt</a:t>
            </a:r>
            <a:r>
              <a:rPr lang="en-US" sz="1800" dirty="0"/>
              <a:t>", "rt");</a:t>
            </a:r>
          </a:p>
          <a:p>
            <a:pPr marL="0" indent="0">
              <a:buNone/>
            </a:pPr>
            <a:r>
              <a:rPr lang="en-US" sz="1800" dirty="0"/>
              <a:t>	if (fin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in1.txt is not found");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fscanf</a:t>
            </a:r>
            <a:r>
              <a:rPr lang="en-US" sz="1800" b="1" dirty="0"/>
              <a:t>(fin, "%</a:t>
            </a:r>
            <a:r>
              <a:rPr lang="en-US" sz="1800" b="1" dirty="0" err="1"/>
              <a:t>d%d</a:t>
            </a:r>
            <a:r>
              <a:rPr lang="en-US" sz="1800" b="1" dirty="0"/>
              <a:t>", &amp;a, &amp;b);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(fin);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Обработка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b="1" dirty="0"/>
              <a:t>s = a +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</a:t>
            </a:r>
            <a:r>
              <a:rPr lang="en-US" sz="1800" dirty="0" err="1"/>
              <a:t>fout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fout</a:t>
            </a:r>
            <a:r>
              <a:rPr lang="en-US" sz="1800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d:\\Temp\\Files\\out1.txt</a:t>
            </a:r>
            <a:r>
              <a:rPr lang="en-US" sz="1800" dirty="0"/>
              <a:t>", "</a:t>
            </a:r>
            <a:r>
              <a:rPr lang="en-US" sz="1800" dirty="0" err="1"/>
              <a:t>wt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fout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out1.txt cannot be created");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fprintf</a:t>
            </a:r>
            <a:r>
              <a:rPr lang="en-US" sz="1800" b="1" dirty="0"/>
              <a:t>(</a:t>
            </a:r>
            <a:r>
              <a:rPr lang="en-US" sz="1800" b="1" dirty="0" err="1"/>
              <a:t>fout</a:t>
            </a:r>
            <a:r>
              <a:rPr lang="en-US" sz="1800" b="1" dirty="0"/>
              <a:t>, "s = %d", s);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fout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0348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6259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26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Динамические массивы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105968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endParaRPr lang="en-US" altLang="ru-RU" sz="3200" b="1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in1.txt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об оценках одного ученика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в формате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b="1" i="1" dirty="0">
                <a:latin typeface="Consolas" panose="020B0609020204030204" pitchFamily="49" charset="0"/>
              </a:rPr>
              <a:t>Оценка1 Оценка2 … Оценка</a:t>
            </a: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Где </a:t>
            </a:r>
            <a:r>
              <a:rPr lang="en-US" altLang="ru-RU" sz="2000" dirty="0">
                <a:latin typeface="Consolas" panose="020B0609020204030204" pitchFamily="49" charset="0"/>
              </a:rPr>
              <a:t>N &lt;= 1000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файл </a:t>
            </a:r>
            <a:r>
              <a:rPr lang="en-US" altLang="ru-RU" sz="2000" u="sng" dirty="0">
                <a:latin typeface="Consolas" panose="020B0609020204030204" pitchFamily="49" charset="0"/>
              </a:rPr>
              <a:t>out1.txt </a:t>
            </a:r>
            <a:r>
              <a:rPr lang="ru-RU" altLang="ru-RU" sz="2000" dirty="0">
                <a:latin typeface="Consolas" panose="020B0609020204030204" pitchFamily="49" charset="0"/>
              </a:rPr>
              <a:t>в котором собрать все оценки, выше средней. Формат выхода совпадает с форматом входа.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in1.txt)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6 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3 2 4 2 2 5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Среднее = (3 + 2 + 4 + 2 + 2 + 5)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/ 6.0 = 3.0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выхода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out1.txt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4 5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40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(1)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a[1000];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//массив. 1000 - максимально допустимое количество элементов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Реальное количество элементов в массиве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20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(2)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"c:\\Temp\\Lection14\\in1.txt"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>
              <a:buNone/>
              <a:tabLst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массива из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4013">
              <a:buNone/>
              <a:tabLst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>
              <a:buNone/>
              <a:tabLst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	fscanf(fin,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&amp;a[i]);</a:t>
            </a: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>
              <a:buNone/>
              <a:tabLst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>
              <a:buNone/>
              <a:tabLst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82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(3)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Вычисление среднего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+=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 / n;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Выяснение, сколько элементов больше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m++;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730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(4)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выходного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"c:\\Temp\\Lection14\\out1.txt"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элементов больших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97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1. Реализация через массив</a:t>
            </a:r>
            <a:r>
              <a:rPr lang="en-US" altLang="ru-RU" sz="3200" b="1" dirty="0"/>
              <a:t> (5)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Task1!\n"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Load();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717550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994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02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(1)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ru-RU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ru-RU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u="sng" dirty="0">
                <a:solidFill>
                  <a:srgbClr val="008000"/>
                </a:solidFill>
                <a:latin typeface="Consolas" panose="020B0609020204030204" pitchFamily="49" charset="0"/>
              </a:rPr>
              <a:t>//Указатель на массив. </a:t>
            </a:r>
            <a:endParaRPr lang="ru-RU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Реальное количество элементов в массиве</a:t>
            </a: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92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https://ru.wikipedia.org/wiki/%D0%9E%D0%BF%D0%B5%D1%80%D0%B0%D1%82%D0%B8%D0%B2%D0%BD%D0%B0%D1%8F_%D0%BF%D0%B0%D0%BC%D1%8F%D1%82%D1%8C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b="1" dirty="0" err="1"/>
              <a:t>Операти́вная</a:t>
            </a:r>
            <a:r>
              <a:rPr lang="ru-RU" b="1" dirty="0"/>
              <a:t> </a:t>
            </a:r>
            <a:r>
              <a:rPr lang="ru-RU" b="1" dirty="0" err="1"/>
              <a:t>па́мять</a:t>
            </a:r>
            <a:r>
              <a:rPr lang="ru-RU" dirty="0"/>
              <a:t> (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>
                <a:effectLst/>
              </a:rPr>
              <a:t>Random</a:t>
            </a:r>
            <a:r>
              <a:rPr lang="ru-RU" i="1" dirty="0">
                <a:effectLst/>
              </a:rPr>
              <a:t> Access Memory, RAM</a:t>
            </a:r>
            <a:r>
              <a:rPr lang="ru-RU" dirty="0"/>
              <a:t> — память с </a:t>
            </a:r>
            <a:r>
              <a:rPr lang="ru-RU" dirty="0">
                <a:hlinkClick r:id="rId4" tooltip="Произвольный доступ"/>
              </a:rPr>
              <a:t>произвольным доступом</a:t>
            </a:r>
            <a:r>
              <a:rPr lang="ru-RU" dirty="0"/>
              <a:t>) — в большинстве случаев </a:t>
            </a:r>
            <a:r>
              <a:rPr lang="ru-RU" dirty="0">
                <a:hlinkClick r:id="rId5" tooltip="Энергозависимая память"/>
              </a:rPr>
              <a:t>энергозависимая</a:t>
            </a:r>
            <a:r>
              <a:rPr lang="ru-RU" dirty="0"/>
              <a:t> часть системы </a:t>
            </a:r>
            <a:r>
              <a:rPr lang="ru-RU" dirty="0">
                <a:hlinkClick r:id="rId6" tooltip="Компьютерная память"/>
              </a:rPr>
              <a:t>компьютерной памяти</a:t>
            </a:r>
            <a:r>
              <a:rPr lang="ru-RU" dirty="0"/>
              <a:t>, в которой во время работы компьютера хранится выполняемый машинный код (</a:t>
            </a:r>
            <a:r>
              <a:rPr lang="ru-RU" dirty="0">
                <a:hlinkClick r:id="rId7" tooltip="Компьютерная программа"/>
              </a:rPr>
              <a:t>программы</a:t>
            </a:r>
            <a:r>
              <a:rPr lang="ru-RU" dirty="0"/>
              <a:t>), а также входные, выходные и промежуточные данные, обрабатываемые </a:t>
            </a:r>
            <a:r>
              <a:rPr lang="ru-RU" dirty="0">
                <a:hlinkClick r:id="rId8" tooltip="Процессор"/>
              </a:rPr>
              <a:t>процессором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21BB32-73B0-4B00-86B7-05100717C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144" y="3789040"/>
            <a:ext cx="301032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6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(2)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"c:\\Temp\\Lection14\\in1.txt"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массива из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// Выделение памяти под динамический массив</a:t>
            </a:r>
            <a:endParaRPr lang="ru-RU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	pa = (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* n);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	fscanf(fin,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it-IT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входного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11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(3)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Вычисление среднего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+=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 / n;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Выяснение, сколько элементов больше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m++;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173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(4)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Открытие выходного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"c:\\Temp\\Lection14\\out1.txt"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найден\n"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элементов больших ср арифметического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Закрытие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717550" algn="l"/>
                <a:tab pos="1071563" algn="l"/>
                <a:tab pos="1435100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73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93" y="116632"/>
            <a:ext cx="8856984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1</a:t>
            </a:r>
            <a:r>
              <a:rPr lang="en-US" altLang="ru-RU" sz="3200" b="1" dirty="0"/>
              <a:t>d</a:t>
            </a:r>
            <a:r>
              <a:rPr lang="ru-RU" altLang="ru-RU" sz="3200" b="1" dirty="0"/>
              <a:t>. Реализация через динамический массив</a:t>
            </a:r>
            <a:r>
              <a:rPr lang="en-US" altLang="ru-RU" sz="3200" b="1" dirty="0"/>
              <a:t> (5)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"Hello! It is Task1!\n"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Load();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	free(pa);</a:t>
            </a:r>
          </a:p>
          <a:p>
            <a:pPr>
              <a:buNone/>
              <a:tabLst>
                <a:tab pos="354013" algn="l"/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865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484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in2.txt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температуре в формате (</a:t>
            </a:r>
            <a:r>
              <a:rPr lang="en-US" altLang="ru-RU" sz="2000" dirty="0">
                <a:latin typeface="Consolas" panose="020B0609020204030204" pitchFamily="49" charset="0"/>
              </a:rPr>
              <a:t>N &lt;= 1000</a:t>
            </a:r>
            <a:r>
              <a:rPr lang="ru-RU" altLang="ru-RU" sz="2000" dirty="0">
                <a:latin typeface="Consolas" panose="020B0609020204030204" pitchFamily="49" charset="0"/>
              </a:rPr>
              <a:t>):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N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T</a:t>
            </a:r>
            <a:r>
              <a:rPr lang="ru-RU" altLang="ru-RU" sz="2000" b="1" i="1" dirty="0">
                <a:latin typeface="Consolas" panose="020B0609020204030204" pitchFamily="49" charset="0"/>
              </a:rPr>
              <a:t>1 </a:t>
            </a:r>
            <a:r>
              <a:rPr lang="en-US" altLang="ru-RU" sz="2000" b="1" i="1" dirty="0">
                <a:latin typeface="Consolas" panose="020B0609020204030204" pitchFamily="49" charset="0"/>
              </a:rPr>
              <a:t>T</a:t>
            </a:r>
            <a:r>
              <a:rPr lang="ru-RU" altLang="ru-RU" sz="2000" b="1" i="1" dirty="0">
                <a:latin typeface="Consolas" panose="020B0609020204030204" pitchFamily="49" charset="0"/>
              </a:rPr>
              <a:t>2 … </a:t>
            </a:r>
            <a:r>
              <a:rPr lang="en-US" altLang="ru-RU" sz="2000" b="1" i="1" dirty="0">
                <a:latin typeface="Consolas" panose="020B0609020204030204" pitchFamily="49" charset="0"/>
              </a:rPr>
              <a:t>TN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файл </a:t>
            </a:r>
            <a:r>
              <a:rPr lang="en-US" altLang="ru-RU" sz="2000" u="sng" dirty="0">
                <a:latin typeface="Consolas" panose="020B0609020204030204" pitchFamily="49" charset="0"/>
              </a:rPr>
              <a:t>out2.txt </a:t>
            </a:r>
            <a:r>
              <a:rPr lang="ru-RU" altLang="ru-RU" sz="2000" dirty="0">
                <a:latin typeface="Consolas" panose="020B0609020204030204" pitchFamily="49" charset="0"/>
              </a:rPr>
              <a:t>в котором собрать все записи о температуре, значения которых выше нуля, но ниже средней арифметической за весь период. Формат выхода совпадает с форматом входа.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.txt)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6 </a:t>
            </a:r>
          </a:p>
          <a:p>
            <a:pPr>
              <a:buNone/>
            </a:pP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-10 -5 -1 2 6 25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Среднее =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-10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+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-5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(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+ 6 + </a:t>
            </a:r>
            <a:r>
              <a:rPr lang="ru-RU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/ 6.0 = 2.83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выхода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.txt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</a:p>
          <a:p>
            <a:pPr>
              <a:buNone/>
            </a:pPr>
            <a:r>
              <a:rPr lang="en-US" altLang="ru-RU" sz="20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9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2a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Реализовать задачу, используя обычный массив. 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74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2d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Реализовать задачу, используя динамический массив. </a:t>
            </a:r>
            <a:endParaRPr lang="en-US" altLang="ru-RU" sz="20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79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07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078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/>
              <a:t>Задача </a:t>
            </a:r>
            <a:r>
              <a:rPr lang="en-US" altLang="ru-RU" sz="3200" b="1" dirty="0"/>
              <a:t>3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57" y="809878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В файле </a:t>
            </a:r>
            <a:r>
              <a:rPr lang="en-US" altLang="ru-RU" sz="2000" u="sng" dirty="0">
                <a:latin typeface="Consolas" panose="020B0609020204030204" pitchFamily="49" charset="0"/>
              </a:rPr>
              <a:t>lines.txt </a:t>
            </a:r>
            <a:r>
              <a:rPr lang="ru-RU" altLang="ru-RU" sz="2000" dirty="0">
                <a:latin typeface="Consolas" panose="020B0609020204030204" pitchFamily="49" charset="0"/>
              </a:rPr>
              <a:t>хранится информация о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</a:rPr>
              <a:t>линиях изображения (</a:t>
            </a:r>
            <a:r>
              <a:rPr lang="en-US" altLang="ru-RU" sz="2000" dirty="0">
                <a:latin typeface="Consolas" panose="020B0609020204030204" pitchFamily="49" charset="0"/>
              </a:rPr>
              <a:t>N &lt;= 10000</a:t>
            </a:r>
            <a:r>
              <a:rPr lang="ru-RU" altLang="ru-RU" sz="2000" dirty="0">
                <a:latin typeface="Consolas" panose="020B0609020204030204" pitchFamily="49" charset="0"/>
              </a:rPr>
              <a:t>) в формате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x1 y1 x2 y2 R G B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x1 y1 x2 y2 R G B</a:t>
            </a:r>
          </a:p>
          <a:p>
            <a:pPr>
              <a:buNone/>
            </a:pPr>
            <a:r>
              <a:rPr lang="ru-RU" altLang="ru-RU" sz="2000" b="1" i="1" dirty="0"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altLang="ru-RU" sz="2000" b="1" i="1" dirty="0">
                <a:latin typeface="Consolas" panose="020B0609020204030204" pitchFamily="49" charset="0"/>
              </a:rPr>
              <a:t>x1 y1 x2 y2 R G B</a:t>
            </a:r>
          </a:p>
          <a:p>
            <a:pPr>
              <a:buNone/>
            </a:pPr>
            <a:r>
              <a:rPr lang="ru-RU" altLang="ru-RU" sz="2000" dirty="0">
                <a:latin typeface="Consolas" panose="020B0609020204030204" pitchFamily="49" charset="0"/>
              </a:rPr>
              <a:t>Нужно создать программу, которая строит изображение из линий, загруженных из этого файла.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входа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lines.txt)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Пример нарисованной картинки: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10 10 100 10 0 0 0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100 10 100 100 0 255 0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100 100 10 100 255 0 0</a:t>
            </a:r>
          </a:p>
          <a:p>
            <a:pPr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10 100 10 10 0 0 255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35965-3EFB-CD34-B635-EF2AB788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399741"/>
            <a:ext cx="2813298" cy="22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05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21424</TotalTime>
  <Words>7449</Words>
  <Application>Microsoft Office PowerPoint</Application>
  <PresentationFormat>Экран (4:3)</PresentationFormat>
  <Paragraphs>841</Paragraphs>
  <Slides>114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114</vt:i4>
      </vt:variant>
    </vt:vector>
  </HeadingPairs>
  <TitlesOfParts>
    <vt:vector size="121" baseType="lpstr">
      <vt:lpstr>Arial</vt:lpstr>
      <vt:lpstr>Calibri</vt:lpstr>
      <vt:lpstr>Consolas</vt:lpstr>
      <vt:lpstr>Courier New</vt:lpstr>
      <vt:lpstr>Fira Sans</vt:lpstr>
      <vt:lpstr>Times New Roman</vt:lpstr>
      <vt:lpstr>Тема Office</vt:lpstr>
      <vt:lpstr>Курс «Основы программирования» Власенко Олег Федосович SimbirSoft</vt:lpstr>
      <vt:lpstr>Термины и базовые понятия</vt:lpstr>
      <vt:lpstr>Структура компьютера</vt:lpstr>
      <vt:lpstr>Память: «процессорная», оперативная, внешняя</vt:lpstr>
      <vt:lpstr>Работа с регистрами в Си</vt:lpstr>
      <vt:lpstr>Ключевое слово register</vt:lpstr>
      <vt:lpstr>Внешняя память</vt:lpstr>
      <vt:lpstr>Внешняя память – работа в Си</vt:lpstr>
      <vt:lpstr>Оперативная память</vt:lpstr>
      <vt:lpstr>Оперативная память во время работы компьютера</vt:lpstr>
      <vt:lpstr>Оперативная память доступная программе</vt:lpstr>
      <vt:lpstr>Оперативная память доступная программе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Структура памяти программы во время выполнения</vt:lpstr>
      <vt:lpstr>Машинный код</vt:lpstr>
      <vt:lpstr>Язык ассемблера</vt:lpstr>
      <vt:lpstr>Трансляция программы</vt:lpstr>
      <vt:lpstr>Компиляция</vt:lpstr>
      <vt:lpstr>Процесс компиляции</vt:lpstr>
      <vt:lpstr>Пример кода</vt:lpstr>
      <vt:lpstr>Ассемблер и машинный код.  Трансляция программы из Си в ассемблер</vt:lpstr>
      <vt:lpstr>Изучаем машинный код (1)</vt:lpstr>
      <vt:lpstr>Изучаем машинный код (2)</vt:lpstr>
      <vt:lpstr>Изучаем машинный код (3)</vt:lpstr>
      <vt:lpstr>Изучаем машинный код (4)</vt:lpstr>
      <vt:lpstr>Изучаем машинный код (5)</vt:lpstr>
      <vt:lpstr>Изучаем машинный код (6)</vt:lpstr>
      <vt:lpstr>Где хранятся файлы проекта? (1)</vt:lpstr>
      <vt:lpstr>Где хранятся файлы проекта? (2)</vt:lpstr>
      <vt:lpstr>Где хранятся файлы проекта? (3)</vt:lpstr>
      <vt:lpstr>Где хранятся файлы проекта? (4)</vt:lpstr>
      <vt:lpstr>Где хранятся файлы проекта? (5)</vt:lpstr>
      <vt:lpstr>машинный код “Hello”</vt:lpstr>
      <vt:lpstr>Презентация PowerPoint</vt:lpstr>
      <vt:lpstr>Пример кода “1 2 3 … 10”</vt:lpstr>
      <vt:lpstr>машинный код “1 2 3 … 10” (1)</vt:lpstr>
      <vt:lpstr>машинный код “1 2 3 … 10” (2)</vt:lpstr>
      <vt:lpstr>машинный код “++k”</vt:lpstr>
      <vt:lpstr>Презентация PowerPoint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Как работает стек</vt:lpstr>
      <vt:lpstr>Стек вызовов</vt:lpstr>
      <vt:lpstr>Записи активации</vt:lpstr>
      <vt:lpstr>Что содержит стек на каждом из уровней? </vt:lpstr>
      <vt:lpstr>Что содержит стек на каждом из уровней? (main)</vt:lpstr>
      <vt:lpstr>Что содержит стек на каждом из уровней? (A)</vt:lpstr>
      <vt:lpstr>Что содержит стек на каждом из уровней? (B)</vt:lpstr>
      <vt:lpstr>Что содержит стек на каждом из уровней? (C)</vt:lpstr>
      <vt:lpstr>Что содержит стек на каждом из уровней? </vt:lpstr>
      <vt:lpstr>Рекурсия и стек</vt:lpstr>
      <vt:lpstr>Факториал – рекурсивная реализация</vt:lpstr>
      <vt:lpstr>Факториал – трассировка (отладка!) (1)</vt:lpstr>
      <vt:lpstr>Факториал – трассировка (отладка!) (2)</vt:lpstr>
      <vt:lpstr>Факториал – трассировка (отладка!) (3)</vt:lpstr>
      <vt:lpstr>Факториал – трассировка (отладка!) (4)</vt:lpstr>
      <vt:lpstr>Рисование рекурсивного креста</vt:lpstr>
      <vt:lpstr>Рисование рекурсивной окружности</vt:lpstr>
      <vt:lpstr>Image3 рекурсивный </vt:lpstr>
      <vt:lpstr>Презентация PowerPoint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Статические локальные переменные</vt:lpstr>
      <vt:lpstr>Статические локальные переменные (2)</vt:lpstr>
      <vt:lpstr>Глобальные переменные</vt:lpstr>
      <vt:lpstr>Extern переменные</vt:lpstr>
      <vt:lpstr>Объявление и определение переменных</vt:lpstr>
      <vt:lpstr>Статические глобальные переменные</vt:lpstr>
      <vt:lpstr>Пример про статические переменные</vt:lpstr>
      <vt:lpstr>Пример про статические переменные (2)</vt:lpstr>
      <vt:lpstr>Пример про статические переменные (3)</vt:lpstr>
      <vt:lpstr>Пример про статические переменные (4)</vt:lpstr>
      <vt:lpstr>Пример про статические переменные (5)</vt:lpstr>
      <vt:lpstr>Презентация PowerPoint</vt:lpstr>
      <vt:lpstr>Структура памяти программы во время выполнения</vt:lpstr>
      <vt:lpstr>Разделы памяти: автоматическая, статическая, динамическая память</vt:lpstr>
      <vt:lpstr>Выделение и освобождение динамической памяти</vt:lpstr>
      <vt:lpstr>Указатель void *</vt:lpstr>
      <vt:lpstr>Презентация PowerPoint</vt:lpstr>
      <vt:lpstr>Лабораторная работа №26</vt:lpstr>
      <vt:lpstr>Задача 1</vt:lpstr>
      <vt:lpstr>Задача 1. Реализация через массив (1)</vt:lpstr>
      <vt:lpstr>Задача 1. Реализация через массив (2)</vt:lpstr>
      <vt:lpstr>Задача 1. Реализация через массив (3)</vt:lpstr>
      <vt:lpstr>Задача 1. Реализация через массив (4)</vt:lpstr>
      <vt:lpstr>Задача 1. Реализация через массив (5)</vt:lpstr>
      <vt:lpstr>Презентация PowerPoint</vt:lpstr>
      <vt:lpstr>Задача 1d. Реализация через динамический массив (1)</vt:lpstr>
      <vt:lpstr>Задача 1d. Реализация через динамический массив (2)</vt:lpstr>
      <vt:lpstr>Задача 1d. Реализация через динамический массив (3)</vt:lpstr>
      <vt:lpstr>Задача 1d. Реализация через динамический массив (4)</vt:lpstr>
      <vt:lpstr>Задача 1d. Реализация через динамический массив (5)</vt:lpstr>
      <vt:lpstr>Презентация PowerPoint</vt:lpstr>
      <vt:lpstr>Задача 2</vt:lpstr>
      <vt:lpstr>Задача 2a</vt:lpstr>
      <vt:lpstr>Задача 2d</vt:lpstr>
      <vt:lpstr>Презентация PowerPoint</vt:lpstr>
      <vt:lpstr>Задача 3</vt:lpstr>
      <vt:lpstr>Задача 3. Реализация (1). Структура проекта </vt:lpstr>
      <vt:lpstr>Задача 3. Реализация (2) Lines.h </vt:lpstr>
      <vt:lpstr>Задача 3. Реализация (3) Lab26_Win.cpp</vt:lpstr>
      <vt:lpstr>Задача 3. Реализация (4) Lines.cpp </vt:lpstr>
      <vt:lpstr>Задача 3. Реализация (5) Lines.cpp </vt:lpstr>
      <vt:lpstr>Задача 3. Реализация (6) Lines.cpp </vt:lpstr>
      <vt:lpstr>Задача 3. Реализация (7) Lines.cpp </vt:lpstr>
      <vt:lpstr>Задача 3. Реализация (7) Lines.cpp </vt:lpstr>
      <vt:lpstr>Куда попадут имена из кода выше?</vt:lpstr>
      <vt:lpstr>Домашнее задание </vt:lpstr>
      <vt:lpstr>ИТОГО по лабораторной работе 26</vt:lpstr>
      <vt:lpstr>Презентация PowerPoint</vt:lpstr>
      <vt:lpstr>Что почитать?</vt:lpstr>
      <vt:lpstr>Презентация PowerPoint</vt:lpstr>
      <vt:lpstr>ИТОГО по лекции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467</cp:revision>
  <dcterms:created xsi:type="dcterms:W3CDTF">2015-09-02T18:56:24Z</dcterms:created>
  <dcterms:modified xsi:type="dcterms:W3CDTF">2022-12-09T12:41:53Z</dcterms:modified>
</cp:coreProperties>
</file>