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256" r:id="rId2"/>
    <p:sldId id="1110" r:id="rId3"/>
    <p:sldId id="1112" r:id="rId4"/>
    <p:sldId id="1212" r:id="rId5"/>
    <p:sldId id="1215" r:id="rId6"/>
    <p:sldId id="1216" r:id="rId7"/>
    <p:sldId id="1217" r:id="rId8"/>
    <p:sldId id="630" r:id="rId9"/>
    <p:sldId id="1111" r:id="rId10"/>
    <p:sldId id="1107" r:id="rId11"/>
    <p:sldId id="703" r:id="rId12"/>
    <p:sldId id="1218" r:id="rId13"/>
    <p:sldId id="317" r:id="rId14"/>
    <p:sldId id="1240" r:id="rId15"/>
    <p:sldId id="1224" r:id="rId16"/>
    <p:sldId id="1223" r:id="rId17"/>
    <p:sldId id="1225" r:id="rId18"/>
    <p:sldId id="1219" r:id="rId19"/>
    <p:sldId id="1226" r:id="rId20"/>
    <p:sldId id="1228" r:id="rId21"/>
    <p:sldId id="1229" r:id="rId22"/>
    <p:sldId id="1230" r:id="rId23"/>
    <p:sldId id="1231" r:id="rId24"/>
    <p:sldId id="1232" r:id="rId25"/>
    <p:sldId id="1233" r:id="rId26"/>
    <p:sldId id="1234" r:id="rId27"/>
    <p:sldId id="1222" r:id="rId28"/>
    <p:sldId id="342" r:id="rId29"/>
    <p:sldId id="1241" r:id="rId30"/>
    <p:sldId id="1250" r:id="rId31"/>
    <p:sldId id="1251" r:id="rId32"/>
    <p:sldId id="1252" r:id="rId33"/>
    <p:sldId id="1253" r:id="rId34"/>
    <p:sldId id="1255" r:id="rId35"/>
    <p:sldId id="1256" r:id="rId36"/>
    <p:sldId id="1257" r:id="rId37"/>
    <p:sldId id="1258" r:id="rId38"/>
    <p:sldId id="1259" r:id="rId39"/>
    <p:sldId id="1260" r:id="rId40"/>
    <p:sldId id="1261" r:id="rId41"/>
    <p:sldId id="1254" r:id="rId42"/>
    <p:sldId id="345" r:id="rId43"/>
    <p:sldId id="1262" r:id="rId44"/>
    <p:sldId id="1266" r:id="rId45"/>
    <p:sldId id="1264" r:id="rId46"/>
    <p:sldId id="1268" r:id="rId47"/>
    <p:sldId id="1373" r:id="rId48"/>
    <p:sldId id="1270" r:id="rId49"/>
    <p:sldId id="1271" r:id="rId50"/>
    <p:sldId id="1272" r:id="rId51"/>
    <p:sldId id="1273" r:id="rId52"/>
    <p:sldId id="1274" r:id="rId53"/>
    <p:sldId id="1275" r:id="rId54"/>
    <p:sldId id="1276" r:id="rId55"/>
    <p:sldId id="1278" r:id="rId56"/>
    <p:sldId id="1279" r:id="rId57"/>
    <p:sldId id="1280" r:id="rId58"/>
    <p:sldId id="1281" r:id="rId59"/>
    <p:sldId id="1282" r:id="rId60"/>
    <p:sldId id="1283" r:id="rId61"/>
    <p:sldId id="1267" r:id="rId62"/>
    <p:sldId id="343" r:id="rId63"/>
    <p:sldId id="1284" r:id="rId64"/>
    <p:sldId id="1285" r:id="rId65"/>
    <p:sldId id="1286" r:id="rId66"/>
    <p:sldId id="1287" r:id="rId67"/>
    <p:sldId id="1289" r:id="rId68"/>
    <p:sldId id="1288" r:id="rId69"/>
    <p:sldId id="1290" r:id="rId70"/>
    <p:sldId id="1291" r:id="rId71"/>
    <p:sldId id="1263" r:id="rId72"/>
    <p:sldId id="347" r:id="rId73"/>
    <p:sldId id="346" r:id="rId74"/>
    <p:sldId id="1293" r:id="rId75"/>
    <p:sldId id="1294" r:id="rId76"/>
    <p:sldId id="1295" r:id="rId77"/>
    <p:sldId id="1296" r:id="rId78"/>
    <p:sldId id="1297" r:id="rId79"/>
    <p:sldId id="1298" r:id="rId80"/>
    <p:sldId id="1299" r:id="rId81"/>
    <p:sldId id="1300" r:id="rId82"/>
    <p:sldId id="1302" r:id="rId83"/>
    <p:sldId id="1301" r:id="rId84"/>
    <p:sldId id="1303" r:id="rId85"/>
    <p:sldId id="1304" r:id="rId86"/>
    <p:sldId id="1305" r:id="rId87"/>
    <p:sldId id="1306" r:id="rId88"/>
    <p:sldId id="1307" r:id="rId89"/>
    <p:sldId id="1308" r:id="rId90"/>
    <p:sldId id="1309" r:id="rId91"/>
    <p:sldId id="1310" r:id="rId92"/>
    <p:sldId id="1311" r:id="rId93"/>
    <p:sldId id="1312" r:id="rId94"/>
    <p:sldId id="1292" r:id="rId95"/>
    <p:sldId id="348" r:id="rId96"/>
    <p:sldId id="349" r:id="rId97"/>
    <p:sldId id="350" r:id="rId98"/>
    <p:sldId id="351" r:id="rId99"/>
    <p:sldId id="352" r:id="rId100"/>
    <p:sldId id="354" r:id="rId101"/>
    <p:sldId id="353" r:id="rId102"/>
    <p:sldId id="355" r:id="rId103"/>
    <p:sldId id="273" r:id="rId104"/>
    <p:sldId id="1069" r:id="rId105"/>
    <p:sldId id="968" r:id="rId106"/>
    <p:sldId id="1314" r:id="rId107"/>
    <p:sldId id="1315" r:id="rId108"/>
    <p:sldId id="1365" r:id="rId109"/>
    <p:sldId id="1320" r:id="rId110"/>
    <p:sldId id="1316" r:id="rId111"/>
    <p:sldId id="1151" r:id="rId112"/>
    <p:sldId id="1152" r:id="rId113"/>
    <p:sldId id="1184" r:id="rId114"/>
    <p:sldId id="1186" r:id="rId115"/>
    <p:sldId id="1185" r:id="rId116"/>
    <p:sldId id="1158" r:id="rId117"/>
    <p:sldId id="1321" r:id="rId118"/>
    <p:sldId id="1327" r:id="rId119"/>
    <p:sldId id="1325" r:id="rId120"/>
    <p:sldId id="1323" r:id="rId121"/>
    <p:sldId id="1324" r:id="rId122"/>
    <p:sldId id="1326" r:id="rId123"/>
    <p:sldId id="1328" r:id="rId124"/>
    <p:sldId id="1322" r:id="rId125"/>
    <p:sldId id="340" r:id="rId126"/>
    <p:sldId id="1329" r:id="rId127"/>
    <p:sldId id="1333" r:id="rId128"/>
    <p:sldId id="1330" r:id="rId129"/>
    <p:sldId id="1331" r:id="rId130"/>
    <p:sldId id="1191" r:id="rId131"/>
    <p:sldId id="1345" r:id="rId132"/>
    <p:sldId id="1344" r:id="rId133"/>
    <p:sldId id="1346" r:id="rId134"/>
    <p:sldId id="1190" r:id="rId135"/>
    <p:sldId id="1347" r:id="rId136"/>
    <p:sldId id="1348" r:id="rId137"/>
    <p:sldId id="1349" r:id="rId138"/>
    <p:sldId id="1339" r:id="rId139"/>
    <p:sldId id="1350" r:id="rId140"/>
    <p:sldId id="1357" r:id="rId141"/>
    <p:sldId id="1352" r:id="rId142"/>
    <p:sldId id="1358" r:id="rId143"/>
    <p:sldId id="1359" r:id="rId144"/>
    <p:sldId id="1360" r:id="rId145"/>
    <p:sldId id="1361" r:id="rId146"/>
    <p:sldId id="1362" r:id="rId147"/>
    <p:sldId id="1364" r:id="rId148"/>
    <p:sldId id="1363" r:id="rId149"/>
    <p:sldId id="1340" r:id="rId150"/>
    <p:sldId id="1318" r:id="rId151"/>
    <p:sldId id="1140" r:id="rId152"/>
    <p:sldId id="1141" r:id="rId153"/>
    <p:sldId id="1142" r:id="rId154"/>
    <p:sldId id="1143" r:id="rId155"/>
    <p:sldId id="1144" r:id="rId156"/>
    <p:sldId id="1145" r:id="rId157"/>
    <p:sldId id="1146" r:id="rId158"/>
    <p:sldId id="1150" r:id="rId159"/>
    <p:sldId id="1147" r:id="rId160"/>
    <p:sldId id="1148" r:id="rId161"/>
    <p:sldId id="1313" r:id="rId162"/>
    <p:sldId id="1366" r:id="rId163"/>
    <p:sldId id="1367" r:id="rId164"/>
    <p:sldId id="1369" r:id="rId165"/>
    <p:sldId id="1370" r:id="rId166"/>
    <p:sldId id="1371" r:id="rId167"/>
    <p:sldId id="1368" r:id="rId168"/>
    <p:sldId id="402" r:id="rId169"/>
    <p:sldId id="1372" r:id="rId1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1110"/>
            <p14:sldId id="1112"/>
            <p14:sldId id="1212"/>
            <p14:sldId id="1215"/>
            <p14:sldId id="1216"/>
            <p14:sldId id="1217"/>
            <p14:sldId id="630"/>
            <p14:sldId id="1111"/>
            <p14:sldId id="1107"/>
            <p14:sldId id="703"/>
            <p14:sldId id="1218"/>
            <p14:sldId id="317"/>
            <p14:sldId id="1240"/>
            <p14:sldId id="1224"/>
            <p14:sldId id="1223"/>
            <p14:sldId id="1225"/>
            <p14:sldId id="1219"/>
            <p14:sldId id="1226"/>
            <p14:sldId id="1228"/>
            <p14:sldId id="1229"/>
            <p14:sldId id="1230"/>
            <p14:sldId id="1231"/>
            <p14:sldId id="1232"/>
            <p14:sldId id="1233"/>
            <p14:sldId id="1234"/>
            <p14:sldId id="1222"/>
            <p14:sldId id="342"/>
            <p14:sldId id="1241"/>
            <p14:sldId id="1250"/>
            <p14:sldId id="1251"/>
            <p14:sldId id="1252"/>
            <p14:sldId id="1253"/>
            <p14:sldId id="1255"/>
            <p14:sldId id="1256"/>
            <p14:sldId id="1257"/>
            <p14:sldId id="1258"/>
            <p14:sldId id="1259"/>
            <p14:sldId id="1260"/>
            <p14:sldId id="1261"/>
            <p14:sldId id="1254"/>
            <p14:sldId id="345"/>
            <p14:sldId id="1262"/>
            <p14:sldId id="1266"/>
            <p14:sldId id="1264"/>
            <p14:sldId id="1268"/>
            <p14:sldId id="1373"/>
            <p14:sldId id="1270"/>
            <p14:sldId id="1271"/>
            <p14:sldId id="1272"/>
            <p14:sldId id="1273"/>
            <p14:sldId id="1274"/>
            <p14:sldId id="1275"/>
            <p14:sldId id="1276"/>
            <p14:sldId id="1278"/>
            <p14:sldId id="1279"/>
            <p14:sldId id="1280"/>
            <p14:sldId id="1281"/>
            <p14:sldId id="1282"/>
            <p14:sldId id="1283"/>
            <p14:sldId id="1267"/>
            <p14:sldId id="343"/>
            <p14:sldId id="1284"/>
            <p14:sldId id="1285"/>
            <p14:sldId id="1286"/>
            <p14:sldId id="1287"/>
            <p14:sldId id="1289"/>
            <p14:sldId id="1288"/>
            <p14:sldId id="1290"/>
            <p14:sldId id="1291"/>
            <p14:sldId id="1263"/>
            <p14:sldId id="347"/>
            <p14:sldId id="346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302"/>
            <p14:sldId id="1301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292"/>
            <p14:sldId id="348"/>
            <p14:sldId id="349"/>
            <p14:sldId id="350"/>
            <p14:sldId id="351"/>
            <p14:sldId id="352"/>
            <p14:sldId id="354"/>
            <p14:sldId id="353"/>
            <p14:sldId id="355"/>
            <p14:sldId id="273"/>
            <p14:sldId id="1069"/>
            <p14:sldId id="968"/>
            <p14:sldId id="1314"/>
            <p14:sldId id="1315"/>
            <p14:sldId id="1365"/>
            <p14:sldId id="1320"/>
            <p14:sldId id="1316"/>
            <p14:sldId id="1151"/>
            <p14:sldId id="1152"/>
            <p14:sldId id="1184"/>
            <p14:sldId id="1186"/>
            <p14:sldId id="1185"/>
            <p14:sldId id="1158"/>
            <p14:sldId id="1321"/>
            <p14:sldId id="1327"/>
            <p14:sldId id="1325"/>
            <p14:sldId id="1323"/>
            <p14:sldId id="1324"/>
            <p14:sldId id="1326"/>
            <p14:sldId id="1328"/>
            <p14:sldId id="1322"/>
            <p14:sldId id="340"/>
            <p14:sldId id="1329"/>
            <p14:sldId id="1333"/>
            <p14:sldId id="1330"/>
            <p14:sldId id="1331"/>
            <p14:sldId id="1191"/>
            <p14:sldId id="1345"/>
            <p14:sldId id="1344"/>
            <p14:sldId id="1346"/>
            <p14:sldId id="1190"/>
            <p14:sldId id="1347"/>
            <p14:sldId id="1348"/>
            <p14:sldId id="1349"/>
            <p14:sldId id="1339"/>
            <p14:sldId id="1350"/>
            <p14:sldId id="1357"/>
            <p14:sldId id="1352"/>
            <p14:sldId id="1358"/>
            <p14:sldId id="1359"/>
            <p14:sldId id="1360"/>
            <p14:sldId id="1361"/>
            <p14:sldId id="1362"/>
            <p14:sldId id="1364"/>
            <p14:sldId id="1363"/>
            <p14:sldId id="1340"/>
            <p14:sldId id="1318"/>
            <p14:sldId id="1140"/>
            <p14:sldId id="1141"/>
            <p14:sldId id="1142"/>
            <p14:sldId id="1143"/>
            <p14:sldId id="1144"/>
            <p14:sldId id="1145"/>
            <p14:sldId id="1146"/>
            <p14:sldId id="1150"/>
            <p14:sldId id="1147"/>
            <p14:sldId id="1148"/>
            <p14:sldId id="1313"/>
            <p14:sldId id="1366"/>
            <p14:sldId id="1367"/>
            <p14:sldId id="1369"/>
            <p14:sldId id="1370"/>
            <p14:sldId id="1371"/>
            <p14:sldId id="1368"/>
            <p14:sldId id="402"/>
            <p14:sldId id="1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87836" autoAdjust="0"/>
  </p:normalViewPr>
  <p:slideViewPr>
    <p:cSldViewPr>
      <p:cViewPr varScale="1">
        <p:scale>
          <a:sx n="97" d="100"/>
          <a:sy n="97" d="100"/>
        </p:scale>
        <p:origin x="21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5E2D0-4EB5-4F3F-BF30-36C39FB6CE72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6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5FC03FA-0F2C-4257-8D2A-B8F9C357EC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D46462-E0D9-4AC2-9463-A1168EC435BF}" type="slidenum">
              <a:rPr lang="ru-RU" altLang="ru-RU"/>
              <a:pPr eaLnBrk="1" hangingPunct="1">
                <a:spcBef>
                  <a:spcPct val="0"/>
                </a:spcBef>
              </a:pPr>
              <a:t>125</a:t>
            </a:fld>
            <a:endParaRPr lang="ru-RU" altLang="ru-R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C58310C-4ADF-4F49-8C12-D5658B115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E13462A-CC5A-4C9A-83DF-C08C6A49F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09.12.2022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2%D0%B8%D0%B2%D0%BD%D0%B0%D1%8F_%D0%BF%D0%B0%D0%BC%D1%8F%D1%82%D1%8C" TargetMode="External"/><Relationship Id="rId2" Type="http://schemas.openxmlformats.org/officeDocument/2006/relationships/hyperlink" Target="https://ru.wikipedia.org/wiki/%D0%9A%D1%83%D1%87%D0%B0_(%D0%BF%D0%B0%D0%BC%D1%8F%D1%82%D1%8C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1%D1%81%D1%82%D1%80%D0%B0%D0%BA%D1%86%D0%B8%D1%8F_%D0%B4%D0%B0%D0%BD%D0%BD%D1%8B%D1%85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4" Type="http://schemas.openxmlformats.org/officeDocument/2006/relationships/hyperlink" Target="https://ru.wikipedia.org/wiki/%D0%A4%D1%83%D0%BD%D0%BA%D1%86%D0%B8%D1%8F_(%D0%BF%D1%80%D0%BE%D0%B3%D1%80%D0%B0%D0%BC%D0%BC%D0%B8%D1%80%D0%BE%D0%B2%D0%B0%D0%BD%D0%B8%D0%B5)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3" Type="http://schemas.openxmlformats.org/officeDocument/2006/relationships/hyperlink" Target="https://ru.wikipedia.org/wiki/%D0%9F%D1%80%D0%BE%D0%B3%D1%80%D0%B0%D0%BC%D0%BC%D0%BD%D1%8B%D0%B9_%D0%B8%D0%BD%D1%82%D0%B5%D1%80%D1%84%D0%B5%D0%B9%D1%81" TargetMode="External"/><Relationship Id="rId7" Type="http://schemas.openxmlformats.org/officeDocument/2006/relationships/hyperlink" Target="https://ru.wikipedia.org/wiki/%D0%90%D0%BB%D0%B3%D0%BE%D1%80%D0%B8%D1%82%D0%BC" TargetMode="External"/><Relationship Id="rId2" Type="http://schemas.openxmlformats.org/officeDocument/2006/relationships/hyperlink" Target="https://ru.wikipedia.org/wiki/%D0%9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5%D0%BC%D0%B0%D0%BD%D1%82%D0%B8%D0%BA%D0%B0_(%D0%BF%D1%80%D0%BE%D0%B3%D1%80%D0%B0%D0%BC%D0%BC%D0%B8%D1%80%D0%BE%D0%B2%D0%B0%D0%BD%D0%B8%D0%B5)" TargetMode="External"/><Relationship Id="rId5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8%D0%BD%D0%BA%D0%B0%D0%BF%D1%81%D1%83%D0%BB%D1%8F%D1%86%D0%B8%D1%8F_(%D0%BF%D1%80%D0%BE%D0%B3%D1%80%D0%B0%D0%BC%D0%BC%D0%B8%D1%80%D0%BE%D0%B2%D0%B0%D0%BD%D0%B8%D0%B5)" TargetMode="Externa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map" TargetMode="External"/><Relationship Id="rId13" Type="http://schemas.openxmlformats.org/officeDocument/2006/relationships/hyperlink" Target="https://en.wikipedia.org/wiki/Priority_queue" TargetMode="External"/><Relationship Id="rId3" Type="http://schemas.openxmlformats.org/officeDocument/2006/relationships/hyperlink" Target="https://en.wikipedia.org/wiki/Container_(abstract_data_type)" TargetMode="External"/><Relationship Id="rId7" Type="http://schemas.openxmlformats.org/officeDocument/2006/relationships/hyperlink" Target="https://en.wikipedia.org/wiki/Associative_array" TargetMode="External"/><Relationship Id="rId12" Type="http://schemas.openxmlformats.org/officeDocument/2006/relationships/hyperlink" Target="https://en.wikipedia.org/wiki/Queue_(abstract_data_type)" TargetMode="External"/><Relationship Id="rId2" Type="http://schemas.openxmlformats.org/officeDocument/2006/relationships/hyperlink" Target="https://en.wikipedia.org/wiki/Collection_(abstract_data_type)" TargetMode="External"/><Relationship Id="rId16" Type="http://schemas.openxmlformats.org/officeDocument/2006/relationships/hyperlink" Target="https://en.wikipedia.org/wiki/Abstract_dat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set" TargetMode="External"/><Relationship Id="rId11" Type="http://schemas.openxmlformats.org/officeDocument/2006/relationships/hyperlink" Target="https://en.wikipedia.org/wiki/Stack_(abstract_data_type)" TargetMode="External"/><Relationship Id="rId5" Type="http://schemas.openxmlformats.org/officeDocument/2006/relationships/hyperlink" Target="https://en.wikipedia.org/wiki/Set_(abstract_data_type)" TargetMode="External"/><Relationship Id="rId15" Type="http://schemas.openxmlformats.org/officeDocument/2006/relationships/hyperlink" Target="https://en.wikipedia.org/wiki/Double-ended_priority_queue" TargetMode="External"/><Relationship Id="rId10" Type="http://schemas.openxmlformats.org/officeDocument/2006/relationships/hyperlink" Target="https://en.wikipedia.org/wiki/Tree_(data_structure)" TargetMode="External"/><Relationship Id="rId4" Type="http://schemas.openxmlformats.org/officeDocument/2006/relationships/hyperlink" Target="https://en.wikipedia.org/wiki/List_(abstract_data_type)" TargetMode="External"/><Relationship Id="rId9" Type="http://schemas.openxmlformats.org/officeDocument/2006/relationships/hyperlink" Target="https://en.wikipedia.org/wiki/Graph_(abstract_data_type)" TargetMode="External"/><Relationship Id="rId14" Type="http://schemas.openxmlformats.org/officeDocument/2006/relationships/hyperlink" Target="https://en.wikipedia.org/wiki/Double-ended_queue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0%B5%D0%BA" TargetMode="External"/><Relationship Id="rId3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7" Type="http://schemas.openxmlformats.org/officeDocument/2006/relationships/hyperlink" Target="https://ru.wikipedia.org/wiki/%D0%9C%D0%B0%D0%B3%D0%B0%D0%B7%D0%B8%D0%BD_(%D1%87%D0%B0%D1%81%D1%82%D1%8C_%D0%BE%D1%80%D1%83%D0%B6%D0%B8%D1%8F)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6%D0%92%D0%9A" TargetMode="External"/><Relationship Id="rId5" Type="http://schemas.openxmlformats.org/officeDocument/2006/relationships/hyperlink" Target="https://ru.wikipedia.org/wiki/LIFO" TargetMode="External"/><Relationship Id="rId4" Type="http://schemas.openxmlformats.org/officeDocument/2006/relationships/hyperlink" Target="https://ru.wikipedia.org/wiki/%D0%A1%D0%BF%D0%B8%D1%81%D0%BE%D0%BA_(%D0%B8%D0%BD%D1%84%D0%BE%D1%80%D0%BC%D0%B0%D1%82%D0%B8%D0%BA%D0%B0)" TargetMode="External"/><Relationship Id="rId9" Type="http://schemas.openxmlformats.org/officeDocument/2006/relationships/image" Target="../media/image8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FIFO" TargetMode="External"/><Relationship Id="rId7" Type="http://schemas.openxmlformats.org/officeDocument/2006/relationships/hyperlink" Target="https://dev.koshovyi.com/2017/10/24/struktura-dannyh-ochered-fifo-queue/" TargetMode="External"/><Relationship Id="rId2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hyperlink" Target="https://ru.wikipedia.org/wiki/%D0%9E%D1%87%D0%B5%D1%80%D0%B5%D0%B4%D1%8C_(%D0%BF%D1%80%D0%BE%D0%B3%D1%80%D0%B0%D0%BC%D0%BC%D0%B8%D1%80%D0%BE%D0%B2%D0%B0%D0%BD%D0%B8%D0%B5)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E%D1%87%D0%B5%D1%80%D0%B5%D0%B4%D1%8C_(%D0%BF%D1%80%D0%BE%D0%B3%D1%80%D0%B0%D0%BC%D0%BC%D0%B8%D1%80%D0%BE%D0%B2%D0%B0%D0%BD%D0%B8%D0%B5)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1%D0%B8%D0%BD%D1%85%D1%80%D0%BE%D0%BD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1%D0%B8%D0%BD%D1%85%D1%80%D0%BE%D0%BD%D0%BD%D1%8B%D0%B9_%D0%B2%D0%B2%D0%BE%D0%B4-%D0%B2%D1%8B%D0%B2%D0%BE%D0%B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net.ru/books/c_plus/programmirovanie_na_s_dlya_nachinayushhix_3-e_izd/" TargetMode="External"/><Relationship Id="rId7" Type="http://schemas.openxmlformats.org/officeDocument/2006/relationships/hyperlink" Target="https://prog-cpp.ru/c/" TargetMode="External"/><Relationship Id="rId2" Type="http://schemas.openxmlformats.org/officeDocument/2006/relationships/hyperlink" Target="http://givi.olnd.ru/kr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c.info/c/" TargetMode="External"/><Relationship Id="rId5" Type="http://schemas.openxmlformats.org/officeDocument/2006/relationships/hyperlink" Target="http://cppstudio.com/" TargetMode="External"/><Relationship Id="rId4" Type="http://schemas.openxmlformats.org/officeDocument/2006/relationships/hyperlink" Target="https://dfe.petrsu.ru/koi/posob/c/" TargetMode="Externa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ximumtest.ru/post/struktura-i-izmeneniya-ege-po-informatik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tproger.ru/articles/backend-roadmap-2021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tproger.ru/articles/frontend-roadmap-2021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504.khai.edu/attachments/article/762/devcpp_4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pravochnick.ru/informatika/dinamicheskie_struktury_dannyh_organizaciya_dannyh_v_spiskovye_struktu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504.khai.edu/attachments/article/762/devcpp_4.pdf" TargetMode="External"/><Relationship Id="rId4" Type="http://schemas.openxmlformats.org/officeDocument/2006/relationships/hyperlink" Target="http://www.intuit.ru/studies/courses/648/504/lecture/11456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15</a:t>
            </a:r>
          </a:p>
          <a:p>
            <a:pPr algn="l"/>
            <a:r>
              <a:rPr lang="ru-RU" sz="2400" b="1" dirty="0"/>
              <a:t>(Одно)Связанные списки.</a:t>
            </a:r>
          </a:p>
          <a:p>
            <a:pPr algn="l"/>
            <a:r>
              <a:rPr lang="ru-RU" sz="2400" b="1" dirty="0"/>
              <a:t>АТД. АТД Стек. АТД Очередь.</a:t>
            </a:r>
          </a:p>
          <a:p>
            <a:pPr algn="l"/>
            <a:r>
              <a:rPr lang="ru-RU" sz="2400" b="1" dirty="0"/>
              <a:t>ИТОГО по курсу</a:t>
            </a:r>
            <a:endParaRPr lang="en-US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</a:t>
            </a:r>
            <a:r>
              <a:rPr lang="en-US" sz="2400" b="1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7. (Одно)Связанные списки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742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898" y="116632"/>
            <a:ext cx="878659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9</a:t>
            </a:r>
            <a:r>
              <a:rPr lang="en-US" sz="2800" b="1" dirty="0"/>
              <a:t>*</a:t>
            </a:r>
            <a:r>
              <a:rPr lang="ru-RU" sz="2800" b="1" dirty="0"/>
              <a:t> – все элементы правее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го</a:t>
            </a:r>
            <a:r>
              <a:rPr lang="ru-RU" sz="2800" b="1" dirty="0"/>
              <a:t> увеличить в </a:t>
            </a:r>
            <a:r>
              <a:rPr lang="en-US" sz="2800" b="1" dirty="0"/>
              <a:t>10</a:t>
            </a:r>
            <a:r>
              <a:rPr lang="ru-RU" sz="2800" b="1" dirty="0"/>
              <a:t> раз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2687900" cy="577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9444"/>
            <a:ext cx="5829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698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10</a:t>
            </a:r>
            <a:r>
              <a:rPr lang="ru-RU" sz="2800" b="1" dirty="0"/>
              <a:t>*</a:t>
            </a:r>
            <a:r>
              <a:rPr lang="en-US" sz="2800" b="1" dirty="0"/>
              <a:t>*</a:t>
            </a:r>
            <a:r>
              <a:rPr lang="ru-RU" sz="2800" b="1" dirty="0"/>
              <a:t> – удалить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ый</a:t>
            </a:r>
            <a:r>
              <a:rPr lang="ru-RU" sz="2800" b="1" dirty="0"/>
              <a:t> элемент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24136"/>
            <a:ext cx="19304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3312368" cy="521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55221"/>
            <a:ext cx="3888432" cy="138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36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Задачи </a:t>
            </a:r>
            <a:r>
              <a:rPr lang="en-US" sz="2800" b="1" dirty="0"/>
              <a:t>1</a:t>
            </a:r>
            <a:r>
              <a:rPr lang="ru-RU" sz="2800" b="1" dirty="0"/>
              <a:t>1+</a:t>
            </a:r>
            <a:r>
              <a:rPr lang="en-US" sz="2800" b="1" dirty="0"/>
              <a:t> ***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Во всех задачах нужно изменять поля </a:t>
            </a:r>
            <a:r>
              <a:rPr lang="en-US" sz="2000" b="1" dirty="0"/>
              <a:t>NEXT, </a:t>
            </a:r>
            <a:r>
              <a:rPr lang="ru-RU" sz="2000" b="1" dirty="0"/>
              <a:t>но нельзя трогать поля </a:t>
            </a:r>
            <a:r>
              <a:rPr lang="en-US" sz="2000" b="1" dirty="0"/>
              <a:t>DATA!!!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Вывести </a:t>
            </a:r>
            <a:r>
              <a:rPr lang="ru-RU" sz="2000" dirty="0" err="1"/>
              <a:t>односвязанный</a:t>
            </a:r>
            <a:r>
              <a:rPr lang="ru-RU" sz="2000" dirty="0"/>
              <a:t> список в обратную сторону 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ru-RU" sz="2000" i="1" dirty="0"/>
              <a:t>(Рекурсивное решение будет очень элегантно!)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Проверить есть ли в списке повторяющиеся элементы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Поменять местами два соседних элемента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Поменять местами элементы с индексами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Отсортировать список по возрастанию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79"/>
            <a:ext cx="3888432" cy="139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496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Доделать задачи 1-9.</a:t>
            </a:r>
          </a:p>
          <a:p>
            <a:pPr marL="457200" indent="-457200">
              <a:buAutoNum type="arabicPeriod"/>
            </a:pPr>
            <a:r>
              <a:rPr lang="ru-RU" sz="2000" dirty="0"/>
              <a:t>Для двух из функций 4-9 нарисовать блок схемы. </a:t>
            </a:r>
          </a:p>
          <a:p>
            <a:pPr marL="457200" indent="-457200">
              <a:buAutoNum type="arabicPeriod"/>
            </a:pPr>
            <a:r>
              <a:rPr lang="ru-RU" sz="2000" dirty="0"/>
              <a:t>Для двух из функций 4-9 выполнить трассировку – графически !!! В трассировке используйте следующие элементы: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у вас осталось очень много сил и времени – выполните задачу 10 и все пункты задачи 11. ВАЖНО – задачу 11 ОЧЕНЬ СЛОЖНО выполнить, если не использовать графическую трассировку. Имейте это в виду! 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E5CA2-A5DB-4380-89AD-7F56C8AD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50719"/>
            <a:ext cx="2171350" cy="30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58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ru-RU" sz="2300" dirty="0" err="1"/>
              <a:t>односвязанным</a:t>
            </a:r>
            <a:r>
              <a:rPr lang="ru-RU" sz="2300" dirty="0"/>
              <a:t> списком.</a:t>
            </a:r>
          </a:p>
        </p:txBody>
      </p:sp>
    </p:spTree>
    <p:extLst>
      <p:ext uri="{BB962C8B-B14F-4D97-AF65-F5344CB8AC3E}">
        <p14:creationId xmlns:p14="http://schemas.microsoft.com/office/powerpoint/2010/main" val="22455250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1021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Где и когда используются </a:t>
            </a:r>
            <a:r>
              <a:rPr lang="ru-RU" sz="3200" b="1" dirty="0" err="1"/>
              <a:t>односвязанные</a:t>
            </a:r>
            <a:r>
              <a:rPr lang="ru-RU" sz="3200" b="1" dirty="0"/>
              <a:t> списки?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3472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из ЛР26 – загрузка в СПИСОК</a:t>
            </a:r>
            <a:r>
              <a:rPr lang="en-US" sz="3200" b="1" dirty="0"/>
              <a:t>,</a:t>
            </a:r>
            <a:r>
              <a:rPr lang="ru-RU" sz="3200" b="1" dirty="0"/>
              <a:t> а не в ДИНАМИЧЕСКИЙ МАССИВ всех линий!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521C0A-DA72-8452-EBBB-6B734BC1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9" y="1188570"/>
            <a:ext cx="7128792" cy="56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70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Пример из ЛР26 – загрузка в СПИСОК</a:t>
            </a:r>
            <a:r>
              <a:rPr lang="en-US" sz="3200" b="1" dirty="0"/>
              <a:t>,</a:t>
            </a:r>
            <a:r>
              <a:rPr lang="ru-RU" sz="3200" b="1" dirty="0"/>
              <a:t> а не в ДИНАМИЧЕСКИЙ МАССИВ всех линий!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A0CE8E-8F4F-1333-810A-4C4AC8FC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697923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59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Динамическая память (куча)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6CD1-16F8-5624-7469-E2E74484ACDC}"/>
              </a:ext>
            </a:extLst>
          </p:cNvPr>
          <p:cNvSpPr txBox="1"/>
          <p:nvPr/>
        </p:nvSpPr>
        <p:spPr>
          <a:xfrm>
            <a:off x="611560" y="1201106"/>
            <a:ext cx="8136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Куча (память)</a:t>
            </a:r>
            <a:r>
              <a:rPr lang="en-US" b="1" dirty="0"/>
              <a:t> - </a:t>
            </a:r>
            <a:r>
              <a:rPr lang="ru-RU" dirty="0">
                <a:hlinkClick r:id="rId2"/>
              </a:rPr>
              <a:t>https://ru.wikipedia.org/wiki/%D0%9A%D1%83%D1%87%D0%B0_(%D0%BF%D0%B0%D0%BC%D1%8F%D1%82%D1%8C)</a:t>
            </a:r>
            <a:r>
              <a:rPr lang="en-US" dirty="0"/>
              <a:t>    </a:t>
            </a:r>
          </a:p>
          <a:p>
            <a:r>
              <a:rPr lang="en-US" b="1" dirty="0"/>
              <a:t> </a:t>
            </a:r>
            <a:endParaRPr lang="ru-RU" b="1" dirty="0"/>
          </a:p>
          <a:p>
            <a:r>
              <a:rPr lang="ru-RU" dirty="0"/>
              <a:t>Куча представляет собой непрерывную область </a:t>
            </a:r>
            <a:r>
              <a:rPr lang="ru-RU" dirty="0">
                <a:hlinkClick r:id="rId3" tooltip="Оперативная память"/>
              </a:rPr>
              <a:t>памяти</a:t>
            </a:r>
            <a:r>
              <a:rPr lang="ru-RU" dirty="0"/>
              <a:t>, поделённую на занятые и свободные области (блоки) различного размера. </a:t>
            </a:r>
          </a:p>
          <a:p>
            <a:r>
              <a:rPr lang="ru-RU" dirty="0">
                <a:solidFill>
                  <a:srgbClr val="00B050"/>
                </a:solidFill>
              </a:rPr>
              <a:t>Информация о свободных и занятых областях кучи может храниться </a:t>
            </a:r>
            <a:r>
              <a:rPr lang="ru-RU" b="1" dirty="0">
                <a:solidFill>
                  <a:srgbClr val="00B050"/>
                </a:solidFill>
              </a:rPr>
              <a:t>в списках различных форматов</a:t>
            </a:r>
            <a:r>
              <a:rPr lang="ru-RU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7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</a:t>
            </a:r>
            <a:r>
              <a:rPr lang="ru-RU" b="1" dirty="0"/>
              <a:t>7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Связанные списки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0720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Абстрактный тип данных (АТД)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Что это? Зачем он нужен?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Стек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Очередь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829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Абстра́ктный</a:t>
            </a:r>
            <a:r>
              <a:rPr lang="ru-RU" sz="2000" dirty="0"/>
              <a:t> тип </a:t>
            </a:r>
            <a:r>
              <a:rPr lang="ru-RU" sz="2000" dirty="0" err="1"/>
              <a:t>да́нных</a:t>
            </a:r>
            <a:r>
              <a:rPr lang="ru-RU" sz="2000" dirty="0"/>
              <a:t> (</a:t>
            </a:r>
            <a:r>
              <a:rPr lang="ru-RU" sz="2000" b="1" dirty="0"/>
              <a:t>АТД</a:t>
            </a:r>
            <a:r>
              <a:rPr lang="ru-RU" sz="2000" dirty="0"/>
              <a:t>) — это математическая модель для типов данных, где тип данных определяется поведением (семантикой) с точки зрения пользователя данных, а именно в терминах возможных значений, возможных операций над данными этого типа и поведения этих операций.</a:t>
            </a:r>
          </a:p>
          <a:p>
            <a:endParaRPr lang="ru-RU" sz="2000" dirty="0"/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Вся внутренняя структура такого типа спрятана от разработчика 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ное обеспечение"/>
              </a:rPr>
              <a:t>программного обеспечения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в этом и заключается суть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Абстракция данных"/>
              </a:rPr>
              <a:t>абстракции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Абстрактный тип данных определяет набор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Функция (программирование)"/>
              </a:rPr>
              <a:t>функций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независимых от конкретной реализации типа, для оперирования его значениями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Конкретные реализации АТД называются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Структура данных"/>
              </a:rPr>
              <a:t>структурами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1400" dirty="0">
              <a:solidFill>
                <a:srgbClr val="202122"/>
              </a:solidFill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6"/>
              </a:rPr>
              <a:t>https://ru.wikipedia.org/wiki/%D0%90%D0%B1%D1%81%D1%82%D1%80%D0%B0%D0%BA%D1%82%D0%BD%D1%8B%D0%B9_%D1%82%D0%B8%D0%BF_%D0%B4%D0%B0%D0%BD%D0%BD%D1%8B%D1%85</a:t>
            </a:r>
            <a:r>
              <a:rPr lang="ru-RU" sz="1400" i="1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8495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ирование"/>
              </a:rPr>
              <a:t>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абстрактные типы данных обычно представляются в виде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Программный интерфейс"/>
              </a:rPr>
              <a:t>интерфейсов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которые скрывают соответствующие реализации типов.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Программисты работают с абстрактными типами данных исключительно через их интерфейсы, поскольку реализация может в будущем измениться.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 Такой подход соответствует принципу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Инкапсуляция (программирование)"/>
              </a:rPr>
              <a:t>инкапсуляции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Объектно-ориентированное программирование"/>
              </a:rPr>
              <a:t>объектно-ориентированном 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Сильной стороной этой методики является именно сокрытие реализации.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Раз вовне опубликован только интерфейс, то пока структура данных поддерживает этот интерфейс, все программы, работающие с заданной структурой абстрактным типом данных, будут продолжать работать.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Разработчики структур данных стараются,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 меняя внешнего интерфейса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и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6" tooltip="Семантика (программирование)"/>
              </a:rPr>
              <a:t>семантики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функций, постепенно дорабатывать реализации, улучшая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7" tooltip="Алгоритм"/>
              </a:rPr>
              <a:t>алгоритмы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по скорости, надёжности и используемой памяти.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8"/>
              </a:rPr>
              <a:t>https://ru.wikipedia.org/wiki/%D0%90%D0%B1%D1%81%D1%82%D1%80%D0%B0%D0%BA%D1%82%D0%BD%D1%8B%D0%B9_%D1%82%D0%B8%D0%BF_%D0%B4%D0%B0%D0%BD%D0%BD%D1%8B%D1%85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3481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бывают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2"/>
                </a:solidFill>
                <a:effectLst/>
              </a:rPr>
              <a:t>Some common ADTs, which have proved useful in a great variety of applications,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2" tooltip="Collection (abstract data type)"/>
              </a:rPr>
              <a:t>Collection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3" tooltip="Container (abstract data type)"/>
              </a:rPr>
              <a:t>Container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4" tooltip="List (abstract data type)"/>
              </a:rPr>
              <a:t>List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5" tooltip="Set (abstract data type)"/>
              </a:rPr>
              <a:t>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6" tooltip="Multiset"/>
              </a:rPr>
              <a:t>Multiset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7" tooltip="Associative array"/>
              </a:rPr>
              <a:t>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8" tooltip="Multimap"/>
              </a:rPr>
              <a:t>Multimap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9" tooltip="Graph (abstract data type)"/>
              </a:rPr>
              <a:t>Graph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0" tooltip="Tree (data structure)"/>
              </a:rPr>
              <a:t>Tree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1" tooltip="Stack (abstract data type)"/>
              </a:rPr>
              <a:t>Stack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2" tooltip="Queue (abstract data type)"/>
              </a:rPr>
              <a:t>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3" tooltip="Priority queue"/>
              </a:rPr>
              <a:t>Priority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4" tooltip="Double-ended queue"/>
              </a:rPr>
              <a:t>Double-ended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5" tooltip="Double-ended priority queue"/>
              </a:rPr>
              <a:t>Double-ended priority queue</a:t>
            </a: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645AD"/>
              </a:solidFill>
            </a:endParaRPr>
          </a:p>
          <a:p>
            <a:r>
              <a:rPr lang="en-US" sz="1400" b="0" i="1" dirty="0">
                <a:solidFill>
                  <a:srgbClr val="000000"/>
                </a:solidFill>
                <a:effectLst/>
              </a:rPr>
              <a:t>Abstract data type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1" dirty="0" err="1">
                <a:solidFill>
                  <a:srgbClr val="000000"/>
                </a:solidFill>
                <a:effectLst/>
              </a:rPr>
              <a:t>wikipedia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) - </a:t>
            </a:r>
            <a:r>
              <a:rPr lang="en-US" sz="1400" b="0" i="1" dirty="0">
                <a:solidFill>
                  <a:srgbClr val="202122"/>
                </a:solidFill>
                <a:effectLst/>
                <a:hlinkClick r:id="rId16"/>
              </a:rPr>
              <a:t>https://en.wikipedia.org/wiki/Abstract_data_type</a:t>
            </a:r>
            <a:r>
              <a:rPr lang="ru-RU" sz="1400" b="0" i="1" dirty="0">
                <a:solidFill>
                  <a:srgbClr val="0645AD"/>
                </a:solidFill>
                <a:effectLst/>
              </a:rPr>
              <a:t> </a:t>
            </a:r>
            <a:endParaRPr lang="en-US" sz="1400" b="0" i="1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2553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9952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Стек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stack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— стопка; читается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стэк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3" tooltip="Абстрактный тип данных"/>
              </a:rPr>
              <a:t>абстрактный тип данных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представляющий собой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4" tooltip="Список (информатика)"/>
              </a:rPr>
              <a:t>список элементов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организованных по принципу </a:t>
            </a:r>
            <a:r>
              <a:rPr lang="ru-RU" b="0" i="1" u="none" strike="noStrike" dirty="0">
                <a:solidFill>
                  <a:srgbClr val="0645AD"/>
                </a:solidFill>
                <a:effectLst/>
                <a:hlinkClick r:id="rId5" tooltip="LIFO"/>
              </a:rPr>
              <a:t>LIFO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last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—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«последним пришёл — первым вышел»).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Чаще всего принцип работы стека сравнивают со стопкой тарелок: чтобы взять вторую сверху, нужно снять верхнюю.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6" tooltip="ЦВК"/>
              </a:rPr>
              <a:t>цифровом вычислительном комплексе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стек называется магазином — по аналогии с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7" tooltip="Магазин (часть оружия)"/>
              </a:rPr>
              <a:t>магазином в огнестрельном оружии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(стрельба начнётся с патрона, заряженного последним).</a:t>
            </a:r>
            <a:endParaRPr lang="ru-RU" dirty="0">
              <a:solidFill>
                <a:srgbClr val="202122"/>
              </a:solidFill>
            </a:endParaRPr>
          </a:p>
          <a:p>
            <a:pPr algn="l"/>
            <a:r>
              <a:rPr lang="en-US" sz="1400" i="1" dirty="0">
                <a:hlinkClick r:id="rId8"/>
              </a:rPr>
              <a:t>https://ru.wikipedia.org/wiki/%D0%A1%D1%82%D0%B5%D0%BA</a:t>
            </a:r>
            <a:r>
              <a:rPr lang="ru-RU" sz="1400" i="1" dirty="0"/>
              <a:t> </a:t>
            </a:r>
            <a:endParaRPr lang="en-US" sz="14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BD863D-25E3-4960-35B2-4448421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323528" y="3361664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стека: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PUSH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стопку</a:t>
            </a:r>
          </a:p>
          <a:p>
            <a:pPr algn="l"/>
            <a:r>
              <a:rPr lang="en-US" b="1" dirty="0">
                <a:solidFill>
                  <a:srgbClr val="202122"/>
                </a:solidFill>
              </a:rPr>
              <a:t>POP</a:t>
            </a:r>
            <a:r>
              <a:rPr lang="en-US" dirty="0">
                <a:solidFill>
                  <a:srgbClr val="202122"/>
                </a:solidFill>
              </a:rPr>
              <a:t>  - </a:t>
            </a:r>
            <a:r>
              <a:rPr lang="ru-RU" dirty="0">
                <a:solidFill>
                  <a:srgbClr val="202122"/>
                </a:solidFill>
              </a:rPr>
              <a:t>удаляет самый последний добавленный элемент, который еще не был удален 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516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пример использования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sz="17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sz="17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* st1 = 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'6'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(st1);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BD863D-25E3-4960-35B2-4448421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259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03F1A0C-45E5-B2C4-DE1C-1153A442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793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#define _CRT_SECURE_NO_WARNINGS</a:t>
            </a:r>
          </a:p>
          <a:p>
            <a:endParaRPr lang="ru-RU" sz="2400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endParaRPr lang="ru-RU" sz="2400" dirty="0"/>
          </a:p>
          <a:p>
            <a:r>
              <a:rPr lang="en-US" sz="2400" b="1" dirty="0" err="1"/>
              <a:t>struct</a:t>
            </a:r>
            <a:r>
              <a:rPr lang="en-US" sz="2400" b="1" dirty="0"/>
              <a:t> Node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data;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next;</a:t>
            </a:r>
          </a:p>
          <a:p>
            <a:r>
              <a:rPr lang="ru-RU" sz="2400" b="1" dirty="0"/>
              <a:t>};</a:t>
            </a:r>
            <a:endParaRPr lang="en-US" sz="2400" b="1" dirty="0"/>
          </a:p>
          <a:p>
            <a:endParaRPr lang="en-US" sz="2400" b="1" dirty="0"/>
          </a:p>
          <a:p>
            <a:endParaRPr lang="ru-RU" sz="2400" b="1" dirty="0"/>
          </a:p>
          <a:p>
            <a:r>
              <a:rPr lang="en-US" sz="2400" b="1" dirty="0"/>
              <a:t>struct Node * first = NULL;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591BA-AB39-4494-9231-809DFDA0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204864"/>
            <a:ext cx="238158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21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000" b="1" i="0" dirty="0" err="1">
                <a:solidFill>
                  <a:srgbClr val="202122"/>
                </a:solidFill>
                <a:effectLst/>
              </a:rPr>
              <a:t>О́чередь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Абстрактный тип данных"/>
              </a:rPr>
              <a:t>абстрактный тип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с дисциплиной доступа к элементам «первый пришёл — первый вышел» (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FIFO"/>
              </a:rPr>
              <a:t>FIFO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, 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sz="2000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sz="2000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). </a:t>
            </a:r>
          </a:p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Добавление элемента (принято обозначать словом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enqueue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поставить в очередь) возможно лишь в конец очереди, выборка — только из начала очереди (что принято называть словом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dequeue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убрать из очереди), при этом выбранный элемент из очереди удаляется. </a:t>
            </a:r>
          </a:p>
          <a:p>
            <a:pPr algn="l"/>
            <a:endParaRPr lang="ru-RU" sz="1400" dirty="0">
              <a:solidFill>
                <a:srgbClr val="202122"/>
              </a:solidFill>
              <a:latin typeface="Arial" panose="020B0604020202020204" pitchFamily="34" charset="0"/>
              <a:hlinkClick r:id="rId5"/>
            </a:endParaRPr>
          </a:p>
          <a:p>
            <a:pPr algn="l"/>
            <a:r>
              <a:rPr lang="en-US" sz="1400" i="1" dirty="0">
                <a:hlinkClick r:id="rId5"/>
              </a:rPr>
              <a:t>https://ru.wikipedia.org/wiki/%D0%9E%D1%87%D0%B5%D1%80%D0%B5%D0%B4%D1%8C_(%D0%BF%D1%80%D0%BE%D0%B3%D1%80%D0%B0%D	0%BC%D0%BC%D0%B8%D1%80%D0%BE%D0%B2%D0%B0%D0%BD%D0%B8%D0%B5)</a:t>
            </a:r>
            <a:r>
              <a:rPr lang="ru-RU" sz="1400" i="1" dirty="0">
                <a:solidFill>
                  <a:srgbClr val="202122"/>
                </a:solidFill>
              </a:rPr>
              <a:t> </a:t>
            </a:r>
            <a:endParaRPr lang="en-US" sz="14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295174" y="4276869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очереди: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ENQUEUE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конец </a:t>
            </a:r>
            <a:r>
              <a:rPr lang="ru-RU" dirty="0">
                <a:solidFill>
                  <a:srgbClr val="202122"/>
                </a:solidFill>
              </a:rPr>
              <a:t>очереди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>
                <a:solidFill>
                  <a:srgbClr val="202122"/>
                </a:solidFill>
              </a:rPr>
              <a:t>DE</a:t>
            </a:r>
            <a:r>
              <a:rPr lang="en-US" b="1" i="0">
                <a:solidFill>
                  <a:srgbClr val="202122"/>
                </a:solidFill>
                <a:effectLst/>
              </a:rPr>
              <a:t>QUEUE</a:t>
            </a:r>
            <a:r>
              <a:rPr lang="en-US" b="0" i="0">
                <a:solidFill>
                  <a:srgbClr val="202122"/>
                </a:solidFill>
                <a:effectLst/>
              </a:rPr>
              <a:t> </a:t>
            </a:r>
            <a:r>
              <a:rPr lang="en-US" dirty="0">
                <a:solidFill>
                  <a:srgbClr val="202122"/>
                </a:solidFill>
              </a:rPr>
              <a:t>- </a:t>
            </a:r>
            <a:r>
              <a:rPr lang="ru-RU" dirty="0">
                <a:solidFill>
                  <a:srgbClr val="202122"/>
                </a:solidFill>
              </a:rPr>
              <a:t>удаляет самый первый элемент из очереди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A68466-9872-E90A-92A0-088A7EA62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F1C78-DDF3-9DEC-559B-8637F796436F}"/>
              </a:ext>
            </a:extLst>
          </p:cNvPr>
          <p:cNvSpPr txBox="1"/>
          <p:nvPr/>
        </p:nvSpPr>
        <p:spPr>
          <a:xfrm>
            <a:off x="4644008" y="6580641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hlinkClick r:id="rId7"/>
              </a:rPr>
              <a:t>https://dev.koshovyi.com/2017/10/24/struktura-dannyh-ochered-fifo-queue/</a:t>
            </a:r>
            <a:r>
              <a:rPr lang="ru-RU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8493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Очередь в программировании используется, как и в реальной жизни, когда нужно совершить какие-то действия в порядке их поступления, выполнив их последовательно. </a:t>
            </a:r>
          </a:p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</a:rPr>
              <a:t>Примером может служить организация событий в Windows. Когда пользователь оказывает какое-то действие на приложение, то в приложении не вызывается соответствующая процедура (ведь в этот момент приложение может совершать другие действия), а ему присылается сообщение, содержащее информацию о совершенном действии, это сообщение ставится в очередь, и только когда будут обработаны сообщения, пришедшие ранее, приложение выполнит необходимое действие.</a:t>
            </a:r>
          </a:p>
          <a:p>
            <a:pPr algn="l"/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algn="l"/>
            <a:endParaRPr lang="ru-RU" sz="1400" dirty="0">
              <a:solidFill>
                <a:srgbClr val="202122"/>
              </a:solidFill>
              <a:hlinkClick r:id="rId2"/>
            </a:endParaRPr>
          </a:p>
          <a:p>
            <a:pPr algn="l"/>
            <a:r>
              <a:rPr lang="en-US" sz="1400" i="1" dirty="0">
                <a:hlinkClick r:id="rId2"/>
              </a:rPr>
              <a:t>https://ru.wikipedia.org/wiki/%D0%9E%D1%87%D0%B5%D1%80%D0%B5%D0%B4%D1%8C_(%D0%BF%D1%80%D0%BE%D0%B3%D1%80%D0%B0%D0%BC%D0%BC%D0%B8%D1%80%D0%BE%D0%B2%D0%B0%D0%BD%D0%B8%D0%B5)</a:t>
            </a:r>
            <a:r>
              <a:rPr lang="ru-RU" sz="1400" i="1" dirty="0">
                <a:solidFill>
                  <a:srgbClr val="202122"/>
                </a:solidFill>
              </a:rPr>
              <a:t>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788061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пример использования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Queue.h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* q = 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'6'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u="sng" dirty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(q));</a:t>
            </a:r>
          </a:p>
          <a:p>
            <a:pPr defTabSz="354013"/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(q);</a:t>
            </a:r>
          </a:p>
          <a:p>
            <a:pPr defTabSz="354013"/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A805CF-793F-E3CD-64C7-073071DA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83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DestroyQueue(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AD3B23-6E80-EDDA-8405-E4ACB06E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51765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72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389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A15A2D-08C4-4706-858C-6D2E84158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стека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 </a:t>
            </a:r>
            <a:br>
              <a:rPr lang="ru-RU" altLang="ru-RU" sz="2800" b="1" dirty="0"/>
            </a:br>
            <a:r>
              <a:rPr lang="ru-RU" altLang="ru-RU" sz="2800" b="1" dirty="0"/>
              <a:t>Перевод числа из 10-й системы счисления в 2-ую</a:t>
            </a:r>
            <a:endParaRPr lang="en-US" altLang="ru-RU" sz="2800" b="1" dirty="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E666F63A-7214-4B7D-A786-697A3066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752600"/>
            <a:ext cx="803275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Пример: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= 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12</a:t>
            </a:r>
            <a:endParaRPr lang="en-US" altLang="ru-RU" sz="2200" dirty="0">
              <a:solidFill>
                <a:srgbClr val="00602B"/>
              </a:solidFill>
              <a:latin typeface="Monospace" pitchFamily="1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12 % 2 = 0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0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N = N / 2 = 12 / 2 = 6   N &gt; 0 +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Tx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6 % 2 = 0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0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    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N = N / 2 = 6 / 2 = 3   N &gt; 0 +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Tx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3 % 2 = 1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1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N = N / 2 = 3 / 2 = 1   N &gt; 0 +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Tx/>
              <a:buNone/>
            </a:pP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</a:rPr>
              <a:t>N % 2 = 1 % 2 = 1 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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1 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	</a:t>
            </a:r>
            <a:r>
              <a:rPr lang="en-US" altLang="ru-RU" sz="2200" dirty="0">
                <a:solidFill>
                  <a:srgbClr val="00602B"/>
                </a:solidFill>
                <a:latin typeface="Monospace" pitchFamily="1" charset="0"/>
                <a:sym typeface="Wingdings" panose="05000000000000000000" pitchFamily="2" charset="2"/>
              </a:rPr>
              <a:t>N = N / 2 = 1 / 2 = 0   N &gt; 0 </a:t>
            </a:r>
            <a:r>
              <a:rPr lang="en-US" altLang="ru-RU" sz="2200" dirty="0">
                <a:solidFill>
                  <a:srgbClr val="FF0000"/>
                </a:solidFill>
                <a:latin typeface="Monospace" pitchFamily="1" charset="0"/>
                <a:sym typeface="Wingdings" panose="05000000000000000000" pitchFamily="2" charset="2"/>
              </a:rPr>
              <a:t>-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ru-RU" sz="2200" dirty="0">
              <a:solidFill>
                <a:srgbClr val="00602B"/>
              </a:solidFill>
              <a:latin typeface="Monospace" pitchFamily="1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Полученные цифры нужно вывести в обратном порядке: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ru-RU" altLang="ru-RU" sz="2200" dirty="0">
                <a:solidFill>
                  <a:srgbClr val="00602B"/>
                </a:solidFill>
                <a:latin typeface="Monospace" pitchFamily="1" charset="0"/>
              </a:rPr>
              <a:t>1100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ru-RU" sz="2200" dirty="0">
              <a:solidFill>
                <a:srgbClr val="00602B"/>
              </a:solidFill>
              <a:latin typeface="Monospace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280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 = 12;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st2 =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binDigit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num % 2;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binChar = binDigit == 0 ?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st2,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 = num / 2;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(num &gt; 0);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st2)) {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Pop(st2));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(st2);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821A54-7B45-CF15-DF72-E4C09C6C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70" y="4725144"/>
            <a:ext cx="2867823" cy="140551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EA04837-5EE8-67EF-3B4B-AC8B3E1C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стека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</a:t>
            </a:r>
            <a:r>
              <a:rPr lang="en-US" altLang="ru-RU" sz="2800" b="1" dirty="0"/>
              <a:t> (2)</a:t>
            </a:r>
            <a:r>
              <a:rPr lang="ru-RU" altLang="ru-RU" sz="2800" b="1" dirty="0"/>
              <a:t> </a:t>
            </a:r>
            <a:br>
              <a:rPr lang="ru-RU" altLang="ru-RU" sz="2800" b="1" dirty="0"/>
            </a:br>
            <a:r>
              <a:rPr lang="ru-RU" altLang="ru-RU" sz="2800" b="1" dirty="0"/>
              <a:t>Перевод числа из 10-й системы счисления в 2-ую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1682953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34867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2802"/>
            <a:ext cx="864096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54013"/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«асинхронный»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Асинхронное программирование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- концепция программирования, которая заключается в том, что результат выполнения функции доступен не сразу же, а через некоторое время в виде некоторого асинхронного (нарушающего обычный порядок выполнения) вызова.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 отличие от синхронного программирования, где компьютер выполняет инструкции последовательно и ожидает завершения системных операций (обращение к устройствам ввода-вывода, жесткому диску, сетевой запрос) блокируя следующие операции в потоке выполнения, в асинхронном программировании длительные операции запускаются без ожидания их завершения и не блокируя дальнейшее выполнение программы.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Использование кода асинхронного программирования позволяет освободить поток выполнения, из которого он был запущен, что приводит к экономии ресурсов, а также предоставляет возможность параллельных вычислений. Асинхронное программирование используется для оптимизации высоконагруженных приложений с частым ожиданием системы. Пользователям программ с графическим интерфейсом пользователя асинхронное программирование обеспечивает быстрый отклик. Серверным приложениям асинхронное программирование предоставляет больше возможностей для масштабируемости, по сравнению с синхронным. </a:t>
            </a:r>
          </a:p>
          <a:p>
            <a:pPr defTabSz="354013"/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https://ru.wikipedia.org/wiki/%D0%90%D1%81%D0%B8%D0%BD%D1%85%D1%80%D0%BE%D0%BD%D0%BD%D0%BE%D0%B5_%D0%BF%D1%80%D0%BE%D0%B3%D1%80%D0%B0%D0%BC%D0%BC%D0%B8%D1%80%D0%BE%D0%B2%D0%B0%D0%BD%D0%B8%D0%B5</a:t>
            </a:r>
            <a:r>
              <a:rPr lang="ru-RU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EA04837-5EE8-67EF-3B4B-AC8B3E1C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очереди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</a:t>
            </a:r>
            <a:r>
              <a:rPr lang="en-US" altLang="ru-RU" sz="2800" b="1" dirty="0"/>
              <a:t> </a:t>
            </a:r>
            <a:br>
              <a:rPr lang="ru-RU" altLang="ru-RU" sz="2800" b="1" dirty="0"/>
            </a:br>
            <a:r>
              <a:rPr lang="ru-RU" altLang="ru-RU" sz="2800" b="1" dirty="0"/>
              <a:t>Асинхронная обработка нажатий клавиш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119013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2802"/>
            <a:ext cx="86409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54013"/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«асинхронный»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Что такое </a:t>
            </a:r>
            <a:r>
              <a:rPr lang="ru-RU" b="1" dirty="0">
                <a:latin typeface="Consolas" panose="020B0609020204030204" pitchFamily="49" charset="0"/>
              </a:rPr>
              <a:t>«синхронный»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b="1" dirty="0">
                <a:latin typeface="Consolas" panose="020B0609020204030204" pitchFamily="49" charset="0"/>
              </a:rPr>
              <a:t>Асинхронный ввод-вывод </a:t>
            </a:r>
            <a:r>
              <a:rPr lang="ru-RU" sz="1600" dirty="0">
                <a:latin typeface="Consolas" panose="020B0609020204030204" pitchFamily="49" charset="0"/>
              </a:rPr>
              <a:t>- В информатике асинхронный ввод/вывод является формой неблокирующей обработки ввода/вывода, который позволяет процессу продолжить выполнение не дожидаясь окончания передачи данных.</a:t>
            </a:r>
          </a:p>
          <a:p>
            <a:pPr defTabSz="354013"/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https://ru.wikipedia.org/wiki/%D0%90%D1%81%D0%B8%D0%BD%D1%85%D1%80%D0%BE%D0%BD%D0%BD%D1%8B%D0%B9_%D0%B2%D0%B2%D0%BE%D0%B4-%D0%B2%D1%8B%D0%B2%D0%BE%D0%B4</a:t>
            </a:r>
            <a:r>
              <a:rPr lang="ru-RU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endParaRPr lang="ru-RU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EA04837-5EE8-67EF-3B4B-AC8B3E1CE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993" y="116632"/>
            <a:ext cx="8228013" cy="737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800" b="1" dirty="0"/>
              <a:t>Использования очереди </a:t>
            </a:r>
            <a:r>
              <a:rPr lang="en-US" altLang="ru-RU" sz="2800" b="1" dirty="0"/>
              <a:t>- </a:t>
            </a:r>
            <a:r>
              <a:rPr lang="ru-RU" altLang="ru-RU" sz="2800" b="1" dirty="0"/>
              <a:t>пример 2</a:t>
            </a:r>
            <a:r>
              <a:rPr lang="en-US" altLang="ru-RU" sz="2800" b="1" dirty="0"/>
              <a:t> (2)</a:t>
            </a:r>
            <a:r>
              <a:rPr lang="ru-RU" altLang="ru-RU" sz="2800" b="1" dirty="0"/>
              <a:t> </a:t>
            </a:r>
            <a:br>
              <a:rPr lang="ru-RU" altLang="ru-RU" sz="2800" b="1" dirty="0"/>
            </a:br>
            <a:r>
              <a:rPr lang="ru-RU" altLang="ru-RU" sz="2800" b="1" dirty="0"/>
              <a:t>Асинхронная обработка нажатий клавиш</a:t>
            </a:r>
            <a:endParaRPr lang="en-US" alt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4779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</a:t>
            </a:r>
            <a:r>
              <a:rPr lang="en-US" sz="2800" b="1" dirty="0"/>
              <a:t>.0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void </a:t>
            </a:r>
            <a:r>
              <a:rPr lang="en-US" sz="2400" b="1" dirty="0" err="1">
                <a:solidFill>
                  <a:srgbClr val="0070C0"/>
                </a:solidFill>
              </a:rPr>
              <a:t>printList</a:t>
            </a:r>
            <a:r>
              <a:rPr lang="en-US" sz="2400" b="1" dirty="0">
                <a:solidFill>
                  <a:srgbClr val="0070C0"/>
                </a:solidFill>
              </a:rPr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7750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3587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АТД Стек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043608" y="4077072"/>
            <a:ext cx="70567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Интерфейс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массив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связанный список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18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8A9CB38-7051-C93F-92C0-0DC86207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623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реализация через массив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32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stack[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top;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 = 0;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891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– реализация через массив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-&gt;stack[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-&gt;top++]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-&gt;stack[--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-&gt;top];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 == 0;</a:t>
            </a: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026F47B-0490-A864-C74D-0551A48D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08068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АТД Стек – реализация через связанный список (1)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top;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stack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stack-&gt;top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stack;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25858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АТД Стек – реализация через связанный список (2)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490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04056"/>
          </a:xfrm>
        </p:spPr>
        <p:txBody>
          <a:bodyPr>
            <a:noAutofit/>
          </a:bodyPr>
          <a:lstStyle/>
          <a:p>
            <a:r>
              <a:rPr lang="ru-RU" sz="2800" b="1" dirty="0"/>
              <a:t>АТД Стек – реализация через связанный список (3)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-&gt;top-&gt;data;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-&gt;top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A0A6871-07C6-2F0D-601F-AE4643BC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54" y="3861242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0804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960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АТД Очередь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043608" y="4077072"/>
            <a:ext cx="705678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Интерфейс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массив</a:t>
            </a:r>
          </a:p>
          <a:p>
            <a:r>
              <a:rPr lang="ru-RU" b="1" dirty="0">
                <a:solidFill>
                  <a:schemeClr val="tx1"/>
                </a:solidFill>
              </a:rPr>
              <a:t>Реализация через связанный список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6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</a:t>
            </a:r>
            <a:r>
              <a:rPr lang="en-US" sz="2800" b="1" dirty="0"/>
              <a:t>.0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struct</a:t>
            </a:r>
            <a:r>
              <a:rPr lang="en-US" sz="2400" b="1" dirty="0">
                <a:solidFill>
                  <a:srgbClr val="0070C0"/>
                </a:solidFill>
              </a:rPr>
              <a:t> Node *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591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интерфейс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файл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Queue.h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DestroyQueue(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70DD25-5182-B7E3-E3E1-4F91E2B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55" y="3661461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08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queue[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q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q-&gt;first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q-&gt;last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93544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</a:t>
            </a:r>
            <a:r>
              <a:rPr lang="en-US" sz="3200" b="1" dirty="0"/>
              <a:t>2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free(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0;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0206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0 &amp;&amp;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 || 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- 1)) {</a:t>
            </a:r>
          </a:p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ERROR!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("queue overflow\n");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-&gt;queue[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-&gt;last++]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941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массив (</a:t>
            </a:r>
            <a:r>
              <a:rPr lang="en-US" sz="3200" b="1" dirty="0"/>
              <a:t>4</a:t>
            </a:r>
            <a:r>
              <a:rPr lang="ru-RU" sz="3200" b="1" dirty="0"/>
              <a:t>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-&gt;last) {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ERROR!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("queue empty\n");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-&gt;queue[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-&gt;first++];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0;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2785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first;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last;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q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q-&gt;first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386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EmptyQueue(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7215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(3)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Dequeue(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'#’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-&gt;first-&gt;data;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-&gt;first-&gt;next;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6AA685-4AEB-E269-4256-61EEDE62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55" y="3661461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62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04056"/>
          </a:xfrm>
        </p:spPr>
        <p:txBody>
          <a:bodyPr>
            <a:noAutofit/>
          </a:bodyPr>
          <a:lstStyle/>
          <a:p>
            <a:r>
              <a:rPr lang="ru-RU" sz="3200" b="1" dirty="0"/>
              <a:t>АТД Очередь – реализация через список (4)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Enqueue(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* newNode = (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malloc(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-&gt;first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-&gt;last-&gt;next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-&gt;last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4192A1-4455-E551-1C31-C0531FFF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55" y="3661461"/>
            <a:ext cx="4357020" cy="3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58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4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84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030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Язык программирования Си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3FF2D3C-09C1-574B-5B5F-96DF0C33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Что изучено?</a:t>
            </a:r>
          </a:p>
          <a:p>
            <a:r>
              <a:rPr lang="ru-RU" b="1" dirty="0">
                <a:solidFill>
                  <a:schemeClr val="accent1"/>
                </a:solidFill>
              </a:rPr>
              <a:t>Что затронуто?</a:t>
            </a:r>
          </a:p>
          <a:p>
            <a:r>
              <a:rPr lang="ru-RU" b="1" dirty="0">
                <a:solidFill>
                  <a:srgbClr val="FF0000"/>
                </a:solidFill>
              </a:rPr>
              <a:t>Что не тронуто?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874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hlinkClick r:id="rId2"/>
              </a:rPr>
              <a:t>http://givi.olnd.ru/kr2/</a:t>
            </a:r>
            <a:r>
              <a:rPr lang="ru-RU" sz="2400" dirty="0"/>
              <a:t>  - </a:t>
            </a:r>
            <a:r>
              <a:rPr lang="ru-RU" sz="2400" b="1" dirty="0"/>
              <a:t>Б. </a:t>
            </a:r>
            <a:r>
              <a:rPr lang="ru-RU" sz="2400" b="1" dirty="0" err="1"/>
              <a:t>Керниган</a:t>
            </a:r>
            <a:r>
              <a:rPr lang="ru-RU" sz="2400" b="1" dirty="0"/>
              <a:t>, Д. </a:t>
            </a:r>
            <a:r>
              <a:rPr lang="ru-RU" sz="2400" b="1" dirty="0" err="1"/>
              <a:t>Ритчи</a:t>
            </a:r>
            <a:r>
              <a:rPr lang="ru-RU" sz="2400" b="1" dirty="0"/>
              <a:t>. Язык программирования Си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hlinkClick r:id="rId3"/>
              </a:rPr>
              <a:t>https://codernet.ru/books/c_plus/programmirovanie_na_s_dlya_nachinayushhix_3-e_izd/</a:t>
            </a:r>
            <a:r>
              <a:rPr lang="ru-RU" sz="2400" dirty="0"/>
              <a:t>  - Программирование на С для начинающих. 3-е изд. </a:t>
            </a:r>
            <a:r>
              <a:rPr lang="ru-RU" sz="2400" dirty="0" err="1"/>
              <a:t>Грег</a:t>
            </a:r>
            <a:r>
              <a:rPr lang="ru-RU" sz="2400" dirty="0"/>
              <a:t> Перри, Дин Миллер</a:t>
            </a:r>
          </a:p>
          <a:p>
            <a:r>
              <a:rPr lang="ru-RU" sz="2400" dirty="0">
                <a:hlinkClick r:id="rId4"/>
              </a:rPr>
              <a:t>https://dfe.petrsu.ru/koi/posob/c/</a:t>
            </a:r>
            <a:r>
              <a:rPr lang="ru-RU" sz="2400" dirty="0"/>
              <a:t>  - </a:t>
            </a:r>
            <a:r>
              <a:rPr lang="ru-RU" sz="2400" dirty="0" err="1"/>
              <a:t>Курсков</a:t>
            </a:r>
            <a:r>
              <a:rPr lang="ru-RU" sz="2400" dirty="0"/>
              <a:t> С. Ю. Введение в язык Си</a:t>
            </a:r>
          </a:p>
          <a:p>
            <a:r>
              <a:rPr lang="ru-RU" sz="2400" dirty="0">
                <a:hlinkClick r:id="rId5"/>
              </a:rPr>
              <a:t>http://cppstudio.com/</a:t>
            </a:r>
            <a:r>
              <a:rPr lang="ru-RU" sz="2400" dirty="0"/>
              <a:t>  - Основы программирования на языках Си и C++ для начинающих</a:t>
            </a:r>
          </a:p>
          <a:p>
            <a:r>
              <a:rPr lang="ru-RU" sz="2400" dirty="0">
                <a:hlinkClick r:id="rId6"/>
              </a:rPr>
              <a:t>https://learnc.info/c/</a:t>
            </a:r>
            <a:r>
              <a:rPr lang="ru-RU" sz="2400" dirty="0"/>
              <a:t>  - Курс Лекций по Языку Си</a:t>
            </a:r>
          </a:p>
          <a:p>
            <a:r>
              <a:rPr lang="ru-RU" sz="2400" dirty="0">
                <a:hlinkClick r:id="rId7"/>
              </a:rPr>
              <a:t>https://prog-cpp.ru/c/</a:t>
            </a:r>
            <a:r>
              <a:rPr lang="ru-RU" sz="2400" dirty="0"/>
              <a:t>  - Язык Си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0557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(2)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Константы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Неименованные константы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целые, вещественные, символьные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десятичные (123), восьмеричные (0234),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шестнадцатиричные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xFF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Именованные константы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Переменные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Имена переменных	(идентификаторы)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Определение переменных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Инициализация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Декларации (объявления) переменных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Область действия переменных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Внешние (глобальные) переменные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Локальные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Статические (глобальные и локальные)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Регистровые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08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(3)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Арифметические 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Операторы отношения и логические операторы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Инкрементные и декрементные 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Побитовые операторы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Выражения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Арифметические выражения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Операторы присваивания и выражения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Условные выражения (тернарная операция </a:t>
            </a:r>
            <a:r>
              <a:rPr lang="en-US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ru-RU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Приоритет и порядок вычислений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if-else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Переключатель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Инструкция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метки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Составной оператор { }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826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(4)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Типы и размеры данных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Целые типы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short, long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signed, unsigned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Вещественные типы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Символьный тип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Проверки класса символа: &lt;</a:t>
            </a:r>
            <a:r>
              <a:rPr lang="ru-RU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ctype.h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Массивы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		Массивы символов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Функции, оперирующие строками &lt;</a:t>
            </a:r>
            <a:r>
              <a:rPr lang="ru-RU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Многомерные массивы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Массивы структур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на структуры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Структуры с указателями на себя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Объединения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Поля битов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defTabSz="354013"/>
            <a:r>
              <a:rPr lang="ru-RU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и адресная арифметика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и адреса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и массивы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Адресная арифметика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Массивы указателей, указатели на указатели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на </a:t>
            </a:r>
            <a:r>
              <a:rPr lang="ru-RU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defTabSz="354013"/>
            <a:r>
              <a:rPr lang="ru-RU" sz="15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Указатели на функции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defTabSz="354013"/>
            <a:r>
              <a:rPr lang="ru-RU" sz="1500" dirty="0">
                <a:solidFill>
                  <a:srgbClr val="4472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Преобразования типов</a:t>
            </a:r>
          </a:p>
          <a:p>
            <a:pPr indent="449580" defTabSz="354013"/>
            <a:r>
              <a:rPr lang="ru-RU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Перечисления </a:t>
            </a:r>
            <a:r>
              <a:rPr lang="en-US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sz="1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605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(5)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Функция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Аргументы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Вызов функций и передача аргументов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Возвращение значения из функции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Рекурсия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Списки аргументов переменной длины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Си-препроцессор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#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pragma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Ввод-вывод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Стандартный ввод–вывод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	Форматный вывод (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Форматный ввод (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	Доступ к файлам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Открытие/закрытие файла 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fopen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fclose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Форматный файловый ввод/вывод  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fscanf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fprintf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Ввод–</a:t>
            </a:r>
            <a:r>
              <a:rPr lang="ru-RU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символов и строк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064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Си?</a:t>
            </a:r>
            <a:r>
              <a:rPr lang="en-US" sz="3200" b="1" dirty="0"/>
              <a:t> (6)</a:t>
            </a:r>
            <a:r>
              <a:rPr lang="ru-RU" sz="3200" b="1" dirty="0"/>
              <a:t> 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Динамическая память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malloc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Заголовочные файлы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Аргументы в командной строке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Средство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typedef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Стандартные 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Случайные числа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rand(),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srand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Математические 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sin(), cos()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др.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Стандарты языка Си: С99, C11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708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«Информатика»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Что изучено?</a:t>
            </a:r>
          </a:p>
          <a:p>
            <a:r>
              <a:rPr lang="ru-RU" b="1" dirty="0">
                <a:solidFill>
                  <a:schemeClr val="accent1"/>
                </a:solidFill>
              </a:rPr>
              <a:t>Что затронуто?</a:t>
            </a:r>
          </a:p>
          <a:p>
            <a:r>
              <a:rPr lang="ru-RU" b="1" dirty="0">
                <a:solidFill>
                  <a:srgbClr val="FF0000"/>
                </a:solidFill>
              </a:rPr>
              <a:t>Что не тронуто?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58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Информатике?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Структура и изменения ЕГЭ 2022 по информатике - </a:t>
            </a:r>
            <a:r>
              <a:rPr lang="en-US" sz="2800" dirty="0">
                <a:hlinkClick r:id="rId2"/>
              </a:rPr>
              <a:t>https://blog.maximumtest.ru/post/struktura-i-izmeneniya-ege-po-informatike.html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18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2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153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0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есть в Информатике?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Типы данных. Переменные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Целые, Вещественные, Символы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Условный оператор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Операторы цикла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Массивы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Одномерные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Сортировка массива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Двухмерные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Строки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Функции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Работа с файлами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Схема алгоритма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Исполнитель алгоритма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Логика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Информационные модели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4013"/>
            <a:r>
              <a:rPr lang="ru-R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Информация и ее кодирование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8978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9034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Что дальше?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827584" y="40386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Какие темы нужно изучить?</a:t>
            </a:r>
          </a:p>
          <a:p>
            <a:r>
              <a:rPr lang="ru-RU" b="1" dirty="0">
                <a:solidFill>
                  <a:schemeClr val="tx1"/>
                </a:solidFill>
              </a:rPr>
              <a:t>Какие предметы предстоит изучить?</a:t>
            </a:r>
          </a:p>
          <a:p>
            <a:r>
              <a:rPr lang="ru-RU" b="1" dirty="0">
                <a:solidFill>
                  <a:schemeClr val="tx1"/>
                </a:solidFill>
              </a:rPr>
              <a:t>Что нужно знать для того, чтобы получить «работу мечты»?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406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Что нужно знать для того, чтобы получить «работу мечты»?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Как освоить бэкенд-разработку в 2022 году: дорожная карта - </a:t>
            </a:r>
            <a:r>
              <a:rPr lang="en-US" sz="2000" dirty="0">
                <a:hlinkClick r:id="rId2"/>
              </a:rPr>
              <a:t>https://tproger.ru/articles/backend-roadmap-2021/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C477D-9970-188A-5F0B-072E73E5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5" y="2420888"/>
            <a:ext cx="8531463" cy="40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968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Что нужно знать для того, чтобы получить «работу мечты»?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Как освоить </a:t>
            </a:r>
            <a:r>
              <a:rPr lang="ru-RU" sz="2000" dirty="0" err="1"/>
              <a:t>фронтенд</a:t>
            </a:r>
            <a:r>
              <a:rPr lang="ru-RU" sz="2000" dirty="0"/>
              <a:t>-разработку в 2022 году: дорожная карта - </a:t>
            </a:r>
            <a:r>
              <a:rPr lang="en-US" sz="2000" dirty="0">
                <a:hlinkClick r:id="rId2"/>
              </a:rPr>
              <a:t>https://tproger.ru/articles/frontend-roadmap-2021/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253D8-72F7-E895-0FE5-E55AAEBC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6" y="1696628"/>
            <a:ext cx="7694267" cy="51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67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Какие темы нужно изучить?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C82698-51AE-D45F-6C8D-F97C29F59CB5}"/>
              </a:ext>
            </a:extLst>
          </p:cNvPr>
          <p:cNvSpPr/>
          <p:nvPr/>
        </p:nvSpPr>
        <p:spPr>
          <a:xfrm>
            <a:off x="323528" y="764704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Общая база для любой специализации в ИТ: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Основы цифровых устройств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Машинно-ориентированное программирование 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assembler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Операционные системы (ОС)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Алгоритмы и структуры данных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ООП (объектно-ориентированное программирование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парадигма)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Базы данных (СУБД,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Основы интернета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(HTTP, HTML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многое другое)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- 3-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5+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язык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ов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программирования – скорее всего что-то из следующих: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C++, </a:t>
            </a: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C#, Java, JavaScript,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PHP,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Visual Basic, Swift,  Go, Fortran,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Kotlin, </a:t>
            </a:r>
            <a:r>
              <a:rPr lang="en-US" sz="16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ru-RU" sz="16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База для базы: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Базовая (школьная) математика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Дискретная математика (множества, графы, мат логика и т.п.)</a:t>
            </a:r>
          </a:p>
          <a:p>
            <a:pPr defTabSz="354013"/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Английский язык (хотя бы до уровня – читаю и понимаю текст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HELP/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документации без словаря и без переводчика)</a:t>
            </a:r>
          </a:p>
          <a:p>
            <a:pPr defTabSz="354013"/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Основы программирования (переменные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массивы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структуры, развилки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циклы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вложенные конструкции, вызовы подпрограмм, работа с консолью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файлами, 2000+ строк кода, и </a:t>
            </a:r>
            <a:r>
              <a:rPr lang="ru-RU" sz="16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</a:t>
            </a:r>
            <a:r>
              <a:rPr lang="ru-RU" sz="1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defTabSz="354013"/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Специализация:</a:t>
            </a:r>
          </a:p>
          <a:p>
            <a:pPr defTabSz="354013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см. предыдущие слайды и 100500+ других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RoadMap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«Как стать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XXX-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программистом»</a:t>
            </a: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8627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3600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Какие предметы предстоит изучить? ***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C82698-51AE-D45F-6C8D-F97C29F59CB5}"/>
              </a:ext>
            </a:extLst>
          </p:cNvPr>
          <p:cNvSpPr/>
          <p:nvPr/>
        </p:nvSpPr>
        <p:spPr>
          <a:xfrm>
            <a:off x="269776" y="1124744"/>
            <a:ext cx="4248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Высшая математика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Теория вероятностей и математическая статистика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Дискретная математика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Математическая логика и теория алгоритмов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Теоретические основы информатики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Технологии программирования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Организация ЭВМ и системы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Базы данных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и архитектура программных систем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Конструирование программного обеспечения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Тестирование программного обеспечения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Проектный практикум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Экономика и управление проектом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Иностранный язык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Теория автоматов и формальных языков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Основы теории систем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Аналитическая геометрия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Численные методы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98003E-F64F-B63D-F82B-DD828580B8AA}"/>
              </a:ext>
            </a:extLst>
          </p:cNvPr>
          <p:cNvSpPr/>
          <p:nvPr/>
        </p:nvSpPr>
        <p:spPr>
          <a:xfrm>
            <a:off x="4734272" y="1124744"/>
            <a:ext cx="4248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Информационные системы и технологии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Компьютерная графика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Интернет-программирование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Компонентно-ориентированное программирование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Распределенные вычисления и приложения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Системное программное обеспечение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Информационная безопасность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системный анализ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человеко-машинного интерфейса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Алгоритмы и структуры данных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Сети и телекоммуникации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Теоретические основы управления знаниями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Исследование операций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Системы управления базами данных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искусственного интеллекта</a:t>
            </a:r>
          </a:p>
          <a:p>
            <a:pPr marL="285750" indent="-285750" defTabSz="354013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38876-7772-2662-0EC4-AD12313FF8FC}"/>
              </a:ext>
            </a:extLst>
          </p:cNvPr>
          <p:cNvSpPr txBox="1"/>
          <p:nvPr/>
        </p:nvSpPr>
        <p:spPr>
          <a:xfrm>
            <a:off x="323528" y="524579"/>
            <a:ext cx="864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54013"/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Скорее всего – ваш список предметов будет отличаться!</a:t>
            </a:r>
            <a:endParaRPr lang="ru-RU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744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67755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ru-RU" sz="2300" dirty="0" err="1"/>
              <a:t>односвязанным</a:t>
            </a:r>
            <a:r>
              <a:rPr lang="ru-RU" sz="2300" dirty="0"/>
              <a:t> списком.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Узнали, что такое АТД.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АТД Стек и АТД Очередь.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двумя реализациями Стека и Очереди – через массив, и через </a:t>
            </a:r>
            <a:r>
              <a:rPr lang="ru-RU" sz="2300" dirty="0" err="1"/>
              <a:t>односвязанный</a:t>
            </a:r>
            <a:r>
              <a:rPr lang="ru-RU" sz="2300" dirty="0"/>
              <a:t> список.</a:t>
            </a:r>
          </a:p>
          <a:p>
            <a:pPr marL="457200" indent="-457200">
              <a:buAutoNum type="arabicPeriod"/>
            </a:pPr>
            <a:r>
              <a:rPr lang="ru-RU" sz="2300" dirty="0"/>
              <a:t>Подвели итоги изучения Си и основ программирования.</a:t>
            </a:r>
          </a:p>
          <a:p>
            <a:pPr marL="457200" indent="-457200">
              <a:buAutoNum type="arabicPeriod"/>
            </a:pPr>
            <a:r>
              <a:rPr lang="ru-RU" sz="2300" dirty="0"/>
              <a:t>Заглянули в будущее.</a:t>
            </a:r>
          </a:p>
        </p:txBody>
      </p:sp>
    </p:spTree>
    <p:extLst>
      <p:ext uri="{BB962C8B-B14F-4D97-AF65-F5344CB8AC3E}">
        <p14:creationId xmlns:p14="http://schemas.microsoft.com/office/powerpoint/2010/main" val="364251386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Хорошие специалисты нужны всегда!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Желаю каждому найти себя в профессии.</a:t>
            </a:r>
          </a:p>
          <a:p>
            <a:pPr algn="ctr"/>
            <a:r>
              <a:rPr lang="ru-RU" sz="2400" dirty="0"/>
              <a:t>Лично я хотел бы, чтобы это была одна из ИТ профессий.</a:t>
            </a:r>
          </a:p>
          <a:p>
            <a:pPr algn="ctr"/>
            <a:r>
              <a:rPr lang="ru-RU" sz="2400" dirty="0"/>
              <a:t>Но это не так важно. 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Главное – чтобы и вам было хорошо, и от вашей работы окружающим и миру в целом было – хорошо!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И чтобы в результате вашей работы мир и </a:t>
            </a:r>
            <a:r>
              <a:rPr lang="ru-RU" sz="2400"/>
              <a:t>люди становились </a:t>
            </a:r>
            <a:r>
              <a:rPr lang="ru-RU" sz="2400" dirty="0"/>
              <a:t>лучше!</a:t>
            </a:r>
          </a:p>
        </p:txBody>
      </p:sp>
    </p:spTree>
    <p:extLst>
      <p:ext uri="{BB962C8B-B14F-4D97-AF65-F5344CB8AC3E}">
        <p14:creationId xmlns:p14="http://schemas.microsoft.com/office/powerpoint/2010/main" val="258034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3BCCD-6150-EB13-405E-06D30BE3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540483"/>
            <a:ext cx="6551712" cy="19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1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4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FBC81-82CC-5F9A-5E68-CCE7C6FE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FBC81-82CC-5F9A-5E68-CCE7C6FE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«данные особой структуры, которые </a:t>
            </a:r>
            <a:r>
              <a:rPr lang="ru-RU" sz="2400" b="1" dirty="0"/>
              <a:t>представляют собой</a:t>
            </a:r>
          </a:p>
          <a:p>
            <a:r>
              <a:rPr lang="ru-RU" sz="2400" b="1" dirty="0"/>
              <a:t>отдельные элементы,  связанные с помощью ссылок. </a:t>
            </a:r>
          </a:p>
          <a:p>
            <a:r>
              <a:rPr lang="ru-RU" sz="2400" dirty="0"/>
              <a:t>Каждый элемент  ( узел )  состоит из двух областей памяти: </a:t>
            </a:r>
          </a:p>
          <a:p>
            <a:r>
              <a:rPr lang="ru-RU" sz="2400" dirty="0"/>
              <a:t>поля данных и ссылок. </a:t>
            </a:r>
          </a:p>
          <a:p>
            <a:r>
              <a:rPr lang="ru-RU" sz="2400" dirty="0"/>
              <a:t>Ссылки  – это адреса других узлов этого же типа, с которыми данный элемент логически связан. </a:t>
            </a:r>
          </a:p>
          <a:p>
            <a:r>
              <a:rPr lang="ru-RU" sz="2400" dirty="0"/>
              <a:t>В языке Си для организации ссылок используются переменные</a:t>
            </a:r>
          </a:p>
          <a:p>
            <a:r>
              <a:rPr lang="ru-RU" sz="2400" dirty="0"/>
              <a:t>- указатели. </a:t>
            </a:r>
          </a:p>
          <a:p>
            <a:r>
              <a:rPr lang="ru-RU" sz="2400" dirty="0"/>
              <a:t>При добавлении нового узла в такую структуру выделяется новый блок памяти и  (с помощью ссылок) устанавливаются связи этого элемента с уже существующими. </a:t>
            </a:r>
          </a:p>
          <a:p>
            <a:r>
              <a:rPr lang="ru-RU" sz="2400" dirty="0"/>
              <a:t>Для обозначения конечного элемента в цепи используются нулевые ссылки (NULL).» </a:t>
            </a:r>
          </a:p>
          <a:p>
            <a:r>
              <a:rPr lang="en-US" sz="2400" dirty="0">
                <a:hlinkClick r:id="rId2"/>
              </a:rPr>
              <a:t>http://k504.khai.edu/attachments/article/762/devcpp_4.pdf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09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6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01518C-E726-7284-A098-E7A8CAC5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6300192" cy="21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7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8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("(%d) -&gt; ",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9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90ED8-5483-AFF6-0D71-120BD549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832648" cy="19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10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while (</a:t>
            </a:r>
            <a:r>
              <a:rPr lang="en-US" sz="2400" b="1" dirty="0" err="1">
                <a:solidFill>
                  <a:srgbClr val="0070C0"/>
                </a:solidFill>
              </a:rPr>
              <a:t>ptr</a:t>
            </a:r>
            <a:r>
              <a:rPr lang="en-US" sz="2400" b="1" dirty="0">
                <a:solidFill>
                  <a:srgbClr val="0070C0"/>
                </a:solidFill>
              </a:rPr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11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printf</a:t>
            </a:r>
            <a:r>
              <a:rPr lang="en-US" sz="2400" b="1" dirty="0">
                <a:solidFill>
                  <a:srgbClr val="0070C0"/>
                </a:solidFill>
              </a:rPr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4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12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7EF5E5-5E35-3FC7-382A-E52BBB5A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26481"/>
            <a:ext cx="5940152" cy="1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4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</a:t>
            </a:r>
            <a:br>
              <a:rPr lang="ru-RU" sz="2800" b="1" dirty="0"/>
            </a:br>
            <a:r>
              <a:rPr lang="ru-RU" sz="2800" b="1" dirty="0"/>
              <a:t>(код нужно копировать из презентации!) (2.</a:t>
            </a:r>
            <a:r>
              <a:rPr lang="en-US" sz="2800" b="1" dirty="0"/>
              <a:t>13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0872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chemeClr val="tx2"/>
              </a:solidFill>
            </a:endParaRP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400" b="1" dirty="0"/>
              <a:t>void </a:t>
            </a:r>
            <a:r>
              <a:rPr lang="en-US" sz="2400" b="1" dirty="0" err="1"/>
              <a:t>printList</a:t>
            </a:r>
            <a:r>
              <a:rPr lang="en-US" sz="2400" b="1" dirty="0"/>
              <a:t>() {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struct</a:t>
            </a:r>
            <a:r>
              <a:rPr lang="en-US" sz="2400" b="1" dirty="0"/>
              <a:t> Node * </a:t>
            </a:r>
            <a:r>
              <a:rPr lang="en-US" sz="2400" b="1" dirty="0" err="1"/>
              <a:t>ptr</a:t>
            </a:r>
            <a:r>
              <a:rPr lang="en-US" sz="2400" b="1" dirty="0"/>
              <a:t> = first;</a:t>
            </a:r>
          </a:p>
          <a:p>
            <a:r>
              <a:rPr lang="ru-RU" sz="2400" b="1" dirty="0"/>
              <a:t>	</a:t>
            </a:r>
            <a:r>
              <a:rPr lang="en-US" sz="2400" b="1" dirty="0"/>
              <a:t>while (</a:t>
            </a:r>
            <a:r>
              <a:rPr lang="en-US" sz="2400" b="1" dirty="0" err="1"/>
              <a:t>ptr</a:t>
            </a:r>
            <a:r>
              <a:rPr lang="en-US" sz="2400" b="1" dirty="0"/>
              <a:t> != NULL) {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("(%d) -&gt; ", </a:t>
            </a:r>
            <a:r>
              <a:rPr lang="en-US" sz="2400" b="1" dirty="0" err="1"/>
              <a:t>ptr</a:t>
            </a:r>
            <a:r>
              <a:rPr lang="en-US" sz="2400" b="1" dirty="0"/>
              <a:t>-&gt;data);</a:t>
            </a:r>
          </a:p>
          <a:p>
            <a:r>
              <a:rPr lang="ru-RU" sz="2400" b="1" dirty="0"/>
              <a:t>		</a:t>
            </a:r>
            <a:r>
              <a:rPr lang="en-US" sz="2400" b="1" dirty="0" err="1"/>
              <a:t>ptr</a:t>
            </a:r>
            <a:r>
              <a:rPr lang="en-US" sz="2400" b="1" dirty="0"/>
              <a:t> = </a:t>
            </a:r>
            <a:r>
              <a:rPr lang="en-US" sz="2400" b="1" dirty="0" err="1"/>
              <a:t>ptr</a:t>
            </a:r>
            <a:r>
              <a:rPr lang="en-US" sz="2400" b="1" dirty="0"/>
              <a:t>-&gt;next;</a:t>
            </a:r>
          </a:p>
          <a:p>
            <a:r>
              <a:rPr lang="ru-RU" sz="2400" b="1" dirty="0"/>
              <a:t>	}</a:t>
            </a:r>
          </a:p>
          <a:p>
            <a:r>
              <a:rPr lang="ru-RU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("NULL\n");</a:t>
            </a:r>
          </a:p>
          <a:p>
            <a:r>
              <a:rPr lang="ru-RU" sz="2400" b="1" dirty="0"/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080BB-0C94-737D-0A6B-DE17FD22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869159"/>
            <a:ext cx="7128792" cy="1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9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struct Node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int data;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struct Node * next;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};</a:t>
            </a:r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void main()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nl-NL" sz="1600" dirty="0">
                <a:solidFill>
                  <a:srgbClr val="00B050"/>
                </a:solidFill>
              </a:rPr>
              <a:t>struct Node node1 = { 1, NULL };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nl-NL" sz="1600" dirty="0">
                <a:solidFill>
                  <a:srgbClr val="00B050"/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nl-NL" sz="1600" dirty="0">
                <a:solidFill>
                  <a:srgbClr val="00B050"/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first = &amp;node1;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895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2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.1)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6866FE-46BA-7CE2-D283-8BD89B78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35" y="764704"/>
            <a:ext cx="1555830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Элементы односвязного списка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struct</a:t>
            </a:r>
            <a:r>
              <a:rPr lang="en-US" sz="2800" dirty="0"/>
              <a:t> Node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data;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Node * next;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struct</a:t>
            </a:r>
            <a:r>
              <a:rPr lang="en-US" sz="2800" dirty="0"/>
              <a:t> Node * first = NULL;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29357"/>
            <a:ext cx="34480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233863"/>
            <a:ext cx="22479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712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2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b="1" dirty="0">
                <a:solidFill>
                  <a:srgbClr val="0070C0"/>
                </a:solidFill>
              </a:rPr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6866FE-46BA-7CE2-D283-8BD89B78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64" y="794200"/>
            <a:ext cx="1555830" cy="10287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37" y="5589240"/>
            <a:ext cx="192431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8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b="1" dirty="0">
                <a:solidFill>
                  <a:srgbClr val="0070C0"/>
                </a:solidFill>
              </a:rPr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>
                <a:solidFill>
                  <a:schemeClr val="bg1">
                    <a:lumMod val="75000"/>
                  </a:schemeClr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5517232"/>
            <a:ext cx="1924319" cy="6763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1627FF-637C-9F3A-9370-620ABF73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21" y="756311"/>
            <a:ext cx="370224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8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4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b="1" dirty="0">
                <a:solidFill>
                  <a:srgbClr val="0070C0"/>
                </a:solidFill>
              </a:rPr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589240"/>
            <a:ext cx="1924319" cy="6763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8F5780-A6D3-6761-D622-73990E3B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50" y="744009"/>
            <a:ext cx="3791145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1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28E2A-EED5-04E1-020A-9531DCB2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59921"/>
            <a:ext cx="3626036" cy="51691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CBB19D-C344-7DDD-480B-D7225474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161" y="5378766"/>
            <a:ext cx="192431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2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6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28E2A-EED5-04E1-020A-9531DCB2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59921"/>
            <a:ext cx="3626036" cy="51691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B50CF2-9A10-EB65-8B01-F8C809E4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1968"/>
            <a:ext cx="193384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03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7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F774B-2387-7035-8FAF-5C1FAAD4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83" y="723773"/>
            <a:ext cx="3740342" cy="52707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B50CF2-9A10-EB65-8B01-F8C809E4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1968"/>
            <a:ext cx="193384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5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8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F774B-2387-7035-8FAF-5C1FAAD4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83" y="723773"/>
            <a:ext cx="3740342" cy="52707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30D7D-D753-3ACA-6C03-F20A9673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5184"/>
            <a:ext cx="188621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3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9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D9E843-3978-21AD-C3A0-2A7ED397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69" y="804353"/>
            <a:ext cx="3600635" cy="51691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30D7D-D753-3ACA-6C03-F20A9673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085184"/>
            <a:ext cx="188621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6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10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rgbClr val="0070C0"/>
                </a:solidFill>
              </a:rPr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D9E843-3978-21AD-C3A0-2A7ED397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69" y="804353"/>
            <a:ext cx="3600635" cy="51691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79ED5F-ECF0-3B20-5C11-F20D9E1D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5085184"/>
            <a:ext cx="20100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6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11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printList</a:t>
            </a:r>
            <a:r>
              <a:rPr lang="en-US" sz="1600" b="1" dirty="0">
                <a:solidFill>
                  <a:srgbClr val="0070C0"/>
                </a:solidFill>
              </a:rPr>
              <a:t>();</a:t>
            </a:r>
            <a:endParaRPr lang="ru-RU" sz="1600" b="1" dirty="0">
              <a:solidFill>
                <a:srgbClr val="0070C0"/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70E899-C892-04B9-50A3-4394D29C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80" y="838293"/>
            <a:ext cx="3626036" cy="51120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79ED5F-ECF0-3B20-5C11-F20D9E1D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5085184"/>
            <a:ext cx="20100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(пустой список)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1</a:t>
            </a:r>
            <a:r>
              <a:rPr lang="ru-RU" sz="2800" b="1" dirty="0"/>
              <a:t> – Связанный, но не динамический! (</a:t>
            </a:r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12</a:t>
            </a:r>
            <a:r>
              <a:rPr lang="ru-RU" sz="2800" b="1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2C7A0B-5486-B908-2D38-B3BF7AC583A9}"/>
              </a:ext>
            </a:extLst>
          </p:cNvPr>
          <p:cNvSpPr/>
          <p:nvPr/>
        </p:nvSpPr>
        <p:spPr>
          <a:xfrm>
            <a:off x="251520" y="764704"/>
            <a:ext cx="38884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void main() {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node1 = { 1,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node2 = { 2,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nl-NL" sz="1600" dirty="0"/>
              <a:t>struct Node node3 = { 3, NULL };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first = &amp;node1;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node1.next = &amp;node2;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/>
              <a:t>node2.next = &amp;node3;</a:t>
            </a: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  <a:endParaRPr lang="ru-RU" sz="1600" dirty="0"/>
          </a:p>
          <a:p>
            <a:r>
              <a:rPr lang="ru-RU" sz="1600" b="1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70E899-C892-04B9-50A3-4394D29C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80" y="838293"/>
            <a:ext cx="3626036" cy="5112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4BD2D5-679D-4BCD-AC71-EA66418C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024" y="5140685"/>
            <a:ext cx="269595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7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21496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 (</a:t>
            </a:r>
            <a:r>
              <a:rPr lang="en-US" sz="2800" b="1" dirty="0"/>
              <a:t>1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10136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struct Node {</a:t>
            </a:r>
          </a:p>
          <a:p>
            <a:r>
              <a:rPr lang="ru-RU" sz="1600" dirty="0"/>
              <a:t>	</a:t>
            </a:r>
            <a:r>
              <a:rPr lang="en-US" sz="1600" dirty="0"/>
              <a:t>int data;</a:t>
            </a:r>
          </a:p>
          <a:p>
            <a:r>
              <a:rPr lang="ru-RU" sz="1600" dirty="0"/>
              <a:t>	</a:t>
            </a:r>
            <a:r>
              <a:rPr lang="en-US" sz="1600" dirty="0"/>
              <a:t>struct Node * next;</a:t>
            </a:r>
          </a:p>
          <a:p>
            <a:r>
              <a:rPr lang="ru-RU" sz="1600" dirty="0"/>
              <a:t>};</a:t>
            </a:r>
            <a:endParaRPr lang="en-US" sz="1600" dirty="0"/>
          </a:p>
          <a:p>
            <a:r>
              <a:rPr lang="en-US" sz="1600" dirty="0"/>
              <a:t>struct Node * first = NULL;</a:t>
            </a:r>
          </a:p>
          <a:p>
            <a:r>
              <a:rPr lang="en-US" sz="1600" dirty="0"/>
              <a:t>void main() {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ru-RU" sz="1600" dirty="0"/>
              <a:t>	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addToHead</a:t>
            </a:r>
            <a:r>
              <a:rPr lang="en-US" sz="1600" dirty="0"/>
              <a:t>(10);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addToHead</a:t>
            </a:r>
            <a:r>
              <a:rPr lang="en-US" sz="1600" dirty="0"/>
              <a:t>(20);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addToHead</a:t>
            </a:r>
            <a:r>
              <a:rPr lang="en-US" sz="1600" dirty="0"/>
              <a:t>(30);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x1 = </a:t>
            </a:r>
            <a:r>
              <a:rPr lang="en-US" sz="1600" dirty="0" err="1"/>
              <a:t>deleteFromHead</a:t>
            </a:r>
            <a:r>
              <a:rPr lang="en-US" sz="1600" dirty="0"/>
              <a:t>();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("x1 = %d\n", x1);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endParaRPr lang="ru-RU" sz="1600" dirty="0"/>
          </a:p>
          <a:p>
            <a:r>
              <a:rPr lang="ru-RU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x2 = </a:t>
            </a:r>
            <a:r>
              <a:rPr lang="en-US" sz="1600" dirty="0" err="1"/>
              <a:t>deleteFromHead</a:t>
            </a:r>
            <a:r>
              <a:rPr lang="en-US" sz="1600" dirty="0"/>
              <a:t>();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("x2 = %d\n", x2);</a:t>
            </a:r>
          </a:p>
          <a:p>
            <a:r>
              <a:rPr lang="ru-RU" sz="1600" dirty="0"/>
              <a:t>	</a:t>
            </a:r>
            <a:r>
              <a:rPr lang="en-US" sz="1600" dirty="0" err="1"/>
              <a:t>printList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83" y="3356992"/>
            <a:ext cx="4886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881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21496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10136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struct Node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int data;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>
                <a:solidFill>
                  <a:srgbClr val="00B050"/>
                </a:solidFill>
              </a:rPr>
              <a:t>struct Node * next;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};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struct Node * first = NULL;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void main()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(10);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(20);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(30);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x1 = </a:t>
            </a:r>
            <a:r>
              <a:rPr lang="en-US" sz="1600" dirty="0" err="1">
                <a:solidFill>
                  <a:srgbClr val="00B050"/>
                </a:solidFill>
              </a:rPr>
              <a:t>deleteFromHead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("x1 = %d\n", x1);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x2 = </a:t>
            </a:r>
            <a:r>
              <a:rPr lang="en-US" sz="1600" dirty="0" err="1">
                <a:solidFill>
                  <a:srgbClr val="00B050"/>
                </a:solidFill>
              </a:rPr>
              <a:t>deleteFromHead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("x2 = %d\n", x2);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}</a:t>
            </a:r>
            <a:endParaRPr lang="ru-RU" sz="1600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628370-9BB4-6EF7-0905-9773063E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96" y="877288"/>
            <a:ext cx="990967" cy="584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F8AC80-B5CC-DB14-09CC-9B23CEB6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13" y="1396370"/>
            <a:ext cx="3948617" cy="968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F9CE48-9A28-788E-AC98-1E91EAD23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77848"/>
            <a:ext cx="4236527" cy="9686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BA5330-EEB8-E448-7856-B7621E854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532" y="3447389"/>
            <a:ext cx="4245462" cy="10278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BB982F-6C76-A43E-58F0-C218E60A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61" y="4547284"/>
            <a:ext cx="4236527" cy="9686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BB33CB-A3DD-C2A1-432B-3AAAF7FC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28" y="5587954"/>
            <a:ext cx="3948617" cy="9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63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{</a:t>
            </a:r>
          </a:p>
          <a:p>
            <a:r>
              <a:rPr lang="ru-RU" dirty="0"/>
              <a:t>	</a:t>
            </a:r>
            <a:r>
              <a:rPr lang="en-US" dirty="0" err="1"/>
              <a:t>struct</a:t>
            </a:r>
            <a:r>
              <a:rPr lang="en-US" dirty="0"/>
              <a:t>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/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48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17687"/>
            <a:ext cx="1860646" cy="10922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98733B-F12E-B9C8-6224-6E519AB7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04909"/>
            <a:ext cx="7182219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2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addToHead</a:t>
            </a:r>
            <a:r>
              <a:rPr lang="en-US" b="1" dirty="0">
                <a:solidFill>
                  <a:srgbClr val="0070C0"/>
                </a:solidFill>
              </a:rPr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Node*)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3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struct Node  *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ru-RU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</a:rPr>
              <a:t>(struct Node*)malloc(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(struct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9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743D8C-26E3-36F2-23D1-447F7062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687218"/>
            <a:ext cx="3352972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9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7F8788-5855-2650-9821-3686D7C5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757072"/>
            <a:ext cx="3245017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(1 элемент)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  <a:p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5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EC965A-4BBF-A913-D748-BF5ADA20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" y="4735022"/>
            <a:ext cx="1860646" cy="10922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C58075-06C9-6EBA-695F-5D0C7303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41" y="3731670"/>
            <a:ext cx="3105310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6ED038-8AF7-5B53-9808-9989FA3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27278"/>
            <a:ext cx="927148" cy="7874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D6E5EB-AC12-7C8E-79B1-6AE6B5B3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94620"/>
            <a:ext cx="6521785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2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</a:t>
            </a:r>
            <a:r>
              <a:rPr lang="ru-RU" sz="2800" b="1" dirty="0"/>
              <a:t>.7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(10);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64AAE-5DA5-4062-F44F-2E314C65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221088"/>
            <a:ext cx="6439231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1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ru-RU" dirty="0">
              <a:solidFill>
                <a:srgbClr val="7030A0"/>
              </a:solidFill>
            </a:endParaRPr>
          </a:p>
          <a:p>
            <a:endParaRPr lang="ru-RU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07E979-006E-8A19-CC7A-030B1DDD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1" y="1700808"/>
            <a:ext cx="4236527" cy="9686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EBB0-E83A-8A5E-96D8-0568C7CB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1" y="3789040"/>
            <a:ext cx="4245462" cy="10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0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addToHead</a:t>
            </a:r>
            <a:r>
              <a:rPr lang="en-US" b="1" dirty="0">
                <a:solidFill>
                  <a:srgbClr val="0070C0"/>
                </a:solidFill>
              </a:rPr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Node*)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malloc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96F506-8D72-022B-5D96-792D4CD0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49420"/>
            <a:ext cx="5782428" cy="2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19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  *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ru-RU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Node*)</a:t>
            </a:r>
            <a:r>
              <a:rPr lang="en-US" b="1" dirty="0" err="1">
                <a:solidFill>
                  <a:srgbClr val="0070C0"/>
                </a:solidFill>
              </a:rPr>
              <a:t>malloc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sizeof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struct</a:t>
            </a:r>
            <a:r>
              <a:rPr lang="en-US" b="1" dirty="0">
                <a:solidFill>
                  <a:srgbClr val="0070C0"/>
                </a:solidFill>
              </a:rPr>
              <a:t> Node));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D9045-2F4C-6DB3-FAA2-9EA8DD8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349420"/>
            <a:ext cx="5782428" cy="2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0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05A91-BAEA-9C55-BF2F-B2AD0646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55" y="3686313"/>
            <a:ext cx="6025825" cy="313977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29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newNode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53B30C-0DCF-037B-4579-74A5B405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72" y="3684353"/>
            <a:ext cx="589979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6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</a:t>
            </a:r>
            <a:r>
              <a:rPr lang="en-US" b="1" dirty="0" err="1">
                <a:solidFill>
                  <a:srgbClr val="0070C0"/>
                </a:solidFill>
              </a:rPr>
              <a:t>newNode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B337C-C67C-C740-9617-57211807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774671"/>
            <a:ext cx="5831077" cy="30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49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D731EE-14B1-F11E-4878-1CA3EB25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89040"/>
            <a:ext cx="5733972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(2 элемента)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addToHead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</a:rPr>
              <a:t>printList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(3’</a:t>
            </a:r>
            <a:r>
              <a:rPr lang="ru-RU" sz="2800" b="1" dirty="0"/>
              <a:t>.7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 err="1">
                <a:solidFill>
                  <a:srgbClr val="7030A0"/>
                </a:solidFill>
              </a:rPr>
              <a:t>addToHead</a:t>
            </a:r>
            <a:r>
              <a:rPr lang="en-US" sz="1800" b="1" dirty="0">
                <a:solidFill>
                  <a:srgbClr val="7030A0"/>
                </a:solidFill>
              </a:rPr>
              <a:t>(30);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addToHead</a:t>
            </a:r>
            <a:r>
              <a:rPr lang="en-US" dirty="0"/>
              <a:t>(int value)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 * </a:t>
            </a:r>
            <a:r>
              <a:rPr lang="en-US" dirty="0" err="1"/>
              <a:t>newNode</a:t>
            </a:r>
            <a:r>
              <a:rPr lang="ru-RU" dirty="0"/>
              <a:t> = </a:t>
            </a:r>
            <a:r>
              <a:rPr lang="en-US" dirty="0"/>
              <a:t>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-&gt;next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A946C-648F-23AB-37AE-961C4AF0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76" y="4034561"/>
            <a:ext cx="5947140" cy="23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3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9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deleteFromHead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 = first-&gt;data;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struct Node * 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free(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);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value;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384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int x1 = </a:t>
            </a:r>
            <a:r>
              <a:rPr lang="en-US" dirty="0" err="1">
                <a:solidFill>
                  <a:srgbClr val="7030A0"/>
                </a:solidFill>
              </a:rPr>
              <a:t>deleteFromHead</a:t>
            </a:r>
            <a:r>
              <a:rPr lang="en-US" dirty="0">
                <a:solidFill>
                  <a:srgbClr val="7030A0"/>
                </a:solidFill>
              </a:rPr>
              <a:t>();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EBB0-E83A-8A5E-96D8-0568C7CB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97419"/>
            <a:ext cx="4245462" cy="10278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5AEC07-9DB9-132E-6BBC-6F22EDA8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2" y="4293096"/>
            <a:ext cx="4236527" cy="9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1)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int </a:t>
            </a:r>
            <a:r>
              <a:rPr lang="en-US" b="1" dirty="0" err="1">
                <a:solidFill>
                  <a:srgbClr val="0070C0"/>
                </a:solidFill>
              </a:rPr>
              <a:t>deleteFromHead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ru-RU" b="1" dirty="0">
                <a:solidFill>
                  <a:srgbClr val="0070C0"/>
                </a:solidFill>
              </a:rPr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A00DDF-3996-9153-C600-1B3A7C6C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0" y="4653136"/>
            <a:ext cx="5452944" cy="13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466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2)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3D021E-2B58-B5A4-33DD-AD20049C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0" y="4653136"/>
            <a:ext cx="5452944" cy="13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8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3)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2D570E-B86D-5752-F7F3-149809F8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337720"/>
            <a:ext cx="570619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9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4)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AA3E2E-84BB-9437-B1D5-5EFE9A7B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165800"/>
            <a:ext cx="5619839" cy="26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37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5)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CD252-2ECA-FE97-34DB-FE8310C7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2" y="4156342"/>
            <a:ext cx="5595718" cy="26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6)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7030A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return value;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2AB47-A7E6-BFEC-36F7-00F605F4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77" y="4170858"/>
            <a:ext cx="5608467" cy="26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Наполнение списка (3 элемента)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void main() {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2"/>
                </a:solidFill>
              </a:rPr>
              <a:t>first = NULL;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(10);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(20);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</a:p>
          <a:p>
            <a:endParaRPr lang="ru-RU" sz="2000" b="1" dirty="0">
              <a:solidFill>
                <a:schemeClr val="tx2"/>
              </a:solidFill>
            </a:endParaRP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addToHead</a:t>
            </a:r>
            <a:r>
              <a:rPr lang="en-US" sz="2000" b="1" dirty="0">
                <a:solidFill>
                  <a:schemeClr val="tx2"/>
                </a:solidFill>
              </a:rPr>
              <a:t>(30);</a:t>
            </a:r>
          </a:p>
          <a:p>
            <a:r>
              <a:rPr lang="ru-RU" sz="2000" b="1" dirty="0">
                <a:solidFill>
                  <a:schemeClr val="tx2"/>
                </a:solidFill>
              </a:rPr>
              <a:t>	</a:t>
            </a:r>
            <a:r>
              <a:rPr lang="en-US" sz="2000" b="1" dirty="0" err="1">
                <a:solidFill>
                  <a:schemeClr val="tx2"/>
                </a:solidFill>
              </a:rPr>
              <a:t>printList</a:t>
            </a:r>
            <a:r>
              <a:rPr lang="en-US" sz="2000" b="1" dirty="0">
                <a:solidFill>
                  <a:schemeClr val="tx2"/>
                </a:solidFill>
              </a:rPr>
              <a:t>();</a:t>
            </a:r>
            <a:endParaRPr lang="ru-RU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97600-E4AE-1E96-31A3-DFAE8B09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9" y="1236956"/>
            <a:ext cx="990967" cy="584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6D8642-C085-1693-B514-58D152E3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56" y="1962691"/>
            <a:ext cx="3948617" cy="9686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4F5539-0BE2-DE70-6DB5-8816D5348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049" y="2941727"/>
            <a:ext cx="4236527" cy="968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0B5661-AA61-444E-FE10-17D0953D4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49" y="3982087"/>
            <a:ext cx="4245462" cy="10278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C3A04-1C90-9B3A-AA6E-6CF4740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5130130"/>
            <a:ext cx="366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1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 – Связанный, и динамический!</a:t>
            </a:r>
            <a:r>
              <a:rPr lang="en-US" sz="2800" b="1" dirty="0"/>
              <a:t> (4</a:t>
            </a:r>
            <a:r>
              <a:rPr lang="ru-RU" sz="2800" b="1" dirty="0"/>
              <a:t>.</a:t>
            </a:r>
            <a:r>
              <a:rPr lang="en-US" sz="2800" b="1" dirty="0"/>
              <a:t>7)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struct Node * first = NULL;</a:t>
            </a:r>
            <a:endParaRPr lang="ru-RU" sz="1800" dirty="0">
              <a:solidFill>
                <a:srgbClr val="7030A0"/>
              </a:solidFill>
            </a:endParaRP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(10);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(20);</a:t>
            </a:r>
          </a:p>
          <a:p>
            <a:r>
              <a:rPr lang="en-US" sz="1800" dirty="0" err="1">
                <a:solidFill>
                  <a:srgbClr val="7030A0"/>
                </a:solidFill>
              </a:rPr>
              <a:t>addToHead</a:t>
            </a:r>
            <a:r>
              <a:rPr lang="en-US" sz="1800" dirty="0">
                <a:solidFill>
                  <a:srgbClr val="7030A0"/>
                </a:solidFill>
              </a:rPr>
              <a:t>(30);</a:t>
            </a:r>
          </a:p>
          <a:p>
            <a:r>
              <a:rPr lang="en-US" b="1" dirty="0">
                <a:solidFill>
                  <a:srgbClr val="0070C0"/>
                </a:solidFill>
              </a:rPr>
              <a:t>int x1 = </a:t>
            </a:r>
            <a:r>
              <a:rPr lang="en-US" b="1" dirty="0" err="1">
                <a:solidFill>
                  <a:srgbClr val="7030A0"/>
                </a:solidFill>
              </a:rPr>
              <a:t>deleteFromHead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int </a:t>
            </a:r>
            <a:r>
              <a:rPr lang="en-US" dirty="0" err="1"/>
              <a:t>deleteFromHead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int value = first-&gt;data;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/>
              <a:t>return value;</a:t>
            </a:r>
          </a:p>
          <a:p>
            <a:r>
              <a:rPr lang="ru-RU" dirty="0"/>
              <a:t>}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44DBC4-14DD-2B12-0129-327890FB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36" y="4093555"/>
            <a:ext cx="5988726" cy="27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87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790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Ищем по значению и очищаем! (</a:t>
            </a:r>
            <a:r>
              <a:rPr lang="en-US" sz="2800" b="1" dirty="0"/>
              <a:t>1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void main() 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(400);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(300);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(200);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addToHead</a:t>
            </a:r>
            <a:r>
              <a:rPr lang="en-US" sz="1600" dirty="0">
                <a:solidFill>
                  <a:srgbClr val="00B050"/>
                </a:solidFill>
              </a:rPr>
              <a:t>(100);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("contains(200) = %d\n", contains(200));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clearList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printList</a:t>
            </a:r>
            <a:r>
              <a:rPr lang="en-US" sz="1600" dirty="0">
                <a:solidFill>
                  <a:srgbClr val="00B050"/>
                </a:solidFill>
              </a:rPr>
              <a:t>();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</a:t>
            </a:r>
            <a:r>
              <a:rPr lang="en-US" sz="1600" dirty="0" err="1">
                <a:solidFill>
                  <a:srgbClr val="00B050"/>
                </a:solidFill>
              </a:rPr>
              <a:t>printf</a:t>
            </a:r>
            <a:r>
              <a:rPr lang="en-US" sz="1600" dirty="0">
                <a:solidFill>
                  <a:srgbClr val="00B050"/>
                </a:solidFill>
              </a:rPr>
              <a:t>("contains(200) = %d\n", contains(200));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{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int</a:t>
            </a:r>
            <a:r>
              <a:rPr lang="en-US" sz="1600" dirty="0">
                <a:solidFill>
                  <a:srgbClr val="00B050"/>
                </a:solidFill>
              </a:rPr>
              <a:t> x;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scanf</a:t>
            </a:r>
            <a:r>
              <a:rPr lang="en-US" sz="1600" dirty="0">
                <a:solidFill>
                  <a:srgbClr val="00B050"/>
                </a:solidFill>
              </a:rPr>
              <a:t>("%d", &amp;x);</a:t>
            </a:r>
          </a:p>
          <a:p>
            <a:r>
              <a:rPr lang="ru-RU" sz="1600" dirty="0">
                <a:solidFill>
                  <a:srgbClr val="00B050"/>
                </a:solidFill>
              </a:rPr>
              <a:t>	}</a:t>
            </a:r>
          </a:p>
          <a:p>
            <a:r>
              <a:rPr lang="ru-RU" sz="1600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93" y="4678966"/>
            <a:ext cx="3995936" cy="21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F2573-E4A3-1D48-21ED-4F897D36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09" y="1628800"/>
            <a:ext cx="4945671" cy="10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8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Ищем по значению</a:t>
            </a:r>
            <a:r>
              <a:rPr lang="en-US" sz="2800" b="1" dirty="0"/>
              <a:t> (2)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contains(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value)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!= NULL) 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if (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-&gt;data == value) {</a:t>
            </a:r>
          </a:p>
          <a:p>
            <a:r>
              <a:rPr lang="ru-RU" dirty="0">
                <a:solidFill>
                  <a:schemeClr val="tx2"/>
                </a:solidFill>
              </a:rPr>
              <a:t>			</a:t>
            </a:r>
            <a:r>
              <a:rPr lang="en-US" dirty="0">
                <a:solidFill>
                  <a:schemeClr val="tx2"/>
                </a:solidFill>
              </a:rPr>
              <a:t>return 1;</a:t>
            </a:r>
          </a:p>
          <a:p>
            <a:r>
              <a:rPr lang="ru-RU" dirty="0">
                <a:solidFill>
                  <a:schemeClr val="tx2"/>
                </a:solidFill>
              </a:rPr>
              <a:t>		}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-&gt;next;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return 0;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("contains(100) = %d\n", contains(100));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("contains(150) = %d\n", contains(150));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printf</a:t>
            </a:r>
            <a:r>
              <a:rPr lang="en-US" sz="1800" dirty="0">
                <a:solidFill>
                  <a:srgbClr val="00B050"/>
                </a:solidFill>
              </a:rPr>
              <a:t>("contains(200) = %d\n", contains(200));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A91D01-3951-3115-2945-324CC7CA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0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void </a:t>
            </a:r>
            <a:r>
              <a:rPr lang="en-US" dirty="0" err="1">
                <a:solidFill>
                  <a:schemeClr val="tx2"/>
                </a:solidFill>
              </a:rPr>
              <a:t>clearList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ru-RU" dirty="0">
                <a:solidFill>
                  <a:schemeClr val="tx2"/>
                </a:solidFill>
              </a:rPr>
              <a:t> {</a:t>
            </a:r>
          </a:p>
          <a:p>
            <a:r>
              <a:rPr lang="ru-RU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tx2"/>
                </a:solidFill>
              </a:rPr>
              <a:t>	{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struct</a:t>
            </a:r>
            <a:r>
              <a:rPr lang="en-US" dirty="0">
                <a:solidFill>
                  <a:schemeClr val="tx2"/>
                </a:solidFill>
              </a:rPr>
              <a:t> Node * 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 = first;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tx2"/>
                </a:solidFill>
              </a:rPr>
              <a:t>free(</a:t>
            </a:r>
            <a:r>
              <a:rPr lang="en-US" dirty="0" err="1">
                <a:solidFill>
                  <a:schemeClr val="tx2"/>
                </a:solidFill>
              </a:rPr>
              <a:t>delNode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ru-RU" dirty="0">
                <a:solidFill>
                  <a:schemeClr val="tx2"/>
                </a:solidFill>
              </a:rPr>
              <a:t>	}</a:t>
            </a:r>
          </a:p>
          <a:p>
            <a:r>
              <a:rPr lang="ru-RU" dirty="0">
                <a:solidFill>
                  <a:schemeClr val="tx2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9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clearList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ru-RU" b="1" dirty="0">
                <a:solidFill>
                  <a:srgbClr val="0070C0"/>
                </a:solidFill>
              </a:rPr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6F9C13-33E9-2414-A1FA-D58D8E03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5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Node *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278898-3262-27E2-7FE4-3E7CEC20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5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30A892-EBCE-1164-3155-302D53F2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3" y="4973847"/>
            <a:ext cx="7525137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38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free(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delNode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612E56-BA78-0ECA-E506-4B4AA80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7633092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53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2F3DC-BD59-331F-0A46-C5669D2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77" y="4204606"/>
            <a:ext cx="7575939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Динамические структуры данных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https://spravochnick.ru/informatika/dinamicheskie_struktury_dannyh_organizaciya_dannyh_v_spiskovye_struktury/</a:t>
            </a:r>
            <a:r>
              <a:rPr lang="ru-RU" sz="1400" dirty="0"/>
              <a:t> </a:t>
            </a:r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27FF01-3B2B-C006-FAD1-2A0B883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73517"/>
            <a:ext cx="4824536" cy="4159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114FF-168B-1154-85A4-4C4E7B73DF02}"/>
              </a:ext>
            </a:extLst>
          </p:cNvPr>
          <p:cNvSpPr txBox="1"/>
          <p:nvPr/>
        </p:nvSpPr>
        <p:spPr>
          <a:xfrm>
            <a:off x="503548" y="5684483"/>
            <a:ext cx="7344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Что можно почитать по теме:</a:t>
            </a:r>
            <a:endParaRPr lang="ru-RU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http://www.intuit.ru/studies/courses/648/504/lecture/11456</a:t>
            </a:r>
            <a:r>
              <a:rPr lang="ru-RU" sz="1400" dirty="0"/>
              <a:t> - Динамические структуры данных: однонаправленные и двунаправленные списки</a:t>
            </a:r>
          </a:p>
          <a:p>
            <a:r>
              <a:rPr lang="en-US" sz="1400" dirty="0">
                <a:hlinkClick r:id="rId5"/>
              </a:rPr>
              <a:t>http://k504.khai.edu/attachments/article/762/devcpp_4.pdf</a:t>
            </a:r>
            <a:r>
              <a:rPr lang="ru-RU" sz="1400" dirty="0"/>
              <a:t> -  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38222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35D9F6-CC2E-B250-BC25-13C7A3C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4" y="4219700"/>
            <a:ext cx="7607691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308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35D9F6-CC2E-B250-BC25-13C7A3C7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4" y="4219700"/>
            <a:ext cx="7607691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36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C95B8A-F6F9-ED80-D6D3-2F9F7C2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9" y="4208687"/>
            <a:ext cx="7582290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13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.8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1094AD-EA4A-F2B8-D530-108FEDFD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8" y="4202336"/>
            <a:ext cx="7582290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3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.9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dirty="0"/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EA74F-5FCC-E8CF-B401-7C7D6080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" y="4246789"/>
            <a:ext cx="7601341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568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.10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EA74F-5FCC-E8CF-B401-7C7D6080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" y="4246789"/>
            <a:ext cx="7601341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506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.11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3CED8-14D1-F778-F801-0A15D86A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9" y="4263585"/>
            <a:ext cx="7588640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98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dirty="0"/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8E29A-AEE3-66D9-541D-F4DEE665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9" y="4255122"/>
            <a:ext cx="7626742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6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.13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79CC2-41BC-5FCD-E9B9-91CEA0B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0" y="4210039"/>
            <a:ext cx="760134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1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.14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en-US" b="1" dirty="0">
                <a:solidFill>
                  <a:srgbClr val="0070C0"/>
                </a:solidFill>
              </a:rPr>
              <a:t>struct Node * 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79CC2-41BC-5FCD-E9B9-91CEA0BD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0" y="4210039"/>
            <a:ext cx="760134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3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1"/>
            <a:ext cx="9036496" cy="1084475"/>
          </a:xfrm>
        </p:spPr>
        <p:txBody>
          <a:bodyPr>
            <a:noAutofit/>
          </a:bodyPr>
          <a:lstStyle/>
          <a:p>
            <a:r>
              <a:rPr lang="ru-RU" sz="3200" b="1" dirty="0"/>
              <a:t>Где и когда нужны динамические структуры данных???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0668" y="856357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002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41FF38-7A26-D4E9-0156-5CBFD582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39151"/>
            <a:ext cx="7620392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71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.16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b="1" dirty="0">
                <a:solidFill>
                  <a:srgbClr val="0070C0"/>
                </a:solidFill>
              </a:rPr>
              <a:t>free(</a:t>
            </a:r>
            <a:r>
              <a:rPr lang="en-US" b="1" dirty="0" err="1">
                <a:solidFill>
                  <a:srgbClr val="0070C0"/>
                </a:solidFill>
              </a:rPr>
              <a:t>delNode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DD1BBE-36FB-40A6-FE82-02FF2241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0" y="4211286"/>
            <a:ext cx="7563239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1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273A1E-98FD-095D-18D1-15A09BC7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1" y="4204891"/>
            <a:ext cx="7626742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47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 – очищаем!</a:t>
            </a:r>
            <a:r>
              <a:rPr lang="en-US" sz="2800" b="1" dirty="0"/>
              <a:t> (3</a:t>
            </a:r>
            <a:r>
              <a:rPr lang="ru-RU" sz="2800" b="1" dirty="0"/>
              <a:t>.18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clearList</a:t>
            </a:r>
            <a:r>
              <a:rPr lang="en-US" sz="1800" b="1" dirty="0">
                <a:solidFill>
                  <a:srgbClr val="00B050"/>
                </a:solidFill>
              </a:rPr>
              <a:t>();</a:t>
            </a:r>
            <a:endParaRPr lang="ru-RU" sz="1800" b="1" dirty="0">
              <a:solidFill>
                <a:srgbClr val="00B050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en-US" dirty="0"/>
              <a:t>void </a:t>
            </a:r>
            <a:r>
              <a:rPr lang="en-US" dirty="0" err="1"/>
              <a:t>clearList</a:t>
            </a:r>
            <a:r>
              <a:rPr lang="en-US" dirty="0"/>
              <a:t>()</a:t>
            </a:r>
            <a:r>
              <a:rPr lang="ru-RU" dirty="0"/>
              <a:t> 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dirty="0"/>
              <a:t>while (first != NULL)</a:t>
            </a:r>
          </a:p>
          <a:p>
            <a:r>
              <a:rPr lang="ru-RU" dirty="0"/>
              <a:t>	{</a:t>
            </a:r>
          </a:p>
          <a:p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ru-RU" dirty="0"/>
              <a:t>	</a:t>
            </a:r>
            <a:r>
              <a:rPr lang="en-US" dirty="0"/>
              <a:t>struct Node * </a:t>
            </a:r>
            <a:r>
              <a:rPr lang="en-US" dirty="0" err="1"/>
              <a:t>delNode</a:t>
            </a:r>
            <a:r>
              <a:rPr lang="en-US" dirty="0"/>
              <a:t> = first;</a:t>
            </a:r>
          </a:p>
          <a:p>
            <a:r>
              <a:rPr lang="ru-RU" dirty="0"/>
              <a:t>		</a:t>
            </a:r>
            <a:r>
              <a:rPr lang="en-US" dirty="0"/>
              <a:t>first = first-&gt;next;</a:t>
            </a:r>
          </a:p>
          <a:p>
            <a:r>
              <a:rPr lang="ru-RU" dirty="0"/>
              <a:t>		</a:t>
            </a:r>
            <a:r>
              <a:rPr lang="en-US" dirty="0"/>
              <a:t>free(</a:t>
            </a:r>
            <a:r>
              <a:rPr lang="en-US" dirty="0" err="1"/>
              <a:t>delNode</a:t>
            </a:r>
            <a:r>
              <a:rPr lang="en-US" dirty="0"/>
              <a:t>);</a:t>
            </a:r>
          </a:p>
          <a:p>
            <a:r>
              <a:rPr lang="ru-RU" dirty="0"/>
              <a:t>	}</a:t>
            </a:r>
          </a:p>
          <a:p>
            <a:r>
              <a:rPr lang="ru-RU" b="1" dirty="0">
                <a:solidFill>
                  <a:srgbClr val="0070C0"/>
                </a:solidFill>
              </a:rPr>
              <a:t>}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3E33B-4237-2B83-AB90-CA445C21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60" y="5580768"/>
            <a:ext cx="1879697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6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4</a:t>
            </a:r>
            <a:r>
              <a:rPr lang="ru-RU" sz="2800" b="1" dirty="0"/>
              <a:t> – Подсчитать сумму всех элементов</a:t>
            </a:r>
            <a:br>
              <a:rPr lang="ru-RU" sz="2800" b="1" dirty="0"/>
            </a:br>
            <a:r>
              <a:rPr lang="ru-RU" sz="2800" b="1" dirty="0"/>
              <a:t>(код надо набирать руками!)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23801"/>
            <a:ext cx="3648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8481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92402"/>
            <a:ext cx="41529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152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5 – Подсчитать количество четных элементов</a:t>
            </a:r>
            <a:br>
              <a:rPr lang="en-US" sz="2800" b="1" dirty="0"/>
            </a:br>
            <a:r>
              <a:rPr lang="en-US" sz="2800" b="1" dirty="0"/>
              <a:t>(</a:t>
            </a:r>
            <a:r>
              <a:rPr lang="ru-RU" sz="2800" b="1" dirty="0"/>
              <a:t>код надо придумать!</a:t>
            </a:r>
            <a:r>
              <a:rPr lang="en-US" sz="2800" b="1" dirty="0"/>
              <a:t>)</a:t>
            </a:r>
            <a:endParaRPr lang="ru-RU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9245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2" y="5085184"/>
            <a:ext cx="4716016" cy="17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1942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</a:t>
            </a:r>
            <a:r>
              <a:rPr lang="en-US" sz="2800" b="1" dirty="0"/>
              <a:t>*</a:t>
            </a:r>
            <a:r>
              <a:rPr lang="ru-RU" sz="2800" b="1" dirty="0"/>
              <a:t> – Все нечетные увеличить в </a:t>
            </a:r>
            <a:r>
              <a:rPr lang="en-US" sz="2800" b="1" dirty="0"/>
              <a:t>10</a:t>
            </a:r>
            <a:r>
              <a:rPr lang="ru-RU" sz="2800" b="1" dirty="0"/>
              <a:t> раз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2905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53136"/>
            <a:ext cx="4733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39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7*</a:t>
            </a:r>
            <a:r>
              <a:rPr lang="ru-RU" sz="2800" b="1" dirty="0"/>
              <a:t> –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ый</a:t>
            </a:r>
            <a:r>
              <a:rPr lang="ru-RU" sz="2800" b="1" dirty="0"/>
              <a:t> элемент увеличить в 100 раз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8196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4600228"/>
            <a:ext cx="4536504" cy="20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344" y="836712"/>
            <a:ext cx="2694642" cy="589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33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8</a:t>
            </a:r>
            <a:r>
              <a:rPr lang="ru-RU" sz="2800" b="1" dirty="0"/>
              <a:t> – все элементы левее </a:t>
            </a:r>
            <a:r>
              <a:rPr lang="en-US" sz="2800" b="1" dirty="0" err="1"/>
              <a:t>i</a:t>
            </a:r>
            <a:r>
              <a:rPr lang="en-US" sz="2800" b="1" dirty="0"/>
              <a:t>-</a:t>
            </a:r>
            <a:r>
              <a:rPr lang="ru-RU" sz="2800" b="1" dirty="0" err="1"/>
              <a:t>го</a:t>
            </a:r>
            <a:r>
              <a:rPr lang="ru-RU" sz="2800" b="1" dirty="0"/>
              <a:t> увеличить в 10 раз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698423" cy="58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21088"/>
            <a:ext cx="5448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139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23635</TotalTime>
  <Words>11018</Words>
  <Application>Microsoft Office PowerPoint</Application>
  <PresentationFormat>Экран (4:3)</PresentationFormat>
  <Paragraphs>1991</Paragraphs>
  <Slides>169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169</vt:i4>
      </vt:variant>
    </vt:vector>
  </HeadingPairs>
  <TitlesOfParts>
    <vt:vector size="175" baseType="lpstr">
      <vt:lpstr>Arial</vt:lpstr>
      <vt:lpstr>Calibri</vt:lpstr>
      <vt:lpstr>Consolas</vt:lpstr>
      <vt:lpstr>Monospace</vt:lpstr>
      <vt:lpstr>Times New Roman</vt:lpstr>
      <vt:lpstr>Тема Office</vt:lpstr>
      <vt:lpstr>Курс «Основы программирования» Власенко Олег Федосович SimbirSoft</vt:lpstr>
      <vt:lpstr>Динамические структуры данных</vt:lpstr>
      <vt:lpstr>Элементы односвязного списка</vt:lpstr>
      <vt:lpstr>Наполнение списка (пустой список)</vt:lpstr>
      <vt:lpstr>Наполнение списка (1 элемент)</vt:lpstr>
      <vt:lpstr>Наполнение списка (2 элемента)</vt:lpstr>
      <vt:lpstr>Наполнение списка (3 элемента)</vt:lpstr>
      <vt:lpstr>Динамические структуры данных</vt:lpstr>
      <vt:lpstr>Где и когда нужны динамические структуры данных???</vt:lpstr>
      <vt:lpstr>Презентация PowerPoint</vt:lpstr>
      <vt:lpstr>Лабораторная работа №27</vt:lpstr>
      <vt:lpstr>Задача 1 – Связанный, но не динамический! (код нужно копировать из презентации!) (1)</vt:lpstr>
      <vt:lpstr>Задача 1 – Связанный, но не динамический! (код нужно копировать из презентации!) (2.0)</vt:lpstr>
      <vt:lpstr>Задача 1 – Связанный, но не динамический! (код нужно копировать из презентации!) (2.0)</vt:lpstr>
      <vt:lpstr>Задача 1 – Связанный, но не динамический! (код нужно копировать из презентации!) (2.1)</vt:lpstr>
      <vt:lpstr>Задача 1 – Связанный, но не динамический! (код нужно копировать из презентации!) (2.2)</vt:lpstr>
      <vt:lpstr>Задача 1 – Связанный, но не динамический! (код нужно копировать из презентации!) (2.3)</vt:lpstr>
      <vt:lpstr>Задача 1 – Связанный, но не динамический! (код нужно копировать из презентации!) (2.4)</vt:lpstr>
      <vt:lpstr>Задача 1 – Связанный, но не динамический! (код нужно копировать из презентации!) (2.5)</vt:lpstr>
      <vt:lpstr>Задача 1 – Связанный, но не динамический! (код нужно копировать из презентации!) (2.6)</vt:lpstr>
      <vt:lpstr>Задача 1 – Связанный, но не динамический! (код нужно копировать из презентации!) (2.7)</vt:lpstr>
      <vt:lpstr>Задача 1 – Связанный, но не динамический! (код нужно копировать из презентации!) (2.8)</vt:lpstr>
      <vt:lpstr>Задача 1 – Связанный, но не динамический! (код нужно копировать из презентации!) (2.9)</vt:lpstr>
      <vt:lpstr>Задача 1 – Связанный, но не динамический! (код нужно копировать из презентации!) (2.10)</vt:lpstr>
      <vt:lpstr>Задача 1 – Связанный, но не динамический! (код нужно копировать из презентации!) (2.11)</vt:lpstr>
      <vt:lpstr>Задача 1 – Связанный, но не динамический! (код нужно копировать из презентации!) (2.12)</vt:lpstr>
      <vt:lpstr>Задача 1 – Связанный, но не динамический! (код нужно копировать из презентации!) (2.13)</vt:lpstr>
      <vt:lpstr>Задача 1 – Связанный, но не динамический! (3)</vt:lpstr>
      <vt:lpstr>Задача 1 – Связанный, но не динамический! (3.1)</vt:lpstr>
      <vt:lpstr>Задача 1 – Связанный, но не динамический! (3.2)</vt:lpstr>
      <vt:lpstr>Задача 1 – Связанный, но не динамический! (3.3)</vt:lpstr>
      <vt:lpstr>Задача 1 – Связанный, но не динамический! (3.4)</vt:lpstr>
      <vt:lpstr>Задача 1 – Связанный, но не динамический! (3.5)</vt:lpstr>
      <vt:lpstr>Задача 1 – Связанный, но не динамический! (3.6)</vt:lpstr>
      <vt:lpstr>Задача 1 – Связанный, но не динамический! (3.7)</vt:lpstr>
      <vt:lpstr>Задача 1 – Связанный, но не динамический! (3.8)</vt:lpstr>
      <vt:lpstr>Задача 1 – Связанный, но не динамический! (3.9)</vt:lpstr>
      <vt:lpstr>Задача 1 – Связанный, но не динамический! (3.10)</vt:lpstr>
      <vt:lpstr>Задача 1 – Связанный, но не динамический! (3.11)</vt:lpstr>
      <vt:lpstr>Задача 1 – Связанный, но не динамический! (3.12)</vt:lpstr>
      <vt:lpstr>Презентация PowerPoint</vt:lpstr>
      <vt:lpstr>Задача 2 – Связанный, и динамический! (1)</vt:lpstr>
      <vt:lpstr>Задача 2 – Связанный, и динамический! (2)</vt:lpstr>
      <vt:lpstr>Задача 2 – Связанный, и динамический! (3)</vt:lpstr>
      <vt:lpstr>Задача 2 – Связанный, и динамический! (3.0)</vt:lpstr>
      <vt:lpstr>Задача 2 – Связанный, и динамический! (3.1)</vt:lpstr>
      <vt:lpstr>Задача 2 – Связанный, и динамический! (3.1)</vt:lpstr>
      <vt:lpstr>Задача 2 – Связанный, и динамический! (3.3)</vt:lpstr>
      <vt:lpstr>Задача 2 – Связанный, и динамический! (3.4)</vt:lpstr>
      <vt:lpstr>Задача 2 – Связанный, и динамический! (3.5)</vt:lpstr>
      <vt:lpstr>Задача 2 – Связанный, и динамический! (3.6)</vt:lpstr>
      <vt:lpstr>Задача 2 – Связанный, и динамический! (3.7)</vt:lpstr>
      <vt:lpstr>Задача 2 – Связанный, и динамический! (3’.0)</vt:lpstr>
      <vt:lpstr>Задача 2 – Связанный, и динамический! (3’.1)</vt:lpstr>
      <vt:lpstr>Задача 2 – Связанный, и динамический! (3’.2)</vt:lpstr>
      <vt:lpstr>Задача 2 – Связанный, и динамический! (3’.3)</vt:lpstr>
      <vt:lpstr>Задача 2 – Связанный, и динамический! (3’.4)</vt:lpstr>
      <vt:lpstr>Задача 2 – Связанный, и динамический! (3’.5)</vt:lpstr>
      <vt:lpstr>Задача 2 – Связанный, и динамический! (3’.6)</vt:lpstr>
      <vt:lpstr>Задача 2 – Связанный, и динамический! (3’.7)</vt:lpstr>
      <vt:lpstr>Презентация PowerPoint</vt:lpstr>
      <vt:lpstr>Задача 2 – Связанный, и динамический! (4)</vt:lpstr>
      <vt:lpstr>Задача 2 – Связанный, и динамический! (4.0)</vt:lpstr>
      <vt:lpstr>Задача 2 – Связанный, и динамический! (4.1)</vt:lpstr>
      <vt:lpstr>Задача 2 – Связанный, и динамический! (4.2)</vt:lpstr>
      <vt:lpstr>Задача 2 – Связанный, и динамический! (4.3)</vt:lpstr>
      <vt:lpstr>Задача 2 – Связанный, и динамический! (4.4)</vt:lpstr>
      <vt:lpstr>Задача 2 – Связанный, и динамический! (4.5)</vt:lpstr>
      <vt:lpstr>Задача 2 – Связанный, и динамический! (4.6)</vt:lpstr>
      <vt:lpstr>Задача 2 – Связанный, и динамический! (4.7)</vt:lpstr>
      <vt:lpstr>Презентация PowerPoint</vt:lpstr>
      <vt:lpstr>Задача 3 – Ищем по значению и очищаем! (1)</vt:lpstr>
      <vt:lpstr>Задача 3 – Ищем по значению (2)</vt:lpstr>
      <vt:lpstr>Задача 3 – очищаем! (3)</vt:lpstr>
      <vt:lpstr>Задача 3 – очищаем! (3.0)</vt:lpstr>
      <vt:lpstr>Задача 3 – очищаем! (3.1)</vt:lpstr>
      <vt:lpstr>Задача 3 – очищаем! (3.2)</vt:lpstr>
      <vt:lpstr>Задача 3 – очищаем! (3.3)</vt:lpstr>
      <vt:lpstr>Задача 3 – очищаем! (3.4)</vt:lpstr>
      <vt:lpstr>Задача 3 – очищаем! (3.5)</vt:lpstr>
      <vt:lpstr>Задача 3 – очищаем! (3.6)</vt:lpstr>
      <vt:lpstr>Задача 3 – очищаем! (3.7)</vt:lpstr>
      <vt:lpstr>Задача 3 – очищаем! (3.8)</vt:lpstr>
      <vt:lpstr>Задача 3 – очищаем! (3.9)</vt:lpstr>
      <vt:lpstr>Задача 3 – очищаем! (3.10)</vt:lpstr>
      <vt:lpstr>Задача 3 – очищаем! (3.11)</vt:lpstr>
      <vt:lpstr>Задача 3 – очищаем! (3.12)</vt:lpstr>
      <vt:lpstr>Задача 3 – очищаем! (3.13)</vt:lpstr>
      <vt:lpstr>Задача 3 – очищаем! (3.14)</vt:lpstr>
      <vt:lpstr>Задача 3 – очищаем! (3.15)</vt:lpstr>
      <vt:lpstr>Задача 3 – очищаем! (3.16)</vt:lpstr>
      <vt:lpstr>Задача 3 – очищаем! (3.17)</vt:lpstr>
      <vt:lpstr>Задача 3 – очищаем! (3.18)</vt:lpstr>
      <vt:lpstr>Презентация PowerPoint</vt:lpstr>
      <vt:lpstr>Задача 4 – Подсчитать сумму всех элементов (код надо набирать руками!)</vt:lpstr>
      <vt:lpstr>Задача 5 – Подсчитать количество четных элементов (код надо придумать!)</vt:lpstr>
      <vt:lpstr>Задача 6* – Все нечетные увеличить в 10 раз</vt:lpstr>
      <vt:lpstr>Задача 7* – i-ый элемент увеличить в 100 раз</vt:lpstr>
      <vt:lpstr>Задача 8 – все элементы левее i-го увеличить в 10 раз</vt:lpstr>
      <vt:lpstr>Задача 9* – все элементы правее i-го увеличить в 10 раз</vt:lpstr>
      <vt:lpstr>Задача 10** – удалить i-ый элемент</vt:lpstr>
      <vt:lpstr>Задачи 11+ ***</vt:lpstr>
      <vt:lpstr>Домашнее задание</vt:lpstr>
      <vt:lpstr>ИТОГО по ЛР27</vt:lpstr>
      <vt:lpstr>Презентация PowerPoint</vt:lpstr>
      <vt:lpstr>Где и когда используются односвязанные списки?</vt:lpstr>
      <vt:lpstr>Пример из ЛР26 – загрузка в СПИСОК, а не в ДИНАМИЧЕСКИЙ МАССИВ всех линий!</vt:lpstr>
      <vt:lpstr>Пример из ЛР26 – загрузка в СПИСОК, а не в ДИНАМИЧЕСКИЙ МАССИВ всех линий!</vt:lpstr>
      <vt:lpstr>Динамическая память (куча)</vt:lpstr>
      <vt:lpstr>Презентация PowerPoint</vt:lpstr>
      <vt:lpstr>Абстрактный тип данных (АТД)</vt:lpstr>
      <vt:lpstr>Что такое АТД?</vt:lpstr>
      <vt:lpstr>Что такое АТД? (2)</vt:lpstr>
      <vt:lpstr>Какие бывают АТД?</vt:lpstr>
      <vt:lpstr>Презентация PowerPoint</vt:lpstr>
      <vt:lpstr>АТД Стек</vt:lpstr>
      <vt:lpstr>АТД Стек – пример использования</vt:lpstr>
      <vt:lpstr>АТД Стек – интерфейс</vt:lpstr>
      <vt:lpstr>Презентация PowerPoint</vt:lpstr>
      <vt:lpstr>АТД Очередь</vt:lpstr>
      <vt:lpstr>АТД Очередь (2)</vt:lpstr>
      <vt:lpstr>АТД Очередь – пример использования</vt:lpstr>
      <vt:lpstr>АТД Очередь – интерфейс</vt:lpstr>
      <vt:lpstr>Презентация PowerPoint</vt:lpstr>
      <vt:lpstr>Использования стека - пример 2  Перевод числа из 10-й системы счисления в 2-ую</vt:lpstr>
      <vt:lpstr>Использования стека - пример 2 (2)  Перевод числа из 10-й системы счисления в 2-ую</vt:lpstr>
      <vt:lpstr>Презентация PowerPoint</vt:lpstr>
      <vt:lpstr>Использования очереди - пример 2  Асинхронная обработка нажатий клавиш</vt:lpstr>
      <vt:lpstr>Использования очереди - пример 2 (2)  Асинхронная обработка нажатий клавиш</vt:lpstr>
      <vt:lpstr>Презентация PowerPoint</vt:lpstr>
      <vt:lpstr>АТД Стек</vt:lpstr>
      <vt:lpstr>АТД Стек – интерфейс</vt:lpstr>
      <vt:lpstr>АТД Стек – реализация через массив (1)</vt:lpstr>
      <vt:lpstr>АТД Стек – реализация через массив (2)</vt:lpstr>
      <vt:lpstr>АТД Стек – реализация через связанный список (1)</vt:lpstr>
      <vt:lpstr>АТД Стек – реализация через связанный список (2)</vt:lpstr>
      <vt:lpstr>АТД Стек – реализация через связанный список (3)</vt:lpstr>
      <vt:lpstr>Презентация PowerPoint</vt:lpstr>
      <vt:lpstr>АТД Очередь</vt:lpstr>
      <vt:lpstr>АТД Очередь – интерфейс</vt:lpstr>
      <vt:lpstr>АТД Очередь – реализация через массив (1)</vt:lpstr>
      <vt:lpstr>АТД Очередь – реализация через массив (2)</vt:lpstr>
      <vt:lpstr>АТД Очередь – реализация через массив (3)</vt:lpstr>
      <vt:lpstr>АТД Очередь – реализация через массив (4)</vt:lpstr>
      <vt:lpstr>АТД Очередь – реализация через список (1)</vt:lpstr>
      <vt:lpstr>АТД Очередь – реализация через список (2)</vt:lpstr>
      <vt:lpstr>АТД Очередь – реализация через список (3)</vt:lpstr>
      <vt:lpstr>АТД Очередь – реализация через список (4)</vt:lpstr>
      <vt:lpstr>Презентация PowerPoint</vt:lpstr>
      <vt:lpstr>Презентация PowerPoint</vt:lpstr>
      <vt:lpstr>Язык программирования Си</vt:lpstr>
      <vt:lpstr>Что есть в Си? </vt:lpstr>
      <vt:lpstr>Что есть в Си? (2) </vt:lpstr>
      <vt:lpstr>Что есть в Си? (3) </vt:lpstr>
      <vt:lpstr>Что есть в Си? (4) </vt:lpstr>
      <vt:lpstr>Что есть в Си? (5) </vt:lpstr>
      <vt:lpstr>Что есть в Си? (6) </vt:lpstr>
      <vt:lpstr>«Информатика»</vt:lpstr>
      <vt:lpstr>Что есть в Информатике?</vt:lpstr>
      <vt:lpstr>Что есть в Информатике? (2)</vt:lpstr>
      <vt:lpstr>Презентация PowerPoint</vt:lpstr>
      <vt:lpstr>Что дальше?</vt:lpstr>
      <vt:lpstr>Что нужно знать для того, чтобы получить «работу мечты»?</vt:lpstr>
      <vt:lpstr>Что нужно знать для того, чтобы получить «работу мечты»?</vt:lpstr>
      <vt:lpstr>Какие темы нужно изучить?</vt:lpstr>
      <vt:lpstr>Какие предметы предстоит изучить? ***</vt:lpstr>
      <vt:lpstr>Презентация PowerPoint</vt:lpstr>
      <vt:lpstr>ИТОГО по лекции 15</vt:lpstr>
      <vt:lpstr>Хорошие специалисты нужны всегда!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510</cp:revision>
  <dcterms:created xsi:type="dcterms:W3CDTF">2015-09-02T18:56:24Z</dcterms:created>
  <dcterms:modified xsi:type="dcterms:W3CDTF">2022-12-09T14:22:20Z</dcterms:modified>
</cp:coreProperties>
</file>