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7" r:id="rId167"/>
    <p:sldId id="421" r:id="rId168"/>
    <p:sldId id="422" r:id="rId169"/>
    <p:sldId id="423" r:id="rId170"/>
    <p:sldId id="424" r:id="rId171"/>
    <p:sldId id="425" r:id="rId172"/>
    <p:sldId id="426" r:id="rId173"/>
    <p:sldId id="432" r:id="rId174"/>
    <p:sldId id="433" r:id="rId175"/>
    <p:sldId id="428" r:id="rId176"/>
    <p:sldId id="429" r:id="rId177"/>
    <p:sldId id="430" r:id="rId178"/>
    <p:sldId id="431"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985EEC2A-BC64-4440-AE49-ED3A676ECA0C}">
          <p14:sldIdLst>
            <p14:sldId id="256"/>
            <p14:sldId id="257"/>
            <p14:sldId id="258"/>
          </p14:sldIdLst>
        </p14:section>
        <p14:section name="Язык преобразований XLST" id="{B61ECC75-674B-411F-A011-D147935EE183}">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Lst>
        </p14:section>
        <p14:section name="Работа с датой и временем" id="{AE180237-5D02-4892-B912-CB9FCD9894F1}">
          <p14:sldIdLst>
            <p14:sldId id="415"/>
            <p14:sldId id="416"/>
            <p14:sldId id="417"/>
            <p14:sldId id="418"/>
            <p14:sldId id="419"/>
            <p14:sldId id="420"/>
            <p14:sldId id="427"/>
            <p14:sldId id="421"/>
            <p14:sldId id="422"/>
            <p14:sldId id="423"/>
            <p14:sldId id="424"/>
            <p14:sldId id="425"/>
            <p14:sldId id="426"/>
            <p14:sldId id="432"/>
            <p14:sldId id="433"/>
            <p14:sldId id="428"/>
            <p14:sldId id="429"/>
            <p14:sldId id="430"/>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9E611-A213-4948-A695-CDBFB29BB663}" v="1" dt="2018-06-14T14:35:17.453"/>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5" autoAdjust="0"/>
  </p:normalViewPr>
  <p:slideViewPr>
    <p:cSldViewPr snapToGrid="0">
      <p:cViewPr varScale="1">
        <p:scale>
          <a:sx n="105" d="100"/>
          <a:sy n="105" d="100"/>
        </p:scale>
        <p:origin x="165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microsoft.com/office/2016/11/relationships/changesInfo" Target="changesInfos/changesInfo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microsoft.com/office/2015/10/relationships/revisionInfo" Target="revisionInfo.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атолий Шамшев" userId="68806c16e800d773" providerId="LiveId" clId="{3B89E611-A213-4948-A695-CDBFB29BB663}"/>
    <pc:docChg chg="modSld">
      <pc:chgData name="Анатолий Шамшев" userId="68806c16e800d773" providerId="LiveId" clId="{3B89E611-A213-4948-A695-CDBFB29BB663}" dt="2018-06-14T14:35:17.455" v="0" actId="20577"/>
      <pc:docMkLst>
        <pc:docMk/>
      </pc:docMkLst>
      <pc:sldChg chg="modSp">
        <pc:chgData name="Анатолий Шамшев" userId="68806c16e800d773" providerId="LiveId" clId="{3B89E611-A213-4948-A695-CDBFB29BB663}" dt="2018-06-14T14:35:17.455" v="0" actId="20577"/>
        <pc:sldMkLst>
          <pc:docMk/>
          <pc:sldMk cId="3583345430" sldId="427"/>
        </pc:sldMkLst>
        <pc:spChg chg="mod">
          <ac:chgData name="Анатолий Шамшев" userId="68806c16e800d773" providerId="LiveId" clId="{3B89E611-A213-4948-A695-CDBFB29BB663}" dt="2018-06-14T14:35:17.455" v="0" actId="20577"/>
          <ac:spMkLst>
            <pc:docMk/>
            <pc:sldMk cId="3583345430" sldId="42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4CB1B-42D3-4ADF-B7A6-E8B2BE57EEF1}" type="datetimeFigureOut">
              <a:rPr lang="ru-RU" smtClean="0"/>
              <a:pPr/>
              <a:t>06.09.2023</a:t>
            </a:fld>
            <a:endParaRPr lang="ru-RU" dirty="0"/>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4E3A8-D9A5-4B26-8B1F-3A24D0127296}" type="slidenum">
              <a:rPr lang="ru-RU" smtClean="0"/>
              <a:pPr/>
              <a:t>‹#›</a:t>
            </a:fld>
            <a:endParaRPr lang="ru-RU" dirty="0"/>
          </a:p>
        </p:txBody>
      </p:sp>
    </p:spTree>
    <p:extLst>
      <p:ext uri="{BB962C8B-B14F-4D97-AF65-F5344CB8AC3E}">
        <p14:creationId xmlns:p14="http://schemas.microsoft.com/office/powerpoint/2010/main" val="12750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5B2719A-1A26-4B39-8495-94CDBC231C27}" type="datetime1">
              <a:rPr lang="ru-RU" smtClean="0"/>
              <a:pPr/>
              <a:t>06.09.2023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223759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509183-B504-47B1-A3FB-6605395CC167}" type="datetime1">
              <a:rPr lang="ru-RU" smtClean="0"/>
              <a:pPr/>
              <a:t>06.09.2023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160162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1443D4-28CD-40AC-ABD4-DBF66C2363A1}" type="datetime1">
              <a:rPr lang="ru-RU" smtClean="0"/>
              <a:pPr/>
              <a:t>06.09.2023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15785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5734C33-5F57-4283-809F-57FB4C46656F}" type="datetime1">
              <a:rPr lang="ru-RU" smtClean="0"/>
              <a:pPr/>
              <a:t>06.09.2023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159931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D3D5C1-2AEB-46D6-9E42-CAC4FD936230}" type="datetime1">
              <a:rPr lang="ru-RU" smtClean="0"/>
              <a:pPr/>
              <a:t>06.09.2023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370879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60ED43-AF01-4564-AFE7-8FAAB08D7C91}" type="datetime1">
              <a:rPr lang="ru-RU" smtClean="0"/>
              <a:pPr/>
              <a:t>06.09.2023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23417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9A36ABE-90B7-42E9-98F6-ED5B59B8C2AD}" type="datetime1">
              <a:rPr lang="ru-RU" smtClean="0"/>
              <a:pPr/>
              <a:t>06.09.2023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363757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BC7B320-B445-464B-9284-730EACC731BF}" type="datetime1">
              <a:rPr lang="ru-RU" smtClean="0"/>
              <a:pPr/>
              <a:t>06.09.2023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133826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006AA-7953-4B98-B296-B4F14706519C}" type="datetime1">
              <a:rPr lang="ru-RU" smtClean="0"/>
              <a:pPr/>
              <a:t>06.09.2023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84337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C5EB3F-A915-4929-94FD-A4F5B99269E1}" type="datetime1">
              <a:rPr lang="ru-RU" smtClean="0"/>
              <a:pPr/>
              <a:t>06.09.2023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144859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8DE550-0DF2-40AE-8836-31E83F6EA424}" type="datetime1">
              <a:rPr lang="ru-RU" smtClean="0"/>
              <a:pPr/>
              <a:t>06.09.2023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25819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550DD-FABB-4D42-BF5D-6CD5726E83FF}" type="datetime1">
              <a:rPr lang="ru-RU" smtClean="0"/>
              <a:pPr/>
              <a:t>06.09.2023</a:t>
            </a:fld>
            <a:endParaRPr lang="ru-R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893A-1522-497C-9455-E0D4EBB3EDB5}" type="slidenum">
              <a:rPr lang="ru-RU" smtClean="0"/>
              <a:pPr/>
              <a:t>‹#›</a:t>
            </a:fld>
            <a:endParaRPr lang="ru-RU" dirty="0"/>
          </a:p>
        </p:txBody>
      </p:sp>
    </p:spTree>
    <p:extLst>
      <p:ext uri="{BB962C8B-B14F-4D97-AF65-F5344CB8AC3E}">
        <p14:creationId xmlns:p14="http://schemas.microsoft.com/office/powerpoint/2010/main" val="398324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anshamshev.wordpres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en.wikipedia.org/wiki/ISO_8601"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3300" dirty="0">
                <a:latin typeface="Times New Roman" panose="02020603050405020304" pitchFamily="18" charset="0"/>
                <a:cs typeface="Times New Roman" panose="02020603050405020304" pitchFamily="18" charset="0"/>
              </a:rPr>
              <a:t>Методы и алгоритмы конвертации данных</a:t>
            </a:r>
            <a:br>
              <a:rPr lang="ru-RU" sz="3300" dirty="0">
                <a:latin typeface="Times New Roman" panose="02020603050405020304" pitchFamily="18" charset="0"/>
                <a:cs typeface="Times New Roman" panose="02020603050405020304" pitchFamily="18" charset="0"/>
              </a:rPr>
            </a:br>
            <a:br>
              <a:rPr lang="ru-RU" sz="3300" dirty="0">
                <a:latin typeface="Times New Roman" panose="02020603050405020304" pitchFamily="18" charset="0"/>
                <a:cs typeface="Times New Roman" panose="02020603050405020304" pitchFamily="18" charset="0"/>
              </a:rPr>
            </a:br>
            <a:r>
              <a:rPr lang="ru-RU" sz="3300" dirty="0">
                <a:latin typeface="Times New Roman" panose="02020603050405020304" pitchFamily="18" charset="0"/>
                <a:cs typeface="Times New Roman" panose="02020603050405020304" pitchFamily="18" charset="0"/>
              </a:rPr>
              <a:t>Презентация к лекционному курсу</a:t>
            </a:r>
          </a:p>
        </p:txBody>
      </p:sp>
      <p:sp>
        <p:nvSpPr>
          <p:cNvPr id="3" name="Подзаголовок 2"/>
          <p:cNvSpPr>
            <a:spLocks noGrp="1"/>
          </p:cNvSpPr>
          <p:nvPr>
            <p:ph type="subTitle" idx="1"/>
          </p:nvPr>
        </p:nvSpPr>
        <p:spPr/>
        <p:txBody>
          <a:bodyPr/>
          <a:lstStyle/>
          <a:p>
            <a:r>
              <a:rPr lang="ru-RU" dirty="0"/>
              <a:t>Преподаватель: Шамшев Анатолий Борисович</a:t>
            </a:r>
          </a:p>
          <a:p>
            <a:endParaRPr lang="ru-RU" dirty="0"/>
          </a:p>
          <a:p>
            <a:r>
              <a:rPr lang="ru-RU" dirty="0"/>
              <a:t>Блог: </a:t>
            </a:r>
            <a:r>
              <a:rPr lang="en-US" dirty="0">
                <a:hlinkClick r:id="rId2"/>
              </a:rPr>
              <a:t>anshamshev.wordpress.com</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a:t>
            </a:fld>
            <a:endParaRPr lang="ru-RU" dirty="0"/>
          </a:p>
        </p:txBody>
      </p:sp>
    </p:spTree>
    <p:extLst>
      <p:ext uri="{BB962C8B-B14F-4D97-AF65-F5344CB8AC3E}">
        <p14:creationId xmlns:p14="http://schemas.microsoft.com/office/powerpoint/2010/main" val="1415310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14768"/>
          </a:xfrm>
        </p:spPr>
        <p:txBody>
          <a:bodyPr>
            <a:normAutofit fontScale="90000"/>
          </a:bodyPr>
          <a:lstStyle/>
          <a:p>
            <a:r>
              <a:rPr lang="ru-RU" dirty="0"/>
              <a:t>Элемент </a:t>
            </a:r>
            <a:r>
              <a:rPr lang="en-US" dirty="0" err="1"/>
              <a:t>xsl:template</a:t>
            </a:r>
            <a:endParaRPr lang="ru-RU" dirty="0"/>
          </a:p>
        </p:txBody>
      </p:sp>
      <p:sp>
        <p:nvSpPr>
          <p:cNvPr id="3" name="Объект 2"/>
          <p:cNvSpPr>
            <a:spLocks noGrp="1"/>
          </p:cNvSpPr>
          <p:nvPr>
            <p:ph idx="1"/>
          </p:nvPr>
        </p:nvSpPr>
        <p:spPr>
          <a:xfrm>
            <a:off x="628650" y="879894"/>
            <a:ext cx="7886700" cy="5841581"/>
          </a:xfrm>
        </p:spPr>
        <p:txBody>
          <a:bodyPr numCol="2">
            <a:normAutofit fontScale="40000" lnSpcReduction="20000"/>
          </a:bodyPr>
          <a:lstStyle/>
          <a:p>
            <a:pPr marL="0" indent="0">
              <a:buNone/>
            </a:pPr>
            <a:r>
              <a:rPr lang="ru-RU" dirty="0"/>
              <a:t>Для создания шаблонов преобразования используется элемент </a:t>
            </a:r>
            <a:r>
              <a:rPr lang="ru-RU" b="1" dirty="0"/>
              <a:t>&lt;</a:t>
            </a:r>
            <a:r>
              <a:rPr lang="ru-RU" b="1" dirty="0" err="1"/>
              <a:t>xsl:template</a:t>
            </a:r>
            <a:r>
              <a:rPr lang="ru-RU" b="1" dirty="0"/>
              <a:t>&gt;</a:t>
            </a:r>
            <a:r>
              <a:rPr lang="ru-RU" dirty="0"/>
              <a:t>.</a:t>
            </a:r>
          </a:p>
          <a:p>
            <a:pPr marL="0" indent="0">
              <a:buNone/>
            </a:pPr>
            <a:r>
              <a:rPr lang="ru-RU" dirty="0"/>
              <a:t>При этом атрибут </a:t>
            </a:r>
            <a:r>
              <a:rPr lang="ru-RU" b="1" i="1" dirty="0" err="1"/>
              <a:t>match</a:t>
            </a:r>
            <a:r>
              <a:rPr lang="ru-RU" dirty="0"/>
              <a:t> используется для ассоциации шаблона с XML элементом. Также, атрибут </a:t>
            </a:r>
            <a:r>
              <a:rPr lang="ru-RU" b="1" i="1" dirty="0" err="1"/>
              <a:t>match</a:t>
            </a:r>
            <a:r>
              <a:rPr lang="ru-RU" dirty="0"/>
              <a:t> может использоваться, чтобы определить шаблон для всего XML документа целиком. Значение атрибута </a:t>
            </a:r>
            <a:r>
              <a:rPr lang="ru-RU" b="1" i="1" dirty="0" err="1"/>
              <a:t>match</a:t>
            </a:r>
            <a:r>
              <a:rPr lang="ru-RU" dirty="0"/>
              <a:t> это выражение XPath (например, </a:t>
            </a:r>
            <a:r>
              <a:rPr lang="ru-RU" i="1" dirty="0" err="1"/>
              <a:t>match</a:t>
            </a:r>
            <a:r>
              <a:rPr lang="ru-RU" i="1" dirty="0"/>
              <a:t>="/"</a:t>
            </a:r>
            <a:r>
              <a:rPr lang="ru-RU" dirty="0"/>
              <a:t> определяет весь документ).</a:t>
            </a:r>
          </a:p>
          <a:p>
            <a:pPr marL="0" indent="0">
              <a:buNone/>
            </a:pPr>
            <a:r>
              <a:rPr lang="en-US" dirty="0"/>
              <a:t>&lt;?xml version="1.0" encoding="UTF-8"?&gt;</a:t>
            </a:r>
          </a:p>
          <a:p>
            <a:pPr marL="0" indent="0">
              <a:buNone/>
            </a:pPr>
            <a:endParaRPr lang="en-US" dirty="0"/>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p>
          <a:p>
            <a:pPr marL="0" indent="0">
              <a:buNone/>
            </a:pPr>
            <a:r>
              <a:rPr lang="ru-RU" dirty="0"/>
              <a:t>Так как таблица стилей XSL это XML документ, он всегда должен начинаться с XML декларации: </a:t>
            </a:r>
            <a:r>
              <a:rPr lang="ru-RU" b="1" dirty="0"/>
              <a:t>&lt;?</a:t>
            </a:r>
            <a:r>
              <a:rPr lang="ru-RU" b="1" dirty="0" err="1"/>
              <a:t>xml</a:t>
            </a:r>
            <a:r>
              <a:rPr lang="ru-RU" b="1" dirty="0"/>
              <a:t> </a:t>
            </a:r>
            <a:r>
              <a:rPr lang="ru-RU" b="1" dirty="0" err="1"/>
              <a:t>version</a:t>
            </a:r>
            <a:r>
              <a:rPr lang="ru-RU" b="1" dirty="0"/>
              <a:t>="1.0" </a:t>
            </a:r>
            <a:r>
              <a:rPr lang="ru-RU" b="1" dirty="0" err="1"/>
              <a:t>encoding</a:t>
            </a:r>
            <a:r>
              <a:rPr lang="ru-RU" b="1" dirty="0"/>
              <a:t>="UTF-8"?&gt;</a:t>
            </a:r>
            <a:r>
              <a:rPr lang="ru-RU" dirty="0"/>
              <a:t>.</a:t>
            </a:r>
          </a:p>
          <a:p>
            <a:pPr marL="0" indent="0">
              <a:buNone/>
            </a:pPr>
            <a:r>
              <a:rPr lang="ru-RU" dirty="0"/>
              <a:t>Следующий элемент, </a:t>
            </a:r>
            <a:r>
              <a:rPr lang="ru-RU" b="1" dirty="0"/>
              <a:t>&lt;</a:t>
            </a:r>
            <a:r>
              <a:rPr lang="ru-RU" b="1" dirty="0" err="1"/>
              <a:t>xsl:stylesheet</a:t>
            </a:r>
            <a:r>
              <a:rPr lang="ru-RU" b="1" dirty="0"/>
              <a:t>&gt;</a:t>
            </a:r>
            <a:r>
              <a:rPr lang="ru-RU" dirty="0"/>
              <a:t>, определяет, что данный документ это таблица стилей XSLT (с атрибутами номера версии и пространства имен XSLT).</a:t>
            </a:r>
          </a:p>
          <a:p>
            <a:pPr marL="0" indent="0">
              <a:buNone/>
            </a:pPr>
            <a:r>
              <a:rPr lang="ru-RU" dirty="0"/>
              <a:t>Элемент </a:t>
            </a:r>
            <a:r>
              <a:rPr lang="ru-RU" b="1" dirty="0"/>
              <a:t>&lt;</a:t>
            </a:r>
            <a:r>
              <a:rPr lang="ru-RU" b="1" dirty="0" err="1"/>
              <a:t>xsl:template</a:t>
            </a:r>
            <a:r>
              <a:rPr lang="ru-RU" b="1" dirty="0"/>
              <a:t>&gt;</a:t>
            </a:r>
            <a:r>
              <a:rPr lang="ru-RU" dirty="0"/>
              <a:t> определяет шаблон. Атрибут </a:t>
            </a:r>
            <a:r>
              <a:rPr lang="ru-RU" b="1" i="1" dirty="0" err="1"/>
              <a:t>match</a:t>
            </a:r>
            <a:r>
              <a:rPr lang="ru-RU" b="1" i="1" dirty="0"/>
              <a:t>="/"</a:t>
            </a:r>
            <a:r>
              <a:rPr lang="ru-RU" dirty="0"/>
              <a:t> ассоциирует шаблон с корневым элементом исходного XML документа.</a:t>
            </a:r>
          </a:p>
          <a:p>
            <a:pPr marL="0" indent="0">
              <a:buNone/>
            </a:pPr>
            <a:r>
              <a:rPr lang="ru-RU" dirty="0"/>
              <a:t>Содержимое элемента </a:t>
            </a:r>
            <a:r>
              <a:rPr lang="ru-RU" b="1" dirty="0"/>
              <a:t>&lt;</a:t>
            </a:r>
            <a:r>
              <a:rPr lang="ru-RU" b="1" dirty="0" err="1"/>
              <a:t>xsl:template</a:t>
            </a:r>
            <a:r>
              <a:rPr lang="ru-RU" b="1" dirty="0"/>
              <a:t>&gt;</a:t>
            </a:r>
            <a:r>
              <a:rPr lang="ru-RU" dirty="0"/>
              <a:t> определяет некий HTML код, который записывается в выходной документ.</a:t>
            </a:r>
          </a:p>
          <a:p>
            <a:pPr marL="0" indent="0">
              <a:buNone/>
            </a:pPr>
            <a:r>
              <a:rPr lang="ru-RU" dirty="0"/>
              <a:t>Последние две строки определяют конец шаблона и конец таблицы стилей.</a:t>
            </a:r>
          </a:p>
          <a:p>
            <a:pPr marL="0" indent="0">
              <a:buNone/>
            </a:pPr>
            <a:r>
              <a:rPr lang="ru-RU" dirty="0"/>
              <a:t>Однако на данном этапе результат этого примера окажется несколько разочаровывающим, так как в конечный XML документ никакие данные не будут передан. </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a:t>
            </a:fld>
            <a:endParaRPr lang="ru-RU"/>
          </a:p>
        </p:txBody>
      </p:sp>
    </p:spTree>
    <p:extLst>
      <p:ext uri="{BB962C8B-B14F-4D97-AF65-F5344CB8AC3E}">
        <p14:creationId xmlns:p14="http://schemas.microsoft.com/office/powerpoint/2010/main" val="11547679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пустых элементов, слайд 1/2</a:t>
            </a:r>
          </a:p>
        </p:txBody>
      </p:sp>
      <p:sp>
        <p:nvSpPr>
          <p:cNvPr id="3" name="Объект 2"/>
          <p:cNvSpPr>
            <a:spLocks noGrp="1"/>
          </p:cNvSpPr>
          <p:nvPr>
            <p:ph idx="1"/>
          </p:nvPr>
        </p:nvSpPr>
        <p:spPr>
          <a:xfrm>
            <a:off x="628650" y="1825624"/>
            <a:ext cx="7886700" cy="4895851"/>
          </a:xfrm>
        </p:spPr>
        <p:txBody>
          <a:bodyPr>
            <a:normAutofit fontScale="55000" lnSpcReduction="20000"/>
          </a:bodyPr>
          <a:lstStyle/>
          <a:p>
            <a:pPr marL="0" indent="0">
              <a:buNone/>
            </a:pPr>
            <a:r>
              <a:rPr lang="ru-RU" dirty="0"/>
              <a:t>Пустые составные XML элементы не могут содержать контент, только атрибуты.</a:t>
            </a:r>
          </a:p>
          <a:p>
            <a:pPr marL="0" indent="0">
              <a:buNone/>
            </a:pPr>
            <a:r>
              <a:rPr lang="ru-RU" dirty="0"/>
              <a:t>Пустой XML элемент:</a:t>
            </a:r>
          </a:p>
          <a:p>
            <a:pPr marL="0" indent="0">
              <a:buNone/>
            </a:pPr>
            <a:r>
              <a:rPr lang="en-US" dirty="0"/>
              <a:t>&lt;product </a:t>
            </a:r>
            <a:r>
              <a:rPr lang="en-US" dirty="0" err="1"/>
              <a:t>prodid</a:t>
            </a:r>
            <a:r>
              <a:rPr lang="en-US" dirty="0"/>
              <a:t>="1345" /&gt;</a:t>
            </a:r>
            <a:endParaRPr lang="ru-RU" dirty="0"/>
          </a:p>
          <a:p>
            <a:pPr marL="0" indent="0">
              <a:buNone/>
            </a:pPr>
            <a:r>
              <a:rPr lang="ru-RU" dirty="0"/>
              <a:t>У приведенного выше элемента "</a:t>
            </a:r>
            <a:r>
              <a:rPr lang="ru-RU" b="1" dirty="0" err="1"/>
              <a:t>product</a:t>
            </a:r>
            <a:r>
              <a:rPr lang="ru-RU" dirty="0"/>
              <a:t>" нет никакого контента. Чтобы определить тип без контента, необходимо определить тип, который допускает в качестве контента другие элементы, однако сами эти элементы не декларируются:</a:t>
            </a:r>
          </a:p>
          <a:p>
            <a:pPr marL="0" indent="0">
              <a:buNone/>
            </a:pPr>
            <a:r>
              <a:rPr lang="en-US" dirty="0"/>
              <a:t>&lt;</a:t>
            </a:r>
            <a:r>
              <a:rPr lang="en-US" dirty="0" err="1"/>
              <a:t>xs:element</a:t>
            </a:r>
            <a:r>
              <a:rPr lang="en-US" dirty="0"/>
              <a:t> name="product"&gt;</a:t>
            </a:r>
          </a:p>
          <a:p>
            <a:pPr marL="0" indent="0">
              <a:buNone/>
            </a:pPr>
            <a:r>
              <a:rPr lang="en-US" dirty="0"/>
              <a:t>   &lt;</a:t>
            </a:r>
            <a:r>
              <a:rPr lang="en-US" dirty="0" err="1"/>
              <a:t>xs:complexType</a:t>
            </a:r>
            <a:r>
              <a:rPr lang="en-US" dirty="0"/>
              <a:t>&gt;</a:t>
            </a:r>
          </a:p>
          <a:p>
            <a:pPr marL="0" indent="0">
              <a:buNone/>
            </a:pPr>
            <a:r>
              <a:rPr lang="en-US" dirty="0"/>
              <a:t>      &lt;</a:t>
            </a:r>
            <a:r>
              <a:rPr lang="en-US" dirty="0" err="1"/>
              <a:t>xs:complexContent</a:t>
            </a:r>
            <a:r>
              <a:rPr lang="en-US" dirty="0"/>
              <a:t>&gt;</a:t>
            </a:r>
          </a:p>
          <a:p>
            <a:pPr marL="0" indent="0">
              <a:buNone/>
            </a:pPr>
            <a:r>
              <a:rPr lang="en-US" dirty="0"/>
              <a:t>         &lt;</a:t>
            </a:r>
            <a:r>
              <a:rPr lang="en-US" dirty="0" err="1"/>
              <a:t>xs:restriction</a:t>
            </a:r>
            <a:r>
              <a:rPr lang="en-US" dirty="0"/>
              <a:t> base="</a:t>
            </a:r>
            <a:r>
              <a:rPr lang="en-US" dirty="0" err="1"/>
              <a:t>xs:integer</a:t>
            </a:r>
            <a:r>
              <a:rPr lang="en-US" dirty="0"/>
              <a:t>"&gt;</a:t>
            </a:r>
          </a:p>
          <a:p>
            <a:pPr marL="0" indent="0">
              <a:buNone/>
            </a:pPr>
            <a:r>
              <a:rPr lang="en-US" dirty="0"/>
              <a:t>            &lt;</a:t>
            </a:r>
            <a:r>
              <a:rPr lang="en-US" dirty="0" err="1"/>
              <a:t>xs:attribute</a:t>
            </a:r>
            <a:r>
              <a:rPr lang="en-US" dirty="0"/>
              <a:t> name="</a:t>
            </a:r>
            <a:r>
              <a:rPr lang="en-US" dirty="0" err="1"/>
              <a:t>prodid</a:t>
            </a:r>
            <a:r>
              <a:rPr lang="en-US" dirty="0"/>
              <a:t>" type="</a:t>
            </a:r>
            <a:r>
              <a:rPr lang="en-US" dirty="0" err="1"/>
              <a:t>xs:positiveInteger</a:t>
            </a:r>
            <a:r>
              <a:rPr lang="en-US" dirty="0"/>
              <a:t>"/&gt;</a:t>
            </a:r>
          </a:p>
          <a:p>
            <a:pPr marL="0" indent="0">
              <a:buNone/>
            </a:pPr>
            <a:r>
              <a:rPr lang="en-US" dirty="0"/>
              <a:t>         &lt;/</a:t>
            </a:r>
            <a:r>
              <a:rPr lang="en-US" dirty="0" err="1"/>
              <a:t>xs:restriction</a:t>
            </a:r>
            <a:r>
              <a:rPr lang="en-US" dirty="0"/>
              <a:t>&gt;</a:t>
            </a:r>
          </a:p>
          <a:p>
            <a:pPr marL="0" indent="0">
              <a:buNone/>
            </a:pPr>
            <a:r>
              <a:rPr lang="en-US" dirty="0"/>
              <a:t>      &lt;/</a:t>
            </a:r>
            <a:r>
              <a:rPr lang="en-US" dirty="0" err="1"/>
              <a:t>xs:complexContent</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lgn="just">
              <a:buNone/>
            </a:pPr>
            <a:r>
              <a:rPr lang="ru-RU" dirty="0"/>
              <a:t>В приведенном примере определён составной тип с составным контентом. </a:t>
            </a:r>
            <a:r>
              <a:rPr lang="ru-RU" b="1" dirty="0" err="1"/>
              <a:t>complexContent</a:t>
            </a:r>
            <a:r>
              <a:rPr lang="ru-RU" dirty="0"/>
              <a:t> сигнализирует о том, что разработчик намерен ограничить или расширить модель контента составного типа, а ограничение "</a:t>
            </a:r>
            <a:r>
              <a:rPr lang="ru-RU" b="1" dirty="0" err="1"/>
              <a:t>integer</a:t>
            </a:r>
            <a:r>
              <a:rPr lang="ru-RU" dirty="0"/>
              <a:t>" определяет один атрибут, но не вводит никакого контента.</a:t>
            </a:r>
          </a:p>
        </p:txBody>
      </p:sp>
      <p:sp>
        <p:nvSpPr>
          <p:cNvPr id="4" name="Номер слайда 3"/>
          <p:cNvSpPr>
            <a:spLocks noGrp="1"/>
          </p:cNvSpPr>
          <p:nvPr>
            <p:ph type="sldNum" sz="quarter" idx="12"/>
          </p:nvPr>
        </p:nvSpPr>
        <p:spPr/>
        <p:txBody>
          <a:bodyPr/>
          <a:lstStyle/>
          <a:p>
            <a:fld id="{27BF893A-1522-497C-9455-E0D4EBB3EDB5}" type="slidenum">
              <a:rPr lang="ru-RU" smtClean="0"/>
              <a:pPr/>
              <a:t>100</a:t>
            </a:fld>
            <a:endParaRPr lang="ru-RU"/>
          </a:p>
        </p:txBody>
      </p:sp>
    </p:spTree>
    <p:extLst>
      <p:ext uri="{BB962C8B-B14F-4D97-AF65-F5344CB8AC3E}">
        <p14:creationId xmlns:p14="http://schemas.microsoft.com/office/powerpoint/2010/main" val="10378861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пустых типов, слайд 2/2</a:t>
            </a:r>
          </a:p>
        </p:txBody>
      </p:sp>
      <p:sp>
        <p:nvSpPr>
          <p:cNvPr id="3" name="Объект 2"/>
          <p:cNvSpPr>
            <a:spLocks noGrp="1"/>
          </p:cNvSpPr>
          <p:nvPr>
            <p:ph idx="1"/>
          </p:nvPr>
        </p:nvSpPr>
        <p:spPr/>
        <p:txBody>
          <a:bodyPr>
            <a:normAutofit fontScale="70000" lnSpcReduction="20000"/>
          </a:bodyPr>
          <a:lstStyle/>
          <a:p>
            <a:pPr marL="0" indent="0">
              <a:buNone/>
            </a:pPr>
            <a:r>
              <a:rPr lang="ru-RU" dirty="0"/>
              <a:t>При этом можно декларировать элемент "</a:t>
            </a:r>
            <a:r>
              <a:rPr lang="ru-RU" b="1" dirty="0" err="1"/>
              <a:t>product</a:t>
            </a:r>
            <a:r>
              <a:rPr lang="ru-RU" dirty="0"/>
              <a:t>" более компактно:</a:t>
            </a:r>
          </a:p>
          <a:p>
            <a:pPr marL="0" indent="0">
              <a:buNone/>
            </a:pPr>
            <a:r>
              <a:rPr lang="en-US" dirty="0"/>
              <a:t>&lt;</a:t>
            </a:r>
            <a:r>
              <a:rPr lang="en-US" dirty="0" err="1"/>
              <a:t>xs:element</a:t>
            </a:r>
            <a:r>
              <a:rPr lang="en-US" dirty="0"/>
              <a:t> name="product"&gt;</a:t>
            </a:r>
          </a:p>
          <a:p>
            <a:pPr marL="0" indent="0">
              <a:buNone/>
            </a:pPr>
            <a:r>
              <a:rPr lang="en-US" dirty="0"/>
              <a:t>   &lt;</a:t>
            </a:r>
            <a:r>
              <a:rPr lang="en-US" dirty="0" err="1"/>
              <a:t>xs:complexType</a:t>
            </a:r>
            <a:r>
              <a:rPr lang="en-US" dirty="0"/>
              <a:t>&gt;</a:t>
            </a:r>
          </a:p>
          <a:p>
            <a:pPr marL="0" indent="0">
              <a:buNone/>
            </a:pPr>
            <a:r>
              <a:rPr lang="en-US" dirty="0"/>
              <a:t>      &lt;</a:t>
            </a:r>
            <a:r>
              <a:rPr lang="en-US" dirty="0" err="1"/>
              <a:t>xs:attribute</a:t>
            </a:r>
            <a:r>
              <a:rPr lang="en-US" dirty="0"/>
              <a:t> name="</a:t>
            </a:r>
            <a:r>
              <a:rPr lang="en-US" dirty="0" err="1"/>
              <a:t>prodid</a:t>
            </a:r>
            <a:r>
              <a:rPr lang="en-US" dirty="0"/>
              <a:t>" type="</a:t>
            </a:r>
            <a:r>
              <a:rPr lang="en-US" dirty="0" err="1"/>
              <a:t>xs:positiveInteger</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Либо можно дать элементу </a:t>
            </a:r>
            <a:r>
              <a:rPr lang="ru-RU" b="1" dirty="0" err="1"/>
              <a:t>complexType</a:t>
            </a:r>
            <a:r>
              <a:rPr lang="ru-RU" dirty="0"/>
              <a:t> имя, а элементу "</a:t>
            </a:r>
            <a:r>
              <a:rPr lang="ru-RU" b="1" dirty="0" err="1"/>
              <a:t>product</a:t>
            </a:r>
            <a:r>
              <a:rPr lang="ru-RU" dirty="0"/>
              <a:t>" задать атрибут </a:t>
            </a:r>
            <a:r>
              <a:rPr lang="ru-RU" b="1" dirty="0" err="1"/>
              <a:t>type</a:t>
            </a:r>
            <a:r>
              <a:rPr lang="ru-RU" dirty="0"/>
              <a:t>, в котором указать имя </a:t>
            </a:r>
            <a:r>
              <a:rPr lang="ru-RU" b="1" dirty="0" err="1"/>
              <a:t>complexType</a:t>
            </a:r>
            <a:r>
              <a:rPr lang="ru-RU" dirty="0"/>
              <a:t> (если используется данный метод, то один и тот же составной тип могут использовать несколько элементов):</a:t>
            </a:r>
          </a:p>
          <a:p>
            <a:pPr marL="0" indent="0">
              <a:buNone/>
            </a:pPr>
            <a:r>
              <a:rPr lang="en-US" dirty="0"/>
              <a:t>&lt;</a:t>
            </a:r>
            <a:r>
              <a:rPr lang="en-US" dirty="0" err="1"/>
              <a:t>xs:element</a:t>
            </a:r>
            <a:r>
              <a:rPr lang="en-US" dirty="0"/>
              <a:t> name="product" type="</a:t>
            </a:r>
            <a:r>
              <a:rPr lang="en-US" dirty="0" err="1"/>
              <a:t>prodtype</a:t>
            </a:r>
            <a:r>
              <a:rPr lang="en-US" dirty="0"/>
              <a:t>"/&gt;</a:t>
            </a:r>
          </a:p>
          <a:p>
            <a:pPr marL="0" indent="0">
              <a:buNone/>
            </a:pPr>
            <a:r>
              <a:rPr lang="en-US" dirty="0"/>
              <a:t>&lt;</a:t>
            </a:r>
            <a:r>
              <a:rPr lang="en-US" dirty="0" err="1"/>
              <a:t>xs:complexType</a:t>
            </a:r>
            <a:r>
              <a:rPr lang="en-US" dirty="0"/>
              <a:t> name="</a:t>
            </a:r>
            <a:r>
              <a:rPr lang="en-US" dirty="0" err="1"/>
              <a:t>prodtype</a:t>
            </a:r>
            <a:r>
              <a:rPr lang="en-US" dirty="0"/>
              <a:t>"&gt;</a:t>
            </a:r>
          </a:p>
          <a:p>
            <a:pPr marL="0" indent="0">
              <a:buNone/>
            </a:pPr>
            <a:r>
              <a:rPr lang="en-US" dirty="0"/>
              <a:t>   &lt;</a:t>
            </a:r>
            <a:r>
              <a:rPr lang="en-US" dirty="0" err="1"/>
              <a:t>xs:attribute</a:t>
            </a:r>
            <a:r>
              <a:rPr lang="en-US" dirty="0"/>
              <a:t> name="</a:t>
            </a:r>
            <a:r>
              <a:rPr lang="en-US" dirty="0" err="1"/>
              <a:t>prodid</a:t>
            </a:r>
            <a:r>
              <a:rPr lang="en-US" dirty="0"/>
              <a:t>" type="</a:t>
            </a:r>
            <a:r>
              <a:rPr lang="en-US" dirty="0" err="1"/>
              <a:t>xs:positiveInteger</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101</a:t>
            </a:fld>
            <a:endParaRPr lang="ru-RU"/>
          </a:p>
        </p:txBody>
      </p:sp>
    </p:spTree>
    <p:extLst>
      <p:ext uri="{BB962C8B-B14F-4D97-AF65-F5344CB8AC3E}">
        <p14:creationId xmlns:p14="http://schemas.microsoft.com/office/powerpoint/2010/main" val="31271100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содержащих другие элементы</a:t>
            </a:r>
          </a:p>
        </p:txBody>
      </p:sp>
      <p:sp>
        <p:nvSpPr>
          <p:cNvPr id="3" name="Объект 2"/>
          <p:cNvSpPr>
            <a:spLocks noGrp="1"/>
          </p:cNvSpPr>
          <p:nvPr>
            <p:ph idx="1"/>
          </p:nvPr>
        </p:nvSpPr>
        <p:spPr>
          <a:xfrm>
            <a:off x="628650" y="1825625"/>
            <a:ext cx="7886700" cy="4963364"/>
          </a:xfrm>
        </p:spPr>
        <p:txBody>
          <a:bodyPr numCol="2">
            <a:normAutofit fontScale="55000" lnSpcReduction="20000"/>
          </a:bodyPr>
          <a:lstStyle/>
          <a:p>
            <a:pPr marL="0" indent="0">
              <a:buNone/>
            </a:pPr>
            <a:r>
              <a:rPr lang="ru-RU" dirty="0"/>
              <a:t>Составной тип "только элементы" описывает XML элементы, которые в качестве содержимого могут иметь только другие элементы.</a:t>
            </a:r>
          </a:p>
          <a:p>
            <a:pPr marL="0" indent="0">
              <a:buNone/>
            </a:pPr>
            <a:r>
              <a:rPr lang="ru-RU" dirty="0"/>
              <a:t>XML элемент "</a:t>
            </a:r>
            <a:r>
              <a:rPr lang="ru-RU" b="1" dirty="0" err="1"/>
              <a:t>person</a:t>
            </a:r>
            <a:r>
              <a:rPr lang="ru-RU" dirty="0"/>
              <a:t>", который содержит только элементы:</a:t>
            </a:r>
          </a:p>
          <a:p>
            <a:pPr marL="0" indent="0">
              <a:buNone/>
            </a:pPr>
            <a:r>
              <a:rPr lang="en-US" dirty="0"/>
              <a:t>&lt;person&gt;</a:t>
            </a:r>
          </a:p>
          <a:p>
            <a:pPr marL="0" indent="0">
              <a:buNone/>
            </a:pPr>
            <a:r>
              <a:rPr lang="en-US" dirty="0"/>
              <a:t>   &lt;</a:t>
            </a:r>
            <a:r>
              <a:rPr lang="en-US" dirty="0" err="1"/>
              <a:t>firstname</a:t>
            </a:r>
            <a:r>
              <a:rPr lang="en-US" dirty="0"/>
              <a:t>&gt;John&lt;/</a:t>
            </a:r>
            <a:r>
              <a:rPr lang="en-US" dirty="0" err="1"/>
              <a:t>firstname</a:t>
            </a:r>
            <a:r>
              <a:rPr lang="en-US" dirty="0"/>
              <a:t>&gt;</a:t>
            </a:r>
          </a:p>
          <a:p>
            <a:pPr marL="0" indent="0">
              <a:buNone/>
            </a:pPr>
            <a:r>
              <a:rPr lang="en-US" dirty="0"/>
              <a:t>   &lt;</a:t>
            </a:r>
            <a:r>
              <a:rPr lang="en-US" dirty="0" err="1"/>
              <a:t>lastname</a:t>
            </a:r>
            <a:r>
              <a:rPr lang="en-US" dirty="0"/>
              <a:t>&gt;Smith&lt;/</a:t>
            </a:r>
            <a:r>
              <a:rPr lang="en-US" dirty="0" err="1"/>
              <a:t>lastname</a:t>
            </a:r>
            <a:r>
              <a:rPr lang="en-US" dirty="0"/>
              <a:t>&gt;</a:t>
            </a:r>
          </a:p>
          <a:p>
            <a:pPr marL="0" indent="0">
              <a:buNone/>
            </a:pPr>
            <a:r>
              <a:rPr lang="en-US" dirty="0"/>
              <a:t>&lt;/person&gt;</a:t>
            </a:r>
            <a:endParaRPr lang="ru-RU" dirty="0"/>
          </a:p>
          <a:p>
            <a:pPr marL="0" indent="0">
              <a:buNone/>
            </a:pPr>
            <a:r>
              <a:rPr lang="ru-RU" dirty="0"/>
              <a:t>В XML схеме элемент "</a:t>
            </a:r>
            <a:r>
              <a:rPr lang="ru-RU" b="1" dirty="0" err="1"/>
              <a:t>person</a:t>
            </a:r>
            <a:r>
              <a:rPr lang="ru-RU" dirty="0"/>
              <a:t>" можно описать следующим образом:</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Обратите внимание на тег </a:t>
            </a:r>
            <a:r>
              <a:rPr lang="ru-RU" b="1" dirty="0"/>
              <a:t>&lt;</a:t>
            </a:r>
            <a:r>
              <a:rPr lang="ru-RU" b="1" dirty="0" err="1"/>
              <a:t>xs:sequence</a:t>
            </a:r>
            <a:r>
              <a:rPr lang="ru-RU" b="1" dirty="0"/>
              <a:t>&gt;</a:t>
            </a:r>
            <a:r>
              <a:rPr lang="ru-RU" dirty="0"/>
              <a:t>. Он означает, что декларированные элементы ("</a:t>
            </a:r>
            <a:r>
              <a:rPr lang="ru-RU" dirty="0" err="1"/>
              <a:t>firstname</a:t>
            </a:r>
            <a:r>
              <a:rPr lang="ru-RU" dirty="0"/>
              <a:t>" и "</a:t>
            </a:r>
            <a:r>
              <a:rPr lang="ru-RU" dirty="0" err="1"/>
              <a:t>lastname</a:t>
            </a:r>
            <a:r>
              <a:rPr lang="ru-RU" dirty="0"/>
              <a:t>") должны появляться внутри элемента "</a:t>
            </a:r>
            <a:r>
              <a:rPr lang="ru-RU" dirty="0" err="1"/>
              <a:t>person</a:t>
            </a:r>
            <a:r>
              <a:rPr lang="ru-RU" dirty="0"/>
              <a:t>" в этом же порядке.</a:t>
            </a:r>
          </a:p>
          <a:p>
            <a:pPr marL="0" indent="0">
              <a:buNone/>
            </a:pPr>
            <a:r>
              <a:rPr lang="ru-RU" dirty="0"/>
              <a:t>Также можно присвоить имя тегу </a:t>
            </a:r>
            <a:r>
              <a:rPr lang="ru-RU" b="1" dirty="0" err="1"/>
              <a:t>complexType</a:t>
            </a:r>
            <a:r>
              <a:rPr lang="ru-RU" dirty="0"/>
              <a:t>, а в элементе "</a:t>
            </a:r>
            <a:r>
              <a:rPr lang="ru-RU" dirty="0" err="1"/>
              <a:t>person</a:t>
            </a:r>
            <a:r>
              <a:rPr lang="ru-RU" dirty="0"/>
              <a:t>" определить атрибут </a:t>
            </a:r>
            <a:r>
              <a:rPr lang="ru-RU" b="1" i="1" dirty="0" err="1"/>
              <a:t>type</a:t>
            </a:r>
            <a:r>
              <a:rPr lang="ru-RU" dirty="0"/>
              <a:t>, в котором указать это имя (при использовании такого способа, один и тот же составной тип может быть присвоен нескольким элементам):</a:t>
            </a:r>
          </a:p>
          <a:p>
            <a:pPr marL="0" indent="0">
              <a:buNone/>
            </a:pPr>
            <a:r>
              <a:rPr lang="en-US" dirty="0"/>
              <a:t>&lt;</a:t>
            </a:r>
            <a:r>
              <a:rPr lang="en-US" dirty="0" err="1"/>
              <a:t>xs:element</a:t>
            </a:r>
            <a:r>
              <a:rPr lang="en-US" dirty="0"/>
              <a:t> name="person" type="</a:t>
            </a:r>
            <a:r>
              <a:rPr lang="en-US" dirty="0" err="1"/>
              <a:t>persontype</a:t>
            </a:r>
            <a:r>
              <a:rPr lang="en-US" dirty="0"/>
              <a:t>"/&gt;</a:t>
            </a:r>
          </a:p>
          <a:p>
            <a:pPr marL="0" indent="0">
              <a:buNone/>
            </a:pPr>
            <a:r>
              <a:rPr lang="en-US" dirty="0"/>
              <a:t>&lt;</a:t>
            </a:r>
            <a:r>
              <a:rPr lang="en-US" dirty="0" err="1"/>
              <a:t>xs:complexType</a:t>
            </a:r>
            <a:r>
              <a:rPr lang="en-US" dirty="0"/>
              <a:t> name="</a:t>
            </a:r>
            <a:r>
              <a:rPr lang="en-US" dirty="0" err="1"/>
              <a:t>persontype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102</a:t>
            </a:fld>
            <a:endParaRPr lang="ru-RU"/>
          </a:p>
        </p:txBody>
      </p:sp>
    </p:spTree>
    <p:extLst>
      <p:ext uri="{BB962C8B-B14F-4D97-AF65-F5344CB8AC3E}">
        <p14:creationId xmlns:p14="http://schemas.microsoft.com/office/powerpoint/2010/main" val="9296348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содержащих только текст, 1/2</a:t>
            </a:r>
          </a:p>
        </p:txBody>
      </p:sp>
      <p:sp>
        <p:nvSpPr>
          <p:cNvPr id="3" name="Объект 2"/>
          <p:cNvSpPr>
            <a:spLocks noGrp="1"/>
          </p:cNvSpPr>
          <p:nvPr>
            <p:ph idx="1"/>
          </p:nvPr>
        </p:nvSpPr>
        <p:spPr>
          <a:xfrm>
            <a:off x="628650" y="1825624"/>
            <a:ext cx="7886700" cy="4895851"/>
          </a:xfrm>
        </p:spPr>
        <p:txBody>
          <a:bodyPr numCol="2" spcCol="108000">
            <a:normAutofit fontScale="62500" lnSpcReduction="20000"/>
          </a:bodyPr>
          <a:lstStyle/>
          <a:p>
            <a:pPr marL="0" indent="0">
              <a:buNone/>
            </a:pPr>
            <a:r>
              <a:rPr lang="ru-RU" dirty="0"/>
              <a:t>Составные XML элементы типа "только текст" могут содержать только текст и атрибуты.</a:t>
            </a:r>
          </a:p>
          <a:p>
            <a:pPr marL="0" indent="0">
              <a:buNone/>
            </a:pPr>
            <a:r>
              <a:rPr lang="ru-RU" dirty="0"/>
              <a:t>Этот тип элементов содержит только простой контент (текст и атрибуты), поэтому для определения контента добавляется тег </a:t>
            </a:r>
            <a:r>
              <a:rPr lang="ru-RU" b="1" dirty="0" err="1"/>
              <a:t>simpleContent</a:t>
            </a:r>
            <a:r>
              <a:rPr lang="ru-RU" dirty="0"/>
              <a:t>. При использовании простого контента необходимо использовать декларацию </a:t>
            </a:r>
            <a:r>
              <a:rPr lang="ru-RU" b="1" dirty="0" err="1"/>
              <a:t>extension</a:t>
            </a:r>
            <a:r>
              <a:rPr lang="ru-RU" dirty="0"/>
              <a:t> или </a:t>
            </a:r>
            <a:r>
              <a:rPr lang="ru-RU" b="1" dirty="0" err="1"/>
              <a:t>restriction</a:t>
            </a:r>
            <a:r>
              <a:rPr lang="ru-RU" dirty="0"/>
              <a:t> внутри тега </a:t>
            </a:r>
            <a:r>
              <a:rPr lang="ru-RU" b="1" dirty="0" err="1"/>
              <a:t>simpleContent</a:t>
            </a:r>
            <a:r>
              <a:rPr lang="ru-RU" dirty="0"/>
              <a:t>:</a:t>
            </a:r>
          </a:p>
          <a:p>
            <a:pPr marL="0" indent="0">
              <a:buNone/>
            </a:pPr>
            <a:r>
              <a:rPr lang="en-US" dirty="0"/>
              <a:t>&lt;</a:t>
            </a:r>
            <a:r>
              <a:rPr lang="en-US" dirty="0" err="1"/>
              <a:t>xs:element</a:t>
            </a:r>
            <a:r>
              <a:rPr lang="en-US" dirty="0"/>
              <a:t> name="</a:t>
            </a:r>
            <a:r>
              <a:rPr lang="en-US" dirty="0" err="1"/>
              <a:t>somename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xs:extension</a:t>
            </a:r>
            <a:r>
              <a:rPr lang="en-US" dirty="0"/>
              <a:t> base="</a:t>
            </a:r>
            <a:r>
              <a:rPr lang="en-US" dirty="0" err="1"/>
              <a:t>basetype</a:t>
            </a:r>
            <a:r>
              <a:rPr lang="en-US" dirty="0"/>
              <a:t>"&gt;</a:t>
            </a:r>
          </a:p>
          <a:p>
            <a:pPr marL="0" indent="0">
              <a:buNone/>
            </a:pPr>
            <a:r>
              <a:rPr lang="en-US" dirty="0"/>
              <a:t>            ...</a:t>
            </a:r>
          </a:p>
          <a:p>
            <a:pPr marL="0" indent="0">
              <a:buNone/>
            </a:pPr>
            <a:r>
              <a:rPr lang="en-US" dirty="0"/>
              <a:t>         &lt;/</a:t>
            </a:r>
            <a:r>
              <a:rPr lang="en-US" dirty="0" err="1"/>
              <a:t>xs:extension</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ИЛИ</a:t>
            </a:r>
          </a:p>
          <a:p>
            <a:pPr marL="0" indent="0">
              <a:buNone/>
            </a:pPr>
            <a:r>
              <a:rPr lang="en-US" dirty="0"/>
              <a:t>&lt;</a:t>
            </a:r>
            <a:r>
              <a:rPr lang="en-US" dirty="0" err="1"/>
              <a:t>xs:element</a:t>
            </a:r>
            <a:r>
              <a:rPr lang="en-US" dirty="0"/>
              <a:t> name="</a:t>
            </a:r>
            <a:r>
              <a:rPr lang="en-US" dirty="0" err="1"/>
              <a:t>somename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xs:restriction</a:t>
            </a:r>
            <a:r>
              <a:rPr lang="en-US" dirty="0"/>
              <a:t> base="</a:t>
            </a:r>
            <a:r>
              <a:rPr lang="en-US" dirty="0" err="1"/>
              <a:t>basetype</a:t>
            </a:r>
            <a:r>
              <a:rPr lang="en-US" dirty="0"/>
              <a:t>"&gt;</a:t>
            </a:r>
          </a:p>
          <a:p>
            <a:pPr marL="0" indent="0">
              <a:buNone/>
            </a:pPr>
            <a:r>
              <a:rPr lang="en-US" dirty="0"/>
              <a:t>            ...</a:t>
            </a:r>
          </a:p>
          <a:p>
            <a:pPr marL="0" indent="0">
              <a:buNone/>
            </a:pPr>
            <a:r>
              <a:rPr lang="en-US" dirty="0"/>
              <a:t>         &lt;/</a:t>
            </a:r>
            <a:r>
              <a:rPr lang="en-US" dirty="0" err="1"/>
              <a:t>xs:restriction</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Декларации </a:t>
            </a:r>
            <a:r>
              <a:rPr lang="ru-RU" b="1" dirty="0" err="1"/>
              <a:t>extension</a:t>
            </a:r>
            <a:r>
              <a:rPr lang="ru-RU" b="1" dirty="0"/>
              <a:t>/</a:t>
            </a:r>
            <a:r>
              <a:rPr lang="ru-RU" b="1" dirty="0" err="1"/>
              <a:t>restriction</a:t>
            </a:r>
            <a:r>
              <a:rPr lang="ru-RU" dirty="0"/>
              <a:t> используются для расширения или ограничения базового простого типа элемента.</a:t>
            </a:r>
          </a:p>
        </p:txBody>
      </p:sp>
      <p:sp>
        <p:nvSpPr>
          <p:cNvPr id="4" name="Номер слайда 3"/>
          <p:cNvSpPr>
            <a:spLocks noGrp="1"/>
          </p:cNvSpPr>
          <p:nvPr>
            <p:ph type="sldNum" sz="quarter" idx="12"/>
          </p:nvPr>
        </p:nvSpPr>
        <p:spPr/>
        <p:txBody>
          <a:bodyPr/>
          <a:lstStyle/>
          <a:p>
            <a:fld id="{27BF893A-1522-497C-9455-E0D4EBB3EDB5}" type="slidenum">
              <a:rPr lang="ru-RU" smtClean="0"/>
              <a:pPr/>
              <a:t>103</a:t>
            </a:fld>
            <a:endParaRPr lang="ru-RU"/>
          </a:p>
        </p:txBody>
      </p:sp>
    </p:spTree>
    <p:extLst>
      <p:ext uri="{BB962C8B-B14F-4D97-AF65-F5344CB8AC3E}">
        <p14:creationId xmlns:p14="http://schemas.microsoft.com/office/powerpoint/2010/main" val="12708846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содержащих только текст, 2/2</a:t>
            </a:r>
          </a:p>
        </p:txBody>
      </p:sp>
      <p:sp>
        <p:nvSpPr>
          <p:cNvPr id="3" name="Объект 2"/>
          <p:cNvSpPr>
            <a:spLocks noGrp="1"/>
          </p:cNvSpPr>
          <p:nvPr>
            <p:ph idx="1"/>
          </p:nvPr>
        </p:nvSpPr>
        <p:spPr/>
        <p:txBody>
          <a:bodyPr numCol="2" spcCol="108000">
            <a:normAutofit fontScale="55000" lnSpcReduction="20000"/>
          </a:bodyPr>
          <a:lstStyle/>
          <a:p>
            <a:pPr marL="0" indent="0">
              <a:buNone/>
            </a:pPr>
            <a:r>
              <a:rPr lang="ru-RU" dirty="0"/>
              <a:t>Вот пример XML элемента "</a:t>
            </a:r>
            <a:r>
              <a:rPr lang="ru-RU" dirty="0" err="1"/>
              <a:t>shoesize</a:t>
            </a:r>
            <a:r>
              <a:rPr lang="ru-RU" dirty="0"/>
              <a:t>", который содержит только текст:</a:t>
            </a:r>
          </a:p>
          <a:p>
            <a:pPr marL="0" indent="0">
              <a:buNone/>
            </a:pPr>
            <a:r>
              <a:rPr lang="en-US" dirty="0"/>
              <a:t>&lt;</a:t>
            </a:r>
            <a:r>
              <a:rPr lang="en-US" dirty="0" err="1"/>
              <a:t>shoesize</a:t>
            </a:r>
            <a:r>
              <a:rPr lang="en-US" dirty="0"/>
              <a:t> country="</a:t>
            </a:r>
            <a:r>
              <a:rPr lang="en-US" dirty="0" err="1"/>
              <a:t>france</a:t>
            </a:r>
            <a:r>
              <a:rPr lang="en-US" dirty="0"/>
              <a:t>"&gt;35&lt;/</a:t>
            </a:r>
            <a:r>
              <a:rPr lang="en-US" dirty="0" err="1"/>
              <a:t>shoesize</a:t>
            </a:r>
            <a:r>
              <a:rPr lang="en-US" dirty="0"/>
              <a:t>&gt;</a:t>
            </a:r>
            <a:endParaRPr lang="ru-RU" dirty="0"/>
          </a:p>
          <a:p>
            <a:pPr marL="0" indent="0">
              <a:buNone/>
            </a:pPr>
            <a:r>
              <a:rPr lang="ru-RU" dirty="0"/>
              <a:t>Следующий пример декларирует тип при помощи тега </a:t>
            </a:r>
            <a:r>
              <a:rPr lang="ru-RU" b="1" dirty="0" err="1"/>
              <a:t>complexType</a:t>
            </a:r>
            <a:r>
              <a:rPr lang="ru-RU" dirty="0"/>
              <a:t> для элемента "</a:t>
            </a:r>
            <a:r>
              <a:rPr lang="ru-RU" dirty="0" err="1"/>
              <a:t>shoesize</a:t>
            </a:r>
            <a:r>
              <a:rPr lang="ru-RU" dirty="0"/>
              <a:t>". Контент определен, как целочисленное значение (</a:t>
            </a:r>
            <a:r>
              <a:rPr lang="ru-RU" i="1" dirty="0" err="1"/>
              <a:t>integer</a:t>
            </a:r>
            <a:r>
              <a:rPr lang="ru-RU" dirty="0"/>
              <a:t>), кроме этого элемент "</a:t>
            </a:r>
            <a:r>
              <a:rPr lang="ru-RU" dirty="0" err="1"/>
              <a:t>shoesize</a:t>
            </a:r>
            <a:r>
              <a:rPr lang="ru-RU" dirty="0"/>
              <a:t>" содержит атрибут с именем "</a:t>
            </a:r>
            <a:r>
              <a:rPr lang="ru-RU" dirty="0" err="1"/>
              <a:t>country</a:t>
            </a:r>
            <a:r>
              <a:rPr lang="ru-RU" dirty="0"/>
              <a:t>":</a:t>
            </a:r>
          </a:p>
          <a:p>
            <a:pPr marL="0" indent="0">
              <a:buNone/>
            </a:pPr>
            <a:r>
              <a:rPr lang="en-US" dirty="0"/>
              <a:t>&lt;</a:t>
            </a:r>
            <a:r>
              <a:rPr lang="en-US" dirty="0" err="1"/>
              <a:t>xs:element</a:t>
            </a:r>
            <a:r>
              <a:rPr lang="en-US" dirty="0"/>
              <a:t> name="</a:t>
            </a:r>
            <a:r>
              <a:rPr lang="en-US" dirty="0" err="1"/>
              <a:t>shoesize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xs:extension</a:t>
            </a:r>
            <a:r>
              <a:rPr lang="en-US" dirty="0"/>
              <a:t> base="</a:t>
            </a:r>
            <a:r>
              <a:rPr lang="en-US" dirty="0" err="1"/>
              <a:t>xs:integer</a:t>
            </a:r>
            <a:r>
              <a:rPr lang="en-US" dirty="0"/>
              <a:t>"&gt;</a:t>
            </a:r>
          </a:p>
          <a:p>
            <a:pPr marL="0" indent="0">
              <a:buNone/>
            </a:pPr>
            <a:r>
              <a:rPr lang="en-US" dirty="0"/>
              <a:t>            &lt;</a:t>
            </a:r>
            <a:r>
              <a:rPr lang="en-US" dirty="0" err="1"/>
              <a:t>xs:attribute</a:t>
            </a:r>
            <a:r>
              <a:rPr lang="en-US" dirty="0"/>
              <a:t> name="country" type="</a:t>
            </a:r>
            <a:r>
              <a:rPr lang="en-US" dirty="0" err="1"/>
              <a:t>xs:string</a:t>
            </a:r>
            <a:r>
              <a:rPr lang="en-US" dirty="0"/>
              <a:t>" /&gt;</a:t>
            </a:r>
          </a:p>
          <a:p>
            <a:pPr marL="0" indent="0">
              <a:buNone/>
            </a:pPr>
            <a:r>
              <a:rPr lang="en-US" dirty="0"/>
              <a:t>         &lt;/</a:t>
            </a:r>
            <a:r>
              <a:rPr lang="en-US" dirty="0" err="1"/>
              <a:t>xs:extension</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Также можно присвоить имя тегу </a:t>
            </a:r>
            <a:r>
              <a:rPr lang="ru-RU" b="1" dirty="0" err="1"/>
              <a:t>complexType</a:t>
            </a:r>
            <a:r>
              <a:rPr lang="ru-RU" dirty="0"/>
              <a:t>, а в элементе "</a:t>
            </a:r>
            <a:r>
              <a:rPr lang="ru-RU" dirty="0" err="1"/>
              <a:t>shoesize</a:t>
            </a:r>
            <a:r>
              <a:rPr lang="ru-RU" dirty="0"/>
              <a:t>" определить атрибут </a:t>
            </a:r>
            <a:r>
              <a:rPr lang="ru-RU" b="1" dirty="0" err="1"/>
              <a:t>type</a:t>
            </a:r>
            <a:r>
              <a:rPr lang="ru-RU" dirty="0"/>
              <a:t> с этим именем (при таком способе один и тот же составной тип могут использовать несколько элементов):</a:t>
            </a:r>
          </a:p>
          <a:p>
            <a:pPr marL="0" indent="0">
              <a:buNone/>
            </a:pPr>
            <a:r>
              <a:rPr lang="en-US" dirty="0"/>
              <a:t>&lt;</a:t>
            </a:r>
            <a:r>
              <a:rPr lang="en-US" dirty="0" err="1"/>
              <a:t>xs:element</a:t>
            </a:r>
            <a:r>
              <a:rPr lang="en-US" dirty="0"/>
              <a:t> name="</a:t>
            </a:r>
            <a:r>
              <a:rPr lang="en-US" dirty="0" err="1"/>
              <a:t>shoesize</a:t>
            </a:r>
            <a:r>
              <a:rPr lang="en-US" dirty="0"/>
              <a:t>" type="</a:t>
            </a:r>
            <a:r>
              <a:rPr lang="en-US" dirty="0" err="1"/>
              <a:t>shoetype</a:t>
            </a:r>
            <a:r>
              <a:rPr lang="en-US" dirty="0"/>
              <a:t>"/&gt;</a:t>
            </a:r>
          </a:p>
          <a:p>
            <a:pPr marL="0" indent="0">
              <a:buNone/>
            </a:pPr>
            <a:r>
              <a:rPr lang="en-US" dirty="0"/>
              <a:t>&lt;</a:t>
            </a:r>
            <a:r>
              <a:rPr lang="en-US" dirty="0" err="1"/>
              <a:t>xs:complexType</a:t>
            </a:r>
            <a:r>
              <a:rPr lang="en-US" dirty="0"/>
              <a:t> name="</a:t>
            </a:r>
            <a:r>
              <a:rPr lang="en-US" dirty="0" err="1"/>
              <a:t>shoetype</a:t>
            </a:r>
            <a:r>
              <a:rPr lang="en-US" dirty="0"/>
              <a:t>"&gt;</a:t>
            </a:r>
          </a:p>
          <a:p>
            <a:pPr marL="0" indent="0">
              <a:buNone/>
            </a:pPr>
            <a:r>
              <a:rPr lang="en-US" dirty="0"/>
              <a:t>   &lt;</a:t>
            </a:r>
            <a:r>
              <a:rPr lang="en-US" dirty="0" err="1"/>
              <a:t>xs:simpleContent</a:t>
            </a:r>
            <a:r>
              <a:rPr lang="en-US" dirty="0"/>
              <a:t>&gt;</a:t>
            </a:r>
          </a:p>
          <a:p>
            <a:pPr marL="0" indent="0">
              <a:buNone/>
            </a:pPr>
            <a:r>
              <a:rPr lang="en-US" dirty="0"/>
              <a:t>      &lt;</a:t>
            </a:r>
            <a:r>
              <a:rPr lang="en-US" dirty="0" err="1"/>
              <a:t>xs:extension</a:t>
            </a:r>
            <a:r>
              <a:rPr lang="en-US" dirty="0"/>
              <a:t> base="</a:t>
            </a:r>
            <a:r>
              <a:rPr lang="en-US" dirty="0" err="1"/>
              <a:t>xs:integer</a:t>
            </a:r>
            <a:r>
              <a:rPr lang="en-US" dirty="0"/>
              <a:t>"&gt;</a:t>
            </a:r>
          </a:p>
          <a:p>
            <a:pPr marL="0" indent="0">
              <a:buNone/>
            </a:pPr>
            <a:r>
              <a:rPr lang="en-US" dirty="0"/>
              <a:t>         &lt;</a:t>
            </a:r>
            <a:r>
              <a:rPr lang="en-US" dirty="0" err="1"/>
              <a:t>xs:attribute</a:t>
            </a:r>
            <a:r>
              <a:rPr lang="en-US" dirty="0"/>
              <a:t> name="country" type="</a:t>
            </a:r>
            <a:r>
              <a:rPr lang="en-US" dirty="0" err="1"/>
              <a:t>xs:string</a:t>
            </a:r>
            <a:r>
              <a:rPr lang="en-US" dirty="0"/>
              <a:t>" /&gt;</a:t>
            </a:r>
          </a:p>
          <a:p>
            <a:pPr marL="0" indent="0">
              <a:buNone/>
            </a:pPr>
            <a:r>
              <a:rPr lang="en-US" dirty="0"/>
              <a:t>      &lt;/</a:t>
            </a:r>
            <a:r>
              <a:rPr lang="en-US" dirty="0" err="1"/>
              <a:t>xs:extension</a:t>
            </a:r>
            <a:r>
              <a:rPr lang="en-US" dirty="0"/>
              <a:t>&gt;</a:t>
            </a:r>
          </a:p>
          <a:p>
            <a:pPr marL="0" indent="0">
              <a:buNone/>
            </a:pPr>
            <a:r>
              <a:rPr lang="en-US" dirty="0"/>
              <a:t>   &lt;/</a:t>
            </a:r>
            <a:r>
              <a:rPr lang="en-US" dirty="0" err="1"/>
              <a:t>xs:simpleContent</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104</a:t>
            </a:fld>
            <a:endParaRPr lang="ru-RU"/>
          </a:p>
        </p:txBody>
      </p:sp>
    </p:spTree>
    <p:extLst>
      <p:ext uri="{BB962C8B-B14F-4D97-AF65-F5344CB8AC3E}">
        <p14:creationId xmlns:p14="http://schemas.microsoft.com/office/powerpoint/2010/main" val="33492095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со смешанным содержимым, 1/2</a:t>
            </a:r>
          </a:p>
        </p:txBody>
      </p:sp>
      <p:sp>
        <p:nvSpPr>
          <p:cNvPr id="3" name="Объект 2"/>
          <p:cNvSpPr>
            <a:spLocks noGrp="1"/>
          </p:cNvSpPr>
          <p:nvPr>
            <p:ph idx="1"/>
          </p:nvPr>
        </p:nvSpPr>
        <p:spPr/>
        <p:txBody>
          <a:bodyPr numCol="2" spcCol="108000">
            <a:normAutofit fontScale="55000" lnSpcReduction="20000"/>
          </a:bodyPr>
          <a:lstStyle/>
          <a:p>
            <a:pPr marL="0" indent="0">
              <a:buNone/>
            </a:pPr>
            <a:r>
              <a:rPr lang="ru-RU" dirty="0"/>
              <a:t>Смешанный составной тип XML элементов может содержать атрибуты, элементы и текст.</a:t>
            </a:r>
          </a:p>
          <a:p>
            <a:pPr marL="0" indent="0">
              <a:buNone/>
            </a:pPr>
            <a:r>
              <a:rPr lang="ru-RU" dirty="0"/>
              <a:t>XML элемент "</a:t>
            </a:r>
            <a:r>
              <a:rPr lang="ru-RU" dirty="0" err="1"/>
              <a:t>letter</a:t>
            </a:r>
            <a:r>
              <a:rPr lang="ru-RU" dirty="0"/>
              <a:t>", который содержит как текст, так и другие элементы:</a:t>
            </a:r>
          </a:p>
          <a:p>
            <a:pPr marL="0" indent="0">
              <a:buNone/>
            </a:pPr>
            <a:r>
              <a:rPr lang="en-US" dirty="0"/>
              <a:t>&lt;letter&gt;</a:t>
            </a:r>
          </a:p>
          <a:p>
            <a:pPr marL="0" indent="0">
              <a:buNone/>
            </a:pPr>
            <a:r>
              <a:rPr lang="en-US" dirty="0"/>
              <a:t>   </a:t>
            </a:r>
            <a:r>
              <a:rPr lang="ru-RU" dirty="0"/>
              <a:t>Уважаемый господин &lt;</a:t>
            </a:r>
            <a:r>
              <a:rPr lang="en-US" dirty="0"/>
              <a:t>name&gt;</a:t>
            </a:r>
            <a:r>
              <a:rPr lang="ru-RU" dirty="0"/>
              <a:t>Джон Смит&lt;/</a:t>
            </a:r>
            <a:r>
              <a:rPr lang="en-US" dirty="0"/>
              <a:t>name&gt;.</a:t>
            </a:r>
          </a:p>
          <a:p>
            <a:pPr marL="0" indent="0">
              <a:buNone/>
            </a:pPr>
            <a:r>
              <a:rPr lang="en-US" dirty="0"/>
              <a:t>   </a:t>
            </a:r>
            <a:r>
              <a:rPr lang="ru-RU" dirty="0"/>
              <a:t>Ваш заказ &lt;</a:t>
            </a:r>
            <a:r>
              <a:rPr lang="en-US" dirty="0" err="1"/>
              <a:t>orderid</a:t>
            </a:r>
            <a:r>
              <a:rPr lang="en-US" dirty="0"/>
              <a:t>&gt;1032&lt;/</a:t>
            </a:r>
            <a:r>
              <a:rPr lang="en-US" dirty="0" err="1"/>
              <a:t>orderid</a:t>
            </a:r>
            <a:r>
              <a:rPr lang="en-US" dirty="0"/>
              <a:t>&gt;</a:t>
            </a:r>
          </a:p>
          <a:p>
            <a:pPr marL="0" indent="0">
              <a:buNone/>
            </a:pPr>
            <a:r>
              <a:rPr lang="en-US" dirty="0"/>
              <a:t>   </a:t>
            </a:r>
            <a:r>
              <a:rPr lang="ru-RU" dirty="0"/>
              <a:t>будет выполнен &lt;</a:t>
            </a:r>
            <a:r>
              <a:rPr lang="en-US" dirty="0" err="1"/>
              <a:t>shipdate</a:t>
            </a:r>
            <a:r>
              <a:rPr lang="en-US" dirty="0"/>
              <a:t>&gt;2001-07-13&lt;/</a:t>
            </a:r>
            <a:r>
              <a:rPr lang="en-US" dirty="0" err="1"/>
              <a:t>shipdate</a:t>
            </a:r>
            <a:r>
              <a:rPr lang="en-US" dirty="0"/>
              <a:t>&gt;.</a:t>
            </a:r>
          </a:p>
          <a:p>
            <a:pPr marL="0" indent="0">
              <a:buNone/>
            </a:pPr>
            <a:r>
              <a:rPr lang="en-US" dirty="0"/>
              <a:t>&lt;/letter&gt;</a:t>
            </a:r>
            <a:endParaRPr lang="ru-RU" dirty="0"/>
          </a:p>
          <a:p>
            <a:pPr marL="0" indent="0">
              <a:buNone/>
            </a:pPr>
            <a:r>
              <a:rPr lang="ru-RU" dirty="0"/>
              <a:t>Следующая XML схема декларирует элемент "</a:t>
            </a:r>
            <a:r>
              <a:rPr lang="ru-RU" dirty="0" err="1"/>
              <a:t>letter</a:t>
            </a:r>
            <a:r>
              <a:rPr lang="ru-RU" dirty="0"/>
              <a:t>":</a:t>
            </a:r>
          </a:p>
          <a:p>
            <a:pPr marL="0" indent="0">
              <a:buNone/>
            </a:pPr>
            <a:r>
              <a:rPr lang="en-US" dirty="0"/>
              <a:t>&lt;</a:t>
            </a:r>
            <a:r>
              <a:rPr lang="en-US" dirty="0" err="1"/>
              <a:t>xs:element</a:t>
            </a:r>
            <a:r>
              <a:rPr lang="en-US" dirty="0"/>
              <a:t> name="letter"&gt;</a:t>
            </a:r>
          </a:p>
          <a:p>
            <a:pPr marL="0" indent="0">
              <a:buNone/>
            </a:pPr>
            <a:r>
              <a:rPr lang="en-US" dirty="0"/>
              <a:t>   &lt;</a:t>
            </a:r>
            <a:r>
              <a:rPr lang="en-US" dirty="0" err="1"/>
              <a:t>xs:complexType</a:t>
            </a:r>
            <a:r>
              <a:rPr lang="en-US" dirty="0"/>
              <a:t> mixed="true"&gt;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name="name" type="</a:t>
            </a:r>
            <a:r>
              <a:rPr lang="en-US" dirty="0" err="1"/>
              <a:t>xs:string</a:t>
            </a:r>
            <a:r>
              <a:rPr lang="en-US" dirty="0"/>
              <a:t>"/&gt;</a:t>
            </a:r>
          </a:p>
          <a:p>
            <a:pPr marL="0" indent="0">
              <a:buNone/>
            </a:pPr>
            <a:r>
              <a:rPr lang="en-US" dirty="0"/>
              <a:t>         &lt;</a:t>
            </a:r>
            <a:r>
              <a:rPr lang="en-US" dirty="0" err="1"/>
              <a:t>xs:element</a:t>
            </a:r>
            <a:r>
              <a:rPr lang="en-US" dirty="0"/>
              <a:t> name="</a:t>
            </a:r>
            <a:r>
              <a:rPr lang="en-US" dirty="0" err="1"/>
              <a:t>orderid</a:t>
            </a:r>
            <a:r>
              <a:rPr lang="en-US" dirty="0"/>
              <a:t>" type="</a:t>
            </a:r>
            <a:r>
              <a:rPr lang="en-US" dirty="0" err="1"/>
              <a:t>xs:positiveInteger</a:t>
            </a:r>
            <a:r>
              <a:rPr lang="en-US" dirty="0"/>
              <a:t>"/&gt;</a:t>
            </a:r>
          </a:p>
          <a:p>
            <a:pPr marL="0" indent="0">
              <a:buNone/>
            </a:pPr>
            <a:r>
              <a:rPr lang="en-US" dirty="0"/>
              <a:t>         &lt;</a:t>
            </a:r>
            <a:r>
              <a:rPr lang="en-US" dirty="0" err="1"/>
              <a:t>xs:element</a:t>
            </a:r>
            <a:r>
              <a:rPr lang="en-US" dirty="0"/>
              <a:t> name="</a:t>
            </a:r>
            <a:r>
              <a:rPr lang="en-US" dirty="0" err="1"/>
              <a:t>shipdate</a:t>
            </a:r>
            <a:r>
              <a:rPr lang="en-US" dirty="0"/>
              <a:t>" type="</a:t>
            </a:r>
            <a:r>
              <a:rPr lang="en-US" dirty="0" err="1"/>
              <a:t>xs:date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b="1" dirty="0"/>
              <a:t>Примечание</a:t>
            </a:r>
            <a:r>
              <a:rPr lang="ru-RU" dirty="0"/>
              <a:t>: Чтобы сделать доступными символьные данные в дочерних элементах "</a:t>
            </a:r>
            <a:r>
              <a:rPr lang="ru-RU" dirty="0" err="1"/>
              <a:t>letter</a:t>
            </a:r>
            <a:r>
              <a:rPr lang="ru-RU" dirty="0"/>
              <a:t>", необходимо атрибут </a:t>
            </a:r>
            <a:r>
              <a:rPr lang="ru-RU" b="1" dirty="0" err="1"/>
              <a:t>mixed</a:t>
            </a:r>
            <a:r>
              <a:rPr lang="ru-RU" dirty="0"/>
              <a:t> установить в значение "</a:t>
            </a:r>
            <a:r>
              <a:rPr lang="ru-RU" dirty="0" err="1"/>
              <a:t>true</a:t>
            </a:r>
            <a:r>
              <a:rPr lang="ru-RU" dirty="0"/>
              <a:t>". Тег </a:t>
            </a:r>
            <a:r>
              <a:rPr lang="ru-RU" b="1" dirty="0"/>
              <a:t>&lt;</a:t>
            </a:r>
            <a:r>
              <a:rPr lang="ru-RU" b="1" dirty="0" err="1"/>
              <a:t>xs:sequence</a:t>
            </a:r>
            <a:r>
              <a:rPr lang="ru-RU" b="1" dirty="0"/>
              <a:t>&gt;</a:t>
            </a:r>
            <a:r>
              <a:rPr lang="ru-RU" dirty="0"/>
              <a:t> означает, что декларированные элементы (</a:t>
            </a:r>
            <a:r>
              <a:rPr lang="ru-RU" dirty="0" err="1"/>
              <a:t>name</a:t>
            </a:r>
            <a:r>
              <a:rPr lang="ru-RU" dirty="0"/>
              <a:t>, </a:t>
            </a:r>
            <a:r>
              <a:rPr lang="ru-RU" dirty="0" err="1"/>
              <a:t>orderid</a:t>
            </a:r>
            <a:r>
              <a:rPr lang="ru-RU" dirty="0"/>
              <a:t> и </a:t>
            </a:r>
            <a:r>
              <a:rPr lang="ru-RU" dirty="0" err="1"/>
              <a:t>shipdate</a:t>
            </a:r>
            <a:r>
              <a:rPr lang="ru-RU" dirty="0"/>
              <a:t>) должны появляться в таком же порядке внутри элемента "</a:t>
            </a:r>
            <a:r>
              <a:rPr lang="ru-RU" dirty="0" err="1"/>
              <a:t>letter</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105</a:t>
            </a:fld>
            <a:endParaRPr lang="ru-RU"/>
          </a:p>
        </p:txBody>
      </p:sp>
    </p:spTree>
    <p:extLst>
      <p:ext uri="{BB962C8B-B14F-4D97-AF65-F5344CB8AC3E}">
        <p14:creationId xmlns:p14="http://schemas.microsoft.com/office/powerpoint/2010/main" val="11627814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со смешанным содержимым, 2/2</a:t>
            </a:r>
          </a:p>
        </p:txBody>
      </p:sp>
      <p:sp>
        <p:nvSpPr>
          <p:cNvPr id="3" name="Объект 2"/>
          <p:cNvSpPr>
            <a:spLocks noGrp="1"/>
          </p:cNvSpPr>
          <p:nvPr>
            <p:ph idx="1"/>
          </p:nvPr>
        </p:nvSpPr>
        <p:spPr/>
        <p:txBody>
          <a:bodyPr>
            <a:normAutofit fontScale="85000" lnSpcReduction="20000"/>
          </a:bodyPr>
          <a:lstStyle/>
          <a:p>
            <a:pPr marL="0" indent="0">
              <a:buNone/>
            </a:pPr>
            <a:r>
              <a:rPr lang="ru-RU" dirty="0"/>
              <a:t>Также можно присвоить имя элементу </a:t>
            </a:r>
            <a:r>
              <a:rPr lang="ru-RU" b="1" dirty="0" err="1"/>
              <a:t>complexType</a:t>
            </a:r>
            <a:r>
              <a:rPr lang="ru-RU" dirty="0"/>
              <a:t>, а в элементе "</a:t>
            </a:r>
            <a:r>
              <a:rPr lang="ru-RU" dirty="0" err="1"/>
              <a:t>letter</a:t>
            </a:r>
            <a:r>
              <a:rPr lang="ru-RU" dirty="0"/>
              <a:t>" определить атрибут </a:t>
            </a:r>
            <a:r>
              <a:rPr lang="ru-RU" b="1" dirty="0" err="1"/>
              <a:t>type</a:t>
            </a:r>
            <a:r>
              <a:rPr lang="ru-RU" dirty="0"/>
              <a:t> с этим именем (в этом случае один и тот же составной тип могут использовать несколько элементов):</a:t>
            </a:r>
          </a:p>
          <a:p>
            <a:pPr marL="0" indent="0">
              <a:buNone/>
            </a:pPr>
            <a:r>
              <a:rPr lang="en-US" dirty="0"/>
              <a:t>&lt;</a:t>
            </a:r>
            <a:r>
              <a:rPr lang="en-US" dirty="0" err="1"/>
              <a:t>xs:element</a:t>
            </a:r>
            <a:r>
              <a:rPr lang="en-US" dirty="0"/>
              <a:t> name="letter" type="</a:t>
            </a:r>
            <a:r>
              <a:rPr lang="en-US" dirty="0" err="1"/>
              <a:t>lettertype</a:t>
            </a:r>
            <a:r>
              <a:rPr lang="en-US" dirty="0"/>
              <a:t>"/&gt;</a:t>
            </a:r>
          </a:p>
          <a:p>
            <a:pPr marL="0" indent="0">
              <a:buNone/>
            </a:pPr>
            <a:r>
              <a:rPr lang="en-US" dirty="0"/>
              <a:t>&lt;</a:t>
            </a:r>
            <a:r>
              <a:rPr lang="en-US" dirty="0" err="1"/>
              <a:t>xs:complexType</a:t>
            </a:r>
            <a:r>
              <a:rPr lang="en-US" dirty="0"/>
              <a:t> name="</a:t>
            </a:r>
            <a:r>
              <a:rPr lang="en-US" dirty="0" err="1"/>
              <a:t>lettertype</a:t>
            </a:r>
            <a:r>
              <a:rPr lang="en-US" dirty="0"/>
              <a:t>" mixed="true"&gt;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name="name" type="</a:t>
            </a:r>
            <a:r>
              <a:rPr lang="en-US" dirty="0" err="1"/>
              <a:t>xs:string</a:t>
            </a:r>
            <a:r>
              <a:rPr lang="en-US" dirty="0"/>
              <a:t>"/&gt;</a:t>
            </a:r>
          </a:p>
          <a:p>
            <a:pPr marL="0" indent="0">
              <a:buNone/>
            </a:pPr>
            <a:r>
              <a:rPr lang="en-US" dirty="0"/>
              <a:t>      &lt;</a:t>
            </a:r>
            <a:r>
              <a:rPr lang="en-US" dirty="0" err="1"/>
              <a:t>xs:element</a:t>
            </a:r>
            <a:r>
              <a:rPr lang="en-US" dirty="0"/>
              <a:t> name="</a:t>
            </a:r>
            <a:r>
              <a:rPr lang="en-US" dirty="0" err="1"/>
              <a:t>orderid</a:t>
            </a:r>
            <a:r>
              <a:rPr lang="en-US" dirty="0"/>
              <a:t>" type="</a:t>
            </a:r>
            <a:r>
              <a:rPr lang="en-US" dirty="0" err="1"/>
              <a:t>xs:positiveInteger</a:t>
            </a:r>
            <a:r>
              <a:rPr lang="en-US" dirty="0"/>
              <a:t>"/&gt;</a:t>
            </a:r>
          </a:p>
          <a:p>
            <a:pPr marL="0" indent="0">
              <a:buNone/>
            </a:pPr>
            <a:r>
              <a:rPr lang="en-US" dirty="0"/>
              <a:t>      &lt;</a:t>
            </a:r>
            <a:r>
              <a:rPr lang="en-US" dirty="0" err="1"/>
              <a:t>xs:element</a:t>
            </a:r>
            <a:r>
              <a:rPr lang="en-US" dirty="0"/>
              <a:t> name="</a:t>
            </a:r>
            <a:r>
              <a:rPr lang="en-US" dirty="0" err="1"/>
              <a:t>shipdate</a:t>
            </a:r>
            <a:r>
              <a:rPr lang="en-US" dirty="0"/>
              <a:t>" type="</a:t>
            </a:r>
            <a:r>
              <a:rPr lang="en-US" dirty="0" err="1"/>
              <a:t>xs:date</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106</a:t>
            </a:fld>
            <a:endParaRPr lang="ru-RU"/>
          </a:p>
        </p:txBody>
      </p:sp>
    </p:spTree>
    <p:extLst>
      <p:ext uri="{BB962C8B-B14F-4D97-AF65-F5344CB8AC3E}">
        <p14:creationId xmlns:p14="http://schemas.microsoft.com/office/powerpoint/2010/main" val="14696466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использования элементов</a:t>
            </a:r>
          </a:p>
        </p:txBody>
      </p:sp>
      <p:sp>
        <p:nvSpPr>
          <p:cNvPr id="3" name="Объект 2"/>
          <p:cNvSpPr>
            <a:spLocks noGrp="1"/>
          </p:cNvSpPr>
          <p:nvPr>
            <p:ph idx="1"/>
          </p:nvPr>
        </p:nvSpPr>
        <p:spPr/>
        <p:txBody>
          <a:bodyPr>
            <a:normAutofit fontScale="62500" lnSpcReduction="20000"/>
          </a:bodyPr>
          <a:lstStyle/>
          <a:p>
            <a:pPr marL="0" indent="0">
              <a:buNone/>
            </a:pPr>
            <a:r>
              <a:rPr lang="ru-RU" dirty="0"/>
              <a:t>Разработчик может контролировать, каким образом элементы должны использоваться в XML документах. Это позволяют сделать индикаторы.</a:t>
            </a:r>
          </a:p>
          <a:p>
            <a:pPr marL="0" indent="0">
              <a:buNone/>
            </a:pPr>
            <a:r>
              <a:rPr lang="ru-RU" dirty="0"/>
              <a:t>Всего существует семь индикаторов:</a:t>
            </a:r>
          </a:p>
          <a:p>
            <a:pPr marL="0" indent="0">
              <a:buNone/>
            </a:pPr>
            <a:r>
              <a:rPr lang="ru-RU" dirty="0"/>
              <a:t>Индикаторы очередности:</a:t>
            </a:r>
          </a:p>
          <a:p>
            <a:r>
              <a:rPr lang="ru-RU" dirty="0" err="1"/>
              <a:t>all</a:t>
            </a:r>
            <a:endParaRPr lang="ru-RU" dirty="0"/>
          </a:p>
          <a:p>
            <a:r>
              <a:rPr lang="ru-RU" dirty="0" err="1"/>
              <a:t>choice</a:t>
            </a:r>
            <a:endParaRPr lang="ru-RU" dirty="0"/>
          </a:p>
          <a:p>
            <a:r>
              <a:rPr lang="ru-RU" dirty="0" err="1"/>
              <a:t>sequence</a:t>
            </a:r>
            <a:endParaRPr lang="ru-RU" dirty="0"/>
          </a:p>
          <a:p>
            <a:pPr marL="0" indent="0">
              <a:buNone/>
            </a:pPr>
            <a:r>
              <a:rPr lang="ru-RU" dirty="0"/>
              <a:t>Индикаторы частотности:</a:t>
            </a:r>
          </a:p>
          <a:p>
            <a:r>
              <a:rPr lang="ru-RU" dirty="0" err="1"/>
              <a:t>maxOccurs</a:t>
            </a:r>
            <a:endParaRPr lang="ru-RU" dirty="0"/>
          </a:p>
          <a:p>
            <a:r>
              <a:rPr lang="ru-RU" dirty="0" err="1"/>
              <a:t>minOccurs</a:t>
            </a:r>
            <a:endParaRPr lang="ru-RU" dirty="0"/>
          </a:p>
          <a:p>
            <a:pPr marL="0" indent="0">
              <a:buNone/>
            </a:pPr>
            <a:r>
              <a:rPr lang="ru-RU" dirty="0"/>
              <a:t>Индикаторы группирования:</a:t>
            </a:r>
          </a:p>
          <a:p>
            <a:r>
              <a:rPr lang="ru-RU" dirty="0" err="1"/>
              <a:t>group</a:t>
            </a:r>
            <a:r>
              <a:rPr lang="ru-RU" dirty="0"/>
              <a:t> </a:t>
            </a:r>
            <a:r>
              <a:rPr lang="ru-RU" dirty="0" err="1"/>
              <a:t>name</a:t>
            </a:r>
            <a:endParaRPr lang="ru-RU" dirty="0"/>
          </a:p>
          <a:p>
            <a:r>
              <a:rPr lang="ru-RU" dirty="0" err="1"/>
              <a:t>attributeGroup</a:t>
            </a:r>
            <a:r>
              <a:rPr lang="ru-RU" dirty="0"/>
              <a:t> </a:t>
            </a:r>
            <a:r>
              <a:rPr lang="ru-RU" dirty="0" err="1"/>
              <a:t>name</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107</a:t>
            </a:fld>
            <a:endParaRPr lang="ru-RU"/>
          </a:p>
        </p:txBody>
      </p:sp>
    </p:spTree>
    <p:extLst>
      <p:ext uri="{BB962C8B-B14F-4D97-AF65-F5344CB8AC3E}">
        <p14:creationId xmlns:p14="http://schemas.microsoft.com/office/powerpoint/2010/main" val="1399047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очерёдности, слайд 1/3</a:t>
            </a:r>
          </a:p>
        </p:txBody>
      </p:sp>
      <p:sp>
        <p:nvSpPr>
          <p:cNvPr id="3" name="Объект 2"/>
          <p:cNvSpPr>
            <a:spLocks noGrp="1"/>
          </p:cNvSpPr>
          <p:nvPr>
            <p:ph idx="1"/>
          </p:nvPr>
        </p:nvSpPr>
        <p:spPr/>
        <p:txBody>
          <a:bodyPr>
            <a:normAutofit fontScale="62500" lnSpcReduction="20000"/>
          </a:bodyPr>
          <a:lstStyle/>
          <a:p>
            <a:pPr marL="0" indent="0">
              <a:buNone/>
            </a:pPr>
            <a:r>
              <a:rPr lang="ru-RU" b="1" i="1" dirty="0"/>
              <a:t>Индикатор </a:t>
            </a:r>
            <a:r>
              <a:rPr lang="ru-RU" b="1" i="1" dirty="0" err="1"/>
              <a:t>all</a:t>
            </a:r>
            <a:endParaRPr lang="ru-RU" dirty="0"/>
          </a:p>
          <a:p>
            <a:pPr marL="0" indent="0">
              <a:buNone/>
            </a:pPr>
            <a:r>
              <a:rPr lang="ru-RU" dirty="0"/>
              <a:t>Индикатор </a:t>
            </a:r>
            <a:r>
              <a:rPr lang="ru-RU" b="1" dirty="0"/>
              <a:t>&lt;</a:t>
            </a:r>
            <a:r>
              <a:rPr lang="ru-RU" b="1" dirty="0" err="1"/>
              <a:t>all</a:t>
            </a:r>
            <a:r>
              <a:rPr lang="ru-RU" b="1" dirty="0"/>
              <a:t>&gt;</a:t>
            </a:r>
            <a:r>
              <a:rPr lang="ru-RU" dirty="0"/>
              <a:t> устанавливает, что дочерние элементы могут появляться в документах в любом порядке, и что каждый из этих дочерних элементов должен появляться всего один раз:</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xs:all</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xs:all</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b="1" dirty="0"/>
              <a:t>Примечание</a:t>
            </a:r>
            <a:r>
              <a:rPr lang="ru-RU" dirty="0"/>
              <a:t>: При использовании индикатора </a:t>
            </a:r>
            <a:r>
              <a:rPr lang="ru-RU" b="1" dirty="0"/>
              <a:t>&lt;</a:t>
            </a:r>
            <a:r>
              <a:rPr lang="ru-RU" b="1" dirty="0" err="1"/>
              <a:t>all</a:t>
            </a:r>
            <a:r>
              <a:rPr lang="ru-RU" b="1" dirty="0"/>
              <a:t>&gt;</a:t>
            </a:r>
            <a:r>
              <a:rPr lang="ru-RU" dirty="0"/>
              <a:t> можно установить индикатор </a:t>
            </a:r>
            <a:r>
              <a:rPr lang="ru-RU" b="1" dirty="0"/>
              <a:t>&lt;</a:t>
            </a:r>
            <a:r>
              <a:rPr lang="ru-RU" b="1" dirty="0" err="1"/>
              <a:t>minOccurs</a:t>
            </a:r>
            <a:r>
              <a:rPr lang="ru-RU" b="1" dirty="0"/>
              <a:t>&gt;</a:t>
            </a:r>
            <a:r>
              <a:rPr lang="ru-RU" dirty="0"/>
              <a:t> в значение 0 или 1, а индикатор </a:t>
            </a:r>
            <a:r>
              <a:rPr lang="ru-RU" b="1" dirty="0"/>
              <a:t>&lt;</a:t>
            </a:r>
            <a:r>
              <a:rPr lang="ru-RU" b="1" dirty="0" err="1"/>
              <a:t>maxOccurs</a:t>
            </a:r>
            <a:r>
              <a:rPr lang="ru-RU" b="1" dirty="0"/>
              <a:t>&gt;</a:t>
            </a:r>
            <a:r>
              <a:rPr lang="ru-RU" dirty="0"/>
              <a:t>только в значение 1 (индикаторы &lt;</a:t>
            </a:r>
            <a:r>
              <a:rPr lang="ru-RU" dirty="0" err="1"/>
              <a:t>minOccurs</a:t>
            </a:r>
            <a:r>
              <a:rPr lang="ru-RU" dirty="0"/>
              <a:t>&gt; и &lt;</a:t>
            </a:r>
            <a:r>
              <a:rPr lang="ru-RU" dirty="0" err="1"/>
              <a:t>maxOccurs</a:t>
            </a:r>
            <a:r>
              <a:rPr lang="ru-RU" dirty="0"/>
              <a:t>&gt; описываются ниже).</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108</a:t>
            </a:fld>
            <a:endParaRPr lang="ru-RU"/>
          </a:p>
        </p:txBody>
      </p:sp>
    </p:spTree>
    <p:extLst>
      <p:ext uri="{BB962C8B-B14F-4D97-AF65-F5344CB8AC3E}">
        <p14:creationId xmlns:p14="http://schemas.microsoft.com/office/powerpoint/2010/main" val="18993825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очерёдности, слайд 2/3</a:t>
            </a:r>
          </a:p>
        </p:txBody>
      </p:sp>
      <p:sp>
        <p:nvSpPr>
          <p:cNvPr id="3" name="Объект 2"/>
          <p:cNvSpPr>
            <a:spLocks noGrp="1"/>
          </p:cNvSpPr>
          <p:nvPr>
            <p:ph idx="1"/>
          </p:nvPr>
        </p:nvSpPr>
        <p:spPr/>
        <p:txBody>
          <a:bodyPr>
            <a:normAutofit fontScale="85000" lnSpcReduction="20000"/>
          </a:bodyPr>
          <a:lstStyle/>
          <a:p>
            <a:pPr marL="0" indent="0">
              <a:buNone/>
            </a:pPr>
            <a:r>
              <a:rPr lang="ru-RU" b="1" i="1" dirty="0"/>
              <a:t>Индикатор </a:t>
            </a:r>
            <a:r>
              <a:rPr lang="ru-RU" b="1" i="1" dirty="0" err="1"/>
              <a:t>choice</a:t>
            </a:r>
            <a:endParaRPr lang="ru-RU" dirty="0"/>
          </a:p>
          <a:p>
            <a:pPr marL="0" indent="0">
              <a:buNone/>
            </a:pPr>
            <a:r>
              <a:rPr lang="ru-RU" dirty="0"/>
              <a:t>Индикатор </a:t>
            </a:r>
            <a:r>
              <a:rPr lang="ru-RU" b="1" dirty="0"/>
              <a:t>&lt;</a:t>
            </a:r>
            <a:r>
              <a:rPr lang="ru-RU" b="1" dirty="0" err="1"/>
              <a:t>choice</a:t>
            </a:r>
            <a:r>
              <a:rPr lang="ru-RU" b="1" dirty="0"/>
              <a:t>&gt;</a:t>
            </a:r>
            <a:r>
              <a:rPr lang="ru-RU" dirty="0"/>
              <a:t> устанавливает, что появляться в документах может либо один дочерний элемент, либо другой:</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xs:choice</a:t>
            </a:r>
            <a:r>
              <a:rPr lang="en-US" dirty="0"/>
              <a:t>&gt;</a:t>
            </a:r>
          </a:p>
          <a:p>
            <a:pPr marL="0" indent="0">
              <a:buNone/>
            </a:pPr>
            <a:r>
              <a:rPr lang="en-US" dirty="0"/>
              <a:t>         &lt;</a:t>
            </a:r>
            <a:r>
              <a:rPr lang="en-US" dirty="0" err="1"/>
              <a:t>xs:element</a:t>
            </a:r>
            <a:r>
              <a:rPr lang="en-US" dirty="0"/>
              <a:t> name="employee" type="employee"/&gt;</a:t>
            </a:r>
          </a:p>
          <a:p>
            <a:pPr marL="0" indent="0">
              <a:buNone/>
            </a:pPr>
            <a:r>
              <a:rPr lang="en-US" dirty="0"/>
              <a:t>         &lt;</a:t>
            </a:r>
            <a:r>
              <a:rPr lang="en-US" dirty="0" err="1"/>
              <a:t>xs:element</a:t>
            </a:r>
            <a:r>
              <a:rPr lang="en-US" dirty="0"/>
              <a:t> name="member" type="member"/&gt;</a:t>
            </a:r>
          </a:p>
          <a:p>
            <a:pPr marL="0" indent="0">
              <a:buNone/>
            </a:pPr>
            <a:r>
              <a:rPr lang="en-US" dirty="0"/>
              <a:t>      &lt;/</a:t>
            </a:r>
            <a:r>
              <a:rPr lang="en-US" dirty="0" err="1"/>
              <a:t>xs:choice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109</a:t>
            </a:fld>
            <a:endParaRPr lang="ru-RU"/>
          </a:p>
        </p:txBody>
      </p:sp>
    </p:spTree>
    <p:extLst>
      <p:ext uri="{BB962C8B-B14F-4D97-AF65-F5344CB8AC3E}">
        <p14:creationId xmlns:p14="http://schemas.microsoft.com/office/powerpoint/2010/main" val="205331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730429"/>
          </a:xfrm>
        </p:spPr>
        <p:txBody>
          <a:bodyPr/>
          <a:lstStyle/>
          <a:p>
            <a:r>
              <a:rPr lang="ru-RU" dirty="0"/>
              <a:t>Элемент </a:t>
            </a:r>
            <a:r>
              <a:rPr lang="en-US" dirty="0" err="1"/>
              <a:t>xsl:value-of</a:t>
            </a:r>
            <a:endParaRPr lang="ru-RU" dirty="0"/>
          </a:p>
        </p:txBody>
      </p:sp>
      <p:sp>
        <p:nvSpPr>
          <p:cNvPr id="3" name="Объект 2"/>
          <p:cNvSpPr>
            <a:spLocks noGrp="1"/>
          </p:cNvSpPr>
          <p:nvPr>
            <p:ph idx="1"/>
          </p:nvPr>
        </p:nvSpPr>
        <p:spPr>
          <a:xfrm>
            <a:off x="628650" y="1095555"/>
            <a:ext cx="7886700" cy="5081408"/>
          </a:xfrm>
        </p:spPr>
        <p:txBody>
          <a:bodyPr numCol="2">
            <a:normAutofit fontScale="55000" lnSpcReduction="20000"/>
          </a:bodyPr>
          <a:lstStyle/>
          <a:p>
            <a:pPr marL="0" indent="0">
              <a:buNone/>
            </a:pPr>
            <a:r>
              <a:rPr lang="ru-RU" dirty="0"/>
              <a:t>Элемент </a:t>
            </a:r>
            <a:r>
              <a:rPr lang="ru-RU" b="1" dirty="0"/>
              <a:t>&lt;</a:t>
            </a:r>
            <a:r>
              <a:rPr lang="ru-RU" b="1" dirty="0" err="1"/>
              <a:t>xsl:value-of</a:t>
            </a:r>
            <a:r>
              <a:rPr lang="ru-RU" b="1" dirty="0"/>
              <a:t>&gt;</a:t>
            </a:r>
            <a:r>
              <a:rPr lang="ru-RU" dirty="0"/>
              <a:t> используется для извлечения значения отобранного XML элемента и добавления его в выходной поток преобразовываемого документа.</a:t>
            </a:r>
            <a:endParaRPr lang="en-US" dirty="0"/>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select="catalog/cd/title"/&gt;&lt;/td&gt;</a:t>
            </a:r>
          </a:p>
          <a:p>
            <a:pPr marL="0" indent="0">
              <a:buNone/>
            </a:pPr>
            <a:r>
              <a:rPr lang="en-US" dirty="0"/>
              <a:t>       &lt;td&gt;&lt;</a:t>
            </a:r>
            <a:r>
              <a:rPr lang="en-US" dirty="0" err="1"/>
              <a:t>xsl:value-of</a:t>
            </a:r>
            <a:r>
              <a:rPr lang="en-US" dirty="0"/>
              <a:t> select="catalog/cd/artist"/&gt;&lt;/td&gt;</a:t>
            </a:r>
          </a:p>
          <a:p>
            <a:pPr marL="0" indent="0">
              <a:buNone/>
            </a:pPr>
            <a:r>
              <a:rPr lang="en-US" dirty="0"/>
              <a:t>     &lt;/</a:t>
            </a:r>
            <a:r>
              <a:rPr lang="en-US" dirty="0" err="1"/>
              <a:t>tr</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a:t>
            </a:r>
          </a:p>
          <a:p>
            <a:pPr marL="0" indent="0">
              <a:buNone/>
            </a:pPr>
            <a:r>
              <a:rPr lang="ru-RU" dirty="0"/>
              <a:t>Атрибут </a:t>
            </a:r>
            <a:r>
              <a:rPr lang="ru-RU" b="1" i="1" dirty="0" err="1"/>
              <a:t>select</a:t>
            </a:r>
            <a:r>
              <a:rPr lang="ru-RU" dirty="0"/>
              <a:t> в приведенном примере содержит выражение XPath, которое работает, как навигация по файловой системе; прямая косая черта (/) выбирает поддиректории.</a:t>
            </a:r>
          </a:p>
          <a:p>
            <a:pPr marL="0" indent="0">
              <a:buNone/>
            </a:pPr>
            <a:r>
              <a:rPr lang="ru-RU" dirty="0"/>
              <a:t>Результат работы кода приведенного примера будет несколько разочаровывающим; в выходной XML документ будет скопирована только одна строка данных.</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a:t>
            </a:fld>
            <a:endParaRPr lang="ru-RU"/>
          </a:p>
        </p:txBody>
      </p:sp>
      <p:pic>
        <p:nvPicPr>
          <p:cNvPr id="6" name="Рисунок 5"/>
          <p:cNvPicPr>
            <a:picLocks noChangeAspect="1"/>
          </p:cNvPicPr>
          <p:nvPr/>
        </p:nvPicPr>
        <p:blipFill>
          <a:blip r:embed="rId2"/>
          <a:stretch>
            <a:fillRect/>
          </a:stretch>
        </p:blipFill>
        <p:spPr>
          <a:xfrm>
            <a:off x="125442" y="2276119"/>
            <a:ext cx="4446558" cy="3900844"/>
          </a:xfrm>
          <a:prstGeom prst="rect">
            <a:avLst/>
          </a:prstGeom>
        </p:spPr>
      </p:pic>
    </p:spTree>
    <p:extLst>
      <p:ext uri="{BB962C8B-B14F-4D97-AF65-F5344CB8AC3E}">
        <p14:creationId xmlns:p14="http://schemas.microsoft.com/office/powerpoint/2010/main" val="174503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очерёдности, слайд 3/3</a:t>
            </a:r>
          </a:p>
        </p:txBody>
      </p:sp>
      <p:sp>
        <p:nvSpPr>
          <p:cNvPr id="3" name="Объект 2"/>
          <p:cNvSpPr>
            <a:spLocks noGrp="1"/>
          </p:cNvSpPr>
          <p:nvPr>
            <p:ph idx="1"/>
          </p:nvPr>
        </p:nvSpPr>
        <p:spPr/>
        <p:txBody>
          <a:bodyPr>
            <a:normAutofit fontScale="85000" lnSpcReduction="20000"/>
          </a:bodyPr>
          <a:lstStyle/>
          <a:p>
            <a:pPr marL="0" indent="0">
              <a:buNone/>
            </a:pPr>
            <a:r>
              <a:rPr lang="ru-RU" b="1" i="1" dirty="0"/>
              <a:t>Индикатор </a:t>
            </a:r>
            <a:r>
              <a:rPr lang="ru-RU" b="1" i="1" dirty="0" err="1"/>
              <a:t>sequence</a:t>
            </a:r>
            <a:endParaRPr lang="ru-RU" dirty="0"/>
          </a:p>
          <a:p>
            <a:pPr marL="0" indent="0">
              <a:buNone/>
            </a:pPr>
            <a:r>
              <a:rPr lang="ru-RU" dirty="0"/>
              <a:t>Индикатор </a:t>
            </a:r>
            <a:r>
              <a:rPr lang="ru-RU" b="1" dirty="0"/>
              <a:t>&lt;</a:t>
            </a:r>
            <a:r>
              <a:rPr lang="ru-RU" b="1" dirty="0" err="1"/>
              <a:t>sequence</a:t>
            </a:r>
            <a:r>
              <a:rPr lang="ru-RU" b="1" dirty="0"/>
              <a:t>&gt;</a:t>
            </a:r>
            <a:r>
              <a:rPr lang="ru-RU" dirty="0"/>
              <a:t> устанавливает, что дочерние элементы должны появляться в документах в заданном порядке:</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110</a:t>
            </a:fld>
            <a:endParaRPr lang="ru-RU"/>
          </a:p>
        </p:txBody>
      </p:sp>
    </p:spTree>
    <p:extLst>
      <p:ext uri="{BB962C8B-B14F-4D97-AF65-F5344CB8AC3E}">
        <p14:creationId xmlns:p14="http://schemas.microsoft.com/office/powerpoint/2010/main" val="138680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частотности, слайд 1/2</a:t>
            </a:r>
          </a:p>
        </p:txBody>
      </p:sp>
      <p:sp>
        <p:nvSpPr>
          <p:cNvPr id="3" name="Объект 2"/>
          <p:cNvSpPr>
            <a:spLocks noGrp="1"/>
          </p:cNvSpPr>
          <p:nvPr>
            <p:ph idx="1"/>
          </p:nvPr>
        </p:nvSpPr>
        <p:spPr>
          <a:xfrm>
            <a:off x="628650" y="1825624"/>
            <a:ext cx="7886700" cy="4895851"/>
          </a:xfrm>
        </p:spPr>
        <p:txBody>
          <a:bodyPr>
            <a:normAutofit fontScale="55000" lnSpcReduction="20000"/>
          </a:bodyPr>
          <a:lstStyle/>
          <a:p>
            <a:pPr marL="0" indent="0">
              <a:buNone/>
            </a:pPr>
            <a:r>
              <a:rPr lang="ru-RU" dirty="0"/>
              <a:t>Индикаторы частотности используются для того, чтобы определить то, как часто элементы могут появляться в XML документах.</a:t>
            </a:r>
          </a:p>
          <a:p>
            <a:pPr marL="0" indent="0">
              <a:buNone/>
            </a:pPr>
            <a:r>
              <a:rPr lang="ru-RU" b="1" dirty="0"/>
              <a:t>Примечание</a:t>
            </a:r>
            <a:r>
              <a:rPr lang="ru-RU" dirty="0"/>
              <a:t>: Для всех "порядковых" и "групповых" индикаторов (</a:t>
            </a:r>
            <a:r>
              <a:rPr lang="ru-RU" i="1" dirty="0" err="1"/>
              <a:t>any</a:t>
            </a:r>
            <a:r>
              <a:rPr lang="ru-RU" i="1" dirty="0"/>
              <a:t>, </a:t>
            </a:r>
            <a:r>
              <a:rPr lang="ru-RU" i="1" dirty="0" err="1"/>
              <a:t>all</a:t>
            </a:r>
            <a:r>
              <a:rPr lang="ru-RU" i="1" dirty="0"/>
              <a:t>, </a:t>
            </a:r>
            <a:r>
              <a:rPr lang="ru-RU" i="1" dirty="0" err="1"/>
              <a:t>choice</a:t>
            </a:r>
            <a:r>
              <a:rPr lang="ru-RU" i="1" dirty="0"/>
              <a:t>, </a:t>
            </a:r>
            <a:r>
              <a:rPr lang="ru-RU" i="1" dirty="0" err="1"/>
              <a:t>sequence</a:t>
            </a:r>
            <a:r>
              <a:rPr lang="ru-RU" i="1" dirty="0"/>
              <a:t>, </a:t>
            </a:r>
            <a:r>
              <a:rPr lang="ru-RU" i="1" dirty="0" err="1"/>
              <a:t>group</a:t>
            </a:r>
            <a:r>
              <a:rPr lang="ru-RU" i="1" dirty="0"/>
              <a:t> </a:t>
            </a:r>
            <a:r>
              <a:rPr lang="ru-RU" i="1" dirty="0" err="1"/>
              <a:t>name</a:t>
            </a:r>
            <a:r>
              <a:rPr lang="ru-RU" dirty="0"/>
              <a:t> и </a:t>
            </a:r>
            <a:r>
              <a:rPr lang="ru-RU" i="1" dirty="0" err="1"/>
              <a:t>group</a:t>
            </a:r>
            <a:r>
              <a:rPr lang="ru-RU" i="1" dirty="0"/>
              <a:t> </a:t>
            </a:r>
            <a:r>
              <a:rPr lang="ru-RU" i="1" dirty="0" err="1"/>
              <a:t>reference</a:t>
            </a:r>
            <a:r>
              <a:rPr lang="ru-RU" dirty="0"/>
              <a:t>) значением по умолчанию для </a:t>
            </a:r>
            <a:r>
              <a:rPr lang="ru-RU" i="1" dirty="0" err="1"/>
              <a:t>maxOccurs</a:t>
            </a:r>
            <a:r>
              <a:rPr lang="ru-RU" dirty="0"/>
              <a:t> и </a:t>
            </a:r>
            <a:r>
              <a:rPr lang="ru-RU" i="1" dirty="0" err="1"/>
              <a:t>minOccurs</a:t>
            </a:r>
            <a:r>
              <a:rPr lang="ru-RU" dirty="0"/>
              <a:t> является 1.</a:t>
            </a:r>
          </a:p>
          <a:p>
            <a:pPr marL="0" indent="0">
              <a:buNone/>
            </a:pPr>
            <a:r>
              <a:rPr lang="ru-RU" b="1" i="1" dirty="0"/>
              <a:t>Индикатор </a:t>
            </a:r>
            <a:r>
              <a:rPr lang="ru-RU" b="1" i="1" dirty="0" err="1"/>
              <a:t>maxOccurs</a:t>
            </a:r>
            <a:endParaRPr lang="ru-RU" dirty="0"/>
          </a:p>
          <a:p>
            <a:pPr marL="0" indent="0">
              <a:buNone/>
            </a:pPr>
            <a:r>
              <a:rPr lang="ru-RU" dirty="0"/>
              <a:t>Индикатор </a:t>
            </a:r>
            <a:r>
              <a:rPr lang="ru-RU" b="1" dirty="0"/>
              <a:t>&lt;</a:t>
            </a:r>
            <a:r>
              <a:rPr lang="ru-RU" b="1" dirty="0" err="1"/>
              <a:t>maxOccurs</a:t>
            </a:r>
            <a:r>
              <a:rPr lang="ru-RU" b="1" dirty="0"/>
              <a:t>&gt;</a:t>
            </a:r>
            <a:r>
              <a:rPr lang="ru-RU" dirty="0"/>
              <a:t> устанавливает максимальное количество появлений элемента:</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full_name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maxOccurs</a:t>
            </a:r>
            <a:r>
              <a:rPr lang="en-US" dirty="0"/>
              <a:t>="10"/&gt;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приведенном выше примере указывается, что элемент "</a:t>
            </a:r>
            <a:r>
              <a:rPr lang="ru-RU" dirty="0" err="1"/>
              <a:t>child_name</a:t>
            </a:r>
            <a:r>
              <a:rPr lang="ru-RU" dirty="0"/>
              <a:t>" в элементе "</a:t>
            </a:r>
            <a:r>
              <a:rPr lang="ru-RU" dirty="0" err="1"/>
              <a:t>person</a:t>
            </a:r>
            <a:r>
              <a:rPr lang="ru-RU" dirty="0"/>
              <a:t>" может использоваться минимум один раз (значение по умолчанию для индикатора </a:t>
            </a:r>
            <a:r>
              <a:rPr lang="ru-RU" i="1" dirty="0" err="1"/>
              <a:t>minOccurs</a:t>
            </a:r>
            <a:r>
              <a:rPr lang="ru-RU" dirty="0"/>
              <a:t> - 1) и максимум 10 раз.</a:t>
            </a:r>
          </a:p>
        </p:txBody>
      </p:sp>
      <p:sp>
        <p:nvSpPr>
          <p:cNvPr id="4" name="Номер слайда 3"/>
          <p:cNvSpPr>
            <a:spLocks noGrp="1"/>
          </p:cNvSpPr>
          <p:nvPr>
            <p:ph type="sldNum" sz="quarter" idx="12"/>
          </p:nvPr>
        </p:nvSpPr>
        <p:spPr/>
        <p:txBody>
          <a:bodyPr/>
          <a:lstStyle/>
          <a:p>
            <a:fld id="{27BF893A-1522-497C-9455-E0D4EBB3EDB5}" type="slidenum">
              <a:rPr lang="ru-RU" smtClean="0"/>
              <a:pPr/>
              <a:t>111</a:t>
            </a:fld>
            <a:endParaRPr lang="ru-RU"/>
          </a:p>
        </p:txBody>
      </p:sp>
    </p:spTree>
    <p:extLst>
      <p:ext uri="{BB962C8B-B14F-4D97-AF65-F5344CB8AC3E}">
        <p14:creationId xmlns:p14="http://schemas.microsoft.com/office/powerpoint/2010/main" val="22609956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частотности, слайд 2/2</a:t>
            </a:r>
          </a:p>
        </p:txBody>
      </p:sp>
      <p:sp>
        <p:nvSpPr>
          <p:cNvPr id="3" name="Объект 2"/>
          <p:cNvSpPr>
            <a:spLocks noGrp="1"/>
          </p:cNvSpPr>
          <p:nvPr>
            <p:ph idx="1"/>
          </p:nvPr>
        </p:nvSpPr>
        <p:spPr>
          <a:xfrm>
            <a:off x="628650" y="1825625"/>
            <a:ext cx="7886700" cy="4764956"/>
          </a:xfrm>
        </p:spPr>
        <p:txBody>
          <a:bodyPr>
            <a:normAutofit fontScale="62500" lnSpcReduction="20000"/>
          </a:bodyPr>
          <a:lstStyle/>
          <a:p>
            <a:pPr marL="0" indent="0">
              <a:buNone/>
            </a:pPr>
            <a:r>
              <a:rPr lang="ru-RU" b="1" i="1" dirty="0"/>
              <a:t>Индикатор </a:t>
            </a:r>
            <a:r>
              <a:rPr lang="ru-RU" b="1" i="1" dirty="0" err="1"/>
              <a:t>minOccurs</a:t>
            </a:r>
            <a:endParaRPr lang="ru-RU" dirty="0"/>
          </a:p>
          <a:p>
            <a:pPr marL="0" indent="0">
              <a:buNone/>
            </a:pPr>
            <a:r>
              <a:rPr lang="ru-RU" dirty="0"/>
              <a:t>Индикатор </a:t>
            </a:r>
            <a:r>
              <a:rPr lang="ru-RU" b="1" dirty="0"/>
              <a:t>&lt;</a:t>
            </a:r>
            <a:r>
              <a:rPr lang="ru-RU" b="1" dirty="0" err="1"/>
              <a:t>minOccurs</a:t>
            </a:r>
            <a:r>
              <a:rPr lang="ru-RU" b="1" dirty="0"/>
              <a:t>&gt;</a:t>
            </a:r>
            <a:r>
              <a:rPr lang="ru-RU" dirty="0"/>
              <a:t>  устанавливает минимальное количество появлений элемента:</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full_name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maxOccurs</a:t>
            </a:r>
            <a:r>
              <a:rPr lang="en-US" dirty="0"/>
              <a:t>="10" minOccurs="0"/&gt;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приведенном выше примере указывается, что элемент "</a:t>
            </a:r>
            <a:r>
              <a:rPr lang="ru-RU" dirty="0" err="1"/>
              <a:t>child_name</a:t>
            </a:r>
            <a:r>
              <a:rPr lang="ru-RU" dirty="0"/>
              <a:t>" в элементе "</a:t>
            </a:r>
            <a:r>
              <a:rPr lang="ru-RU" dirty="0" err="1"/>
              <a:t>person</a:t>
            </a:r>
            <a:r>
              <a:rPr lang="ru-RU" dirty="0"/>
              <a:t>" может использоваться минимум 0 раз и максимум 10 раз.</a:t>
            </a:r>
          </a:p>
          <a:p>
            <a:pPr marL="0" indent="0">
              <a:buNone/>
            </a:pPr>
            <a:r>
              <a:rPr lang="ru-RU" dirty="0"/>
              <a:t>Чтобы разрешить использовать какой-то элемент неограниченное число раз, используется выражение </a:t>
            </a:r>
            <a:r>
              <a:rPr lang="ru-RU" b="1" dirty="0" err="1"/>
              <a:t>maxOccurs</a:t>
            </a:r>
            <a:r>
              <a:rPr lang="ru-RU" b="1" dirty="0"/>
              <a:t>="</a:t>
            </a:r>
            <a:r>
              <a:rPr lang="ru-RU" b="1" dirty="0" err="1"/>
              <a:t>unbounded</a:t>
            </a:r>
            <a:r>
              <a:rPr lang="ru-RU" b="1" dirty="0"/>
              <a:t>"</a:t>
            </a:r>
            <a:r>
              <a:rPr lang="ru-RU" dirty="0"/>
              <a: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112</a:t>
            </a:fld>
            <a:endParaRPr lang="ru-RU"/>
          </a:p>
        </p:txBody>
      </p:sp>
    </p:spTree>
    <p:extLst>
      <p:ext uri="{BB962C8B-B14F-4D97-AF65-F5344CB8AC3E}">
        <p14:creationId xmlns:p14="http://schemas.microsoft.com/office/powerpoint/2010/main" val="15676850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индикаторов</a:t>
            </a:r>
            <a:r>
              <a:rPr lang="en-US" dirty="0"/>
              <a:t>, XML </a:t>
            </a:r>
            <a:r>
              <a:rPr lang="ru-RU" dirty="0"/>
              <a:t>Файл</a:t>
            </a:r>
          </a:p>
        </p:txBody>
      </p:sp>
      <p:sp>
        <p:nvSpPr>
          <p:cNvPr id="3" name="Объект 2"/>
          <p:cNvSpPr>
            <a:spLocks noGrp="1"/>
          </p:cNvSpPr>
          <p:nvPr>
            <p:ph idx="1"/>
          </p:nvPr>
        </p:nvSpPr>
        <p:spPr>
          <a:xfrm>
            <a:off x="628650" y="1825624"/>
            <a:ext cx="7886700" cy="4895851"/>
          </a:xfrm>
        </p:spPr>
        <p:txBody>
          <a:bodyPr numCol="2" spcCol="180000">
            <a:normAutofit fontScale="62500" lnSpcReduction="20000"/>
          </a:bodyPr>
          <a:lstStyle/>
          <a:p>
            <a:pPr marL="0" indent="0">
              <a:buNone/>
            </a:pPr>
            <a:r>
              <a:rPr lang="en-US" dirty="0"/>
              <a:t>&lt;?xml version="1.0" encoding="UTF-8"?&gt;</a:t>
            </a:r>
          </a:p>
          <a:p>
            <a:pPr marL="0" indent="0">
              <a:buNone/>
            </a:pPr>
            <a:r>
              <a:rPr lang="en-US" dirty="0"/>
              <a:t>&lt;persons </a:t>
            </a:r>
            <a:r>
              <a:rPr lang="en-US" dirty="0" err="1"/>
              <a:t>xmlns:xsi</a:t>
            </a:r>
            <a:r>
              <a:rPr lang="en-US" dirty="0"/>
              <a:t>="http://www.w3.org/2001/XMLSchema-instance"</a:t>
            </a:r>
          </a:p>
          <a:p>
            <a:pPr marL="0" indent="0">
              <a:buNone/>
            </a:pPr>
            <a:r>
              <a:rPr lang="en-US" dirty="0" err="1"/>
              <a:t>xsi:noNamespaceSchemaLocation</a:t>
            </a:r>
            <a:r>
              <a:rPr lang="en-US" dirty="0"/>
              <a:t>="family.xsd"&gt;</a:t>
            </a:r>
          </a:p>
          <a:p>
            <a:pPr marL="0" indent="0">
              <a:buNone/>
            </a:pPr>
            <a:r>
              <a:rPr lang="en-US" dirty="0"/>
              <a:t>   &lt;person&gt;</a:t>
            </a:r>
          </a:p>
          <a:p>
            <a:pPr marL="0" indent="0">
              <a:buNone/>
            </a:pPr>
            <a:r>
              <a:rPr lang="en-US" dirty="0"/>
              <a:t>      &lt;</a:t>
            </a:r>
            <a:r>
              <a:rPr lang="en-US" dirty="0" err="1"/>
              <a:t>full_name</a:t>
            </a:r>
            <a:r>
              <a:rPr lang="en-US" dirty="0"/>
              <a:t>&gt;</a:t>
            </a:r>
            <a:r>
              <a:rPr lang="en-US" dirty="0" err="1"/>
              <a:t>Hege</a:t>
            </a:r>
            <a:r>
              <a:rPr lang="en-US" dirty="0"/>
              <a:t> </a:t>
            </a:r>
            <a:r>
              <a:rPr lang="en-US" dirty="0" err="1"/>
              <a:t>Refsnes</a:t>
            </a:r>
            <a:r>
              <a:rPr lang="en-US" dirty="0"/>
              <a:t>&lt;/</a:t>
            </a:r>
            <a:r>
              <a:rPr lang="en-US" dirty="0" err="1"/>
              <a:t>full_name</a:t>
            </a:r>
            <a:r>
              <a:rPr lang="en-US" dirty="0"/>
              <a:t>&gt;</a:t>
            </a:r>
          </a:p>
          <a:p>
            <a:pPr marL="0" indent="0">
              <a:buNone/>
            </a:pPr>
            <a:r>
              <a:rPr lang="en-US" dirty="0"/>
              <a:t>      &lt;</a:t>
            </a:r>
            <a:r>
              <a:rPr lang="en-US" dirty="0" err="1"/>
              <a:t>child_name</a:t>
            </a:r>
            <a:r>
              <a:rPr lang="en-US" dirty="0"/>
              <a:t>&gt;</a:t>
            </a:r>
            <a:r>
              <a:rPr lang="en-US" dirty="0" err="1"/>
              <a:t>Cecilie</a:t>
            </a:r>
            <a:r>
              <a:rPr lang="en-US" dirty="0"/>
              <a:t>&lt;/</a:t>
            </a:r>
            <a:r>
              <a:rPr lang="en-US" dirty="0" err="1"/>
              <a:t>child_name</a:t>
            </a:r>
            <a:r>
              <a:rPr lang="en-US" dirty="0"/>
              <a:t>&gt;</a:t>
            </a:r>
          </a:p>
          <a:p>
            <a:pPr marL="0" indent="0">
              <a:buNone/>
            </a:pPr>
            <a:r>
              <a:rPr lang="en-US" dirty="0"/>
              <a:t>   &lt;/person&gt;</a:t>
            </a:r>
          </a:p>
          <a:p>
            <a:pPr marL="0" indent="0">
              <a:buNone/>
            </a:pPr>
            <a:r>
              <a:rPr lang="en-US" dirty="0"/>
              <a:t>   &lt;person&gt;</a:t>
            </a:r>
          </a:p>
          <a:p>
            <a:pPr marL="0" indent="0">
              <a:buNone/>
            </a:pPr>
            <a:r>
              <a:rPr lang="en-US" dirty="0"/>
              <a:t>      &lt;</a:t>
            </a:r>
            <a:r>
              <a:rPr lang="en-US" dirty="0" err="1"/>
              <a:t>full_name</a:t>
            </a:r>
            <a:r>
              <a:rPr lang="en-US" dirty="0"/>
              <a:t>&gt;</a:t>
            </a:r>
            <a:r>
              <a:rPr lang="en-US" dirty="0" err="1"/>
              <a:t>Tove</a:t>
            </a:r>
            <a:r>
              <a:rPr lang="en-US" dirty="0"/>
              <a:t> </a:t>
            </a:r>
            <a:r>
              <a:rPr lang="en-US" dirty="0" err="1"/>
              <a:t>Refsnes</a:t>
            </a:r>
            <a:r>
              <a:rPr lang="en-US" dirty="0"/>
              <a:t>&lt;/</a:t>
            </a:r>
            <a:r>
              <a:rPr lang="en-US" dirty="0" err="1"/>
              <a:t>full_name</a:t>
            </a:r>
            <a:r>
              <a:rPr lang="en-US" dirty="0"/>
              <a:t>&gt;</a:t>
            </a:r>
          </a:p>
          <a:p>
            <a:pPr marL="0" indent="0">
              <a:buNone/>
            </a:pPr>
            <a:r>
              <a:rPr lang="en-US" dirty="0"/>
              <a:t>      &lt;</a:t>
            </a:r>
            <a:r>
              <a:rPr lang="en-US" dirty="0" err="1"/>
              <a:t>child_name</a:t>
            </a:r>
            <a:r>
              <a:rPr lang="en-US" dirty="0"/>
              <a:t>&gt;</a:t>
            </a:r>
            <a:r>
              <a:rPr lang="en-US" dirty="0" err="1"/>
              <a:t>Hege</a:t>
            </a:r>
            <a:r>
              <a:rPr lang="en-US" dirty="0"/>
              <a:t>&lt;/</a:t>
            </a:r>
            <a:r>
              <a:rPr lang="en-US" dirty="0" err="1"/>
              <a:t>child_name</a:t>
            </a:r>
            <a:r>
              <a:rPr lang="en-US" dirty="0"/>
              <a:t>&gt;</a:t>
            </a:r>
          </a:p>
          <a:p>
            <a:pPr marL="0" indent="0">
              <a:buNone/>
            </a:pPr>
            <a:r>
              <a:rPr lang="en-US" dirty="0"/>
              <a:t>      &lt;</a:t>
            </a:r>
            <a:r>
              <a:rPr lang="en-US" dirty="0" err="1"/>
              <a:t>child_name</a:t>
            </a:r>
            <a:r>
              <a:rPr lang="en-US" dirty="0"/>
              <a:t>&gt;Stale&lt;/</a:t>
            </a:r>
            <a:r>
              <a:rPr lang="en-US" dirty="0" err="1"/>
              <a:t>child_name</a:t>
            </a:r>
            <a:r>
              <a:rPr lang="en-US" dirty="0"/>
              <a:t>&gt;</a:t>
            </a:r>
          </a:p>
          <a:p>
            <a:pPr marL="0" indent="0">
              <a:buNone/>
            </a:pPr>
            <a:r>
              <a:rPr lang="en-US" dirty="0"/>
              <a:t>      &lt;</a:t>
            </a:r>
            <a:r>
              <a:rPr lang="en-US" dirty="0" err="1"/>
              <a:t>child_name</a:t>
            </a:r>
            <a:r>
              <a:rPr lang="en-US" dirty="0"/>
              <a:t>&gt;Jim&lt;/</a:t>
            </a:r>
            <a:r>
              <a:rPr lang="en-US" dirty="0" err="1"/>
              <a:t>child_name</a:t>
            </a:r>
            <a:r>
              <a:rPr lang="en-US" dirty="0"/>
              <a:t>&gt;</a:t>
            </a:r>
          </a:p>
          <a:p>
            <a:pPr marL="0" indent="0">
              <a:buNone/>
            </a:pPr>
            <a:r>
              <a:rPr lang="en-US" dirty="0"/>
              <a:t>      &lt;</a:t>
            </a:r>
            <a:r>
              <a:rPr lang="en-US" dirty="0" err="1"/>
              <a:t>child_name</a:t>
            </a:r>
            <a:r>
              <a:rPr lang="en-US" dirty="0"/>
              <a:t>&gt;</a:t>
            </a:r>
            <a:r>
              <a:rPr lang="en-US" dirty="0" err="1"/>
              <a:t>Borge</a:t>
            </a:r>
            <a:r>
              <a:rPr lang="en-US" dirty="0"/>
              <a:t>&lt;/</a:t>
            </a:r>
            <a:r>
              <a:rPr lang="en-US" dirty="0" err="1"/>
              <a:t>child_name</a:t>
            </a:r>
            <a:r>
              <a:rPr lang="en-US" dirty="0"/>
              <a:t>&gt;</a:t>
            </a:r>
          </a:p>
          <a:p>
            <a:pPr marL="0" indent="0">
              <a:buNone/>
            </a:pPr>
            <a:r>
              <a:rPr lang="en-US" dirty="0"/>
              <a:t>   &lt;/person&gt;</a:t>
            </a:r>
          </a:p>
          <a:p>
            <a:pPr marL="0" indent="0">
              <a:buNone/>
            </a:pPr>
            <a:r>
              <a:rPr lang="en-US" dirty="0"/>
              <a:t>   &lt;person&gt;</a:t>
            </a:r>
          </a:p>
          <a:p>
            <a:pPr marL="0" indent="0">
              <a:buNone/>
            </a:pPr>
            <a:r>
              <a:rPr lang="en-US" dirty="0"/>
              <a:t>      &lt;</a:t>
            </a:r>
            <a:r>
              <a:rPr lang="en-US" dirty="0" err="1"/>
              <a:t>full_name</a:t>
            </a:r>
            <a:r>
              <a:rPr lang="en-US" dirty="0"/>
              <a:t>&gt;Stale </a:t>
            </a:r>
            <a:r>
              <a:rPr lang="en-US" dirty="0" err="1"/>
              <a:t>Refsnes</a:t>
            </a:r>
            <a:r>
              <a:rPr lang="en-US" dirty="0"/>
              <a:t>&lt;/</a:t>
            </a:r>
            <a:r>
              <a:rPr lang="en-US" dirty="0" err="1"/>
              <a:t>full_name</a:t>
            </a:r>
            <a:r>
              <a:rPr lang="en-US" dirty="0"/>
              <a:t>&gt;</a:t>
            </a:r>
          </a:p>
          <a:p>
            <a:pPr marL="0" indent="0">
              <a:buNone/>
            </a:pPr>
            <a:r>
              <a:rPr lang="en-US" dirty="0"/>
              <a:t>   &lt;/person&gt;</a:t>
            </a:r>
          </a:p>
          <a:p>
            <a:pPr marL="0" indent="0">
              <a:buNone/>
            </a:pPr>
            <a:r>
              <a:rPr lang="en-US" dirty="0"/>
              <a:t>&lt;/persons&gt;</a:t>
            </a:r>
            <a:endParaRPr lang="ru-RU" dirty="0"/>
          </a:p>
          <a:p>
            <a:pPr marL="0" indent="0">
              <a:buNone/>
            </a:pPr>
            <a:r>
              <a:rPr lang="ru-RU" dirty="0"/>
              <a:t>Приведенный XML файл содержит корневой элемент "</a:t>
            </a:r>
            <a:r>
              <a:rPr lang="ru-RU" dirty="0" err="1"/>
              <a:t>persons</a:t>
            </a:r>
            <a:r>
              <a:rPr lang="ru-RU" dirty="0"/>
              <a:t>". Внутри этого корневого элемента у нас есть три элемента "</a:t>
            </a:r>
            <a:r>
              <a:rPr lang="ru-RU" dirty="0" err="1"/>
              <a:t>person</a:t>
            </a:r>
            <a:r>
              <a:rPr lang="ru-RU" dirty="0"/>
              <a:t>". Каждый элемент "</a:t>
            </a:r>
            <a:r>
              <a:rPr lang="ru-RU" dirty="0" err="1"/>
              <a:t>person</a:t>
            </a:r>
            <a:r>
              <a:rPr lang="ru-RU" dirty="0"/>
              <a:t>" должен содержать элемент "</a:t>
            </a:r>
            <a:r>
              <a:rPr lang="ru-RU" dirty="0" err="1"/>
              <a:t>full_name</a:t>
            </a:r>
            <a:r>
              <a:rPr lang="ru-RU" dirty="0"/>
              <a:t>" и может содержать до 5 элементов "</a:t>
            </a:r>
            <a:r>
              <a:rPr lang="ru-RU" dirty="0" err="1"/>
              <a:t>child_name</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113</a:t>
            </a:fld>
            <a:endParaRPr lang="ru-RU"/>
          </a:p>
        </p:txBody>
      </p:sp>
    </p:spTree>
    <p:extLst>
      <p:ext uri="{BB962C8B-B14F-4D97-AF65-F5344CB8AC3E}">
        <p14:creationId xmlns:p14="http://schemas.microsoft.com/office/powerpoint/2010/main" val="10023319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индикаторов</a:t>
            </a:r>
            <a:r>
              <a:rPr lang="en-US" dirty="0"/>
              <a:t>, XML </a:t>
            </a:r>
            <a:r>
              <a:rPr lang="ru-RU" dirty="0"/>
              <a:t>схема</a:t>
            </a:r>
          </a:p>
        </p:txBody>
      </p:sp>
      <p:sp>
        <p:nvSpPr>
          <p:cNvPr id="3" name="Объект 2"/>
          <p:cNvSpPr>
            <a:spLocks noGrp="1"/>
          </p:cNvSpPr>
          <p:nvPr>
            <p:ph idx="1"/>
          </p:nvPr>
        </p:nvSpPr>
        <p:spPr>
          <a:xfrm>
            <a:off x="628650" y="1825625"/>
            <a:ext cx="7886700" cy="4963364"/>
          </a:xfrm>
        </p:spPr>
        <p:txBody>
          <a:bodyPr>
            <a:normAutofit fontScale="55000" lnSpcReduction="20000"/>
          </a:bodyPr>
          <a:lstStyle/>
          <a:p>
            <a:pPr marL="0" indent="0">
              <a:buNone/>
            </a:pPr>
            <a:r>
              <a:rPr lang="en-US" dirty="0"/>
              <a:t>&lt;?xml version="1.0" encoding="UTF-8"?&gt;</a:t>
            </a:r>
          </a:p>
          <a:p>
            <a:pPr marL="0" indent="0">
              <a:buNone/>
            </a:pPr>
            <a:r>
              <a:rPr lang="en-US" dirty="0"/>
              <a:t>&lt;</a:t>
            </a:r>
            <a:r>
              <a:rPr lang="en-US" dirty="0" err="1"/>
              <a:t>xs:schema</a:t>
            </a:r>
            <a:r>
              <a:rPr lang="en-US" dirty="0"/>
              <a:t> </a:t>
            </a:r>
            <a:r>
              <a:rPr lang="en-US" dirty="0" err="1"/>
              <a:t>xmlns:xs</a:t>
            </a:r>
            <a:r>
              <a:rPr lang="en-US" dirty="0"/>
              <a:t>="http://www.w3.org/2001/XMLSchema" </a:t>
            </a:r>
            <a:r>
              <a:rPr lang="en-US" dirty="0" err="1"/>
              <a:t>elementFormDefault</a:t>
            </a:r>
            <a:r>
              <a:rPr lang="en-US" dirty="0"/>
              <a:t>="qualified"&gt;</a:t>
            </a:r>
          </a:p>
          <a:p>
            <a:pPr marL="0" indent="0">
              <a:buNone/>
            </a:pPr>
            <a:r>
              <a:rPr lang="en-US" dirty="0"/>
              <a:t>   &lt;</a:t>
            </a:r>
            <a:r>
              <a:rPr lang="en-US" dirty="0" err="1"/>
              <a:t>xs:element</a:t>
            </a:r>
            <a:r>
              <a:rPr lang="en-US" dirty="0"/>
              <a:t> name="persons"&gt;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name="person" </a:t>
            </a:r>
            <a:r>
              <a:rPr lang="en-US" dirty="0" err="1"/>
              <a:t>maxOccurs</a:t>
            </a:r>
            <a:r>
              <a:rPr lang="en-US" dirty="0"/>
              <a:t>="unbounded"&gt;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full_name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child_name</a:t>
            </a:r>
            <a:r>
              <a:rPr lang="en-US" dirty="0"/>
              <a:t>" type="</a:t>
            </a:r>
            <a:r>
              <a:rPr lang="en-US" dirty="0" err="1"/>
              <a:t>xs:string</a:t>
            </a:r>
            <a:r>
              <a:rPr lang="en-US" dirty="0"/>
              <a:t>" minOccurs="0" </a:t>
            </a:r>
            <a:r>
              <a:rPr lang="en-US" dirty="0" err="1"/>
              <a:t>maxOccurs</a:t>
            </a:r>
            <a:r>
              <a:rPr lang="en-US" dirty="0"/>
              <a:t>="5"/&gt;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xs:element</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xs:element</a:t>
            </a:r>
            <a:r>
              <a:rPr lang="en-US" dirty="0"/>
              <a:t>&gt;</a:t>
            </a:r>
          </a:p>
          <a:p>
            <a:pPr marL="0" indent="0">
              <a:buNone/>
            </a:pPr>
            <a:r>
              <a:rPr lang="en-US" dirty="0"/>
              <a:t>&lt;/</a:t>
            </a:r>
            <a:r>
              <a:rPr lang="en-US" dirty="0" err="1"/>
              <a:t>xs:schema</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114</a:t>
            </a:fld>
            <a:endParaRPr lang="ru-RU"/>
          </a:p>
        </p:txBody>
      </p:sp>
    </p:spTree>
    <p:extLst>
      <p:ext uri="{BB962C8B-B14F-4D97-AF65-F5344CB8AC3E}">
        <p14:creationId xmlns:p14="http://schemas.microsoft.com/office/powerpoint/2010/main" val="36171351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группирования, 1/2</a:t>
            </a:r>
          </a:p>
        </p:txBody>
      </p:sp>
      <p:sp>
        <p:nvSpPr>
          <p:cNvPr id="3" name="Объект 2"/>
          <p:cNvSpPr>
            <a:spLocks noGrp="1"/>
          </p:cNvSpPr>
          <p:nvPr>
            <p:ph idx="1"/>
          </p:nvPr>
        </p:nvSpPr>
        <p:spPr/>
        <p:txBody>
          <a:bodyPr>
            <a:normAutofit fontScale="55000" lnSpcReduction="20000"/>
          </a:bodyPr>
          <a:lstStyle/>
          <a:p>
            <a:pPr marL="0" indent="0">
              <a:buNone/>
            </a:pPr>
            <a:r>
              <a:rPr lang="ru-RU" dirty="0"/>
              <a:t>Индикаторы группирования используются для определения связанных наборов элементов.</a:t>
            </a:r>
          </a:p>
          <a:p>
            <a:pPr marL="0" indent="0">
              <a:buNone/>
            </a:pPr>
            <a:r>
              <a:rPr lang="ru-RU" b="1" i="1" dirty="0"/>
              <a:t>Группирование элементов</a:t>
            </a:r>
            <a:endParaRPr lang="ru-RU" dirty="0"/>
          </a:p>
          <a:p>
            <a:pPr marL="0" indent="0">
              <a:buNone/>
            </a:pPr>
            <a:r>
              <a:rPr lang="ru-RU" dirty="0"/>
              <a:t>Группы элементов определяются при помощи декларации </a:t>
            </a:r>
            <a:r>
              <a:rPr lang="ru-RU" b="1" dirty="0" err="1"/>
              <a:t>group</a:t>
            </a:r>
            <a:r>
              <a:rPr lang="ru-RU" dirty="0"/>
              <a:t> следующим образом:</a:t>
            </a:r>
          </a:p>
          <a:p>
            <a:pPr marL="0" indent="0">
              <a:buNone/>
            </a:pPr>
            <a:r>
              <a:rPr lang="en-US" dirty="0"/>
              <a:t>&lt;</a:t>
            </a:r>
            <a:r>
              <a:rPr lang="en-US" dirty="0" err="1"/>
              <a:t>xs:group</a:t>
            </a:r>
            <a:r>
              <a:rPr lang="en-US" dirty="0"/>
              <a:t> name="</a:t>
            </a:r>
            <a:r>
              <a:rPr lang="ru-RU" dirty="0" err="1"/>
              <a:t>имя_группы</a:t>
            </a:r>
            <a:r>
              <a:rPr lang="ru-RU" dirty="0"/>
              <a:t>"&gt;</a:t>
            </a:r>
          </a:p>
          <a:p>
            <a:pPr marL="0" indent="0">
              <a:buNone/>
            </a:pPr>
            <a:r>
              <a:rPr lang="ru-RU" dirty="0"/>
              <a:t>   ...</a:t>
            </a:r>
          </a:p>
          <a:p>
            <a:pPr marL="0" indent="0">
              <a:buNone/>
            </a:pPr>
            <a:r>
              <a:rPr lang="ru-RU" dirty="0"/>
              <a:t>&lt;/</a:t>
            </a:r>
            <a:r>
              <a:rPr lang="en-US" dirty="0" err="1"/>
              <a:t>xs:group</a:t>
            </a:r>
            <a:r>
              <a:rPr lang="en-US" dirty="0"/>
              <a:t>&gt;</a:t>
            </a:r>
            <a:endParaRPr lang="ru-RU" dirty="0"/>
          </a:p>
          <a:p>
            <a:pPr marL="0" indent="0">
              <a:buNone/>
            </a:pPr>
            <a:r>
              <a:rPr lang="ru-RU" dirty="0"/>
              <a:t>Внутри такой декларации необходимо определять элемент </a:t>
            </a:r>
            <a:r>
              <a:rPr lang="ru-RU" b="1" dirty="0" err="1"/>
              <a:t>all</a:t>
            </a:r>
            <a:r>
              <a:rPr lang="ru-RU" b="1" dirty="0"/>
              <a:t>, </a:t>
            </a:r>
            <a:r>
              <a:rPr lang="ru-RU" b="1" dirty="0" err="1"/>
              <a:t>choice</a:t>
            </a:r>
            <a:r>
              <a:rPr lang="ru-RU" dirty="0"/>
              <a:t> или </a:t>
            </a:r>
            <a:r>
              <a:rPr lang="ru-RU" b="1" dirty="0" err="1"/>
              <a:t>sequence</a:t>
            </a:r>
            <a:r>
              <a:rPr lang="ru-RU" dirty="0"/>
              <a:t>. В следующем примере определяется группа с именем "</a:t>
            </a:r>
            <a:r>
              <a:rPr lang="ru-RU" dirty="0" err="1"/>
              <a:t>persongroup</a:t>
            </a:r>
            <a:r>
              <a:rPr lang="ru-RU" dirty="0"/>
              <a:t>", которая определяет группу элементов, которые должны появляться точно в указанном порядке:</a:t>
            </a:r>
          </a:p>
          <a:p>
            <a:pPr marL="0" indent="0">
              <a:buNone/>
            </a:pPr>
            <a:r>
              <a:rPr lang="en-US" dirty="0"/>
              <a:t>&lt;</a:t>
            </a:r>
            <a:r>
              <a:rPr lang="en-US" dirty="0" err="1"/>
              <a:t>xs:group</a:t>
            </a:r>
            <a:r>
              <a:rPr lang="en-US" dirty="0"/>
              <a:t> name="</a:t>
            </a:r>
            <a:r>
              <a:rPr lang="en-US" dirty="0" err="1"/>
              <a:t>persongroup</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xs:element</a:t>
            </a:r>
            <a:r>
              <a:rPr lang="en-US" dirty="0"/>
              <a:t> name="birthday" type="</a:t>
            </a:r>
            <a:r>
              <a:rPr lang="en-US" dirty="0" err="1"/>
              <a:t>xs:date</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xs:group</a:t>
            </a:r>
            <a:r>
              <a:rPr lang="en-US" dirty="0"/>
              <a:t>&gt;</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115</a:t>
            </a:fld>
            <a:endParaRPr lang="ru-RU"/>
          </a:p>
        </p:txBody>
      </p:sp>
    </p:spTree>
    <p:extLst>
      <p:ext uri="{BB962C8B-B14F-4D97-AF65-F5344CB8AC3E}">
        <p14:creationId xmlns:p14="http://schemas.microsoft.com/office/powerpoint/2010/main" val="26647066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Индикаторы группирования, 2/2</a:t>
            </a:r>
          </a:p>
        </p:txBody>
      </p:sp>
      <p:sp>
        <p:nvSpPr>
          <p:cNvPr id="3" name="Объект 2"/>
          <p:cNvSpPr>
            <a:spLocks noGrp="1"/>
          </p:cNvSpPr>
          <p:nvPr>
            <p:ph idx="1"/>
          </p:nvPr>
        </p:nvSpPr>
        <p:spPr/>
        <p:txBody>
          <a:bodyPr>
            <a:normAutofit fontScale="47500" lnSpcReduction="20000"/>
          </a:bodyPr>
          <a:lstStyle/>
          <a:p>
            <a:pPr marL="0" indent="0">
              <a:buNone/>
            </a:pPr>
            <a:r>
              <a:rPr lang="ru-RU" dirty="0"/>
              <a:t>После того как группа элементов была определена, её можно использовать в других определениях:</a:t>
            </a:r>
          </a:p>
          <a:p>
            <a:pPr marL="0" indent="0">
              <a:buNone/>
            </a:pPr>
            <a:r>
              <a:rPr lang="en-US" dirty="0"/>
              <a:t>&lt;</a:t>
            </a:r>
            <a:r>
              <a:rPr lang="en-US" dirty="0" err="1"/>
              <a:t>xs:group</a:t>
            </a:r>
            <a:r>
              <a:rPr lang="en-US" dirty="0"/>
              <a:t> name="</a:t>
            </a:r>
            <a:r>
              <a:rPr lang="en-US" dirty="0" err="1"/>
              <a:t>persongroup</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xs:element</a:t>
            </a:r>
            <a:r>
              <a:rPr lang="en-US" dirty="0"/>
              <a:t> name="birthday" type="</a:t>
            </a:r>
            <a:r>
              <a:rPr lang="en-US" dirty="0" err="1"/>
              <a:t>xs:date</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xs:group</a:t>
            </a:r>
            <a:r>
              <a:rPr lang="en-US" dirty="0"/>
              <a:t>&gt;</a:t>
            </a:r>
          </a:p>
          <a:p>
            <a:pPr marL="0" indent="0">
              <a:buNone/>
            </a:pPr>
            <a:endParaRPr lang="en-US" dirty="0"/>
          </a:p>
          <a:p>
            <a:pPr marL="0" indent="0">
              <a:buNone/>
            </a:pPr>
            <a:r>
              <a:rPr lang="en-US" dirty="0"/>
              <a:t>&lt;</a:t>
            </a:r>
            <a:r>
              <a:rPr lang="en-US" dirty="0" err="1"/>
              <a:t>xs:element</a:t>
            </a:r>
            <a:r>
              <a:rPr lang="en-US" dirty="0"/>
              <a:t> name="person" type="</a:t>
            </a:r>
            <a:r>
              <a:rPr lang="en-US" dirty="0" err="1"/>
              <a:t>personinfo</a:t>
            </a:r>
            <a:r>
              <a:rPr lang="en-US" dirty="0"/>
              <a:t>"/&gt;</a:t>
            </a:r>
          </a:p>
          <a:p>
            <a:pPr marL="0" indent="0">
              <a:buNone/>
            </a:pPr>
            <a:r>
              <a:rPr lang="en-US" dirty="0"/>
              <a:t>&lt;</a:t>
            </a:r>
            <a:r>
              <a:rPr lang="en-US" dirty="0" err="1"/>
              <a:t>xs:complexType</a:t>
            </a:r>
            <a:r>
              <a:rPr lang="en-US" dirty="0"/>
              <a:t> name="</a:t>
            </a:r>
            <a:r>
              <a:rPr lang="en-US" dirty="0" err="1"/>
              <a:t>personinfo</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xs:group</a:t>
            </a:r>
            <a:r>
              <a:rPr lang="en-US" dirty="0"/>
              <a:t> ref="</a:t>
            </a:r>
            <a:r>
              <a:rPr lang="en-US" dirty="0" err="1"/>
              <a:t>persongroup</a:t>
            </a:r>
            <a:r>
              <a:rPr lang="en-US" dirty="0"/>
              <a:t>"/&gt;</a:t>
            </a:r>
          </a:p>
          <a:p>
            <a:pPr marL="0" indent="0">
              <a:buNone/>
            </a:pPr>
            <a:r>
              <a:rPr lang="en-US" dirty="0"/>
              <a:t>      &lt;</a:t>
            </a:r>
            <a:r>
              <a:rPr lang="en-US" dirty="0" err="1"/>
              <a:t>xs:element</a:t>
            </a:r>
            <a:r>
              <a:rPr lang="en-US" dirty="0"/>
              <a:t> name="country"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116</a:t>
            </a:fld>
            <a:endParaRPr lang="ru-RU"/>
          </a:p>
        </p:txBody>
      </p:sp>
    </p:spTree>
    <p:extLst>
      <p:ext uri="{BB962C8B-B14F-4D97-AF65-F5344CB8AC3E}">
        <p14:creationId xmlns:p14="http://schemas.microsoft.com/office/powerpoint/2010/main" val="3283885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Группирование атрибутов, 1/2</a:t>
            </a:r>
          </a:p>
        </p:txBody>
      </p:sp>
      <p:sp>
        <p:nvSpPr>
          <p:cNvPr id="3" name="Объект 2"/>
          <p:cNvSpPr>
            <a:spLocks noGrp="1"/>
          </p:cNvSpPr>
          <p:nvPr>
            <p:ph idx="1"/>
          </p:nvPr>
        </p:nvSpPr>
        <p:spPr/>
        <p:txBody>
          <a:bodyPr>
            <a:normAutofit fontScale="85000" lnSpcReduction="20000"/>
          </a:bodyPr>
          <a:lstStyle/>
          <a:p>
            <a:pPr marL="0" indent="0">
              <a:buNone/>
            </a:pPr>
            <a:r>
              <a:rPr lang="ru-RU" dirty="0"/>
              <a:t>Группы атрибутов определяются при помощи декларации </a:t>
            </a:r>
            <a:r>
              <a:rPr lang="ru-RU" b="1" dirty="0" err="1"/>
              <a:t>attributeGroup</a:t>
            </a:r>
            <a:r>
              <a:rPr lang="ru-RU" dirty="0"/>
              <a:t>:</a:t>
            </a:r>
          </a:p>
          <a:p>
            <a:pPr marL="0" indent="0">
              <a:buNone/>
            </a:pPr>
            <a:r>
              <a:rPr lang="en-US" dirty="0"/>
              <a:t>&lt;</a:t>
            </a:r>
            <a:r>
              <a:rPr lang="en-US" dirty="0" err="1"/>
              <a:t>xs:attributeGroup</a:t>
            </a:r>
            <a:r>
              <a:rPr lang="en-US" dirty="0"/>
              <a:t> name="</a:t>
            </a:r>
            <a:r>
              <a:rPr lang="ru-RU" dirty="0" err="1"/>
              <a:t>имя_группы</a:t>
            </a:r>
            <a:r>
              <a:rPr lang="ru-RU" dirty="0"/>
              <a:t>"&gt;</a:t>
            </a:r>
          </a:p>
          <a:p>
            <a:pPr marL="0" indent="0">
              <a:buNone/>
            </a:pPr>
            <a:r>
              <a:rPr lang="ru-RU" dirty="0"/>
              <a:t>   ...</a:t>
            </a:r>
          </a:p>
          <a:p>
            <a:pPr marL="0" indent="0">
              <a:buNone/>
            </a:pPr>
            <a:r>
              <a:rPr lang="ru-RU" dirty="0"/>
              <a:t>&lt;/</a:t>
            </a:r>
            <a:r>
              <a:rPr lang="en-US" dirty="0" err="1"/>
              <a:t>xs:attributeGroup</a:t>
            </a:r>
            <a:r>
              <a:rPr lang="en-US" dirty="0"/>
              <a:t>&gt;</a:t>
            </a:r>
            <a:endParaRPr lang="ru-RU" dirty="0"/>
          </a:p>
          <a:p>
            <a:pPr marL="0" indent="0">
              <a:buNone/>
            </a:pPr>
            <a:r>
              <a:rPr lang="ru-RU" dirty="0"/>
              <a:t>В следующем примере определяется группа атрибутов с именем "</a:t>
            </a:r>
            <a:r>
              <a:rPr lang="ru-RU" dirty="0" err="1"/>
              <a:t>personattrgroup</a:t>
            </a:r>
            <a:r>
              <a:rPr lang="ru-RU" dirty="0"/>
              <a:t>":</a:t>
            </a:r>
          </a:p>
          <a:p>
            <a:pPr marL="0" indent="0">
              <a:buNone/>
            </a:pPr>
            <a:r>
              <a:rPr lang="en-US" dirty="0"/>
              <a:t>&lt;</a:t>
            </a:r>
            <a:r>
              <a:rPr lang="en-US" dirty="0" err="1"/>
              <a:t>xs:attributeGroup</a:t>
            </a:r>
            <a:r>
              <a:rPr lang="en-US" dirty="0"/>
              <a:t> name="</a:t>
            </a:r>
            <a:r>
              <a:rPr lang="en-US" dirty="0" err="1"/>
              <a:t>personattrgroup</a:t>
            </a:r>
            <a:r>
              <a:rPr lang="en-US" dirty="0"/>
              <a:t>"&gt;</a:t>
            </a:r>
          </a:p>
          <a:p>
            <a:pPr marL="0" indent="0">
              <a:buNone/>
            </a:pPr>
            <a:r>
              <a:rPr lang="en-US" dirty="0"/>
              <a:t>   &lt;</a:t>
            </a:r>
            <a:r>
              <a:rPr lang="en-US" dirty="0" err="1"/>
              <a:t>xs:attribute</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xs:attribute</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xs:attribute</a:t>
            </a:r>
            <a:r>
              <a:rPr lang="en-US" dirty="0"/>
              <a:t> name="birthday" type="</a:t>
            </a:r>
            <a:r>
              <a:rPr lang="en-US" dirty="0" err="1"/>
              <a:t>xs:date</a:t>
            </a:r>
            <a:r>
              <a:rPr lang="en-US" dirty="0"/>
              <a:t>"/&gt;</a:t>
            </a:r>
          </a:p>
          <a:p>
            <a:pPr marL="0" indent="0">
              <a:buNone/>
            </a:pPr>
            <a:r>
              <a:rPr lang="en-US" dirty="0"/>
              <a:t>&lt;/</a:t>
            </a:r>
            <a:r>
              <a:rPr lang="en-US" dirty="0" err="1"/>
              <a:t>xs:attributeGroup</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117</a:t>
            </a:fld>
            <a:endParaRPr lang="ru-RU"/>
          </a:p>
        </p:txBody>
      </p:sp>
    </p:spTree>
    <p:extLst>
      <p:ext uri="{BB962C8B-B14F-4D97-AF65-F5344CB8AC3E}">
        <p14:creationId xmlns:p14="http://schemas.microsoft.com/office/powerpoint/2010/main" val="35749955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Группирование атрибутов, 2/2</a:t>
            </a:r>
          </a:p>
        </p:txBody>
      </p:sp>
      <p:sp>
        <p:nvSpPr>
          <p:cNvPr id="3" name="Объект 2"/>
          <p:cNvSpPr>
            <a:spLocks noGrp="1"/>
          </p:cNvSpPr>
          <p:nvPr>
            <p:ph idx="1"/>
          </p:nvPr>
        </p:nvSpPr>
        <p:spPr/>
        <p:txBody>
          <a:bodyPr>
            <a:normAutofit fontScale="70000" lnSpcReduction="20000"/>
          </a:bodyPr>
          <a:lstStyle/>
          <a:p>
            <a:pPr marL="0" indent="0">
              <a:buNone/>
            </a:pPr>
            <a:r>
              <a:rPr lang="ru-RU" dirty="0"/>
              <a:t>После того как группа атрибутов была определена, вы можете использовать ее в других определениях:</a:t>
            </a:r>
          </a:p>
          <a:p>
            <a:pPr marL="0" indent="0">
              <a:buNone/>
            </a:pPr>
            <a:r>
              <a:rPr lang="en-US" dirty="0"/>
              <a:t>&lt;</a:t>
            </a:r>
            <a:r>
              <a:rPr lang="en-US" dirty="0" err="1"/>
              <a:t>xs:attributeGroup</a:t>
            </a:r>
            <a:r>
              <a:rPr lang="en-US" dirty="0"/>
              <a:t> name="</a:t>
            </a:r>
            <a:r>
              <a:rPr lang="en-US" dirty="0" err="1"/>
              <a:t>personattrgroup</a:t>
            </a:r>
            <a:r>
              <a:rPr lang="en-US" dirty="0"/>
              <a:t>"&gt;</a:t>
            </a:r>
          </a:p>
          <a:p>
            <a:pPr marL="0" indent="0">
              <a:buNone/>
            </a:pPr>
            <a:r>
              <a:rPr lang="en-US" dirty="0"/>
              <a:t>   &lt;</a:t>
            </a:r>
            <a:r>
              <a:rPr lang="en-US" dirty="0" err="1"/>
              <a:t>xs:attribute</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xs:attribute</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xs:attribute</a:t>
            </a:r>
            <a:r>
              <a:rPr lang="en-US" dirty="0"/>
              <a:t> name="birthday" type="</a:t>
            </a:r>
            <a:r>
              <a:rPr lang="en-US" dirty="0" err="1"/>
              <a:t>xs:date</a:t>
            </a:r>
            <a:r>
              <a:rPr lang="en-US" dirty="0"/>
              <a:t>"/&gt;</a:t>
            </a:r>
          </a:p>
          <a:p>
            <a:pPr marL="0" indent="0">
              <a:buNone/>
            </a:pPr>
            <a:r>
              <a:rPr lang="en-US" dirty="0"/>
              <a:t>&lt;/</a:t>
            </a:r>
            <a:r>
              <a:rPr lang="en-US" dirty="0" err="1"/>
              <a:t>xs:attributeGroup</a:t>
            </a:r>
            <a:r>
              <a:rPr lang="en-US" dirty="0"/>
              <a:t>&gt;</a:t>
            </a:r>
          </a:p>
          <a:p>
            <a:pPr marL="0" indent="0">
              <a:buNone/>
            </a:pPr>
            <a:endParaRPr lang="en-US" dirty="0"/>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xs:attributeGroup</a:t>
            </a:r>
            <a:r>
              <a:rPr lang="en-US" dirty="0"/>
              <a:t> ref="</a:t>
            </a:r>
            <a:r>
              <a:rPr lang="en-US" dirty="0" err="1"/>
              <a:t>personattrgroup</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118</a:t>
            </a:fld>
            <a:endParaRPr lang="ru-RU"/>
          </a:p>
        </p:txBody>
      </p:sp>
    </p:spTree>
    <p:extLst>
      <p:ext uri="{BB962C8B-B14F-4D97-AF65-F5344CB8AC3E}">
        <p14:creationId xmlns:p14="http://schemas.microsoft.com/office/powerpoint/2010/main" val="20370009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Элемент </a:t>
            </a:r>
            <a:r>
              <a:rPr lang="en-US" dirty="0"/>
              <a:t>&lt;any&gt;</a:t>
            </a:r>
            <a:r>
              <a:rPr lang="ru-RU" dirty="0"/>
              <a:t>, слайд 1/</a:t>
            </a:r>
            <a:r>
              <a:rPr lang="en-US" dirty="0"/>
              <a:t>2</a:t>
            </a:r>
            <a:endParaRPr lang="ru-RU" dirty="0"/>
          </a:p>
        </p:txBody>
      </p:sp>
      <p:sp>
        <p:nvSpPr>
          <p:cNvPr id="3" name="Объект 2"/>
          <p:cNvSpPr>
            <a:spLocks noGrp="1"/>
          </p:cNvSpPr>
          <p:nvPr>
            <p:ph idx="1"/>
          </p:nvPr>
        </p:nvSpPr>
        <p:spPr/>
        <p:txBody>
          <a:bodyPr>
            <a:normAutofit fontScale="55000" lnSpcReduction="20000"/>
          </a:bodyPr>
          <a:lstStyle/>
          <a:p>
            <a:pPr marL="0" indent="0">
              <a:buNone/>
            </a:pPr>
            <a:r>
              <a:rPr lang="ru-RU" dirty="0"/>
              <a:t>Элемент </a:t>
            </a:r>
            <a:r>
              <a:rPr lang="ru-RU" b="1" dirty="0"/>
              <a:t>&lt;</a:t>
            </a:r>
            <a:r>
              <a:rPr lang="ru-RU" b="1" dirty="0" err="1"/>
              <a:t>any</a:t>
            </a:r>
            <a:r>
              <a:rPr lang="ru-RU" b="1" dirty="0"/>
              <a:t>&gt;</a:t>
            </a:r>
            <a:r>
              <a:rPr lang="ru-RU" dirty="0"/>
              <a:t> позволяет расширять XML документ элементами, не определенными схемой.</a:t>
            </a:r>
          </a:p>
          <a:p>
            <a:pPr marL="0" indent="0">
              <a:buNone/>
            </a:pPr>
            <a:r>
              <a:rPr lang="ru-RU" dirty="0"/>
              <a:t>Следующий пример это фрагмент файла XML схемы "family.xsd". Он демонстрирует декларацию элемента "</a:t>
            </a:r>
            <a:r>
              <a:rPr lang="ru-RU" dirty="0" err="1"/>
              <a:t>person</a:t>
            </a:r>
            <a:r>
              <a:rPr lang="ru-RU" dirty="0"/>
              <a:t>". Используя элемент </a:t>
            </a:r>
            <a:r>
              <a:rPr lang="ru-RU" b="1" dirty="0"/>
              <a:t>&lt;</a:t>
            </a:r>
            <a:r>
              <a:rPr lang="ru-RU" b="1" dirty="0" err="1"/>
              <a:t>any</a:t>
            </a:r>
            <a:r>
              <a:rPr lang="ru-RU" b="1" dirty="0"/>
              <a:t>&gt;</a:t>
            </a:r>
            <a:r>
              <a:rPr lang="ru-RU" dirty="0"/>
              <a:t>, разработчик может расширять (после &lt;</a:t>
            </a:r>
            <a:r>
              <a:rPr lang="ru-RU" dirty="0" err="1"/>
              <a:t>lastname</a:t>
            </a:r>
            <a:r>
              <a:rPr lang="ru-RU" dirty="0"/>
              <a:t>&gt;) содержимое "</a:t>
            </a:r>
            <a:r>
              <a:rPr lang="ru-RU" dirty="0" err="1"/>
              <a:t>person</a:t>
            </a:r>
            <a:r>
              <a:rPr lang="ru-RU" dirty="0"/>
              <a:t>" любыми элементами:</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xs:any</a:t>
            </a:r>
            <a:r>
              <a:rPr lang="en-US" dirty="0"/>
              <a:t> minOccurs="0"/&gt;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Теперь, предположим, что возникла необходимость расширить элемент "</a:t>
            </a:r>
            <a:r>
              <a:rPr lang="ru-RU" dirty="0" err="1"/>
              <a:t>person</a:t>
            </a:r>
            <a:r>
              <a:rPr lang="ru-RU" dirty="0"/>
              <a:t>" элементом "</a:t>
            </a:r>
            <a:r>
              <a:rPr lang="ru-RU" dirty="0" err="1"/>
              <a:t>children</a:t>
            </a:r>
            <a:r>
              <a:rPr lang="ru-RU" dirty="0"/>
              <a:t>". Это можно легко это сделать, даже если автор схемы никогда не декларировал элемент "</a:t>
            </a:r>
            <a:r>
              <a:rPr lang="ru-RU" dirty="0" err="1"/>
              <a:t>children</a:t>
            </a:r>
            <a:r>
              <a:rPr lang="ru-RU" dirty="0"/>
              <a:t>".</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119</a:t>
            </a:fld>
            <a:endParaRPr lang="ru-RU"/>
          </a:p>
        </p:txBody>
      </p:sp>
    </p:spTree>
    <p:extLst>
      <p:ext uri="{BB962C8B-B14F-4D97-AF65-F5344CB8AC3E}">
        <p14:creationId xmlns:p14="http://schemas.microsoft.com/office/powerpoint/2010/main" val="276049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96114"/>
            <a:ext cx="7886700" cy="687297"/>
          </a:xfrm>
        </p:spPr>
        <p:txBody>
          <a:bodyPr>
            <a:normAutofit fontScale="90000"/>
          </a:bodyPr>
          <a:lstStyle/>
          <a:p>
            <a:r>
              <a:rPr lang="ru-RU" dirty="0"/>
              <a:t>Элемент </a:t>
            </a:r>
            <a:r>
              <a:rPr lang="en-US" dirty="0" err="1"/>
              <a:t>xsl:for-each</a:t>
            </a:r>
            <a:endParaRPr lang="ru-RU" dirty="0"/>
          </a:p>
        </p:txBody>
      </p:sp>
      <p:sp>
        <p:nvSpPr>
          <p:cNvPr id="3" name="Объект 2"/>
          <p:cNvSpPr>
            <a:spLocks noGrp="1"/>
          </p:cNvSpPr>
          <p:nvPr>
            <p:ph idx="1"/>
          </p:nvPr>
        </p:nvSpPr>
        <p:spPr>
          <a:xfrm>
            <a:off x="628650" y="983411"/>
            <a:ext cx="7886700" cy="5193552"/>
          </a:xfrm>
        </p:spPr>
        <p:txBody>
          <a:bodyPr numCol="2">
            <a:normAutofit fontScale="55000" lnSpcReduction="20000"/>
          </a:bodyPr>
          <a:lstStyle/>
          <a:p>
            <a:pPr marL="0" indent="0">
              <a:buNone/>
            </a:pPr>
            <a:r>
              <a:rPr lang="ru-RU" dirty="0"/>
              <a:t>Элемент </a:t>
            </a:r>
            <a:r>
              <a:rPr lang="ru-RU" b="1" dirty="0"/>
              <a:t>&lt;</a:t>
            </a:r>
            <a:r>
              <a:rPr lang="ru-RU" b="1" dirty="0" err="1"/>
              <a:t>xsl:for-each</a:t>
            </a:r>
            <a:r>
              <a:rPr lang="ru-RU" b="1" dirty="0"/>
              <a:t>&gt;</a:t>
            </a:r>
            <a:r>
              <a:rPr lang="ru-RU" dirty="0"/>
              <a:t> позволяет организовывать циклы в процессе XSLT преобразования.</a:t>
            </a:r>
          </a:p>
          <a:p>
            <a:pPr marL="0" indent="0">
              <a:buNone/>
            </a:pPr>
            <a:r>
              <a:rPr lang="ru-RU" dirty="0"/>
              <a:t>XSL элемент </a:t>
            </a:r>
            <a:r>
              <a:rPr lang="ru-RU" b="1" dirty="0"/>
              <a:t>&lt;</a:t>
            </a:r>
            <a:r>
              <a:rPr lang="ru-RU" b="1" dirty="0" err="1"/>
              <a:t>xsl:for-each</a:t>
            </a:r>
            <a:r>
              <a:rPr lang="ru-RU" b="1" dirty="0"/>
              <a:t>&gt;</a:t>
            </a:r>
            <a:r>
              <a:rPr lang="ru-RU" dirty="0"/>
              <a:t> может использоваться для выбора каждого XML элемента заданного узлового набора.</a:t>
            </a:r>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p>
          <a:p>
            <a:pPr marL="0" indent="0">
              <a:buNone/>
            </a:pPr>
            <a:r>
              <a:rPr lang="ru-RU" dirty="0"/>
              <a:t>Значением атрибута </a:t>
            </a:r>
            <a:r>
              <a:rPr lang="ru-RU" b="1" i="1" dirty="0" err="1"/>
              <a:t>select</a:t>
            </a:r>
            <a:r>
              <a:rPr lang="ru-RU" dirty="0"/>
              <a:t> в приведенном примере является выражение XPath, которое работает, как навигация по файловой системе, где прямая косая черта (/) выбирает поддиректории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12</a:t>
            </a:fld>
            <a:endParaRPr lang="ru-RU"/>
          </a:p>
        </p:txBody>
      </p:sp>
      <p:pic>
        <p:nvPicPr>
          <p:cNvPr id="6" name="Рисунок 5"/>
          <p:cNvPicPr>
            <a:picLocks noChangeAspect="1"/>
          </p:cNvPicPr>
          <p:nvPr/>
        </p:nvPicPr>
        <p:blipFill>
          <a:blip r:embed="rId2"/>
          <a:stretch>
            <a:fillRect/>
          </a:stretch>
        </p:blipFill>
        <p:spPr>
          <a:xfrm>
            <a:off x="2349215" y="1670708"/>
            <a:ext cx="4445569" cy="3416069"/>
          </a:xfrm>
          <a:prstGeom prst="rect">
            <a:avLst/>
          </a:prstGeom>
        </p:spPr>
      </p:pic>
    </p:spTree>
    <p:extLst>
      <p:ext uri="{BB962C8B-B14F-4D97-AF65-F5344CB8AC3E}">
        <p14:creationId xmlns:p14="http://schemas.microsoft.com/office/powerpoint/2010/main" val="397944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739055"/>
          </a:xfrm>
        </p:spPr>
        <p:txBody>
          <a:bodyPr/>
          <a:lstStyle/>
          <a:p>
            <a:r>
              <a:rPr lang="ru-RU" dirty="0"/>
              <a:t>Элемент </a:t>
            </a:r>
            <a:r>
              <a:rPr lang="en-US" dirty="0"/>
              <a:t>&lt;any&gt;</a:t>
            </a:r>
            <a:r>
              <a:rPr lang="ru-RU" dirty="0"/>
              <a:t>, слайд 2/</a:t>
            </a:r>
            <a:r>
              <a:rPr lang="en-US" dirty="0"/>
              <a:t>2</a:t>
            </a:r>
            <a:endParaRPr lang="ru-RU" dirty="0"/>
          </a:p>
        </p:txBody>
      </p:sp>
      <p:sp>
        <p:nvSpPr>
          <p:cNvPr id="3" name="Объект 2"/>
          <p:cNvSpPr>
            <a:spLocks noGrp="1"/>
          </p:cNvSpPr>
          <p:nvPr>
            <p:ph idx="1"/>
          </p:nvPr>
        </p:nvSpPr>
        <p:spPr>
          <a:xfrm>
            <a:off x="628650" y="1104180"/>
            <a:ext cx="7886700" cy="5617295"/>
          </a:xfrm>
        </p:spPr>
        <p:txBody>
          <a:bodyPr numCol="2" spcCol="108000">
            <a:normAutofit fontScale="47500" lnSpcReduction="20000"/>
          </a:bodyPr>
          <a:lstStyle/>
          <a:p>
            <a:pPr marL="0" indent="0">
              <a:buNone/>
            </a:pPr>
            <a:r>
              <a:rPr lang="ru-RU" dirty="0"/>
              <a:t>Посмотрим на файл схемы "children.xsd“</a:t>
            </a:r>
            <a:endParaRPr lang="en-US" dirty="0"/>
          </a:p>
          <a:p>
            <a:pPr marL="0" indent="0">
              <a:buNone/>
            </a:pPr>
            <a:r>
              <a:rPr lang="en-US" dirty="0"/>
              <a:t>&lt;?xml version="1.0" encoding="UTF-8"?&gt;</a:t>
            </a:r>
          </a:p>
          <a:p>
            <a:pPr marL="0" indent="0">
              <a:buNone/>
            </a:pPr>
            <a:r>
              <a:rPr lang="en-US" dirty="0"/>
              <a:t>&lt;</a:t>
            </a:r>
            <a:r>
              <a:rPr lang="en-US" dirty="0" err="1"/>
              <a:t>xs:schema</a:t>
            </a:r>
            <a:r>
              <a:rPr lang="en-US" dirty="0"/>
              <a:t> </a:t>
            </a:r>
            <a:r>
              <a:rPr lang="en-US" dirty="0" err="1"/>
              <a:t>xmlns:xs</a:t>
            </a:r>
            <a:r>
              <a:rPr lang="en-US" dirty="0"/>
              <a:t>="http://www.w3.org/2001/XMLSchema"</a:t>
            </a:r>
          </a:p>
          <a:p>
            <a:pPr marL="0" indent="0">
              <a:buNone/>
            </a:pPr>
            <a:r>
              <a:rPr lang="en-US" dirty="0" err="1"/>
              <a:t>targetNamespace</a:t>
            </a:r>
            <a:r>
              <a:rPr lang="en-US" dirty="0"/>
              <a:t>="http://abc.ru"</a:t>
            </a:r>
          </a:p>
          <a:p>
            <a:pPr marL="0" indent="0">
              <a:buNone/>
            </a:pPr>
            <a:r>
              <a:rPr lang="en-US" dirty="0" err="1"/>
              <a:t>xmlns</a:t>
            </a:r>
            <a:r>
              <a:rPr lang="en-US" dirty="0"/>
              <a:t>="http://abc"</a:t>
            </a:r>
          </a:p>
          <a:p>
            <a:pPr marL="0" indent="0">
              <a:buNone/>
            </a:pPr>
            <a:r>
              <a:rPr lang="en-US" dirty="0" err="1"/>
              <a:t>elementFormDefault</a:t>
            </a:r>
            <a:r>
              <a:rPr lang="en-US" dirty="0"/>
              <a:t>="qualified"&gt;</a:t>
            </a:r>
          </a:p>
          <a:p>
            <a:pPr marL="0" indent="0">
              <a:buNone/>
            </a:pPr>
            <a:r>
              <a:rPr lang="en-US" dirty="0"/>
              <a:t>   &lt;</a:t>
            </a:r>
            <a:r>
              <a:rPr lang="en-US" dirty="0" err="1"/>
              <a:t>xs:element</a:t>
            </a:r>
            <a:r>
              <a:rPr lang="en-US" dirty="0"/>
              <a:t> name="children"&gt;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childname</a:t>
            </a:r>
            <a:r>
              <a:rPr lang="en-US" dirty="0"/>
              <a:t>" type="</a:t>
            </a:r>
            <a:r>
              <a:rPr lang="en-US" dirty="0" err="1"/>
              <a:t>xs:string</a:t>
            </a:r>
            <a:r>
              <a:rPr lang="en-US" dirty="0"/>
              <a:t>" </a:t>
            </a:r>
            <a:r>
              <a:rPr lang="en-US" dirty="0" err="1"/>
              <a:t>maxOccurs</a:t>
            </a:r>
            <a:r>
              <a:rPr lang="en-US" dirty="0"/>
              <a:t>="unbounded"/&gt;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xs:element</a:t>
            </a:r>
            <a:r>
              <a:rPr lang="en-US" dirty="0"/>
              <a:t>&gt;</a:t>
            </a:r>
          </a:p>
          <a:p>
            <a:pPr marL="0" indent="0">
              <a:buNone/>
            </a:pPr>
            <a:r>
              <a:rPr lang="en-US" dirty="0"/>
              <a:t>&lt;/</a:t>
            </a:r>
            <a:r>
              <a:rPr lang="en-US" dirty="0" err="1"/>
              <a:t>xs:schema</a:t>
            </a:r>
            <a:r>
              <a:rPr lang="en-US" dirty="0"/>
              <a:t>&gt;</a:t>
            </a:r>
          </a:p>
          <a:p>
            <a:pPr marL="0" indent="0">
              <a:buNone/>
            </a:pPr>
            <a:r>
              <a:rPr lang="ru-RU" dirty="0"/>
              <a:t>Ниже представлен XML файл ("Myfamily.xml"), использующий компоненты двух разных схем - "family.xsd" и "children.xsd":</a:t>
            </a:r>
            <a:endParaRPr lang="en-US" dirty="0"/>
          </a:p>
          <a:p>
            <a:pPr marL="0" indent="0">
              <a:buNone/>
            </a:pPr>
            <a:r>
              <a:rPr lang="en-US" dirty="0"/>
              <a:t>&lt;?xml version="1.0" encoding="UTF-8"?&gt;</a:t>
            </a:r>
          </a:p>
          <a:p>
            <a:pPr marL="0" indent="0">
              <a:buNone/>
            </a:pPr>
            <a:r>
              <a:rPr lang="en-US" dirty="0"/>
              <a:t>&lt;persons </a:t>
            </a:r>
            <a:r>
              <a:rPr lang="en-US" dirty="0" err="1"/>
              <a:t>xmlns</a:t>
            </a:r>
            <a:r>
              <a:rPr lang="en-US" dirty="0"/>
              <a:t>="http://www.microsoft.com"</a:t>
            </a:r>
          </a:p>
          <a:p>
            <a:pPr marL="0" indent="0">
              <a:buNone/>
            </a:pPr>
            <a:r>
              <a:rPr lang="en-US" dirty="0" err="1"/>
              <a:t>xmlns:xsi</a:t>
            </a:r>
            <a:r>
              <a:rPr lang="en-US" dirty="0"/>
              <a:t>="http://www.w3.org/2001/XMLSchema-instance"</a:t>
            </a:r>
          </a:p>
          <a:p>
            <a:pPr marL="0" indent="0">
              <a:buNone/>
            </a:pPr>
            <a:r>
              <a:rPr lang="en-US" dirty="0" err="1"/>
              <a:t>xsi:schemaLocation</a:t>
            </a:r>
            <a:r>
              <a:rPr lang="en-US" dirty="0"/>
              <a:t>="http://abc.ru family.xsd http://abc.ru children.xsd"&gt;</a:t>
            </a:r>
          </a:p>
          <a:p>
            <a:pPr marL="0" indent="0">
              <a:buNone/>
            </a:pPr>
            <a:r>
              <a:rPr lang="en-US" dirty="0"/>
              <a:t>   &lt;person&gt;</a:t>
            </a:r>
          </a:p>
          <a:p>
            <a:pPr marL="0" indent="0">
              <a:buNone/>
            </a:pPr>
            <a:r>
              <a:rPr lang="en-US" dirty="0"/>
              <a:t>      &lt;</a:t>
            </a:r>
            <a:r>
              <a:rPr lang="en-US" dirty="0" err="1"/>
              <a:t>firstname</a:t>
            </a:r>
            <a:r>
              <a:rPr lang="en-US" dirty="0"/>
              <a:t>&gt;</a:t>
            </a:r>
            <a:r>
              <a:rPr lang="en-US" dirty="0" err="1"/>
              <a:t>Hege</a:t>
            </a:r>
            <a:r>
              <a:rPr lang="en-US" dirty="0"/>
              <a:t>&lt;/</a:t>
            </a:r>
            <a:r>
              <a:rPr lang="en-US" dirty="0" err="1"/>
              <a:t>firstname</a:t>
            </a:r>
            <a:r>
              <a:rPr lang="en-US" dirty="0"/>
              <a:t>&gt;</a:t>
            </a:r>
          </a:p>
          <a:p>
            <a:pPr marL="0" indent="0">
              <a:buNone/>
            </a:pPr>
            <a:r>
              <a:rPr lang="en-US" dirty="0"/>
              <a:t>      &lt;</a:t>
            </a:r>
            <a:r>
              <a:rPr lang="en-US" dirty="0" err="1"/>
              <a:t>lastname</a:t>
            </a:r>
            <a:r>
              <a:rPr lang="en-US" dirty="0"/>
              <a:t>&gt;</a:t>
            </a:r>
            <a:r>
              <a:rPr lang="en-US" dirty="0" err="1"/>
              <a:t>Refsnes</a:t>
            </a:r>
            <a:r>
              <a:rPr lang="en-US" dirty="0"/>
              <a:t>&lt;/</a:t>
            </a:r>
            <a:r>
              <a:rPr lang="en-US" dirty="0" err="1"/>
              <a:t>lastname</a:t>
            </a:r>
            <a:r>
              <a:rPr lang="en-US" dirty="0"/>
              <a:t>&gt;</a:t>
            </a:r>
          </a:p>
          <a:p>
            <a:pPr marL="0" indent="0">
              <a:buNone/>
            </a:pPr>
            <a:r>
              <a:rPr lang="en-US" dirty="0"/>
              <a:t>      &lt;children&gt;</a:t>
            </a:r>
          </a:p>
          <a:p>
            <a:pPr marL="0" indent="0">
              <a:buNone/>
            </a:pPr>
            <a:r>
              <a:rPr lang="en-US" dirty="0"/>
              <a:t>         &lt;</a:t>
            </a:r>
            <a:r>
              <a:rPr lang="en-US" dirty="0" err="1"/>
              <a:t>childname</a:t>
            </a:r>
            <a:r>
              <a:rPr lang="en-US" dirty="0"/>
              <a:t>&gt;</a:t>
            </a:r>
            <a:r>
              <a:rPr lang="en-US" dirty="0" err="1"/>
              <a:t>Cecilie</a:t>
            </a:r>
            <a:r>
              <a:rPr lang="en-US" dirty="0"/>
              <a:t>&lt;/</a:t>
            </a:r>
            <a:r>
              <a:rPr lang="en-US" dirty="0" err="1"/>
              <a:t>childname</a:t>
            </a:r>
            <a:r>
              <a:rPr lang="en-US" dirty="0"/>
              <a:t>&gt;</a:t>
            </a:r>
          </a:p>
          <a:p>
            <a:pPr marL="0" indent="0">
              <a:buNone/>
            </a:pPr>
            <a:r>
              <a:rPr lang="en-US" dirty="0"/>
              <a:t>      &lt;/children&gt;</a:t>
            </a:r>
          </a:p>
          <a:p>
            <a:pPr marL="0" indent="0">
              <a:buNone/>
            </a:pPr>
            <a:r>
              <a:rPr lang="en-US" dirty="0"/>
              <a:t>   &lt;/person&gt;</a:t>
            </a:r>
          </a:p>
          <a:p>
            <a:pPr marL="0" indent="0">
              <a:buNone/>
            </a:pPr>
            <a:r>
              <a:rPr lang="en-US" dirty="0"/>
              <a:t>   &lt;person&gt;</a:t>
            </a:r>
          </a:p>
          <a:p>
            <a:pPr marL="0" indent="0">
              <a:buNone/>
            </a:pPr>
            <a:r>
              <a:rPr lang="en-US" dirty="0"/>
              <a:t>      &lt;</a:t>
            </a:r>
            <a:r>
              <a:rPr lang="en-US" dirty="0" err="1"/>
              <a:t>firstname</a:t>
            </a:r>
            <a:r>
              <a:rPr lang="en-US" dirty="0"/>
              <a:t>&gt;Stale&lt;/</a:t>
            </a:r>
            <a:r>
              <a:rPr lang="en-US" dirty="0" err="1"/>
              <a:t>firstname</a:t>
            </a:r>
            <a:r>
              <a:rPr lang="en-US" dirty="0"/>
              <a:t>&gt;</a:t>
            </a:r>
          </a:p>
          <a:p>
            <a:pPr marL="0" indent="0">
              <a:buNone/>
            </a:pPr>
            <a:r>
              <a:rPr lang="en-US" dirty="0"/>
              <a:t>      &lt;</a:t>
            </a:r>
            <a:r>
              <a:rPr lang="en-US" dirty="0" err="1"/>
              <a:t>lastname</a:t>
            </a:r>
            <a:r>
              <a:rPr lang="en-US" dirty="0"/>
              <a:t>&gt;</a:t>
            </a:r>
            <a:r>
              <a:rPr lang="en-US" dirty="0" err="1"/>
              <a:t>Refsnes</a:t>
            </a:r>
            <a:r>
              <a:rPr lang="en-US" dirty="0"/>
              <a:t>&lt;/</a:t>
            </a:r>
            <a:r>
              <a:rPr lang="en-US" dirty="0" err="1"/>
              <a:t>lastname</a:t>
            </a:r>
            <a:r>
              <a:rPr lang="en-US" dirty="0"/>
              <a:t>&gt;</a:t>
            </a:r>
          </a:p>
          <a:p>
            <a:pPr marL="0" indent="0">
              <a:buNone/>
            </a:pPr>
            <a:r>
              <a:rPr lang="en-US" dirty="0"/>
              <a:t>   &lt;/person&gt;</a:t>
            </a:r>
          </a:p>
          <a:p>
            <a:pPr marL="0" indent="0">
              <a:buNone/>
            </a:pPr>
            <a:r>
              <a:rPr lang="en-US" dirty="0"/>
              <a:t>&lt;/persons&gt;</a:t>
            </a:r>
          </a:p>
          <a:p>
            <a:pPr marL="0" indent="0">
              <a:buNone/>
            </a:pPr>
            <a:r>
              <a:rPr lang="ru-RU" dirty="0"/>
              <a:t>Данный XML файл является полностью валидным, так как схема "family.xsd" позволяет расширять элемент "</a:t>
            </a:r>
            <a:r>
              <a:rPr lang="ru-RU" dirty="0" err="1"/>
              <a:t>person</a:t>
            </a:r>
            <a:r>
              <a:rPr lang="ru-RU" dirty="0"/>
              <a:t>" опциональными элементами, размещая их после элемента "</a:t>
            </a:r>
            <a:r>
              <a:rPr lang="ru-RU" dirty="0" err="1"/>
              <a:t>lastname</a:t>
            </a:r>
            <a:r>
              <a:rPr lang="ru-RU" dirty="0"/>
              <a:t>".</a:t>
            </a:r>
          </a:p>
          <a:p>
            <a:pPr marL="0" indent="0">
              <a:buNone/>
            </a:pPr>
            <a:r>
              <a:rPr lang="ru-RU" dirty="0"/>
              <a:t>Элементы </a:t>
            </a:r>
            <a:r>
              <a:rPr lang="ru-RU" b="1" dirty="0"/>
              <a:t>&lt;</a:t>
            </a:r>
            <a:r>
              <a:rPr lang="ru-RU" b="1" dirty="0" err="1"/>
              <a:t>any</a:t>
            </a:r>
            <a:r>
              <a:rPr lang="ru-RU" b="1" dirty="0"/>
              <a:t>&gt;</a:t>
            </a:r>
            <a:r>
              <a:rPr lang="ru-RU" dirty="0"/>
              <a:t> и </a:t>
            </a:r>
            <a:r>
              <a:rPr lang="ru-RU" b="1" dirty="0"/>
              <a:t>&lt;</a:t>
            </a:r>
            <a:r>
              <a:rPr lang="ru-RU" b="1" dirty="0" err="1"/>
              <a:t>anyAttribute</a:t>
            </a:r>
            <a:r>
              <a:rPr lang="ru-RU" b="1" dirty="0"/>
              <a:t>&gt;</a:t>
            </a:r>
            <a:r>
              <a:rPr lang="ru-RU" dirty="0"/>
              <a:t> используются для создания РАСШИРЯЕМЫХ документов! Они позволяют документам содержать дополнительные элементы, которые не декларируются в основной XML схема.</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120</a:t>
            </a:fld>
            <a:endParaRPr lang="ru-RU"/>
          </a:p>
        </p:txBody>
      </p:sp>
    </p:spTree>
    <p:extLst>
      <p:ext uri="{BB962C8B-B14F-4D97-AF65-F5344CB8AC3E}">
        <p14:creationId xmlns:p14="http://schemas.microsoft.com/office/powerpoint/2010/main" val="40016983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Элемент </a:t>
            </a:r>
            <a:r>
              <a:rPr lang="en-US" dirty="0" err="1"/>
              <a:t>anyAttribute</a:t>
            </a:r>
            <a:r>
              <a:rPr lang="ru-RU" dirty="0"/>
              <a:t>, слайд 1/</a:t>
            </a:r>
            <a:r>
              <a:rPr lang="en-US" dirty="0"/>
              <a:t>2</a:t>
            </a:r>
            <a:endParaRPr lang="ru-RU" dirty="0"/>
          </a:p>
        </p:txBody>
      </p:sp>
      <p:sp>
        <p:nvSpPr>
          <p:cNvPr id="3" name="Объект 2"/>
          <p:cNvSpPr>
            <a:spLocks noGrp="1"/>
          </p:cNvSpPr>
          <p:nvPr>
            <p:ph idx="1"/>
          </p:nvPr>
        </p:nvSpPr>
        <p:spPr/>
        <p:txBody>
          <a:bodyPr>
            <a:normAutofit fontScale="55000" lnSpcReduction="20000"/>
          </a:bodyPr>
          <a:lstStyle/>
          <a:p>
            <a:pPr marL="0" indent="0">
              <a:buNone/>
            </a:pPr>
            <a:r>
              <a:rPr lang="ru-RU" dirty="0"/>
              <a:t>Элемент </a:t>
            </a:r>
            <a:r>
              <a:rPr lang="ru-RU" b="1" dirty="0"/>
              <a:t>&lt;</a:t>
            </a:r>
            <a:r>
              <a:rPr lang="ru-RU" b="1" dirty="0" err="1"/>
              <a:t>anyAttribute</a:t>
            </a:r>
            <a:r>
              <a:rPr lang="ru-RU" b="1" dirty="0"/>
              <a:t>&gt;</a:t>
            </a:r>
            <a:r>
              <a:rPr lang="ru-RU" dirty="0"/>
              <a:t> позволяет расширять XML документ атрибутами, не определенными схемой.</a:t>
            </a:r>
          </a:p>
          <a:p>
            <a:pPr marL="0" indent="0">
              <a:buNone/>
            </a:pPr>
            <a:r>
              <a:rPr lang="ru-RU" dirty="0"/>
              <a:t>Следующий пример это фрагмент файла XML схемы "family.xsd". Он демонстрирует декларацию элемента "</a:t>
            </a:r>
            <a:r>
              <a:rPr lang="ru-RU" dirty="0" err="1"/>
              <a:t>person</a:t>
            </a:r>
            <a:r>
              <a:rPr lang="ru-RU" dirty="0"/>
              <a:t>". Используя элемент </a:t>
            </a:r>
            <a:r>
              <a:rPr lang="ru-RU" b="1" dirty="0"/>
              <a:t>&lt;</a:t>
            </a:r>
            <a:r>
              <a:rPr lang="ru-RU" b="1" dirty="0" err="1"/>
              <a:t>anyAttribute</a:t>
            </a:r>
            <a:r>
              <a:rPr lang="ru-RU" b="1" dirty="0"/>
              <a:t>&gt;</a:t>
            </a:r>
            <a:r>
              <a:rPr lang="ru-RU" dirty="0"/>
              <a:t>, мы можем добавлять любое количество атрибутов в элемент "</a:t>
            </a:r>
            <a:r>
              <a:rPr lang="ru-RU" dirty="0" err="1"/>
              <a:t>person</a:t>
            </a:r>
            <a:r>
              <a:rPr lang="ru-RU" dirty="0"/>
              <a:t>":</a:t>
            </a:r>
          </a:p>
          <a:p>
            <a:pPr marL="0" indent="0">
              <a:buNone/>
            </a:pPr>
            <a:r>
              <a:rPr lang="en-US" dirty="0"/>
              <a:t>&lt;</a:t>
            </a:r>
            <a:r>
              <a:rPr lang="en-US" dirty="0" err="1"/>
              <a:t>xs:element</a:t>
            </a:r>
            <a:r>
              <a:rPr lang="en-US" dirty="0"/>
              <a:t> name="person"&gt;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xs:anyAttribute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Теперь, предположим, что нам нужно расширить элемент "</a:t>
            </a:r>
            <a:r>
              <a:rPr lang="ru-RU" dirty="0" err="1"/>
              <a:t>person</a:t>
            </a:r>
            <a:r>
              <a:rPr lang="ru-RU" dirty="0"/>
              <a:t>" атрибутом "</a:t>
            </a:r>
            <a:r>
              <a:rPr lang="ru-RU" dirty="0" err="1"/>
              <a:t>gender</a:t>
            </a:r>
            <a:r>
              <a:rPr lang="ru-RU" dirty="0"/>
              <a:t>". В этом случае мы можем легко это сделать, даже если автор схемы никогда не декларировал атрибут "</a:t>
            </a:r>
            <a:r>
              <a:rPr lang="ru-RU" dirty="0" err="1"/>
              <a:t>gender</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121</a:t>
            </a:fld>
            <a:endParaRPr lang="ru-RU"/>
          </a:p>
        </p:txBody>
      </p:sp>
    </p:spTree>
    <p:extLst>
      <p:ext uri="{BB962C8B-B14F-4D97-AF65-F5344CB8AC3E}">
        <p14:creationId xmlns:p14="http://schemas.microsoft.com/office/powerpoint/2010/main" val="3234156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26912"/>
          </a:xfrm>
        </p:spPr>
        <p:txBody>
          <a:bodyPr>
            <a:normAutofit fontScale="90000"/>
          </a:bodyPr>
          <a:lstStyle/>
          <a:p>
            <a:r>
              <a:rPr lang="ru-RU" dirty="0"/>
              <a:t>Элемент </a:t>
            </a:r>
            <a:r>
              <a:rPr lang="en-US" dirty="0" err="1"/>
              <a:t>anyAttribute</a:t>
            </a:r>
            <a:r>
              <a:rPr lang="ru-RU" dirty="0"/>
              <a:t>, слайд 2/</a:t>
            </a:r>
            <a:r>
              <a:rPr lang="en-US" dirty="0"/>
              <a:t>2</a:t>
            </a:r>
            <a:endParaRPr lang="ru-RU" dirty="0"/>
          </a:p>
        </p:txBody>
      </p:sp>
      <p:sp>
        <p:nvSpPr>
          <p:cNvPr id="3" name="Объект 2"/>
          <p:cNvSpPr>
            <a:spLocks noGrp="1"/>
          </p:cNvSpPr>
          <p:nvPr>
            <p:ph idx="1"/>
          </p:nvPr>
        </p:nvSpPr>
        <p:spPr>
          <a:xfrm>
            <a:off x="628650" y="992040"/>
            <a:ext cx="7886700" cy="5729436"/>
          </a:xfrm>
        </p:spPr>
        <p:txBody>
          <a:bodyPr numCol="2" spcCol="108000">
            <a:normAutofit fontScale="55000" lnSpcReduction="20000"/>
          </a:bodyPr>
          <a:lstStyle/>
          <a:p>
            <a:pPr marL="0" indent="0">
              <a:buNone/>
            </a:pPr>
            <a:r>
              <a:rPr lang="ru-RU" dirty="0"/>
              <a:t>Посмотрим на файл схемы "attribute.xsd":</a:t>
            </a:r>
            <a:endParaRPr lang="en-US" dirty="0"/>
          </a:p>
          <a:p>
            <a:pPr marL="0" indent="0">
              <a:buNone/>
            </a:pPr>
            <a:r>
              <a:rPr lang="en-US" dirty="0"/>
              <a:t>&lt;?xml version="1.0" encoding="UTF-8"?&gt;</a:t>
            </a:r>
          </a:p>
          <a:p>
            <a:pPr marL="0" indent="0">
              <a:buNone/>
            </a:pPr>
            <a:r>
              <a:rPr lang="en-US" dirty="0"/>
              <a:t>&lt;</a:t>
            </a:r>
            <a:r>
              <a:rPr lang="en-US" dirty="0" err="1"/>
              <a:t>xs:schema</a:t>
            </a:r>
            <a:endParaRPr lang="en-US" dirty="0"/>
          </a:p>
          <a:p>
            <a:pPr marL="0" indent="0">
              <a:buNone/>
            </a:pPr>
            <a:r>
              <a:rPr lang="en-US" dirty="0" err="1"/>
              <a:t>xmlns:xs</a:t>
            </a:r>
            <a:r>
              <a:rPr lang="en-US" dirty="0"/>
              <a:t>="http://www.w3.org/2001/XMLSchema"</a:t>
            </a:r>
          </a:p>
          <a:p>
            <a:pPr marL="0" indent="0">
              <a:buNone/>
            </a:pPr>
            <a:r>
              <a:rPr lang="en-US" dirty="0" err="1"/>
              <a:t>targetNamespace</a:t>
            </a:r>
            <a:r>
              <a:rPr lang="en-US" dirty="0"/>
              <a:t>="http://abc.ru"</a:t>
            </a:r>
          </a:p>
          <a:p>
            <a:pPr marL="0" indent="0">
              <a:buNone/>
            </a:pPr>
            <a:r>
              <a:rPr lang="en-US" dirty="0" err="1"/>
              <a:t>xmlns</a:t>
            </a:r>
            <a:r>
              <a:rPr lang="en-US" dirty="0"/>
              <a:t>="http://abc.ru"</a:t>
            </a:r>
          </a:p>
          <a:p>
            <a:pPr marL="0" indent="0">
              <a:buNone/>
            </a:pPr>
            <a:r>
              <a:rPr lang="en-US" dirty="0" err="1"/>
              <a:t>elementFormDefault</a:t>
            </a:r>
            <a:r>
              <a:rPr lang="en-US" dirty="0"/>
              <a:t>="qualified"&gt;</a:t>
            </a:r>
          </a:p>
          <a:p>
            <a:pPr marL="0" indent="0">
              <a:buNone/>
            </a:pPr>
            <a:r>
              <a:rPr lang="en-US" dirty="0"/>
              <a:t>   &lt;</a:t>
            </a:r>
            <a:r>
              <a:rPr lang="en-US" dirty="0" err="1"/>
              <a:t>xs:attribute</a:t>
            </a:r>
            <a:r>
              <a:rPr lang="en-US" dirty="0"/>
              <a:t> name="gender"&gt;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t>
            </a:r>
            <a:r>
              <a:rPr lang="en-US" dirty="0" err="1"/>
              <a:t>male|female</a:t>
            </a:r>
            <a:r>
              <a:rPr lang="en-US" dirty="0"/>
              <a:t>"/&gt;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   &lt;/</a:t>
            </a:r>
            <a:r>
              <a:rPr lang="en-US" dirty="0" err="1"/>
              <a:t>xs:attribute</a:t>
            </a:r>
            <a:r>
              <a:rPr lang="en-US" dirty="0"/>
              <a:t>&gt;</a:t>
            </a:r>
          </a:p>
          <a:p>
            <a:pPr marL="0" indent="0">
              <a:buNone/>
            </a:pPr>
            <a:r>
              <a:rPr lang="en-US" dirty="0"/>
              <a:t>&lt;/</a:t>
            </a:r>
            <a:r>
              <a:rPr lang="en-US" dirty="0" err="1"/>
              <a:t>xs:schema</a:t>
            </a:r>
            <a:r>
              <a:rPr lang="en-US" dirty="0"/>
              <a:t>&gt;</a:t>
            </a:r>
          </a:p>
          <a:p>
            <a:pPr marL="0" indent="0">
              <a:buNone/>
            </a:pPr>
            <a:r>
              <a:rPr lang="ru-RU" dirty="0"/>
              <a:t>Ниже представлен </a:t>
            </a:r>
            <a:r>
              <a:rPr lang="en-US" dirty="0"/>
              <a:t>XML </a:t>
            </a:r>
            <a:r>
              <a:rPr lang="ru-RU" dirty="0"/>
              <a:t>файл ("</a:t>
            </a:r>
            <a:r>
              <a:rPr lang="en-US" dirty="0"/>
              <a:t>Myfamily.xml"), </a:t>
            </a:r>
            <a:r>
              <a:rPr lang="ru-RU" dirty="0"/>
              <a:t>использующий компоненты двух разных схем - "</a:t>
            </a:r>
            <a:r>
              <a:rPr lang="en-US" dirty="0"/>
              <a:t>family.xsd" </a:t>
            </a:r>
            <a:r>
              <a:rPr lang="ru-RU" dirty="0"/>
              <a:t>и "</a:t>
            </a:r>
            <a:r>
              <a:rPr lang="en-US" dirty="0"/>
              <a:t>attribute.xsd":</a:t>
            </a:r>
          </a:p>
          <a:p>
            <a:pPr marL="0" indent="0">
              <a:buNone/>
            </a:pPr>
            <a:r>
              <a:rPr lang="en-US" dirty="0"/>
              <a:t>&lt;?xml version="1.0" encoding="UTF-8"?&gt;</a:t>
            </a:r>
          </a:p>
          <a:p>
            <a:pPr marL="0" indent="0">
              <a:buNone/>
            </a:pPr>
            <a:r>
              <a:rPr lang="en-US" dirty="0"/>
              <a:t>&lt;persons</a:t>
            </a:r>
          </a:p>
          <a:p>
            <a:pPr marL="0" indent="0">
              <a:buNone/>
            </a:pPr>
            <a:r>
              <a:rPr lang="en-US" dirty="0" err="1"/>
              <a:t>xmlns</a:t>
            </a:r>
            <a:r>
              <a:rPr lang="en-US" dirty="0"/>
              <a:t>="http://www.microsoft.com"</a:t>
            </a:r>
          </a:p>
          <a:p>
            <a:pPr marL="0" indent="0">
              <a:buNone/>
            </a:pPr>
            <a:r>
              <a:rPr lang="en-US" dirty="0" err="1"/>
              <a:t>xmlns:xsi</a:t>
            </a:r>
            <a:r>
              <a:rPr lang="en-US" dirty="0"/>
              <a:t>="http://www.w3.org/2001/XMLSchema-instance"</a:t>
            </a:r>
          </a:p>
          <a:p>
            <a:pPr marL="0" indent="0">
              <a:buNone/>
            </a:pPr>
            <a:r>
              <a:rPr lang="en-US" dirty="0" err="1"/>
              <a:t>xsi:SchemaLocation</a:t>
            </a:r>
            <a:r>
              <a:rPr lang="en-US" dirty="0"/>
              <a:t>="http://abc.ru family.xsd http://abc.ru attribute.xsd"&gt;</a:t>
            </a:r>
          </a:p>
          <a:p>
            <a:pPr marL="0" indent="0">
              <a:buNone/>
            </a:pPr>
            <a:r>
              <a:rPr lang="en-US" dirty="0"/>
              <a:t>   &lt;person gender="female"&gt;</a:t>
            </a:r>
          </a:p>
          <a:p>
            <a:pPr marL="0" indent="0">
              <a:buNone/>
            </a:pPr>
            <a:r>
              <a:rPr lang="en-US" dirty="0"/>
              <a:t>      &lt;</a:t>
            </a:r>
            <a:r>
              <a:rPr lang="en-US" dirty="0" err="1"/>
              <a:t>firstname</a:t>
            </a:r>
            <a:r>
              <a:rPr lang="en-US" dirty="0"/>
              <a:t>&gt;</a:t>
            </a:r>
            <a:r>
              <a:rPr lang="en-US" dirty="0" err="1"/>
              <a:t>Hege</a:t>
            </a:r>
            <a:r>
              <a:rPr lang="en-US" dirty="0"/>
              <a:t>&lt;/</a:t>
            </a:r>
            <a:r>
              <a:rPr lang="en-US" dirty="0" err="1"/>
              <a:t>firstname</a:t>
            </a:r>
            <a:r>
              <a:rPr lang="en-US" dirty="0"/>
              <a:t>&gt;</a:t>
            </a:r>
          </a:p>
          <a:p>
            <a:pPr marL="0" indent="0">
              <a:buNone/>
            </a:pPr>
            <a:r>
              <a:rPr lang="en-US" dirty="0"/>
              <a:t>      &lt;</a:t>
            </a:r>
            <a:r>
              <a:rPr lang="en-US" dirty="0" err="1"/>
              <a:t>lastname</a:t>
            </a:r>
            <a:r>
              <a:rPr lang="en-US" dirty="0"/>
              <a:t>&gt;</a:t>
            </a:r>
            <a:r>
              <a:rPr lang="en-US" dirty="0" err="1"/>
              <a:t>Refsnes</a:t>
            </a:r>
            <a:r>
              <a:rPr lang="en-US" dirty="0"/>
              <a:t>&lt;/</a:t>
            </a:r>
            <a:r>
              <a:rPr lang="en-US" dirty="0" err="1"/>
              <a:t>lastname</a:t>
            </a:r>
            <a:r>
              <a:rPr lang="en-US" dirty="0"/>
              <a:t>&gt;</a:t>
            </a:r>
          </a:p>
          <a:p>
            <a:pPr marL="0" indent="0">
              <a:buNone/>
            </a:pPr>
            <a:r>
              <a:rPr lang="en-US" dirty="0"/>
              <a:t>   &lt;/person&gt;</a:t>
            </a:r>
          </a:p>
          <a:p>
            <a:pPr marL="0" indent="0">
              <a:buNone/>
            </a:pPr>
            <a:r>
              <a:rPr lang="en-US" dirty="0"/>
              <a:t>   &lt;person gender="male"&gt;</a:t>
            </a:r>
          </a:p>
          <a:p>
            <a:pPr marL="0" indent="0">
              <a:buNone/>
            </a:pPr>
            <a:r>
              <a:rPr lang="en-US" dirty="0"/>
              <a:t>      &lt;</a:t>
            </a:r>
            <a:r>
              <a:rPr lang="en-US" dirty="0" err="1"/>
              <a:t>firstname</a:t>
            </a:r>
            <a:r>
              <a:rPr lang="en-US" dirty="0"/>
              <a:t>&gt;Stale&lt;/</a:t>
            </a:r>
            <a:r>
              <a:rPr lang="en-US" dirty="0" err="1"/>
              <a:t>firstname</a:t>
            </a:r>
            <a:r>
              <a:rPr lang="en-US" dirty="0"/>
              <a:t>&gt;</a:t>
            </a:r>
          </a:p>
          <a:p>
            <a:pPr marL="0" indent="0">
              <a:buNone/>
            </a:pPr>
            <a:r>
              <a:rPr lang="en-US" dirty="0"/>
              <a:t>      &lt;</a:t>
            </a:r>
            <a:r>
              <a:rPr lang="en-US" dirty="0" err="1"/>
              <a:t>lastname</a:t>
            </a:r>
            <a:r>
              <a:rPr lang="en-US" dirty="0"/>
              <a:t>&gt;</a:t>
            </a:r>
            <a:r>
              <a:rPr lang="en-US" dirty="0" err="1"/>
              <a:t>Refsnes</a:t>
            </a:r>
            <a:r>
              <a:rPr lang="en-US" dirty="0"/>
              <a:t>&lt;/</a:t>
            </a:r>
            <a:r>
              <a:rPr lang="en-US" dirty="0" err="1"/>
              <a:t>lastname</a:t>
            </a:r>
            <a:r>
              <a:rPr lang="en-US" dirty="0"/>
              <a:t>&gt;</a:t>
            </a:r>
          </a:p>
          <a:p>
            <a:pPr marL="0" indent="0">
              <a:buNone/>
            </a:pPr>
            <a:r>
              <a:rPr lang="en-US" dirty="0"/>
              <a:t>   &lt;/person&gt;</a:t>
            </a:r>
          </a:p>
          <a:p>
            <a:pPr marL="0" indent="0">
              <a:buNone/>
            </a:pPr>
            <a:r>
              <a:rPr lang="en-US" dirty="0"/>
              <a:t>&lt;/persons&gt;</a:t>
            </a:r>
          </a:p>
          <a:p>
            <a:pPr marL="0" indent="0">
              <a:buNone/>
            </a:pPr>
            <a:r>
              <a:rPr lang="ru-RU" dirty="0"/>
              <a:t>Данный XML файл является полностью валидным, так как схема "family.xsd" позволяет добавлять в элемент "</a:t>
            </a:r>
            <a:r>
              <a:rPr lang="ru-RU" dirty="0" err="1"/>
              <a:t>person</a:t>
            </a:r>
            <a:r>
              <a:rPr lang="ru-RU" dirty="0"/>
              <a:t>" любые атрибуты.</a:t>
            </a:r>
          </a:p>
          <a:p>
            <a:pPr marL="0" indent="0">
              <a:buNone/>
            </a:pPr>
            <a:r>
              <a:rPr lang="ru-RU" dirty="0"/>
              <a:t>Элементы </a:t>
            </a:r>
            <a:r>
              <a:rPr lang="ru-RU" b="1" dirty="0"/>
              <a:t>&lt;</a:t>
            </a:r>
            <a:r>
              <a:rPr lang="ru-RU" b="1" dirty="0" err="1"/>
              <a:t>any</a:t>
            </a:r>
            <a:r>
              <a:rPr lang="ru-RU" b="1" dirty="0"/>
              <a:t>&gt;</a:t>
            </a:r>
            <a:r>
              <a:rPr lang="ru-RU" dirty="0"/>
              <a:t> и </a:t>
            </a:r>
            <a:r>
              <a:rPr lang="ru-RU" b="1" dirty="0"/>
              <a:t>&lt;</a:t>
            </a:r>
            <a:r>
              <a:rPr lang="ru-RU" b="1" dirty="0" err="1"/>
              <a:t>anyAttribute</a:t>
            </a:r>
            <a:r>
              <a:rPr lang="ru-RU" b="1" dirty="0"/>
              <a:t>&gt;</a:t>
            </a:r>
            <a:r>
              <a:rPr lang="ru-RU" dirty="0"/>
              <a:t> используются для создания РАСШИРЯЕМЫХ документов! Они позволяют документам содержать дополнительные элементы, которые не декларируются в основной XML схема.</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122</a:t>
            </a:fld>
            <a:endParaRPr lang="ru-RU"/>
          </a:p>
        </p:txBody>
      </p:sp>
    </p:spTree>
    <p:extLst>
      <p:ext uri="{BB962C8B-B14F-4D97-AF65-F5344CB8AC3E}">
        <p14:creationId xmlns:p14="http://schemas.microsoft.com/office/powerpoint/2010/main" val="5032944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Замещение </a:t>
            </a:r>
            <a:r>
              <a:rPr lang="en-US" dirty="0"/>
              <a:t>XML </a:t>
            </a:r>
            <a:r>
              <a:rPr lang="ru-RU" dirty="0"/>
              <a:t>элементов, слайд 1/2</a:t>
            </a:r>
          </a:p>
        </p:txBody>
      </p:sp>
      <p:sp>
        <p:nvSpPr>
          <p:cNvPr id="3" name="Объект 2"/>
          <p:cNvSpPr>
            <a:spLocks noGrp="1"/>
          </p:cNvSpPr>
          <p:nvPr>
            <p:ph idx="1"/>
          </p:nvPr>
        </p:nvSpPr>
        <p:spPr/>
        <p:txBody>
          <a:bodyPr>
            <a:normAutofit fontScale="77500" lnSpcReduction="20000"/>
          </a:bodyPr>
          <a:lstStyle/>
          <a:p>
            <a:pPr marL="0" indent="0">
              <a:buNone/>
            </a:pPr>
            <a:r>
              <a:rPr lang="ru-RU" dirty="0"/>
              <a:t>При помощи XML схем один элемент может замещать другой элемент.</a:t>
            </a:r>
          </a:p>
          <a:p>
            <a:pPr marL="0" indent="0">
              <a:buNone/>
            </a:pPr>
            <a:r>
              <a:rPr lang="ru-RU" dirty="0"/>
              <a:t>Предположим, что есть пользователи из двух разных стран: Англии и Норвегии. Разработчику хотелось бы, чтобы у пользователя была возможность выбора, какие названия элементов использовать — норвежские или английские.</a:t>
            </a:r>
          </a:p>
          <a:p>
            <a:pPr marL="0" indent="0">
              <a:buNone/>
            </a:pPr>
            <a:r>
              <a:rPr lang="ru-RU" dirty="0"/>
              <a:t>Чтобы решить эту задачу, необходимо в XML схеме определить декларацию </a:t>
            </a:r>
            <a:r>
              <a:rPr lang="ru-RU" b="1" dirty="0" err="1"/>
              <a:t>substitutionGroup</a:t>
            </a:r>
            <a:r>
              <a:rPr lang="ru-RU" dirty="0"/>
              <a:t>. Сначала декларируем головной элемент, а затем другие элементы, которые будут замечать головной элемент.</a:t>
            </a:r>
          </a:p>
          <a:p>
            <a:pPr marL="0" indent="0">
              <a:buNone/>
            </a:pPr>
            <a:r>
              <a:rPr lang="en-US" dirty="0"/>
              <a:t>&lt;</a:t>
            </a:r>
            <a:r>
              <a:rPr lang="en-US" dirty="0" err="1"/>
              <a:t>xs:element</a:t>
            </a:r>
            <a:r>
              <a:rPr lang="en-US" dirty="0"/>
              <a:t> name="name" type="</a:t>
            </a:r>
            <a:r>
              <a:rPr lang="en-US" dirty="0" err="1"/>
              <a:t>xs:string</a:t>
            </a:r>
            <a:r>
              <a:rPr lang="en-US" dirty="0"/>
              <a:t>"/&gt; </a:t>
            </a:r>
            <a:endParaRPr lang="ru-RU" dirty="0"/>
          </a:p>
          <a:p>
            <a:pPr marL="0" indent="0">
              <a:buNone/>
            </a:pPr>
            <a:r>
              <a:rPr lang="en-US" dirty="0"/>
              <a:t>&lt;</a:t>
            </a:r>
            <a:r>
              <a:rPr lang="en-US" dirty="0" err="1"/>
              <a:t>xs:element</a:t>
            </a:r>
            <a:r>
              <a:rPr lang="en-US" dirty="0"/>
              <a:t> name="</a:t>
            </a:r>
            <a:r>
              <a:rPr lang="en-US" dirty="0" err="1"/>
              <a:t>navn</a:t>
            </a:r>
            <a:r>
              <a:rPr lang="en-US" dirty="0"/>
              <a:t>" </a:t>
            </a:r>
            <a:r>
              <a:rPr lang="en-US" dirty="0" err="1"/>
              <a:t>substitutionGroup</a:t>
            </a:r>
            <a:r>
              <a:rPr lang="en-US" dirty="0"/>
              <a:t>="name"/&gt;</a:t>
            </a:r>
            <a:endParaRPr lang="ru-RU" dirty="0"/>
          </a:p>
          <a:p>
            <a:r>
              <a:rPr lang="ru-RU" dirty="0"/>
              <a:t>В приведенном выше примере элемент "</a:t>
            </a:r>
            <a:r>
              <a:rPr lang="ru-RU" dirty="0" err="1"/>
              <a:t>name</a:t>
            </a:r>
            <a:r>
              <a:rPr lang="ru-RU" dirty="0"/>
              <a:t>" является головным элементом, а элемент "</a:t>
            </a:r>
            <a:r>
              <a:rPr lang="ru-RU" dirty="0" err="1"/>
              <a:t>navn</a:t>
            </a:r>
            <a:r>
              <a:rPr lang="ru-RU" dirty="0"/>
              <a:t>" предназначен для замещения элемента "</a:t>
            </a:r>
            <a:r>
              <a:rPr lang="ru-RU" dirty="0" err="1"/>
              <a:t>name</a:t>
            </a:r>
            <a:r>
              <a:rPr lang="ru-RU" dirty="0"/>
              <a: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123</a:t>
            </a:fld>
            <a:endParaRPr lang="ru-RU"/>
          </a:p>
        </p:txBody>
      </p:sp>
    </p:spTree>
    <p:extLst>
      <p:ext uri="{BB962C8B-B14F-4D97-AF65-F5344CB8AC3E}">
        <p14:creationId xmlns:p14="http://schemas.microsoft.com/office/powerpoint/2010/main" val="24998406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Замещение </a:t>
            </a:r>
            <a:r>
              <a:rPr lang="en-US" dirty="0"/>
              <a:t>XML </a:t>
            </a:r>
            <a:r>
              <a:rPr lang="ru-RU" dirty="0"/>
              <a:t>элементов, слайд 2/2</a:t>
            </a:r>
          </a:p>
        </p:txBody>
      </p:sp>
      <p:sp>
        <p:nvSpPr>
          <p:cNvPr id="3" name="Объект 2"/>
          <p:cNvSpPr>
            <a:spLocks noGrp="1"/>
          </p:cNvSpPr>
          <p:nvPr>
            <p:ph idx="1"/>
          </p:nvPr>
        </p:nvSpPr>
        <p:spPr>
          <a:xfrm>
            <a:off x="628650" y="1825624"/>
            <a:ext cx="7886700" cy="4739077"/>
          </a:xfrm>
        </p:spPr>
        <p:txBody>
          <a:bodyPr numCol="2" spcCol="108000">
            <a:normAutofit fontScale="55000" lnSpcReduction="20000"/>
          </a:bodyPr>
          <a:lstStyle/>
          <a:p>
            <a:pPr marL="0" indent="0">
              <a:buNone/>
            </a:pPr>
            <a:r>
              <a:rPr lang="ru-RU" dirty="0"/>
              <a:t>В приведенном выше примере элемент "</a:t>
            </a:r>
            <a:r>
              <a:rPr lang="ru-RU" dirty="0" err="1"/>
              <a:t>name</a:t>
            </a:r>
            <a:r>
              <a:rPr lang="ru-RU" dirty="0"/>
              <a:t>" является головным элементом, а элемент "</a:t>
            </a:r>
            <a:r>
              <a:rPr lang="ru-RU" dirty="0" err="1"/>
              <a:t>navn</a:t>
            </a:r>
            <a:r>
              <a:rPr lang="ru-RU" dirty="0"/>
              <a:t>" предназначен для замещения элемента "</a:t>
            </a:r>
            <a:r>
              <a:rPr lang="ru-RU" dirty="0" err="1"/>
              <a:t>name</a:t>
            </a:r>
            <a:r>
              <a:rPr lang="ru-RU" dirty="0"/>
              <a:t>".</a:t>
            </a:r>
          </a:p>
          <a:p>
            <a:pPr marL="0" indent="0">
              <a:buNone/>
            </a:pPr>
            <a:r>
              <a:rPr lang="ru-RU" dirty="0"/>
              <a:t>Рассмотрим следующий фрагмент XML схемы:</a:t>
            </a:r>
          </a:p>
          <a:p>
            <a:pPr marL="0" indent="0">
              <a:buNone/>
            </a:pPr>
            <a:r>
              <a:rPr lang="en-US" dirty="0"/>
              <a:t>&lt;</a:t>
            </a:r>
            <a:r>
              <a:rPr lang="en-US" dirty="0" err="1"/>
              <a:t>xs:element</a:t>
            </a:r>
            <a:r>
              <a:rPr lang="en-US" dirty="0"/>
              <a:t> name="name" type="</a:t>
            </a:r>
            <a:r>
              <a:rPr lang="en-US" dirty="0" err="1"/>
              <a:t>xs:string</a:t>
            </a:r>
            <a:r>
              <a:rPr lang="en-US" dirty="0"/>
              <a:t>"/&gt;</a:t>
            </a:r>
          </a:p>
          <a:p>
            <a:pPr marL="0" indent="0">
              <a:buNone/>
            </a:pPr>
            <a:r>
              <a:rPr lang="en-US" dirty="0"/>
              <a:t>&lt;</a:t>
            </a:r>
            <a:r>
              <a:rPr lang="en-US" dirty="0" err="1"/>
              <a:t>xs:element</a:t>
            </a:r>
            <a:r>
              <a:rPr lang="en-US" dirty="0"/>
              <a:t> name="</a:t>
            </a:r>
            <a:r>
              <a:rPr lang="en-US" dirty="0" err="1"/>
              <a:t>navn</a:t>
            </a:r>
            <a:r>
              <a:rPr lang="en-US" dirty="0"/>
              <a:t>" </a:t>
            </a:r>
            <a:r>
              <a:rPr lang="en-US" dirty="0" err="1"/>
              <a:t>substitutionGroup</a:t>
            </a:r>
            <a:r>
              <a:rPr lang="en-US" dirty="0"/>
              <a:t>="name"/&gt;</a:t>
            </a:r>
          </a:p>
          <a:p>
            <a:pPr marL="0" indent="0">
              <a:buNone/>
            </a:pPr>
            <a:endParaRPr lang="en-US" dirty="0"/>
          </a:p>
          <a:p>
            <a:pPr marL="0" indent="0">
              <a:buNone/>
            </a:pPr>
            <a:r>
              <a:rPr lang="en-US" dirty="0"/>
              <a:t>&lt;</a:t>
            </a:r>
            <a:r>
              <a:rPr lang="en-US" dirty="0" err="1"/>
              <a:t>xs:complexType</a:t>
            </a:r>
            <a:r>
              <a:rPr lang="en-US" dirty="0"/>
              <a:t> name="</a:t>
            </a:r>
            <a:r>
              <a:rPr lang="en-US" dirty="0" err="1"/>
              <a:t>custinfo</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ref="name"/&gt;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p>
          <a:p>
            <a:pPr marL="0" indent="0">
              <a:buNone/>
            </a:pPr>
            <a:endParaRPr lang="en-US" dirty="0"/>
          </a:p>
          <a:p>
            <a:pPr marL="0" indent="0">
              <a:buNone/>
            </a:pPr>
            <a:r>
              <a:rPr lang="en-US" dirty="0"/>
              <a:t>&lt;</a:t>
            </a:r>
            <a:r>
              <a:rPr lang="en-US" dirty="0" err="1"/>
              <a:t>xs:element</a:t>
            </a:r>
            <a:r>
              <a:rPr lang="en-US" dirty="0"/>
              <a:t> name="customer" type="</a:t>
            </a:r>
            <a:r>
              <a:rPr lang="en-US" dirty="0" err="1"/>
              <a:t>custinfo</a:t>
            </a:r>
            <a:r>
              <a:rPr lang="en-US" dirty="0"/>
              <a:t>"/&gt;</a:t>
            </a:r>
          </a:p>
          <a:p>
            <a:pPr marL="0" indent="0">
              <a:buNone/>
            </a:pPr>
            <a:r>
              <a:rPr lang="en-US" dirty="0"/>
              <a:t>&lt;</a:t>
            </a:r>
            <a:r>
              <a:rPr lang="en-US" dirty="0" err="1"/>
              <a:t>xs:element</a:t>
            </a:r>
            <a:r>
              <a:rPr lang="en-US" dirty="0"/>
              <a:t> name="</a:t>
            </a:r>
            <a:r>
              <a:rPr lang="en-US" dirty="0" err="1"/>
              <a:t>kunde</a:t>
            </a:r>
            <a:r>
              <a:rPr lang="en-US" dirty="0"/>
              <a:t>" </a:t>
            </a:r>
            <a:r>
              <a:rPr lang="en-US" dirty="0" err="1"/>
              <a:t>substitutionGroup</a:t>
            </a:r>
            <a:r>
              <a:rPr lang="en-US" dirty="0"/>
              <a:t>="customer"/&gt;</a:t>
            </a:r>
            <a:endParaRPr lang="ru-RU" dirty="0"/>
          </a:p>
          <a:p>
            <a:pPr marL="0" indent="0">
              <a:buNone/>
            </a:pPr>
            <a:endParaRPr lang="ru-RU" i="1" dirty="0"/>
          </a:p>
          <a:p>
            <a:pPr marL="0" indent="0">
              <a:buNone/>
            </a:pPr>
            <a:r>
              <a:rPr lang="ru-RU" i="1" dirty="0"/>
              <a:t>Валидный XML документ</a:t>
            </a:r>
            <a:r>
              <a:rPr lang="ru-RU" dirty="0"/>
              <a:t> (в соответствии с приведенной выше схемой) мог бы выглядеть следующим образом:</a:t>
            </a:r>
          </a:p>
          <a:p>
            <a:pPr marL="0" indent="0">
              <a:buNone/>
            </a:pPr>
            <a:r>
              <a:rPr lang="en-US" dirty="0"/>
              <a:t>&lt;customer&gt;</a:t>
            </a:r>
          </a:p>
          <a:p>
            <a:pPr marL="0" indent="0">
              <a:buNone/>
            </a:pPr>
            <a:r>
              <a:rPr lang="en-US" dirty="0"/>
              <a:t>   &lt;name&gt;John Smith&lt;/name&gt;</a:t>
            </a:r>
          </a:p>
          <a:p>
            <a:pPr marL="0" indent="0">
              <a:buNone/>
            </a:pPr>
            <a:r>
              <a:rPr lang="en-US" dirty="0"/>
              <a:t>&lt;/customer&gt;</a:t>
            </a:r>
            <a:endParaRPr lang="ru-RU" dirty="0"/>
          </a:p>
          <a:p>
            <a:pPr marL="0" indent="0">
              <a:buNone/>
            </a:pPr>
            <a:r>
              <a:rPr lang="ru-RU" dirty="0"/>
              <a:t>или же так</a:t>
            </a:r>
          </a:p>
          <a:p>
            <a:pPr marL="0" indent="0">
              <a:buNone/>
            </a:pPr>
            <a:r>
              <a:rPr lang="en-US" dirty="0"/>
              <a:t>&lt;</a:t>
            </a:r>
            <a:r>
              <a:rPr lang="en-US" dirty="0" err="1"/>
              <a:t>kunde</a:t>
            </a:r>
            <a:r>
              <a:rPr lang="en-US" dirty="0"/>
              <a:t>&gt;</a:t>
            </a:r>
          </a:p>
          <a:p>
            <a:pPr marL="0" indent="0">
              <a:buNone/>
            </a:pPr>
            <a:r>
              <a:rPr lang="en-US" dirty="0"/>
              <a:t>   &lt;</a:t>
            </a:r>
            <a:r>
              <a:rPr lang="en-US" dirty="0" err="1"/>
              <a:t>navn</a:t>
            </a:r>
            <a:r>
              <a:rPr lang="en-US" dirty="0"/>
              <a:t>&gt;John Smith&lt;/</a:t>
            </a:r>
            <a:r>
              <a:rPr lang="en-US" dirty="0" err="1"/>
              <a:t>navn</a:t>
            </a:r>
            <a:r>
              <a:rPr lang="en-US" dirty="0"/>
              <a:t>&gt;</a:t>
            </a:r>
          </a:p>
          <a:p>
            <a:pPr marL="0" indent="0">
              <a:buNone/>
            </a:pPr>
            <a:r>
              <a:rPr lang="en-US" dirty="0"/>
              <a:t>&lt;/</a:t>
            </a:r>
            <a:r>
              <a:rPr lang="en-US" dirty="0" err="1"/>
              <a:t>kunde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124</a:t>
            </a:fld>
            <a:endParaRPr lang="ru-RU"/>
          </a:p>
        </p:txBody>
      </p:sp>
    </p:spTree>
    <p:extLst>
      <p:ext uri="{BB962C8B-B14F-4D97-AF65-F5344CB8AC3E}">
        <p14:creationId xmlns:p14="http://schemas.microsoft.com/office/powerpoint/2010/main" val="29622059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Блокирование замещения </a:t>
            </a:r>
            <a:r>
              <a:rPr lang="en-US" dirty="0"/>
              <a:t>XML </a:t>
            </a:r>
            <a:r>
              <a:rPr lang="ru-RU" dirty="0"/>
              <a:t>элементов, слайд 1/2</a:t>
            </a:r>
          </a:p>
        </p:txBody>
      </p:sp>
      <p:sp>
        <p:nvSpPr>
          <p:cNvPr id="3" name="Объект 2"/>
          <p:cNvSpPr>
            <a:spLocks noGrp="1"/>
          </p:cNvSpPr>
          <p:nvPr>
            <p:ph idx="1"/>
          </p:nvPr>
        </p:nvSpPr>
        <p:spPr/>
        <p:txBody>
          <a:bodyPr>
            <a:normAutofit fontScale="55000" lnSpcReduction="20000"/>
          </a:bodyPr>
          <a:lstStyle/>
          <a:p>
            <a:pPr marL="0" indent="0">
              <a:buNone/>
            </a:pPr>
            <a:r>
              <a:rPr lang="ru-RU" dirty="0"/>
              <a:t>Чтобы закрыть какие-нибудь элементы от замещения определенными элементам, используется атрибут </a:t>
            </a:r>
            <a:r>
              <a:rPr lang="ru-RU" b="1" dirty="0" err="1"/>
              <a:t>block</a:t>
            </a:r>
            <a:r>
              <a:rPr lang="ru-RU" dirty="0"/>
              <a:t>:</a:t>
            </a:r>
          </a:p>
          <a:p>
            <a:pPr marL="0" indent="0">
              <a:buNone/>
            </a:pPr>
            <a:r>
              <a:rPr lang="en-US" dirty="0"/>
              <a:t>&lt;</a:t>
            </a:r>
            <a:r>
              <a:rPr lang="en-US" dirty="0" err="1"/>
              <a:t>xs:element</a:t>
            </a:r>
            <a:r>
              <a:rPr lang="en-US" dirty="0"/>
              <a:t> name="name" type="</a:t>
            </a:r>
            <a:r>
              <a:rPr lang="en-US" dirty="0" err="1"/>
              <a:t>xs:string</a:t>
            </a:r>
            <a:r>
              <a:rPr lang="en-US" dirty="0"/>
              <a:t>" block="substitution"/&gt;</a:t>
            </a:r>
            <a:endParaRPr lang="ru-RU" dirty="0"/>
          </a:p>
          <a:p>
            <a:pPr marL="0" indent="0">
              <a:buNone/>
            </a:pPr>
            <a:r>
              <a:rPr lang="ru-RU" dirty="0"/>
              <a:t>Рассмотрим следующий фрагмент XML схемы:</a:t>
            </a:r>
          </a:p>
          <a:p>
            <a:pPr marL="0" indent="0">
              <a:buNone/>
            </a:pPr>
            <a:r>
              <a:rPr lang="en-US" dirty="0"/>
              <a:t>&lt;</a:t>
            </a:r>
            <a:r>
              <a:rPr lang="en-US" dirty="0" err="1"/>
              <a:t>xs:element</a:t>
            </a:r>
            <a:r>
              <a:rPr lang="en-US" dirty="0"/>
              <a:t> name="name" type="</a:t>
            </a:r>
            <a:r>
              <a:rPr lang="en-US" dirty="0" err="1"/>
              <a:t>xs:string</a:t>
            </a:r>
            <a:r>
              <a:rPr lang="en-US" dirty="0"/>
              <a:t>" block="substitution"/&gt;</a:t>
            </a:r>
          </a:p>
          <a:p>
            <a:pPr marL="0" indent="0">
              <a:buNone/>
            </a:pPr>
            <a:r>
              <a:rPr lang="en-US" dirty="0"/>
              <a:t>&lt;</a:t>
            </a:r>
            <a:r>
              <a:rPr lang="en-US" dirty="0" err="1"/>
              <a:t>xs:element</a:t>
            </a:r>
            <a:r>
              <a:rPr lang="en-US" dirty="0"/>
              <a:t> name="</a:t>
            </a:r>
            <a:r>
              <a:rPr lang="en-US" dirty="0" err="1"/>
              <a:t>navn</a:t>
            </a:r>
            <a:r>
              <a:rPr lang="en-US" dirty="0"/>
              <a:t>" </a:t>
            </a:r>
            <a:r>
              <a:rPr lang="en-US" dirty="0" err="1"/>
              <a:t>substitutionGroup</a:t>
            </a:r>
            <a:r>
              <a:rPr lang="en-US" dirty="0"/>
              <a:t>="name"/&gt;</a:t>
            </a:r>
          </a:p>
          <a:p>
            <a:pPr marL="0" indent="0">
              <a:buNone/>
            </a:pPr>
            <a:endParaRPr lang="en-US" dirty="0"/>
          </a:p>
          <a:p>
            <a:pPr marL="0" indent="0">
              <a:buNone/>
            </a:pPr>
            <a:r>
              <a:rPr lang="en-US" dirty="0"/>
              <a:t>&lt;</a:t>
            </a:r>
            <a:r>
              <a:rPr lang="en-US" dirty="0" err="1"/>
              <a:t>xs:complexType</a:t>
            </a:r>
            <a:r>
              <a:rPr lang="en-US" dirty="0"/>
              <a:t> name="</a:t>
            </a:r>
            <a:r>
              <a:rPr lang="en-US" dirty="0" err="1"/>
              <a:t>custinfo</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ref="name"/&gt;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p>
          <a:p>
            <a:pPr marL="0" indent="0">
              <a:buNone/>
            </a:pPr>
            <a:endParaRPr lang="en-US" dirty="0"/>
          </a:p>
          <a:p>
            <a:pPr marL="0" indent="0">
              <a:buNone/>
            </a:pPr>
            <a:r>
              <a:rPr lang="en-US" dirty="0"/>
              <a:t>&lt;</a:t>
            </a:r>
            <a:r>
              <a:rPr lang="en-US" dirty="0" err="1"/>
              <a:t>xs:element</a:t>
            </a:r>
            <a:r>
              <a:rPr lang="en-US" dirty="0"/>
              <a:t> name="customer" type="</a:t>
            </a:r>
            <a:r>
              <a:rPr lang="en-US" dirty="0" err="1"/>
              <a:t>custinfo</a:t>
            </a:r>
            <a:r>
              <a:rPr lang="en-US" dirty="0"/>
              <a:t>" block="substitution"/&gt;</a:t>
            </a:r>
          </a:p>
          <a:p>
            <a:pPr marL="0" indent="0">
              <a:buNone/>
            </a:pPr>
            <a:r>
              <a:rPr lang="en-US" dirty="0"/>
              <a:t>&lt;</a:t>
            </a:r>
            <a:r>
              <a:rPr lang="en-US" dirty="0" err="1"/>
              <a:t>xs:element</a:t>
            </a:r>
            <a:r>
              <a:rPr lang="en-US" dirty="0"/>
              <a:t> name="</a:t>
            </a:r>
            <a:r>
              <a:rPr lang="en-US" dirty="0" err="1"/>
              <a:t>kunde</a:t>
            </a:r>
            <a:r>
              <a:rPr lang="en-US" dirty="0"/>
              <a:t>" </a:t>
            </a:r>
            <a:r>
              <a:rPr lang="en-US" dirty="0" err="1"/>
              <a:t>substitutionGroup</a:t>
            </a:r>
            <a:r>
              <a:rPr lang="en-US" dirty="0"/>
              <a:t>="customer"/&gt;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125</a:t>
            </a:fld>
            <a:endParaRPr lang="ru-RU"/>
          </a:p>
        </p:txBody>
      </p:sp>
    </p:spTree>
    <p:extLst>
      <p:ext uri="{BB962C8B-B14F-4D97-AF65-F5344CB8AC3E}">
        <p14:creationId xmlns:p14="http://schemas.microsoft.com/office/powerpoint/2010/main" val="1816838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Блокирование замещения </a:t>
            </a:r>
            <a:r>
              <a:rPr lang="en-US" dirty="0"/>
              <a:t>XML </a:t>
            </a:r>
            <a:r>
              <a:rPr lang="ru-RU" dirty="0"/>
              <a:t>элементов, слайд 2/2</a:t>
            </a:r>
          </a:p>
        </p:txBody>
      </p:sp>
      <p:sp>
        <p:nvSpPr>
          <p:cNvPr id="3" name="Объект 2"/>
          <p:cNvSpPr>
            <a:spLocks noGrp="1"/>
          </p:cNvSpPr>
          <p:nvPr>
            <p:ph idx="1"/>
          </p:nvPr>
        </p:nvSpPr>
        <p:spPr/>
        <p:txBody>
          <a:bodyPr>
            <a:normAutofit fontScale="92500" lnSpcReduction="10000"/>
          </a:bodyPr>
          <a:lstStyle/>
          <a:p>
            <a:pPr marL="0" indent="0">
              <a:buNone/>
            </a:pPr>
            <a:r>
              <a:rPr lang="ru-RU" i="1" dirty="0"/>
              <a:t>Валидный XML документ</a:t>
            </a:r>
            <a:r>
              <a:rPr lang="ru-RU" dirty="0"/>
              <a:t> (в соответствии с приведенной выше схемой) выглядит следующим образом:</a:t>
            </a:r>
          </a:p>
          <a:p>
            <a:pPr marL="0" indent="0">
              <a:buNone/>
            </a:pPr>
            <a:r>
              <a:rPr lang="en-US" dirty="0"/>
              <a:t>&lt;customer&gt;</a:t>
            </a:r>
          </a:p>
          <a:p>
            <a:pPr marL="0" indent="0">
              <a:buNone/>
            </a:pPr>
            <a:r>
              <a:rPr lang="en-US" dirty="0"/>
              <a:t>   &lt;name&gt;John Smith&lt;/name&gt;</a:t>
            </a:r>
          </a:p>
          <a:p>
            <a:pPr marL="0" indent="0">
              <a:buNone/>
            </a:pPr>
            <a:r>
              <a:rPr lang="en-US" dirty="0"/>
              <a:t>&lt;/customer&gt;</a:t>
            </a:r>
            <a:endParaRPr lang="ru-RU" dirty="0"/>
          </a:p>
          <a:p>
            <a:pPr marL="0" indent="0">
              <a:buNone/>
            </a:pPr>
            <a:r>
              <a:rPr lang="ru-RU" dirty="0"/>
              <a:t>но следующий код больше не будет валидным:</a:t>
            </a:r>
          </a:p>
          <a:p>
            <a:pPr marL="0" indent="0">
              <a:buNone/>
            </a:pPr>
            <a:r>
              <a:rPr lang="en-US" dirty="0"/>
              <a:t>&lt;</a:t>
            </a:r>
            <a:r>
              <a:rPr lang="en-US" dirty="0" err="1"/>
              <a:t>kunde</a:t>
            </a:r>
            <a:r>
              <a:rPr lang="en-US" dirty="0"/>
              <a:t>&gt;</a:t>
            </a:r>
          </a:p>
          <a:p>
            <a:pPr marL="0" indent="0">
              <a:buNone/>
            </a:pPr>
            <a:r>
              <a:rPr lang="en-US" dirty="0"/>
              <a:t>   &lt;</a:t>
            </a:r>
            <a:r>
              <a:rPr lang="en-US" dirty="0" err="1"/>
              <a:t>navn</a:t>
            </a:r>
            <a:r>
              <a:rPr lang="en-US" dirty="0"/>
              <a:t>&gt;John Smith&lt;/</a:t>
            </a:r>
            <a:r>
              <a:rPr lang="en-US" dirty="0" err="1"/>
              <a:t>navn</a:t>
            </a:r>
            <a:r>
              <a:rPr lang="en-US" dirty="0"/>
              <a:t>&gt;</a:t>
            </a:r>
          </a:p>
          <a:p>
            <a:pPr marL="0" indent="0">
              <a:buNone/>
            </a:pPr>
            <a:r>
              <a:rPr lang="en-US" dirty="0"/>
              <a:t>&lt;/</a:t>
            </a:r>
            <a:r>
              <a:rPr lang="en-US" dirty="0" err="1"/>
              <a:t>kunde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126</a:t>
            </a:fld>
            <a:endParaRPr lang="ru-RU"/>
          </a:p>
        </p:txBody>
      </p:sp>
    </p:spTree>
    <p:extLst>
      <p:ext uri="{BB962C8B-B14F-4D97-AF65-F5344CB8AC3E}">
        <p14:creationId xmlns:p14="http://schemas.microsoft.com/office/powerpoint/2010/main" val="391090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963342"/>
          </a:xfrm>
        </p:spPr>
        <p:txBody>
          <a:bodyPr>
            <a:normAutofit fontScale="90000"/>
          </a:bodyPr>
          <a:lstStyle/>
          <a:p>
            <a:r>
              <a:rPr lang="ru-RU" dirty="0"/>
              <a:t>Использование </a:t>
            </a:r>
            <a:r>
              <a:rPr lang="en-US" dirty="0" err="1"/>
              <a:t>substitutionGroup</a:t>
            </a:r>
            <a:endParaRPr lang="ru-RU" dirty="0"/>
          </a:p>
        </p:txBody>
      </p:sp>
      <p:sp>
        <p:nvSpPr>
          <p:cNvPr id="3" name="Объект 2"/>
          <p:cNvSpPr>
            <a:spLocks noGrp="1"/>
          </p:cNvSpPr>
          <p:nvPr>
            <p:ph idx="1"/>
          </p:nvPr>
        </p:nvSpPr>
        <p:spPr>
          <a:xfrm>
            <a:off x="628650" y="1328469"/>
            <a:ext cx="7886700" cy="4848494"/>
          </a:xfrm>
        </p:spPr>
        <p:txBody>
          <a:bodyPr>
            <a:normAutofit fontScale="92500" lnSpcReduction="10000"/>
          </a:bodyPr>
          <a:lstStyle/>
          <a:p>
            <a:pPr marL="0" indent="0" algn="just">
              <a:buNone/>
            </a:pPr>
            <a:r>
              <a:rPr lang="ru-RU" dirty="0"/>
              <a:t>Тип замещающих элементов должен быть таким же (либо производным от него), как и у головного элемента. Если тип замещающего элемента такой же, как тип головного элемента, то нет необходимости указывать тип замещающего элемента.</a:t>
            </a:r>
          </a:p>
          <a:p>
            <a:pPr marL="0" indent="0" algn="just">
              <a:buNone/>
            </a:pPr>
            <a:r>
              <a:rPr lang="ru-RU" dirty="0"/>
              <a:t>Также следует знать, что все элементы в декларации </a:t>
            </a:r>
            <a:r>
              <a:rPr lang="ru-RU" b="1" dirty="0" err="1"/>
              <a:t>substitutionGroup</a:t>
            </a:r>
            <a:r>
              <a:rPr lang="ru-RU" dirty="0"/>
              <a:t> (и головной элемент, и замещающие элементы) должны быть декларированы как глобальные элементы. Иначе замещение не сработает!</a:t>
            </a:r>
          </a:p>
          <a:p>
            <a:pPr marL="0" indent="0" algn="just">
              <a:buNone/>
            </a:pPr>
            <a:r>
              <a:rPr lang="ru-RU" dirty="0"/>
              <a:t>Глобальные элементы это такие элементы, которые являются непосредственными потомками элемента </a:t>
            </a:r>
            <a:r>
              <a:rPr lang="ru-RU" dirty="0" err="1"/>
              <a:t>schema</a:t>
            </a:r>
            <a:r>
              <a:rPr lang="ru-RU" dirty="0"/>
              <a:t>. Элементы, вложенные в другие элементы, являются локальными элементами.</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127</a:t>
            </a:fld>
            <a:endParaRPr lang="ru-RU"/>
          </a:p>
        </p:txBody>
      </p:sp>
    </p:spTree>
    <p:extLst>
      <p:ext uri="{BB962C8B-B14F-4D97-AF65-F5344CB8AC3E}">
        <p14:creationId xmlns:p14="http://schemas.microsoft.com/office/powerpoint/2010/main" val="5276347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Строковый тип данных</a:t>
            </a:r>
          </a:p>
        </p:txBody>
      </p:sp>
      <p:sp>
        <p:nvSpPr>
          <p:cNvPr id="3" name="Объект 2"/>
          <p:cNvSpPr>
            <a:spLocks noGrp="1"/>
          </p:cNvSpPr>
          <p:nvPr>
            <p:ph idx="1"/>
          </p:nvPr>
        </p:nvSpPr>
        <p:spPr/>
        <p:txBody>
          <a:bodyPr>
            <a:normAutofit fontScale="85000" lnSpcReduction="20000"/>
          </a:bodyPr>
          <a:lstStyle/>
          <a:p>
            <a:pPr marL="0" indent="0">
              <a:buNone/>
            </a:pPr>
            <a:r>
              <a:rPr lang="ru-RU" dirty="0"/>
              <a:t>Строковый тип данных может содержать символы окончания строки, перевода каретки, табуляции и другие символы.</a:t>
            </a:r>
          </a:p>
          <a:p>
            <a:pPr marL="0" indent="0">
              <a:buNone/>
            </a:pPr>
            <a:r>
              <a:rPr lang="ru-RU" dirty="0"/>
              <a:t>Декларация строковых данных в схеме выглядит следующим образом:</a:t>
            </a:r>
          </a:p>
          <a:p>
            <a:pPr marL="0" indent="0">
              <a:buNone/>
            </a:pPr>
            <a:r>
              <a:rPr lang="en-US" dirty="0"/>
              <a:t>&lt;</a:t>
            </a:r>
            <a:r>
              <a:rPr lang="en-US" dirty="0" err="1"/>
              <a:t>xs:element</a:t>
            </a:r>
            <a:r>
              <a:rPr lang="en-US" dirty="0"/>
              <a:t> name="customer" type="</a:t>
            </a:r>
            <a:r>
              <a:rPr lang="en-US" dirty="0" err="1"/>
              <a:t>xs:string</a:t>
            </a:r>
            <a:r>
              <a:rPr lang="en-US" dirty="0"/>
              <a:t>"/&gt;</a:t>
            </a:r>
            <a:endParaRPr lang="ru-RU" dirty="0"/>
          </a:p>
          <a:p>
            <a:pPr marL="0" indent="0">
              <a:buNone/>
            </a:pPr>
            <a:r>
              <a:rPr lang="ru-RU" dirty="0"/>
              <a:t>Соответствующий элемент в XML документе может выглядеть так:</a:t>
            </a:r>
          </a:p>
          <a:p>
            <a:pPr marL="0" indent="0">
              <a:buNone/>
            </a:pPr>
            <a:r>
              <a:rPr lang="en-US" dirty="0"/>
              <a:t>&lt;customer&gt;John Smith&lt;/customer&gt;</a:t>
            </a:r>
            <a:endParaRPr lang="ru-RU" dirty="0"/>
          </a:p>
          <a:p>
            <a:pPr marL="0" indent="0">
              <a:buNone/>
            </a:pPr>
            <a:r>
              <a:rPr lang="ru-RU" dirty="0"/>
              <a:t>или</a:t>
            </a:r>
          </a:p>
          <a:p>
            <a:pPr marL="0" indent="0">
              <a:buNone/>
            </a:pPr>
            <a:r>
              <a:rPr lang="en-US" dirty="0"/>
              <a:t>&lt;customer&gt; </a:t>
            </a:r>
            <a:r>
              <a:rPr lang="ru-RU" dirty="0"/>
              <a:t>     </a:t>
            </a:r>
            <a:r>
              <a:rPr lang="en-US" dirty="0"/>
              <a:t>John Smith</a:t>
            </a:r>
            <a:r>
              <a:rPr lang="ru-RU" dirty="0"/>
              <a:t>      </a:t>
            </a:r>
            <a:r>
              <a:rPr lang="en-US" dirty="0"/>
              <a:t> &lt;/customer&gt;</a:t>
            </a:r>
            <a:endParaRPr lang="ru-RU" dirty="0"/>
          </a:p>
          <a:p>
            <a:pPr marL="0" indent="0">
              <a:buNone/>
            </a:pPr>
            <a:r>
              <a:rPr lang="ru-RU" dirty="0"/>
              <a:t>XML процессор не будет модифицировать значение элемента, если используется тип данных </a:t>
            </a:r>
            <a:r>
              <a:rPr lang="ru-RU" b="1" dirty="0" err="1"/>
              <a:t>string</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128</a:t>
            </a:fld>
            <a:endParaRPr lang="ru-RU"/>
          </a:p>
        </p:txBody>
      </p:sp>
    </p:spTree>
    <p:extLst>
      <p:ext uri="{BB962C8B-B14F-4D97-AF65-F5344CB8AC3E}">
        <p14:creationId xmlns:p14="http://schemas.microsoft.com/office/powerpoint/2010/main" val="10448475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Нормализованная строка</a:t>
            </a:r>
          </a:p>
        </p:txBody>
      </p:sp>
      <p:sp>
        <p:nvSpPr>
          <p:cNvPr id="3" name="Объект 2"/>
          <p:cNvSpPr>
            <a:spLocks noGrp="1"/>
          </p:cNvSpPr>
          <p:nvPr>
            <p:ph idx="1"/>
          </p:nvPr>
        </p:nvSpPr>
        <p:spPr/>
        <p:txBody>
          <a:bodyPr>
            <a:normAutofit fontScale="70000" lnSpcReduction="20000"/>
          </a:bodyPr>
          <a:lstStyle/>
          <a:p>
            <a:pPr marL="0" indent="0">
              <a:buNone/>
            </a:pPr>
            <a:r>
              <a:rPr lang="ru-RU" dirty="0"/>
              <a:t>Нормализованная строка </a:t>
            </a:r>
            <a:r>
              <a:rPr lang="ru-RU" b="1" i="1" dirty="0" err="1"/>
              <a:t>normalizedString</a:t>
            </a:r>
            <a:r>
              <a:rPr lang="ru-RU" dirty="0"/>
              <a:t> является производным от строкового типа данных.</a:t>
            </a:r>
          </a:p>
          <a:p>
            <a:pPr marL="0" indent="0">
              <a:buNone/>
            </a:pPr>
            <a:r>
              <a:rPr lang="ru-RU" dirty="0"/>
              <a:t>Тип </a:t>
            </a:r>
            <a:r>
              <a:rPr lang="ru-RU" b="1" i="1" dirty="0" err="1"/>
              <a:t>normalizedString</a:t>
            </a:r>
            <a:r>
              <a:rPr lang="ru-RU" dirty="0"/>
              <a:t> также содержит символьные данные, однако XML процессор удалит символы переноса стоки, перевода каретки и символы табуляции.</a:t>
            </a:r>
          </a:p>
          <a:p>
            <a:pPr marL="0" indent="0">
              <a:buNone/>
            </a:pPr>
            <a:r>
              <a:rPr lang="ru-RU" dirty="0"/>
              <a:t>В схеме элемент с таким типом данных декларируется следующим образом:</a:t>
            </a:r>
          </a:p>
          <a:p>
            <a:pPr marL="0" indent="0">
              <a:buNone/>
            </a:pPr>
            <a:r>
              <a:rPr lang="en-US" dirty="0"/>
              <a:t>&lt;</a:t>
            </a:r>
            <a:r>
              <a:rPr lang="en-US" dirty="0" err="1"/>
              <a:t>xs:element</a:t>
            </a:r>
            <a:r>
              <a:rPr lang="en-US" dirty="0"/>
              <a:t> name="customer" type="</a:t>
            </a:r>
            <a:r>
              <a:rPr lang="en-US" dirty="0" err="1"/>
              <a:t>xs:normalizedString</a:t>
            </a:r>
            <a:r>
              <a:rPr lang="en-US" dirty="0"/>
              <a:t>"/&gt;</a:t>
            </a:r>
            <a:endParaRPr lang="ru-RU" dirty="0"/>
          </a:p>
          <a:p>
            <a:pPr marL="0" indent="0">
              <a:buNone/>
            </a:pPr>
            <a:r>
              <a:rPr lang="ru-RU" dirty="0"/>
              <a:t>Соответствующий элемент в XML документе может выглядеть так:</a:t>
            </a:r>
          </a:p>
          <a:p>
            <a:pPr marL="0" indent="0">
              <a:buNone/>
            </a:pPr>
            <a:r>
              <a:rPr lang="en-US" dirty="0"/>
              <a:t>&lt;customer&gt;John Smith&lt;/customer&gt;</a:t>
            </a:r>
            <a:endParaRPr lang="ru-RU" dirty="0"/>
          </a:p>
          <a:p>
            <a:pPr marL="0" indent="0">
              <a:buNone/>
            </a:pPr>
            <a:r>
              <a:rPr lang="ru-RU" dirty="0"/>
              <a:t>или</a:t>
            </a:r>
          </a:p>
          <a:p>
            <a:pPr marL="0" indent="0">
              <a:buNone/>
            </a:pPr>
            <a:r>
              <a:rPr lang="en-US" dirty="0"/>
              <a:t>&lt;customer&gt; </a:t>
            </a:r>
            <a:r>
              <a:rPr lang="ru-RU" dirty="0"/>
              <a:t>     </a:t>
            </a:r>
            <a:r>
              <a:rPr lang="en-US" dirty="0"/>
              <a:t>John Smith&lt;/customer&gt;</a:t>
            </a:r>
            <a:endParaRPr lang="ru-RU" dirty="0"/>
          </a:p>
          <a:p>
            <a:pPr marL="0" indent="0">
              <a:buNone/>
            </a:pPr>
            <a:r>
              <a:rPr lang="ru-RU" dirty="0"/>
              <a:t>При этом в данном примере XML процессор заменит все символы табуляции пробелами.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129</a:t>
            </a:fld>
            <a:endParaRPr lang="ru-RU"/>
          </a:p>
        </p:txBody>
      </p:sp>
    </p:spTree>
    <p:extLst>
      <p:ext uri="{BB962C8B-B14F-4D97-AF65-F5344CB8AC3E}">
        <p14:creationId xmlns:p14="http://schemas.microsoft.com/office/powerpoint/2010/main" val="408399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Фильтрация вывода</a:t>
            </a:r>
          </a:p>
        </p:txBody>
      </p:sp>
      <p:sp>
        <p:nvSpPr>
          <p:cNvPr id="3" name="Объект 2"/>
          <p:cNvSpPr>
            <a:spLocks noGrp="1"/>
          </p:cNvSpPr>
          <p:nvPr>
            <p:ph idx="1"/>
          </p:nvPr>
        </p:nvSpPr>
        <p:spPr/>
        <p:txBody>
          <a:bodyPr>
            <a:normAutofit fontScale="92500" lnSpcReduction="20000"/>
          </a:bodyPr>
          <a:lstStyle/>
          <a:p>
            <a:pPr marL="0" indent="0">
              <a:buNone/>
            </a:pPr>
            <a:r>
              <a:rPr lang="ru-RU" dirty="0"/>
              <a:t>Также, можно осуществлять фильтрацию вывода из XML файла. Для этого следует добавить нужный критерий к атрибуту </a:t>
            </a:r>
            <a:r>
              <a:rPr lang="ru-RU" b="1" i="1" dirty="0" err="1"/>
              <a:t>select</a:t>
            </a:r>
            <a:r>
              <a:rPr lang="ru-RU" dirty="0"/>
              <a:t> элемента </a:t>
            </a:r>
            <a:r>
              <a:rPr lang="ru-RU" b="1" dirty="0"/>
              <a:t>&lt;</a:t>
            </a:r>
            <a:r>
              <a:rPr lang="ru-RU" b="1" dirty="0" err="1"/>
              <a:t>xsl:for-each</a:t>
            </a:r>
            <a:r>
              <a:rPr lang="ru-RU" b="1" dirty="0"/>
              <a:t>&gt;</a:t>
            </a:r>
            <a:r>
              <a:rPr lang="ru-RU" dirty="0"/>
              <a:t>.</a:t>
            </a:r>
          </a:p>
          <a:p>
            <a:pPr marL="0" indent="0">
              <a:buNone/>
            </a:pPr>
            <a:r>
              <a:rPr lang="en-US" dirty="0"/>
              <a:t>&lt;</a:t>
            </a:r>
            <a:r>
              <a:rPr lang="en-US" dirty="0" err="1"/>
              <a:t>xsl:for-each</a:t>
            </a:r>
            <a:r>
              <a:rPr lang="en-US" dirty="0"/>
              <a:t> select="catalog/cd[artist='Bob Dylan']"&gt; </a:t>
            </a:r>
            <a:br>
              <a:rPr lang="en-US" dirty="0"/>
            </a:br>
            <a:endParaRPr lang="ru-RU" dirty="0"/>
          </a:p>
          <a:p>
            <a:pPr marL="0" indent="0">
              <a:buNone/>
            </a:pPr>
            <a:r>
              <a:rPr lang="ru-RU" dirty="0"/>
              <a:t>Допустимые операторы фильтрации:</a:t>
            </a:r>
          </a:p>
          <a:p>
            <a:r>
              <a:rPr lang="ru-RU" dirty="0"/>
              <a:t>= (равно)</a:t>
            </a:r>
          </a:p>
          <a:p>
            <a:r>
              <a:rPr lang="ru-RU" dirty="0"/>
              <a:t>!= (не равно)</a:t>
            </a:r>
          </a:p>
          <a:p>
            <a:r>
              <a:rPr lang="ru-RU" dirty="0"/>
              <a:t>&amp;</a:t>
            </a:r>
            <a:r>
              <a:rPr lang="ru-RU" dirty="0" err="1"/>
              <a:t>lt</a:t>
            </a:r>
            <a:r>
              <a:rPr lang="ru-RU" dirty="0"/>
              <a:t>; (меньше чем)</a:t>
            </a:r>
          </a:p>
          <a:p>
            <a:r>
              <a:rPr lang="ru-RU" dirty="0"/>
              <a:t>&amp;</a:t>
            </a:r>
            <a:r>
              <a:rPr lang="ru-RU" dirty="0" err="1"/>
              <a:t>gt</a:t>
            </a:r>
            <a:r>
              <a:rPr lang="ru-RU" dirty="0"/>
              <a:t>; (больше чем)</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a:t>
            </a:fld>
            <a:endParaRPr lang="ru-RU"/>
          </a:p>
        </p:txBody>
      </p:sp>
    </p:spTree>
    <p:extLst>
      <p:ext uri="{BB962C8B-B14F-4D97-AF65-F5344CB8AC3E}">
        <p14:creationId xmlns:p14="http://schemas.microsoft.com/office/powerpoint/2010/main" val="581648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Символьный тип данных (</a:t>
            </a:r>
            <a:r>
              <a:rPr lang="en-US" dirty="0"/>
              <a:t>token</a:t>
            </a:r>
            <a:r>
              <a:rPr lang="ru-RU" dirty="0"/>
              <a:t>)</a:t>
            </a:r>
          </a:p>
        </p:txBody>
      </p:sp>
      <p:sp>
        <p:nvSpPr>
          <p:cNvPr id="3" name="Объект 2"/>
          <p:cNvSpPr>
            <a:spLocks noGrp="1"/>
          </p:cNvSpPr>
          <p:nvPr>
            <p:ph idx="1"/>
          </p:nvPr>
        </p:nvSpPr>
        <p:spPr/>
        <p:txBody>
          <a:bodyPr>
            <a:normAutofit fontScale="70000" lnSpcReduction="20000"/>
          </a:bodyPr>
          <a:lstStyle/>
          <a:p>
            <a:pPr marL="0" indent="0">
              <a:buNone/>
            </a:pPr>
            <a:r>
              <a:rPr lang="ru-RU" dirty="0"/>
              <a:t>Символьный тип </a:t>
            </a:r>
            <a:r>
              <a:rPr lang="ru-RU" b="1" dirty="0" err="1"/>
              <a:t>token</a:t>
            </a:r>
            <a:r>
              <a:rPr lang="ru-RU" dirty="0"/>
              <a:t> также является производным от строкового типа данных.</a:t>
            </a:r>
          </a:p>
          <a:p>
            <a:pPr marL="0" indent="0">
              <a:buNone/>
            </a:pPr>
            <a:r>
              <a:rPr lang="ru-RU" dirty="0"/>
              <a:t>Значения символьного типа также содержат символьные данные, однако XML процессор удалит символы переноса стоки, перевода каретки, табуляции, начальные и конечные пробелы, а также множественные пробелы.</a:t>
            </a:r>
          </a:p>
          <a:p>
            <a:pPr marL="0" indent="0">
              <a:buNone/>
            </a:pPr>
            <a:r>
              <a:rPr lang="ru-RU" dirty="0"/>
              <a:t>В схеме элемент с таким типом данных декларируется следующим образом:</a:t>
            </a:r>
          </a:p>
          <a:p>
            <a:pPr marL="0" indent="0">
              <a:buNone/>
            </a:pPr>
            <a:r>
              <a:rPr lang="en-US" dirty="0"/>
              <a:t>&lt;</a:t>
            </a:r>
            <a:r>
              <a:rPr lang="en-US" dirty="0" err="1"/>
              <a:t>xs:element</a:t>
            </a:r>
            <a:r>
              <a:rPr lang="en-US" dirty="0"/>
              <a:t> name="customer" type="</a:t>
            </a:r>
            <a:r>
              <a:rPr lang="en-US" dirty="0" err="1"/>
              <a:t>xs:token</a:t>
            </a:r>
            <a:r>
              <a:rPr lang="en-US" dirty="0"/>
              <a:t>"/&gt;</a:t>
            </a:r>
            <a:endParaRPr lang="ru-RU" dirty="0"/>
          </a:p>
          <a:p>
            <a:pPr marL="0" indent="0">
              <a:buNone/>
            </a:pPr>
            <a:r>
              <a:rPr lang="ru-RU" dirty="0"/>
              <a:t>Соответствующий элемент в XML документе может выглядеть так:</a:t>
            </a:r>
          </a:p>
          <a:p>
            <a:pPr marL="0" indent="0">
              <a:buNone/>
            </a:pPr>
            <a:r>
              <a:rPr lang="en-US" dirty="0"/>
              <a:t>&lt;customer&gt;John Smith&lt;/customer&gt;</a:t>
            </a:r>
            <a:endParaRPr lang="ru-RU" dirty="0"/>
          </a:p>
          <a:p>
            <a:pPr marL="0" indent="0">
              <a:buNone/>
            </a:pPr>
            <a:r>
              <a:rPr lang="ru-RU" dirty="0"/>
              <a:t>или</a:t>
            </a:r>
          </a:p>
          <a:p>
            <a:pPr marL="0" indent="0">
              <a:buNone/>
            </a:pPr>
            <a:r>
              <a:rPr lang="en-US" dirty="0"/>
              <a:t>&lt;customer&gt;John Smith</a:t>
            </a:r>
            <a:r>
              <a:rPr lang="ru-RU" dirty="0"/>
              <a:t>      </a:t>
            </a:r>
            <a:r>
              <a:rPr lang="en-US" dirty="0"/>
              <a:t> &lt;/customer&gt;</a:t>
            </a:r>
            <a:endParaRPr lang="ru-RU" dirty="0"/>
          </a:p>
          <a:p>
            <a:pPr marL="0" indent="0">
              <a:buNone/>
            </a:pPr>
            <a:r>
              <a:rPr lang="ru-RU" dirty="0"/>
              <a:t>При этом в данном примере XML процессор удалит все символы табуляции.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130</a:t>
            </a:fld>
            <a:endParaRPr lang="ru-RU"/>
          </a:p>
        </p:txBody>
      </p:sp>
    </p:spTree>
    <p:extLst>
      <p:ext uri="{BB962C8B-B14F-4D97-AF65-F5344CB8AC3E}">
        <p14:creationId xmlns:p14="http://schemas.microsoft.com/office/powerpoint/2010/main" val="7480738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532021"/>
          </a:xfrm>
        </p:spPr>
        <p:txBody>
          <a:bodyPr>
            <a:normAutofit fontScale="90000"/>
          </a:bodyPr>
          <a:lstStyle/>
          <a:p>
            <a:r>
              <a:rPr lang="ru-RU" dirty="0"/>
              <a:t>Строковые типы данных</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790072890"/>
              </p:ext>
            </p:extLst>
          </p:nvPr>
        </p:nvGraphicFramePr>
        <p:xfrm>
          <a:off x="628650" y="976313"/>
          <a:ext cx="7886700" cy="5735320"/>
        </p:xfrm>
        <a:graphic>
          <a:graphicData uri="http://schemas.openxmlformats.org/drawingml/2006/table">
            <a:tbl>
              <a:tblPr firstRow="1" bandRow="1">
                <a:tableStyleId>{5C22544A-7EE6-4342-B048-85BDC9FD1C3A}</a:tableStyleId>
              </a:tblPr>
              <a:tblGrid>
                <a:gridCol w="1778120">
                  <a:extLst>
                    <a:ext uri="{9D8B030D-6E8A-4147-A177-3AD203B41FA5}">
                      <a16:colId xmlns:a16="http://schemas.microsoft.com/office/drawing/2014/main" val="1821369361"/>
                    </a:ext>
                  </a:extLst>
                </a:gridCol>
                <a:gridCol w="6108580">
                  <a:extLst>
                    <a:ext uri="{9D8B030D-6E8A-4147-A177-3AD203B41FA5}">
                      <a16:colId xmlns:a16="http://schemas.microsoft.com/office/drawing/2014/main" val="1253765604"/>
                    </a:ext>
                  </a:extLst>
                </a:gridCol>
              </a:tblGrid>
              <a:tr h="370840">
                <a:tc>
                  <a:txBody>
                    <a:bodyPr/>
                    <a:lstStyle/>
                    <a:p>
                      <a:r>
                        <a:rPr lang="ru-RU" sz="1200" dirty="0"/>
                        <a:t>Название</a:t>
                      </a:r>
                    </a:p>
                  </a:txBody>
                  <a:tcPr/>
                </a:tc>
                <a:tc>
                  <a:txBody>
                    <a:bodyPr/>
                    <a:lstStyle/>
                    <a:p>
                      <a:r>
                        <a:rPr lang="ru-RU" sz="1200" dirty="0"/>
                        <a:t>Описание</a:t>
                      </a:r>
                    </a:p>
                  </a:txBody>
                  <a:tcPr/>
                </a:tc>
                <a:extLst>
                  <a:ext uri="{0D108BD9-81ED-4DB2-BD59-A6C34878D82A}">
                    <a16:rowId xmlns:a16="http://schemas.microsoft.com/office/drawing/2014/main" val="1657721864"/>
                  </a:ext>
                </a:extLst>
              </a:tr>
              <a:tr h="370840">
                <a:tc>
                  <a:txBody>
                    <a:bodyPr/>
                    <a:lstStyle/>
                    <a:p>
                      <a:r>
                        <a:rPr lang="en-US" sz="1200" b="0" i="0" kern="1200" dirty="0">
                          <a:solidFill>
                            <a:schemeClr val="dk1"/>
                          </a:solidFill>
                          <a:effectLst/>
                          <a:latin typeface="+mn-lt"/>
                          <a:ea typeface="+mn-ea"/>
                          <a:cs typeface="+mn-cs"/>
                        </a:rPr>
                        <a:t>ENTITIES</a:t>
                      </a:r>
                      <a:endParaRPr lang="ru-RU" sz="1200" dirty="0"/>
                    </a:p>
                  </a:txBody>
                  <a:tcPr/>
                </a:tc>
                <a:tc>
                  <a:txBody>
                    <a:bodyPr/>
                    <a:lstStyle/>
                    <a:p>
                      <a:endParaRPr lang="ru-RU" sz="1200"/>
                    </a:p>
                  </a:txBody>
                  <a:tcPr/>
                </a:tc>
                <a:extLst>
                  <a:ext uri="{0D108BD9-81ED-4DB2-BD59-A6C34878D82A}">
                    <a16:rowId xmlns:a16="http://schemas.microsoft.com/office/drawing/2014/main" val="3035009281"/>
                  </a:ext>
                </a:extLst>
              </a:tr>
              <a:tr h="370840">
                <a:tc>
                  <a:txBody>
                    <a:bodyPr/>
                    <a:lstStyle/>
                    <a:p>
                      <a:r>
                        <a:rPr lang="en-US" sz="1200" b="0" i="0" kern="1200" dirty="0">
                          <a:solidFill>
                            <a:schemeClr val="dk1"/>
                          </a:solidFill>
                          <a:effectLst/>
                          <a:latin typeface="+mn-lt"/>
                          <a:ea typeface="+mn-ea"/>
                          <a:cs typeface="+mn-cs"/>
                        </a:rPr>
                        <a:t>ENTITY</a:t>
                      </a:r>
                      <a:endParaRPr lang="ru-RU" sz="1200" dirty="0"/>
                    </a:p>
                  </a:txBody>
                  <a:tcPr/>
                </a:tc>
                <a:tc>
                  <a:txBody>
                    <a:bodyPr/>
                    <a:lstStyle/>
                    <a:p>
                      <a:endParaRPr lang="ru-RU" sz="1200" dirty="0"/>
                    </a:p>
                  </a:txBody>
                  <a:tcPr/>
                </a:tc>
                <a:extLst>
                  <a:ext uri="{0D108BD9-81ED-4DB2-BD59-A6C34878D82A}">
                    <a16:rowId xmlns:a16="http://schemas.microsoft.com/office/drawing/2014/main" val="3803039645"/>
                  </a:ext>
                </a:extLst>
              </a:tr>
              <a:tr h="370840">
                <a:tc>
                  <a:txBody>
                    <a:bodyPr/>
                    <a:lstStyle/>
                    <a:p>
                      <a:r>
                        <a:rPr lang="en-US" sz="1200" b="0" i="0" kern="1200" dirty="0">
                          <a:solidFill>
                            <a:schemeClr val="dk1"/>
                          </a:solidFill>
                          <a:effectLst/>
                          <a:latin typeface="+mn-lt"/>
                          <a:ea typeface="+mn-ea"/>
                          <a:cs typeface="+mn-cs"/>
                        </a:rPr>
                        <a:t>ID</a:t>
                      </a:r>
                      <a:endParaRPr lang="ru-RU" sz="1200" dirty="0"/>
                    </a:p>
                  </a:txBody>
                  <a:tcPr/>
                </a:tc>
                <a:tc>
                  <a:txBody>
                    <a:bodyPr/>
                    <a:lstStyle/>
                    <a:p>
                      <a:r>
                        <a:rPr lang="ru-RU" sz="1200" b="0" i="0" kern="1200" dirty="0">
                          <a:solidFill>
                            <a:schemeClr val="dk1"/>
                          </a:solidFill>
                          <a:effectLst/>
                          <a:latin typeface="+mn-lt"/>
                          <a:ea typeface="+mn-ea"/>
                          <a:cs typeface="+mn-cs"/>
                        </a:rPr>
                        <a:t>Строка, представляющая идентификационный атрибут (используется только с атрибутами схемы)</a:t>
                      </a:r>
                      <a:endParaRPr lang="ru-RU" sz="1200" dirty="0"/>
                    </a:p>
                  </a:txBody>
                  <a:tcPr/>
                </a:tc>
                <a:extLst>
                  <a:ext uri="{0D108BD9-81ED-4DB2-BD59-A6C34878D82A}">
                    <a16:rowId xmlns:a16="http://schemas.microsoft.com/office/drawing/2014/main" val="3111932279"/>
                  </a:ext>
                </a:extLst>
              </a:tr>
              <a:tr h="370840">
                <a:tc>
                  <a:txBody>
                    <a:bodyPr/>
                    <a:lstStyle/>
                    <a:p>
                      <a:r>
                        <a:rPr lang="en-US" sz="1200" b="0" i="0" kern="1200" dirty="0">
                          <a:solidFill>
                            <a:schemeClr val="dk1"/>
                          </a:solidFill>
                          <a:effectLst/>
                          <a:latin typeface="+mn-lt"/>
                          <a:ea typeface="+mn-ea"/>
                          <a:cs typeface="+mn-cs"/>
                        </a:rPr>
                        <a:t>IDREF</a:t>
                      </a:r>
                      <a:endParaRPr lang="ru-RU" sz="1200" dirty="0"/>
                    </a:p>
                  </a:txBody>
                  <a:tcPr/>
                </a:tc>
                <a:tc>
                  <a:txBody>
                    <a:bodyPr/>
                    <a:lstStyle/>
                    <a:p>
                      <a:r>
                        <a:rPr lang="ru-RU" sz="1200" b="0" i="0" kern="1200" dirty="0">
                          <a:solidFill>
                            <a:schemeClr val="dk1"/>
                          </a:solidFill>
                          <a:effectLst/>
                          <a:latin typeface="+mn-lt"/>
                          <a:ea typeface="+mn-ea"/>
                          <a:cs typeface="+mn-cs"/>
                        </a:rPr>
                        <a:t>Строка, представляющая IDREF атрибут (используется только с атрибутами схемы)</a:t>
                      </a:r>
                      <a:endParaRPr lang="ru-RU" sz="1200" dirty="0"/>
                    </a:p>
                  </a:txBody>
                  <a:tcPr/>
                </a:tc>
                <a:extLst>
                  <a:ext uri="{0D108BD9-81ED-4DB2-BD59-A6C34878D82A}">
                    <a16:rowId xmlns:a16="http://schemas.microsoft.com/office/drawing/2014/main" val="827540597"/>
                  </a:ext>
                </a:extLst>
              </a:tr>
              <a:tr h="370840">
                <a:tc>
                  <a:txBody>
                    <a:bodyPr/>
                    <a:lstStyle/>
                    <a:p>
                      <a:r>
                        <a:rPr lang="en-US" sz="1200" b="0" i="0" kern="1200" dirty="0">
                          <a:solidFill>
                            <a:schemeClr val="dk1"/>
                          </a:solidFill>
                          <a:effectLst/>
                          <a:latin typeface="+mn-lt"/>
                          <a:ea typeface="+mn-ea"/>
                          <a:cs typeface="+mn-cs"/>
                        </a:rPr>
                        <a:t>IDREFS</a:t>
                      </a:r>
                      <a:endParaRPr lang="ru-RU" sz="1200" dirty="0"/>
                    </a:p>
                  </a:txBody>
                  <a:tcPr/>
                </a:tc>
                <a:tc>
                  <a:txBody>
                    <a:bodyPr/>
                    <a:lstStyle/>
                    <a:p>
                      <a:endParaRPr lang="ru-RU" sz="1200" dirty="0"/>
                    </a:p>
                  </a:txBody>
                  <a:tcPr/>
                </a:tc>
                <a:extLst>
                  <a:ext uri="{0D108BD9-81ED-4DB2-BD59-A6C34878D82A}">
                    <a16:rowId xmlns:a16="http://schemas.microsoft.com/office/drawing/2014/main" val="456596506"/>
                  </a:ext>
                </a:extLst>
              </a:tr>
              <a:tr h="370840">
                <a:tc>
                  <a:txBody>
                    <a:bodyPr/>
                    <a:lstStyle/>
                    <a:p>
                      <a:r>
                        <a:rPr lang="en-US" sz="1200" b="0" i="0" kern="1200" dirty="0">
                          <a:solidFill>
                            <a:schemeClr val="dk1"/>
                          </a:solidFill>
                          <a:effectLst/>
                          <a:latin typeface="+mn-lt"/>
                          <a:ea typeface="+mn-ea"/>
                          <a:cs typeface="+mn-cs"/>
                        </a:rPr>
                        <a:t>language</a:t>
                      </a:r>
                      <a:endParaRPr lang="ru-RU" sz="1200" dirty="0"/>
                    </a:p>
                  </a:txBody>
                  <a:tcPr/>
                </a:tc>
                <a:tc>
                  <a:txBody>
                    <a:bodyPr/>
                    <a:lstStyle/>
                    <a:p>
                      <a:r>
                        <a:rPr lang="ru-RU" sz="1200" b="0" i="0" kern="1200" dirty="0">
                          <a:solidFill>
                            <a:schemeClr val="dk1"/>
                          </a:solidFill>
                          <a:effectLst/>
                          <a:latin typeface="+mn-lt"/>
                          <a:ea typeface="+mn-ea"/>
                          <a:cs typeface="+mn-cs"/>
                        </a:rPr>
                        <a:t>Строка, содержащая корректный идентификатор языка</a:t>
                      </a:r>
                      <a:endParaRPr lang="ru-RU" sz="1200" dirty="0"/>
                    </a:p>
                  </a:txBody>
                  <a:tcPr/>
                </a:tc>
                <a:extLst>
                  <a:ext uri="{0D108BD9-81ED-4DB2-BD59-A6C34878D82A}">
                    <a16:rowId xmlns:a16="http://schemas.microsoft.com/office/drawing/2014/main" val="139974540"/>
                  </a:ext>
                </a:extLst>
              </a:tr>
              <a:tr h="370840">
                <a:tc>
                  <a:txBody>
                    <a:bodyPr/>
                    <a:lstStyle/>
                    <a:p>
                      <a:r>
                        <a:rPr lang="en-US" sz="1200" b="0" i="0" kern="1200" dirty="0">
                          <a:solidFill>
                            <a:schemeClr val="dk1"/>
                          </a:solidFill>
                          <a:effectLst/>
                          <a:latin typeface="+mn-lt"/>
                          <a:ea typeface="+mn-ea"/>
                          <a:cs typeface="+mn-cs"/>
                        </a:rPr>
                        <a:t>Name</a:t>
                      </a:r>
                      <a:endParaRPr lang="ru-RU" sz="1200" dirty="0"/>
                    </a:p>
                  </a:txBody>
                  <a:tcPr/>
                </a:tc>
                <a:tc>
                  <a:txBody>
                    <a:bodyPr/>
                    <a:lstStyle/>
                    <a:p>
                      <a:r>
                        <a:rPr lang="ru-RU" sz="1200" b="0" i="0" kern="1200" dirty="0">
                          <a:solidFill>
                            <a:schemeClr val="dk1"/>
                          </a:solidFill>
                          <a:effectLst/>
                          <a:latin typeface="+mn-lt"/>
                          <a:ea typeface="+mn-ea"/>
                          <a:cs typeface="+mn-cs"/>
                        </a:rPr>
                        <a:t>Строка, содержащая корректное XML имя</a:t>
                      </a:r>
                      <a:endParaRPr lang="ru-RU" sz="1200" dirty="0"/>
                    </a:p>
                  </a:txBody>
                  <a:tcPr/>
                </a:tc>
                <a:extLst>
                  <a:ext uri="{0D108BD9-81ED-4DB2-BD59-A6C34878D82A}">
                    <a16:rowId xmlns:a16="http://schemas.microsoft.com/office/drawing/2014/main" val="549187271"/>
                  </a:ext>
                </a:extLst>
              </a:tr>
              <a:tr h="370840">
                <a:tc>
                  <a:txBody>
                    <a:bodyPr/>
                    <a:lstStyle/>
                    <a:p>
                      <a:r>
                        <a:rPr lang="en-US" sz="1200" b="0" i="0" kern="1200" dirty="0" err="1">
                          <a:solidFill>
                            <a:schemeClr val="dk1"/>
                          </a:solidFill>
                          <a:effectLst/>
                          <a:latin typeface="+mn-lt"/>
                          <a:ea typeface="+mn-ea"/>
                          <a:cs typeface="+mn-cs"/>
                        </a:rPr>
                        <a:t>NCName</a:t>
                      </a:r>
                      <a:endParaRPr lang="ru-RU" sz="1200" dirty="0"/>
                    </a:p>
                  </a:txBody>
                  <a:tcPr/>
                </a:tc>
                <a:tc>
                  <a:txBody>
                    <a:bodyPr/>
                    <a:lstStyle/>
                    <a:p>
                      <a:endParaRPr lang="ru-RU" sz="1200" dirty="0"/>
                    </a:p>
                  </a:txBody>
                  <a:tcPr/>
                </a:tc>
                <a:extLst>
                  <a:ext uri="{0D108BD9-81ED-4DB2-BD59-A6C34878D82A}">
                    <a16:rowId xmlns:a16="http://schemas.microsoft.com/office/drawing/2014/main" val="837822298"/>
                  </a:ext>
                </a:extLst>
              </a:tr>
              <a:tr h="370840">
                <a:tc>
                  <a:txBody>
                    <a:bodyPr/>
                    <a:lstStyle/>
                    <a:p>
                      <a:r>
                        <a:rPr lang="en-US" sz="1200" b="0" i="0" kern="1200" dirty="0">
                          <a:solidFill>
                            <a:schemeClr val="dk1"/>
                          </a:solidFill>
                          <a:effectLst/>
                          <a:latin typeface="+mn-lt"/>
                          <a:ea typeface="+mn-ea"/>
                          <a:cs typeface="+mn-cs"/>
                        </a:rPr>
                        <a:t>NMTOKEN</a:t>
                      </a:r>
                      <a:endParaRPr lang="ru-RU" sz="1200" dirty="0"/>
                    </a:p>
                  </a:txBody>
                  <a:tcPr/>
                </a:tc>
                <a:tc>
                  <a:txBody>
                    <a:bodyPr/>
                    <a:lstStyle/>
                    <a:p>
                      <a:r>
                        <a:rPr lang="ru-RU" sz="1200" b="0" i="0" kern="1200" dirty="0">
                          <a:solidFill>
                            <a:schemeClr val="dk1"/>
                          </a:solidFill>
                          <a:effectLst/>
                          <a:latin typeface="+mn-lt"/>
                          <a:ea typeface="+mn-ea"/>
                          <a:cs typeface="+mn-cs"/>
                        </a:rPr>
                        <a:t>Строка, представляющая NMTOKEN атрибут (используется только с атрибутами схемы</a:t>
                      </a:r>
                      <a:endParaRPr lang="ru-RU" sz="1200" dirty="0"/>
                    </a:p>
                  </a:txBody>
                  <a:tcPr/>
                </a:tc>
                <a:extLst>
                  <a:ext uri="{0D108BD9-81ED-4DB2-BD59-A6C34878D82A}">
                    <a16:rowId xmlns:a16="http://schemas.microsoft.com/office/drawing/2014/main" val="1520818992"/>
                  </a:ext>
                </a:extLst>
              </a:tr>
              <a:tr h="370840">
                <a:tc>
                  <a:txBody>
                    <a:bodyPr/>
                    <a:lstStyle/>
                    <a:p>
                      <a:r>
                        <a:rPr lang="en-US" sz="1200" b="0" i="0" kern="1200" dirty="0">
                          <a:solidFill>
                            <a:schemeClr val="dk1"/>
                          </a:solidFill>
                          <a:effectLst/>
                          <a:latin typeface="+mn-lt"/>
                          <a:ea typeface="+mn-ea"/>
                          <a:cs typeface="+mn-cs"/>
                        </a:rPr>
                        <a:t>NMTOKENS</a:t>
                      </a:r>
                      <a:endParaRPr lang="ru-RU" sz="1200" dirty="0"/>
                    </a:p>
                  </a:txBody>
                  <a:tcPr/>
                </a:tc>
                <a:tc>
                  <a:txBody>
                    <a:bodyPr/>
                    <a:lstStyle/>
                    <a:p>
                      <a:endParaRPr lang="ru-RU" sz="1200" dirty="0"/>
                    </a:p>
                  </a:txBody>
                  <a:tcPr/>
                </a:tc>
                <a:extLst>
                  <a:ext uri="{0D108BD9-81ED-4DB2-BD59-A6C34878D82A}">
                    <a16:rowId xmlns:a16="http://schemas.microsoft.com/office/drawing/2014/main" val="1544423141"/>
                  </a:ext>
                </a:extLst>
              </a:tr>
              <a:tr h="370840">
                <a:tc>
                  <a:txBody>
                    <a:bodyPr/>
                    <a:lstStyle/>
                    <a:p>
                      <a:r>
                        <a:rPr lang="en-US" sz="1200" b="0" i="0" kern="1200" dirty="0" err="1">
                          <a:solidFill>
                            <a:schemeClr val="dk1"/>
                          </a:solidFill>
                          <a:effectLst/>
                          <a:latin typeface="+mn-lt"/>
                          <a:ea typeface="+mn-ea"/>
                          <a:cs typeface="+mn-cs"/>
                        </a:rPr>
                        <a:t>normalizedString</a:t>
                      </a:r>
                      <a:endParaRPr lang="ru-RU" sz="1200" dirty="0"/>
                    </a:p>
                  </a:txBody>
                  <a:tcPr/>
                </a:tc>
                <a:tc>
                  <a:txBody>
                    <a:bodyPr/>
                    <a:lstStyle/>
                    <a:p>
                      <a:r>
                        <a:rPr lang="ru-RU" sz="1200" b="0" i="0" kern="1200" dirty="0">
                          <a:solidFill>
                            <a:schemeClr val="dk1"/>
                          </a:solidFill>
                          <a:effectLst/>
                          <a:latin typeface="+mn-lt"/>
                          <a:ea typeface="+mn-ea"/>
                          <a:cs typeface="+mn-cs"/>
                        </a:rPr>
                        <a:t>Строка, которая не содержит символы перевода строки, переноса каретки или табуляции</a:t>
                      </a:r>
                      <a:endParaRPr lang="ru-RU" sz="1200" dirty="0"/>
                    </a:p>
                  </a:txBody>
                  <a:tcPr/>
                </a:tc>
                <a:extLst>
                  <a:ext uri="{0D108BD9-81ED-4DB2-BD59-A6C34878D82A}">
                    <a16:rowId xmlns:a16="http://schemas.microsoft.com/office/drawing/2014/main" val="4276692382"/>
                  </a:ext>
                </a:extLst>
              </a:tr>
              <a:tr h="370840">
                <a:tc>
                  <a:txBody>
                    <a:bodyPr/>
                    <a:lstStyle/>
                    <a:p>
                      <a:r>
                        <a:rPr lang="en-US" sz="1200" b="0" i="0" kern="1200" dirty="0" err="1">
                          <a:solidFill>
                            <a:schemeClr val="dk1"/>
                          </a:solidFill>
                          <a:effectLst/>
                          <a:latin typeface="+mn-lt"/>
                          <a:ea typeface="+mn-ea"/>
                          <a:cs typeface="+mn-cs"/>
                        </a:rPr>
                        <a:t>QName</a:t>
                      </a:r>
                      <a:endParaRPr lang="ru-RU" sz="1200" dirty="0"/>
                    </a:p>
                  </a:txBody>
                  <a:tcPr/>
                </a:tc>
                <a:tc>
                  <a:txBody>
                    <a:bodyPr/>
                    <a:lstStyle/>
                    <a:p>
                      <a:endParaRPr lang="ru-RU" sz="1200" dirty="0"/>
                    </a:p>
                  </a:txBody>
                  <a:tcPr/>
                </a:tc>
                <a:extLst>
                  <a:ext uri="{0D108BD9-81ED-4DB2-BD59-A6C34878D82A}">
                    <a16:rowId xmlns:a16="http://schemas.microsoft.com/office/drawing/2014/main" val="3978839375"/>
                  </a:ext>
                </a:extLst>
              </a:tr>
              <a:tr h="370840">
                <a:tc>
                  <a:txBody>
                    <a:bodyPr/>
                    <a:lstStyle/>
                    <a:p>
                      <a:r>
                        <a:rPr lang="en-US" sz="1200" b="0" i="0" kern="1200" dirty="0">
                          <a:solidFill>
                            <a:schemeClr val="dk1"/>
                          </a:solidFill>
                          <a:effectLst/>
                          <a:latin typeface="+mn-lt"/>
                          <a:ea typeface="+mn-ea"/>
                          <a:cs typeface="+mn-cs"/>
                        </a:rPr>
                        <a:t>string</a:t>
                      </a:r>
                      <a:endParaRPr lang="ru-RU" sz="1200" dirty="0"/>
                    </a:p>
                  </a:txBody>
                  <a:tcPr/>
                </a:tc>
                <a:tc>
                  <a:txBody>
                    <a:bodyPr/>
                    <a:lstStyle/>
                    <a:p>
                      <a:r>
                        <a:rPr lang="ru-RU" sz="1200" b="0" i="0" kern="1200" dirty="0">
                          <a:solidFill>
                            <a:schemeClr val="dk1"/>
                          </a:solidFill>
                          <a:effectLst/>
                          <a:latin typeface="+mn-lt"/>
                          <a:ea typeface="+mn-ea"/>
                          <a:cs typeface="+mn-cs"/>
                        </a:rPr>
                        <a:t>Любая строка</a:t>
                      </a:r>
                      <a:endParaRPr lang="ru-RU" sz="1200" dirty="0"/>
                    </a:p>
                  </a:txBody>
                  <a:tcPr/>
                </a:tc>
                <a:extLst>
                  <a:ext uri="{0D108BD9-81ED-4DB2-BD59-A6C34878D82A}">
                    <a16:rowId xmlns:a16="http://schemas.microsoft.com/office/drawing/2014/main" val="514714188"/>
                  </a:ext>
                </a:extLst>
              </a:tr>
              <a:tr h="370840">
                <a:tc>
                  <a:txBody>
                    <a:bodyPr/>
                    <a:lstStyle/>
                    <a:p>
                      <a:r>
                        <a:rPr lang="en-US" sz="1200" b="0" i="0" kern="1200" dirty="0">
                          <a:solidFill>
                            <a:schemeClr val="dk1"/>
                          </a:solidFill>
                          <a:effectLst/>
                          <a:latin typeface="+mn-lt"/>
                          <a:ea typeface="+mn-ea"/>
                          <a:cs typeface="+mn-cs"/>
                        </a:rPr>
                        <a:t>token</a:t>
                      </a:r>
                      <a:endParaRPr lang="ru-RU" sz="1200" dirty="0"/>
                    </a:p>
                  </a:txBody>
                  <a:tcPr/>
                </a:tc>
                <a:tc>
                  <a:txBody>
                    <a:bodyPr/>
                    <a:lstStyle/>
                    <a:p>
                      <a:r>
                        <a:rPr lang="ru-RU" sz="1200" b="0" i="0" kern="1200" dirty="0">
                          <a:solidFill>
                            <a:schemeClr val="dk1"/>
                          </a:solidFill>
                          <a:effectLst/>
                          <a:latin typeface="+mn-lt"/>
                          <a:ea typeface="+mn-ea"/>
                          <a:cs typeface="+mn-cs"/>
                        </a:rPr>
                        <a:t>Строка, которая не содержит символы перевода строки, переноса каретки, табуляции, начального и конечного пробелов или множественные пробелы</a:t>
                      </a:r>
                      <a:endParaRPr lang="ru-RU" sz="1200" dirty="0"/>
                    </a:p>
                  </a:txBody>
                  <a:tcPr/>
                </a:tc>
                <a:extLst>
                  <a:ext uri="{0D108BD9-81ED-4DB2-BD59-A6C34878D82A}">
                    <a16:rowId xmlns:a16="http://schemas.microsoft.com/office/drawing/2014/main" val="3149941765"/>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131</a:t>
            </a:fld>
            <a:endParaRPr lang="ru-RU"/>
          </a:p>
        </p:txBody>
      </p:sp>
    </p:spTree>
    <p:extLst>
      <p:ext uri="{BB962C8B-B14F-4D97-AF65-F5344CB8AC3E}">
        <p14:creationId xmlns:p14="http://schemas.microsoft.com/office/powerpoint/2010/main" val="28075888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Ограничители по строковым типам данных</a:t>
            </a:r>
          </a:p>
        </p:txBody>
      </p:sp>
      <p:sp>
        <p:nvSpPr>
          <p:cNvPr id="3" name="Объект 2"/>
          <p:cNvSpPr>
            <a:spLocks noGrp="1"/>
          </p:cNvSpPr>
          <p:nvPr>
            <p:ph idx="1"/>
          </p:nvPr>
        </p:nvSpPr>
        <p:spPr/>
        <p:txBody>
          <a:bodyPr/>
          <a:lstStyle/>
          <a:p>
            <a:pPr marL="0" indent="0">
              <a:buNone/>
            </a:pPr>
            <a:r>
              <a:rPr lang="ru-RU" dirty="0"/>
              <a:t>Со строковыми типами данных можно использовать следующие ограничения:</a:t>
            </a:r>
          </a:p>
          <a:p>
            <a:r>
              <a:rPr lang="en-US" dirty="0"/>
              <a:t>enumeration</a:t>
            </a:r>
          </a:p>
          <a:p>
            <a:r>
              <a:rPr lang="en-US" dirty="0"/>
              <a:t>length</a:t>
            </a:r>
          </a:p>
          <a:p>
            <a:r>
              <a:rPr lang="en-US" dirty="0" err="1"/>
              <a:t>maxLength</a:t>
            </a:r>
            <a:endParaRPr lang="en-US" dirty="0"/>
          </a:p>
          <a:p>
            <a:r>
              <a:rPr lang="en-US" dirty="0" err="1"/>
              <a:t>minLength</a:t>
            </a:r>
            <a:endParaRPr lang="en-US" dirty="0"/>
          </a:p>
          <a:p>
            <a:r>
              <a:rPr lang="en-US" dirty="0"/>
              <a:t>pattern (NMTOKENS, IDREFS </a:t>
            </a:r>
            <a:r>
              <a:rPr lang="ru-RU" dirty="0"/>
              <a:t>и </a:t>
            </a:r>
            <a:r>
              <a:rPr lang="en-US" dirty="0"/>
              <a:t>ENTITIES </a:t>
            </a:r>
            <a:r>
              <a:rPr lang="ru-RU" dirty="0"/>
              <a:t>не могут использовать это ограничение)</a:t>
            </a:r>
          </a:p>
          <a:p>
            <a:r>
              <a:rPr lang="en-US" dirty="0" err="1"/>
              <a:t>whiteSpace</a:t>
            </a:r>
            <a:endParaRPr lang="en-US"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132</a:t>
            </a:fld>
            <a:endParaRPr lang="ru-RU"/>
          </a:p>
        </p:txBody>
      </p:sp>
    </p:spTree>
    <p:extLst>
      <p:ext uri="{BB962C8B-B14F-4D97-AF65-F5344CB8AC3E}">
        <p14:creationId xmlns:p14="http://schemas.microsoft.com/office/powerpoint/2010/main" val="18104744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данных для даты и времени: данные типы</a:t>
            </a:r>
          </a:p>
        </p:txBody>
      </p:sp>
      <p:sp>
        <p:nvSpPr>
          <p:cNvPr id="3" name="Объект 2"/>
          <p:cNvSpPr>
            <a:spLocks noGrp="1"/>
          </p:cNvSpPr>
          <p:nvPr>
            <p:ph idx="1"/>
          </p:nvPr>
        </p:nvSpPr>
        <p:spPr/>
        <p:txBody>
          <a:bodyPr>
            <a:normAutofit fontScale="92500"/>
          </a:bodyPr>
          <a:lstStyle/>
          <a:p>
            <a:pPr marL="0" indent="0">
              <a:buNone/>
            </a:pPr>
            <a:r>
              <a:rPr lang="ru-RU" dirty="0"/>
              <a:t>Дата при использовании типа </a:t>
            </a:r>
            <a:r>
              <a:rPr lang="ru-RU" dirty="0" err="1"/>
              <a:t>date</a:t>
            </a:r>
            <a:r>
              <a:rPr lang="ru-RU" dirty="0"/>
              <a:t> определяется в формате "ГГГГ-ММ-ДД" (все компоненты обязательны), где ГГГГ – год, ММ — месяц, ДД - день</a:t>
            </a:r>
          </a:p>
          <a:p>
            <a:pPr marL="0" indent="0">
              <a:buNone/>
            </a:pPr>
            <a:r>
              <a:rPr lang="ru-RU" dirty="0"/>
              <a:t>В XML схеме декларация данных, представляющих дату, выглядит следующим образом:</a:t>
            </a:r>
          </a:p>
          <a:p>
            <a:pPr marL="0" indent="0">
              <a:buNone/>
            </a:pPr>
            <a:r>
              <a:rPr lang="en-US" dirty="0"/>
              <a:t>&lt;</a:t>
            </a:r>
            <a:r>
              <a:rPr lang="en-US" dirty="0" err="1"/>
              <a:t>xs:element</a:t>
            </a:r>
            <a:r>
              <a:rPr lang="en-US" dirty="0"/>
              <a:t> name="start" type="</a:t>
            </a:r>
            <a:r>
              <a:rPr lang="en-US" dirty="0" err="1"/>
              <a:t>xs:date</a:t>
            </a:r>
            <a:r>
              <a:rPr lang="en-US" dirty="0"/>
              <a:t>"/&gt;</a:t>
            </a:r>
            <a:endParaRPr lang="ru-RU" dirty="0"/>
          </a:p>
          <a:p>
            <a:pPr marL="0" indent="0">
              <a:buNone/>
            </a:pPr>
            <a:r>
              <a:rPr lang="ru-RU" dirty="0"/>
              <a:t>В XML документе такой элемент должен выглядеть так:</a:t>
            </a:r>
          </a:p>
          <a:p>
            <a:pPr marL="0" indent="0">
              <a:buNone/>
            </a:pPr>
            <a:r>
              <a:rPr lang="en-US" dirty="0"/>
              <a:t>&lt;start&gt;2002-09-24&lt;/start&gt;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133</a:t>
            </a:fld>
            <a:endParaRPr lang="ru-RU"/>
          </a:p>
        </p:txBody>
      </p:sp>
    </p:spTree>
    <p:extLst>
      <p:ext uri="{BB962C8B-B14F-4D97-AF65-F5344CB8AC3E}">
        <p14:creationId xmlns:p14="http://schemas.microsoft.com/office/powerpoint/2010/main" val="35725816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Временные зоны для даты</a:t>
            </a:r>
          </a:p>
        </p:txBody>
      </p:sp>
      <p:sp>
        <p:nvSpPr>
          <p:cNvPr id="3" name="Объект 2"/>
          <p:cNvSpPr>
            <a:spLocks noGrp="1"/>
          </p:cNvSpPr>
          <p:nvPr>
            <p:ph idx="1"/>
          </p:nvPr>
        </p:nvSpPr>
        <p:spPr/>
        <p:txBody>
          <a:bodyPr/>
          <a:lstStyle/>
          <a:p>
            <a:pPr marL="0" indent="0">
              <a:buNone/>
            </a:pPr>
            <a:r>
              <a:rPr lang="ru-RU" dirty="0"/>
              <a:t>Чтобы определить временную зону, можно либо указать дату с добавлением после нее литеры "Z", что укажет на поправку зоны UTC:</a:t>
            </a:r>
          </a:p>
          <a:p>
            <a:r>
              <a:rPr lang="en-US" dirty="0"/>
              <a:t>&lt;start&gt;2002-09-24Z&lt;/start&gt;</a:t>
            </a:r>
            <a:endParaRPr lang="ru-RU" dirty="0"/>
          </a:p>
          <a:p>
            <a:pPr marL="0" indent="0">
              <a:buNone/>
            </a:pPr>
            <a:r>
              <a:rPr lang="ru-RU" dirty="0"/>
              <a:t>либо после даты указать смещение времени от зоны UTC в виде отрицательного или положительного числа:</a:t>
            </a:r>
          </a:p>
          <a:p>
            <a:r>
              <a:rPr lang="en-US" dirty="0"/>
              <a:t>&lt;start&gt;2002-09-24-06:00&lt;/start&gt;</a:t>
            </a:r>
            <a:endParaRPr lang="ru-RU" dirty="0"/>
          </a:p>
          <a:p>
            <a:r>
              <a:rPr lang="en-US" dirty="0"/>
              <a:t>&lt;start&gt;2002-09-24+06:00&lt;/start&gt;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134</a:t>
            </a:fld>
            <a:endParaRPr lang="ru-RU"/>
          </a:p>
        </p:txBody>
      </p:sp>
    </p:spTree>
    <p:extLst>
      <p:ext uri="{BB962C8B-B14F-4D97-AF65-F5344CB8AC3E}">
        <p14:creationId xmlns:p14="http://schemas.microsoft.com/office/powerpoint/2010/main" val="40816914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Данные времени</a:t>
            </a:r>
          </a:p>
        </p:txBody>
      </p:sp>
      <p:sp>
        <p:nvSpPr>
          <p:cNvPr id="3" name="Объект 2"/>
          <p:cNvSpPr>
            <a:spLocks noGrp="1"/>
          </p:cNvSpPr>
          <p:nvPr>
            <p:ph idx="1"/>
          </p:nvPr>
        </p:nvSpPr>
        <p:spPr/>
        <p:txBody>
          <a:bodyPr>
            <a:normAutofit fontScale="92500"/>
          </a:bodyPr>
          <a:lstStyle/>
          <a:p>
            <a:pPr marL="0" indent="0">
              <a:buNone/>
            </a:pPr>
            <a:r>
              <a:rPr lang="ru-RU" dirty="0"/>
              <a:t>Время определяется в формате "</a:t>
            </a:r>
            <a:r>
              <a:rPr lang="ru-RU" dirty="0" err="1"/>
              <a:t>чч:мм:сс</a:t>
            </a:r>
            <a:r>
              <a:rPr lang="ru-RU" dirty="0"/>
              <a:t>" (все компоненты обязательны), где </a:t>
            </a:r>
            <a:r>
              <a:rPr lang="ru-RU" dirty="0" err="1"/>
              <a:t>чч</a:t>
            </a:r>
            <a:r>
              <a:rPr lang="ru-RU" dirty="0"/>
              <a:t> – часы, мм – минуты, </a:t>
            </a:r>
            <a:r>
              <a:rPr lang="ru-RU" dirty="0" err="1"/>
              <a:t>сс</a:t>
            </a:r>
            <a:r>
              <a:rPr lang="ru-RU" dirty="0"/>
              <a:t> – секунды</a:t>
            </a:r>
          </a:p>
          <a:p>
            <a:pPr marL="0" indent="0">
              <a:buNone/>
            </a:pPr>
            <a:r>
              <a:rPr lang="ru-RU" dirty="0"/>
              <a:t>В XML схеме декларация данных, представляющих время, выглядит следующим образом:</a:t>
            </a:r>
          </a:p>
          <a:p>
            <a:r>
              <a:rPr lang="en-US" dirty="0"/>
              <a:t>&lt;</a:t>
            </a:r>
            <a:r>
              <a:rPr lang="en-US" dirty="0" err="1"/>
              <a:t>xs:element</a:t>
            </a:r>
            <a:r>
              <a:rPr lang="en-US" dirty="0"/>
              <a:t> name="start" type="</a:t>
            </a:r>
            <a:r>
              <a:rPr lang="en-US" dirty="0" err="1"/>
              <a:t>xs:time</a:t>
            </a:r>
            <a:r>
              <a:rPr lang="en-US" dirty="0"/>
              <a:t>"/&gt;</a:t>
            </a:r>
            <a:endParaRPr lang="ru-RU" dirty="0"/>
          </a:p>
          <a:p>
            <a:pPr marL="0" indent="0">
              <a:buNone/>
            </a:pPr>
            <a:r>
              <a:rPr lang="ru-RU" dirty="0"/>
              <a:t>В XML документе такой элемент должен выглядеть так:</a:t>
            </a:r>
          </a:p>
          <a:p>
            <a:r>
              <a:rPr lang="en-US" dirty="0"/>
              <a:t>&lt;start&gt;09:00:00&lt;/start&gt;</a:t>
            </a:r>
            <a:endParaRPr lang="ru-RU" dirty="0"/>
          </a:p>
          <a:p>
            <a:r>
              <a:rPr lang="en-US" dirty="0"/>
              <a:t>&lt;start&gt;09:30:10.5&lt;/start&gt;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135</a:t>
            </a:fld>
            <a:endParaRPr lang="ru-RU"/>
          </a:p>
        </p:txBody>
      </p:sp>
    </p:spTree>
    <p:extLst>
      <p:ext uri="{BB962C8B-B14F-4D97-AF65-F5344CB8AC3E}">
        <p14:creationId xmlns:p14="http://schemas.microsoft.com/office/powerpoint/2010/main" val="29200478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Временные зоны для времени</a:t>
            </a:r>
          </a:p>
        </p:txBody>
      </p:sp>
      <p:sp>
        <p:nvSpPr>
          <p:cNvPr id="3" name="Объект 2"/>
          <p:cNvSpPr>
            <a:spLocks noGrp="1"/>
          </p:cNvSpPr>
          <p:nvPr>
            <p:ph idx="1"/>
          </p:nvPr>
        </p:nvSpPr>
        <p:spPr/>
        <p:txBody>
          <a:bodyPr/>
          <a:lstStyle/>
          <a:p>
            <a:pPr marL="0" indent="0">
              <a:buNone/>
            </a:pPr>
            <a:r>
              <a:rPr lang="ru-RU" dirty="0"/>
              <a:t>Чтобы определить временную зону, можно либо указать время с добавлением после него литеры "Z", что укажет на поправку зоны UTC:</a:t>
            </a:r>
          </a:p>
          <a:p>
            <a:r>
              <a:rPr lang="en-US" dirty="0"/>
              <a:t>&lt;start&gt;09:30:10Z&lt;/start&gt;</a:t>
            </a:r>
            <a:endParaRPr lang="ru-RU" dirty="0"/>
          </a:p>
          <a:p>
            <a:pPr marL="0" indent="0">
              <a:buNone/>
            </a:pPr>
            <a:r>
              <a:rPr lang="ru-RU" dirty="0"/>
              <a:t>либо после времени указать смещение от зоны UTC в виде отрицательного или положительного числа:</a:t>
            </a:r>
          </a:p>
          <a:p>
            <a:r>
              <a:rPr lang="en-US" dirty="0"/>
              <a:t>&lt;start&gt;09:30:10-06:00&lt;/start&gt;</a:t>
            </a:r>
            <a:endParaRPr lang="ru-RU" dirty="0"/>
          </a:p>
          <a:p>
            <a:r>
              <a:rPr lang="en-US" dirty="0"/>
              <a:t>&lt;start&gt;09:30:10+06:00&lt;/start&gt;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136</a:t>
            </a:fld>
            <a:endParaRPr lang="ru-RU"/>
          </a:p>
        </p:txBody>
      </p:sp>
    </p:spTree>
    <p:extLst>
      <p:ext uri="{BB962C8B-B14F-4D97-AF65-F5344CB8AC3E}">
        <p14:creationId xmlns:p14="http://schemas.microsoft.com/office/powerpoint/2010/main" val="25360643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 данных </a:t>
            </a:r>
            <a:r>
              <a:rPr lang="en-US" dirty="0" err="1"/>
              <a:t>dateTime</a:t>
            </a:r>
            <a:endParaRPr lang="ru-RU" dirty="0"/>
          </a:p>
        </p:txBody>
      </p:sp>
      <p:sp>
        <p:nvSpPr>
          <p:cNvPr id="3" name="Объект 2"/>
          <p:cNvSpPr>
            <a:spLocks noGrp="1"/>
          </p:cNvSpPr>
          <p:nvPr>
            <p:ph idx="1"/>
          </p:nvPr>
        </p:nvSpPr>
        <p:spPr>
          <a:xfrm>
            <a:off x="628650" y="1825624"/>
            <a:ext cx="7886700" cy="4895851"/>
          </a:xfrm>
        </p:spPr>
        <p:txBody>
          <a:bodyPr>
            <a:normAutofit fontScale="62500" lnSpcReduction="20000"/>
          </a:bodyPr>
          <a:lstStyle/>
          <a:p>
            <a:pPr marL="0" indent="0">
              <a:buNone/>
            </a:pPr>
            <a:r>
              <a:rPr lang="ru-RU" dirty="0"/>
              <a:t>Тип данных </a:t>
            </a:r>
            <a:r>
              <a:rPr lang="ru-RU" b="1" dirty="0" err="1"/>
              <a:t>dateTime</a:t>
            </a:r>
            <a:r>
              <a:rPr lang="ru-RU" dirty="0"/>
              <a:t> используется для определения даты и времени.</a:t>
            </a:r>
          </a:p>
          <a:p>
            <a:pPr marL="0" indent="0">
              <a:buNone/>
            </a:pPr>
            <a:r>
              <a:rPr lang="ru-RU" dirty="0"/>
              <a:t>Значения типа </a:t>
            </a:r>
            <a:r>
              <a:rPr lang="ru-RU" dirty="0" err="1"/>
              <a:t>dateTime</a:t>
            </a:r>
            <a:r>
              <a:rPr lang="ru-RU" dirty="0"/>
              <a:t> имеют формат "</a:t>
            </a:r>
            <a:r>
              <a:rPr lang="ru-RU" dirty="0" err="1"/>
              <a:t>ГГГГ-ММ-ДДTчч:мм:сс</a:t>
            </a:r>
            <a:r>
              <a:rPr lang="ru-RU" dirty="0"/>
              <a:t>", где:</a:t>
            </a:r>
          </a:p>
          <a:p>
            <a:r>
              <a:rPr lang="ru-RU" dirty="0"/>
              <a:t>ГГГГ - год</a:t>
            </a:r>
          </a:p>
          <a:p>
            <a:r>
              <a:rPr lang="ru-RU" dirty="0"/>
              <a:t>ММ - месяц</a:t>
            </a:r>
          </a:p>
          <a:p>
            <a:r>
              <a:rPr lang="ru-RU" dirty="0"/>
              <a:t>ДД - день</a:t>
            </a:r>
          </a:p>
          <a:p>
            <a:r>
              <a:rPr lang="ru-RU" dirty="0"/>
              <a:t>T — указывает на начало данных времени</a:t>
            </a:r>
          </a:p>
          <a:p>
            <a:r>
              <a:rPr lang="ru-RU" dirty="0" err="1"/>
              <a:t>чч</a:t>
            </a:r>
            <a:r>
              <a:rPr lang="ru-RU" dirty="0"/>
              <a:t> - час</a:t>
            </a:r>
          </a:p>
          <a:p>
            <a:r>
              <a:rPr lang="ru-RU" dirty="0"/>
              <a:t>мм - минуты</a:t>
            </a:r>
          </a:p>
          <a:p>
            <a:r>
              <a:rPr lang="ru-RU" dirty="0" err="1"/>
              <a:t>сс</a:t>
            </a:r>
            <a:r>
              <a:rPr lang="ru-RU" dirty="0"/>
              <a:t> – секунды</a:t>
            </a:r>
            <a:endParaRPr lang="en-US" dirty="0"/>
          </a:p>
          <a:p>
            <a:pPr marL="0" indent="0">
              <a:buNone/>
            </a:pPr>
            <a:r>
              <a:rPr lang="ru-RU" dirty="0"/>
              <a:t>В XML схеме декларация данных типа </a:t>
            </a:r>
            <a:r>
              <a:rPr lang="ru-RU" b="1" dirty="0" err="1"/>
              <a:t>dateTime</a:t>
            </a:r>
            <a:r>
              <a:rPr lang="ru-RU" dirty="0"/>
              <a:t> выглядит следующим образом:</a:t>
            </a:r>
            <a:endParaRPr lang="en-US" dirty="0"/>
          </a:p>
          <a:p>
            <a:r>
              <a:rPr lang="en-US" dirty="0"/>
              <a:t>&lt;</a:t>
            </a:r>
            <a:r>
              <a:rPr lang="en-US" dirty="0" err="1"/>
              <a:t>xs:element</a:t>
            </a:r>
            <a:r>
              <a:rPr lang="en-US" dirty="0"/>
              <a:t> name="</a:t>
            </a:r>
            <a:r>
              <a:rPr lang="en-US" dirty="0" err="1"/>
              <a:t>startdate</a:t>
            </a:r>
            <a:r>
              <a:rPr lang="en-US" dirty="0"/>
              <a:t>" type="</a:t>
            </a:r>
            <a:r>
              <a:rPr lang="en-US" dirty="0" err="1"/>
              <a:t>xs:dateTime</a:t>
            </a:r>
            <a:r>
              <a:rPr lang="en-US" dirty="0"/>
              <a:t>"/&gt;</a:t>
            </a:r>
          </a:p>
          <a:p>
            <a:pPr marL="0" indent="0">
              <a:buNone/>
            </a:pPr>
            <a:r>
              <a:rPr lang="ru-RU" dirty="0"/>
              <a:t>В XML документе такой элемент должен выглядеть так:</a:t>
            </a:r>
            <a:endParaRPr lang="en-US" dirty="0"/>
          </a:p>
          <a:p>
            <a:r>
              <a:rPr lang="en-US" dirty="0"/>
              <a:t>&lt;</a:t>
            </a:r>
            <a:r>
              <a:rPr lang="en-US" dirty="0" err="1"/>
              <a:t>startdate</a:t>
            </a:r>
            <a:r>
              <a:rPr lang="en-US" dirty="0"/>
              <a:t>&gt;2002-05-30T09:00:00&lt;/</a:t>
            </a:r>
            <a:r>
              <a:rPr lang="en-US" dirty="0" err="1"/>
              <a:t>startdate</a:t>
            </a:r>
            <a:r>
              <a:rPr lang="en-US" dirty="0"/>
              <a:t>&gt;</a:t>
            </a:r>
          </a:p>
          <a:p>
            <a:r>
              <a:rPr lang="en-US" dirty="0"/>
              <a:t>&lt;</a:t>
            </a:r>
            <a:r>
              <a:rPr lang="en-US" dirty="0" err="1"/>
              <a:t>startdate</a:t>
            </a:r>
            <a:r>
              <a:rPr lang="en-US" dirty="0"/>
              <a:t>&gt;2002-05-30T09:30:10.5&lt;/</a:t>
            </a:r>
            <a:r>
              <a:rPr lang="en-US" dirty="0" err="1"/>
              <a:t>startdate</a:t>
            </a:r>
            <a:r>
              <a:rPr lang="en-US" dirty="0"/>
              <a:t>&gt;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137</a:t>
            </a:fld>
            <a:endParaRPr lang="ru-RU"/>
          </a:p>
        </p:txBody>
      </p:sp>
    </p:spTree>
    <p:extLst>
      <p:ext uri="{BB962C8B-B14F-4D97-AF65-F5344CB8AC3E}">
        <p14:creationId xmlns:p14="http://schemas.microsoft.com/office/powerpoint/2010/main" val="13809576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Временные зоны </a:t>
            </a:r>
            <a:r>
              <a:rPr lang="en-US" dirty="0" err="1"/>
              <a:t>dateTime</a:t>
            </a:r>
            <a:endParaRPr lang="ru-RU" dirty="0"/>
          </a:p>
        </p:txBody>
      </p:sp>
      <p:sp>
        <p:nvSpPr>
          <p:cNvPr id="3" name="Объект 2"/>
          <p:cNvSpPr>
            <a:spLocks noGrp="1"/>
          </p:cNvSpPr>
          <p:nvPr>
            <p:ph idx="1"/>
          </p:nvPr>
        </p:nvSpPr>
        <p:spPr/>
        <p:txBody>
          <a:bodyPr>
            <a:normAutofit fontScale="92500"/>
          </a:bodyPr>
          <a:lstStyle/>
          <a:p>
            <a:pPr marL="0" indent="0">
              <a:buNone/>
            </a:pPr>
            <a:r>
              <a:rPr lang="ru-RU" dirty="0"/>
              <a:t>Чтобы определить временную зону, можно либо указать данные </a:t>
            </a:r>
            <a:r>
              <a:rPr lang="ru-RU" b="1" dirty="0" err="1"/>
              <a:t>dateTime</a:t>
            </a:r>
            <a:r>
              <a:rPr lang="ru-RU" dirty="0"/>
              <a:t> с добавлением после них литеры "Z", что укажет на поправку зоны UTC:</a:t>
            </a:r>
            <a:endParaRPr lang="en-US" dirty="0"/>
          </a:p>
          <a:p>
            <a:r>
              <a:rPr lang="en-US" dirty="0"/>
              <a:t>&lt;</a:t>
            </a:r>
            <a:r>
              <a:rPr lang="en-US" dirty="0" err="1"/>
              <a:t>startdate</a:t>
            </a:r>
            <a:r>
              <a:rPr lang="en-US" dirty="0"/>
              <a:t>&gt;2002-05-30T09:30:10Z&lt;/</a:t>
            </a:r>
            <a:r>
              <a:rPr lang="en-US" dirty="0" err="1"/>
              <a:t>startdate</a:t>
            </a:r>
            <a:r>
              <a:rPr lang="en-US" dirty="0"/>
              <a:t>&gt;</a:t>
            </a:r>
          </a:p>
          <a:p>
            <a:pPr marL="0" indent="0">
              <a:buNone/>
            </a:pPr>
            <a:r>
              <a:rPr lang="ru-RU" dirty="0"/>
              <a:t>либо после времени указать смещение от зоны UTC в виде отрицательного или положительного числа:</a:t>
            </a:r>
            <a:endParaRPr lang="en-US" dirty="0"/>
          </a:p>
          <a:p>
            <a:r>
              <a:rPr lang="en-US" dirty="0"/>
              <a:t>&lt;</a:t>
            </a:r>
            <a:r>
              <a:rPr lang="en-US" dirty="0" err="1"/>
              <a:t>startdate</a:t>
            </a:r>
            <a:r>
              <a:rPr lang="en-US" dirty="0"/>
              <a:t>&gt;2002-05-30T09:30:10-06:00&lt;/</a:t>
            </a:r>
            <a:r>
              <a:rPr lang="en-US" dirty="0" err="1"/>
              <a:t>startdate</a:t>
            </a:r>
            <a:r>
              <a:rPr lang="en-US" dirty="0"/>
              <a:t>&gt;</a:t>
            </a:r>
          </a:p>
          <a:p>
            <a:r>
              <a:rPr lang="en-US" dirty="0"/>
              <a:t>&lt;</a:t>
            </a:r>
            <a:r>
              <a:rPr lang="en-US" dirty="0" err="1"/>
              <a:t>startdate</a:t>
            </a:r>
            <a:r>
              <a:rPr lang="en-US" dirty="0"/>
              <a:t>&gt;2002-05-30T09:30:10+06:00&lt;/</a:t>
            </a:r>
            <a:r>
              <a:rPr lang="en-US" dirty="0" err="1"/>
              <a:t>startdate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138</a:t>
            </a:fld>
            <a:endParaRPr lang="ru-RU"/>
          </a:p>
        </p:txBody>
      </p:sp>
    </p:spTree>
    <p:extLst>
      <p:ext uri="{BB962C8B-B14F-4D97-AF65-F5344CB8AC3E}">
        <p14:creationId xmlns:p14="http://schemas.microsoft.com/office/powerpoint/2010/main" val="30029475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61417"/>
          </a:xfrm>
        </p:spPr>
        <p:txBody>
          <a:bodyPr>
            <a:normAutofit fontScale="90000"/>
          </a:bodyPr>
          <a:lstStyle/>
          <a:p>
            <a:r>
              <a:rPr lang="ru-RU" dirty="0"/>
              <a:t>Данные о продолжительности</a:t>
            </a:r>
          </a:p>
        </p:txBody>
      </p:sp>
      <p:sp>
        <p:nvSpPr>
          <p:cNvPr id="3" name="Объект 2"/>
          <p:cNvSpPr>
            <a:spLocks noGrp="1"/>
          </p:cNvSpPr>
          <p:nvPr>
            <p:ph idx="1"/>
          </p:nvPr>
        </p:nvSpPr>
        <p:spPr>
          <a:xfrm>
            <a:off x="628650" y="1026544"/>
            <a:ext cx="7886700" cy="5512370"/>
          </a:xfrm>
        </p:spPr>
        <p:txBody>
          <a:bodyPr>
            <a:normAutofit fontScale="55000" lnSpcReduction="20000"/>
          </a:bodyPr>
          <a:lstStyle/>
          <a:p>
            <a:pPr marL="0" indent="0">
              <a:buNone/>
            </a:pPr>
            <a:r>
              <a:rPr lang="ru-RU" dirty="0"/>
              <a:t>Типы данных о продолжительности используются для определения интервалов времени.</a:t>
            </a:r>
          </a:p>
          <a:p>
            <a:r>
              <a:rPr lang="ru-RU" dirty="0"/>
              <a:t>Интервал времени определяется в формате "</a:t>
            </a:r>
            <a:r>
              <a:rPr lang="ru-RU" dirty="0" err="1"/>
              <a:t>PnYnMnDTnHnMnS</a:t>
            </a:r>
            <a:r>
              <a:rPr lang="ru-RU" dirty="0"/>
              <a:t>", где:</a:t>
            </a:r>
          </a:p>
          <a:p>
            <a:r>
              <a:rPr lang="ru-RU" dirty="0"/>
              <a:t>P указывает период (обязателен)</a:t>
            </a:r>
          </a:p>
          <a:p>
            <a:r>
              <a:rPr lang="ru-RU" dirty="0" err="1"/>
              <a:t>nY</a:t>
            </a:r>
            <a:r>
              <a:rPr lang="ru-RU" dirty="0"/>
              <a:t> указывает число лет</a:t>
            </a:r>
          </a:p>
          <a:p>
            <a:r>
              <a:rPr lang="ru-RU" dirty="0" err="1"/>
              <a:t>nM</a:t>
            </a:r>
            <a:r>
              <a:rPr lang="ru-RU" dirty="0"/>
              <a:t> указывает число месяцев</a:t>
            </a:r>
          </a:p>
          <a:p>
            <a:r>
              <a:rPr lang="ru-RU" dirty="0" err="1"/>
              <a:t>nD</a:t>
            </a:r>
            <a:r>
              <a:rPr lang="ru-RU" dirty="0"/>
              <a:t> указывает число дней</a:t>
            </a:r>
          </a:p>
          <a:p>
            <a:r>
              <a:rPr lang="ru-RU" dirty="0"/>
              <a:t>T указывает на начало раздела с временем (обязателен, если будут определяться часы, минуты или секунды)</a:t>
            </a:r>
          </a:p>
          <a:p>
            <a:r>
              <a:rPr lang="ru-RU" dirty="0" err="1"/>
              <a:t>nH</a:t>
            </a:r>
            <a:r>
              <a:rPr lang="ru-RU" dirty="0"/>
              <a:t> указывает количество часов</a:t>
            </a:r>
          </a:p>
          <a:p>
            <a:r>
              <a:rPr lang="ru-RU" dirty="0" err="1"/>
              <a:t>nM</a:t>
            </a:r>
            <a:r>
              <a:rPr lang="ru-RU" dirty="0"/>
              <a:t> указывает количество минут</a:t>
            </a:r>
          </a:p>
          <a:p>
            <a:r>
              <a:rPr lang="ru-RU" dirty="0" err="1"/>
              <a:t>nS</a:t>
            </a:r>
            <a:r>
              <a:rPr lang="ru-RU" dirty="0"/>
              <a:t> указывает количество секунд</a:t>
            </a:r>
          </a:p>
          <a:p>
            <a:pPr marL="0" indent="0">
              <a:buNone/>
            </a:pPr>
            <a:r>
              <a:rPr lang="ru-RU" dirty="0"/>
              <a:t>В XML схеме декларация интервала времени выглядит следующим образом:</a:t>
            </a:r>
          </a:p>
          <a:p>
            <a:r>
              <a:rPr lang="en-US" dirty="0"/>
              <a:t>&lt;</a:t>
            </a:r>
            <a:r>
              <a:rPr lang="en-US" dirty="0" err="1"/>
              <a:t>xs:element</a:t>
            </a:r>
            <a:r>
              <a:rPr lang="en-US" dirty="0"/>
              <a:t> name="period" type="</a:t>
            </a:r>
            <a:r>
              <a:rPr lang="en-US" dirty="0" err="1"/>
              <a:t>xs:duration</a:t>
            </a:r>
            <a:r>
              <a:rPr lang="en-US" dirty="0"/>
              <a:t>"/&gt;</a:t>
            </a:r>
            <a:endParaRPr lang="ru-RU" dirty="0"/>
          </a:p>
          <a:p>
            <a:pPr marL="0" indent="0">
              <a:buNone/>
            </a:pPr>
            <a:r>
              <a:rPr lang="ru-RU" dirty="0"/>
              <a:t>В XML документе такой элемент должен выглядеть так:</a:t>
            </a:r>
          </a:p>
          <a:p>
            <a:r>
              <a:rPr lang="en-US" dirty="0"/>
              <a:t>&lt;period&gt;P5Y&lt;/period&gt;</a:t>
            </a:r>
            <a:r>
              <a:rPr lang="ru-RU" dirty="0"/>
              <a:t> - период 5 лет</a:t>
            </a:r>
          </a:p>
          <a:p>
            <a:r>
              <a:rPr lang="en-US" dirty="0"/>
              <a:t>&lt;period&gt;P5Y2M10D&lt;/period&gt;</a:t>
            </a:r>
            <a:r>
              <a:rPr lang="ru-RU" dirty="0"/>
              <a:t> - период 5 лет, 2 месяца, 10 дней</a:t>
            </a:r>
          </a:p>
          <a:p>
            <a:r>
              <a:rPr lang="en-US" dirty="0"/>
              <a:t>&lt;period&gt;PT15H&lt;/period&gt;</a:t>
            </a:r>
            <a:r>
              <a:rPr lang="ru-RU" dirty="0"/>
              <a:t> - период 15 часов</a:t>
            </a:r>
          </a:p>
          <a:p>
            <a:r>
              <a:rPr lang="en-US" dirty="0"/>
              <a:t>&lt;period&gt;-P10D&lt;/period&gt;</a:t>
            </a:r>
            <a:r>
              <a:rPr lang="ru-RU" dirty="0"/>
              <a:t> - период -10 дней</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139</a:t>
            </a:fld>
            <a:endParaRPr lang="ru-RU"/>
          </a:p>
        </p:txBody>
      </p:sp>
    </p:spTree>
    <p:extLst>
      <p:ext uri="{BB962C8B-B14F-4D97-AF65-F5344CB8AC3E}">
        <p14:creationId xmlns:p14="http://schemas.microsoft.com/office/powerpoint/2010/main" val="314626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фильтрации</a:t>
            </a:r>
          </a:p>
        </p:txBody>
      </p:sp>
      <p:sp>
        <p:nvSpPr>
          <p:cNvPr id="3" name="Объект 2"/>
          <p:cNvSpPr>
            <a:spLocks noGrp="1"/>
          </p:cNvSpPr>
          <p:nvPr>
            <p:ph idx="1"/>
          </p:nvPr>
        </p:nvSpPr>
        <p:spPr/>
        <p:txBody>
          <a:bodyPr numCol="2">
            <a:normAutofit fontScale="55000" lnSpcReduction="20000"/>
          </a:bodyPr>
          <a:lstStyle/>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a:t>
            </a:r>
            <a:r>
              <a:rPr lang="en-US" b="1" i="1" dirty="0"/>
              <a:t>&lt;</a:t>
            </a:r>
            <a:r>
              <a:rPr lang="en-US" b="1" i="1" dirty="0" err="1"/>
              <a:t>xsl:for-each</a:t>
            </a:r>
            <a:r>
              <a:rPr lang="en-US" b="1" i="1" dirty="0"/>
              <a:t> select="catalog/cd[artist='Bob Dylan']"&gt;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a:t>
            </a:fld>
            <a:endParaRPr lang="ru-RU"/>
          </a:p>
        </p:txBody>
      </p:sp>
      <p:pic>
        <p:nvPicPr>
          <p:cNvPr id="5" name="Рисунок 4"/>
          <p:cNvPicPr>
            <a:picLocks noChangeAspect="1"/>
          </p:cNvPicPr>
          <p:nvPr/>
        </p:nvPicPr>
        <p:blipFill>
          <a:blip r:embed="rId2"/>
          <a:stretch>
            <a:fillRect/>
          </a:stretch>
        </p:blipFill>
        <p:spPr>
          <a:xfrm>
            <a:off x="2734978" y="2083240"/>
            <a:ext cx="3674044" cy="3204303"/>
          </a:xfrm>
          <a:prstGeom prst="rect">
            <a:avLst/>
          </a:prstGeom>
        </p:spPr>
      </p:pic>
    </p:spTree>
    <p:extLst>
      <p:ext uri="{BB962C8B-B14F-4D97-AF65-F5344CB8AC3E}">
        <p14:creationId xmlns:p14="http://schemas.microsoft.com/office/powerpoint/2010/main" val="329701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данных, определяющие дату и время</a:t>
            </a:r>
          </a:p>
        </p:txBody>
      </p:sp>
      <p:graphicFrame>
        <p:nvGraphicFramePr>
          <p:cNvPr id="5" name="Объект 4"/>
          <p:cNvGraphicFramePr>
            <a:graphicFrameLocks noGrp="1"/>
          </p:cNvGraphicFramePr>
          <p:nvPr>
            <p:ph idx="1"/>
            <p:extLst>
              <p:ext uri="{D42A27DB-BD31-4B8C-83A1-F6EECF244321}">
                <p14:modId xmlns:p14="http://schemas.microsoft.com/office/powerpoint/2010/main" val="970309901"/>
              </p:ext>
            </p:extLst>
          </p:nvPr>
        </p:nvGraphicFramePr>
        <p:xfrm>
          <a:off x="628650" y="1825625"/>
          <a:ext cx="7886700" cy="3708400"/>
        </p:xfrm>
        <a:graphic>
          <a:graphicData uri="http://schemas.openxmlformats.org/drawingml/2006/table">
            <a:tbl>
              <a:tblPr firstRow="1" bandRow="1">
                <a:tableStyleId>{5C22544A-7EE6-4342-B048-85BDC9FD1C3A}</a:tableStyleId>
              </a:tblPr>
              <a:tblGrid>
                <a:gridCol w="1458942">
                  <a:extLst>
                    <a:ext uri="{9D8B030D-6E8A-4147-A177-3AD203B41FA5}">
                      <a16:colId xmlns:a16="http://schemas.microsoft.com/office/drawing/2014/main" val="433652718"/>
                    </a:ext>
                  </a:extLst>
                </a:gridCol>
                <a:gridCol w="6427758">
                  <a:extLst>
                    <a:ext uri="{9D8B030D-6E8A-4147-A177-3AD203B41FA5}">
                      <a16:colId xmlns:a16="http://schemas.microsoft.com/office/drawing/2014/main" val="1631836515"/>
                    </a:ext>
                  </a:extLst>
                </a:gridCol>
              </a:tblGrid>
              <a:tr h="370840">
                <a:tc>
                  <a:txBody>
                    <a:bodyPr/>
                    <a:lstStyle/>
                    <a:p>
                      <a:r>
                        <a:rPr lang="ru-RU" dirty="0"/>
                        <a:t>Имя</a:t>
                      </a:r>
                    </a:p>
                  </a:txBody>
                  <a:tcPr/>
                </a:tc>
                <a:tc>
                  <a:txBody>
                    <a:bodyPr/>
                    <a:lstStyle/>
                    <a:p>
                      <a:r>
                        <a:rPr lang="ru-RU" dirty="0"/>
                        <a:t>Описание</a:t>
                      </a:r>
                    </a:p>
                  </a:txBody>
                  <a:tcPr/>
                </a:tc>
                <a:extLst>
                  <a:ext uri="{0D108BD9-81ED-4DB2-BD59-A6C34878D82A}">
                    <a16:rowId xmlns:a16="http://schemas.microsoft.com/office/drawing/2014/main" val="4077690990"/>
                  </a:ext>
                </a:extLst>
              </a:tr>
              <a:tr h="370840">
                <a:tc>
                  <a:txBody>
                    <a:bodyPr/>
                    <a:lstStyle/>
                    <a:p>
                      <a:r>
                        <a:rPr lang="en-US" sz="1800" b="0" i="0" kern="1200" dirty="0">
                          <a:solidFill>
                            <a:schemeClr val="dk1"/>
                          </a:solidFill>
                          <a:effectLst/>
                          <a:latin typeface="+mn-lt"/>
                          <a:ea typeface="+mn-ea"/>
                          <a:cs typeface="+mn-cs"/>
                        </a:rPr>
                        <a:t>date</a:t>
                      </a:r>
                      <a:endParaRPr lang="ru-RU" dirty="0"/>
                    </a:p>
                  </a:txBody>
                  <a:tcPr/>
                </a:tc>
                <a:tc>
                  <a:txBody>
                    <a:bodyPr/>
                    <a:lstStyle/>
                    <a:p>
                      <a:r>
                        <a:rPr lang="ru-RU" dirty="0"/>
                        <a:t>Определяет дату</a:t>
                      </a:r>
                    </a:p>
                  </a:txBody>
                  <a:tcPr/>
                </a:tc>
                <a:extLst>
                  <a:ext uri="{0D108BD9-81ED-4DB2-BD59-A6C34878D82A}">
                    <a16:rowId xmlns:a16="http://schemas.microsoft.com/office/drawing/2014/main" val="3344879999"/>
                  </a:ext>
                </a:extLst>
              </a:tr>
              <a:tr h="370840">
                <a:tc>
                  <a:txBody>
                    <a:bodyPr/>
                    <a:lstStyle/>
                    <a:p>
                      <a:r>
                        <a:rPr lang="en-US" sz="1800" b="0" i="0" kern="1200" dirty="0" err="1">
                          <a:solidFill>
                            <a:schemeClr val="dk1"/>
                          </a:solidFill>
                          <a:effectLst/>
                          <a:latin typeface="+mn-lt"/>
                          <a:ea typeface="+mn-ea"/>
                          <a:cs typeface="+mn-cs"/>
                        </a:rPr>
                        <a:t>dateTime</a:t>
                      </a:r>
                      <a:endParaRPr lang="ru-RU" dirty="0"/>
                    </a:p>
                  </a:txBody>
                  <a:tcPr/>
                </a:tc>
                <a:tc>
                  <a:txBody>
                    <a:bodyPr/>
                    <a:lstStyle/>
                    <a:p>
                      <a:r>
                        <a:rPr lang="ru-RU" dirty="0"/>
                        <a:t>Определяет дату и время</a:t>
                      </a:r>
                    </a:p>
                  </a:txBody>
                  <a:tcPr/>
                </a:tc>
                <a:extLst>
                  <a:ext uri="{0D108BD9-81ED-4DB2-BD59-A6C34878D82A}">
                    <a16:rowId xmlns:a16="http://schemas.microsoft.com/office/drawing/2014/main" val="1691429336"/>
                  </a:ext>
                </a:extLst>
              </a:tr>
              <a:tr h="370840">
                <a:tc>
                  <a:txBody>
                    <a:bodyPr/>
                    <a:lstStyle/>
                    <a:p>
                      <a:r>
                        <a:rPr lang="en-US" sz="1800" b="0" i="0" kern="1200" dirty="0">
                          <a:solidFill>
                            <a:schemeClr val="dk1"/>
                          </a:solidFill>
                          <a:effectLst/>
                          <a:latin typeface="+mn-lt"/>
                          <a:ea typeface="+mn-ea"/>
                          <a:cs typeface="+mn-cs"/>
                        </a:rPr>
                        <a:t>duration</a:t>
                      </a:r>
                      <a:endParaRPr lang="ru-RU" dirty="0"/>
                    </a:p>
                  </a:txBody>
                  <a:tcPr/>
                </a:tc>
                <a:tc>
                  <a:txBody>
                    <a:bodyPr/>
                    <a:lstStyle/>
                    <a:p>
                      <a:r>
                        <a:rPr lang="ru-RU" sz="1800" b="0" i="0" kern="1200" dirty="0">
                          <a:solidFill>
                            <a:schemeClr val="dk1"/>
                          </a:solidFill>
                          <a:effectLst/>
                          <a:latin typeface="+mn-lt"/>
                          <a:ea typeface="+mn-ea"/>
                          <a:cs typeface="+mn-cs"/>
                        </a:rPr>
                        <a:t>Определяет интервал времени</a:t>
                      </a:r>
                      <a:endParaRPr lang="ru-RU" dirty="0"/>
                    </a:p>
                  </a:txBody>
                  <a:tcPr/>
                </a:tc>
                <a:extLst>
                  <a:ext uri="{0D108BD9-81ED-4DB2-BD59-A6C34878D82A}">
                    <a16:rowId xmlns:a16="http://schemas.microsoft.com/office/drawing/2014/main" val="276063452"/>
                  </a:ext>
                </a:extLst>
              </a:tr>
              <a:tr h="370840">
                <a:tc>
                  <a:txBody>
                    <a:bodyPr/>
                    <a:lstStyle/>
                    <a:p>
                      <a:r>
                        <a:rPr lang="en-US" sz="1800" b="0" i="0" kern="1200" dirty="0" err="1">
                          <a:solidFill>
                            <a:schemeClr val="dk1"/>
                          </a:solidFill>
                          <a:effectLst/>
                          <a:latin typeface="+mn-lt"/>
                          <a:ea typeface="+mn-ea"/>
                          <a:cs typeface="+mn-cs"/>
                        </a:rPr>
                        <a:t>gDay</a:t>
                      </a:r>
                      <a:endParaRPr lang="ru-RU" dirty="0"/>
                    </a:p>
                  </a:txBody>
                  <a:tcPr/>
                </a:tc>
                <a:tc>
                  <a:txBody>
                    <a:bodyPr/>
                    <a:lstStyle/>
                    <a:p>
                      <a:r>
                        <a:rPr lang="ru-RU" sz="1800" b="0" i="0" kern="1200" dirty="0">
                          <a:solidFill>
                            <a:schemeClr val="dk1"/>
                          </a:solidFill>
                          <a:effectLst/>
                          <a:latin typeface="+mn-lt"/>
                          <a:ea typeface="+mn-ea"/>
                          <a:cs typeface="+mn-cs"/>
                        </a:rPr>
                        <a:t>Определяет часть даты - день (ДД)</a:t>
                      </a:r>
                      <a:endParaRPr lang="ru-RU" dirty="0"/>
                    </a:p>
                  </a:txBody>
                  <a:tcPr/>
                </a:tc>
                <a:extLst>
                  <a:ext uri="{0D108BD9-81ED-4DB2-BD59-A6C34878D82A}">
                    <a16:rowId xmlns:a16="http://schemas.microsoft.com/office/drawing/2014/main" val="3495794381"/>
                  </a:ext>
                </a:extLst>
              </a:tr>
              <a:tr h="370840">
                <a:tc>
                  <a:txBody>
                    <a:bodyPr/>
                    <a:lstStyle/>
                    <a:p>
                      <a:r>
                        <a:rPr lang="en-US" sz="1800" b="0" i="0" kern="1200" dirty="0" err="1">
                          <a:solidFill>
                            <a:schemeClr val="dk1"/>
                          </a:solidFill>
                          <a:effectLst/>
                          <a:latin typeface="+mn-lt"/>
                          <a:ea typeface="+mn-ea"/>
                          <a:cs typeface="+mn-cs"/>
                        </a:rPr>
                        <a:t>gMonth</a:t>
                      </a:r>
                      <a:endParaRPr lang="ru-RU" dirty="0"/>
                    </a:p>
                  </a:txBody>
                  <a:tcPr/>
                </a:tc>
                <a:tc>
                  <a:txBody>
                    <a:bodyPr/>
                    <a:lstStyle/>
                    <a:p>
                      <a:r>
                        <a:rPr lang="ru-RU" sz="1800" b="0" i="0" kern="1200" dirty="0">
                          <a:solidFill>
                            <a:schemeClr val="dk1"/>
                          </a:solidFill>
                          <a:effectLst/>
                          <a:latin typeface="+mn-lt"/>
                          <a:ea typeface="+mn-ea"/>
                          <a:cs typeface="+mn-cs"/>
                        </a:rPr>
                        <a:t>Определяет часть даты - месяц (MM)</a:t>
                      </a:r>
                      <a:endParaRPr lang="ru-RU" dirty="0"/>
                    </a:p>
                  </a:txBody>
                  <a:tcPr/>
                </a:tc>
                <a:extLst>
                  <a:ext uri="{0D108BD9-81ED-4DB2-BD59-A6C34878D82A}">
                    <a16:rowId xmlns:a16="http://schemas.microsoft.com/office/drawing/2014/main" val="749529584"/>
                  </a:ext>
                </a:extLst>
              </a:tr>
              <a:tr h="370840">
                <a:tc>
                  <a:txBody>
                    <a:bodyPr/>
                    <a:lstStyle/>
                    <a:p>
                      <a:r>
                        <a:rPr lang="en-US" sz="1800" b="0" i="0" kern="1200" dirty="0" err="1">
                          <a:solidFill>
                            <a:schemeClr val="dk1"/>
                          </a:solidFill>
                          <a:effectLst/>
                          <a:latin typeface="+mn-lt"/>
                          <a:ea typeface="+mn-ea"/>
                          <a:cs typeface="+mn-cs"/>
                        </a:rPr>
                        <a:t>gMonthDay</a:t>
                      </a:r>
                      <a:endParaRPr lang="ru-RU" dirty="0"/>
                    </a:p>
                  </a:txBody>
                  <a:tcPr/>
                </a:tc>
                <a:tc>
                  <a:txBody>
                    <a:bodyPr/>
                    <a:lstStyle/>
                    <a:p>
                      <a:r>
                        <a:rPr lang="ru-RU" sz="1800" b="0" i="0" kern="1200" dirty="0">
                          <a:solidFill>
                            <a:schemeClr val="dk1"/>
                          </a:solidFill>
                          <a:effectLst/>
                          <a:latin typeface="+mn-lt"/>
                          <a:ea typeface="+mn-ea"/>
                          <a:cs typeface="+mn-cs"/>
                        </a:rPr>
                        <a:t>Определяет часть даты — месяц и день (MM-ДД)</a:t>
                      </a:r>
                      <a:endParaRPr lang="ru-RU" dirty="0"/>
                    </a:p>
                  </a:txBody>
                  <a:tcPr/>
                </a:tc>
                <a:extLst>
                  <a:ext uri="{0D108BD9-81ED-4DB2-BD59-A6C34878D82A}">
                    <a16:rowId xmlns:a16="http://schemas.microsoft.com/office/drawing/2014/main" val="1941898238"/>
                  </a:ext>
                </a:extLst>
              </a:tr>
              <a:tr h="370840">
                <a:tc>
                  <a:txBody>
                    <a:bodyPr/>
                    <a:lstStyle/>
                    <a:p>
                      <a:r>
                        <a:rPr lang="en-US" sz="1800" b="0" i="0" kern="1200" dirty="0" err="1">
                          <a:solidFill>
                            <a:schemeClr val="dk1"/>
                          </a:solidFill>
                          <a:effectLst/>
                          <a:latin typeface="+mn-lt"/>
                          <a:ea typeface="+mn-ea"/>
                          <a:cs typeface="+mn-cs"/>
                        </a:rPr>
                        <a:t>gYear</a:t>
                      </a:r>
                      <a:endParaRPr lang="ru-RU" dirty="0"/>
                    </a:p>
                  </a:txBody>
                  <a:tcPr/>
                </a:tc>
                <a:tc>
                  <a:txBody>
                    <a:bodyPr/>
                    <a:lstStyle/>
                    <a:p>
                      <a:r>
                        <a:rPr lang="ru-RU" sz="1800" b="0" i="0" kern="1200" dirty="0">
                          <a:solidFill>
                            <a:schemeClr val="dk1"/>
                          </a:solidFill>
                          <a:effectLst/>
                          <a:latin typeface="+mn-lt"/>
                          <a:ea typeface="+mn-ea"/>
                          <a:cs typeface="+mn-cs"/>
                        </a:rPr>
                        <a:t>Определяет часть даты - год (ГГГГ)</a:t>
                      </a:r>
                      <a:endParaRPr lang="ru-RU" dirty="0"/>
                    </a:p>
                  </a:txBody>
                  <a:tcPr/>
                </a:tc>
                <a:extLst>
                  <a:ext uri="{0D108BD9-81ED-4DB2-BD59-A6C34878D82A}">
                    <a16:rowId xmlns:a16="http://schemas.microsoft.com/office/drawing/2014/main" val="3592227842"/>
                  </a:ext>
                </a:extLst>
              </a:tr>
              <a:tr h="370840">
                <a:tc>
                  <a:txBody>
                    <a:bodyPr/>
                    <a:lstStyle/>
                    <a:p>
                      <a:r>
                        <a:rPr lang="en-US" sz="1800" b="0" i="0" kern="1200" dirty="0" err="1">
                          <a:solidFill>
                            <a:schemeClr val="dk1"/>
                          </a:solidFill>
                          <a:effectLst/>
                          <a:latin typeface="+mn-lt"/>
                          <a:ea typeface="+mn-ea"/>
                          <a:cs typeface="+mn-cs"/>
                        </a:rPr>
                        <a:t>gYearMonth</a:t>
                      </a:r>
                      <a:endParaRPr lang="ru-RU" dirty="0"/>
                    </a:p>
                  </a:txBody>
                  <a:tcPr/>
                </a:tc>
                <a:tc>
                  <a:txBody>
                    <a:bodyPr/>
                    <a:lstStyle/>
                    <a:p>
                      <a:r>
                        <a:rPr lang="ru-RU" sz="1800" b="0" i="0" kern="1200" dirty="0">
                          <a:solidFill>
                            <a:schemeClr val="dk1"/>
                          </a:solidFill>
                          <a:effectLst/>
                          <a:latin typeface="+mn-lt"/>
                          <a:ea typeface="+mn-ea"/>
                          <a:cs typeface="+mn-cs"/>
                        </a:rPr>
                        <a:t>Определяет часть даты — год и месяц (ГГГГ-MM)</a:t>
                      </a:r>
                      <a:endParaRPr lang="ru-RU" dirty="0"/>
                    </a:p>
                  </a:txBody>
                  <a:tcPr/>
                </a:tc>
                <a:extLst>
                  <a:ext uri="{0D108BD9-81ED-4DB2-BD59-A6C34878D82A}">
                    <a16:rowId xmlns:a16="http://schemas.microsoft.com/office/drawing/2014/main" val="2987699537"/>
                  </a:ext>
                </a:extLst>
              </a:tr>
              <a:tr h="370840">
                <a:tc>
                  <a:txBody>
                    <a:bodyPr/>
                    <a:lstStyle/>
                    <a:p>
                      <a:r>
                        <a:rPr lang="en-US" sz="1800" b="0" i="0" kern="1200" dirty="0">
                          <a:solidFill>
                            <a:schemeClr val="dk1"/>
                          </a:solidFill>
                          <a:effectLst/>
                          <a:latin typeface="+mn-lt"/>
                          <a:ea typeface="+mn-ea"/>
                          <a:cs typeface="+mn-cs"/>
                        </a:rPr>
                        <a:t>time</a:t>
                      </a:r>
                      <a:endParaRPr lang="ru-RU" dirty="0"/>
                    </a:p>
                  </a:txBody>
                  <a:tcPr/>
                </a:tc>
                <a:tc>
                  <a:txBody>
                    <a:bodyPr/>
                    <a:lstStyle/>
                    <a:p>
                      <a:r>
                        <a:rPr lang="ru-RU" sz="1800" b="0" i="0" kern="1200" dirty="0">
                          <a:solidFill>
                            <a:schemeClr val="dk1"/>
                          </a:solidFill>
                          <a:effectLst/>
                          <a:latin typeface="+mn-lt"/>
                          <a:ea typeface="+mn-ea"/>
                          <a:cs typeface="+mn-cs"/>
                        </a:rPr>
                        <a:t>Определяет время</a:t>
                      </a:r>
                      <a:endParaRPr lang="ru-RU" dirty="0"/>
                    </a:p>
                  </a:txBody>
                  <a:tcPr/>
                </a:tc>
                <a:extLst>
                  <a:ext uri="{0D108BD9-81ED-4DB2-BD59-A6C34878D82A}">
                    <a16:rowId xmlns:a16="http://schemas.microsoft.com/office/drawing/2014/main" val="2877092947"/>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140</a:t>
            </a:fld>
            <a:endParaRPr lang="ru-RU"/>
          </a:p>
        </p:txBody>
      </p:sp>
    </p:spTree>
    <p:extLst>
      <p:ext uri="{BB962C8B-B14F-4D97-AF65-F5344CB8AC3E}">
        <p14:creationId xmlns:p14="http://schemas.microsoft.com/office/powerpoint/2010/main" val="5888729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Ограничители для даты и времени</a:t>
            </a:r>
          </a:p>
        </p:txBody>
      </p:sp>
      <p:sp>
        <p:nvSpPr>
          <p:cNvPr id="3" name="Объект 2"/>
          <p:cNvSpPr>
            <a:spLocks noGrp="1"/>
          </p:cNvSpPr>
          <p:nvPr>
            <p:ph idx="1"/>
          </p:nvPr>
        </p:nvSpPr>
        <p:spPr/>
        <p:txBody>
          <a:bodyPr>
            <a:normAutofit lnSpcReduction="10000"/>
          </a:bodyPr>
          <a:lstStyle/>
          <a:p>
            <a:pPr marL="0" indent="0">
              <a:buNone/>
            </a:pPr>
            <a:r>
              <a:rPr lang="ru-RU" dirty="0"/>
              <a:t>С данными даты и времени могут использоваться следующие ограничители:</a:t>
            </a:r>
          </a:p>
          <a:p>
            <a:r>
              <a:rPr lang="en-US" dirty="0"/>
              <a:t>enumeration</a:t>
            </a:r>
          </a:p>
          <a:p>
            <a:r>
              <a:rPr lang="en-US" dirty="0" err="1"/>
              <a:t>maxExclusive</a:t>
            </a:r>
            <a:endParaRPr lang="en-US" dirty="0"/>
          </a:p>
          <a:p>
            <a:r>
              <a:rPr lang="en-US" dirty="0" err="1"/>
              <a:t>maxInclusive</a:t>
            </a:r>
            <a:endParaRPr lang="en-US" dirty="0"/>
          </a:p>
          <a:p>
            <a:r>
              <a:rPr lang="en-US" dirty="0" err="1"/>
              <a:t>minExclusive</a:t>
            </a:r>
            <a:endParaRPr lang="en-US" dirty="0"/>
          </a:p>
          <a:p>
            <a:r>
              <a:rPr lang="en-US" dirty="0" err="1"/>
              <a:t>minInclusive</a:t>
            </a:r>
            <a:endParaRPr lang="en-US" dirty="0"/>
          </a:p>
          <a:p>
            <a:r>
              <a:rPr lang="en-US" dirty="0"/>
              <a:t>pattern</a:t>
            </a:r>
          </a:p>
          <a:p>
            <a:r>
              <a:rPr lang="en-US" dirty="0" err="1"/>
              <a:t>whiteSpace</a:t>
            </a:r>
            <a:endParaRPr lang="en-US"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141</a:t>
            </a:fld>
            <a:endParaRPr lang="ru-RU"/>
          </a:p>
        </p:txBody>
      </p:sp>
    </p:spTree>
    <p:extLst>
      <p:ext uri="{BB962C8B-B14F-4D97-AF65-F5344CB8AC3E}">
        <p14:creationId xmlns:p14="http://schemas.microsoft.com/office/powerpoint/2010/main" val="28334163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Числовые типы: десятичные типы</a:t>
            </a:r>
          </a:p>
        </p:txBody>
      </p:sp>
      <p:sp>
        <p:nvSpPr>
          <p:cNvPr id="3" name="Объект 2"/>
          <p:cNvSpPr>
            <a:spLocks noGrp="1"/>
          </p:cNvSpPr>
          <p:nvPr>
            <p:ph idx="1"/>
          </p:nvPr>
        </p:nvSpPr>
        <p:spPr/>
        <p:txBody>
          <a:bodyPr>
            <a:normAutofit fontScale="77500" lnSpcReduction="20000"/>
          </a:bodyPr>
          <a:lstStyle/>
          <a:p>
            <a:pPr marL="0" indent="0">
              <a:buNone/>
            </a:pPr>
            <a:r>
              <a:rPr lang="ru-RU" dirty="0"/>
              <a:t>Десятичные типы данных используются для определения числовых значений.</a:t>
            </a:r>
          </a:p>
          <a:p>
            <a:pPr marL="0" indent="0">
              <a:buNone/>
            </a:pPr>
            <a:r>
              <a:rPr lang="ru-RU" dirty="0"/>
              <a:t>В схеме декларация десятичных данных выглядит следующим образом:</a:t>
            </a:r>
          </a:p>
          <a:p>
            <a:pPr marL="0" indent="0">
              <a:buNone/>
            </a:pPr>
            <a:r>
              <a:rPr lang="en-US" dirty="0"/>
              <a:t>&lt;</a:t>
            </a:r>
            <a:r>
              <a:rPr lang="en-US" dirty="0" err="1"/>
              <a:t>xs:element</a:t>
            </a:r>
            <a:r>
              <a:rPr lang="en-US" dirty="0"/>
              <a:t> name="prize" type="</a:t>
            </a:r>
            <a:r>
              <a:rPr lang="en-US" dirty="0" err="1"/>
              <a:t>xs:decimal</a:t>
            </a:r>
            <a:r>
              <a:rPr lang="en-US" dirty="0"/>
              <a:t>"/&gt;</a:t>
            </a:r>
            <a:endParaRPr lang="ru-RU" dirty="0"/>
          </a:p>
          <a:p>
            <a:pPr marL="0" indent="0">
              <a:buNone/>
            </a:pPr>
            <a:r>
              <a:rPr lang="ru-RU" dirty="0"/>
              <a:t>В XML документе элемент, декларированный таким образом, должен выглядеть так:</a:t>
            </a:r>
          </a:p>
          <a:p>
            <a:pPr marL="0" indent="0">
              <a:buNone/>
            </a:pPr>
            <a:r>
              <a:rPr lang="en-US" dirty="0"/>
              <a:t>&lt;prize&gt;999.50&lt;/prize&gt;</a:t>
            </a:r>
            <a:endParaRPr lang="ru-RU" dirty="0"/>
          </a:p>
          <a:p>
            <a:pPr marL="0" indent="0">
              <a:buNone/>
            </a:pPr>
            <a:r>
              <a:rPr lang="en-US" dirty="0"/>
              <a:t>&lt;prize&gt;+999.5450&lt;/prize&gt; </a:t>
            </a:r>
            <a:endParaRPr lang="ru-RU" dirty="0"/>
          </a:p>
          <a:p>
            <a:pPr marL="0" indent="0">
              <a:buNone/>
            </a:pPr>
            <a:r>
              <a:rPr lang="en-US" dirty="0"/>
              <a:t>&lt;prize&gt;-999.5230&lt;/prize&gt;</a:t>
            </a:r>
            <a:endParaRPr lang="ru-RU" dirty="0"/>
          </a:p>
          <a:p>
            <a:pPr marL="0" indent="0">
              <a:buNone/>
            </a:pPr>
            <a:r>
              <a:rPr lang="en-US" dirty="0"/>
              <a:t>&lt;prize&gt;14&lt;/prize&gt;</a:t>
            </a:r>
            <a:endParaRPr lang="ru-RU" dirty="0"/>
          </a:p>
          <a:p>
            <a:pPr marL="0" indent="0">
              <a:buNone/>
            </a:pPr>
            <a:r>
              <a:rPr lang="ru-RU" dirty="0"/>
              <a:t>Максимальное число после десятичной точки не может превышать 18</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142</a:t>
            </a:fld>
            <a:endParaRPr lang="ru-RU"/>
          </a:p>
        </p:txBody>
      </p:sp>
    </p:spTree>
    <p:extLst>
      <p:ext uri="{BB962C8B-B14F-4D97-AF65-F5344CB8AC3E}">
        <p14:creationId xmlns:p14="http://schemas.microsoft.com/office/powerpoint/2010/main" val="13556513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Целочисленный тип</a:t>
            </a:r>
          </a:p>
        </p:txBody>
      </p:sp>
      <p:sp>
        <p:nvSpPr>
          <p:cNvPr id="3" name="Объект 2"/>
          <p:cNvSpPr>
            <a:spLocks noGrp="1"/>
          </p:cNvSpPr>
          <p:nvPr>
            <p:ph idx="1"/>
          </p:nvPr>
        </p:nvSpPr>
        <p:spPr/>
        <p:txBody>
          <a:bodyPr>
            <a:normAutofit fontScale="92500"/>
          </a:bodyPr>
          <a:lstStyle/>
          <a:p>
            <a:pPr marL="0" indent="0">
              <a:buNone/>
            </a:pPr>
            <a:r>
              <a:rPr lang="ru-RU" dirty="0"/>
              <a:t>Целочисленный тип данных используется для определения числовых значений без дробной части.</a:t>
            </a:r>
          </a:p>
          <a:p>
            <a:pPr marL="0" indent="0">
              <a:buNone/>
            </a:pPr>
            <a:r>
              <a:rPr lang="ru-RU" dirty="0"/>
              <a:t>В XML схеме декларация элемента с целочисленным значением имеет следующий вид:</a:t>
            </a:r>
          </a:p>
          <a:p>
            <a:pPr marL="0" indent="0">
              <a:buNone/>
            </a:pPr>
            <a:r>
              <a:rPr lang="en-US" dirty="0"/>
              <a:t>&lt;</a:t>
            </a:r>
            <a:r>
              <a:rPr lang="en-US" dirty="0" err="1"/>
              <a:t>xs:element</a:t>
            </a:r>
            <a:r>
              <a:rPr lang="en-US" dirty="0"/>
              <a:t> name="prize" type="</a:t>
            </a:r>
            <a:r>
              <a:rPr lang="en-US" dirty="0" err="1"/>
              <a:t>xs:integer</a:t>
            </a:r>
            <a:r>
              <a:rPr lang="en-US" dirty="0"/>
              <a:t>"/&gt;</a:t>
            </a:r>
            <a:endParaRPr lang="ru-RU" dirty="0"/>
          </a:p>
          <a:p>
            <a:pPr marL="0" indent="0">
              <a:buNone/>
            </a:pPr>
            <a:r>
              <a:rPr lang="ru-RU" dirty="0"/>
              <a:t>В документе такой элемент должен выглядеть так:</a:t>
            </a:r>
          </a:p>
          <a:p>
            <a:pPr marL="0" indent="0">
              <a:buNone/>
            </a:pPr>
            <a:r>
              <a:rPr lang="en-US" dirty="0"/>
              <a:t>&lt;prize&gt;999&lt;/prize&gt;</a:t>
            </a:r>
            <a:endParaRPr lang="ru-RU" dirty="0"/>
          </a:p>
          <a:p>
            <a:pPr marL="0" indent="0">
              <a:buNone/>
            </a:pPr>
            <a:r>
              <a:rPr lang="en-US" dirty="0"/>
              <a:t>&lt;prize&gt;+999&lt;/prize&gt;</a:t>
            </a:r>
            <a:endParaRPr lang="ru-RU" dirty="0"/>
          </a:p>
          <a:p>
            <a:pPr marL="0" indent="0">
              <a:buNone/>
            </a:pPr>
            <a:r>
              <a:rPr lang="en-US" dirty="0"/>
              <a:t>&lt;prize&gt;-999&lt;/prize&gt;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143</a:t>
            </a:fld>
            <a:endParaRPr lang="ru-RU"/>
          </a:p>
        </p:txBody>
      </p:sp>
    </p:spTree>
    <p:extLst>
      <p:ext uri="{BB962C8B-B14F-4D97-AF65-F5344CB8AC3E}">
        <p14:creationId xmlns:p14="http://schemas.microsoft.com/office/powerpoint/2010/main" val="243720813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497516"/>
          </a:xfrm>
        </p:spPr>
        <p:txBody>
          <a:bodyPr>
            <a:normAutofit fontScale="90000"/>
          </a:bodyPr>
          <a:lstStyle/>
          <a:p>
            <a:r>
              <a:rPr lang="ru-RU" dirty="0"/>
              <a:t>Числовые типы данных</a:t>
            </a:r>
          </a:p>
        </p:txBody>
      </p:sp>
      <p:graphicFrame>
        <p:nvGraphicFramePr>
          <p:cNvPr id="5" name="Объект 4"/>
          <p:cNvGraphicFramePr>
            <a:graphicFrameLocks noGrp="1"/>
          </p:cNvGraphicFramePr>
          <p:nvPr>
            <p:ph idx="1"/>
            <p:extLst>
              <p:ext uri="{D42A27DB-BD31-4B8C-83A1-F6EECF244321}">
                <p14:modId xmlns:p14="http://schemas.microsoft.com/office/powerpoint/2010/main" val="369953821"/>
              </p:ext>
            </p:extLst>
          </p:nvPr>
        </p:nvGraphicFramePr>
        <p:xfrm>
          <a:off x="628650" y="862643"/>
          <a:ext cx="7886700" cy="5562600"/>
        </p:xfrm>
        <a:graphic>
          <a:graphicData uri="http://schemas.openxmlformats.org/drawingml/2006/table">
            <a:tbl>
              <a:tblPr firstRow="1" bandRow="1">
                <a:tableStyleId>{5C22544A-7EE6-4342-B048-85BDC9FD1C3A}</a:tableStyleId>
              </a:tblPr>
              <a:tblGrid>
                <a:gridCol w="2157682">
                  <a:extLst>
                    <a:ext uri="{9D8B030D-6E8A-4147-A177-3AD203B41FA5}">
                      <a16:colId xmlns:a16="http://schemas.microsoft.com/office/drawing/2014/main" val="4219852036"/>
                    </a:ext>
                  </a:extLst>
                </a:gridCol>
                <a:gridCol w="5729018">
                  <a:extLst>
                    <a:ext uri="{9D8B030D-6E8A-4147-A177-3AD203B41FA5}">
                      <a16:colId xmlns:a16="http://schemas.microsoft.com/office/drawing/2014/main" val="4214534774"/>
                    </a:ext>
                  </a:extLst>
                </a:gridCol>
              </a:tblGrid>
              <a:tr h="370840">
                <a:tc>
                  <a:txBody>
                    <a:bodyPr/>
                    <a:lstStyle/>
                    <a:p>
                      <a:r>
                        <a:rPr lang="ru-RU" sz="1200" dirty="0"/>
                        <a:t>Название</a:t>
                      </a:r>
                    </a:p>
                  </a:txBody>
                  <a:tcPr/>
                </a:tc>
                <a:tc>
                  <a:txBody>
                    <a:bodyPr/>
                    <a:lstStyle/>
                    <a:p>
                      <a:r>
                        <a:rPr lang="ru-RU" sz="1200" dirty="0"/>
                        <a:t>Описание</a:t>
                      </a:r>
                    </a:p>
                  </a:txBody>
                  <a:tcPr/>
                </a:tc>
                <a:extLst>
                  <a:ext uri="{0D108BD9-81ED-4DB2-BD59-A6C34878D82A}">
                    <a16:rowId xmlns:a16="http://schemas.microsoft.com/office/drawing/2014/main" val="938274046"/>
                  </a:ext>
                </a:extLst>
              </a:tr>
              <a:tr h="370840">
                <a:tc>
                  <a:txBody>
                    <a:bodyPr/>
                    <a:lstStyle/>
                    <a:p>
                      <a:r>
                        <a:rPr lang="en-US" sz="1200" b="0" i="0" kern="1200" dirty="0">
                          <a:solidFill>
                            <a:schemeClr val="dk1"/>
                          </a:solidFill>
                          <a:effectLst/>
                          <a:latin typeface="+mn-lt"/>
                          <a:ea typeface="+mn-ea"/>
                          <a:cs typeface="+mn-cs"/>
                        </a:rPr>
                        <a:t>byte</a:t>
                      </a:r>
                      <a:endParaRPr lang="ru-RU" sz="1200" dirty="0"/>
                    </a:p>
                  </a:txBody>
                  <a:tcPr/>
                </a:tc>
                <a:tc>
                  <a:txBody>
                    <a:bodyPr/>
                    <a:lstStyle/>
                    <a:p>
                      <a:r>
                        <a:rPr lang="ru-RU" sz="1200" b="0" i="0" kern="1200" dirty="0">
                          <a:solidFill>
                            <a:schemeClr val="dk1"/>
                          </a:solidFill>
                          <a:effectLst/>
                          <a:latin typeface="+mn-lt"/>
                          <a:ea typeface="+mn-ea"/>
                          <a:cs typeface="+mn-cs"/>
                        </a:rPr>
                        <a:t>8-битное целочисленное значение со знаком</a:t>
                      </a:r>
                      <a:endParaRPr lang="ru-RU" sz="1200" dirty="0"/>
                    </a:p>
                  </a:txBody>
                  <a:tcPr/>
                </a:tc>
                <a:extLst>
                  <a:ext uri="{0D108BD9-81ED-4DB2-BD59-A6C34878D82A}">
                    <a16:rowId xmlns:a16="http://schemas.microsoft.com/office/drawing/2014/main" val="3666640950"/>
                  </a:ext>
                </a:extLst>
              </a:tr>
              <a:tr h="370840">
                <a:tc>
                  <a:txBody>
                    <a:bodyPr/>
                    <a:lstStyle/>
                    <a:p>
                      <a:r>
                        <a:rPr lang="en-US" sz="1200" dirty="0"/>
                        <a:t>decimal</a:t>
                      </a:r>
                      <a:endParaRPr lang="ru-RU" sz="1200" dirty="0"/>
                    </a:p>
                  </a:txBody>
                  <a:tcPr/>
                </a:tc>
                <a:tc>
                  <a:txBody>
                    <a:bodyPr/>
                    <a:lstStyle/>
                    <a:p>
                      <a:r>
                        <a:rPr lang="ru-RU" sz="1200" b="0" i="0" kern="1200" dirty="0">
                          <a:solidFill>
                            <a:schemeClr val="dk1"/>
                          </a:solidFill>
                          <a:effectLst/>
                          <a:latin typeface="+mn-lt"/>
                          <a:ea typeface="+mn-ea"/>
                          <a:cs typeface="+mn-cs"/>
                        </a:rPr>
                        <a:t>Десятичное значение</a:t>
                      </a:r>
                      <a:endParaRPr lang="ru-RU" sz="1200" dirty="0"/>
                    </a:p>
                  </a:txBody>
                  <a:tcPr/>
                </a:tc>
                <a:extLst>
                  <a:ext uri="{0D108BD9-81ED-4DB2-BD59-A6C34878D82A}">
                    <a16:rowId xmlns:a16="http://schemas.microsoft.com/office/drawing/2014/main" val="3744126790"/>
                  </a:ext>
                </a:extLst>
              </a:tr>
              <a:tr h="370840">
                <a:tc>
                  <a:txBody>
                    <a:bodyPr/>
                    <a:lstStyle/>
                    <a:p>
                      <a:r>
                        <a:rPr lang="en-US" sz="1200" dirty="0" err="1"/>
                        <a:t>int</a:t>
                      </a:r>
                      <a:endParaRPr lang="ru-RU" sz="1200" dirty="0"/>
                    </a:p>
                  </a:txBody>
                  <a:tcPr/>
                </a:tc>
                <a:tc>
                  <a:txBody>
                    <a:bodyPr/>
                    <a:lstStyle/>
                    <a:p>
                      <a:r>
                        <a:rPr lang="ru-RU" sz="1200" b="0" i="0" kern="1200" dirty="0">
                          <a:solidFill>
                            <a:schemeClr val="dk1"/>
                          </a:solidFill>
                          <a:effectLst/>
                          <a:latin typeface="+mn-lt"/>
                          <a:ea typeface="+mn-ea"/>
                          <a:cs typeface="+mn-cs"/>
                        </a:rPr>
                        <a:t>32-битное целочисленное значение со знаком</a:t>
                      </a:r>
                      <a:endParaRPr lang="ru-RU" sz="1200" dirty="0"/>
                    </a:p>
                  </a:txBody>
                  <a:tcPr/>
                </a:tc>
                <a:extLst>
                  <a:ext uri="{0D108BD9-81ED-4DB2-BD59-A6C34878D82A}">
                    <a16:rowId xmlns:a16="http://schemas.microsoft.com/office/drawing/2014/main" val="3196499271"/>
                  </a:ext>
                </a:extLst>
              </a:tr>
              <a:tr h="370840">
                <a:tc>
                  <a:txBody>
                    <a:bodyPr/>
                    <a:lstStyle/>
                    <a:p>
                      <a:r>
                        <a:rPr lang="en-US" sz="1200" dirty="0"/>
                        <a:t>integer</a:t>
                      </a:r>
                      <a:endParaRPr lang="ru-RU" sz="1200" dirty="0"/>
                    </a:p>
                  </a:txBody>
                  <a:tcPr/>
                </a:tc>
                <a:tc>
                  <a:txBody>
                    <a:bodyPr/>
                    <a:lstStyle/>
                    <a:p>
                      <a:r>
                        <a:rPr lang="ru-RU" sz="1200" b="0" i="0" kern="1200" dirty="0">
                          <a:solidFill>
                            <a:schemeClr val="dk1"/>
                          </a:solidFill>
                          <a:effectLst/>
                          <a:latin typeface="+mn-lt"/>
                          <a:ea typeface="+mn-ea"/>
                          <a:cs typeface="+mn-cs"/>
                        </a:rPr>
                        <a:t>Целочисленное значение</a:t>
                      </a:r>
                      <a:endParaRPr lang="ru-RU" sz="1200" dirty="0"/>
                    </a:p>
                  </a:txBody>
                  <a:tcPr/>
                </a:tc>
                <a:extLst>
                  <a:ext uri="{0D108BD9-81ED-4DB2-BD59-A6C34878D82A}">
                    <a16:rowId xmlns:a16="http://schemas.microsoft.com/office/drawing/2014/main" val="1391547970"/>
                  </a:ext>
                </a:extLst>
              </a:tr>
              <a:tr h="370840">
                <a:tc>
                  <a:txBody>
                    <a:bodyPr/>
                    <a:lstStyle/>
                    <a:p>
                      <a:r>
                        <a:rPr lang="en-US" sz="1200" dirty="0"/>
                        <a:t>long</a:t>
                      </a:r>
                      <a:endParaRPr lang="ru-RU" sz="1200" dirty="0"/>
                    </a:p>
                  </a:txBody>
                  <a:tcPr/>
                </a:tc>
                <a:tc>
                  <a:txBody>
                    <a:bodyPr/>
                    <a:lstStyle/>
                    <a:p>
                      <a:r>
                        <a:rPr lang="ru-RU" sz="1200" b="0" i="0" kern="1200" dirty="0">
                          <a:solidFill>
                            <a:schemeClr val="dk1"/>
                          </a:solidFill>
                          <a:effectLst/>
                          <a:latin typeface="+mn-lt"/>
                          <a:ea typeface="+mn-ea"/>
                          <a:cs typeface="+mn-cs"/>
                        </a:rPr>
                        <a:t>64-битное целочисленное значение со знаком</a:t>
                      </a:r>
                      <a:endParaRPr lang="ru-RU" sz="1200" dirty="0"/>
                    </a:p>
                  </a:txBody>
                  <a:tcPr/>
                </a:tc>
                <a:extLst>
                  <a:ext uri="{0D108BD9-81ED-4DB2-BD59-A6C34878D82A}">
                    <a16:rowId xmlns:a16="http://schemas.microsoft.com/office/drawing/2014/main" val="2883965749"/>
                  </a:ext>
                </a:extLst>
              </a:tr>
              <a:tr h="370840">
                <a:tc>
                  <a:txBody>
                    <a:bodyPr/>
                    <a:lstStyle/>
                    <a:p>
                      <a:r>
                        <a:rPr lang="en-US" sz="1200" dirty="0" err="1"/>
                        <a:t>negativeInteger</a:t>
                      </a:r>
                      <a:endParaRPr lang="ru-RU" sz="1200" dirty="0"/>
                    </a:p>
                  </a:txBody>
                  <a:tcPr/>
                </a:tc>
                <a:tc>
                  <a:txBody>
                    <a:bodyPr/>
                    <a:lstStyle/>
                    <a:p>
                      <a:r>
                        <a:rPr lang="ru-RU" sz="1200" b="0" i="0" kern="1200" dirty="0">
                          <a:solidFill>
                            <a:schemeClr val="dk1"/>
                          </a:solidFill>
                          <a:effectLst/>
                          <a:latin typeface="+mn-lt"/>
                          <a:ea typeface="+mn-ea"/>
                          <a:cs typeface="+mn-cs"/>
                        </a:rPr>
                        <a:t>Целочисленное, содержащее только отрицательные значения</a:t>
                      </a:r>
                      <a:endParaRPr lang="ru-RU" sz="1200" dirty="0"/>
                    </a:p>
                  </a:txBody>
                  <a:tcPr/>
                </a:tc>
                <a:extLst>
                  <a:ext uri="{0D108BD9-81ED-4DB2-BD59-A6C34878D82A}">
                    <a16:rowId xmlns:a16="http://schemas.microsoft.com/office/drawing/2014/main" val="2067917975"/>
                  </a:ext>
                </a:extLst>
              </a:tr>
              <a:tr h="370840">
                <a:tc>
                  <a:txBody>
                    <a:bodyPr/>
                    <a:lstStyle/>
                    <a:p>
                      <a:r>
                        <a:rPr lang="en-US" sz="1200" dirty="0" err="1"/>
                        <a:t>nonNegativeInteger</a:t>
                      </a:r>
                      <a:endParaRPr lang="ru-RU" sz="1200" dirty="0"/>
                    </a:p>
                  </a:txBody>
                  <a:tcPr/>
                </a:tc>
                <a:tc>
                  <a:txBody>
                    <a:bodyPr/>
                    <a:lstStyle/>
                    <a:p>
                      <a:r>
                        <a:rPr lang="ru-RU" sz="1200" b="0" i="0" kern="1200" dirty="0">
                          <a:solidFill>
                            <a:schemeClr val="dk1"/>
                          </a:solidFill>
                          <a:effectLst/>
                          <a:latin typeface="+mn-lt"/>
                          <a:ea typeface="+mn-ea"/>
                          <a:cs typeface="+mn-cs"/>
                        </a:rPr>
                        <a:t>Целочисленное, содержащее только не-отрицательные значения (0,1,2,..)</a:t>
                      </a:r>
                      <a:endParaRPr lang="ru-RU" sz="1200" dirty="0"/>
                    </a:p>
                  </a:txBody>
                  <a:tcPr/>
                </a:tc>
                <a:extLst>
                  <a:ext uri="{0D108BD9-81ED-4DB2-BD59-A6C34878D82A}">
                    <a16:rowId xmlns:a16="http://schemas.microsoft.com/office/drawing/2014/main" val="1079240838"/>
                  </a:ext>
                </a:extLst>
              </a:tr>
              <a:tr h="370840">
                <a:tc>
                  <a:txBody>
                    <a:bodyPr/>
                    <a:lstStyle/>
                    <a:p>
                      <a:r>
                        <a:rPr lang="en-US" sz="1200" b="0" i="0" kern="1200" dirty="0" err="1">
                          <a:solidFill>
                            <a:schemeClr val="dk1"/>
                          </a:solidFill>
                          <a:effectLst/>
                          <a:latin typeface="+mn-lt"/>
                          <a:ea typeface="+mn-ea"/>
                          <a:cs typeface="+mn-cs"/>
                        </a:rPr>
                        <a:t>nonPositiveInteger</a:t>
                      </a:r>
                      <a:endParaRPr lang="ru-RU" sz="1200" dirty="0"/>
                    </a:p>
                  </a:txBody>
                  <a:tcPr/>
                </a:tc>
                <a:tc>
                  <a:txBody>
                    <a:bodyPr/>
                    <a:lstStyle/>
                    <a:p>
                      <a:r>
                        <a:rPr lang="ru-RU" sz="1200" b="0" i="0" kern="1200" dirty="0">
                          <a:solidFill>
                            <a:schemeClr val="dk1"/>
                          </a:solidFill>
                          <a:effectLst/>
                          <a:latin typeface="+mn-lt"/>
                          <a:ea typeface="+mn-ea"/>
                          <a:cs typeface="+mn-cs"/>
                        </a:rPr>
                        <a:t>Целочисленное, содержащее только не-положительные значения (..,-2,-1,0)</a:t>
                      </a:r>
                      <a:endParaRPr lang="ru-RU" sz="1200" dirty="0"/>
                    </a:p>
                  </a:txBody>
                  <a:tcPr/>
                </a:tc>
                <a:extLst>
                  <a:ext uri="{0D108BD9-81ED-4DB2-BD59-A6C34878D82A}">
                    <a16:rowId xmlns:a16="http://schemas.microsoft.com/office/drawing/2014/main" val="1451844994"/>
                  </a:ext>
                </a:extLst>
              </a:tr>
              <a:tr h="370840">
                <a:tc>
                  <a:txBody>
                    <a:bodyPr/>
                    <a:lstStyle/>
                    <a:p>
                      <a:r>
                        <a:rPr lang="en-US" sz="1200" dirty="0" err="1"/>
                        <a:t>positiveInteger</a:t>
                      </a:r>
                      <a:endParaRPr lang="ru-RU" sz="1200" dirty="0"/>
                    </a:p>
                  </a:txBody>
                  <a:tcPr/>
                </a:tc>
                <a:tc>
                  <a:txBody>
                    <a:bodyPr/>
                    <a:lstStyle/>
                    <a:p>
                      <a:r>
                        <a:rPr lang="ru-RU" sz="1200" b="0" i="0" kern="1200" dirty="0">
                          <a:solidFill>
                            <a:schemeClr val="dk1"/>
                          </a:solidFill>
                          <a:effectLst/>
                          <a:latin typeface="+mn-lt"/>
                          <a:ea typeface="+mn-ea"/>
                          <a:cs typeface="+mn-cs"/>
                        </a:rPr>
                        <a:t>Целочисленное, содержащее только положительные значения (1,2,..)</a:t>
                      </a:r>
                      <a:endParaRPr lang="ru-RU" sz="1200" dirty="0"/>
                    </a:p>
                  </a:txBody>
                  <a:tcPr/>
                </a:tc>
                <a:extLst>
                  <a:ext uri="{0D108BD9-81ED-4DB2-BD59-A6C34878D82A}">
                    <a16:rowId xmlns:a16="http://schemas.microsoft.com/office/drawing/2014/main" val="2858518695"/>
                  </a:ext>
                </a:extLst>
              </a:tr>
              <a:tr h="370840">
                <a:tc>
                  <a:txBody>
                    <a:bodyPr/>
                    <a:lstStyle/>
                    <a:p>
                      <a:r>
                        <a:rPr lang="en-US" sz="1200" dirty="0"/>
                        <a:t>short</a:t>
                      </a:r>
                      <a:endParaRPr lang="ru-RU" sz="1200" dirty="0"/>
                    </a:p>
                  </a:txBody>
                  <a:tcPr/>
                </a:tc>
                <a:tc>
                  <a:txBody>
                    <a:bodyPr/>
                    <a:lstStyle/>
                    <a:p>
                      <a:r>
                        <a:rPr lang="ru-RU" sz="1200" b="0" i="0" kern="1200" dirty="0">
                          <a:solidFill>
                            <a:schemeClr val="dk1"/>
                          </a:solidFill>
                          <a:effectLst/>
                          <a:latin typeface="+mn-lt"/>
                          <a:ea typeface="+mn-ea"/>
                          <a:cs typeface="+mn-cs"/>
                        </a:rPr>
                        <a:t>16-битное целочисленное значение со знаком</a:t>
                      </a:r>
                      <a:endParaRPr lang="ru-RU" sz="1200" dirty="0"/>
                    </a:p>
                  </a:txBody>
                  <a:tcPr/>
                </a:tc>
                <a:extLst>
                  <a:ext uri="{0D108BD9-81ED-4DB2-BD59-A6C34878D82A}">
                    <a16:rowId xmlns:a16="http://schemas.microsoft.com/office/drawing/2014/main" val="2440809894"/>
                  </a:ext>
                </a:extLst>
              </a:tr>
              <a:tr h="370840">
                <a:tc>
                  <a:txBody>
                    <a:bodyPr/>
                    <a:lstStyle/>
                    <a:p>
                      <a:r>
                        <a:rPr lang="en-US" sz="1200" dirty="0" err="1"/>
                        <a:t>unsignedLong</a:t>
                      </a:r>
                      <a:endParaRPr lang="ru-RU" sz="1200" dirty="0"/>
                    </a:p>
                  </a:txBody>
                  <a:tcPr/>
                </a:tc>
                <a:tc>
                  <a:txBody>
                    <a:bodyPr/>
                    <a:lstStyle/>
                    <a:p>
                      <a:r>
                        <a:rPr lang="ru-RU" sz="1200" b="0" i="0" kern="1200" dirty="0">
                          <a:solidFill>
                            <a:schemeClr val="dk1"/>
                          </a:solidFill>
                          <a:effectLst/>
                          <a:latin typeface="+mn-lt"/>
                          <a:ea typeface="+mn-ea"/>
                          <a:cs typeface="+mn-cs"/>
                        </a:rPr>
                        <a:t>64-битное целочисленное значение без знака</a:t>
                      </a:r>
                      <a:endParaRPr lang="ru-RU" sz="1200" dirty="0"/>
                    </a:p>
                  </a:txBody>
                  <a:tcPr/>
                </a:tc>
                <a:extLst>
                  <a:ext uri="{0D108BD9-81ED-4DB2-BD59-A6C34878D82A}">
                    <a16:rowId xmlns:a16="http://schemas.microsoft.com/office/drawing/2014/main" val="3784933344"/>
                  </a:ext>
                </a:extLst>
              </a:tr>
              <a:tr h="370840">
                <a:tc>
                  <a:txBody>
                    <a:bodyPr/>
                    <a:lstStyle/>
                    <a:p>
                      <a:r>
                        <a:rPr lang="en-US" sz="1200" dirty="0" err="1"/>
                        <a:t>unsignedInt</a:t>
                      </a:r>
                      <a:endParaRPr lang="ru-RU" sz="1200" dirty="0"/>
                    </a:p>
                  </a:txBody>
                  <a:tcPr/>
                </a:tc>
                <a:tc>
                  <a:txBody>
                    <a:bodyPr/>
                    <a:lstStyle/>
                    <a:p>
                      <a:r>
                        <a:rPr lang="ru-RU" sz="1200" b="0" i="0" kern="1200" dirty="0">
                          <a:solidFill>
                            <a:schemeClr val="dk1"/>
                          </a:solidFill>
                          <a:effectLst/>
                          <a:latin typeface="+mn-lt"/>
                          <a:ea typeface="+mn-ea"/>
                          <a:cs typeface="+mn-cs"/>
                        </a:rPr>
                        <a:t>32-битное целочисленное значение без знака</a:t>
                      </a:r>
                      <a:endParaRPr lang="ru-RU" sz="1200" dirty="0"/>
                    </a:p>
                  </a:txBody>
                  <a:tcPr/>
                </a:tc>
                <a:extLst>
                  <a:ext uri="{0D108BD9-81ED-4DB2-BD59-A6C34878D82A}">
                    <a16:rowId xmlns:a16="http://schemas.microsoft.com/office/drawing/2014/main" val="1084036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unsignedShort</a:t>
                      </a:r>
                      <a:endParaRPr lang="ru-RU" sz="1200" dirty="0"/>
                    </a:p>
                  </a:txBody>
                  <a:tcPr/>
                </a:tc>
                <a:tc>
                  <a:txBody>
                    <a:bodyPr/>
                    <a:lstStyle/>
                    <a:p>
                      <a:r>
                        <a:rPr lang="ru-RU" sz="1200" b="0" i="0" kern="1200" dirty="0">
                          <a:solidFill>
                            <a:schemeClr val="dk1"/>
                          </a:solidFill>
                          <a:effectLst/>
                          <a:latin typeface="+mn-lt"/>
                          <a:ea typeface="+mn-ea"/>
                          <a:cs typeface="+mn-cs"/>
                        </a:rPr>
                        <a:t>16-битное целочисленное значение без знака</a:t>
                      </a:r>
                      <a:endParaRPr lang="ru-RU" sz="1200" dirty="0"/>
                    </a:p>
                  </a:txBody>
                  <a:tcPr/>
                </a:tc>
                <a:extLst>
                  <a:ext uri="{0D108BD9-81ED-4DB2-BD59-A6C34878D82A}">
                    <a16:rowId xmlns:a16="http://schemas.microsoft.com/office/drawing/2014/main" val="1174813453"/>
                  </a:ext>
                </a:extLst>
              </a:tr>
              <a:tr h="370840">
                <a:tc>
                  <a:txBody>
                    <a:bodyPr/>
                    <a:lstStyle/>
                    <a:p>
                      <a:r>
                        <a:rPr lang="en-US" sz="1200" dirty="0" err="1"/>
                        <a:t>unsignedByte</a:t>
                      </a:r>
                      <a:endParaRPr lang="ru-RU" sz="1200" dirty="0"/>
                    </a:p>
                  </a:txBody>
                  <a:tcPr/>
                </a:tc>
                <a:tc>
                  <a:txBody>
                    <a:bodyPr/>
                    <a:lstStyle/>
                    <a:p>
                      <a:r>
                        <a:rPr lang="ru-RU" sz="1200" b="0" i="0" kern="1200" dirty="0">
                          <a:solidFill>
                            <a:schemeClr val="dk1"/>
                          </a:solidFill>
                          <a:effectLst/>
                          <a:latin typeface="+mn-lt"/>
                          <a:ea typeface="+mn-ea"/>
                          <a:cs typeface="+mn-cs"/>
                        </a:rPr>
                        <a:t>8-битное целочисленное значение без знака</a:t>
                      </a:r>
                      <a:endParaRPr lang="ru-RU" sz="1200" dirty="0"/>
                    </a:p>
                  </a:txBody>
                  <a:tcPr/>
                </a:tc>
                <a:extLst>
                  <a:ext uri="{0D108BD9-81ED-4DB2-BD59-A6C34878D82A}">
                    <a16:rowId xmlns:a16="http://schemas.microsoft.com/office/drawing/2014/main" val="3110776082"/>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144</a:t>
            </a:fld>
            <a:endParaRPr lang="ru-RU"/>
          </a:p>
        </p:txBody>
      </p:sp>
    </p:spTree>
    <p:extLst>
      <p:ext uri="{BB962C8B-B14F-4D97-AF65-F5344CB8AC3E}">
        <p14:creationId xmlns:p14="http://schemas.microsoft.com/office/powerpoint/2010/main" val="41404947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Ограничители числовых типов данных</a:t>
            </a:r>
          </a:p>
        </p:txBody>
      </p:sp>
      <p:sp>
        <p:nvSpPr>
          <p:cNvPr id="3" name="Объект 2"/>
          <p:cNvSpPr>
            <a:spLocks noGrp="1"/>
          </p:cNvSpPr>
          <p:nvPr>
            <p:ph idx="1"/>
          </p:nvPr>
        </p:nvSpPr>
        <p:spPr/>
        <p:txBody>
          <a:bodyPr>
            <a:normAutofit fontScale="92500" lnSpcReduction="20000"/>
          </a:bodyPr>
          <a:lstStyle/>
          <a:p>
            <a:pPr marL="0" indent="0">
              <a:buNone/>
            </a:pPr>
            <a:r>
              <a:rPr lang="ru-RU" dirty="0"/>
              <a:t>С числовыми типами данных могут использоваться следующие ограничители:</a:t>
            </a:r>
          </a:p>
          <a:p>
            <a:r>
              <a:rPr lang="en-US" dirty="0"/>
              <a:t>enumeration</a:t>
            </a:r>
          </a:p>
          <a:p>
            <a:r>
              <a:rPr lang="en-US" dirty="0" err="1"/>
              <a:t>fractionDigits</a:t>
            </a:r>
            <a:endParaRPr lang="en-US" dirty="0"/>
          </a:p>
          <a:p>
            <a:r>
              <a:rPr lang="en-US" dirty="0" err="1"/>
              <a:t>maxExclusive</a:t>
            </a:r>
            <a:endParaRPr lang="en-US" dirty="0"/>
          </a:p>
          <a:p>
            <a:r>
              <a:rPr lang="en-US" dirty="0" err="1"/>
              <a:t>maxInclusive</a:t>
            </a:r>
            <a:endParaRPr lang="en-US" dirty="0"/>
          </a:p>
          <a:p>
            <a:r>
              <a:rPr lang="en-US" dirty="0" err="1"/>
              <a:t>minExclusive</a:t>
            </a:r>
            <a:endParaRPr lang="en-US" dirty="0"/>
          </a:p>
          <a:p>
            <a:r>
              <a:rPr lang="en-US" dirty="0" err="1"/>
              <a:t>minInclusive</a:t>
            </a:r>
            <a:endParaRPr lang="en-US" dirty="0"/>
          </a:p>
          <a:p>
            <a:r>
              <a:rPr lang="en-US" dirty="0"/>
              <a:t>pattern</a:t>
            </a:r>
          </a:p>
          <a:p>
            <a:r>
              <a:rPr lang="en-US" dirty="0" err="1"/>
              <a:t>totalDigits</a:t>
            </a:r>
            <a:endParaRPr lang="en-US" dirty="0"/>
          </a:p>
          <a:p>
            <a:r>
              <a:rPr lang="en-US" dirty="0" err="1"/>
              <a:t>whiteSpace</a:t>
            </a:r>
            <a:endParaRPr lang="en-US"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145</a:t>
            </a:fld>
            <a:endParaRPr lang="ru-RU"/>
          </a:p>
        </p:txBody>
      </p:sp>
    </p:spTree>
    <p:extLst>
      <p:ext uri="{BB962C8B-B14F-4D97-AF65-F5344CB8AC3E}">
        <p14:creationId xmlns:p14="http://schemas.microsoft.com/office/powerpoint/2010/main" val="4338526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Логический тип данных</a:t>
            </a:r>
          </a:p>
        </p:txBody>
      </p:sp>
      <p:sp>
        <p:nvSpPr>
          <p:cNvPr id="3" name="Объект 2"/>
          <p:cNvSpPr>
            <a:spLocks noGrp="1"/>
          </p:cNvSpPr>
          <p:nvPr>
            <p:ph idx="1"/>
          </p:nvPr>
        </p:nvSpPr>
        <p:spPr/>
        <p:txBody>
          <a:bodyPr>
            <a:normAutofit fontScale="92500" lnSpcReduction="20000"/>
          </a:bodyPr>
          <a:lstStyle/>
          <a:p>
            <a:pPr marL="0" indent="0">
              <a:buNone/>
            </a:pPr>
            <a:r>
              <a:rPr lang="ru-RU" dirty="0"/>
              <a:t>Логический или булевский тип данных используется для определения элементов, которые могут принимать одно из двух значений: </a:t>
            </a:r>
            <a:r>
              <a:rPr lang="ru-RU" i="1" dirty="0" err="1"/>
              <a:t>true</a:t>
            </a:r>
            <a:r>
              <a:rPr lang="ru-RU" dirty="0"/>
              <a:t> (истина) или </a:t>
            </a:r>
            <a:r>
              <a:rPr lang="ru-RU" i="1" dirty="0" err="1"/>
              <a:t>false</a:t>
            </a:r>
            <a:r>
              <a:rPr lang="ru-RU" dirty="0"/>
              <a:t> (ложь).</a:t>
            </a:r>
          </a:p>
          <a:p>
            <a:pPr marL="0" indent="0">
              <a:buNone/>
            </a:pPr>
            <a:r>
              <a:rPr lang="ru-RU" dirty="0"/>
              <a:t>В XML схеме декларация логического элемента выглядит следующим образом:</a:t>
            </a:r>
          </a:p>
          <a:p>
            <a:r>
              <a:rPr lang="en-US" dirty="0"/>
              <a:t>&lt;</a:t>
            </a:r>
            <a:r>
              <a:rPr lang="en-US" dirty="0" err="1"/>
              <a:t>xs:attribute</a:t>
            </a:r>
            <a:r>
              <a:rPr lang="en-US" dirty="0"/>
              <a:t> name="disabled" type="</a:t>
            </a:r>
            <a:r>
              <a:rPr lang="en-US" dirty="0" err="1"/>
              <a:t>xs:boolean</a:t>
            </a:r>
            <a:r>
              <a:rPr lang="en-US" dirty="0"/>
              <a:t>"/&gt;</a:t>
            </a:r>
            <a:endParaRPr lang="ru-RU" dirty="0"/>
          </a:p>
          <a:p>
            <a:pPr marL="0" indent="0">
              <a:buNone/>
            </a:pPr>
            <a:r>
              <a:rPr lang="ru-RU" dirty="0"/>
              <a:t>В документе элемент должен выглядеть таким образом:</a:t>
            </a:r>
          </a:p>
          <a:p>
            <a:r>
              <a:rPr lang="en-US" dirty="0"/>
              <a:t>&lt;prize disabled="true"&gt;999&lt;/prize&gt;</a:t>
            </a:r>
            <a:endParaRPr lang="ru-RU" dirty="0"/>
          </a:p>
          <a:p>
            <a:pPr marL="0" indent="0">
              <a:buNone/>
            </a:pPr>
            <a:r>
              <a:rPr lang="ru-RU" dirty="0"/>
              <a:t>Допустимыми значениями для булевских данных являются </a:t>
            </a:r>
            <a:r>
              <a:rPr lang="ru-RU" dirty="0" err="1"/>
              <a:t>true</a:t>
            </a:r>
            <a:r>
              <a:rPr lang="ru-RU" dirty="0"/>
              <a:t>, </a:t>
            </a:r>
            <a:r>
              <a:rPr lang="ru-RU" dirty="0" err="1"/>
              <a:t>false</a:t>
            </a:r>
            <a:r>
              <a:rPr lang="ru-RU" dirty="0"/>
              <a:t>, 1 (то же что и </a:t>
            </a:r>
            <a:r>
              <a:rPr lang="ru-RU" dirty="0" err="1"/>
              <a:t>true</a:t>
            </a:r>
            <a:r>
              <a:rPr lang="ru-RU" dirty="0"/>
              <a:t>) и 0 (то же что и </a:t>
            </a:r>
            <a:r>
              <a:rPr lang="ru-RU" dirty="0" err="1"/>
              <a:t>false</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146</a:t>
            </a:fld>
            <a:endParaRPr lang="ru-RU"/>
          </a:p>
        </p:txBody>
      </p:sp>
    </p:spTree>
    <p:extLst>
      <p:ext uri="{BB962C8B-B14F-4D97-AF65-F5344CB8AC3E}">
        <p14:creationId xmlns:p14="http://schemas.microsoft.com/office/powerpoint/2010/main" val="10335740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Бинарные типы данных</a:t>
            </a:r>
          </a:p>
        </p:txBody>
      </p:sp>
      <p:sp>
        <p:nvSpPr>
          <p:cNvPr id="3" name="Объект 2"/>
          <p:cNvSpPr>
            <a:spLocks noGrp="1"/>
          </p:cNvSpPr>
          <p:nvPr>
            <p:ph idx="1"/>
          </p:nvPr>
        </p:nvSpPr>
        <p:spPr/>
        <p:txBody>
          <a:bodyPr>
            <a:normAutofit fontScale="92500"/>
          </a:bodyPr>
          <a:lstStyle/>
          <a:p>
            <a:pPr marL="0" indent="0">
              <a:buNone/>
            </a:pPr>
            <a:r>
              <a:rPr lang="ru-RU" dirty="0"/>
              <a:t>Бинарные типы данных используются для выражения данных в бинарном формате.</a:t>
            </a:r>
          </a:p>
          <a:p>
            <a:pPr marL="0" indent="0">
              <a:buNone/>
            </a:pPr>
            <a:r>
              <a:rPr lang="ru-RU" dirty="0"/>
              <a:t>Есть два бинарных типа данных:</a:t>
            </a:r>
          </a:p>
          <a:p>
            <a:r>
              <a:rPr lang="ru-RU" dirty="0"/>
              <a:t>base64Binary (бинарные данные в кодировке Base64)</a:t>
            </a:r>
          </a:p>
          <a:p>
            <a:r>
              <a:rPr lang="ru-RU" dirty="0" err="1"/>
              <a:t>hexBinary</a:t>
            </a:r>
            <a:r>
              <a:rPr lang="ru-RU" dirty="0"/>
              <a:t> (бинарные данные в шестнадцатеричной кодировке)</a:t>
            </a:r>
          </a:p>
          <a:p>
            <a:pPr marL="0" indent="0">
              <a:buNone/>
            </a:pPr>
            <a:r>
              <a:rPr lang="ru-RU" dirty="0"/>
              <a:t>Следующий пример демонстрирует декларацию данных </a:t>
            </a:r>
            <a:r>
              <a:rPr lang="ru-RU" b="1" dirty="0" err="1"/>
              <a:t>hexBinary</a:t>
            </a:r>
            <a:r>
              <a:rPr lang="ru-RU" dirty="0"/>
              <a:t> в XML схеме:</a:t>
            </a:r>
          </a:p>
          <a:p>
            <a:r>
              <a:rPr lang="en-US" dirty="0"/>
              <a:t>&lt;</a:t>
            </a:r>
            <a:r>
              <a:rPr lang="en-US" dirty="0" err="1"/>
              <a:t>xs:element</a:t>
            </a:r>
            <a:r>
              <a:rPr lang="en-US" dirty="0"/>
              <a:t> name="</a:t>
            </a:r>
            <a:r>
              <a:rPr lang="en-US" dirty="0" err="1"/>
              <a:t>blobsrc</a:t>
            </a:r>
            <a:r>
              <a:rPr lang="en-US" dirty="0"/>
              <a:t>" type="</a:t>
            </a:r>
            <a:r>
              <a:rPr lang="en-US" dirty="0" err="1"/>
              <a:t>xs:hexBinary</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147</a:t>
            </a:fld>
            <a:endParaRPr lang="ru-RU"/>
          </a:p>
        </p:txBody>
      </p:sp>
    </p:spTree>
    <p:extLst>
      <p:ext uri="{BB962C8B-B14F-4D97-AF65-F5344CB8AC3E}">
        <p14:creationId xmlns:p14="http://schemas.microsoft.com/office/powerpoint/2010/main" val="33037803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 данных </a:t>
            </a:r>
            <a:r>
              <a:rPr lang="en-US" dirty="0" err="1"/>
              <a:t>anyURI</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a:t>Тип данных </a:t>
            </a:r>
            <a:r>
              <a:rPr lang="ru-RU" b="1" dirty="0" err="1"/>
              <a:t>anyURI</a:t>
            </a:r>
            <a:r>
              <a:rPr lang="ru-RU" dirty="0"/>
              <a:t> используется для определения URI.</a:t>
            </a:r>
          </a:p>
          <a:p>
            <a:pPr marL="0" indent="0">
              <a:buNone/>
            </a:pPr>
            <a:r>
              <a:rPr lang="ru-RU" dirty="0"/>
              <a:t>Следующий пример демонстрирует декларацию данных </a:t>
            </a:r>
            <a:r>
              <a:rPr lang="ru-RU" dirty="0" err="1"/>
              <a:t>anyURI</a:t>
            </a:r>
            <a:r>
              <a:rPr lang="ru-RU" dirty="0"/>
              <a:t> в XML схеме:</a:t>
            </a:r>
          </a:p>
          <a:p>
            <a:r>
              <a:rPr lang="en-US" dirty="0"/>
              <a:t>&lt;</a:t>
            </a:r>
            <a:r>
              <a:rPr lang="en-US" dirty="0" err="1"/>
              <a:t>xs:attribute</a:t>
            </a:r>
            <a:r>
              <a:rPr lang="en-US" dirty="0"/>
              <a:t> name="</a:t>
            </a:r>
            <a:r>
              <a:rPr lang="en-US" dirty="0" err="1"/>
              <a:t>src</a:t>
            </a:r>
            <a:r>
              <a:rPr lang="en-US" dirty="0"/>
              <a:t>" type="</a:t>
            </a:r>
            <a:r>
              <a:rPr lang="en-US" dirty="0" err="1"/>
              <a:t>xs:anyURI</a:t>
            </a:r>
            <a:r>
              <a:rPr lang="en-US" dirty="0"/>
              <a:t>"/&gt;</a:t>
            </a:r>
            <a:endParaRPr lang="ru-RU" dirty="0"/>
          </a:p>
          <a:p>
            <a:pPr marL="0" indent="0">
              <a:buNone/>
            </a:pPr>
            <a:r>
              <a:rPr lang="ru-RU" dirty="0"/>
              <a:t>В документе такой элемент должен выглядеть следующим образом:</a:t>
            </a:r>
          </a:p>
          <a:p>
            <a:r>
              <a:rPr lang="en-US" dirty="0"/>
              <a:t>&lt;pic </a:t>
            </a:r>
            <a:r>
              <a:rPr lang="en-US" dirty="0" err="1"/>
              <a:t>src</a:t>
            </a:r>
            <a:r>
              <a:rPr lang="en-US" dirty="0"/>
              <a:t>="http://abc.ru/images/smiley.gif" /&gt;</a:t>
            </a:r>
            <a:endParaRPr lang="ru-RU" dirty="0"/>
          </a:p>
          <a:p>
            <a:pPr marL="0" indent="0">
              <a:buNone/>
            </a:pPr>
            <a:r>
              <a:rPr lang="ru-RU" dirty="0"/>
              <a:t>Если в URI есть пробелы, то их следует заменить на код "%20"</a:t>
            </a:r>
          </a:p>
        </p:txBody>
      </p:sp>
      <p:sp>
        <p:nvSpPr>
          <p:cNvPr id="4" name="Номер слайда 3"/>
          <p:cNvSpPr>
            <a:spLocks noGrp="1"/>
          </p:cNvSpPr>
          <p:nvPr>
            <p:ph type="sldNum" sz="quarter" idx="12"/>
          </p:nvPr>
        </p:nvSpPr>
        <p:spPr/>
        <p:txBody>
          <a:bodyPr/>
          <a:lstStyle/>
          <a:p>
            <a:fld id="{27BF893A-1522-497C-9455-E0D4EBB3EDB5}" type="slidenum">
              <a:rPr lang="ru-RU" smtClean="0"/>
              <a:pPr/>
              <a:t>148</a:t>
            </a:fld>
            <a:endParaRPr lang="ru-RU"/>
          </a:p>
        </p:txBody>
      </p:sp>
    </p:spTree>
    <p:extLst>
      <p:ext uri="{BB962C8B-B14F-4D97-AF65-F5344CB8AC3E}">
        <p14:creationId xmlns:p14="http://schemas.microsoft.com/office/powerpoint/2010/main" val="184656620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Ограничители типов слайдов 146-148</a:t>
            </a:r>
          </a:p>
        </p:txBody>
      </p:sp>
      <p:sp>
        <p:nvSpPr>
          <p:cNvPr id="3" name="Объект 2"/>
          <p:cNvSpPr>
            <a:spLocks noGrp="1"/>
          </p:cNvSpPr>
          <p:nvPr>
            <p:ph idx="1"/>
          </p:nvPr>
        </p:nvSpPr>
        <p:spPr/>
        <p:txBody>
          <a:bodyPr/>
          <a:lstStyle/>
          <a:p>
            <a:pPr marL="0" indent="0">
              <a:buNone/>
            </a:pPr>
            <a:r>
              <a:rPr lang="ru-RU" dirty="0"/>
              <a:t>С этими типами данных можно использовать следующие ограничители:</a:t>
            </a:r>
          </a:p>
          <a:p>
            <a:r>
              <a:rPr lang="en-US" dirty="0"/>
              <a:t>enumeration (</a:t>
            </a:r>
            <a:r>
              <a:rPr lang="ru-RU" dirty="0"/>
              <a:t>кроме типа </a:t>
            </a:r>
            <a:r>
              <a:rPr lang="en-US" dirty="0"/>
              <a:t>Boolean)</a:t>
            </a:r>
          </a:p>
          <a:p>
            <a:r>
              <a:rPr lang="en-US" dirty="0"/>
              <a:t>length (</a:t>
            </a:r>
            <a:r>
              <a:rPr lang="ru-RU" dirty="0"/>
              <a:t>кроме типа </a:t>
            </a:r>
            <a:r>
              <a:rPr lang="en-US" dirty="0"/>
              <a:t>Boolean)</a:t>
            </a:r>
          </a:p>
          <a:p>
            <a:r>
              <a:rPr lang="en-US" dirty="0" err="1"/>
              <a:t>maxLength</a:t>
            </a:r>
            <a:r>
              <a:rPr lang="en-US" dirty="0"/>
              <a:t> (</a:t>
            </a:r>
            <a:r>
              <a:rPr lang="ru-RU" dirty="0"/>
              <a:t>кроме типа </a:t>
            </a:r>
            <a:r>
              <a:rPr lang="en-US" dirty="0"/>
              <a:t>Boolean)</a:t>
            </a:r>
          </a:p>
          <a:p>
            <a:r>
              <a:rPr lang="en-US" dirty="0" err="1"/>
              <a:t>minLength</a:t>
            </a:r>
            <a:r>
              <a:rPr lang="en-US" dirty="0"/>
              <a:t> (</a:t>
            </a:r>
            <a:r>
              <a:rPr lang="ru-RU" dirty="0"/>
              <a:t>кроме типа </a:t>
            </a:r>
            <a:r>
              <a:rPr lang="en-US" dirty="0"/>
              <a:t>Boolean)</a:t>
            </a:r>
          </a:p>
          <a:p>
            <a:r>
              <a:rPr lang="en-US" dirty="0"/>
              <a:t>pattern</a:t>
            </a:r>
          </a:p>
          <a:p>
            <a:r>
              <a:rPr lang="en-US" dirty="0" err="1"/>
              <a:t>whiteSpace</a:t>
            </a:r>
            <a:endParaRPr lang="en-US"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149</a:t>
            </a:fld>
            <a:endParaRPr lang="ru-RU"/>
          </a:p>
        </p:txBody>
      </p:sp>
    </p:spTree>
    <p:extLst>
      <p:ext uri="{BB962C8B-B14F-4D97-AF65-F5344CB8AC3E}">
        <p14:creationId xmlns:p14="http://schemas.microsoft.com/office/powerpoint/2010/main" val="308462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Элемент </a:t>
            </a:r>
            <a:r>
              <a:rPr lang="en-US" dirty="0" err="1"/>
              <a:t>xsl:sort</a:t>
            </a:r>
            <a:endParaRPr lang="ru-RU" dirty="0"/>
          </a:p>
        </p:txBody>
      </p:sp>
      <p:sp>
        <p:nvSpPr>
          <p:cNvPr id="3" name="Объект 2"/>
          <p:cNvSpPr>
            <a:spLocks noGrp="1"/>
          </p:cNvSpPr>
          <p:nvPr>
            <p:ph idx="1"/>
          </p:nvPr>
        </p:nvSpPr>
        <p:spPr/>
        <p:txBody>
          <a:bodyPr numCol="2">
            <a:normAutofit fontScale="47500" lnSpcReduction="20000"/>
          </a:bodyPr>
          <a:lstStyle/>
          <a:p>
            <a:pPr marL="0" indent="0">
              <a:buNone/>
            </a:pPr>
            <a:r>
              <a:rPr lang="ru-RU" dirty="0"/>
              <a:t>Элемент </a:t>
            </a:r>
            <a:r>
              <a:rPr lang="ru-RU" b="1" dirty="0"/>
              <a:t>&lt;</a:t>
            </a:r>
            <a:r>
              <a:rPr lang="ru-RU" b="1" dirty="0" err="1"/>
              <a:t>xsl:sort</a:t>
            </a:r>
            <a:r>
              <a:rPr lang="ru-RU" b="1" dirty="0"/>
              <a:t>&gt;</a:t>
            </a:r>
            <a:r>
              <a:rPr lang="ru-RU" dirty="0"/>
              <a:t> используется для сортировки выходных данных.</a:t>
            </a:r>
          </a:p>
          <a:p>
            <a:pPr marL="0" indent="0">
              <a:buNone/>
            </a:pPr>
            <a:r>
              <a:rPr lang="ru-RU" dirty="0"/>
              <a:t>Чтобы осуществить сортировку выходных данных, необходимо добавить элемент </a:t>
            </a:r>
            <a:r>
              <a:rPr lang="ru-RU" b="1" dirty="0"/>
              <a:t>&lt;</a:t>
            </a:r>
            <a:r>
              <a:rPr lang="ru-RU" b="1" dirty="0" err="1"/>
              <a:t>xsl:sort</a:t>
            </a:r>
            <a:r>
              <a:rPr lang="ru-RU" b="1" dirty="0"/>
              <a:t>&gt;</a:t>
            </a:r>
            <a:r>
              <a:rPr lang="ru-RU" dirty="0"/>
              <a:t> внутри элемента &lt;</a:t>
            </a:r>
            <a:r>
              <a:rPr lang="ru-RU" dirty="0" err="1"/>
              <a:t>xsl:for-each</a:t>
            </a:r>
            <a:r>
              <a:rPr lang="ru-RU" dirty="0"/>
              <a:t>&gt; в XSL файле.</a:t>
            </a:r>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a:t>
            </a:r>
            <a:r>
              <a:rPr lang="en-US" b="1" i="1" dirty="0"/>
              <a:t>&lt;</a:t>
            </a:r>
            <a:r>
              <a:rPr lang="en-US" b="1" i="1" dirty="0" err="1"/>
              <a:t>xsl:sort</a:t>
            </a:r>
            <a:r>
              <a:rPr lang="en-US" b="1" i="1" dirty="0"/>
              <a:t> select="artist"/&gt;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a:t>
            </a:fld>
            <a:endParaRPr lang="ru-RU"/>
          </a:p>
        </p:txBody>
      </p:sp>
      <p:pic>
        <p:nvPicPr>
          <p:cNvPr id="5" name="Рисунок 4"/>
          <p:cNvPicPr>
            <a:picLocks noChangeAspect="1"/>
          </p:cNvPicPr>
          <p:nvPr/>
        </p:nvPicPr>
        <p:blipFill>
          <a:blip r:embed="rId2"/>
          <a:stretch>
            <a:fillRect/>
          </a:stretch>
        </p:blipFill>
        <p:spPr>
          <a:xfrm>
            <a:off x="2263984" y="2258344"/>
            <a:ext cx="4616031" cy="3485899"/>
          </a:xfrm>
          <a:prstGeom prst="rect">
            <a:avLst/>
          </a:prstGeom>
        </p:spPr>
      </p:pic>
    </p:spTree>
    <p:extLst>
      <p:ext uri="{BB962C8B-B14F-4D97-AF65-F5344CB8AC3E}">
        <p14:creationId xmlns:p14="http://schemas.microsoft.com/office/powerpoint/2010/main" val="134174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PCDATA – </a:t>
            </a:r>
            <a:r>
              <a:rPr lang="ru-RU" dirty="0"/>
              <a:t>Анализируемые символьные данные</a:t>
            </a:r>
          </a:p>
        </p:txBody>
      </p:sp>
      <p:sp>
        <p:nvSpPr>
          <p:cNvPr id="3" name="Объект 2"/>
          <p:cNvSpPr>
            <a:spLocks noGrp="1"/>
          </p:cNvSpPr>
          <p:nvPr>
            <p:ph idx="1"/>
          </p:nvPr>
        </p:nvSpPr>
        <p:spPr/>
        <p:txBody>
          <a:bodyPr>
            <a:normAutofit fontScale="70000" lnSpcReduction="20000"/>
          </a:bodyPr>
          <a:lstStyle/>
          <a:p>
            <a:r>
              <a:rPr lang="ru-RU" dirty="0"/>
              <a:t>Обычно XML </a:t>
            </a:r>
            <a:r>
              <a:rPr lang="ru-RU" dirty="0" err="1"/>
              <a:t>парсеры</a:t>
            </a:r>
            <a:r>
              <a:rPr lang="ru-RU" dirty="0"/>
              <a:t> анализируют и разбирают все текстовые данные в XML документе.</a:t>
            </a:r>
          </a:p>
          <a:p>
            <a:r>
              <a:rPr lang="ru-RU" dirty="0"/>
              <a:t>Когда </a:t>
            </a:r>
            <a:r>
              <a:rPr lang="ru-RU" dirty="0" err="1"/>
              <a:t>парсится</a:t>
            </a:r>
            <a:r>
              <a:rPr lang="ru-RU" dirty="0"/>
              <a:t> XML элемент, текст между тегами XML также анализируется:</a:t>
            </a:r>
          </a:p>
          <a:p>
            <a:r>
              <a:rPr lang="ru-RU" dirty="0"/>
              <a:t>&lt;</a:t>
            </a:r>
            <a:r>
              <a:rPr lang="ru-RU" dirty="0" err="1"/>
              <a:t>message</a:t>
            </a:r>
            <a:r>
              <a:rPr lang="ru-RU" dirty="0"/>
              <a:t>&gt;Этот текст тоже </a:t>
            </a:r>
            <a:r>
              <a:rPr lang="ru-RU" dirty="0" err="1"/>
              <a:t>парсится</a:t>
            </a:r>
            <a:r>
              <a:rPr lang="ru-RU" dirty="0"/>
              <a:t>&lt;/</a:t>
            </a:r>
            <a:r>
              <a:rPr lang="ru-RU" dirty="0" err="1"/>
              <a:t>message</a:t>
            </a:r>
            <a:r>
              <a:rPr lang="ru-RU" dirty="0"/>
              <a:t>&gt;</a:t>
            </a:r>
            <a:endParaRPr lang="en-US" dirty="0"/>
          </a:p>
          <a:p>
            <a:r>
              <a:rPr lang="ru-RU" dirty="0"/>
              <a:t>Это делается по той причине, что XML элементы могут содержать другие элементы. Например, в следующем примере элемент </a:t>
            </a:r>
            <a:r>
              <a:rPr lang="ru-RU" i="1" dirty="0"/>
              <a:t>&lt;</a:t>
            </a:r>
            <a:r>
              <a:rPr lang="ru-RU" i="1" dirty="0" err="1"/>
              <a:t>name</a:t>
            </a:r>
            <a:r>
              <a:rPr lang="ru-RU" i="1" dirty="0"/>
              <a:t>&gt;</a:t>
            </a:r>
            <a:r>
              <a:rPr lang="ru-RU" dirty="0"/>
              <a:t> содержит еще два элемента (</a:t>
            </a:r>
            <a:r>
              <a:rPr lang="ru-RU" i="1" dirty="0" err="1"/>
              <a:t>first</a:t>
            </a:r>
            <a:r>
              <a:rPr lang="ru-RU" dirty="0"/>
              <a:t> и </a:t>
            </a:r>
            <a:r>
              <a:rPr lang="ru-RU" i="1" dirty="0" err="1"/>
              <a:t>last</a:t>
            </a:r>
            <a:r>
              <a:rPr lang="ru-RU" dirty="0"/>
              <a:t>):</a:t>
            </a:r>
            <a:endParaRPr lang="en-US" dirty="0"/>
          </a:p>
          <a:p>
            <a:r>
              <a:rPr lang="en-US" dirty="0"/>
              <a:t>&lt;name&gt;&lt;first&gt;Bill&lt;/first&gt;&lt;last&gt;Gates&lt;/last&gt;&lt;/name&gt;</a:t>
            </a:r>
          </a:p>
          <a:p>
            <a:r>
              <a:rPr lang="ru-RU" dirty="0"/>
              <a:t>и </a:t>
            </a:r>
            <a:r>
              <a:rPr lang="ru-RU" dirty="0" err="1"/>
              <a:t>парсер</a:t>
            </a:r>
            <a:r>
              <a:rPr lang="ru-RU" dirty="0"/>
              <a:t> разобьет его на </a:t>
            </a:r>
            <a:r>
              <a:rPr lang="ru-RU" dirty="0" err="1"/>
              <a:t>подэлементы</a:t>
            </a:r>
            <a:r>
              <a:rPr lang="ru-RU" dirty="0"/>
              <a:t> следующим образом:</a:t>
            </a:r>
            <a:endParaRPr lang="en-US" dirty="0"/>
          </a:p>
          <a:p>
            <a:r>
              <a:rPr lang="en-US" dirty="0"/>
              <a:t>&lt;name&gt;</a:t>
            </a:r>
          </a:p>
          <a:p>
            <a:r>
              <a:rPr lang="en-US" dirty="0"/>
              <a:t>   &lt;first&gt;Bill&lt;/first&gt;</a:t>
            </a:r>
          </a:p>
          <a:p>
            <a:r>
              <a:rPr lang="en-US" dirty="0"/>
              <a:t>   &lt;last&gt;Gates&lt;/last&gt;</a:t>
            </a:r>
          </a:p>
          <a:p>
            <a:r>
              <a:rPr lang="en-US" dirty="0"/>
              <a:t>&lt;/name&gt;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150</a:t>
            </a:fld>
            <a:endParaRPr lang="ru-RU"/>
          </a:p>
        </p:txBody>
      </p:sp>
    </p:spTree>
    <p:extLst>
      <p:ext uri="{BB962C8B-B14F-4D97-AF65-F5344CB8AC3E}">
        <p14:creationId xmlns:p14="http://schemas.microsoft.com/office/powerpoint/2010/main" val="7976333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CDATA - (</a:t>
            </a:r>
            <a:r>
              <a:rPr lang="ru-RU" dirty="0" err="1"/>
              <a:t>Неанализируемые</a:t>
            </a:r>
            <a:r>
              <a:rPr lang="ru-RU" dirty="0"/>
              <a:t>) Символьные данные</a:t>
            </a:r>
          </a:p>
        </p:txBody>
      </p:sp>
      <p:sp>
        <p:nvSpPr>
          <p:cNvPr id="3" name="Объект 2"/>
          <p:cNvSpPr>
            <a:spLocks noGrp="1"/>
          </p:cNvSpPr>
          <p:nvPr>
            <p:ph idx="1"/>
          </p:nvPr>
        </p:nvSpPr>
        <p:spPr>
          <a:xfrm>
            <a:off x="628650" y="1825624"/>
            <a:ext cx="7886700" cy="4895851"/>
          </a:xfrm>
        </p:spPr>
        <p:txBody>
          <a:bodyPr numCol="2" spcCol="108000">
            <a:normAutofit fontScale="47500" lnSpcReduction="20000"/>
          </a:bodyPr>
          <a:lstStyle/>
          <a:p>
            <a:pPr marL="0" indent="0">
              <a:buNone/>
            </a:pPr>
            <a:r>
              <a:rPr lang="en-US" dirty="0"/>
              <a:t>CDATA - (</a:t>
            </a:r>
            <a:r>
              <a:rPr lang="ru-RU" dirty="0" err="1"/>
              <a:t>Неанализируемые</a:t>
            </a:r>
            <a:r>
              <a:rPr lang="ru-RU" dirty="0"/>
              <a:t>) Символьные данные</a:t>
            </a:r>
          </a:p>
          <a:p>
            <a:pPr marL="0" indent="0">
              <a:buNone/>
            </a:pPr>
            <a:r>
              <a:rPr lang="ru-RU" dirty="0"/>
              <a:t>Термин CDATA используется по отношению текстовых данных, которые не должны анализироваться и разбираться XML </a:t>
            </a:r>
            <a:r>
              <a:rPr lang="ru-RU" dirty="0" err="1"/>
              <a:t>парсером</a:t>
            </a:r>
            <a:r>
              <a:rPr lang="ru-RU" dirty="0"/>
              <a:t>.</a:t>
            </a:r>
          </a:p>
          <a:p>
            <a:pPr marL="0" indent="0">
              <a:buNone/>
            </a:pPr>
            <a:r>
              <a:rPr lang="ru-RU" dirty="0"/>
              <a:t>Символы вроде "&lt;" и "&amp;" недопустимы внутри XML элементов.</a:t>
            </a:r>
          </a:p>
          <a:p>
            <a:pPr marL="0" indent="0">
              <a:buNone/>
            </a:pPr>
            <a:r>
              <a:rPr lang="ru-RU" dirty="0"/>
              <a:t>Символ "&lt;" вызовет ошибку, потому что </a:t>
            </a:r>
            <a:r>
              <a:rPr lang="ru-RU" dirty="0" err="1"/>
              <a:t>парсер</a:t>
            </a:r>
            <a:r>
              <a:rPr lang="ru-RU" dirty="0"/>
              <a:t> будет интерпретировать его, как начало нового элемента.</a:t>
            </a:r>
          </a:p>
          <a:p>
            <a:pPr marL="0" indent="0">
              <a:buNone/>
            </a:pPr>
            <a:r>
              <a:rPr lang="ru-RU" dirty="0"/>
              <a:t>Символ "&amp;" вызовет ошибку, потому что </a:t>
            </a:r>
            <a:r>
              <a:rPr lang="ru-RU" dirty="0" err="1"/>
              <a:t>парсер</a:t>
            </a:r>
            <a:r>
              <a:rPr lang="ru-RU" dirty="0"/>
              <a:t> будет интерпретировать его, как начало символьной сущности.</a:t>
            </a:r>
          </a:p>
          <a:p>
            <a:pPr marL="0" indent="0">
              <a:buNone/>
            </a:pPr>
            <a:r>
              <a:rPr lang="ru-RU" dirty="0"/>
              <a:t>Тем не менее, некоторые текстовые данные, например, код </a:t>
            </a:r>
            <a:r>
              <a:rPr lang="ru-RU" dirty="0" err="1"/>
              <a:t>JavaScript</a:t>
            </a:r>
            <a:r>
              <a:rPr lang="ru-RU" dirty="0"/>
              <a:t>, могут содержать множество символов "&lt;" и "&amp;". Чтобы избежать возникновения ошибок </a:t>
            </a:r>
            <a:r>
              <a:rPr lang="ru-RU" dirty="0" err="1"/>
              <a:t>парсинга</a:t>
            </a:r>
            <a:r>
              <a:rPr lang="ru-RU" dirty="0"/>
              <a:t>, такие текстовые данные можно определить, как CDATA.</a:t>
            </a:r>
          </a:p>
          <a:p>
            <a:pPr marL="0" indent="0">
              <a:buNone/>
            </a:pPr>
            <a:r>
              <a:rPr lang="ru-RU" dirty="0"/>
              <a:t>Все что расположено внутри секции CDATA полностью игнорируется </a:t>
            </a:r>
            <a:r>
              <a:rPr lang="ru-RU" dirty="0" err="1"/>
              <a:t>парсером</a:t>
            </a:r>
            <a:r>
              <a:rPr lang="ru-RU" dirty="0"/>
              <a:t>.</a:t>
            </a:r>
          </a:p>
          <a:p>
            <a:pPr marL="0" indent="0">
              <a:buNone/>
            </a:pPr>
            <a:r>
              <a:rPr lang="ru-RU" dirty="0"/>
              <a:t>Секция CDATA начинается с символов "</a:t>
            </a:r>
            <a:r>
              <a:rPr lang="ru-RU" b="1" dirty="0"/>
              <a:t>&lt;![CDATA[</a:t>
            </a:r>
            <a:r>
              <a:rPr lang="ru-RU" dirty="0"/>
              <a:t>" и заканчивается "</a:t>
            </a:r>
            <a:r>
              <a:rPr lang="ru-RU" b="1" dirty="0"/>
              <a:t>]]&gt;</a:t>
            </a:r>
            <a:r>
              <a:rPr lang="ru-RU" dirty="0"/>
              <a:t>":</a:t>
            </a:r>
          </a:p>
          <a:p>
            <a:pPr marL="0" indent="0">
              <a:buNone/>
            </a:pPr>
            <a:r>
              <a:rPr lang="en-US" dirty="0"/>
              <a:t>&lt;script&gt;</a:t>
            </a:r>
          </a:p>
          <a:p>
            <a:pPr marL="0" indent="0">
              <a:buNone/>
            </a:pPr>
            <a:r>
              <a:rPr lang="en-US" dirty="0"/>
              <a:t>&lt;![CDATA[</a:t>
            </a:r>
          </a:p>
          <a:p>
            <a:pPr marL="0" indent="0">
              <a:buNone/>
            </a:pPr>
            <a:r>
              <a:rPr lang="en-US" dirty="0"/>
              <a:t>   function </a:t>
            </a:r>
            <a:r>
              <a:rPr lang="en-US" dirty="0" err="1"/>
              <a:t>matchwo</a:t>
            </a:r>
            <a:r>
              <a:rPr lang="en-US" dirty="0"/>
              <a:t>(</a:t>
            </a:r>
            <a:r>
              <a:rPr lang="en-US" dirty="0" err="1"/>
              <a:t>a,b</a:t>
            </a:r>
            <a:r>
              <a:rPr lang="en-US" dirty="0"/>
              <a:t>)</a:t>
            </a:r>
          </a:p>
          <a:p>
            <a:pPr marL="0" indent="0">
              <a:buNone/>
            </a:pPr>
            <a:r>
              <a:rPr lang="en-US" dirty="0"/>
              <a:t>   {</a:t>
            </a:r>
          </a:p>
          <a:p>
            <a:pPr marL="0" indent="0">
              <a:buNone/>
            </a:pPr>
            <a:r>
              <a:rPr lang="en-US" dirty="0"/>
              <a:t>      if (a &lt; b &amp;&amp; a &lt; 0) then</a:t>
            </a:r>
          </a:p>
          <a:p>
            <a:pPr marL="0" indent="0">
              <a:buNone/>
            </a:pPr>
            <a:r>
              <a:rPr lang="en-US" dirty="0"/>
              <a:t>      {</a:t>
            </a:r>
          </a:p>
          <a:p>
            <a:pPr marL="0" indent="0">
              <a:buNone/>
            </a:pPr>
            <a:r>
              <a:rPr lang="en-US" dirty="0"/>
              <a:t>         return 1;</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return 0;</a:t>
            </a:r>
          </a:p>
          <a:p>
            <a:pPr marL="0" indent="0">
              <a:buNone/>
            </a:pPr>
            <a:r>
              <a:rPr lang="en-US" dirty="0"/>
              <a:t>      }</a:t>
            </a:r>
          </a:p>
          <a:p>
            <a:pPr marL="0" indent="0">
              <a:buNone/>
            </a:pPr>
            <a:r>
              <a:rPr lang="en-US" dirty="0"/>
              <a:t>   }</a:t>
            </a:r>
          </a:p>
          <a:p>
            <a:pPr marL="0" indent="0">
              <a:buNone/>
            </a:pPr>
            <a:r>
              <a:rPr lang="en-US" dirty="0"/>
              <a:t>]]&gt;</a:t>
            </a:r>
          </a:p>
          <a:p>
            <a:pPr marL="0" indent="0">
              <a:buNone/>
            </a:pPr>
            <a:r>
              <a:rPr lang="en-US" dirty="0"/>
              <a:t>&lt;/script&gt;</a:t>
            </a:r>
          </a:p>
          <a:p>
            <a:pPr marL="0" indent="0">
              <a:buNone/>
            </a:pPr>
            <a:r>
              <a:rPr lang="ru-RU" dirty="0"/>
              <a:t>В приведенном примере все текстовые данные внутри секции CDATA будут игнорироваться </a:t>
            </a:r>
            <a:r>
              <a:rPr lang="ru-RU" dirty="0" err="1"/>
              <a:t>парсером</a:t>
            </a:r>
            <a:r>
              <a:rPr lang="ru-RU" dirty="0"/>
              <a:t>.</a:t>
            </a:r>
          </a:p>
          <a:p>
            <a:pPr marL="0" indent="0">
              <a:buNone/>
            </a:pPr>
            <a:r>
              <a:rPr lang="ru-RU" dirty="0"/>
              <a:t>Обратите внимание на особенность секции CDATA:</a:t>
            </a:r>
            <a:br>
              <a:rPr lang="ru-RU" dirty="0"/>
            </a:br>
            <a:r>
              <a:rPr lang="ru-RU" b="1" dirty="0"/>
              <a:t>Секция CDATA</a:t>
            </a:r>
            <a:r>
              <a:rPr lang="ru-RU" dirty="0"/>
              <a:t> не может содержать строку "</a:t>
            </a:r>
            <a:r>
              <a:rPr lang="ru-RU" b="1" dirty="0"/>
              <a:t>]]&gt;</a:t>
            </a:r>
            <a:r>
              <a:rPr lang="ru-RU" dirty="0"/>
              <a:t>". Вложенные секции CDATA недопустимы.</a:t>
            </a:r>
          </a:p>
          <a:p>
            <a:pPr marL="0" indent="0">
              <a:buNone/>
            </a:pPr>
            <a:r>
              <a:rPr lang="ru-RU" dirty="0"/>
              <a:t>Символы "</a:t>
            </a:r>
            <a:r>
              <a:rPr lang="ru-RU" b="1" dirty="0"/>
              <a:t>]]&gt;</a:t>
            </a:r>
            <a:r>
              <a:rPr lang="ru-RU" dirty="0"/>
              <a:t>", обозначающие конец секции CDATA, не должны содержать пробельные символы или символы конца строки.</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151</a:t>
            </a:fld>
            <a:endParaRPr lang="ru-RU"/>
          </a:p>
        </p:txBody>
      </p:sp>
    </p:spTree>
    <p:extLst>
      <p:ext uri="{BB962C8B-B14F-4D97-AF65-F5344CB8AC3E}">
        <p14:creationId xmlns:p14="http://schemas.microsoft.com/office/powerpoint/2010/main" val="129190549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52791"/>
          </a:xfrm>
        </p:spPr>
        <p:txBody>
          <a:bodyPr>
            <a:normAutofit fontScale="90000"/>
          </a:bodyPr>
          <a:lstStyle/>
          <a:p>
            <a:r>
              <a:rPr lang="en-US" dirty="0" err="1"/>
              <a:t>XLink</a:t>
            </a:r>
            <a:r>
              <a:rPr lang="en-US" dirty="0"/>
              <a:t> - </a:t>
            </a:r>
            <a:r>
              <a:rPr lang="ru-RU" dirty="0"/>
              <a:t>ссылки в </a:t>
            </a:r>
            <a:r>
              <a:rPr lang="en-US" dirty="0"/>
              <a:t>XML</a:t>
            </a:r>
            <a:endParaRPr lang="ru-RU" dirty="0"/>
          </a:p>
        </p:txBody>
      </p:sp>
      <p:sp>
        <p:nvSpPr>
          <p:cNvPr id="3" name="Объект 2"/>
          <p:cNvSpPr>
            <a:spLocks noGrp="1"/>
          </p:cNvSpPr>
          <p:nvPr>
            <p:ph idx="1"/>
          </p:nvPr>
        </p:nvSpPr>
        <p:spPr>
          <a:xfrm>
            <a:off x="628650" y="1017916"/>
            <a:ext cx="7886700" cy="5703559"/>
          </a:xfrm>
        </p:spPr>
        <p:txBody>
          <a:bodyPr>
            <a:normAutofit fontScale="47500" lnSpcReduction="20000"/>
          </a:bodyPr>
          <a:lstStyle/>
          <a:p>
            <a:r>
              <a:rPr lang="ru-RU" dirty="0" err="1"/>
              <a:t>XLink</a:t>
            </a:r>
            <a:r>
              <a:rPr lang="ru-RU" dirty="0"/>
              <a:t> используется для создания гиперссылок внутри XML документов</a:t>
            </a:r>
          </a:p>
          <a:p>
            <a:r>
              <a:rPr lang="ru-RU" dirty="0"/>
              <a:t>Любой элемент XML документа может вести себя как ссылка</a:t>
            </a:r>
          </a:p>
          <a:p>
            <a:r>
              <a:rPr lang="ru-RU" dirty="0" err="1"/>
              <a:t>XLink</a:t>
            </a:r>
            <a:r>
              <a:rPr lang="ru-RU" dirty="0"/>
              <a:t> поддерживает простые ссылки (как HTML) и расширенные ссылки (для связывания нескольких ресурсов)</a:t>
            </a:r>
          </a:p>
          <a:p>
            <a:r>
              <a:rPr lang="ru-RU" dirty="0"/>
              <a:t>При помощи </a:t>
            </a:r>
            <a:r>
              <a:rPr lang="ru-RU" dirty="0" err="1"/>
              <a:t>XLink</a:t>
            </a:r>
            <a:r>
              <a:rPr lang="ru-RU" dirty="0"/>
              <a:t> ссылки могут определяться за пределами связанных файлов</a:t>
            </a:r>
          </a:p>
          <a:p>
            <a:r>
              <a:rPr lang="ru-RU" dirty="0" err="1"/>
              <a:t>XLink</a:t>
            </a:r>
            <a:r>
              <a:rPr lang="ru-RU" dirty="0"/>
              <a:t> является стандартом W3C</a:t>
            </a:r>
          </a:p>
          <a:p>
            <a:r>
              <a:rPr lang="ru-RU" dirty="0"/>
              <a:t>В HTML гиперссылки определяются при помощи элемента </a:t>
            </a:r>
            <a:r>
              <a:rPr lang="ru-RU" b="1" dirty="0"/>
              <a:t>&lt;a&gt;</a:t>
            </a:r>
            <a:r>
              <a:rPr lang="ru-RU" dirty="0"/>
              <a:t>. В XML же это работать не будет. В XML документах разрешено использовать элементы с любыми именами, таким образом браузеры не могут знать заранее, какие элементы в XML документах используются в качестве ссылок.</a:t>
            </a:r>
          </a:p>
          <a:p>
            <a:pPr marL="0" indent="0">
              <a:buNone/>
            </a:pPr>
            <a:r>
              <a:rPr lang="ru-RU" dirty="0"/>
              <a:t>Ниже приводится простой пример использования </a:t>
            </a:r>
            <a:r>
              <a:rPr lang="ru-RU" dirty="0" err="1"/>
              <a:t>XLink</a:t>
            </a:r>
            <a:r>
              <a:rPr lang="ru-RU" dirty="0"/>
              <a:t> для создания ссылок в XML документе:</a:t>
            </a:r>
          </a:p>
          <a:p>
            <a:pPr marL="0" indent="0">
              <a:buNone/>
            </a:pPr>
            <a:r>
              <a:rPr lang="en-US" dirty="0"/>
              <a:t>&lt;?xml version="1.0" encoding="UTF-8"?&gt;</a:t>
            </a:r>
          </a:p>
          <a:p>
            <a:pPr marL="0" indent="0">
              <a:buNone/>
            </a:pPr>
            <a:r>
              <a:rPr lang="en-US" dirty="0"/>
              <a:t>&lt;homepages </a:t>
            </a:r>
            <a:r>
              <a:rPr lang="en-US" dirty="0" err="1"/>
              <a:t>xmlns:xlink</a:t>
            </a:r>
            <a:r>
              <a:rPr lang="en-US" dirty="0"/>
              <a:t>="http://www.w3.org/1999/xlink"&gt;</a:t>
            </a:r>
          </a:p>
          <a:p>
            <a:pPr marL="0" indent="0">
              <a:buNone/>
            </a:pPr>
            <a:r>
              <a:rPr lang="en-US" dirty="0"/>
              <a:t>   &lt;homepage </a:t>
            </a:r>
            <a:r>
              <a:rPr lang="en-US" dirty="0" err="1"/>
              <a:t>xlink:type</a:t>
            </a:r>
            <a:r>
              <a:rPr lang="en-US" dirty="0"/>
              <a:t>="simple" </a:t>
            </a:r>
            <a:r>
              <a:rPr lang="en-US" dirty="0" err="1"/>
              <a:t>xlink:href</a:t>
            </a:r>
            <a:r>
              <a:rPr lang="en-US" dirty="0"/>
              <a:t>="http://www.ulstu.ru"&gt;</a:t>
            </a:r>
            <a:r>
              <a:rPr lang="ru-RU" dirty="0"/>
              <a:t>Родной </a:t>
            </a:r>
            <a:r>
              <a:rPr lang="ru-RU" dirty="0" err="1"/>
              <a:t>Политех</a:t>
            </a:r>
            <a:r>
              <a:rPr lang="ru-RU" dirty="0"/>
              <a:t>&lt;/</a:t>
            </a:r>
            <a:r>
              <a:rPr lang="en-US" dirty="0"/>
              <a:t>homepage&gt;</a:t>
            </a:r>
          </a:p>
          <a:p>
            <a:pPr marL="0" indent="0">
              <a:buNone/>
            </a:pPr>
            <a:r>
              <a:rPr lang="en-US" dirty="0"/>
              <a:t>   &lt;homepage </a:t>
            </a:r>
            <a:r>
              <a:rPr lang="en-US" dirty="0" err="1"/>
              <a:t>xlink:type</a:t>
            </a:r>
            <a:r>
              <a:rPr lang="en-US" dirty="0"/>
              <a:t>="simple" </a:t>
            </a:r>
            <a:r>
              <a:rPr lang="en-US" dirty="0" err="1"/>
              <a:t>xlink:href</a:t>
            </a:r>
            <a:r>
              <a:rPr lang="en-US" dirty="0"/>
              <a:t>="http://www.w3.org"&gt;</a:t>
            </a:r>
            <a:r>
              <a:rPr lang="ru-RU" dirty="0"/>
              <a:t>Консорциум </a:t>
            </a:r>
            <a:r>
              <a:rPr lang="en-US" dirty="0"/>
              <a:t>W3C&lt;/homepage&gt;</a:t>
            </a:r>
          </a:p>
          <a:p>
            <a:pPr marL="0" indent="0">
              <a:buNone/>
            </a:pPr>
            <a:r>
              <a:rPr lang="en-US" dirty="0"/>
              <a:t>&lt;/homepages&gt;</a:t>
            </a:r>
            <a:endParaRPr lang="ru-RU" dirty="0"/>
          </a:p>
          <a:p>
            <a:pPr marL="0" indent="0">
              <a:buNone/>
            </a:pPr>
            <a:r>
              <a:rPr lang="ru-RU" dirty="0"/>
              <a:t>Чтобы иметь возможность использовать </a:t>
            </a:r>
            <a:r>
              <a:rPr lang="ru-RU" dirty="0" err="1"/>
              <a:t>XLink</a:t>
            </a:r>
            <a:r>
              <a:rPr lang="ru-RU" dirty="0"/>
              <a:t>, необходимо декларировать пространство имен </a:t>
            </a:r>
            <a:r>
              <a:rPr lang="ru-RU" dirty="0" err="1"/>
              <a:t>XLink</a:t>
            </a:r>
            <a:r>
              <a:rPr lang="ru-RU" dirty="0"/>
              <a:t>. Пространством имен </a:t>
            </a:r>
            <a:r>
              <a:rPr lang="ru-RU" dirty="0" err="1"/>
              <a:t>XLink</a:t>
            </a:r>
            <a:r>
              <a:rPr lang="ru-RU" dirty="0"/>
              <a:t> является: "</a:t>
            </a:r>
            <a:r>
              <a:rPr lang="ru-RU" i="1" dirty="0"/>
              <a:t>http://www.w3.org/1999/xlink</a:t>
            </a:r>
            <a:r>
              <a:rPr lang="ru-RU" dirty="0"/>
              <a:t>".</a:t>
            </a:r>
          </a:p>
          <a:p>
            <a:pPr marL="0" indent="0">
              <a:buNone/>
            </a:pPr>
            <a:r>
              <a:rPr lang="ru-RU" dirty="0"/>
              <a:t>Атрибуты </a:t>
            </a:r>
            <a:r>
              <a:rPr lang="ru-RU" b="1" i="1" dirty="0" err="1"/>
              <a:t>xlink:type</a:t>
            </a:r>
            <a:r>
              <a:rPr lang="ru-RU" dirty="0"/>
              <a:t> и </a:t>
            </a:r>
            <a:r>
              <a:rPr lang="ru-RU" b="1" i="1" dirty="0" err="1"/>
              <a:t>xlink:href</a:t>
            </a:r>
            <a:r>
              <a:rPr lang="ru-RU" dirty="0"/>
              <a:t> в элементе </a:t>
            </a:r>
            <a:r>
              <a:rPr lang="ru-RU" b="1" dirty="0"/>
              <a:t>&lt;</a:t>
            </a:r>
            <a:r>
              <a:rPr lang="ru-RU" b="1" dirty="0" err="1"/>
              <a:t>homepage</a:t>
            </a:r>
            <a:r>
              <a:rPr lang="ru-RU" b="1" dirty="0"/>
              <a:t>&gt;</a:t>
            </a:r>
            <a:r>
              <a:rPr lang="ru-RU" dirty="0"/>
              <a:t> берутся из пространства имен </a:t>
            </a:r>
            <a:r>
              <a:rPr lang="ru-RU" dirty="0" err="1"/>
              <a:t>XLink</a:t>
            </a:r>
            <a:r>
              <a:rPr lang="ru-RU" dirty="0"/>
              <a:t>.</a:t>
            </a:r>
          </a:p>
          <a:p>
            <a:pPr marL="0" indent="0">
              <a:buNone/>
            </a:pPr>
            <a:r>
              <a:rPr lang="ru-RU" dirty="0"/>
              <a:t>Атрибут </a:t>
            </a:r>
            <a:r>
              <a:rPr lang="ru-RU" b="1" i="1" dirty="0" err="1"/>
              <a:t>xlink:type</a:t>
            </a:r>
            <a:r>
              <a:rPr lang="ru-RU" b="1" i="1" dirty="0"/>
              <a:t>="</a:t>
            </a:r>
            <a:r>
              <a:rPr lang="ru-RU" b="1" i="1" dirty="0" err="1"/>
              <a:t>simple</a:t>
            </a:r>
            <a:r>
              <a:rPr lang="ru-RU" b="1" i="1" dirty="0"/>
              <a:t>"</a:t>
            </a:r>
            <a:r>
              <a:rPr lang="ru-RU" dirty="0"/>
              <a:t> создает простую "HTML-подобную" ссылку (означает "нажмите сюда, чтобы перейти туда").</a:t>
            </a:r>
          </a:p>
          <a:p>
            <a:pPr marL="0" indent="0">
              <a:buNone/>
            </a:pPr>
            <a:r>
              <a:rPr lang="ru-RU" dirty="0"/>
              <a:t>Атрибут </a:t>
            </a:r>
            <a:r>
              <a:rPr lang="ru-RU" b="1" i="1" dirty="0" err="1"/>
              <a:t>xlink:href</a:t>
            </a:r>
            <a:r>
              <a:rPr lang="ru-RU" dirty="0"/>
              <a:t> определяет URL ссылки.</a:t>
            </a:r>
          </a:p>
          <a:p>
            <a:r>
              <a:rPr lang="ru-RU" dirty="0"/>
              <a:t>Поддержка </a:t>
            </a:r>
            <a:r>
              <a:rPr lang="ru-RU" dirty="0" err="1"/>
              <a:t>XLink</a:t>
            </a:r>
            <a:r>
              <a:rPr lang="ru-RU" dirty="0"/>
              <a:t> браузерами</a:t>
            </a:r>
          </a:p>
          <a:p>
            <a:pPr marL="0" indent="0">
              <a:buNone/>
            </a:pPr>
            <a:r>
              <a:rPr lang="ru-RU" dirty="0"/>
              <a:t>Браузеры не имеют поддержки </a:t>
            </a:r>
            <a:r>
              <a:rPr lang="ru-RU" dirty="0" err="1"/>
              <a:t>XLink</a:t>
            </a:r>
            <a:r>
              <a:rPr lang="ru-RU" dirty="0"/>
              <a:t> в XML документах. Тем не менее, все основные браузеры поддерживают простые </a:t>
            </a:r>
            <a:r>
              <a:rPr lang="ru-RU" dirty="0" err="1"/>
              <a:t>XLink</a:t>
            </a:r>
            <a:r>
              <a:rPr lang="ru-RU" dirty="0"/>
              <a:t> в SVG.</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152</a:t>
            </a:fld>
            <a:endParaRPr lang="ru-RU"/>
          </a:p>
        </p:txBody>
      </p:sp>
    </p:spTree>
    <p:extLst>
      <p:ext uri="{BB962C8B-B14F-4D97-AF65-F5344CB8AC3E}">
        <p14:creationId xmlns:p14="http://schemas.microsoft.com/office/powerpoint/2010/main" val="11831753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92598"/>
            <a:ext cx="7886700" cy="601032"/>
          </a:xfrm>
        </p:spPr>
        <p:txBody>
          <a:bodyPr>
            <a:normAutofit fontScale="90000"/>
          </a:bodyPr>
          <a:lstStyle/>
          <a:p>
            <a:r>
              <a:rPr lang="ru-RU" dirty="0"/>
              <a:t>Пример </a:t>
            </a:r>
            <a:r>
              <a:rPr lang="en-US" dirty="0" err="1"/>
              <a:t>XLink</a:t>
            </a:r>
            <a:endParaRPr lang="ru-RU" dirty="0"/>
          </a:p>
        </p:txBody>
      </p:sp>
      <p:sp>
        <p:nvSpPr>
          <p:cNvPr id="3" name="Объект 2"/>
          <p:cNvSpPr>
            <a:spLocks noGrp="1"/>
          </p:cNvSpPr>
          <p:nvPr>
            <p:ph idx="1"/>
          </p:nvPr>
        </p:nvSpPr>
        <p:spPr>
          <a:xfrm>
            <a:off x="628650" y="793630"/>
            <a:ext cx="7886700" cy="5927845"/>
          </a:xfrm>
        </p:spPr>
        <p:txBody>
          <a:bodyPr>
            <a:normAutofit fontScale="47500" lnSpcReduction="20000"/>
          </a:bodyPr>
          <a:lstStyle/>
          <a:p>
            <a:pPr marL="0" indent="0">
              <a:buNone/>
            </a:pPr>
            <a:r>
              <a:rPr lang="en-US" dirty="0"/>
              <a:t>&lt;?xml version="1.0" encoding="UTF-8"?&gt;</a:t>
            </a:r>
          </a:p>
          <a:p>
            <a:pPr marL="0" indent="0">
              <a:buNone/>
            </a:pPr>
            <a:r>
              <a:rPr lang="en-US" dirty="0"/>
              <a:t>&lt;bookstore </a:t>
            </a:r>
            <a:r>
              <a:rPr lang="en-US" dirty="0" err="1"/>
              <a:t>xmlns:xlink</a:t>
            </a:r>
            <a:r>
              <a:rPr lang="en-US" dirty="0"/>
              <a:t>="http://www.w3.org/1999/xlink"&gt;</a:t>
            </a:r>
          </a:p>
          <a:p>
            <a:pPr marL="0" indent="0">
              <a:buNone/>
            </a:pPr>
            <a:r>
              <a:rPr lang="en-US" dirty="0"/>
              <a:t>   &lt;book title="Harry Potter"&gt;</a:t>
            </a:r>
          </a:p>
          <a:p>
            <a:pPr marL="0" indent="0">
              <a:buNone/>
            </a:pPr>
            <a:r>
              <a:rPr lang="en-US" dirty="0"/>
              <a:t>      &lt;description </a:t>
            </a:r>
            <a:r>
              <a:rPr lang="en-US" dirty="0" err="1"/>
              <a:t>xlink:type</a:t>
            </a:r>
            <a:r>
              <a:rPr lang="en-US" dirty="0"/>
              <a:t>="simple" </a:t>
            </a:r>
            <a:r>
              <a:rPr lang="en-US" dirty="0" err="1"/>
              <a:t>xlink:href</a:t>
            </a:r>
            <a:r>
              <a:rPr lang="en-US" dirty="0"/>
              <a:t>="/images/HPotter.gif" </a:t>
            </a:r>
            <a:r>
              <a:rPr lang="en-US" dirty="0" err="1"/>
              <a:t>xlink:show</a:t>
            </a:r>
            <a:r>
              <a:rPr lang="en-US" dirty="0"/>
              <a:t>="new"&gt;</a:t>
            </a:r>
          </a:p>
          <a:p>
            <a:pPr marL="0" indent="0">
              <a:buNone/>
            </a:pPr>
            <a:r>
              <a:rPr lang="en-US" dirty="0"/>
              <a:t>         As his fifth year at Hogwarts School of Witchcraft and Wizardry approaches, 15-year-old Harry Potter is...</a:t>
            </a:r>
          </a:p>
          <a:p>
            <a:pPr marL="0" indent="0">
              <a:buNone/>
            </a:pPr>
            <a:r>
              <a:rPr lang="en-US" dirty="0"/>
              <a:t>      &lt;/description&gt;</a:t>
            </a:r>
          </a:p>
          <a:p>
            <a:pPr marL="0" indent="0">
              <a:buNone/>
            </a:pPr>
            <a:r>
              <a:rPr lang="en-US" dirty="0"/>
              <a:t>   &lt;/book&gt;</a:t>
            </a:r>
          </a:p>
          <a:p>
            <a:pPr marL="0" indent="0">
              <a:buNone/>
            </a:pPr>
            <a:r>
              <a:rPr lang="en-US" dirty="0"/>
              <a:t>   &lt;book title="XQuery Kick Start"&gt;</a:t>
            </a:r>
          </a:p>
          <a:p>
            <a:pPr marL="0" indent="0">
              <a:buNone/>
            </a:pPr>
            <a:r>
              <a:rPr lang="en-US" dirty="0"/>
              <a:t>      &lt;description </a:t>
            </a:r>
            <a:r>
              <a:rPr lang="en-US" dirty="0" err="1"/>
              <a:t>xlink:type</a:t>
            </a:r>
            <a:r>
              <a:rPr lang="en-US" dirty="0"/>
              <a:t>="simple" </a:t>
            </a:r>
            <a:r>
              <a:rPr lang="en-US" dirty="0" err="1"/>
              <a:t>xlink:href</a:t>
            </a:r>
            <a:r>
              <a:rPr lang="en-US" dirty="0"/>
              <a:t>="/images/XQuery.gif" </a:t>
            </a:r>
            <a:r>
              <a:rPr lang="en-US" dirty="0" err="1"/>
              <a:t>xlink:show</a:t>
            </a:r>
            <a:r>
              <a:rPr lang="en-US" dirty="0"/>
              <a:t>="new"&gt;</a:t>
            </a:r>
          </a:p>
          <a:p>
            <a:pPr marL="0" indent="0">
              <a:buNone/>
            </a:pPr>
            <a:r>
              <a:rPr lang="en-US" dirty="0"/>
              <a:t>         XQuery Kick Start delivers a concise introduction to the XQuery standard...</a:t>
            </a:r>
          </a:p>
          <a:p>
            <a:pPr marL="0" indent="0">
              <a:buNone/>
            </a:pPr>
            <a:r>
              <a:rPr lang="en-US" dirty="0"/>
              <a:t>      &lt;/description&gt;</a:t>
            </a:r>
          </a:p>
          <a:p>
            <a:pPr marL="0" indent="0">
              <a:buNone/>
            </a:pPr>
            <a:r>
              <a:rPr lang="en-US" dirty="0"/>
              <a:t>   &lt;/book&gt;</a:t>
            </a:r>
          </a:p>
          <a:p>
            <a:pPr marL="0" indent="0">
              <a:buNone/>
            </a:pPr>
            <a:r>
              <a:rPr lang="en-US" dirty="0"/>
              <a:t>&lt;/bookstore&gt;</a:t>
            </a:r>
          </a:p>
          <a:p>
            <a:pPr marL="0" indent="0">
              <a:buNone/>
            </a:pPr>
            <a:r>
              <a:rPr lang="ru-RU" dirty="0"/>
              <a:t>Написано же здесь следующее:</a:t>
            </a:r>
          </a:p>
          <a:p>
            <a:r>
              <a:rPr lang="ru-RU" dirty="0"/>
              <a:t>В начале документа декларируется пространство имен </a:t>
            </a:r>
            <a:r>
              <a:rPr lang="ru-RU" dirty="0" err="1"/>
              <a:t>XLink</a:t>
            </a:r>
            <a:r>
              <a:rPr lang="ru-RU" dirty="0"/>
              <a:t> (</a:t>
            </a:r>
            <a:r>
              <a:rPr lang="ru-RU" b="1" i="1" dirty="0" err="1"/>
              <a:t>xmlns:xlink</a:t>
            </a:r>
            <a:r>
              <a:rPr lang="ru-RU" b="1" i="1" dirty="0"/>
              <a:t>="http://www.w3.org/1999/xlink"</a:t>
            </a:r>
            <a:r>
              <a:rPr lang="ru-RU" dirty="0"/>
              <a:t>)</a:t>
            </a:r>
          </a:p>
          <a:p>
            <a:r>
              <a:rPr lang="ru-RU" dirty="0"/>
              <a:t>Атрибут </a:t>
            </a:r>
            <a:r>
              <a:rPr lang="ru-RU" b="1" i="1" dirty="0" err="1"/>
              <a:t>xlink:type</a:t>
            </a:r>
            <a:r>
              <a:rPr lang="ru-RU" b="1" i="1" dirty="0"/>
              <a:t>="</a:t>
            </a:r>
            <a:r>
              <a:rPr lang="ru-RU" b="1" i="1" dirty="0" err="1"/>
              <a:t>simple</a:t>
            </a:r>
            <a:r>
              <a:rPr lang="ru-RU" b="1" i="1" dirty="0"/>
              <a:t>"</a:t>
            </a:r>
            <a:r>
              <a:rPr lang="ru-RU" dirty="0"/>
              <a:t> создает простую "HTML-подобную" ссылку</a:t>
            </a:r>
          </a:p>
          <a:p>
            <a:r>
              <a:rPr lang="ru-RU" dirty="0"/>
              <a:t>Атрибут </a:t>
            </a:r>
            <a:r>
              <a:rPr lang="ru-RU" b="1" i="1" dirty="0" err="1"/>
              <a:t>xlink:href</a:t>
            </a:r>
            <a:r>
              <a:rPr lang="ru-RU" dirty="0"/>
              <a:t> определяет URL ссылки (в данном случае - изображение)</a:t>
            </a:r>
          </a:p>
          <a:p>
            <a:r>
              <a:rPr lang="ru-RU" dirty="0"/>
              <a:t>Атрибут </a:t>
            </a:r>
            <a:r>
              <a:rPr lang="ru-RU" b="1" i="1" dirty="0" err="1"/>
              <a:t>xlink:show</a:t>
            </a:r>
            <a:r>
              <a:rPr lang="ru-RU" b="1" i="1" dirty="0"/>
              <a:t>="</a:t>
            </a:r>
            <a:r>
              <a:rPr lang="ru-RU" b="1" i="1" dirty="0" err="1"/>
              <a:t>new</a:t>
            </a:r>
            <a:r>
              <a:rPr lang="ru-RU" b="1" i="1" dirty="0"/>
              <a:t>"</a:t>
            </a:r>
            <a:r>
              <a:rPr lang="ru-RU" dirty="0"/>
              <a:t> определяет, что ссылка должна открываться в новом окне</a:t>
            </a:r>
            <a:endParaRPr lang="en-US" dirty="0"/>
          </a:p>
          <a:p>
            <a:r>
              <a:rPr lang="ru-RU" dirty="0"/>
              <a:t>Если установить атрибуту </a:t>
            </a:r>
            <a:r>
              <a:rPr lang="ru-RU" b="1" i="1" dirty="0" err="1"/>
              <a:t>xlink:show</a:t>
            </a:r>
            <a:r>
              <a:rPr lang="ru-RU" dirty="0"/>
              <a:t> значение </a:t>
            </a:r>
            <a:r>
              <a:rPr lang="ru-RU" b="1" i="1" dirty="0"/>
              <a:t>"</a:t>
            </a:r>
            <a:r>
              <a:rPr lang="ru-RU" b="1" i="1" dirty="0" err="1"/>
              <a:t>embed</a:t>
            </a:r>
            <a:r>
              <a:rPr lang="ru-RU" b="1" i="1" dirty="0"/>
              <a:t>"</a:t>
            </a:r>
            <a:r>
              <a:rPr lang="ru-RU" dirty="0"/>
              <a:t>, то ресурс, на который создается ссылка, будет встроен в код страницы. Если создается такая ссылка на другой XML документ, то появляется возможность создавать иерархию XML документов.</a:t>
            </a:r>
          </a:p>
          <a:p>
            <a:r>
              <a:rPr lang="ru-RU" dirty="0"/>
              <a:t>Также, можно определять то, когда ресурс должен отображаться. За это отвечает атрибут </a:t>
            </a:r>
            <a:r>
              <a:rPr lang="ru-RU" b="1" i="1" dirty="0" err="1"/>
              <a:t>xlink:actuate</a:t>
            </a:r>
            <a:r>
              <a:rPr lang="ru-RU" dirty="0"/>
              <a:t>.</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153</a:t>
            </a:fld>
            <a:endParaRPr lang="ru-RU"/>
          </a:p>
        </p:txBody>
      </p:sp>
    </p:spTree>
    <p:extLst>
      <p:ext uri="{BB962C8B-B14F-4D97-AF65-F5344CB8AC3E}">
        <p14:creationId xmlns:p14="http://schemas.microsoft.com/office/powerpoint/2010/main" val="40841233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47682"/>
          </a:xfrm>
        </p:spPr>
        <p:txBody>
          <a:bodyPr/>
          <a:lstStyle/>
          <a:p>
            <a:r>
              <a:rPr lang="ru-RU" dirty="0"/>
              <a:t>Атрибуты </a:t>
            </a:r>
            <a:r>
              <a:rPr lang="en-US" dirty="0" err="1"/>
              <a:t>XLink</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178928354"/>
              </p:ext>
            </p:extLst>
          </p:nvPr>
        </p:nvGraphicFramePr>
        <p:xfrm>
          <a:off x="628650" y="1036288"/>
          <a:ext cx="8334195" cy="5405120"/>
        </p:xfrm>
        <a:graphic>
          <a:graphicData uri="http://schemas.openxmlformats.org/drawingml/2006/table">
            <a:tbl>
              <a:tblPr firstRow="1" bandRow="1">
                <a:tableStyleId>{5C22544A-7EE6-4342-B048-85BDC9FD1C3A}</a:tableStyleId>
              </a:tblPr>
              <a:tblGrid>
                <a:gridCol w="1578187">
                  <a:extLst>
                    <a:ext uri="{9D8B030D-6E8A-4147-A177-3AD203B41FA5}">
                      <a16:colId xmlns:a16="http://schemas.microsoft.com/office/drawing/2014/main" val="885111082"/>
                    </a:ext>
                  </a:extLst>
                </a:gridCol>
                <a:gridCol w="1504121">
                  <a:extLst>
                    <a:ext uri="{9D8B030D-6E8A-4147-A177-3AD203B41FA5}">
                      <a16:colId xmlns:a16="http://schemas.microsoft.com/office/drawing/2014/main" val="2617561400"/>
                    </a:ext>
                  </a:extLst>
                </a:gridCol>
                <a:gridCol w="5251887">
                  <a:extLst>
                    <a:ext uri="{9D8B030D-6E8A-4147-A177-3AD203B41FA5}">
                      <a16:colId xmlns:a16="http://schemas.microsoft.com/office/drawing/2014/main" val="1839064684"/>
                    </a:ext>
                  </a:extLst>
                </a:gridCol>
              </a:tblGrid>
              <a:tr h="370840">
                <a:tc>
                  <a:txBody>
                    <a:bodyPr/>
                    <a:lstStyle/>
                    <a:p>
                      <a:r>
                        <a:rPr lang="ru-RU" sz="1600" dirty="0"/>
                        <a:t>Атрибут</a:t>
                      </a:r>
                    </a:p>
                  </a:txBody>
                  <a:tcPr/>
                </a:tc>
                <a:tc>
                  <a:txBody>
                    <a:bodyPr/>
                    <a:lstStyle/>
                    <a:p>
                      <a:r>
                        <a:rPr lang="ru-RU" sz="1600" dirty="0"/>
                        <a:t>Значение</a:t>
                      </a:r>
                    </a:p>
                  </a:txBody>
                  <a:tcPr/>
                </a:tc>
                <a:tc>
                  <a:txBody>
                    <a:bodyPr/>
                    <a:lstStyle/>
                    <a:p>
                      <a:r>
                        <a:rPr lang="ru-RU" sz="1600" dirty="0"/>
                        <a:t>Описание</a:t>
                      </a:r>
                    </a:p>
                  </a:txBody>
                  <a:tcPr/>
                </a:tc>
                <a:extLst>
                  <a:ext uri="{0D108BD9-81ED-4DB2-BD59-A6C34878D82A}">
                    <a16:rowId xmlns:a16="http://schemas.microsoft.com/office/drawing/2014/main" val="3684537388"/>
                  </a:ext>
                </a:extLst>
              </a:tr>
              <a:tr h="370840">
                <a:tc>
                  <a:txBody>
                    <a:bodyPr/>
                    <a:lstStyle/>
                    <a:p>
                      <a:r>
                        <a:rPr lang="en-US" sz="1600" b="0" i="0" kern="1200" dirty="0" err="1">
                          <a:solidFill>
                            <a:schemeClr val="dk1"/>
                          </a:solidFill>
                          <a:effectLst/>
                          <a:latin typeface="+mn-lt"/>
                          <a:ea typeface="+mn-ea"/>
                          <a:cs typeface="+mn-cs"/>
                        </a:rPr>
                        <a:t>xlink:actuate</a:t>
                      </a:r>
                      <a:endParaRPr lang="ru-RU" sz="1600" dirty="0"/>
                    </a:p>
                  </a:txBody>
                  <a:tcPr/>
                </a:tc>
                <a:tc>
                  <a:txBody>
                    <a:bodyPr/>
                    <a:lstStyle/>
                    <a:p>
                      <a:r>
                        <a:rPr lang="en-US" sz="1600" b="0" i="0" kern="1200" dirty="0" err="1">
                          <a:solidFill>
                            <a:schemeClr val="dk1"/>
                          </a:solidFill>
                          <a:effectLst/>
                          <a:latin typeface="+mn-lt"/>
                          <a:ea typeface="+mn-ea"/>
                          <a:cs typeface="+mn-cs"/>
                        </a:rPr>
                        <a:t>onLoad</a:t>
                      </a:r>
                      <a:br>
                        <a:rPr lang="en-US" sz="1600" dirty="0"/>
                      </a:br>
                      <a:r>
                        <a:rPr lang="en-US" sz="1600" b="0" i="0" kern="1200" dirty="0" err="1">
                          <a:solidFill>
                            <a:schemeClr val="dk1"/>
                          </a:solidFill>
                          <a:effectLst/>
                          <a:latin typeface="+mn-lt"/>
                          <a:ea typeface="+mn-ea"/>
                          <a:cs typeface="+mn-cs"/>
                        </a:rPr>
                        <a:t>onRequest</a:t>
                      </a:r>
                      <a:br>
                        <a:rPr lang="en-US" sz="1600" dirty="0"/>
                      </a:br>
                      <a:r>
                        <a:rPr lang="en-US" sz="1600" b="0" i="0" kern="1200" dirty="0">
                          <a:solidFill>
                            <a:schemeClr val="dk1"/>
                          </a:solidFill>
                          <a:effectLst/>
                          <a:latin typeface="+mn-lt"/>
                          <a:ea typeface="+mn-ea"/>
                          <a:cs typeface="+mn-cs"/>
                        </a:rPr>
                        <a:t>other</a:t>
                      </a:r>
                      <a:br>
                        <a:rPr lang="en-US" sz="1600" dirty="0"/>
                      </a:br>
                      <a:r>
                        <a:rPr lang="en-US" sz="1600" b="0" i="0" kern="1200" dirty="0">
                          <a:solidFill>
                            <a:schemeClr val="dk1"/>
                          </a:solidFill>
                          <a:effectLst/>
                          <a:latin typeface="+mn-lt"/>
                          <a:ea typeface="+mn-ea"/>
                          <a:cs typeface="+mn-cs"/>
                        </a:rPr>
                        <a:t>none</a:t>
                      </a:r>
                      <a:endParaRPr lang="ru-RU" sz="1600" dirty="0"/>
                    </a:p>
                  </a:txBody>
                  <a:tcPr/>
                </a:tc>
                <a:tc>
                  <a:txBody>
                    <a:bodyPr/>
                    <a:lstStyle/>
                    <a:p>
                      <a:r>
                        <a:rPr lang="ru-RU" sz="1600" b="0" i="0" kern="1200" dirty="0">
                          <a:solidFill>
                            <a:schemeClr val="dk1"/>
                          </a:solidFill>
                          <a:effectLst/>
                          <a:latin typeface="+mn-lt"/>
                          <a:ea typeface="+mn-ea"/>
                          <a:cs typeface="+mn-cs"/>
                        </a:rPr>
                        <a:t>Определяет, когда подключенный ресурс должен быть прочитан и показан:</a:t>
                      </a:r>
                    </a:p>
                    <a:p>
                      <a:pPr marL="285750" indent="-285750">
                        <a:buFont typeface="Arial" panose="020B0604020202020204" pitchFamily="34" charset="0"/>
                        <a:buChar char="•"/>
                      </a:pPr>
                      <a:r>
                        <a:rPr lang="ru-RU" sz="1600" b="0" i="0" kern="1200" dirty="0" err="1">
                          <a:solidFill>
                            <a:schemeClr val="dk1"/>
                          </a:solidFill>
                          <a:effectLst/>
                          <a:latin typeface="+mn-lt"/>
                          <a:ea typeface="+mn-ea"/>
                          <a:cs typeface="+mn-cs"/>
                        </a:rPr>
                        <a:t>onLoad</a:t>
                      </a:r>
                      <a:r>
                        <a:rPr lang="ru-RU" sz="1600" b="0" i="0" kern="1200" dirty="0">
                          <a:solidFill>
                            <a:schemeClr val="dk1"/>
                          </a:solidFill>
                          <a:effectLst/>
                          <a:latin typeface="+mn-lt"/>
                          <a:ea typeface="+mn-ea"/>
                          <a:cs typeface="+mn-cs"/>
                        </a:rPr>
                        <a:t> – ресурс должен быть загружен и показан сразу после загрузки документа</a:t>
                      </a:r>
                    </a:p>
                    <a:p>
                      <a:pPr marL="285750" indent="-285750">
                        <a:buFont typeface="Arial" panose="020B0604020202020204" pitchFamily="34" charset="0"/>
                        <a:buChar char="•"/>
                      </a:pPr>
                      <a:r>
                        <a:rPr lang="ru-RU" sz="1600" b="0" i="0" kern="1200" dirty="0" err="1">
                          <a:solidFill>
                            <a:schemeClr val="dk1"/>
                          </a:solidFill>
                          <a:effectLst/>
                          <a:latin typeface="+mn-lt"/>
                          <a:ea typeface="+mn-ea"/>
                          <a:cs typeface="+mn-cs"/>
                        </a:rPr>
                        <a:t>onRequest</a:t>
                      </a:r>
                      <a:r>
                        <a:rPr lang="ru-RU" sz="1600" b="0" i="0" kern="1200" dirty="0">
                          <a:solidFill>
                            <a:schemeClr val="dk1"/>
                          </a:solidFill>
                          <a:effectLst/>
                          <a:latin typeface="+mn-lt"/>
                          <a:ea typeface="+mn-ea"/>
                          <a:cs typeface="+mn-cs"/>
                        </a:rPr>
                        <a:t> – ресурс загружается и показывается только при нажатии на ссылку</a:t>
                      </a:r>
                      <a:endParaRPr lang="ru-RU" sz="1600" dirty="0"/>
                    </a:p>
                  </a:txBody>
                  <a:tcPr/>
                </a:tc>
                <a:extLst>
                  <a:ext uri="{0D108BD9-81ED-4DB2-BD59-A6C34878D82A}">
                    <a16:rowId xmlns:a16="http://schemas.microsoft.com/office/drawing/2014/main" val="3040907507"/>
                  </a:ext>
                </a:extLst>
              </a:tr>
              <a:tr h="370840">
                <a:tc>
                  <a:txBody>
                    <a:bodyPr/>
                    <a:lstStyle/>
                    <a:p>
                      <a:r>
                        <a:rPr lang="en-US" sz="1600" b="0" i="0" kern="1200" dirty="0" err="1">
                          <a:solidFill>
                            <a:schemeClr val="dk1"/>
                          </a:solidFill>
                          <a:effectLst/>
                          <a:latin typeface="+mn-lt"/>
                          <a:ea typeface="+mn-ea"/>
                          <a:cs typeface="+mn-cs"/>
                        </a:rPr>
                        <a:t>xlink:href</a:t>
                      </a:r>
                      <a:endParaRPr lang="ru-RU" sz="1600" dirty="0"/>
                    </a:p>
                  </a:txBody>
                  <a:tcPr/>
                </a:tc>
                <a:tc>
                  <a:txBody>
                    <a:bodyPr/>
                    <a:lstStyle/>
                    <a:p>
                      <a:r>
                        <a:rPr lang="en-US" sz="1600" b="0" i="0" kern="1200" dirty="0">
                          <a:solidFill>
                            <a:schemeClr val="dk1"/>
                          </a:solidFill>
                          <a:effectLst/>
                          <a:latin typeface="+mn-lt"/>
                          <a:ea typeface="+mn-ea"/>
                          <a:cs typeface="+mn-cs"/>
                        </a:rPr>
                        <a:t>URL</a:t>
                      </a:r>
                      <a:endParaRPr lang="ru-RU" sz="1600" dirty="0"/>
                    </a:p>
                  </a:txBody>
                  <a:tcPr/>
                </a:tc>
                <a:tc>
                  <a:txBody>
                    <a:bodyPr/>
                    <a:lstStyle/>
                    <a:p>
                      <a:r>
                        <a:rPr lang="ru-RU" sz="1600" b="0" i="0" kern="1200" dirty="0">
                          <a:solidFill>
                            <a:schemeClr val="dk1"/>
                          </a:solidFill>
                          <a:effectLst/>
                          <a:latin typeface="+mn-lt"/>
                          <a:ea typeface="+mn-ea"/>
                          <a:cs typeface="+mn-cs"/>
                        </a:rPr>
                        <a:t>Определяет </a:t>
                      </a:r>
                      <a:r>
                        <a:rPr lang="en-US" sz="1600" b="0" i="0" kern="1200" dirty="0">
                          <a:solidFill>
                            <a:schemeClr val="dk1"/>
                          </a:solidFill>
                          <a:effectLst/>
                          <a:latin typeface="+mn-lt"/>
                          <a:ea typeface="+mn-ea"/>
                          <a:cs typeface="+mn-cs"/>
                        </a:rPr>
                        <a:t>URL </a:t>
                      </a:r>
                      <a:r>
                        <a:rPr lang="ru-RU" sz="1600" b="0" i="0" kern="1200" dirty="0">
                          <a:solidFill>
                            <a:schemeClr val="dk1"/>
                          </a:solidFill>
                          <a:effectLst/>
                          <a:latin typeface="+mn-lt"/>
                          <a:ea typeface="+mn-ea"/>
                          <a:cs typeface="+mn-cs"/>
                        </a:rPr>
                        <a:t>ссылки</a:t>
                      </a:r>
                      <a:endParaRPr lang="ru-RU" sz="1600" dirty="0"/>
                    </a:p>
                  </a:txBody>
                  <a:tcPr/>
                </a:tc>
                <a:extLst>
                  <a:ext uri="{0D108BD9-81ED-4DB2-BD59-A6C34878D82A}">
                    <a16:rowId xmlns:a16="http://schemas.microsoft.com/office/drawing/2014/main" val="2918529911"/>
                  </a:ext>
                </a:extLst>
              </a:tr>
              <a:tr h="370840">
                <a:tc>
                  <a:txBody>
                    <a:bodyPr/>
                    <a:lstStyle/>
                    <a:p>
                      <a:r>
                        <a:rPr lang="en-US" sz="1600" b="0" i="0" kern="1200" dirty="0" err="1">
                          <a:solidFill>
                            <a:schemeClr val="dk1"/>
                          </a:solidFill>
                          <a:effectLst/>
                          <a:latin typeface="+mn-lt"/>
                          <a:ea typeface="+mn-ea"/>
                          <a:cs typeface="+mn-cs"/>
                        </a:rPr>
                        <a:t>xlink:show</a:t>
                      </a:r>
                      <a:endParaRPr lang="ru-RU" sz="1600" dirty="0"/>
                    </a:p>
                  </a:txBody>
                  <a:tcPr/>
                </a:tc>
                <a:tc>
                  <a:txBody>
                    <a:bodyPr/>
                    <a:lstStyle/>
                    <a:p>
                      <a:r>
                        <a:rPr lang="en-US" sz="1600" b="0" i="0" kern="1200" dirty="0">
                          <a:solidFill>
                            <a:schemeClr val="dk1"/>
                          </a:solidFill>
                          <a:effectLst/>
                          <a:latin typeface="+mn-lt"/>
                          <a:ea typeface="+mn-ea"/>
                          <a:cs typeface="+mn-cs"/>
                        </a:rPr>
                        <a:t>embed</a:t>
                      </a:r>
                      <a:br>
                        <a:rPr lang="en-US" sz="1600" dirty="0"/>
                      </a:br>
                      <a:r>
                        <a:rPr lang="en-US" sz="1600" b="0" i="0" kern="1200" dirty="0">
                          <a:solidFill>
                            <a:schemeClr val="dk1"/>
                          </a:solidFill>
                          <a:effectLst/>
                          <a:latin typeface="+mn-lt"/>
                          <a:ea typeface="+mn-ea"/>
                          <a:cs typeface="+mn-cs"/>
                        </a:rPr>
                        <a:t>new</a:t>
                      </a:r>
                      <a:br>
                        <a:rPr lang="en-US" sz="1600" dirty="0"/>
                      </a:br>
                      <a:r>
                        <a:rPr lang="en-US" sz="1600" b="0" i="0" kern="1200" dirty="0">
                          <a:solidFill>
                            <a:schemeClr val="dk1"/>
                          </a:solidFill>
                          <a:effectLst/>
                          <a:latin typeface="+mn-lt"/>
                          <a:ea typeface="+mn-ea"/>
                          <a:cs typeface="+mn-cs"/>
                        </a:rPr>
                        <a:t>replace</a:t>
                      </a:r>
                      <a:br>
                        <a:rPr lang="en-US" sz="1600" dirty="0"/>
                      </a:br>
                      <a:r>
                        <a:rPr lang="en-US" sz="1600" b="0" i="0" kern="1200" dirty="0">
                          <a:solidFill>
                            <a:schemeClr val="dk1"/>
                          </a:solidFill>
                          <a:effectLst/>
                          <a:latin typeface="+mn-lt"/>
                          <a:ea typeface="+mn-ea"/>
                          <a:cs typeface="+mn-cs"/>
                        </a:rPr>
                        <a:t>other</a:t>
                      </a:r>
                      <a:br>
                        <a:rPr lang="en-US" sz="1600" dirty="0"/>
                      </a:br>
                      <a:r>
                        <a:rPr lang="en-US" sz="1600" b="0" i="0" kern="1200" dirty="0">
                          <a:solidFill>
                            <a:schemeClr val="dk1"/>
                          </a:solidFill>
                          <a:effectLst/>
                          <a:latin typeface="+mn-lt"/>
                          <a:ea typeface="+mn-ea"/>
                          <a:cs typeface="+mn-cs"/>
                        </a:rPr>
                        <a:t>none</a:t>
                      </a:r>
                      <a:endParaRPr lang="ru-RU" sz="1600" dirty="0"/>
                    </a:p>
                  </a:txBody>
                  <a:tcPr/>
                </a:tc>
                <a:tc>
                  <a:txBody>
                    <a:bodyPr/>
                    <a:lstStyle/>
                    <a:p>
                      <a:r>
                        <a:rPr lang="ru-RU" sz="1600" b="0" i="0" kern="1200" dirty="0">
                          <a:solidFill>
                            <a:schemeClr val="dk1"/>
                          </a:solidFill>
                          <a:effectLst/>
                          <a:latin typeface="+mn-lt"/>
                          <a:ea typeface="+mn-ea"/>
                          <a:cs typeface="+mn-cs"/>
                        </a:rPr>
                        <a:t>Определяет, где открывать ссылку. По молчанию действует "</a:t>
                      </a:r>
                      <a:r>
                        <a:rPr lang="ru-RU" sz="1600" b="0" i="0" kern="1200" dirty="0" err="1">
                          <a:solidFill>
                            <a:schemeClr val="dk1"/>
                          </a:solidFill>
                          <a:effectLst/>
                          <a:latin typeface="+mn-lt"/>
                          <a:ea typeface="+mn-ea"/>
                          <a:cs typeface="+mn-cs"/>
                        </a:rPr>
                        <a:t>replace</a:t>
                      </a:r>
                      <a:r>
                        <a:rPr lang="ru-RU" sz="1600" b="0" i="0" kern="1200" dirty="0">
                          <a:solidFill>
                            <a:schemeClr val="dk1"/>
                          </a:solidFill>
                          <a:effectLst/>
                          <a:latin typeface="+mn-lt"/>
                          <a:ea typeface="+mn-ea"/>
                          <a:cs typeface="+mn-cs"/>
                        </a:rPr>
                        <a:t>"</a:t>
                      </a:r>
                      <a:endParaRPr lang="ru-RU" sz="1600" dirty="0"/>
                    </a:p>
                  </a:txBody>
                  <a:tcPr/>
                </a:tc>
                <a:extLst>
                  <a:ext uri="{0D108BD9-81ED-4DB2-BD59-A6C34878D82A}">
                    <a16:rowId xmlns:a16="http://schemas.microsoft.com/office/drawing/2014/main" val="2698881054"/>
                  </a:ext>
                </a:extLst>
              </a:tr>
              <a:tr h="370840">
                <a:tc>
                  <a:txBody>
                    <a:bodyPr/>
                    <a:lstStyle/>
                    <a:p>
                      <a:r>
                        <a:rPr lang="en-US" sz="1600" b="0" i="0" kern="1200" dirty="0" err="1">
                          <a:solidFill>
                            <a:schemeClr val="dk1"/>
                          </a:solidFill>
                          <a:effectLst/>
                          <a:latin typeface="+mn-lt"/>
                          <a:ea typeface="+mn-ea"/>
                          <a:cs typeface="+mn-cs"/>
                        </a:rPr>
                        <a:t>xlink:type</a:t>
                      </a:r>
                      <a:endParaRPr lang="ru-RU" sz="1600" dirty="0"/>
                    </a:p>
                  </a:txBody>
                  <a:tcPr/>
                </a:tc>
                <a:tc>
                  <a:txBody>
                    <a:bodyPr/>
                    <a:lstStyle/>
                    <a:p>
                      <a:r>
                        <a:rPr lang="en-US" sz="1600" b="0" i="0" kern="1200" dirty="0">
                          <a:solidFill>
                            <a:schemeClr val="dk1"/>
                          </a:solidFill>
                          <a:effectLst/>
                          <a:latin typeface="+mn-lt"/>
                          <a:ea typeface="+mn-ea"/>
                          <a:cs typeface="+mn-cs"/>
                        </a:rPr>
                        <a:t>simple</a:t>
                      </a:r>
                      <a:br>
                        <a:rPr lang="en-US" sz="1600" dirty="0"/>
                      </a:br>
                      <a:r>
                        <a:rPr lang="en-US" sz="1600" b="0" i="0" kern="1200" dirty="0">
                          <a:solidFill>
                            <a:schemeClr val="dk1"/>
                          </a:solidFill>
                          <a:effectLst/>
                          <a:latin typeface="+mn-lt"/>
                          <a:ea typeface="+mn-ea"/>
                          <a:cs typeface="+mn-cs"/>
                        </a:rPr>
                        <a:t>extended</a:t>
                      </a:r>
                      <a:br>
                        <a:rPr lang="en-US" sz="1600" dirty="0"/>
                      </a:br>
                      <a:r>
                        <a:rPr lang="en-US" sz="1600" b="0" i="0" kern="1200" dirty="0">
                          <a:solidFill>
                            <a:schemeClr val="dk1"/>
                          </a:solidFill>
                          <a:effectLst/>
                          <a:latin typeface="+mn-lt"/>
                          <a:ea typeface="+mn-ea"/>
                          <a:cs typeface="+mn-cs"/>
                        </a:rPr>
                        <a:t>locator</a:t>
                      </a:r>
                      <a:br>
                        <a:rPr lang="en-US" sz="1600" dirty="0"/>
                      </a:br>
                      <a:r>
                        <a:rPr lang="en-US" sz="1600" b="0" i="0" kern="1200" dirty="0">
                          <a:solidFill>
                            <a:schemeClr val="dk1"/>
                          </a:solidFill>
                          <a:effectLst/>
                          <a:latin typeface="+mn-lt"/>
                          <a:ea typeface="+mn-ea"/>
                          <a:cs typeface="+mn-cs"/>
                        </a:rPr>
                        <a:t>arc</a:t>
                      </a:r>
                      <a:br>
                        <a:rPr lang="en-US" sz="1600" dirty="0"/>
                      </a:br>
                      <a:r>
                        <a:rPr lang="en-US" sz="1600" b="0" i="0" kern="1200" dirty="0">
                          <a:solidFill>
                            <a:schemeClr val="dk1"/>
                          </a:solidFill>
                          <a:effectLst/>
                          <a:latin typeface="+mn-lt"/>
                          <a:ea typeface="+mn-ea"/>
                          <a:cs typeface="+mn-cs"/>
                        </a:rPr>
                        <a:t>resource</a:t>
                      </a:r>
                      <a:br>
                        <a:rPr lang="en-US" sz="1600" dirty="0"/>
                      </a:br>
                      <a:r>
                        <a:rPr lang="en-US" sz="1600" b="0" i="0" kern="1200" dirty="0">
                          <a:solidFill>
                            <a:schemeClr val="dk1"/>
                          </a:solidFill>
                          <a:effectLst/>
                          <a:latin typeface="+mn-lt"/>
                          <a:ea typeface="+mn-ea"/>
                          <a:cs typeface="+mn-cs"/>
                        </a:rPr>
                        <a:t>title</a:t>
                      </a:r>
                      <a:br>
                        <a:rPr lang="en-US" sz="1600" dirty="0"/>
                      </a:br>
                      <a:r>
                        <a:rPr lang="en-US" sz="1600" b="0" i="0" kern="1200" dirty="0">
                          <a:solidFill>
                            <a:schemeClr val="dk1"/>
                          </a:solidFill>
                          <a:effectLst/>
                          <a:latin typeface="+mn-lt"/>
                          <a:ea typeface="+mn-ea"/>
                          <a:cs typeface="+mn-cs"/>
                        </a:rPr>
                        <a:t>none</a:t>
                      </a:r>
                      <a:endParaRPr lang="ru-RU" sz="1600" dirty="0"/>
                    </a:p>
                  </a:txBody>
                  <a:tcPr/>
                </a:tc>
                <a:tc>
                  <a:txBody>
                    <a:bodyPr/>
                    <a:lstStyle/>
                    <a:p>
                      <a:r>
                        <a:rPr lang="ru-RU" sz="1600" b="0" i="0" kern="1200" dirty="0">
                          <a:solidFill>
                            <a:schemeClr val="dk1"/>
                          </a:solidFill>
                          <a:effectLst/>
                          <a:latin typeface="+mn-lt"/>
                          <a:ea typeface="+mn-ea"/>
                          <a:cs typeface="+mn-cs"/>
                        </a:rPr>
                        <a:t>Определяет тип ссылки</a:t>
                      </a:r>
                      <a:endParaRPr lang="ru-RU" sz="1600" dirty="0"/>
                    </a:p>
                  </a:txBody>
                  <a:tcPr/>
                </a:tc>
                <a:extLst>
                  <a:ext uri="{0D108BD9-81ED-4DB2-BD59-A6C34878D82A}">
                    <a16:rowId xmlns:a16="http://schemas.microsoft.com/office/drawing/2014/main" val="1373994158"/>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154</a:t>
            </a:fld>
            <a:endParaRPr lang="ru-RU"/>
          </a:p>
        </p:txBody>
      </p:sp>
    </p:spTree>
    <p:extLst>
      <p:ext uri="{BB962C8B-B14F-4D97-AF65-F5344CB8AC3E}">
        <p14:creationId xmlns:p14="http://schemas.microsoft.com/office/powerpoint/2010/main" val="6333115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err="1"/>
              <a:t>XPointer</a:t>
            </a:r>
            <a:r>
              <a:rPr lang="ru-RU" dirty="0"/>
              <a:t> - ссылки на фрагменты XML</a:t>
            </a:r>
          </a:p>
        </p:txBody>
      </p:sp>
      <p:sp>
        <p:nvSpPr>
          <p:cNvPr id="3" name="Объект 2"/>
          <p:cNvSpPr>
            <a:spLocks noGrp="1"/>
          </p:cNvSpPr>
          <p:nvPr>
            <p:ph idx="1"/>
          </p:nvPr>
        </p:nvSpPr>
        <p:spPr/>
        <p:txBody>
          <a:bodyPr>
            <a:normAutofit lnSpcReduction="10000"/>
          </a:bodyPr>
          <a:lstStyle/>
          <a:p>
            <a:pPr marL="0" indent="0">
              <a:buNone/>
            </a:pPr>
            <a:r>
              <a:rPr lang="ru-RU" dirty="0" err="1"/>
              <a:t>XPointer</a:t>
            </a:r>
            <a:r>
              <a:rPr lang="ru-RU" dirty="0"/>
              <a:t> позволяет определять гиперссылки на различные части (фрагменты) XML документа.</a:t>
            </a:r>
            <a:endParaRPr lang="en-US" dirty="0"/>
          </a:p>
          <a:p>
            <a:r>
              <a:rPr lang="ru-RU" dirty="0" err="1"/>
              <a:t>XPointer</a:t>
            </a:r>
            <a:r>
              <a:rPr lang="ru-RU" dirty="0"/>
              <a:t> позволяет создавать ссылки на различные части XML документа</a:t>
            </a:r>
          </a:p>
          <a:p>
            <a:r>
              <a:rPr lang="ru-RU" dirty="0" err="1"/>
              <a:t>XPointer</a:t>
            </a:r>
            <a:r>
              <a:rPr lang="ru-RU" dirty="0"/>
              <a:t> использует выражения XPath для навигации по XML документу</a:t>
            </a:r>
          </a:p>
          <a:p>
            <a:r>
              <a:rPr lang="ru-RU" dirty="0" err="1"/>
              <a:t>XPointer</a:t>
            </a:r>
            <a:r>
              <a:rPr lang="ru-RU" dirty="0"/>
              <a:t> является стандартом W3C</a:t>
            </a:r>
          </a:p>
          <a:p>
            <a:r>
              <a:rPr lang="ru-RU" dirty="0"/>
              <a:t>Браузеры не поддерживают </a:t>
            </a:r>
            <a:r>
              <a:rPr lang="ru-RU" dirty="0" err="1"/>
              <a:t>XPointer</a:t>
            </a:r>
            <a:r>
              <a:rPr lang="ru-RU" dirty="0"/>
              <a:t>, однако </a:t>
            </a:r>
            <a:r>
              <a:rPr lang="ru-RU" dirty="0" err="1"/>
              <a:t>XPointer</a:t>
            </a:r>
            <a:r>
              <a:rPr lang="ru-RU" dirty="0"/>
              <a:t> используется в других XML языках программирования.</a:t>
            </a:r>
          </a:p>
        </p:txBody>
      </p:sp>
      <p:sp>
        <p:nvSpPr>
          <p:cNvPr id="4" name="Номер слайда 3"/>
          <p:cNvSpPr>
            <a:spLocks noGrp="1"/>
          </p:cNvSpPr>
          <p:nvPr>
            <p:ph type="sldNum" sz="quarter" idx="12"/>
          </p:nvPr>
        </p:nvSpPr>
        <p:spPr/>
        <p:txBody>
          <a:bodyPr/>
          <a:lstStyle/>
          <a:p>
            <a:fld id="{27BF893A-1522-497C-9455-E0D4EBB3EDB5}" type="slidenum">
              <a:rPr lang="ru-RU" smtClean="0"/>
              <a:pPr/>
              <a:t>155</a:t>
            </a:fld>
            <a:endParaRPr lang="ru-RU"/>
          </a:p>
        </p:txBody>
      </p:sp>
    </p:spTree>
    <p:extLst>
      <p:ext uri="{BB962C8B-B14F-4D97-AF65-F5344CB8AC3E}">
        <p14:creationId xmlns:p14="http://schemas.microsoft.com/office/powerpoint/2010/main" val="1891593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833946"/>
          </a:xfrm>
        </p:spPr>
        <p:txBody>
          <a:bodyPr>
            <a:normAutofit fontScale="90000"/>
          </a:bodyPr>
          <a:lstStyle/>
          <a:p>
            <a:r>
              <a:rPr lang="ru-RU" dirty="0"/>
              <a:t>Целевой </a:t>
            </a:r>
            <a:r>
              <a:rPr lang="en-US" dirty="0"/>
              <a:t>XML </a:t>
            </a:r>
            <a:r>
              <a:rPr lang="ru-RU" dirty="0"/>
              <a:t>документ (на который создаются ссылки)</a:t>
            </a:r>
          </a:p>
        </p:txBody>
      </p:sp>
      <p:sp>
        <p:nvSpPr>
          <p:cNvPr id="3" name="Объект 2"/>
          <p:cNvSpPr>
            <a:spLocks noGrp="1"/>
          </p:cNvSpPr>
          <p:nvPr>
            <p:ph idx="1"/>
          </p:nvPr>
        </p:nvSpPr>
        <p:spPr>
          <a:xfrm>
            <a:off x="628650" y="1544128"/>
            <a:ext cx="7886700" cy="5177348"/>
          </a:xfrm>
        </p:spPr>
        <p:txBody>
          <a:bodyPr numCol="2" spcCol="108000">
            <a:normAutofit fontScale="47500" lnSpcReduction="20000"/>
          </a:bodyPr>
          <a:lstStyle/>
          <a:p>
            <a:pPr marL="0" indent="0">
              <a:buNone/>
            </a:pPr>
            <a:r>
              <a:rPr lang="en-US" dirty="0"/>
              <a:t>&lt;?xml version="1.0" encoding="UTF-8"?&gt;</a:t>
            </a:r>
          </a:p>
          <a:p>
            <a:pPr marL="0" indent="0">
              <a:buNone/>
            </a:pPr>
            <a:r>
              <a:rPr lang="en-US" dirty="0"/>
              <a:t>&lt;</a:t>
            </a:r>
            <a:r>
              <a:rPr lang="en-US" dirty="0" err="1"/>
              <a:t>dogbreeds</a:t>
            </a:r>
            <a:r>
              <a:rPr lang="en-US" dirty="0"/>
              <a:t>&gt;</a:t>
            </a:r>
          </a:p>
          <a:p>
            <a:pPr marL="0" indent="0">
              <a:buNone/>
            </a:pPr>
            <a:r>
              <a:rPr lang="en-US" dirty="0"/>
              <a:t>   &lt;dog breed="Rottweiler" id="Rottweiler"&gt;</a:t>
            </a:r>
          </a:p>
          <a:p>
            <a:pPr marL="0" indent="0">
              <a:buNone/>
            </a:pPr>
            <a:r>
              <a:rPr lang="en-US" dirty="0"/>
              <a:t>      &lt;picture </a:t>
            </a:r>
            <a:r>
              <a:rPr lang="en-US" dirty="0" err="1"/>
              <a:t>url</a:t>
            </a:r>
            <a:r>
              <a:rPr lang="en-US" dirty="0"/>
              <a:t>="http://dog.com/rottweiler.gif" /&gt;</a:t>
            </a:r>
          </a:p>
          <a:p>
            <a:pPr marL="0" indent="0">
              <a:buNone/>
            </a:pPr>
            <a:r>
              <a:rPr lang="en-US" dirty="0"/>
              <a:t>      &lt;history&gt;</a:t>
            </a:r>
          </a:p>
          <a:p>
            <a:pPr marL="0" indent="0">
              <a:buNone/>
            </a:pPr>
            <a:r>
              <a:rPr lang="en-US" dirty="0"/>
              <a:t>         The Rottweiler's ancestors were probably Roman drover dogs.....</a:t>
            </a:r>
          </a:p>
          <a:p>
            <a:pPr marL="0" indent="0">
              <a:buNone/>
            </a:pPr>
            <a:r>
              <a:rPr lang="en-US" dirty="0"/>
              <a:t>      &lt;/history&gt;</a:t>
            </a:r>
          </a:p>
          <a:p>
            <a:pPr marL="0" indent="0">
              <a:buNone/>
            </a:pPr>
            <a:r>
              <a:rPr lang="en-US" dirty="0"/>
              <a:t>      &lt;temperament&gt;</a:t>
            </a:r>
          </a:p>
          <a:p>
            <a:pPr marL="0" indent="0">
              <a:buNone/>
            </a:pPr>
            <a:r>
              <a:rPr lang="en-US" dirty="0"/>
              <a:t>         Confident, bold, alert and imposing, the Rottweiler is a popular choice for its ability to protect....</a:t>
            </a:r>
          </a:p>
          <a:p>
            <a:pPr marL="0" indent="0">
              <a:buNone/>
            </a:pPr>
            <a:r>
              <a:rPr lang="en-US" dirty="0"/>
              <a:t>      &lt;/temperament&gt;</a:t>
            </a:r>
          </a:p>
          <a:p>
            <a:pPr marL="0" indent="0">
              <a:buNone/>
            </a:pPr>
            <a:r>
              <a:rPr lang="en-US" dirty="0"/>
              <a:t>   &lt;/dog&gt;</a:t>
            </a:r>
          </a:p>
          <a:p>
            <a:pPr marL="0" indent="0">
              <a:buNone/>
            </a:pPr>
            <a:r>
              <a:rPr lang="en-US" dirty="0"/>
              <a:t>   &lt;dog breed="</a:t>
            </a:r>
            <a:r>
              <a:rPr lang="en-US" dirty="0" err="1"/>
              <a:t>FCRetriever</a:t>
            </a:r>
            <a:r>
              <a:rPr lang="en-US" dirty="0"/>
              <a:t>" id="</a:t>
            </a:r>
            <a:r>
              <a:rPr lang="en-US" dirty="0" err="1"/>
              <a:t>FCRetriever</a:t>
            </a:r>
            <a:r>
              <a:rPr lang="en-US" dirty="0"/>
              <a:t>"&gt;</a:t>
            </a:r>
          </a:p>
          <a:p>
            <a:pPr marL="0" indent="0">
              <a:buNone/>
            </a:pPr>
            <a:r>
              <a:rPr lang="en-US" dirty="0"/>
              <a:t>      &lt;picture </a:t>
            </a:r>
            <a:r>
              <a:rPr lang="en-US" dirty="0" err="1"/>
              <a:t>url</a:t>
            </a:r>
            <a:r>
              <a:rPr lang="en-US" dirty="0"/>
              <a:t>="http://dog.com/fcretriever.gif" /&gt;</a:t>
            </a:r>
          </a:p>
          <a:p>
            <a:pPr marL="0" indent="0">
              <a:buNone/>
            </a:pPr>
            <a:r>
              <a:rPr lang="en-US" dirty="0"/>
              <a:t>      &lt;history&gt;</a:t>
            </a:r>
          </a:p>
          <a:p>
            <a:pPr marL="0" indent="0">
              <a:buNone/>
            </a:pPr>
            <a:r>
              <a:rPr lang="en-US" dirty="0"/>
              <a:t>         One of the earliest uses of retrieving dogs was to help fishermen retrieve fish from the water....</a:t>
            </a:r>
          </a:p>
          <a:p>
            <a:pPr marL="0" indent="0">
              <a:buNone/>
            </a:pPr>
            <a:r>
              <a:rPr lang="en-US" dirty="0"/>
              <a:t>      &lt;/history&gt;</a:t>
            </a:r>
          </a:p>
          <a:p>
            <a:pPr marL="0" indent="0">
              <a:buNone/>
            </a:pPr>
            <a:r>
              <a:rPr lang="en-US" dirty="0"/>
              <a:t>      &lt;temperament&gt;</a:t>
            </a:r>
          </a:p>
          <a:p>
            <a:pPr marL="0" indent="0">
              <a:buNone/>
            </a:pPr>
            <a:r>
              <a:rPr lang="en-US" dirty="0"/>
              <a:t>         The flat-coated retriever is a sweet, exuberant, lively dog that loves to play and retrieve....</a:t>
            </a:r>
          </a:p>
          <a:p>
            <a:pPr marL="0" indent="0">
              <a:buNone/>
            </a:pPr>
            <a:r>
              <a:rPr lang="en-US" dirty="0"/>
              <a:t>      &lt;/temperament&gt;</a:t>
            </a:r>
          </a:p>
          <a:p>
            <a:pPr marL="0" indent="0">
              <a:buNone/>
            </a:pPr>
            <a:r>
              <a:rPr lang="en-US" dirty="0"/>
              <a:t>   &lt;/dog&gt;</a:t>
            </a:r>
          </a:p>
          <a:p>
            <a:pPr marL="0" indent="0">
              <a:buNone/>
            </a:pPr>
            <a:r>
              <a:rPr lang="en-US" dirty="0"/>
              <a:t>&lt;/</a:t>
            </a:r>
            <a:r>
              <a:rPr lang="en-US" dirty="0" err="1"/>
              <a:t>dogbreeds</a:t>
            </a:r>
            <a:r>
              <a:rPr lang="en-US" dirty="0"/>
              <a:t>&gt;</a:t>
            </a:r>
            <a:endParaRPr lang="ru-RU" dirty="0"/>
          </a:p>
          <a:p>
            <a:pPr marL="0" indent="0">
              <a:lnSpc>
                <a:spcPct val="120000"/>
              </a:lnSpc>
              <a:spcBef>
                <a:spcPts val="0"/>
              </a:spcBef>
              <a:buNone/>
            </a:pPr>
            <a:endParaRPr lang="ru-RU" dirty="0"/>
          </a:p>
          <a:p>
            <a:pPr marL="0" indent="0">
              <a:lnSpc>
                <a:spcPct val="120000"/>
              </a:lnSpc>
              <a:spcBef>
                <a:spcPts val="0"/>
              </a:spcBef>
              <a:buNone/>
            </a:pPr>
            <a:r>
              <a:rPr lang="ru-RU" dirty="0"/>
              <a:t>Приведенный XML документ в каждом элементе использует атрибуты идентификации </a:t>
            </a:r>
            <a:r>
              <a:rPr lang="ru-RU" dirty="0" err="1"/>
              <a:t>id</a:t>
            </a:r>
            <a:r>
              <a:rPr lang="ru-RU" dirty="0"/>
              <a:t>!</a:t>
            </a:r>
          </a:p>
          <a:p>
            <a:pPr marL="0" indent="0">
              <a:lnSpc>
                <a:spcPct val="120000"/>
              </a:lnSpc>
              <a:spcBef>
                <a:spcPts val="0"/>
              </a:spcBef>
              <a:buNone/>
            </a:pPr>
            <a:r>
              <a:rPr lang="ru-RU" dirty="0"/>
              <a:t>Итак, вместо того, чтобы ссылаться на весь документ целиком (как в случае с </a:t>
            </a:r>
            <a:r>
              <a:rPr lang="ru-RU" dirty="0" err="1"/>
              <a:t>XLink</a:t>
            </a:r>
            <a:r>
              <a:rPr lang="ru-RU" dirty="0"/>
              <a:t>), </a:t>
            </a:r>
            <a:r>
              <a:rPr lang="ru-RU" dirty="0" err="1"/>
              <a:t>XPointer</a:t>
            </a:r>
            <a:r>
              <a:rPr lang="ru-RU" dirty="0"/>
              <a:t> позволяет создавать ссылки на конкретные фрагменты XML документа. Чтобы создать ссылку на определенную часть страницы, нужно добавить символ "</a:t>
            </a:r>
            <a:r>
              <a:rPr lang="ru-RU" dirty="0" err="1"/>
              <a:t>хэша</a:t>
            </a:r>
            <a:r>
              <a:rPr lang="ru-RU" dirty="0"/>
              <a:t>" (#) и выражение </a:t>
            </a:r>
            <a:r>
              <a:rPr lang="ru-RU" dirty="0" err="1"/>
              <a:t>XPointer</a:t>
            </a:r>
            <a:r>
              <a:rPr lang="ru-RU" dirty="0"/>
              <a:t> после URL в атрибуте</a:t>
            </a:r>
            <a:r>
              <a:rPr lang="ru-RU" b="1" i="1" dirty="0"/>
              <a:t> </a:t>
            </a:r>
            <a:r>
              <a:rPr lang="ru-RU" b="1" i="1" dirty="0" err="1"/>
              <a:t>xlink:href</a:t>
            </a:r>
            <a:r>
              <a:rPr lang="ru-RU" b="1" i="1" dirty="0"/>
              <a:t> </a:t>
            </a:r>
            <a:r>
              <a:rPr lang="ru-RU" dirty="0"/>
              <a:t>следующим образом: </a:t>
            </a:r>
            <a:r>
              <a:rPr lang="ru-RU" b="1" i="1" dirty="0" err="1"/>
              <a:t>xlink:href</a:t>
            </a:r>
            <a:r>
              <a:rPr lang="ru-RU" b="1" i="1" dirty="0"/>
              <a:t>="http://dog.com/dogbreeds.xml#xpointer(id('Rottweiler'))"</a:t>
            </a:r>
            <a:r>
              <a:rPr lang="ru-RU" dirty="0"/>
              <a:t>. Это выражение ссылается на определенный элемент заданного документа с </a:t>
            </a:r>
            <a:r>
              <a:rPr lang="ru-RU" dirty="0" err="1"/>
              <a:t>id</a:t>
            </a:r>
            <a:r>
              <a:rPr lang="ru-RU" dirty="0"/>
              <a:t> со значением "</a:t>
            </a:r>
            <a:r>
              <a:rPr lang="ru-RU" dirty="0" err="1"/>
              <a:t>Rottweiler</a:t>
            </a:r>
            <a:r>
              <a:rPr lang="ru-RU" dirty="0"/>
              <a:t>".</a:t>
            </a:r>
          </a:p>
          <a:p>
            <a:pPr marL="0" indent="0">
              <a:lnSpc>
                <a:spcPct val="120000"/>
              </a:lnSpc>
              <a:spcBef>
                <a:spcPts val="0"/>
              </a:spcBef>
              <a:buNone/>
            </a:pPr>
            <a:r>
              <a:rPr lang="ru-RU" dirty="0" err="1"/>
              <a:t>XPointer</a:t>
            </a:r>
            <a:r>
              <a:rPr lang="ru-RU" dirty="0"/>
              <a:t> также предоставляет удобный метод создания ссылок на элементы с атрибутом </a:t>
            </a:r>
            <a:r>
              <a:rPr lang="ru-RU" dirty="0" err="1"/>
              <a:t>id</a:t>
            </a:r>
            <a:r>
              <a:rPr lang="ru-RU" dirty="0"/>
              <a:t>. Можно использовать значение атрибута </a:t>
            </a:r>
            <a:r>
              <a:rPr lang="ru-RU" dirty="0" err="1"/>
              <a:t>id</a:t>
            </a:r>
            <a:r>
              <a:rPr lang="ru-RU" dirty="0"/>
              <a:t> напрямую: </a:t>
            </a:r>
            <a:r>
              <a:rPr lang="ru-RU" b="1" i="1" dirty="0" err="1"/>
              <a:t>xlink:href</a:t>
            </a:r>
            <a:r>
              <a:rPr lang="ru-RU" b="1" i="1" dirty="0"/>
              <a:t>="http://dog.com/dogbreeds.xml#Rottweiler"</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156</a:t>
            </a:fld>
            <a:endParaRPr lang="ru-RU"/>
          </a:p>
        </p:txBody>
      </p:sp>
    </p:spTree>
    <p:extLst>
      <p:ext uri="{BB962C8B-B14F-4D97-AF65-F5344CB8AC3E}">
        <p14:creationId xmlns:p14="http://schemas.microsoft.com/office/powerpoint/2010/main" val="25781112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Документ </a:t>
            </a:r>
            <a:r>
              <a:rPr lang="en-US" dirty="0"/>
              <a:t>XML </a:t>
            </a:r>
            <a:r>
              <a:rPr lang="ru-RU" dirty="0"/>
              <a:t>со ссылками </a:t>
            </a:r>
            <a:r>
              <a:rPr lang="en-US" dirty="0" err="1"/>
              <a:t>XPoint</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en-US" dirty="0"/>
              <a:t>&lt;?xml version="1.0" encoding="UTF-8"?&gt;</a:t>
            </a:r>
          </a:p>
          <a:p>
            <a:pPr marL="0" indent="0">
              <a:buNone/>
            </a:pPr>
            <a:r>
              <a:rPr lang="en-US" dirty="0"/>
              <a:t>&lt;</a:t>
            </a:r>
            <a:r>
              <a:rPr lang="en-US" dirty="0" err="1"/>
              <a:t>mydogs</a:t>
            </a:r>
            <a:r>
              <a:rPr lang="en-US" dirty="0"/>
              <a:t> </a:t>
            </a:r>
            <a:r>
              <a:rPr lang="en-US" dirty="0" err="1"/>
              <a:t>xmlns:xlink</a:t>
            </a:r>
            <a:r>
              <a:rPr lang="en-US" dirty="0"/>
              <a:t>="http://www.w3.org/1999/xlink"&gt;</a:t>
            </a:r>
          </a:p>
          <a:p>
            <a:pPr marL="0" indent="0">
              <a:buNone/>
            </a:pPr>
            <a:r>
              <a:rPr lang="en-US" dirty="0"/>
              <a:t>   &lt;</a:t>
            </a:r>
            <a:r>
              <a:rPr lang="en-US" dirty="0" err="1"/>
              <a:t>mydog</a:t>
            </a:r>
            <a:r>
              <a:rPr lang="en-US" dirty="0"/>
              <a:t>&gt;</a:t>
            </a:r>
          </a:p>
          <a:p>
            <a:pPr marL="0" indent="0">
              <a:buNone/>
            </a:pPr>
            <a:r>
              <a:rPr lang="en-US" dirty="0"/>
              <a:t>      &lt;description&gt;Anton is my favorite dog. He has won a lot of.....&lt;/description&gt;</a:t>
            </a:r>
          </a:p>
          <a:p>
            <a:pPr marL="0" indent="0">
              <a:buNone/>
            </a:pPr>
            <a:r>
              <a:rPr lang="en-US" dirty="0"/>
              <a:t>      &lt;fact </a:t>
            </a:r>
            <a:r>
              <a:rPr lang="en-US" dirty="0" err="1"/>
              <a:t>xlink:type</a:t>
            </a:r>
            <a:r>
              <a:rPr lang="en-US" dirty="0"/>
              <a:t>="simple" </a:t>
            </a:r>
            <a:r>
              <a:rPr lang="en-US" dirty="0" err="1"/>
              <a:t>xlink:href</a:t>
            </a:r>
            <a:r>
              <a:rPr lang="en-US" dirty="0"/>
              <a:t>="http://dog.com/</a:t>
            </a:r>
            <a:r>
              <a:rPr lang="en-US" dirty="0" err="1"/>
              <a:t>dogbreeds.xml#Rottweiler</a:t>
            </a:r>
            <a:r>
              <a:rPr lang="en-US" dirty="0"/>
              <a:t>"&gt;Fact about Rottweiler&lt;/fact&gt;</a:t>
            </a:r>
          </a:p>
          <a:p>
            <a:pPr marL="0" indent="0">
              <a:buNone/>
            </a:pPr>
            <a:r>
              <a:rPr lang="en-US" dirty="0"/>
              <a:t>   &lt;/</a:t>
            </a:r>
            <a:r>
              <a:rPr lang="en-US" dirty="0" err="1"/>
              <a:t>mydog</a:t>
            </a:r>
            <a:r>
              <a:rPr lang="en-US" dirty="0"/>
              <a:t>&gt;</a:t>
            </a:r>
          </a:p>
          <a:p>
            <a:pPr marL="0" indent="0">
              <a:buNone/>
            </a:pPr>
            <a:r>
              <a:rPr lang="en-US" dirty="0"/>
              <a:t>   &lt;</a:t>
            </a:r>
            <a:r>
              <a:rPr lang="en-US" dirty="0" err="1"/>
              <a:t>mydog</a:t>
            </a:r>
            <a:r>
              <a:rPr lang="en-US" dirty="0"/>
              <a:t>&gt;</a:t>
            </a:r>
          </a:p>
          <a:p>
            <a:pPr marL="0" indent="0">
              <a:buNone/>
            </a:pPr>
            <a:r>
              <a:rPr lang="en-US" dirty="0"/>
              <a:t>      &lt;description&gt;Pluto is the sweetest dog on earth......&lt;/description&gt;</a:t>
            </a:r>
          </a:p>
          <a:p>
            <a:pPr marL="0" indent="0">
              <a:buNone/>
            </a:pPr>
            <a:r>
              <a:rPr lang="en-US" dirty="0"/>
              <a:t>      &lt;fact </a:t>
            </a:r>
            <a:r>
              <a:rPr lang="en-US" dirty="0" err="1"/>
              <a:t>xlink:type</a:t>
            </a:r>
            <a:r>
              <a:rPr lang="en-US" dirty="0"/>
              <a:t>="simple" </a:t>
            </a:r>
            <a:r>
              <a:rPr lang="en-US" dirty="0" err="1"/>
              <a:t>xlink:href</a:t>
            </a:r>
            <a:r>
              <a:rPr lang="en-US" dirty="0"/>
              <a:t>="http://dog.com/</a:t>
            </a:r>
            <a:r>
              <a:rPr lang="en-US" dirty="0" err="1"/>
              <a:t>dogbreeds.xml#FCRetriever</a:t>
            </a:r>
            <a:r>
              <a:rPr lang="en-US" dirty="0"/>
              <a:t>"&gt;Fact about flat-coated Retriever&lt;/fact&gt;</a:t>
            </a:r>
          </a:p>
          <a:p>
            <a:pPr marL="0" indent="0">
              <a:buNone/>
            </a:pPr>
            <a:r>
              <a:rPr lang="en-US" dirty="0"/>
              <a:t>   &lt;/</a:t>
            </a:r>
            <a:r>
              <a:rPr lang="en-US" dirty="0" err="1"/>
              <a:t>mydog</a:t>
            </a:r>
            <a:r>
              <a:rPr lang="en-US" dirty="0"/>
              <a:t>&gt;</a:t>
            </a:r>
          </a:p>
          <a:p>
            <a:pPr marL="0" indent="0">
              <a:buNone/>
            </a:pPr>
            <a:r>
              <a:rPr lang="en-US" dirty="0"/>
              <a:t>&lt;/</a:t>
            </a:r>
            <a:r>
              <a:rPr lang="en-US" dirty="0" err="1"/>
              <a:t>mydogs</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157</a:t>
            </a:fld>
            <a:endParaRPr lang="ru-RU"/>
          </a:p>
        </p:txBody>
      </p:sp>
    </p:spTree>
    <p:extLst>
      <p:ext uri="{BB962C8B-B14F-4D97-AF65-F5344CB8AC3E}">
        <p14:creationId xmlns:p14="http://schemas.microsoft.com/office/powerpoint/2010/main" val="39075725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XQuery</a:t>
            </a:r>
            <a:r>
              <a:rPr lang="ru-RU" dirty="0"/>
              <a:t>, слайд 1/2</a:t>
            </a:r>
          </a:p>
        </p:txBody>
      </p:sp>
      <p:sp>
        <p:nvSpPr>
          <p:cNvPr id="3" name="Объект 2"/>
          <p:cNvSpPr>
            <a:spLocks noGrp="1"/>
          </p:cNvSpPr>
          <p:nvPr>
            <p:ph idx="1"/>
          </p:nvPr>
        </p:nvSpPr>
        <p:spPr>
          <a:xfrm>
            <a:off x="628650" y="1799745"/>
            <a:ext cx="7886700" cy="4351338"/>
          </a:xfrm>
        </p:spPr>
        <p:txBody>
          <a:bodyPr>
            <a:normAutofit fontScale="62500" lnSpcReduction="20000"/>
          </a:bodyPr>
          <a:lstStyle/>
          <a:p>
            <a:pPr marL="0" indent="0">
              <a:buNone/>
            </a:pPr>
            <a:r>
              <a:rPr lang="ru-RU" dirty="0"/>
              <a:t>Для XML язык XQuery тоже самое, что SQL для баз данных.</a:t>
            </a:r>
          </a:p>
          <a:p>
            <a:pPr marL="0" indent="0">
              <a:buNone/>
            </a:pPr>
            <a:r>
              <a:rPr lang="ru-RU" dirty="0"/>
              <a:t>XQuery разработан для того, чтобы делать выборки из данных в формате XML.</a:t>
            </a:r>
          </a:p>
          <a:p>
            <a:pPr marL="0" indent="0">
              <a:buNone/>
            </a:pPr>
            <a:r>
              <a:rPr lang="ru-RU" dirty="0"/>
              <a:t>Пример </a:t>
            </a:r>
            <a:r>
              <a:rPr lang="en-US" dirty="0"/>
              <a:t>XQuery:</a:t>
            </a:r>
          </a:p>
          <a:p>
            <a:pPr marL="0" indent="0">
              <a:buNone/>
            </a:pPr>
            <a:r>
              <a:rPr lang="en-US" dirty="0"/>
              <a:t>for $x in doc("books.xml")/bookstore/book</a:t>
            </a:r>
          </a:p>
          <a:p>
            <a:pPr marL="0" indent="0">
              <a:buNone/>
            </a:pPr>
            <a:r>
              <a:rPr lang="en-US" dirty="0"/>
              <a:t> where $x/price&gt;30</a:t>
            </a:r>
          </a:p>
          <a:p>
            <a:pPr marL="0" indent="0">
              <a:buNone/>
            </a:pPr>
            <a:r>
              <a:rPr lang="en-US" dirty="0"/>
              <a:t> order by $x/title</a:t>
            </a:r>
          </a:p>
          <a:p>
            <a:pPr marL="0" indent="0">
              <a:buNone/>
            </a:pPr>
            <a:r>
              <a:rPr lang="en-US" dirty="0"/>
              <a:t> return $x/title</a:t>
            </a:r>
            <a:endParaRPr lang="ru-RU" dirty="0"/>
          </a:p>
          <a:p>
            <a:pPr marL="0" indent="0">
              <a:buNone/>
            </a:pPr>
            <a:r>
              <a:rPr lang="ru-RU" dirty="0"/>
              <a:t>XQuery что это?</a:t>
            </a:r>
          </a:p>
          <a:p>
            <a:r>
              <a:rPr lang="ru-RU" dirty="0"/>
              <a:t>XQuery – язык программирования, позволяющий делать выборки из XML данных</a:t>
            </a:r>
          </a:p>
          <a:p>
            <a:r>
              <a:rPr lang="ru-RU" dirty="0"/>
              <a:t>XQuery для XML тоже самое, что SQL для баз данных</a:t>
            </a:r>
          </a:p>
          <a:p>
            <a:r>
              <a:rPr lang="ru-RU" dirty="0"/>
              <a:t>XQuery построен на выражениях XPath</a:t>
            </a:r>
          </a:p>
          <a:p>
            <a:r>
              <a:rPr lang="ru-RU" dirty="0"/>
              <a:t>XQuery поддерживается всеми основными базами данных</a:t>
            </a:r>
          </a:p>
          <a:p>
            <a:r>
              <a:rPr lang="ru-RU" dirty="0"/>
              <a:t>XQuery рекомендован W3C</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158</a:t>
            </a:fld>
            <a:endParaRPr lang="ru-RU"/>
          </a:p>
        </p:txBody>
      </p:sp>
    </p:spTree>
    <p:extLst>
      <p:ext uri="{BB962C8B-B14F-4D97-AF65-F5344CB8AC3E}">
        <p14:creationId xmlns:p14="http://schemas.microsoft.com/office/powerpoint/2010/main" val="16527288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XQuery, </a:t>
            </a:r>
            <a:r>
              <a:rPr lang="ru-RU" dirty="0"/>
              <a:t>слайд 2/2</a:t>
            </a:r>
          </a:p>
        </p:txBody>
      </p:sp>
      <p:sp>
        <p:nvSpPr>
          <p:cNvPr id="3" name="Объект 2"/>
          <p:cNvSpPr>
            <a:spLocks noGrp="1"/>
          </p:cNvSpPr>
          <p:nvPr>
            <p:ph idx="1"/>
          </p:nvPr>
        </p:nvSpPr>
        <p:spPr/>
        <p:txBody>
          <a:bodyPr>
            <a:normAutofit fontScale="47500" lnSpcReduction="20000"/>
          </a:bodyPr>
          <a:lstStyle/>
          <a:p>
            <a:pPr marL="0" indent="0">
              <a:buNone/>
            </a:pPr>
            <a:r>
              <a:rPr lang="ru-RU" dirty="0"/>
              <a:t>XQuery позволяет делать выборки из XML</a:t>
            </a:r>
          </a:p>
          <a:p>
            <a:pPr marL="0" indent="0">
              <a:buNone/>
            </a:pPr>
            <a:r>
              <a:rPr lang="ru-RU" dirty="0"/>
              <a:t>XQuery язык программирования, предназначенный для поиска и извлечения элементов и атрибутов в XML документах.</a:t>
            </a:r>
          </a:p>
          <a:p>
            <a:pPr marL="0" indent="0">
              <a:buNone/>
            </a:pPr>
            <a:r>
              <a:rPr lang="ru-RU" dirty="0"/>
              <a:t>Например при помощи XQuery можно решить следующую задачу: "Выбрать все записи CD с ценой меньше $10 из коллекции CD, хранящейся в файле cd_catalog.xml"</a:t>
            </a:r>
          </a:p>
          <a:p>
            <a:pPr marL="0" indent="0">
              <a:buNone/>
            </a:pPr>
            <a:r>
              <a:rPr lang="ru-RU" dirty="0"/>
              <a:t>XQuery и XPath</a:t>
            </a:r>
          </a:p>
          <a:p>
            <a:pPr marL="0" indent="0">
              <a:buNone/>
            </a:pPr>
            <a:r>
              <a:rPr lang="ru-RU" dirty="0"/>
              <a:t>XQuery 1.0 и XPath 2.0 построены на одной и той же модели данных и поддерживают одинаковый набор функций и операторов. Если знаете XPath, то проблем с изучением X</a:t>
            </a:r>
            <a:r>
              <a:rPr lang="en-US" dirty="0"/>
              <a:t>Q</a:t>
            </a:r>
            <a:r>
              <a:rPr lang="ru-RU" dirty="0" err="1"/>
              <a:t>uery</a:t>
            </a:r>
            <a:r>
              <a:rPr lang="ru-RU" dirty="0"/>
              <a:t> не возникнет.</a:t>
            </a:r>
          </a:p>
          <a:p>
            <a:pPr marL="0" indent="0">
              <a:buNone/>
            </a:pPr>
            <a:r>
              <a:rPr lang="ru-RU" dirty="0"/>
              <a:t>Сфера использования XQuery</a:t>
            </a:r>
          </a:p>
          <a:p>
            <a:pPr marL="0" indent="0">
              <a:buNone/>
            </a:pPr>
            <a:r>
              <a:rPr lang="ru-RU" dirty="0"/>
              <a:t>XQuery может быть использован:</a:t>
            </a:r>
          </a:p>
          <a:p>
            <a:r>
              <a:rPr lang="ru-RU" dirty="0"/>
              <a:t>Для извлечения информации, чтобы использовать полученные данные в веб-сервисах;</a:t>
            </a:r>
          </a:p>
          <a:p>
            <a:r>
              <a:rPr lang="ru-RU" dirty="0"/>
              <a:t>Для генерирования итоговых отчетов;</a:t>
            </a:r>
          </a:p>
          <a:p>
            <a:r>
              <a:rPr lang="ru-RU" dirty="0"/>
              <a:t>Для преобразования данных XML в XHTML;</a:t>
            </a:r>
          </a:p>
          <a:p>
            <a:r>
              <a:rPr lang="ru-RU" dirty="0"/>
              <a:t>Для поиска релевантной информации в веб-документах.</a:t>
            </a:r>
          </a:p>
          <a:p>
            <a:pPr marL="0" indent="0">
              <a:buNone/>
            </a:pPr>
            <a:r>
              <a:rPr lang="ru-RU" dirty="0"/>
              <a:t>XQuery рекомендован W3C</a:t>
            </a:r>
          </a:p>
          <a:p>
            <a:pPr marL="0" indent="0">
              <a:buNone/>
            </a:pPr>
            <a:r>
              <a:rPr lang="ru-RU" dirty="0"/>
              <a:t>XQuery совместим с несколькими стандартами W3C, такими как XML, </a:t>
            </a:r>
            <a:r>
              <a:rPr lang="ru-RU" dirty="0" err="1"/>
              <a:t>Namespaces</a:t>
            </a:r>
            <a:r>
              <a:rPr lang="ru-RU" dirty="0"/>
              <a:t>, XSLT, </a:t>
            </a:r>
            <a:r>
              <a:rPr lang="ru-RU" dirty="0" err="1"/>
              <a:t>Xpath</a:t>
            </a:r>
            <a:r>
              <a:rPr lang="ru-RU" dirty="0"/>
              <a:t> и схемы XML.</a:t>
            </a:r>
          </a:p>
          <a:p>
            <a:pPr marL="0" indent="0">
              <a:buNone/>
            </a:pPr>
            <a:r>
              <a:rPr lang="ru-RU" dirty="0"/>
              <a:t>XQuery 1.0 стал рекомендацией W3C в 2007.</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159</a:t>
            </a:fld>
            <a:endParaRPr lang="ru-RU"/>
          </a:p>
        </p:txBody>
      </p:sp>
    </p:spTree>
    <p:extLst>
      <p:ext uri="{BB962C8B-B14F-4D97-AF65-F5344CB8AC3E}">
        <p14:creationId xmlns:p14="http://schemas.microsoft.com/office/powerpoint/2010/main" val="85580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40648"/>
          </a:xfrm>
        </p:spPr>
        <p:txBody>
          <a:bodyPr>
            <a:normAutofit fontScale="90000"/>
          </a:bodyPr>
          <a:lstStyle/>
          <a:p>
            <a:r>
              <a:rPr lang="ru-RU" dirty="0"/>
              <a:t>Элемент </a:t>
            </a:r>
            <a:r>
              <a:rPr lang="en-US" dirty="0" err="1"/>
              <a:t>xsl:if</a:t>
            </a:r>
            <a:endParaRPr lang="ru-RU" dirty="0"/>
          </a:p>
        </p:txBody>
      </p:sp>
      <p:sp>
        <p:nvSpPr>
          <p:cNvPr id="3" name="Объект 2"/>
          <p:cNvSpPr>
            <a:spLocks noGrp="1"/>
          </p:cNvSpPr>
          <p:nvPr>
            <p:ph idx="1"/>
          </p:nvPr>
        </p:nvSpPr>
        <p:spPr>
          <a:xfrm>
            <a:off x="628650" y="905775"/>
            <a:ext cx="7886700" cy="5271188"/>
          </a:xfrm>
        </p:spPr>
        <p:txBody>
          <a:bodyPr>
            <a:normAutofit lnSpcReduction="10000"/>
          </a:bodyPr>
          <a:lstStyle/>
          <a:p>
            <a:pPr marL="0" indent="0">
              <a:buNone/>
            </a:pPr>
            <a:r>
              <a:rPr lang="ru-RU" dirty="0"/>
              <a:t>Элемент </a:t>
            </a:r>
            <a:r>
              <a:rPr lang="ru-RU" b="1" dirty="0"/>
              <a:t>&lt;</a:t>
            </a:r>
            <a:r>
              <a:rPr lang="ru-RU" b="1" dirty="0" err="1"/>
              <a:t>xsl:if</a:t>
            </a:r>
            <a:r>
              <a:rPr lang="ru-RU" b="1" dirty="0"/>
              <a:t>&gt;</a:t>
            </a:r>
            <a:r>
              <a:rPr lang="ru-RU" dirty="0"/>
              <a:t> позволяет задать проверку на соответствие определенному условию содержимое XML файла.</a:t>
            </a:r>
          </a:p>
          <a:p>
            <a:pPr marL="0" indent="0">
              <a:buNone/>
            </a:pPr>
            <a:r>
              <a:rPr lang="ru-RU" dirty="0"/>
              <a:t>Чтобы задать проверку содержимого XML файла, нужно добавить элемент </a:t>
            </a:r>
            <a:r>
              <a:rPr lang="ru-RU" b="1" dirty="0"/>
              <a:t>&lt;</a:t>
            </a:r>
            <a:r>
              <a:rPr lang="ru-RU" b="1" dirty="0" err="1"/>
              <a:t>xsl:if</a:t>
            </a:r>
            <a:r>
              <a:rPr lang="ru-RU" b="1" dirty="0"/>
              <a:t>&gt;</a:t>
            </a:r>
            <a:r>
              <a:rPr lang="ru-RU" dirty="0"/>
              <a:t> в XSL документ.</a:t>
            </a:r>
          </a:p>
          <a:p>
            <a:pPr marL="0" indent="0">
              <a:buNone/>
            </a:pPr>
            <a:r>
              <a:rPr lang="ru-RU" dirty="0"/>
              <a:t>&lt;</a:t>
            </a:r>
            <a:r>
              <a:rPr lang="ru-RU" dirty="0" err="1"/>
              <a:t>xsl:if</a:t>
            </a:r>
            <a:r>
              <a:rPr lang="ru-RU" dirty="0"/>
              <a:t> </a:t>
            </a:r>
            <a:r>
              <a:rPr lang="ru-RU" dirty="0" err="1"/>
              <a:t>test</a:t>
            </a:r>
            <a:r>
              <a:rPr lang="ru-RU" dirty="0"/>
              <a:t>="</a:t>
            </a:r>
            <a:r>
              <a:rPr lang="ru-RU" i="1" dirty="0"/>
              <a:t>выражение</a:t>
            </a:r>
            <a:r>
              <a:rPr lang="ru-RU" dirty="0"/>
              <a:t>"&gt;</a:t>
            </a:r>
            <a:br>
              <a:rPr lang="ru-RU" dirty="0"/>
            </a:br>
            <a:r>
              <a:rPr lang="ru-RU" dirty="0"/>
              <a:t>...некие выводимые данные, если условие выполняется...</a:t>
            </a:r>
            <a:br>
              <a:rPr lang="ru-RU" dirty="0"/>
            </a:br>
            <a:r>
              <a:rPr lang="ru-RU" dirty="0"/>
              <a:t>&lt;/</a:t>
            </a:r>
            <a:r>
              <a:rPr lang="ru-RU" dirty="0" err="1"/>
              <a:t>xsl:if</a:t>
            </a:r>
            <a:r>
              <a:rPr lang="ru-RU" dirty="0"/>
              <a:t>&gt;</a:t>
            </a:r>
          </a:p>
          <a:p>
            <a:pPr marL="0" indent="0">
              <a:buNone/>
            </a:pPr>
            <a:r>
              <a:rPr lang="ru-RU" dirty="0"/>
              <a:t>Чтобы добавить проверку на соответствие какому-либо условию, следует добавить элемент </a:t>
            </a:r>
            <a:r>
              <a:rPr lang="ru-RU" b="1" dirty="0"/>
              <a:t>&lt;</a:t>
            </a:r>
            <a:r>
              <a:rPr lang="ru-RU" b="1" dirty="0" err="1"/>
              <a:t>xsl:if</a:t>
            </a:r>
            <a:r>
              <a:rPr lang="ru-RU" b="1" dirty="0"/>
              <a:t>&gt;</a:t>
            </a:r>
            <a:r>
              <a:rPr lang="ru-RU" dirty="0"/>
              <a:t> внутри элемента &lt;</a:t>
            </a:r>
            <a:r>
              <a:rPr lang="ru-RU" dirty="0" err="1"/>
              <a:t>xsl:for-each</a:t>
            </a:r>
            <a:r>
              <a:rPr lang="ru-RU" dirty="0"/>
              <a:t>&gt; в XSL файле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16</a:t>
            </a:fld>
            <a:endParaRPr lang="ru-RU"/>
          </a:p>
        </p:txBody>
      </p:sp>
    </p:spTree>
    <p:extLst>
      <p:ext uri="{BB962C8B-B14F-4D97-AF65-F5344CB8AC3E}">
        <p14:creationId xmlns:p14="http://schemas.microsoft.com/office/powerpoint/2010/main" val="413235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Работа с датой и временем</a:t>
            </a:r>
          </a:p>
        </p:txBody>
      </p:sp>
      <p:sp>
        <p:nvSpPr>
          <p:cNvPr id="3" name="Объект 2"/>
          <p:cNvSpPr>
            <a:spLocks noGrp="1"/>
          </p:cNvSpPr>
          <p:nvPr>
            <p:ph idx="1"/>
          </p:nvPr>
        </p:nvSpPr>
        <p:spPr/>
        <p:txBody>
          <a:bodyPr>
            <a:normAutofit fontScale="62500" lnSpcReduction="20000"/>
          </a:bodyPr>
          <a:lstStyle/>
          <a:p>
            <a:pPr marL="0" indent="0">
              <a:buNone/>
            </a:pPr>
            <a:r>
              <a:rPr lang="ru-RU" dirty="0"/>
              <a:t>Практически все проекты сталкиваются с проблемами, вызванными неправильной обработкой и хранением даты и времени. Даже если проект используется в одном часовом поясе, все равно после перехода на зимнее/летнее время можно получить неприятные неожиданности. При этом мало кто озадачивается реализацией правильного механизма со старта, потому что кажется, что с этим проблем быть не может, так как все тривиально. К сожалению, в последствии реальность показывает, что это не так.</a:t>
            </a:r>
            <a:br>
              <a:rPr lang="ru-RU" dirty="0"/>
            </a:br>
            <a:br>
              <a:rPr lang="ru-RU" dirty="0"/>
            </a:br>
            <a:r>
              <a:rPr lang="ru-RU" dirty="0"/>
              <a:t>Логически можно выделить следующие типы значений, относящиеся к дате и времени:</a:t>
            </a:r>
          </a:p>
          <a:p>
            <a:r>
              <a:rPr lang="ru-RU" dirty="0"/>
              <a:t>Дата и время — «материал для медицинского анализа был собран 15 января 2014 года в 13:17:15»</a:t>
            </a:r>
          </a:p>
          <a:p>
            <a:r>
              <a:rPr lang="ru-RU" dirty="0"/>
              <a:t>Дата без времени — например, «новый контракт вступает в силу 2 февраля 2016 года»</a:t>
            </a:r>
          </a:p>
          <a:p>
            <a:r>
              <a:rPr lang="ru-RU" dirty="0"/>
              <a:t>Временной интервал — «отчет был сформирован за 3 минуты 15 секунд»</a:t>
            </a:r>
          </a:p>
          <a:p>
            <a:r>
              <a:rPr lang="ru-RU" dirty="0"/>
              <a:t>Расписание запланированных событий — «импорт данных из другой системы должен происходить каждый будний день в 10:00»</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160</a:t>
            </a:fld>
            <a:endParaRPr lang="ru-RU"/>
          </a:p>
        </p:txBody>
      </p:sp>
    </p:spTree>
    <p:extLst>
      <p:ext uri="{BB962C8B-B14F-4D97-AF65-F5344CB8AC3E}">
        <p14:creationId xmlns:p14="http://schemas.microsoft.com/office/powerpoint/2010/main" val="4289264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a:t>
            </a:r>
            <a:r>
              <a:rPr lang="en-US" dirty="0" err="1"/>
              <a:t>DateTime</a:t>
            </a:r>
            <a:endParaRPr lang="ru-RU" dirty="0"/>
          </a:p>
        </p:txBody>
      </p:sp>
      <p:sp>
        <p:nvSpPr>
          <p:cNvPr id="3" name="Объект 2"/>
          <p:cNvSpPr>
            <a:spLocks noGrp="1"/>
          </p:cNvSpPr>
          <p:nvPr>
            <p:ph idx="1"/>
          </p:nvPr>
        </p:nvSpPr>
        <p:spPr/>
        <p:txBody>
          <a:bodyPr>
            <a:normAutofit fontScale="92500"/>
          </a:bodyPr>
          <a:lstStyle/>
          <a:p>
            <a:pPr marL="0" indent="0">
              <a:buNone/>
            </a:pPr>
            <a:r>
              <a:rPr lang="ru-RU" dirty="0"/>
              <a:t>Представляет текущее время, обычно выраженное как дата и время суток.</a:t>
            </a:r>
            <a:endParaRPr lang="en-US" dirty="0"/>
          </a:p>
          <a:p>
            <a:pPr marL="0" indent="0">
              <a:buNone/>
            </a:pPr>
            <a:r>
              <a:rPr lang="ru-RU" dirty="0"/>
              <a:t>Для создания нового объекта </a:t>
            </a:r>
            <a:r>
              <a:rPr lang="ru-RU" dirty="0" err="1"/>
              <a:t>DateTime</a:t>
            </a:r>
            <a:r>
              <a:rPr lang="ru-RU" dirty="0"/>
              <a:t> также можно использовать конструктор. Пустой конструктор создает начальную дату:</a:t>
            </a:r>
            <a:endParaRPr lang="en-US" dirty="0"/>
          </a:p>
          <a:p>
            <a:pPr marL="0" indent="0">
              <a:buNone/>
            </a:pPr>
            <a:r>
              <a:rPr lang="en-US" b="1" dirty="0" err="1"/>
              <a:t>DateTime</a:t>
            </a:r>
            <a:r>
              <a:rPr lang="en-US" b="1" dirty="0"/>
              <a:t> date1 = new </a:t>
            </a:r>
            <a:r>
              <a:rPr lang="en-US" b="1" dirty="0" err="1"/>
              <a:t>DateTime</a:t>
            </a:r>
            <a:r>
              <a:rPr lang="en-US" b="1" dirty="0"/>
              <a:t>();</a:t>
            </a:r>
          </a:p>
          <a:p>
            <a:pPr marL="0" indent="0">
              <a:buNone/>
            </a:pPr>
            <a:r>
              <a:rPr lang="en-US" b="1" dirty="0" err="1"/>
              <a:t>Console.WriteLine</a:t>
            </a:r>
            <a:r>
              <a:rPr lang="en-US" b="1" dirty="0"/>
              <a:t>(date1); // 01.01.0001 0:00:00</a:t>
            </a:r>
          </a:p>
          <a:p>
            <a:pPr marL="0" indent="0">
              <a:buNone/>
            </a:pPr>
            <a:r>
              <a:rPr lang="ru-RU" dirty="0"/>
              <a:t>Будет получено минимально возможное значение, которое также можно получить следующим образом:</a:t>
            </a:r>
          </a:p>
          <a:p>
            <a:pPr marL="0" indent="0">
              <a:buNone/>
            </a:pPr>
            <a:r>
              <a:rPr lang="en-US" b="1" dirty="0" err="1"/>
              <a:t>Console.WriteLine</a:t>
            </a:r>
            <a:r>
              <a:rPr lang="en-US" b="1" dirty="0"/>
              <a:t>(</a:t>
            </a:r>
            <a:r>
              <a:rPr lang="en-US" b="1" dirty="0" err="1"/>
              <a:t>DateTime.MinValue</a:t>
            </a:r>
            <a:r>
              <a:rPr lang="en-US" b="1" dirty="0"/>
              <a:t>);</a:t>
            </a:r>
            <a:endParaRPr lang="ru-RU" b="1" dirty="0"/>
          </a:p>
          <a:p>
            <a:pPr marL="0" indent="0">
              <a:buNone/>
            </a:pPr>
            <a:endParaRPr lang="ru-RU" i="1"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161</a:t>
            </a:fld>
            <a:endParaRPr lang="ru-RU"/>
          </a:p>
        </p:txBody>
      </p:sp>
    </p:spTree>
    <p:extLst>
      <p:ext uri="{BB962C8B-B14F-4D97-AF65-F5344CB8AC3E}">
        <p14:creationId xmlns:p14="http://schemas.microsoft.com/office/powerpoint/2010/main" val="257972154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Задание конкретной даты и времени</a:t>
            </a:r>
          </a:p>
        </p:txBody>
      </p:sp>
      <p:sp>
        <p:nvSpPr>
          <p:cNvPr id="3" name="Объект 2"/>
          <p:cNvSpPr>
            <a:spLocks noGrp="1"/>
          </p:cNvSpPr>
          <p:nvPr>
            <p:ph idx="1"/>
          </p:nvPr>
        </p:nvSpPr>
        <p:spPr/>
        <p:txBody>
          <a:bodyPr>
            <a:normAutofit fontScale="47500" lnSpcReduction="20000"/>
          </a:bodyPr>
          <a:lstStyle/>
          <a:p>
            <a:pPr marL="0" indent="0">
              <a:buNone/>
            </a:pPr>
            <a:r>
              <a:rPr lang="ru-RU" dirty="0"/>
              <a:t>Чтобы задать конкретную дату, нужно использовать один из конструкторов, принимающих параметры:</a:t>
            </a:r>
          </a:p>
          <a:p>
            <a:pPr marL="0" indent="0">
              <a:buNone/>
            </a:pPr>
            <a:r>
              <a:rPr lang="en-US" b="1" dirty="0" err="1"/>
              <a:t>DateTime</a:t>
            </a:r>
            <a:r>
              <a:rPr lang="en-US" b="1" dirty="0"/>
              <a:t> date1 = new </a:t>
            </a:r>
            <a:r>
              <a:rPr lang="en-US" b="1" dirty="0" err="1"/>
              <a:t>DateTime</a:t>
            </a:r>
            <a:r>
              <a:rPr lang="en-US" b="1" dirty="0"/>
              <a:t>(2015, 7, 20); // </a:t>
            </a:r>
            <a:r>
              <a:rPr lang="ru-RU" b="1" dirty="0"/>
              <a:t>год - месяц - день</a:t>
            </a:r>
          </a:p>
          <a:p>
            <a:pPr marL="0" indent="0">
              <a:buNone/>
            </a:pPr>
            <a:r>
              <a:rPr lang="en-US" b="1" dirty="0" err="1"/>
              <a:t>Console.WriteLine</a:t>
            </a:r>
            <a:r>
              <a:rPr lang="en-US" b="1" dirty="0"/>
              <a:t>(date1); // 20.07.2015 0:00:00</a:t>
            </a:r>
            <a:endParaRPr lang="ru-RU" b="1" dirty="0"/>
          </a:p>
          <a:p>
            <a:pPr marL="0" indent="0">
              <a:buNone/>
            </a:pPr>
            <a:r>
              <a:rPr lang="ru-RU" dirty="0"/>
              <a:t>Установка времени:</a:t>
            </a:r>
          </a:p>
          <a:p>
            <a:pPr marL="0" indent="0">
              <a:buNone/>
            </a:pPr>
            <a:r>
              <a:rPr lang="en-US" b="1" dirty="0" err="1"/>
              <a:t>DateTime</a:t>
            </a:r>
            <a:r>
              <a:rPr lang="en-US" b="1" dirty="0"/>
              <a:t> date1 = new </a:t>
            </a:r>
            <a:r>
              <a:rPr lang="en-US" b="1" dirty="0" err="1"/>
              <a:t>DateTime</a:t>
            </a:r>
            <a:r>
              <a:rPr lang="en-US" b="1" dirty="0"/>
              <a:t>(2015, 7, 20, 18, 30, 25); // </a:t>
            </a:r>
            <a:r>
              <a:rPr lang="ru-RU" b="1" dirty="0"/>
              <a:t>год - месяц - день - час - минута - секунда</a:t>
            </a:r>
          </a:p>
          <a:p>
            <a:pPr marL="0" indent="0">
              <a:buNone/>
            </a:pPr>
            <a:r>
              <a:rPr lang="en-US" b="1" dirty="0" err="1"/>
              <a:t>Console.WriteLine</a:t>
            </a:r>
            <a:r>
              <a:rPr lang="en-US" b="1" dirty="0"/>
              <a:t>(date1); // 20.07.2015 18:30:25</a:t>
            </a:r>
            <a:endParaRPr lang="ru-RU" b="1" dirty="0"/>
          </a:p>
          <a:p>
            <a:pPr marL="0" indent="0">
              <a:buNone/>
            </a:pPr>
            <a:r>
              <a:rPr lang="ru-RU" dirty="0"/>
              <a:t>Если необходимо получить текущую время и дату, то можно использовать ряд свойств </a:t>
            </a:r>
            <a:r>
              <a:rPr lang="ru-RU" dirty="0" err="1"/>
              <a:t>DateTime</a:t>
            </a:r>
            <a:r>
              <a:rPr lang="ru-RU" dirty="0"/>
              <a:t>:</a:t>
            </a:r>
          </a:p>
          <a:p>
            <a:pPr marL="0" indent="0">
              <a:buNone/>
            </a:pPr>
            <a:r>
              <a:rPr lang="en-US" b="1" dirty="0" err="1"/>
              <a:t>Console.WriteLine</a:t>
            </a:r>
            <a:r>
              <a:rPr lang="en-US" b="1" dirty="0"/>
              <a:t>(</a:t>
            </a:r>
            <a:r>
              <a:rPr lang="en-US" b="1" dirty="0" err="1"/>
              <a:t>DateTime.Now</a:t>
            </a:r>
            <a:r>
              <a:rPr lang="en-US" b="1" dirty="0"/>
              <a:t>);</a:t>
            </a:r>
          </a:p>
          <a:p>
            <a:pPr marL="0" indent="0">
              <a:buNone/>
            </a:pPr>
            <a:r>
              <a:rPr lang="en-US" b="1" dirty="0" err="1"/>
              <a:t>Console.WriteLine</a:t>
            </a:r>
            <a:r>
              <a:rPr lang="en-US" b="1" dirty="0"/>
              <a:t>(</a:t>
            </a:r>
            <a:r>
              <a:rPr lang="en-US" b="1" dirty="0" err="1"/>
              <a:t>DateTime.UtcNow</a:t>
            </a:r>
            <a:r>
              <a:rPr lang="en-US" b="1" dirty="0"/>
              <a:t>);</a:t>
            </a:r>
          </a:p>
          <a:p>
            <a:pPr marL="0" indent="0">
              <a:buNone/>
            </a:pPr>
            <a:r>
              <a:rPr lang="en-US" b="1" dirty="0" err="1"/>
              <a:t>Console.WriteLine</a:t>
            </a:r>
            <a:r>
              <a:rPr lang="en-US" b="1" dirty="0"/>
              <a:t>(</a:t>
            </a:r>
            <a:r>
              <a:rPr lang="en-US" b="1" dirty="0" err="1"/>
              <a:t>DateTime.Today</a:t>
            </a:r>
            <a:r>
              <a:rPr lang="en-US" b="1" dirty="0"/>
              <a:t>);</a:t>
            </a:r>
            <a:endParaRPr lang="ru-RU" b="1" dirty="0"/>
          </a:p>
          <a:p>
            <a:pPr marL="0" indent="0">
              <a:buNone/>
            </a:pPr>
            <a:r>
              <a:rPr lang="ru-RU" dirty="0"/>
              <a:t>Свойство </a:t>
            </a:r>
            <a:r>
              <a:rPr lang="ru-RU" dirty="0" err="1"/>
              <a:t>DateTime.Now</a:t>
            </a:r>
            <a:r>
              <a:rPr lang="ru-RU" dirty="0"/>
              <a:t> берет текущую дату и время компьютера, </a:t>
            </a:r>
            <a:r>
              <a:rPr lang="ru-RU" dirty="0" err="1"/>
              <a:t>DateTime.UtcNow</a:t>
            </a:r>
            <a:r>
              <a:rPr lang="ru-RU" dirty="0"/>
              <a:t> - дата и время относительно времени по Гринвичу (GMT) и </a:t>
            </a:r>
            <a:r>
              <a:rPr lang="ru-RU" dirty="0" err="1"/>
              <a:t>DateTime.Today</a:t>
            </a:r>
            <a:r>
              <a:rPr lang="ru-RU" dirty="0"/>
              <a:t> - только текущая дата.</a:t>
            </a:r>
          </a:p>
          <a:p>
            <a:pPr marL="0" indent="0">
              <a:buNone/>
            </a:pPr>
            <a:r>
              <a:rPr lang="ru-RU" dirty="0"/>
              <a:t>При работе с датами надо учитывать, что по умолчанию для представления дат применяется григорианский календарь. Потому необходимо учитывать, что  в 1582 году после даты 4 октября (четверг) (еще по юлианскому календарю) сразу перешли к 15 октября (пятница)(уже по григорианскому календарю). Таким образом, фактически выкинули 10 дней. То есть после 4 октября шло 15 октября.</a:t>
            </a:r>
          </a:p>
          <a:p>
            <a:pPr marL="0" indent="0">
              <a:buNone/>
            </a:pPr>
            <a:r>
              <a:rPr lang="ru-RU" dirty="0"/>
              <a:t>В большинстве случаев данный факт вряд ли как-то повлияет на вычисления, однако при работе с очень давними датами данный аспект следует учитывать.</a:t>
            </a:r>
          </a:p>
        </p:txBody>
      </p:sp>
      <p:sp>
        <p:nvSpPr>
          <p:cNvPr id="4" name="Номер слайда 3"/>
          <p:cNvSpPr>
            <a:spLocks noGrp="1"/>
          </p:cNvSpPr>
          <p:nvPr>
            <p:ph type="sldNum" sz="quarter" idx="12"/>
          </p:nvPr>
        </p:nvSpPr>
        <p:spPr/>
        <p:txBody>
          <a:bodyPr/>
          <a:lstStyle/>
          <a:p>
            <a:fld id="{27BF893A-1522-497C-9455-E0D4EBB3EDB5}" type="slidenum">
              <a:rPr lang="ru-RU" smtClean="0"/>
              <a:pPr/>
              <a:t>162</a:t>
            </a:fld>
            <a:endParaRPr lang="ru-RU"/>
          </a:p>
        </p:txBody>
      </p:sp>
    </p:spTree>
    <p:extLst>
      <p:ext uri="{BB962C8B-B14F-4D97-AF65-F5344CB8AC3E}">
        <p14:creationId xmlns:p14="http://schemas.microsoft.com/office/powerpoint/2010/main" val="16942949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Операции с </a:t>
            </a:r>
            <a:r>
              <a:rPr lang="en-US" dirty="0" err="1"/>
              <a:t>DateTime</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Основные операции со структурой </a:t>
            </a:r>
            <a:r>
              <a:rPr lang="ru-RU" dirty="0" err="1"/>
              <a:t>DateTime</a:t>
            </a:r>
            <a:r>
              <a:rPr lang="ru-RU" dirty="0"/>
              <a:t> связаны со сложением или вычитанием дат. Например, надо к некоторой дате прибавить или, наоборот, отнять несколько дней.</a:t>
            </a:r>
          </a:p>
          <a:p>
            <a:pPr marL="0" indent="0">
              <a:buNone/>
            </a:pPr>
            <a:r>
              <a:rPr lang="ru-RU" dirty="0"/>
              <a:t>Для добавления дат используется ряд методов:</a:t>
            </a:r>
          </a:p>
          <a:p>
            <a:r>
              <a:rPr lang="ru-RU" dirty="0" err="1"/>
              <a:t>Add</a:t>
            </a:r>
            <a:r>
              <a:rPr lang="ru-RU" dirty="0"/>
              <a:t>(</a:t>
            </a:r>
            <a:r>
              <a:rPr lang="ru-RU" dirty="0" err="1"/>
              <a:t>DateTime</a:t>
            </a:r>
            <a:r>
              <a:rPr lang="ru-RU" dirty="0"/>
              <a:t> </a:t>
            </a:r>
            <a:r>
              <a:rPr lang="ru-RU" dirty="0" err="1"/>
              <a:t>date</a:t>
            </a:r>
            <a:r>
              <a:rPr lang="ru-RU" dirty="0"/>
              <a:t>): добавляет дату </a:t>
            </a:r>
            <a:r>
              <a:rPr lang="ru-RU" dirty="0" err="1"/>
              <a:t>date</a:t>
            </a:r>
            <a:endParaRPr lang="ru-RU" dirty="0"/>
          </a:p>
          <a:p>
            <a:r>
              <a:rPr lang="ru-RU" dirty="0" err="1"/>
              <a:t>AddDays</a:t>
            </a:r>
            <a:r>
              <a:rPr lang="ru-RU" dirty="0"/>
              <a:t>(</a:t>
            </a:r>
            <a:r>
              <a:rPr lang="ru-RU" dirty="0" err="1"/>
              <a:t>double</a:t>
            </a:r>
            <a:r>
              <a:rPr lang="ru-RU" dirty="0"/>
              <a:t> </a:t>
            </a:r>
            <a:r>
              <a:rPr lang="ru-RU" dirty="0" err="1"/>
              <a:t>value</a:t>
            </a:r>
            <a:r>
              <a:rPr lang="ru-RU" dirty="0"/>
              <a:t>): добавляет к текущей дате несколько дней</a:t>
            </a:r>
          </a:p>
          <a:p>
            <a:r>
              <a:rPr lang="ru-RU" dirty="0" err="1"/>
              <a:t>AddHours</a:t>
            </a:r>
            <a:r>
              <a:rPr lang="ru-RU" dirty="0"/>
              <a:t>(</a:t>
            </a:r>
            <a:r>
              <a:rPr lang="ru-RU" dirty="0" err="1"/>
              <a:t>double</a:t>
            </a:r>
            <a:r>
              <a:rPr lang="ru-RU" dirty="0"/>
              <a:t> </a:t>
            </a:r>
            <a:r>
              <a:rPr lang="ru-RU" dirty="0" err="1"/>
              <a:t>value</a:t>
            </a:r>
            <a:r>
              <a:rPr lang="ru-RU" dirty="0"/>
              <a:t>): добавляет к текущей дате несколько часов</a:t>
            </a:r>
          </a:p>
          <a:p>
            <a:r>
              <a:rPr lang="ru-RU" dirty="0" err="1"/>
              <a:t>AddMinutes</a:t>
            </a:r>
            <a:r>
              <a:rPr lang="ru-RU" dirty="0"/>
              <a:t>(</a:t>
            </a:r>
            <a:r>
              <a:rPr lang="ru-RU" dirty="0" err="1"/>
              <a:t>double</a:t>
            </a:r>
            <a:r>
              <a:rPr lang="ru-RU" dirty="0"/>
              <a:t> </a:t>
            </a:r>
            <a:r>
              <a:rPr lang="ru-RU" dirty="0" err="1"/>
              <a:t>value</a:t>
            </a:r>
            <a:r>
              <a:rPr lang="ru-RU" dirty="0"/>
              <a:t>): добавляет к текущей дате несколько </a:t>
            </a:r>
            <a:r>
              <a:rPr lang="ru-RU" dirty="0" err="1"/>
              <a:t>инут</a:t>
            </a:r>
            <a:endParaRPr lang="ru-RU" dirty="0"/>
          </a:p>
          <a:p>
            <a:r>
              <a:rPr lang="ru-RU" dirty="0" err="1"/>
              <a:t>AddMonths</a:t>
            </a:r>
            <a:r>
              <a:rPr lang="ru-RU" dirty="0"/>
              <a:t>(</a:t>
            </a:r>
            <a:r>
              <a:rPr lang="ru-RU" dirty="0" err="1"/>
              <a:t>int</a:t>
            </a:r>
            <a:r>
              <a:rPr lang="ru-RU" dirty="0"/>
              <a:t> </a:t>
            </a:r>
            <a:r>
              <a:rPr lang="ru-RU" dirty="0" err="1"/>
              <a:t>value</a:t>
            </a:r>
            <a:r>
              <a:rPr lang="ru-RU" dirty="0"/>
              <a:t>): добавляет к текущей дате несколько месяцев</a:t>
            </a:r>
          </a:p>
          <a:p>
            <a:r>
              <a:rPr lang="ru-RU" dirty="0" err="1"/>
              <a:t>AddYears</a:t>
            </a:r>
            <a:r>
              <a:rPr lang="ru-RU" dirty="0"/>
              <a:t>(</a:t>
            </a:r>
            <a:r>
              <a:rPr lang="ru-RU" dirty="0" err="1"/>
              <a:t>int</a:t>
            </a:r>
            <a:r>
              <a:rPr lang="ru-RU" dirty="0"/>
              <a:t> </a:t>
            </a:r>
            <a:r>
              <a:rPr lang="ru-RU" dirty="0" err="1"/>
              <a:t>value</a:t>
            </a:r>
            <a:r>
              <a:rPr lang="ru-RU" dirty="0"/>
              <a:t>): добавляет к текущей дате несколько лет</a:t>
            </a:r>
          </a:p>
        </p:txBody>
      </p:sp>
      <p:sp>
        <p:nvSpPr>
          <p:cNvPr id="4" name="Номер слайда 3"/>
          <p:cNvSpPr>
            <a:spLocks noGrp="1"/>
          </p:cNvSpPr>
          <p:nvPr>
            <p:ph type="sldNum" sz="quarter" idx="12"/>
          </p:nvPr>
        </p:nvSpPr>
        <p:spPr/>
        <p:txBody>
          <a:bodyPr/>
          <a:lstStyle/>
          <a:p>
            <a:fld id="{27BF893A-1522-497C-9455-E0D4EBB3EDB5}" type="slidenum">
              <a:rPr lang="ru-RU" smtClean="0"/>
              <a:pPr/>
              <a:t>163</a:t>
            </a:fld>
            <a:endParaRPr lang="ru-RU"/>
          </a:p>
        </p:txBody>
      </p:sp>
    </p:spTree>
    <p:extLst>
      <p:ext uri="{BB962C8B-B14F-4D97-AF65-F5344CB8AC3E}">
        <p14:creationId xmlns:p14="http://schemas.microsoft.com/office/powerpoint/2010/main" val="2897792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83780"/>
          </a:xfrm>
        </p:spPr>
        <p:txBody>
          <a:bodyPr>
            <a:normAutofit fontScale="90000"/>
          </a:bodyPr>
          <a:lstStyle/>
          <a:p>
            <a:r>
              <a:rPr lang="ru-RU" dirty="0"/>
              <a:t>Примеры операций</a:t>
            </a:r>
          </a:p>
        </p:txBody>
      </p:sp>
      <p:sp>
        <p:nvSpPr>
          <p:cNvPr id="3" name="Объект 2"/>
          <p:cNvSpPr>
            <a:spLocks noGrp="1"/>
          </p:cNvSpPr>
          <p:nvPr>
            <p:ph idx="1"/>
          </p:nvPr>
        </p:nvSpPr>
        <p:spPr>
          <a:xfrm>
            <a:off x="628650" y="948906"/>
            <a:ext cx="7886700" cy="5772569"/>
          </a:xfrm>
        </p:spPr>
        <p:txBody>
          <a:bodyPr>
            <a:normAutofit fontScale="70000" lnSpcReduction="20000"/>
          </a:bodyPr>
          <a:lstStyle/>
          <a:p>
            <a:pPr marL="0" indent="0">
              <a:buNone/>
            </a:pPr>
            <a:r>
              <a:rPr lang="ru-RU" dirty="0"/>
              <a:t>Например, добавим к некоторой дате 3 часа:</a:t>
            </a:r>
          </a:p>
          <a:p>
            <a:pPr marL="0" indent="0">
              <a:buNone/>
            </a:pPr>
            <a:r>
              <a:rPr lang="en-US" b="1" dirty="0" err="1"/>
              <a:t>DateTime</a:t>
            </a:r>
            <a:r>
              <a:rPr lang="en-US" b="1" dirty="0"/>
              <a:t> date1 = new </a:t>
            </a:r>
            <a:r>
              <a:rPr lang="en-US" b="1" dirty="0" err="1"/>
              <a:t>DateTime</a:t>
            </a:r>
            <a:r>
              <a:rPr lang="en-US" b="1" dirty="0"/>
              <a:t>(2015, 7, 20, 18, 30, 25); // 20.07.2015 18:30:25</a:t>
            </a:r>
          </a:p>
          <a:p>
            <a:pPr marL="0" indent="0">
              <a:buNone/>
            </a:pPr>
            <a:r>
              <a:rPr lang="en-US" b="1" dirty="0" err="1"/>
              <a:t>Console.WriteLine</a:t>
            </a:r>
            <a:r>
              <a:rPr lang="en-US" b="1" dirty="0"/>
              <a:t>(date1.AddHours(3)); // 20.07.2015 21:30:25</a:t>
            </a:r>
          </a:p>
          <a:p>
            <a:pPr marL="0" indent="0">
              <a:buNone/>
            </a:pPr>
            <a:r>
              <a:rPr lang="ru-RU" dirty="0"/>
              <a:t>Для вычитания дат используется метод </a:t>
            </a:r>
            <a:r>
              <a:rPr lang="en-US" dirty="0" err="1"/>
              <a:t>Substract</a:t>
            </a:r>
            <a:r>
              <a:rPr lang="en-US" dirty="0"/>
              <a:t>(</a:t>
            </a:r>
            <a:r>
              <a:rPr lang="en-US" dirty="0" err="1"/>
              <a:t>DateTime</a:t>
            </a:r>
            <a:r>
              <a:rPr lang="en-US" dirty="0"/>
              <a:t> date):</a:t>
            </a:r>
          </a:p>
          <a:p>
            <a:pPr marL="0" indent="0">
              <a:buNone/>
            </a:pPr>
            <a:r>
              <a:rPr lang="en-US" b="1" dirty="0" err="1"/>
              <a:t>DateTime</a:t>
            </a:r>
            <a:r>
              <a:rPr lang="en-US" b="1" dirty="0"/>
              <a:t> date1 = new </a:t>
            </a:r>
            <a:r>
              <a:rPr lang="en-US" b="1" dirty="0" err="1"/>
              <a:t>DateTime</a:t>
            </a:r>
            <a:r>
              <a:rPr lang="en-US" b="1" dirty="0"/>
              <a:t>(2015, 7, 20, 18, 30, 25); // 20.07.2015 18:30:25</a:t>
            </a:r>
          </a:p>
          <a:p>
            <a:pPr marL="0" indent="0">
              <a:buNone/>
            </a:pPr>
            <a:r>
              <a:rPr lang="en-US" b="1" dirty="0" err="1"/>
              <a:t>DateTime</a:t>
            </a:r>
            <a:r>
              <a:rPr lang="en-US" b="1" dirty="0"/>
              <a:t> date2 = new </a:t>
            </a:r>
            <a:r>
              <a:rPr lang="en-US" b="1" dirty="0" err="1"/>
              <a:t>DateTime</a:t>
            </a:r>
            <a:r>
              <a:rPr lang="en-US" b="1" dirty="0"/>
              <a:t>(2015, 7, 20, 15, 30, 25); // 20.07.2015 15:30:25</a:t>
            </a:r>
          </a:p>
          <a:p>
            <a:pPr marL="0" indent="0">
              <a:buNone/>
            </a:pPr>
            <a:r>
              <a:rPr lang="en-US" b="1" dirty="0" err="1"/>
              <a:t>Console.WriteLine</a:t>
            </a:r>
            <a:r>
              <a:rPr lang="en-US" b="1" dirty="0"/>
              <a:t>(date1.Subtract(date2)); // 03:00:00</a:t>
            </a:r>
          </a:p>
          <a:p>
            <a:pPr marL="0" indent="0">
              <a:buNone/>
            </a:pPr>
            <a:r>
              <a:rPr lang="ru-RU" dirty="0"/>
              <a:t>Здесь даты различаются на три часа, поэтому результатом будет дата "03:00:00".</a:t>
            </a:r>
          </a:p>
          <a:p>
            <a:pPr marL="0" indent="0">
              <a:buNone/>
            </a:pPr>
            <a:r>
              <a:rPr lang="ru-RU" dirty="0"/>
              <a:t>Метод </a:t>
            </a:r>
            <a:r>
              <a:rPr lang="en-US" dirty="0" err="1"/>
              <a:t>Substract</a:t>
            </a:r>
            <a:r>
              <a:rPr lang="en-US" dirty="0"/>
              <a:t> </a:t>
            </a:r>
            <a:r>
              <a:rPr lang="ru-RU" dirty="0"/>
              <a:t>не имеет возможностей для отдельного вычитания дней, часов и так далее. Но это и не надо, так можно передавать в метод </a:t>
            </a:r>
            <a:r>
              <a:rPr lang="en-US" dirty="0" err="1"/>
              <a:t>AddDays</a:t>
            </a:r>
            <a:r>
              <a:rPr lang="en-US" dirty="0"/>
              <a:t>() </a:t>
            </a:r>
            <a:r>
              <a:rPr lang="ru-RU" dirty="0"/>
              <a:t>и другие методы добавления отрицательные значения:</a:t>
            </a:r>
          </a:p>
          <a:p>
            <a:pPr marL="0" indent="0">
              <a:buNone/>
            </a:pPr>
            <a:r>
              <a:rPr lang="ru-RU" dirty="0"/>
              <a:t>// вычтем три часа</a:t>
            </a:r>
          </a:p>
          <a:p>
            <a:pPr marL="0" indent="0">
              <a:buNone/>
            </a:pPr>
            <a:r>
              <a:rPr lang="en-US" b="1" dirty="0" err="1"/>
              <a:t>DateTime</a:t>
            </a:r>
            <a:r>
              <a:rPr lang="en-US" b="1" dirty="0"/>
              <a:t> date1 = new </a:t>
            </a:r>
            <a:r>
              <a:rPr lang="en-US" b="1" dirty="0" err="1"/>
              <a:t>DateTime</a:t>
            </a:r>
            <a:r>
              <a:rPr lang="en-US" b="1" dirty="0"/>
              <a:t>(2015, 7, 20, 18, 30, 25);  // 20.07.2015 18:30:25</a:t>
            </a:r>
          </a:p>
          <a:p>
            <a:pPr marL="0" indent="0">
              <a:buNone/>
            </a:pPr>
            <a:r>
              <a:rPr lang="en-US" b="1" dirty="0" err="1"/>
              <a:t>Console.WriteLine</a:t>
            </a:r>
            <a:r>
              <a:rPr lang="en-US" b="1" dirty="0"/>
              <a:t>(date1.AddHours(-3)); // 20.07.2015 15:30:25</a:t>
            </a:r>
          </a:p>
        </p:txBody>
      </p:sp>
      <p:sp>
        <p:nvSpPr>
          <p:cNvPr id="4" name="Номер слайда 3"/>
          <p:cNvSpPr>
            <a:spLocks noGrp="1"/>
          </p:cNvSpPr>
          <p:nvPr>
            <p:ph type="sldNum" sz="quarter" idx="12"/>
          </p:nvPr>
        </p:nvSpPr>
        <p:spPr/>
        <p:txBody>
          <a:bodyPr/>
          <a:lstStyle/>
          <a:p>
            <a:fld id="{27BF893A-1522-497C-9455-E0D4EBB3EDB5}" type="slidenum">
              <a:rPr lang="ru-RU" smtClean="0"/>
              <a:pPr/>
              <a:t>164</a:t>
            </a:fld>
            <a:endParaRPr lang="ru-RU"/>
          </a:p>
        </p:txBody>
      </p:sp>
    </p:spTree>
    <p:extLst>
      <p:ext uri="{BB962C8B-B14F-4D97-AF65-F5344CB8AC3E}">
        <p14:creationId xmlns:p14="http://schemas.microsoft.com/office/powerpoint/2010/main" val="1066966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операций, слайд 2/2</a:t>
            </a:r>
          </a:p>
        </p:txBody>
      </p:sp>
      <p:sp>
        <p:nvSpPr>
          <p:cNvPr id="3" name="Объект 2"/>
          <p:cNvSpPr>
            <a:spLocks noGrp="1"/>
          </p:cNvSpPr>
          <p:nvPr>
            <p:ph idx="1"/>
          </p:nvPr>
        </p:nvSpPr>
        <p:spPr/>
        <p:txBody>
          <a:bodyPr>
            <a:normAutofit fontScale="62500" lnSpcReduction="20000"/>
          </a:bodyPr>
          <a:lstStyle/>
          <a:p>
            <a:pPr marL="0" indent="0">
              <a:buNone/>
            </a:pPr>
            <a:r>
              <a:rPr lang="ru-RU" dirty="0"/>
              <a:t>Кроме операций сложения и вычитания еще есть ряд методов форматирования дат:</a:t>
            </a:r>
          </a:p>
          <a:p>
            <a:pPr marL="0" indent="0">
              <a:buNone/>
            </a:pPr>
            <a:r>
              <a:rPr lang="en-US" b="1" dirty="0" err="1"/>
              <a:t>DateTime</a:t>
            </a:r>
            <a:r>
              <a:rPr lang="en-US" b="1" dirty="0"/>
              <a:t> date1 = new </a:t>
            </a:r>
            <a:r>
              <a:rPr lang="en-US" b="1" dirty="0" err="1"/>
              <a:t>DateTime</a:t>
            </a:r>
            <a:r>
              <a:rPr lang="en-US" b="1" dirty="0"/>
              <a:t>(2015, 7, 20, 18, 30, 25);</a:t>
            </a:r>
          </a:p>
          <a:p>
            <a:pPr marL="0" indent="0">
              <a:buNone/>
            </a:pPr>
            <a:r>
              <a:rPr lang="en-US" b="1" dirty="0" err="1"/>
              <a:t>Console.WriteLine</a:t>
            </a:r>
            <a:r>
              <a:rPr lang="en-US" b="1" dirty="0"/>
              <a:t>(date1.ToLocalTime()); // 20.07.2015 21:30:25</a:t>
            </a:r>
          </a:p>
          <a:p>
            <a:pPr marL="0" indent="0">
              <a:buNone/>
            </a:pPr>
            <a:r>
              <a:rPr lang="en-US" b="1" dirty="0" err="1"/>
              <a:t>Console.WriteLine</a:t>
            </a:r>
            <a:r>
              <a:rPr lang="en-US" b="1" dirty="0"/>
              <a:t>(date1.ToUniversalTime()); // 20.07.2015 15:30:25</a:t>
            </a:r>
          </a:p>
          <a:p>
            <a:pPr marL="0" indent="0">
              <a:buNone/>
            </a:pPr>
            <a:r>
              <a:rPr lang="en-US" b="1" dirty="0" err="1"/>
              <a:t>Console.WriteLine</a:t>
            </a:r>
            <a:r>
              <a:rPr lang="en-US" b="1" dirty="0"/>
              <a:t>(date1.ToLongDateString()); // 20 </a:t>
            </a:r>
            <a:r>
              <a:rPr lang="ru-RU" b="1" dirty="0"/>
              <a:t>июля 2015 г.</a:t>
            </a:r>
          </a:p>
          <a:p>
            <a:pPr marL="0" indent="0">
              <a:buNone/>
            </a:pPr>
            <a:r>
              <a:rPr lang="en-US" b="1" dirty="0" err="1"/>
              <a:t>Console.WriteLine</a:t>
            </a:r>
            <a:r>
              <a:rPr lang="en-US" b="1" dirty="0"/>
              <a:t>(date1.ToShortDateString()); // 20.07.2015</a:t>
            </a:r>
          </a:p>
          <a:p>
            <a:pPr marL="0" indent="0">
              <a:buNone/>
            </a:pPr>
            <a:r>
              <a:rPr lang="en-US" b="1" dirty="0" err="1"/>
              <a:t>Console.WriteLine</a:t>
            </a:r>
            <a:r>
              <a:rPr lang="en-US" b="1" dirty="0"/>
              <a:t>(date1.ToLongTimeString()); // 18:30:25</a:t>
            </a:r>
          </a:p>
          <a:p>
            <a:pPr marL="0" indent="0">
              <a:buNone/>
            </a:pPr>
            <a:r>
              <a:rPr lang="en-US" b="1" dirty="0" err="1"/>
              <a:t>Console.WriteLine</a:t>
            </a:r>
            <a:r>
              <a:rPr lang="en-US" b="1" dirty="0"/>
              <a:t>(date1.ToShortTimeString()); // 18:30</a:t>
            </a:r>
          </a:p>
          <a:p>
            <a:pPr marL="0" indent="0">
              <a:buNone/>
            </a:pPr>
            <a:r>
              <a:rPr lang="ru-RU" dirty="0"/>
              <a:t>Метод </a:t>
            </a:r>
            <a:r>
              <a:rPr lang="en-US" dirty="0" err="1"/>
              <a:t>ToLocalTime</a:t>
            </a:r>
            <a:r>
              <a:rPr lang="en-US" dirty="0"/>
              <a:t>() </a:t>
            </a:r>
            <a:r>
              <a:rPr lang="ru-RU" dirty="0"/>
              <a:t>преобразует время </a:t>
            </a:r>
            <a:r>
              <a:rPr lang="en-US" dirty="0"/>
              <a:t>UTC </a:t>
            </a:r>
            <a:r>
              <a:rPr lang="ru-RU" dirty="0"/>
              <a:t>в локальное время, добавляя смещение относительно времени по Гринвичу. </a:t>
            </a:r>
          </a:p>
          <a:p>
            <a:pPr marL="0" indent="0">
              <a:buNone/>
            </a:pPr>
            <a:r>
              <a:rPr lang="ru-RU" dirty="0"/>
              <a:t>Метод </a:t>
            </a:r>
            <a:r>
              <a:rPr lang="en-US" dirty="0" err="1"/>
              <a:t>ToUniversalTime</a:t>
            </a:r>
            <a:r>
              <a:rPr lang="en-US" dirty="0"/>
              <a:t>(), </a:t>
            </a:r>
            <a:r>
              <a:rPr lang="ru-RU" dirty="0"/>
              <a:t>наоборот, преобразует локальное время во время </a:t>
            </a:r>
            <a:r>
              <a:rPr lang="en-US" dirty="0"/>
              <a:t>UTC, </a:t>
            </a:r>
            <a:r>
              <a:rPr lang="ru-RU" dirty="0"/>
              <a:t>то есть вычитает смещение относительно времени по Гринвичу. Остальные методы преобразуют дату к определенному формату.</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165</a:t>
            </a:fld>
            <a:endParaRPr lang="ru-RU" dirty="0"/>
          </a:p>
        </p:txBody>
      </p:sp>
    </p:spTree>
    <p:extLst>
      <p:ext uri="{BB962C8B-B14F-4D97-AF65-F5344CB8AC3E}">
        <p14:creationId xmlns:p14="http://schemas.microsoft.com/office/powerpoint/2010/main" val="225579810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480263"/>
          </a:xfrm>
        </p:spPr>
        <p:txBody>
          <a:bodyPr>
            <a:normAutofit fontScale="90000"/>
          </a:bodyPr>
          <a:lstStyle/>
          <a:p>
            <a:r>
              <a:rPr lang="ru-RU"/>
              <a:t>Особенности операций </a:t>
            </a:r>
            <a:r>
              <a:rPr lang="ru-RU" dirty="0"/>
              <a:t>с датами</a:t>
            </a:r>
          </a:p>
        </p:txBody>
      </p:sp>
      <p:sp>
        <p:nvSpPr>
          <p:cNvPr id="3" name="Объект 2"/>
          <p:cNvSpPr>
            <a:spLocks noGrp="1"/>
          </p:cNvSpPr>
          <p:nvPr>
            <p:ph idx="1"/>
          </p:nvPr>
        </p:nvSpPr>
        <p:spPr>
          <a:xfrm>
            <a:off x="628650" y="845388"/>
            <a:ext cx="7886700" cy="5876087"/>
          </a:xfrm>
        </p:spPr>
        <p:txBody>
          <a:bodyPr>
            <a:normAutofit fontScale="55000" lnSpcReduction="20000"/>
          </a:bodyPr>
          <a:lstStyle/>
          <a:p>
            <a:pPr marL="0" indent="0">
              <a:buNone/>
            </a:pPr>
            <a:r>
              <a:rPr lang="ru-RU" dirty="0"/>
              <a:t>В общем случае свойство </a:t>
            </a:r>
            <a:r>
              <a:rPr lang="ru-RU" dirty="0" err="1"/>
              <a:t>DateTime.Kind</a:t>
            </a:r>
            <a:r>
              <a:rPr lang="ru-RU" dirty="0"/>
              <a:t> не влияет на результаты, возвращаемые методами сравнения и арифметическими операциями (как показывает результат сравнения двух идентичных моментов времени) с </a:t>
            </a:r>
            <a:r>
              <a:rPr lang="ru-RU" dirty="0" err="1"/>
              <a:t>DateTime</a:t>
            </a:r>
            <a:r>
              <a:rPr lang="ru-RU" dirty="0"/>
              <a:t>, хотя оно может повлиять на интерпретацию этих результатов. Например:</a:t>
            </a:r>
          </a:p>
          <a:p>
            <a:r>
              <a:rPr lang="ru-RU" dirty="0"/>
              <a:t>Результат любой арифметической операции над парой значений даты и времени, свойства </a:t>
            </a:r>
            <a:r>
              <a:rPr lang="ru-RU" dirty="0" err="1"/>
              <a:t>DateTime.Kind</a:t>
            </a:r>
            <a:r>
              <a:rPr lang="ru-RU" dirty="0"/>
              <a:t> которых имеют значение </a:t>
            </a:r>
            <a:r>
              <a:rPr lang="ru-RU" dirty="0" err="1"/>
              <a:t>Utc</a:t>
            </a:r>
            <a:r>
              <a:rPr lang="ru-RU" dirty="0"/>
              <a:t>, отражает фактический интервал времени между этими двумя значениями. Аналогичным образом результат сравнения двух таких значений даты и времени будет точно отражать соотношение между временами.</a:t>
            </a:r>
          </a:p>
          <a:p>
            <a:r>
              <a:rPr lang="ru-RU" dirty="0"/>
              <a:t>Результат любой арифметической операции или операции сравнения над двумя значениями даты и времени, свойства </a:t>
            </a:r>
            <a:r>
              <a:rPr lang="ru-RU" dirty="0" err="1"/>
              <a:t>DateTime.Kind</a:t>
            </a:r>
            <a:r>
              <a:rPr lang="ru-RU" dirty="0"/>
              <a:t> которых имеют значение </a:t>
            </a:r>
            <a:r>
              <a:rPr lang="ru-RU" dirty="0" err="1"/>
              <a:t>Local</a:t>
            </a:r>
            <a:r>
              <a:rPr lang="ru-RU" dirty="0"/>
              <a:t>, или над двумя значениями даты и времени с различными значениями свойства </a:t>
            </a:r>
            <a:r>
              <a:rPr lang="ru-RU" dirty="0" err="1"/>
              <a:t>DateTime.Kind</a:t>
            </a:r>
            <a:r>
              <a:rPr lang="ru-RU" dirty="0"/>
              <a:t> будет отражать временную разницу между этими значениями.</a:t>
            </a:r>
          </a:p>
          <a:p>
            <a:r>
              <a:rPr lang="ru-RU" dirty="0"/>
              <a:t>Арифметические операции или операции сравнения, выполняемые над местными значениями даты и времени, не учитывают допустимость или недопустимость конкретных значений; не учитывают они и какие-либо правила коррекции, необходимые при переводе местного часового пояса на зимнее или летнее время.</a:t>
            </a:r>
          </a:p>
          <a:p>
            <a:r>
              <a:rPr lang="ru-RU" dirty="0"/>
              <a:t>В результат любой операции, сравнивающей или вычисляющей разницу между временем в формате UTC и местным временем, входит временной интервал, равный смещению местного часового пояса относительно времени в формате UTC.</a:t>
            </a:r>
          </a:p>
          <a:p>
            <a:r>
              <a:rPr lang="ru-RU" dirty="0"/>
              <a:t>Любая операция, которая сравнивает или вычисляет разницу между неуказанным временем и временем в формате UTC или местным временем, соответствует простому времени. Различия между часовыми поясами не учитываются, и в результате не отражено применение правил коррекции часовых поясов.</a:t>
            </a:r>
          </a:p>
          <a:p>
            <a:r>
              <a:rPr lang="ru-RU" dirty="0"/>
              <a:t>Любая операция, которая сравнивает или вычисляет разницу между двумя неуказанными значениями времени, может включать неизвестный интервал, который отражает временную разницу между двумя различными часовыми поясами.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166</a:t>
            </a:fld>
            <a:endParaRPr lang="ru-RU" dirty="0"/>
          </a:p>
        </p:txBody>
      </p:sp>
    </p:spTree>
    <p:extLst>
      <p:ext uri="{BB962C8B-B14F-4D97-AF65-F5344CB8AC3E}">
        <p14:creationId xmlns:p14="http://schemas.microsoft.com/office/powerpoint/2010/main" val="35833454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445757"/>
          </a:xfrm>
        </p:spPr>
        <p:txBody>
          <a:bodyPr>
            <a:normAutofit fontScale="90000"/>
          </a:bodyPr>
          <a:lstStyle/>
          <a:p>
            <a:r>
              <a:rPr lang="ru-RU" dirty="0"/>
              <a:t>Форматирование даты и времени</a:t>
            </a:r>
          </a:p>
        </p:txBody>
      </p:sp>
      <p:sp>
        <p:nvSpPr>
          <p:cNvPr id="3" name="Объект 2"/>
          <p:cNvSpPr>
            <a:spLocks noGrp="1"/>
          </p:cNvSpPr>
          <p:nvPr>
            <p:ph idx="1"/>
          </p:nvPr>
        </p:nvSpPr>
        <p:spPr>
          <a:xfrm>
            <a:off x="628650" y="1061049"/>
            <a:ext cx="7886700" cy="5660426"/>
          </a:xfrm>
        </p:spPr>
        <p:txBody>
          <a:bodyPr>
            <a:normAutofit fontScale="55000" lnSpcReduction="20000"/>
          </a:bodyPr>
          <a:lstStyle/>
          <a:p>
            <a:pPr marL="0" indent="0">
              <a:lnSpc>
                <a:spcPct val="120000"/>
              </a:lnSpc>
              <a:spcBef>
                <a:spcPts val="0"/>
              </a:spcBef>
              <a:buNone/>
            </a:pPr>
            <a:r>
              <a:rPr lang="ru-RU" dirty="0"/>
              <a:t>// Получаем текущую дату и время</a:t>
            </a:r>
          </a:p>
          <a:p>
            <a:pPr marL="0" indent="0">
              <a:lnSpc>
                <a:spcPct val="120000"/>
              </a:lnSpc>
              <a:spcBef>
                <a:spcPts val="0"/>
              </a:spcBef>
              <a:buNone/>
            </a:pPr>
            <a:r>
              <a:rPr lang="en-US" dirty="0" err="1"/>
              <a:t>DateTime</a:t>
            </a:r>
            <a:r>
              <a:rPr lang="en-US" dirty="0"/>
              <a:t> now = </a:t>
            </a:r>
            <a:r>
              <a:rPr lang="en-US" dirty="0" err="1"/>
              <a:t>DateTime.Now</a:t>
            </a:r>
            <a:r>
              <a:rPr lang="en-US" dirty="0"/>
              <a:t>;</a:t>
            </a:r>
          </a:p>
          <a:p>
            <a:pPr marL="0" indent="0">
              <a:lnSpc>
                <a:spcPct val="120000"/>
              </a:lnSpc>
              <a:spcBef>
                <a:spcPts val="0"/>
              </a:spcBef>
              <a:buNone/>
            </a:pPr>
            <a:r>
              <a:rPr lang="en-US" dirty="0"/>
              <a:t>// </a:t>
            </a:r>
            <a:r>
              <a:rPr lang="ru-RU" dirty="0"/>
              <a:t>Выводим результат</a:t>
            </a:r>
          </a:p>
          <a:p>
            <a:pPr marL="0" indent="0">
              <a:lnSpc>
                <a:spcPct val="120000"/>
              </a:lnSpc>
              <a:spcBef>
                <a:spcPts val="0"/>
              </a:spcBef>
              <a:buNone/>
            </a:pPr>
            <a:r>
              <a:rPr lang="en-US" dirty="0" err="1"/>
              <a:t>Console.WriteLine</a:t>
            </a:r>
            <a:r>
              <a:rPr lang="en-US" dirty="0"/>
              <a:t>(now); // </a:t>
            </a:r>
            <a:r>
              <a:rPr lang="ru-RU" dirty="0"/>
              <a:t>Выведет: 2/25/2011 11:12:13 </a:t>
            </a:r>
            <a:r>
              <a:rPr lang="en-US" dirty="0"/>
              <a:t>AM</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ru-RU" dirty="0"/>
              <a:t>Получаем объект с указанной датой</a:t>
            </a:r>
          </a:p>
          <a:p>
            <a:pPr marL="0" indent="0">
              <a:lnSpc>
                <a:spcPct val="120000"/>
              </a:lnSpc>
              <a:spcBef>
                <a:spcPts val="0"/>
              </a:spcBef>
              <a:buNone/>
            </a:pPr>
            <a:r>
              <a:rPr lang="en-US" dirty="0" err="1"/>
              <a:t>DateTime</a:t>
            </a:r>
            <a:r>
              <a:rPr lang="en-US" dirty="0"/>
              <a:t> date1 = new </a:t>
            </a:r>
            <a:r>
              <a:rPr lang="en-US" dirty="0" err="1"/>
              <a:t>DateTime</a:t>
            </a:r>
            <a:r>
              <a:rPr lang="en-US" dirty="0"/>
              <a:t>(2008, 8, 29, 19, 27, 15);</a:t>
            </a:r>
          </a:p>
          <a:p>
            <a:pPr marL="0" indent="0">
              <a:lnSpc>
                <a:spcPct val="120000"/>
              </a:lnSpc>
              <a:spcBef>
                <a:spcPts val="0"/>
              </a:spcBef>
              <a:buNone/>
            </a:pPr>
            <a:r>
              <a:rPr lang="en-US" dirty="0" err="1"/>
              <a:t>DateTime</a:t>
            </a:r>
            <a:r>
              <a:rPr lang="en-US" dirty="0"/>
              <a:t> date2 = </a:t>
            </a:r>
            <a:r>
              <a:rPr lang="en-US" dirty="0" err="1"/>
              <a:t>DateTime.UtcNow</a:t>
            </a:r>
            <a:r>
              <a:rPr lang="en-US" dirty="0"/>
              <a:t>;</a:t>
            </a:r>
          </a:p>
          <a:p>
            <a:pPr marL="0" indent="0">
              <a:lnSpc>
                <a:spcPct val="120000"/>
              </a:lnSpc>
              <a:spcBef>
                <a:spcPts val="0"/>
              </a:spcBef>
              <a:buNone/>
            </a:pPr>
            <a:r>
              <a:rPr lang="en-US" dirty="0" err="1"/>
              <a:t>Console.WriteLine</a:t>
            </a:r>
            <a:r>
              <a:rPr lang="en-US" dirty="0"/>
              <a:t>(date1.ToString("d, M", </a:t>
            </a:r>
            <a:r>
              <a:rPr lang="en-US" dirty="0" err="1"/>
              <a:t>CultureInfo.InvariantCulture</a:t>
            </a:r>
            <a:r>
              <a:rPr lang="en-US" dirty="0"/>
              <a:t>)); // </a:t>
            </a:r>
            <a:r>
              <a:rPr lang="ru-RU" dirty="0"/>
              <a:t>Выведет: 29, 8</a:t>
            </a:r>
          </a:p>
          <a:p>
            <a:pPr marL="0" indent="0">
              <a:lnSpc>
                <a:spcPct val="120000"/>
              </a:lnSpc>
              <a:spcBef>
                <a:spcPts val="0"/>
              </a:spcBef>
              <a:buNone/>
            </a:pPr>
            <a:r>
              <a:rPr lang="en-US" dirty="0" err="1"/>
              <a:t>Console.WriteLine</a:t>
            </a:r>
            <a:r>
              <a:rPr lang="en-US" dirty="0"/>
              <a:t>(date1.ToString("d MMMM", </a:t>
            </a:r>
            <a:r>
              <a:rPr lang="en-US" dirty="0" err="1"/>
              <a:t>CultureInfo.CreateSpecificCulture</a:t>
            </a:r>
            <a:r>
              <a:rPr lang="en-US" dirty="0"/>
              <a:t>("</a:t>
            </a:r>
            <a:r>
              <a:rPr lang="en-US" dirty="0" err="1"/>
              <a:t>en</a:t>
            </a:r>
            <a:r>
              <a:rPr lang="en-US" dirty="0"/>
              <a:t>-US"))); </a:t>
            </a:r>
          </a:p>
          <a:p>
            <a:pPr marL="0" indent="0">
              <a:lnSpc>
                <a:spcPct val="120000"/>
              </a:lnSpc>
              <a:spcBef>
                <a:spcPts val="0"/>
              </a:spcBef>
              <a:buNone/>
            </a:pPr>
            <a:r>
              <a:rPr lang="en-US" dirty="0"/>
              <a:t>// </a:t>
            </a:r>
            <a:r>
              <a:rPr lang="ru-RU" dirty="0"/>
              <a:t>Выведет: 29 </a:t>
            </a:r>
            <a:r>
              <a:rPr lang="en-US" dirty="0"/>
              <a:t>August</a:t>
            </a:r>
          </a:p>
          <a:p>
            <a:pPr marL="0" indent="0">
              <a:lnSpc>
                <a:spcPct val="120000"/>
              </a:lnSpc>
              <a:spcBef>
                <a:spcPts val="0"/>
              </a:spcBef>
              <a:buNone/>
            </a:pPr>
            <a:r>
              <a:rPr lang="en-US" dirty="0" err="1"/>
              <a:t>Console.WriteLine</a:t>
            </a:r>
            <a:r>
              <a:rPr lang="en-US" dirty="0"/>
              <a:t>(date1.ToString("</a:t>
            </a:r>
            <a:r>
              <a:rPr lang="en-US" dirty="0" err="1"/>
              <a:t>hh:mm:ss.f</a:t>
            </a:r>
            <a:r>
              <a:rPr lang="en-US" dirty="0"/>
              <a:t>", </a:t>
            </a:r>
            <a:r>
              <a:rPr lang="en-US" dirty="0" err="1"/>
              <a:t>CultureInfo.InvariantCulture</a:t>
            </a:r>
            <a:r>
              <a:rPr lang="en-US" dirty="0"/>
              <a:t>)); // </a:t>
            </a:r>
            <a:r>
              <a:rPr lang="ru-RU" dirty="0"/>
              <a:t>Выведет: 07:27:15.0</a:t>
            </a:r>
          </a:p>
          <a:p>
            <a:pPr marL="0" indent="0">
              <a:lnSpc>
                <a:spcPct val="120000"/>
              </a:lnSpc>
              <a:spcBef>
                <a:spcPts val="0"/>
              </a:spcBef>
              <a:buNone/>
            </a:pPr>
            <a:r>
              <a:rPr lang="en-US" dirty="0" err="1"/>
              <a:t>Console.WriteLine</a:t>
            </a:r>
            <a:r>
              <a:rPr lang="en-US" dirty="0"/>
              <a:t>(date1.ToString("%y")); // </a:t>
            </a:r>
            <a:r>
              <a:rPr lang="ru-RU" dirty="0"/>
              <a:t>Выведет: 8</a:t>
            </a:r>
          </a:p>
          <a:p>
            <a:pPr marL="0" indent="0">
              <a:lnSpc>
                <a:spcPct val="120000"/>
              </a:lnSpc>
              <a:spcBef>
                <a:spcPts val="0"/>
              </a:spcBef>
              <a:buNone/>
            </a:pPr>
            <a:r>
              <a:rPr lang="en-US" dirty="0" err="1"/>
              <a:t>Console.WriteLine</a:t>
            </a:r>
            <a:r>
              <a:rPr lang="en-US" dirty="0"/>
              <a:t>(</a:t>
            </a:r>
            <a:r>
              <a:rPr lang="en-US" dirty="0" err="1"/>
              <a:t>String.Format</a:t>
            </a:r>
            <a:r>
              <a:rPr lang="en-US" dirty="0"/>
              <a:t>("{0:%z}, {0:zz}, {0:zzz}", date2)); // </a:t>
            </a:r>
            <a:r>
              <a:rPr lang="ru-RU" dirty="0"/>
              <a:t>Выведет: -7, -07, -07:00</a:t>
            </a:r>
          </a:p>
          <a:p>
            <a:pPr marL="0" indent="0">
              <a:lnSpc>
                <a:spcPct val="120000"/>
              </a:lnSpc>
              <a:spcBef>
                <a:spcPts val="0"/>
              </a:spcBef>
              <a:buNone/>
            </a:pPr>
            <a:r>
              <a:rPr lang="ru-RU" dirty="0"/>
              <a:t> </a:t>
            </a:r>
          </a:p>
          <a:p>
            <a:pPr marL="0" indent="0">
              <a:lnSpc>
                <a:spcPct val="120000"/>
              </a:lnSpc>
              <a:spcBef>
                <a:spcPts val="0"/>
              </a:spcBef>
              <a:buNone/>
            </a:pPr>
            <a:r>
              <a:rPr lang="ru-RU" dirty="0"/>
              <a:t>// Еще один пример форматирования даты и времени</a:t>
            </a:r>
          </a:p>
          <a:p>
            <a:pPr marL="0" indent="0">
              <a:lnSpc>
                <a:spcPct val="120000"/>
              </a:lnSpc>
              <a:spcBef>
                <a:spcPts val="0"/>
              </a:spcBef>
              <a:buNone/>
            </a:pPr>
            <a:r>
              <a:rPr lang="en-US" dirty="0" err="1"/>
              <a:t>DateTime</a:t>
            </a:r>
            <a:r>
              <a:rPr lang="en-US" dirty="0"/>
              <a:t> date3 = new </a:t>
            </a:r>
            <a:r>
              <a:rPr lang="en-US" dirty="0" err="1"/>
              <a:t>DateTime</a:t>
            </a:r>
            <a:r>
              <a:rPr lang="en-US" dirty="0"/>
              <a:t>(2009, 06, 15, 13, 45, 30, 90);</a:t>
            </a:r>
          </a:p>
          <a:p>
            <a:pPr marL="0" indent="0">
              <a:lnSpc>
                <a:spcPct val="120000"/>
              </a:lnSpc>
              <a:spcBef>
                <a:spcPts val="0"/>
              </a:spcBef>
              <a:buNone/>
            </a:pPr>
            <a:r>
              <a:rPr lang="en-US" dirty="0"/>
              <a:t>string fmt1 = "h \h m \m"; // </a:t>
            </a:r>
            <a:r>
              <a:rPr lang="ru-RU" dirty="0"/>
              <a:t>Либо можно задать так: @"</a:t>
            </a:r>
            <a:r>
              <a:rPr lang="en-US" dirty="0"/>
              <a:t>h </a:t>
            </a:r>
            <a:r>
              <a:rPr lang="en-US" dirty="0" err="1"/>
              <a:t>h</a:t>
            </a:r>
            <a:r>
              <a:rPr lang="en-US" dirty="0"/>
              <a:t> m </a:t>
            </a:r>
            <a:r>
              <a:rPr lang="en-US" dirty="0" err="1"/>
              <a:t>m</a:t>
            </a:r>
            <a:r>
              <a:rPr lang="en-US" dirty="0"/>
              <a:t>"</a:t>
            </a:r>
          </a:p>
          <a:p>
            <a:pPr marL="0" indent="0">
              <a:lnSpc>
                <a:spcPct val="120000"/>
              </a:lnSpc>
              <a:spcBef>
                <a:spcPts val="0"/>
              </a:spcBef>
              <a:buNone/>
            </a:pPr>
            <a:r>
              <a:rPr lang="en-US" dirty="0" err="1"/>
              <a:t>Console.WriteLine</a:t>
            </a:r>
            <a:r>
              <a:rPr lang="en-US" dirty="0"/>
              <a:t>("{0} ({1}) -&amp;</a:t>
            </a:r>
            <a:r>
              <a:rPr lang="en-US" dirty="0" err="1"/>
              <a:t>gt</a:t>
            </a:r>
            <a:r>
              <a:rPr lang="en-US" dirty="0"/>
              <a:t>; {2}", date, fmt1, </a:t>
            </a:r>
            <a:r>
              <a:rPr lang="en-US" dirty="0" err="1"/>
              <a:t>date.ToString</a:t>
            </a:r>
            <a:r>
              <a:rPr lang="en-US" dirty="0"/>
              <a:t>(fmt1)); // </a:t>
            </a:r>
            <a:r>
              <a:rPr lang="ru-RU" dirty="0"/>
              <a:t>Выведет: 6/15/2009 1:45:30 </a:t>
            </a:r>
            <a:r>
              <a:rPr lang="en-US" dirty="0"/>
              <a:t>PM (h </a:t>
            </a:r>
            <a:r>
              <a:rPr lang="en-US" dirty="0" err="1"/>
              <a:t>h</a:t>
            </a:r>
            <a:r>
              <a:rPr lang="en-US" dirty="0"/>
              <a:t> m m) -&amp;</a:t>
            </a:r>
            <a:r>
              <a:rPr lang="en-US" dirty="0" err="1"/>
              <a:t>gt</a:t>
            </a:r>
            <a:r>
              <a:rPr lang="en-US" dirty="0"/>
              <a:t>; 1 h 45 m</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167</a:t>
            </a:fld>
            <a:endParaRPr lang="ru-RU" dirty="0"/>
          </a:p>
        </p:txBody>
      </p:sp>
    </p:spTree>
    <p:extLst>
      <p:ext uri="{BB962C8B-B14F-4D97-AF65-F5344CB8AC3E}">
        <p14:creationId xmlns:p14="http://schemas.microsoft.com/office/powerpoint/2010/main" val="41444150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14768"/>
          </a:xfrm>
        </p:spPr>
        <p:txBody>
          <a:bodyPr>
            <a:normAutofit fontScale="90000"/>
          </a:bodyPr>
          <a:lstStyle/>
          <a:p>
            <a:r>
              <a:rPr lang="ru-RU" dirty="0"/>
              <a:t>Спецификаторы форматирования, слайд 1/5</a:t>
            </a:r>
          </a:p>
        </p:txBody>
      </p:sp>
      <p:graphicFrame>
        <p:nvGraphicFramePr>
          <p:cNvPr id="5" name="Объект 4"/>
          <p:cNvGraphicFramePr>
            <a:graphicFrameLocks noGrp="1"/>
          </p:cNvGraphicFramePr>
          <p:nvPr>
            <p:ph idx="1"/>
            <p:extLst>
              <p:ext uri="{D42A27DB-BD31-4B8C-83A1-F6EECF244321}">
                <p14:modId xmlns:p14="http://schemas.microsoft.com/office/powerpoint/2010/main" val="3732150899"/>
              </p:ext>
            </p:extLst>
          </p:nvPr>
        </p:nvGraphicFramePr>
        <p:xfrm>
          <a:off x="628650" y="1118259"/>
          <a:ext cx="7886700" cy="5715000"/>
        </p:xfrm>
        <a:graphic>
          <a:graphicData uri="http://schemas.openxmlformats.org/drawingml/2006/table">
            <a:tbl>
              <a:tblPr firstRow="1" bandRow="1">
                <a:tableStyleId>{5C22544A-7EE6-4342-B048-85BDC9FD1C3A}</a:tableStyleId>
              </a:tblPr>
              <a:tblGrid>
                <a:gridCol w="2011033">
                  <a:extLst>
                    <a:ext uri="{9D8B030D-6E8A-4147-A177-3AD203B41FA5}">
                      <a16:colId xmlns:a16="http://schemas.microsoft.com/office/drawing/2014/main" val="3854610040"/>
                    </a:ext>
                  </a:extLst>
                </a:gridCol>
                <a:gridCol w="2760453">
                  <a:extLst>
                    <a:ext uri="{9D8B030D-6E8A-4147-A177-3AD203B41FA5}">
                      <a16:colId xmlns:a16="http://schemas.microsoft.com/office/drawing/2014/main" val="742804630"/>
                    </a:ext>
                  </a:extLst>
                </a:gridCol>
                <a:gridCol w="3115214">
                  <a:extLst>
                    <a:ext uri="{9D8B030D-6E8A-4147-A177-3AD203B41FA5}">
                      <a16:colId xmlns:a16="http://schemas.microsoft.com/office/drawing/2014/main" val="2677944391"/>
                    </a:ext>
                  </a:extLst>
                </a:gridCol>
              </a:tblGrid>
              <a:tr h="370840">
                <a:tc>
                  <a:txBody>
                    <a:bodyPr/>
                    <a:lstStyle/>
                    <a:p>
                      <a:r>
                        <a:rPr lang="ru-RU" sz="1400" dirty="0"/>
                        <a:t>Формат</a:t>
                      </a:r>
                    </a:p>
                  </a:txBody>
                  <a:tcPr/>
                </a:tc>
                <a:tc>
                  <a:txBody>
                    <a:bodyPr/>
                    <a:lstStyle/>
                    <a:p>
                      <a:r>
                        <a:rPr lang="ru-RU" sz="1400" dirty="0"/>
                        <a:t>Описание</a:t>
                      </a:r>
                    </a:p>
                  </a:txBody>
                  <a:tcPr/>
                </a:tc>
                <a:tc>
                  <a:txBody>
                    <a:bodyPr/>
                    <a:lstStyle/>
                    <a:p>
                      <a:r>
                        <a:rPr lang="ru-RU" sz="1400" dirty="0"/>
                        <a:t>Пример</a:t>
                      </a:r>
                    </a:p>
                  </a:txBody>
                  <a:tcPr/>
                </a:tc>
                <a:extLst>
                  <a:ext uri="{0D108BD9-81ED-4DB2-BD59-A6C34878D82A}">
                    <a16:rowId xmlns:a16="http://schemas.microsoft.com/office/drawing/2014/main" val="3398945172"/>
                  </a:ext>
                </a:extLst>
              </a:tr>
              <a:tr h="370840">
                <a:tc>
                  <a:txBody>
                    <a:bodyPr/>
                    <a:lstStyle/>
                    <a:p>
                      <a:r>
                        <a:rPr lang="en-US" sz="1400" b="0" i="0" kern="1200" dirty="0">
                          <a:solidFill>
                            <a:schemeClr val="dk1"/>
                          </a:solidFill>
                          <a:effectLst/>
                          <a:latin typeface="+mn-lt"/>
                          <a:ea typeface="+mn-ea"/>
                          <a:cs typeface="+mn-cs"/>
                        </a:rPr>
                        <a:t>“d”</a:t>
                      </a:r>
                      <a:endParaRPr lang="ru-RU" sz="1400" dirty="0"/>
                    </a:p>
                  </a:txBody>
                  <a:tcPr/>
                </a:tc>
                <a:tc>
                  <a:txBody>
                    <a:bodyPr/>
                    <a:lstStyle/>
                    <a:p>
                      <a:r>
                        <a:rPr lang="ru-RU" sz="1400" b="0" i="0" kern="1200" dirty="0">
                          <a:solidFill>
                            <a:schemeClr val="dk1"/>
                          </a:solidFill>
                          <a:effectLst/>
                          <a:latin typeface="+mn-lt"/>
                          <a:ea typeface="+mn-ea"/>
                          <a:cs typeface="+mn-cs"/>
                        </a:rPr>
                        <a:t>День месяца от 1 до 31</a:t>
                      </a:r>
                      <a:endParaRPr lang="ru-RU" sz="1400" dirty="0"/>
                    </a:p>
                  </a:txBody>
                  <a:tcPr/>
                </a:tc>
                <a:tc>
                  <a:txBody>
                    <a:bodyPr/>
                    <a:lstStyle/>
                    <a:p>
                      <a:r>
                        <a:rPr lang="en-US" sz="1400" b="0" i="0" kern="1200" dirty="0">
                          <a:solidFill>
                            <a:schemeClr val="dk1"/>
                          </a:solidFill>
                          <a:effectLst/>
                          <a:latin typeface="+mn-lt"/>
                          <a:ea typeface="+mn-ea"/>
                          <a:cs typeface="+mn-cs"/>
                        </a:rPr>
                        <a:t>6/15/2009 1:45:30 PM -&gt; 15</a:t>
                      </a:r>
                      <a:endParaRPr lang="ru-RU" sz="1400" dirty="0"/>
                    </a:p>
                  </a:txBody>
                  <a:tcPr/>
                </a:tc>
                <a:extLst>
                  <a:ext uri="{0D108BD9-81ED-4DB2-BD59-A6C34878D82A}">
                    <a16:rowId xmlns:a16="http://schemas.microsoft.com/office/drawing/2014/main" val="2069174123"/>
                  </a:ext>
                </a:extLst>
              </a:tr>
              <a:tr h="370840">
                <a:tc>
                  <a:txBody>
                    <a:bodyPr/>
                    <a:lstStyle/>
                    <a:p>
                      <a:r>
                        <a:rPr lang="en-US" sz="1400" b="0" i="0" kern="1200" dirty="0">
                          <a:solidFill>
                            <a:schemeClr val="dk1"/>
                          </a:solidFill>
                          <a:effectLst/>
                          <a:latin typeface="+mn-lt"/>
                          <a:ea typeface="+mn-ea"/>
                          <a:cs typeface="+mn-cs"/>
                        </a:rPr>
                        <a:t>“</a:t>
                      </a:r>
                      <a:r>
                        <a:rPr lang="en-US" sz="1400" b="0" i="0" kern="1200" dirty="0" err="1">
                          <a:solidFill>
                            <a:schemeClr val="dk1"/>
                          </a:solidFill>
                          <a:effectLst/>
                          <a:latin typeface="+mn-lt"/>
                          <a:ea typeface="+mn-ea"/>
                          <a:cs typeface="+mn-cs"/>
                        </a:rPr>
                        <a:t>dd</a:t>
                      </a:r>
                      <a:r>
                        <a:rPr lang="en-US" sz="1400" b="0" i="0" kern="1200" dirty="0">
                          <a:solidFill>
                            <a:schemeClr val="dk1"/>
                          </a:solidFill>
                          <a:effectLst/>
                          <a:latin typeface="+mn-lt"/>
                          <a:ea typeface="+mn-ea"/>
                          <a:cs typeface="+mn-cs"/>
                        </a:rPr>
                        <a:t>”</a:t>
                      </a:r>
                      <a:endParaRPr lang="ru-RU" sz="1400" dirty="0"/>
                    </a:p>
                  </a:txBody>
                  <a:tcPr/>
                </a:tc>
                <a:tc>
                  <a:txBody>
                    <a:bodyPr/>
                    <a:lstStyle/>
                    <a:p>
                      <a:r>
                        <a:rPr lang="ru-RU" sz="1400" b="0" i="0" kern="1200" dirty="0">
                          <a:solidFill>
                            <a:schemeClr val="dk1"/>
                          </a:solidFill>
                          <a:effectLst/>
                          <a:latin typeface="+mn-lt"/>
                          <a:ea typeface="+mn-ea"/>
                          <a:cs typeface="+mn-cs"/>
                        </a:rPr>
                        <a:t>День месяца от 01 до 31</a:t>
                      </a:r>
                      <a:endParaRPr lang="ru-RU" sz="1400" dirty="0"/>
                    </a:p>
                  </a:txBody>
                  <a:tcPr/>
                </a:tc>
                <a:tc>
                  <a:txBody>
                    <a:bodyPr/>
                    <a:lstStyle/>
                    <a:p>
                      <a:r>
                        <a:rPr lang="en-US" sz="1400" b="0" i="0" kern="1200" dirty="0">
                          <a:solidFill>
                            <a:schemeClr val="dk1"/>
                          </a:solidFill>
                          <a:effectLst/>
                          <a:latin typeface="+mn-lt"/>
                          <a:ea typeface="+mn-ea"/>
                          <a:cs typeface="+mn-cs"/>
                        </a:rPr>
                        <a:t>6/1/2009 1:45:30 PM -&gt; 01</a:t>
                      </a:r>
                      <a:endParaRPr lang="ru-RU" sz="1400" dirty="0"/>
                    </a:p>
                  </a:txBody>
                  <a:tcPr/>
                </a:tc>
                <a:extLst>
                  <a:ext uri="{0D108BD9-81ED-4DB2-BD59-A6C34878D82A}">
                    <a16:rowId xmlns:a16="http://schemas.microsoft.com/office/drawing/2014/main" val="3907128644"/>
                  </a:ext>
                </a:extLst>
              </a:tr>
              <a:tr h="370840">
                <a:tc>
                  <a:txBody>
                    <a:bodyPr/>
                    <a:lstStyle/>
                    <a:p>
                      <a:r>
                        <a:rPr lang="en-US" sz="1400" b="0" i="0" kern="1200" dirty="0">
                          <a:solidFill>
                            <a:schemeClr val="dk1"/>
                          </a:solidFill>
                          <a:effectLst/>
                          <a:latin typeface="+mn-lt"/>
                          <a:ea typeface="+mn-ea"/>
                          <a:cs typeface="+mn-cs"/>
                        </a:rPr>
                        <a:t>“</a:t>
                      </a:r>
                      <a:r>
                        <a:rPr lang="en-US" sz="1400" b="0" i="0" kern="1200" dirty="0" err="1">
                          <a:solidFill>
                            <a:schemeClr val="dk1"/>
                          </a:solidFill>
                          <a:effectLst/>
                          <a:latin typeface="+mn-lt"/>
                          <a:ea typeface="+mn-ea"/>
                          <a:cs typeface="+mn-cs"/>
                        </a:rPr>
                        <a:t>ddd</a:t>
                      </a:r>
                      <a:r>
                        <a:rPr lang="en-US" sz="1400" b="0" i="0" kern="1200" dirty="0">
                          <a:solidFill>
                            <a:schemeClr val="dk1"/>
                          </a:solidFill>
                          <a:effectLst/>
                          <a:latin typeface="+mn-lt"/>
                          <a:ea typeface="+mn-ea"/>
                          <a:cs typeface="+mn-cs"/>
                        </a:rPr>
                        <a:t>”</a:t>
                      </a:r>
                      <a:endParaRPr lang="ru-RU" sz="1400" dirty="0"/>
                    </a:p>
                  </a:txBody>
                  <a:tcPr/>
                </a:tc>
                <a:tc>
                  <a:txBody>
                    <a:bodyPr/>
                    <a:lstStyle/>
                    <a:p>
                      <a:r>
                        <a:rPr lang="ru-RU" sz="1400" b="0" i="0" kern="1200" dirty="0">
                          <a:solidFill>
                            <a:schemeClr val="dk1"/>
                          </a:solidFill>
                          <a:effectLst/>
                          <a:latin typeface="+mn-lt"/>
                          <a:ea typeface="+mn-ea"/>
                          <a:cs typeface="+mn-cs"/>
                        </a:rPr>
                        <a:t>Сокращенное название дня недели</a:t>
                      </a:r>
                      <a:endParaRPr lang="ru-RU" sz="1400" dirty="0"/>
                    </a:p>
                  </a:txBody>
                  <a:tcPr/>
                </a:tc>
                <a:tc>
                  <a:txBody>
                    <a:bodyPr/>
                    <a:lstStyle/>
                    <a:p>
                      <a:r>
                        <a:rPr lang="de-DE" sz="1400" b="0" i="0" kern="1200" dirty="0">
                          <a:solidFill>
                            <a:schemeClr val="dk1"/>
                          </a:solidFill>
                          <a:effectLst/>
                          <a:latin typeface="+mn-lt"/>
                          <a:ea typeface="+mn-ea"/>
                          <a:cs typeface="+mn-cs"/>
                        </a:rPr>
                        <a:t>6/15/2009 1:45:30 PM -&gt; </a:t>
                      </a:r>
                      <a:r>
                        <a:rPr lang="de-DE" sz="1400" b="0" i="0" kern="1200" dirty="0" err="1">
                          <a:solidFill>
                            <a:schemeClr val="dk1"/>
                          </a:solidFill>
                          <a:effectLst/>
                          <a:latin typeface="+mn-lt"/>
                          <a:ea typeface="+mn-ea"/>
                          <a:cs typeface="+mn-cs"/>
                        </a:rPr>
                        <a:t>Пн</a:t>
                      </a:r>
                      <a:r>
                        <a:rPr lang="de-DE" sz="1400" b="0" i="0" kern="1200" dirty="0">
                          <a:solidFill>
                            <a:schemeClr val="dk1"/>
                          </a:solidFill>
                          <a:effectLst/>
                          <a:latin typeface="+mn-lt"/>
                          <a:ea typeface="+mn-ea"/>
                          <a:cs typeface="+mn-cs"/>
                        </a:rPr>
                        <a:t> (</a:t>
                      </a:r>
                      <a:r>
                        <a:rPr lang="de-DE" sz="1400" b="0" i="0" kern="1200" dirty="0" err="1">
                          <a:solidFill>
                            <a:schemeClr val="dk1"/>
                          </a:solidFill>
                          <a:effectLst/>
                          <a:latin typeface="+mn-lt"/>
                          <a:ea typeface="+mn-ea"/>
                          <a:cs typeface="+mn-cs"/>
                        </a:rPr>
                        <a:t>ru</a:t>
                      </a:r>
                      <a:r>
                        <a:rPr lang="de-DE" sz="1400" b="0" i="0" kern="1200" dirty="0">
                          <a:solidFill>
                            <a:schemeClr val="dk1"/>
                          </a:solidFill>
                          <a:effectLst/>
                          <a:latin typeface="+mn-lt"/>
                          <a:ea typeface="+mn-ea"/>
                          <a:cs typeface="+mn-cs"/>
                        </a:rPr>
                        <a:t>-RU)</a:t>
                      </a:r>
                      <a:endParaRPr lang="ru-RU" sz="1400" dirty="0"/>
                    </a:p>
                  </a:txBody>
                  <a:tcPr/>
                </a:tc>
                <a:extLst>
                  <a:ext uri="{0D108BD9-81ED-4DB2-BD59-A6C34878D82A}">
                    <a16:rowId xmlns:a16="http://schemas.microsoft.com/office/drawing/2014/main" val="2940609779"/>
                  </a:ext>
                </a:extLst>
              </a:tr>
              <a:tr h="370840">
                <a:tc>
                  <a:txBody>
                    <a:bodyPr/>
                    <a:lstStyle/>
                    <a:p>
                      <a:r>
                        <a:rPr lang="en-US" sz="1400" b="0" i="0" kern="1200" dirty="0">
                          <a:solidFill>
                            <a:schemeClr val="dk1"/>
                          </a:solidFill>
                          <a:effectLst/>
                          <a:latin typeface="+mn-lt"/>
                          <a:ea typeface="+mn-ea"/>
                          <a:cs typeface="+mn-cs"/>
                        </a:rPr>
                        <a:t>“</a:t>
                      </a:r>
                      <a:r>
                        <a:rPr lang="en-US" sz="1400" b="0" i="0" kern="1200" dirty="0" err="1">
                          <a:solidFill>
                            <a:schemeClr val="dk1"/>
                          </a:solidFill>
                          <a:effectLst/>
                          <a:latin typeface="+mn-lt"/>
                          <a:ea typeface="+mn-ea"/>
                          <a:cs typeface="+mn-cs"/>
                        </a:rPr>
                        <a:t>dddd</a:t>
                      </a:r>
                      <a:r>
                        <a:rPr lang="en-US" sz="1400" b="0" i="0" kern="1200" dirty="0">
                          <a:solidFill>
                            <a:schemeClr val="dk1"/>
                          </a:solidFill>
                          <a:effectLst/>
                          <a:latin typeface="+mn-lt"/>
                          <a:ea typeface="+mn-ea"/>
                          <a:cs typeface="+mn-cs"/>
                        </a:rPr>
                        <a:t>”</a:t>
                      </a:r>
                      <a:endParaRPr lang="ru-RU" sz="1400" dirty="0"/>
                    </a:p>
                  </a:txBody>
                  <a:tcPr/>
                </a:tc>
                <a:tc>
                  <a:txBody>
                    <a:bodyPr/>
                    <a:lstStyle/>
                    <a:p>
                      <a:r>
                        <a:rPr lang="ru-RU" sz="1400" b="0" i="0" kern="1200" dirty="0">
                          <a:solidFill>
                            <a:schemeClr val="dk1"/>
                          </a:solidFill>
                          <a:effectLst/>
                          <a:latin typeface="+mn-lt"/>
                          <a:ea typeface="+mn-ea"/>
                          <a:cs typeface="+mn-cs"/>
                        </a:rPr>
                        <a:t>Полное название дня недели</a:t>
                      </a:r>
                      <a:endParaRPr lang="ru-RU" sz="1400" dirty="0"/>
                    </a:p>
                  </a:txBody>
                  <a:tcPr/>
                </a:tc>
                <a:tc>
                  <a:txBody>
                    <a:bodyPr/>
                    <a:lstStyle/>
                    <a:p>
                      <a:r>
                        <a:rPr lang="ru-RU" sz="1400" b="0" i="0" kern="1200" dirty="0">
                          <a:solidFill>
                            <a:schemeClr val="dk1"/>
                          </a:solidFill>
                          <a:effectLst/>
                          <a:latin typeface="+mn-lt"/>
                          <a:ea typeface="+mn-ea"/>
                          <a:cs typeface="+mn-cs"/>
                        </a:rPr>
                        <a:t>6/15/2009 1:45:30 PM -&gt; понедельник (</a:t>
                      </a:r>
                      <a:r>
                        <a:rPr lang="ru-RU" sz="1400" b="0" i="0" kern="1200" dirty="0" err="1">
                          <a:solidFill>
                            <a:schemeClr val="dk1"/>
                          </a:solidFill>
                          <a:effectLst/>
                          <a:latin typeface="+mn-lt"/>
                          <a:ea typeface="+mn-ea"/>
                          <a:cs typeface="+mn-cs"/>
                        </a:rPr>
                        <a:t>ru</a:t>
                      </a:r>
                      <a:r>
                        <a:rPr lang="ru-RU" sz="1400" b="0" i="0" kern="1200" dirty="0">
                          <a:solidFill>
                            <a:schemeClr val="dk1"/>
                          </a:solidFill>
                          <a:effectLst/>
                          <a:latin typeface="+mn-lt"/>
                          <a:ea typeface="+mn-ea"/>
                          <a:cs typeface="+mn-cs"/>
                        </a:rPr>
                        <a:t>-RU)</a:t>
                      </a:r>
                      <a:endParaRPr lang="ru-RU" sz="1400" dirty="0"/>
                    </a:p>
                  </a:txBody>
                  <a:tcPr/>
                </a:tc>
                <a:extLst>
                  <a:ext uri="{0D108BD9-81ED-4DB2-BD59-A6C34878D82A}">
                    <a16:rowId xmlns:a16="http://schemas.microsoft.com/office/drawing/2014/main" val="36866141"/>
                  </a:ext>
                </a:extLst>
              </a:tr>
              <a:tr h="370840">
                <a:tc>
                  <a:txBody>
                    <a:bodyPr/>
                    <a:lstStyle/>
                    <a:p>
                      <a:r>
                        <a:rPr lang="en-US" sz="1400" b="0" i="0" kern="1200" dirty="0">
                          <a:solidFill>
                            <a:schemeClr val="dk1"/>
                          </a:solidFill>
                          <a:effectLst/>
                          <a:latin typeface="+mn-lt"/>
                          <a:ea typeface="+mn-ea"/>
                          <a:cs typeface="+mn-cs"/>
                        </a:rPr>
                        <a:t>“f”</a:t>
                      </a:r>
                      <a:endParaRPr lang="ru-RU" sz="1400" dirty="0"/>
                    </a:p>
                  </a:txBody>
                  <a:tcPr/>
                </a:tc>
                <a:tc>
                  <a:txBody>
                    <a:bodyPr/>
                    <a:lstStyle/>
                    <a:p>
                      <a:r>
                        <a:rPr lang="ru-RU" sz="1400" b="0" i="0" kern="1200" dirty="0">
                          <a:solidFill>
                            <a:schemeClr val="dk1"/>
                          </a:solidFill>
                          <a:effectLst/>
                          <a:latin typeface="+mn-lt"/>
                          <a:ea typeface="+mn-ea"/>
                          <a:cs typeface="+mn-cs"/>
                        </a:rPr>
                        <a:t>Число секунд сокращенное до одного знака</a:t>
                      </a:r>
                      <a:endParaRPr lang="ru-RU" sz="1400" dirty="0"/>
                    </a:p>
                  </a:txBody>
                  <a:tcPr/>
                </a:tc>
                <a:tc>
                  <a:txBody>
                    <a:bodyPr/>
                    <a:lstStyle/>
                    <a:p>
                      <a:r>
                        <a:rPr lang="ru-RU" sz="1400" b="0" i="0" kern="1200" dirty="0">
                          <a:solidFill>
                            <a:schemeClr val="dk1"/>
                          </a:solidFill>
                          <a:effectLst/>
                          <a:latin typeface="+mn-lt"/>
                          <a:ea typeface="+mn-ea"/>
                          <a:cs typeface="+mn-cs"/>
                        </a:rPr>
                        <a:t>6/15/2009 13:45:30.617 -&gt; 6</a:t>
                      </a:r>
                      <a:endParaRPr lang="ru-RU" sz="1400" dirty="0"/>
                    </a:p>
                  </a:txBody>
                  <a:tcPr/>
                </a:tc>
                <a:extLst>
                  <a:ext uri="{0D108BD9-81ED-4DB2-BD59-A6C34878D82A}">
                    <a16:rowId xmlns:a16="http://schemas.microsoft.com/office/drawing/2014/main" val="1900996097"/>
                  </a:ext>
                </a:extLst>
              </a:tr>
              <a:tr h="370840">
                <a:tc>
                  <a:txBody>
                    <a:bodyPr/>
                    <a:lstStyle/>
                    <a:p>
                      <a:r>
                        <a:rPr lang="en-US" sz="1400" b="0" i="0" kern="1200" dirty="0">
                          <a:solidFill>
                            <a:schemeClr val="dk1"/>
                          </a:solidFill>
                          <a:effectLst/>
                          <a:latin typeface="+mn-lt"/>
                          <a:ea typeface="+mn-ea"/>
                          <a:cs typeface="+mn-cs"/>
                        </a:rPr>
                        <a:t>“</a:t>
                      </a:r>
                      <a:r>
                        <a:rPr lang="en-US" sz="1400" b="0" i="0" kern="1200" dirty="0" err="1">
                          <a:solidFill>
                            <a:schemeClr val="dk1"/>
                          </a:solidFill>
                          <a:effectLst/>
                          <a:latin typeface="+mn-lt"/>
                          <a:ea typeface="+mn-ea"/>
                          <a:cs typeface="+mn-cs"/>
                        </a:rPr>
                        <a:t>fffffff</a:t>
                      </a:r>
                      <a:r>
                        <a:rPr lang="en-US" sz="1400" b="0" i="0" kern="1200" dirty="0">
                          <a:solidFill>
                            <a:schemeClr val="dk1"/>
                          </a:solidFill>
                          <a:effectLst/>
                          <a:latin typeface="+mn-lt"/>
                          <a:ea typeface="+mn-ea"/>
                          <a:cs typeface="+mn-cs"/>
                        </a:rPr>
                        <a:t>”</a:t>
                      </a:r>
                      <a:endParaRPr lang="ru-RU" sz="1400" dirty="0"/>
                    </a:p>
                  </a:txBody>
                  <a:tcPr/>
                </a:tc>
                <a:tc>
                  <a:txBody>
                    <a:bodyPr/>
                    <a:lstStyle/>
                    <a:p>
                      <a:r>
                        <a:rPr lang="ru-RU" sz="1400" b="0" i="0" kern="1200" dirty="0">
                          <a:solidFill>
                            <a:schemeClr val="dk1"/>
                          </a:solidFill>
                          <a:effectLst/>
                          <a:latin typeface="+mn-lt"/>
                          <a:ea typeface="+mn-ea"/>
                          <a:cs typeface="+mn-cs"/>
                        </a:rPr>
                        <a:t>Число секунд сокращенное до семи знаков (</a:t>
                      </a:r>
                      <a:r>
                        <a:rPr lang="ru-RU" sz="1400" b="0" i="0" kern="1200" dirty="0" err="1">
                          <a:solidFill>
                            <a:schemeClr val="dk1"/>
                          </a:solidFill>
                          <a:effectLst/>
                          <a:latin typeface="+mn-lt"/>
                          <a:ea typeface="+mn-ea"/>
                          <a:cs typeface="+mn-cs"/>
                        </a:rPr>
                        <a:t>т.е</a:t>
                      </a:r>
                      <a:r>
                        <a:rPr lang="ru-RU" sz="1400" b="0" i="0" kern="1200" dirty="0">
                          <a:solidFill>
                            <a:schemeClr val="dk1"/>
                          </a:solidFill>
                          <a:effectLst/>
                          <a:latin typeface="+mn-lt"/>
                          <a:ea typeface="+mn-ea"/>
                          <a:cs typeface="+mn-cs"/>
                        </a:rPr>
                        <a:t> количество </a:t>
                      </a:r>
                      <a:r>
                        <a:rPr lang="ru-RU" sz="1400" b="1" i="0" kern="1200" dirty="0">
                          <a:solidFill>
                            <a:schemeClr val="dk1"/>
                          </a:solidFill>
                          <a:effectLst/>
                          <a:latin typeface="+mn-lt"/>
                          <a:ea typeface="+mn-ea"/>
                          <a:cs typeface="+mn-cs"/>
                        </a:rPr>
                        <a:t>f</a:t>
                      </a:r>
                      <a:r>
                        <a:rPr lang="ru-RU" sz="1400" b="0" i="0" kern="1200" dirty="0">
                          <a:solidFill>
                            <a:schemeClr val="dk1"/>
                          </a:solidFill>
                          <a:effectLst/>
                          <a:latin typeface="+mn-lt"/>
                          <a:ea typeface="+mn-ea"/>
                          <a:cs typeface="+mn-cs"/>
                        </a:rPr>
                        <a:t> может быть от 1 до 7)</a:t>
                      </a:r>
                      <a:endParaRPr lang="ru-RU" sz="1400" dirty="0"/>
                    </a:p>
                  </a:txBody>
                  <a:tcPr/>
                </a:tc>
                <a:tc>
                  <a:txBody>
                    <a:bodyPr/>
                    <a:lstStyle/>
                    <a:p>
                      <a:r>
                        <a:rPr lang="ru-RU" sz="1400" b="0" i="0" kern="1200" dirty="0">
                          <a:solidFill>
                            <a:schemeClr val="dk1"/>
                          </a:solidFill>
                          <a:effectLst/>
                          <a:latin typeface="+mn-lt"/>
                          <a:ea typeface="+mn-ea"/>
                          <a:cs typeface="+mn-cs"/>
                        </a:rPr>
                        <a:t>6/15/2009 13:45:30.6175425 -&gt; 6175425</a:t>
                      </a:r>
                      <a:endParaRPr lang="ru-RU" sz="1400" dirty="0"/>
                    </a:p>
                  </a:txBody>
                  <a:tcPr/>
                </a:tc>
                <a:extLst>
                  <a:ext uri="{0D108BD9-81ED-4DB2-BD59-A6C34878D82A}">
                    <a16:rowId xmlns:a16="http://schemas.microsoft.com/office/drawing/2014/main" val="3185515921"/>
                  </a:ext>
                </a:extLst>
              </a:tr>
              <a:tr h="370840">
                <a:tc>
                  <a:txBody>
                    <a:bodyPr/>
                    <a:lstStyle/>
                    <a:p>
                      <a:r>
                        <a:rPr lang="en-US" sz="1400" b="0" i="0" kern="1200" dirty="0">
                          <a:solidFill>
                            <a:schemeClr val="dk1"/>
                          </a:solidFill>
                          <a:effectLst/>
                          <a:latin typeface="+mn-lt"/>
                          <a:ea typeface="+mn-ea"/>
                          <a:cs typeface="+mn-cs"/>
                        </a:rPr>
                        <a:t>“F”</a:t>
                      </a:r>
                      <a:endParaRPr lang="ru-RU" sz="1400" dirty="0"/>
                    </a:p>
                  </a:txBody>
                  <a:tcPr/>
                </a:tc>
                <a:tc>
                  <a:txBody>
                    <a:bodyPr/>
                    <a:lstStyle/>
                    <a:p>
                      <a:r>
                        <a:rPr lang="ru-RU" sz="1400" b="0" i="0" kern="1200" dirty="0">
                          <a:solidFill>
                            <a:schemeClr val="dk1"/>
                          </a:solidFill>
                          <a:effectLst/>
                          <a:latin typeface="+mn-lt"/>
                          <a:ea typeface="+mn-ea"/>
                          <a:cs typeface="+mn-cs"/>
                        </a:rPr>
                        <a:t>Число секунд сокращенное до одного знака, а если сокращается до нуля, то ничего не возвращается</a:t>
                      </a:r>
                      <a:endParaRPr lang="ru-RU" sz="1400" dirty="0"/>
                    </a:p>
                  </a:txBody>
                  <a:tcPr/>
                </a:tc>
                <a:tc>
                  <a:txBody>
                    <a:bodyPr/>
                    <a:lstStyle/>
                    <a:p>
                      <a:r>
                        <a:rPr lang="pt-BR" sz="1400" b="0" i="0" kern="1200" dirty="0">
                          <a:solidFill>
                            <a:schemeClr val="dk1"/>
                          </a:solidFill>
                          <a:effectLst/>
                          <a:latin typeface="+mn-lt"/>
                          <a:ea typeface="+mn-ea"/>
                          <a:cs typeface="+mn-cs"/>
                        </a:rPr>
                        <a:t>6/15/2009 13:45:30.617 -&gt; 6</a:t>
                      </a:r>
                      <a:br>
                        <a:rPr lang="pt-BR" sz="1400" dirty="0"/>
                      </a:br>
                      <a:r>
                        <a:rPr lang="pt-BR" sz="1400" b="0" i="0" kern="1200" dirty="0">
                          <a:solidFill>
                            <a:schemeClr val="dk1"/>
                          </a:solidFill>
                          <a:effectLst/>
                          <a:latin typeface="+mn-lt"/>
                          <a:ea typeface="+mn-ea"/>
                          <a:cs typeface="+mn-cs"/>
                        </a:rPr>
                        <a:t>6/15/2009 13:45:30.050 -&gt; (no output)</a:t>
                      </a:r>
                      <a:endParaRPr lang="ru-RU" sz="1400" dirty="0"/>
                    </a:p>
                  </a:txBody>
                  <a:tcPr/>
                </a:tc>
                <a:extLst>
                  <a:ext uri="{0D108BD9-81ED-4DB2-BD59-A6C34878D82A}">
                    <a16:rowId xmlns:a16="http://schemas.microsoft.com/office/drawing/2014/main" val="3473250524"/>
                  </a:ext>
                </a:extLst>
              </a:tr>
              <a:tr h="370840">
                <a:tc>
                  <a:txBody>
                    <a:bodyPr/>
                    <a:lstStyle/>
                    <a:p>
                      <a:r>
                        <a:rPr lang="en-US" sz="1400" b="0" i="0" kern="1200" dirty="0">
                          <a:solidFill>
                            <a:schemeClr val="dk1"/>
                          </a:solidFill>
                          <a:effectLst/>
                          <a:latin typeface="+mn-lt"/>
                          <a:ea typeface="+mn-ea"/>
                          <a:cs typeface="+mn-cs"/>
                        </a:rPr>
                        <a:t>“FFFFFFF”</a:t>
                      </a:r>
                      <a:endParaRPr lang="ru-RU" sz="1400" dirty="0"/>
                    </a:p>
                  </a:txBody>
                  <a:tcPr/>
                </a:tc>
                <a:tc>
                  <a:txBody>
                    <a:bodyPr/>
                    <a:lstStyle/>
                    <a:p>
                      <a:r>
                        <a:rPr lang="ru-RU" sz="1400" b="0" i="0" kern="1200" dirty="0">
                          <a:solidFill>
                            <a:schemeClr val="dk1"/>
                          </a:solidFill>
                          <a:effectLst/>
                          <a:latin typeface="+mn-lt"/>
                          <a:ea typeface="+mn-ea"/>
                          <a:cs typeface="+mn-cs"/>
                        </a:rPr>
                        <a:t>Число секунд сокращенное до семи знаков (</a:t>
                      </a:r>
                      <a:r>
                        <a:rPr lang="ru-RU" sz="1400" b="0" i="0" kern="1200" dirty="0" err="1">
                          <a:solidFill>
                            <a:schemeClr val="dk1"/>
                          </a:solidFill>
                          <a:effectLst/>
                          <a:latin typeface="+mn-lt"/>
                          <a:ea typeface="+mn-ea"/>
                          <a:cs typeface="+mn-cs"/>
                        </a:rPr>
                        <a:t>т.е</a:t>
                      </a:r>
                      <a:r>
                        <a:rPr lang="ru-RU" sz="1400" b="0" i="0" kern="1200" dirty="0">
                          <a:solidFill>
                            <a:schemeClr val="dk1"/>
                          </a:solidFill>
                          <a:effectLst/>
                          <a:latin typeface="+mn-lt"/>
                          <a:ea typeface="+mn-ea"/>
                          <a:cs typeface="+mn-cs"/>
                        </a:rPr>
                        <a:t> количество</a:t>
                      </a:r>
                      <a:r>
                        <a:rPr lang="ru-RU" sz="1400" b="1" i="0" kern="1200" dirty="0">
                          <a:solidFill>
                            <a:schemeClr val="dk1"/>
                          </a:solidFill>
                          <a:effectLst/>
                          <a:latin typeface="+mn-lt"/>
                          <a:ea typeface="+mn-ea"/>
                          <a:cs typeface="+mn-cs"/>
                        </a:rPr>
                        <a:t> F </a:t>
                      </a:r>
                      <a:r>
                        <a:rPr lang="ru-RU" sz="1400" b="0" i="0" kern="1200" dirty="0">
                          <a:solidFill>
                            <a:schemeClr val="dk1"/>
                          </a:solidFill>
                          <a:effectLst/>
                          <a:latin typeface="+mn-lt"/>
                          <a:ea typeface="+mn-ea"/>
                          <a:cs typeface="+mn-cs"/>
                        </a:rPr>
                        <a:t>может быть от 1 до 7), а c отбрасыванием лишних нулей в конце</a:t>
                      </a:r>
                      <a:endParaRPr lang="ru-RU" sz="1400" dirty="0"/>
                    </a:p>
                  </a:txBody>
                  <a:tcPr/>
                </a:tc>
                <a:tc>
                  <a:txBody>
                    <a:bodyPr/>
                    <a:lstStyle/>
                    <a:p>
                      <a:r>
                        <a:rPr lang="ru-RU" sz="1400" b="0" i="0" kern="1200" dirty="0">
                          <a:solidFill>
                            <a:schemeClr val="dk1"/>
                          </a:solidFill>
                          <a:effectLst/>
                          <a:latin typeface="+mn-lt"/>
                          <a:ea typeface="+mn-ea"/>
                          <a:cs typeface="+mn-cs"/>
                        </a:rPr>
                        <a:t>6/15/2009 13:45:30.6175425 -&gt; 6175425</a:t>
                      </a:r>
                      <a:br>
                        <a:rPr lang="ru-RU" sz="1400" dirty="0"/>
                      </a:br>
                      <a:r>
                        <a:rPr lang="ru-RU" sz="1400" b="0" i="0" kern="1200" dirty="0">
                          <a:solidFill>
                            <a:schemeClr val="dk1"/>
                          </a:solidFill>
                          <a:effectLst/>
                          <a:latin typeface="+mn-lt"/>
                          <a:ea typeface="+mn-ea"/>
                          <a:cs typeface="+mn-cs"/>
                        </a:rPr>
                        <a:t>6/15/2009 13:45:30.0001150 -&gt; 000115</a:t>
                      </a:r>
                      <a:endParaRPr lang="ru-RU" sz="1400" dirty="0"/>
                    </a:p>
                  </a:txBody>
                  <a:tcPr/>
                </a:tc>
                <a:extLst>
                  <a:ext uri="{0D108BD9-81ED-4DB2-BD59-A6C34878D82A}">
                    <a16:rowId xmlns:a16="http://schemas.microsoft.com/office/drawing/2014/main" val="2367001486"/>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168</a:t>
            </a:fld>
            <a:endParaRPr lang="ru-RU" dirty="0"/>
          </a:p>
        </p:txBody>
      </p:sp>
    </p:spTree>
    <p:extLst>
      <p:ext uri="{BB962C8B-B14F-4D97-AF65-F5344CB8AC3E}">
        <p14:creationId xmlns:p14="http://schemas.microsoft.com/office/powerpoint/2010/main" val="4718791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Спецификаторы форматирования, слайд 2/5</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087530956"/>
              </p:ext>
            </p:extLst>
          </p:nvPr>
        </p:nvGraphicFramePr>
        <p:xfrm>
          <a:off x="628650" y="1825625"/>
          <a:ext cx="7886700" cy="4866640"/>
        </p:xfrm>
        <a:graphic>
          <a:graphicData uri="http://schemas.openxmlformats.org/drawingml/2006/table">
            <a:tbl>
              <a:tblPr firstRow="1" bandRow="1">
                <a:tableStyleId>{5C22544A-7EE6-4342-B048-85BDC9FD1C3A}</a:tableStyleId>
              </a:tblPr>
              <a:tblGrid>
                <a:gridCol w="1605592">
                  <a:extLst>
                    <a:ext uri="{9D8B030D-6E8A-4147-A177-3AD203B41FA5}">
                      <a16:colId xmlns:a16="http://schemas.microsoft.com/office/drawing/2014/main" val="2466444111"/>
                    </a:ext>
                  </a:extLst>
                </a:gridCol>
                <a:gridCol w="2915728">
                  <a:extLst>
                    <a:ext uri="{9D8B030D-6E8A-4147-A177-3AD203B41FA5}">
                      <a16:colId xmlns:a16="http://schemas.microsoft.com/office/drawing/2014/main" val="1589901987"/>
                    </a:ext>
                  </a:extLst>
                </a:gridCol>
                <a:gridCol w="3365380">
                  <a:extLst>
                    <a:ext uri="{9D8B030D-6E8A-4147-A177-3AD203B41FA5}">
                      <a16:colId xmlns:a16="http://schemas.microsoft.com/office/drawing/2014/main" val="199970963"/>
                    </a:ext>
                  </a:extLst>
                </a:gridCol>
              </a:tblGrid>
              <a:tr h="370840">
                <a:tc>
                  <a:txBody>
                    <a:bodyPr/>
                    <a:lstStyle/>
                    <a:p>
                      <a:r>
                        <a:rPr lang="ru-RU" sz="1600" dirty="0"/>
                        <a:t>Формат</a:t>
                      </a:r>
                    </a:p>
                  </a:txBody>
                  <a:tcPr/>
                </a:tc>
                <a:tc>
                  <a:txBody>
                    <a:bodyPr/>
                    <a:lstStyle/>
                    <a:p>
                      <a:r>
                        <a:rPr lang="ru-RU" sz="1600" dirty="0"/>
                        <a:t>Описание</a:t>
                      </a:r>
                    </a:p>
                  </a:txBody>
                  <a:tcPr/>
                </a:tc>
                <a:tc>
                  <a:txBody>
                    <a:bodyPr/>
                    <a:lstStyle/>
                    <a:p>
                      <a:r>
                        <a:rPr lang="ru-RU" sz="1600" dirty="0"/>
                        <a:t>Пример</a:t>
                      </a:r>
                    </a:p>
                  </a:txBody>
                  <a:tcPr/>
                </a:tc>
                <a:extLst>
                  <a:ext uri="{0D108BD9-81ED-4DB2-BD59-A6C34878D82A}">
                    <a16:rowId xmlns:a16="http://schemas.microsoft.com/office/drawing/2014/main" val="1015511099"/>
                  </a:ext>
                </a:extLst>
              </a:tr>
              <a:tr h="370840">
                <a:tc>
                  <a:txBody>
                    <a:bodyPr/>
                    <a:lstStyle/>
                    <a:p>
                      <a:r>
                        <a:rPr lang="en-US" sz="1600" b="0" i="0" kern="1200" dirty="0">
                          <a:solidFill>
                            <a:schemeClr val="dk1"/>
                          </a:solidFill>
                          <a:effectLst/>
                          <a:latin typeface="+mn-lt"/>
                          <a:ea typeface="+mn-ea"/>
                          <a:cs typeface="+mn-cs"/>
                        </a:rPr>
                        <a:t>“g”, “gg”</a:t>
                      </a:r>
                      <a:endParaRPr lang="ru-RU" sz="1600" dirty="0"/>
                    </a:p>
                  </a:txBody>
                  <a:tcPr/>
                </a:tc>
                <a:tc>
                  <a:txBody>
                    <a:bodyPr/>
                    <a:lstStyle/>
                    <a:p>
                      <a:r>
                        <a:rPr lang="ru-RU" sz="1600" b="0" i="0" kern="1200" dirty="0">
                          <a:solidFill>
                            <a:schemeClr val="dk1"/>
                          </a:solidFill>
                          <a:effectLst/>
                          <a:latin typeface="+mn-lt"/>
                          <a:ea typeface="+mn-ea"/>
                          <a:cs typeface="+mn-cs"/>
                        </a:rPr>
                        <a:t>Период или эра</a:t>
                      </a:r>
                      <a:endParaRPr lang="ru-RU" sz="1600" dirty="0"/>
                    </a:p>
                  </a:txBody>
                  <a:tcPr/>
                </a:tc>
                <a:tc>
                  <a:txBody>
                    <a:bodyPr/>
                    <a:lstStyle/>
                    <a:p>
                      <a:r>
                        <a:rPr lang="en-US" sz="1600" b="0" i="0" kern="1200" dirty="0">
                          <a:solidFill>
                            <a:schemeClr val="dk1"/>
                          </a:solidFill>
                          <a:effectLst/>
                          <a:latin typeface="+mn-lt"/>
                          <a:ea typeface="+mn-ea"/>
                          <a:cs typeface="+mn-cs"/>
                        </a:rPr>
                        <a:t>6/15/2009 1:45:30 PM -&gt; A.D.</a:t>
                      </a:r>
                      <a:endParaRPr lang="ru-RU" sz="1600" dirty="0"/>
                    </a:p>
                  </a:txBody>
                  <a:tcPr/>
                </a:tc>
                <a:extLst>
                  <a:ext uri="{0D108BD9-81ED-4DB2-BD59-A6C34878D82A}">
                    <a16:rowId xmlns:a16="http://schemas.microsoft.com/office/drawing/2014/main" val="3136801959"/>
                  </a:ext>
                </a:extLst>
              </a:tr>
              <a:tr h="370840">
                <a:tc>
                  <a:txBody>
                    <a:bodyPr/>
                    <a:lstStyle/>
                    <a:p>
                      <a:r>
                        <a:rPr lang="en-US" sz="1600" b="0" i="0" kern="1200" dirty="0">
                          <a:solidFill>
                            <a:schemeClr val="dk1"/>
                          </a:solidFill>
                          <a:effectLst/>
                          <a:latin typeface="+mn-lt"/>
                          <a:ea typeface="+mn-ea"/>
                          <a:cs typeface="+mn-cs"/>
                        </a:rPr>
                        <a:t>“h”</a:t>
                      </a:r>
                      <a:endParaRPr lang="ru-RU" sz="1600" dirty="0"/>
                    </a:p>
                  </a:txBody>
                  <a:tcPr/>
                </a:tc>
                <a:tc>
                  <a:txBody>
                    <a:bodyPr/>
                    <a:lstStyle/>
                    <a:p>
                      <a:r>
                        <a:rPr lang="ru-RU" sz="1600" b="0" i="0" kern="1200" dirty="0">
                          <a:solidFill>
                            <a:schemeClr val="dk1"/>
                          </a:solidFill>
                          <a:effectLst/>
                          <a:latin typeface="+mn-lt"/>
                          <a:ea typeface="+mn-ea"/>
                          <a:cs typeface="+mn-cs"/>
                        </a:rPr>
                        <a:t>Часов (12 часовой формат) от 1 до 12</a:t>
                      </a:r>
                      <a:endParaRPr lang="ru-RU" sz="1600" dirty="0"/>
                    </a:p>
                  </a:txBody>
                  <a:tcPr/>
                </a:tc>
                <a:tc>
                  <a:txBody>
                    <a:bodyPr/>
                    <a:lstStyle/>
                    <a:p>
                      <a:r>
                        <a:rPr lang="de-DE" sz="1600" b="0" i="0" kern="1200" dirty="0">
                          <a:solidFill>
                            <a:schemeClr val="dk1"/>
                          </a:solidFill>
                          <a:effectLst/>
                          <a:latin typeface="+mn-lt"/>
                          <a:ea typeface="+mn-ea"/>
                          <a:cs typeface="+mn-cs"/>
                        </a:rPr>
                        <a:t>6/15/2009 1:45:30 AM -&gt; 1</a:t>
                      </a:r>
                      <a:br>
                        <a:rPr lang="de-DE" sz="1600" dirty="0"/>
                      </a:br>
                      <a:r>
                        <a:rPr lang="de-DE" sz="1600" b="0" i="0" kern="1200" dirty="0">
                          <a:solidFill>
                            <a:schemeClr val="dk1"/>
                          </a:solidFill>
                          <a:effectLst/>
                          <a:latin typeface="+mn-lt"/>
                          <a:ea typeface="+mn-ea"/>
                          <a:cs typeface="+mn-cs"/>
                        </a:rPr>
                        <a:t>6/15/2009 1:45:30 PM -&gt; 1</a:t>
                      </a:r>
                      <a:endParaRPr lang="ru-RU" sz="1600" dirty="0"/>
                    </a:p>
                  </a:txBody>
                  <a:tcPr/>
                </a:tc>
                <a:extLst>
                  <a:ext uri="{0D108BD9-81ED-4DB2-BD59-A6C34878D82A}">
                    <a16:rowId xmlns:a16="http://schemas.microsoft.com/office/drawing/2014/main" val="1252178283"/>
                  </a:ext>
                </a:extLst>
              </a:tr>
              <a:tr h="370840">
                <a:tc>
                  <a:txBody>
                    <a:bodyPr/>
                    <a:lstStyle/>
                    <a:p>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hh</a:t>
                      </a:r>
                      <a:r>
                        <a:rPr lang="en-US" sz="1600" b="0" i="0" kern="1200" dirty="0">
                          <a:solidFill>
                            <a:schemeClr val="dk1"/>
                          </a:solidFill>
                          <a:effectLst/>
                          <a:latin typeface="+mn-lt"/>
                          <a:ea typeface="+mn-ea"/>
                          <a:cs typeface="+mn-cs"/>
                        </a:rPr>
                        <a:t>”</a:t>
                      </a:r>
                      <a:endParaRPr lang="ru-RU" sz="1600" dirty="0"/>
                    </a:p>
                  </a:txBody>
                  <a:tcPr/>
                </a:tc>
                <a:tc>
                  <a:txBody>
                    <a:bodyPr/>
                    <a:lstStyle/>
                    <a:p>
                      <a:r>
                        <a:rPr lang="ru-RU" sz="1600" b="0" i="0" kern="1200" dirty="0">
                          <a:solidFill>
                            <a:schemeClr val="dk1"/>
                          </a:solidFill>
                          <a:effectLst/>
                          <a:latin typeface="+mn-lt"/>
                          <a:ea typeface="+mn-ea"/>
                          <a:cs typeface="+mn-cs"/>
                        </a:rPr>
                        <a:t>Часов (12 часовой формат) от 01 до 12</a:t>
                      </a:r>
                      <a:endParaRPr lang="ru-RU" sz="1600" dirty="0"/>
                    </a:p>
                  </a:txBody>
                  <a:tcPr/>
                </a:tc>
                <a:tc>
                  <a:txBody>
                    <a:bodyPr/>
                    <a:lstStyle/>
                    <a:p>
                      <a:r>
                        <a:rPr lang="de-DE" sz="1600" b="0" i="0" kern="1200" dirty="0">
                          <a:solidFill>
                            <a:schemeClr val="dk1"/>
                          </a:solidFill>
                          <a:effectLst/>
                          <a:latin typeface="+mn-lt"/>
                          <a:ea typeface="+mn-ea"/>
                          <a:cs typeface="+mn-cs"/>
                        </a:rPr>
                        <a:t>6/15/2009 1:45:30 AM -&gt; 01</a:t>
                      </a:r>
                      <a:br>
                        <a:rPr lang="de-DE" sz="1600" dirty="0"/>
                      </a:br>
                      <a:r>
                        <a:rPr lang="de-DE" sz="1600" b="0" i="0" kern="1200" dirty="0">
                          <a:solidFill>
                            <a:schemeClr val="dk1"/>
                          </a:solidFill>
                          <a:effectLst/>
                          <a:latin typeface="+mn-lt"/>
                          <a:ea typeface="+mn-ea"/>
                          <a:cs typeface="+mn-cs"/>
                        </a:rPr>
                        <a:t>6/15/2009 1:45:30 PM -&gt; 01</a:t>
                      </a:r>
                      <a:endParaRPr lang="ru-RU" sz="1600" dirty="0"/>
                    </a:p>
                  </a:txBody>
                  <a:tcPr/>
                </a:tc>
                <a:extLst>
                  <a:ext uri="{0D108BD9-81ED-4DB2-BD59-A6C34878D82A}">
                    <a16:rowId xmlns:a16="http://schemas.microsoft.com/office/drawing/2014/main" val="656193210"/>
                  </a:ext>
                </a:extLst>
              </a:tr>
              <a:tr h="370840">
                <a:tc>
                  <a:txBody>
                    <a:bodyPr/>
                    <a:lstStyle/>
                    <a:p>
                      <a:r>
                        <a:rPr lang="en-US" sz="1600" b="0" i="0" kern="1200" dirty="0">
                          <a:solidFill>
                            <a:schemeClr val="dk1"/>
                          </a:solidFill>
                          <a:effectLst/>
                          <a:latin typeface="+mn-lt"/>
                          <a:ea typeface="+mn-ea"/>
                          <a:cs typeface="+mn-cs"/>
                        </a:rPr>
                        <a:t>“H”</a:t>
                      </a:r>
                      <a:endParaRPr lang="ru-RU" sz="1600" dirty="0"/>
                    </a:p>
                  </a:txBody>
                  <a:tcPr/>
                </a:tc>
                <a:tc>
                  <a:txBody>
                    <a:bodyPr/>
                    <a:lstStyle/>
                    <a:p>
                      <a:r>
                        <a:rPr lang="ru-RU" sz="1600" b="0" i="0" kern="1200" dirty="0">
                          <a:solidFill>
                            <a:schemeClr val="dk1"/>
                          </a:solidFill>
                          <a:effectLst/>
                          <a:latin typeface="+mn-lt"/>
                          <a:ea typeface="+mn-ea"/>
                          <a:cs typeface="+mn-cs"/>
                        </a:rPr>
                        <a:t>Часов (24 часовой формат) от 0 до 23</a:t>
                      </a:r>
                      <a:endParaRPr lang="ru-RU" sz="1600" dirty="0"/>
                    </a:p>
                  </a:txBody>
                  <a:tcPr/>
                </a:tc>
                <a:tc>
                  <a:txBody>
                    <a:bodyPr/>
                    <a:lstStyle/>
                    <a:p>
                      <a:r>
                        <a:rPr lang="de-DE" sz="1600" b="0" i="0" kern="1200" dirty="0">
                          <a:solidFill>
                            <a:schemeClr val="dk1"/>
                          </a:solidFill>
                          <a:effectLst/>
                          <a:latin typeface="+mn-lt"/>
                          <a:ea typeface="+mn-ea"/>
                          <a:cs typeface="+mn-cs"/>
                        </a:rPr>
                        <a:t>6/15/2009 1:45:30 AM -&gt; 1</a:t>
                      </a:r>
                      <a:br>
                        <a:rPr lang="de-DE" sz="1600" dirty="0"/>
                      </a:br>
                      <a:r>
                        <a:rPr lang="de-DE" sz="1600" b="0" i="0" kern="1200" dirty="0">
                          <a:solidFill>
                            <a:schemeClr val="dk1"/>
                          </a:solidFill>
                          <a:effectLst/>
                          <a:latin typeface="+mn-lt"/>
                          <a:ea typeface="+mn-ea"/>
                          <a:cs typeface="+mn-cs"/>
                        </a:rPr>
                        <a:t>6/15/2009 1:45:30 PM -&gt; 13</a:t>
                      </a:r>
                      <a:endParaRPr lang="ru-RU" sz="1600" dirty="0"/>
                    </a:p>
                  </a:txBody>
                  <a:tcPr/>
                </a:tc>
                <a:extLst>
                  <a:ext uri="{0D108BD9-81ED-4DB2-BD59-A6C34878D82A}">
                    <a16:rowId xmlns:a16="http://schemas.microsoft.com/office/drawing/2014/main" val="2730593899"/>
                  </a:ext>
                </a:extLst>
              </a:tr>
              <a:tr h="370840">
                <a:tc>
                  <a:txBody>
                    <a:bodyPr/>
                    <a:lstStyle/>
                    <a:p>
                      <a:r>
                        <a:rPr lang="en-US" sz="1600" b="0" i="0" kern="1200" dirty="0">
                          <a:solidFill>
                            <a:schemeClr val="dk1"/>
                          </a:solidFill>
                          <a:effectLst/>
                          <a:latin typeface="+mn-lt"/>
                          <a:ea typeface="+mn-ea"/>
                          <a:cs typeface="+mn-cs"/>
                        </a:rPr>
                        <a:t>“HH”</a:t>
                      </a:r>
                      <a:endParaRPr lang="ru-RU" sz="1600" dirty="0"/>
                    </a:p>
                  </a:txBody>
                  <a:tcPr/>
                </a:tc>
                <a:tc>
                  <a:txBody>
                    <a:bodyPr/>
                    <a:lstStyle/>
                    <a:p>
                      <a:r>
                        <a:rPr lang="ru-RU" sz="1600" b="0" i="0" kern="1200" dirty="0">
                          <a:solidFill>
                            <a:schemeClr val="dk1"/>
                          </a:solidFill>
                          <a:effectLst/>
                          <a:latin typeface="+mn-lt"/>
                          <a:ea typeface="+mn-ea"/>
                          <a:cs typeface="+mn-cs"/>
                        </a:rPr>
                        <a:t>Часов (24 часовой формат) от 00 до 23</a:t>
                      </a:r>
                      <a:endParaRPr lang="ru-RU" sz="1600" dirty="0"/>
                    </a:p>
                  </a:txBody>
                  <a:tcPr/>
                </a:tc>
                <a:tc>
                  <a:txBody>
                    <a:bodyPr/>
                    <a:lstStyle/>
                    <a:p>
                      <a:r>
                        <a:rPr lang="de-DE" sz="1600" b="0" i="0" kern="1200" dirty="0">
                          <a:solidFill>
                            <a:schemeClr val="dk1"/>
                          </a:solidFill>
                          <a:effectLst/>
                          <a:latin typeface="+mn-lt"/>
                          <a:ea typeface="+mn-ea"/>
                          <a:cs typeface="+mn-cs"/>
                        </a:rPr>
                        <a:t>6/15/2009 1:45:30 AM -&gt; 01</a:t>
                      </a:r>
                      <a:br>
                        <a:rPr lang="de-DE" sz="1600" dirty="0"/>
                      </a:br>
                      <a:r>
                        <a:rPr lang="de-DE" sz="1600" b="0" i="0" kern="1200" dirty="0">
                          <a:solidFill>
                            <a:schemeClr val="dk1"/>
                          </a:solidFill>
                          <a:effectLst/>
                          <a:latin typeface="+mn-lt"/>
                          <a:ea typeface="+mn-ea"/>
                          <a:cs typeface="+mn-cs"/>
                        </a:rPr>
                        <a:t>6/15/2009 1:45:30 PM -&gt; 13</a:t>
                      </a:r>
                      <a:endParaRPr lang="ru-RU" sz="1600" dirty="0"/>
                    </a:p>
                  </a:txBody>
                  <a:tcPr/>
                </a:tc>
                <a:extLst>
                  <a:ext uri="{0D108BD9-81ED-4DB2-BD59-A6C34878D82A}">
                    <a16:rowId xmlns:a16="http://schemas.microsoft.com/office/drawing/2014/main" val="1323157301"/>
                  </a:ext>
                </a:extLst>
              </a:tr>
              <a:tr h="370840">
                <a:tc>
                  <a:txBody>
                    <a:bodyPr/>
                    <a:lstStyle/>
                    <a:p>
                      <a:r>
                        <a:rPr lang="en-US" sz="1600" b="0" i="0" kern="1200" dirty="0">
                          <a:solidFill>
                            <a:schemeClr val="dk1"/>
                          </a:solidFill>
                          <a:effectLst/>
                          <a:latin typeface="+mn-lt"/>
                          <a:ea typeface="+mn-ea"/>
                          <a:cs typeface="+mn-cs"/>
                        </a:rPr>
                        <a:t>“K”</a:t>
                      </a:r>
                      <a:endParaRPr lang="ru-RU" sz="1600" dirty="0"/>
                    </a:p>
                  </a:txBody>
                  <a:tcPr/>
                </a:tc>
                <a:tc>
                  <a:txBody>
                    <a:bodyPr/>
                    <a:lstStyle/>
                    <a:p>
                      <a:r>
                        <a:rPr lang="ru-RU" sz="1600" b="0" i="0" kern="1200" dirty="0">
                          <a:solidFill>
                            <a:schemeClr val="dk1"/>
                          </a:solidFill>
                          <a:effectLst/>
                          <a:latin typeface="+mn-lt"/>
                          <a:ea typeface="+mn-ea"/>
                          <a:cs typeface="+mn-cs"/>
                        </a:rPr>
                        <a:t>Информация о часовой зоне</a:t>
                      </a:r>
                      <a:endParaRPr lang="ru-RU" sz="1600" dirty="0"/>
                    </a:p>
                  </a:txBody>
                  <a:tcPr/>
                </a:tc>
                <a:tc>
                  <a:txBody>
                    <a:bodyPr/>
                    <a:lstStyle/>
                    <a:p>
                      <a:r>
                        <a:rPr lang="ru-RU" sz="1600" b="0" i="0" kern="1200" dirty="0">
                          <a:solidFill>
                            <a:schemeClr val="dk1"/>
                          </a:solidFill>
                          <a:effectLst/>
                          <a:latin typeface="+mn-lt"/>
                          <a:ea typeface="+mn-ea"/>
                          <a:cs typeface="+mn-cs"/>
                        </a:rPr>
                        <a:t>6/15/2009 1:45:30 PM, </a:t>
                      </a:r>
                      <a:r>
                        <a:rPr lang="ru-RU" sz="1600" b="0" i="0" kern="1200" dirty="0" err="1">
                          <a:solidFill>
                            <a:schemeClr val="dk1"/>
                          </a:solidFill>
                          <a:effectLst/>
                          <a:latin typeface="+mn-lt"/>
                          <a:ea typeface="+mn-ea"/>
                          <a:cs typeface="+mn-cs"/>
                        </a:rPr>
                        <a:t>Kind</a:t>
                      </a:r>
                      <a:r>
                        <a:rPr lang="ru-RU" sz="1600" b="0" i="0" kern="1200" dirty="0">
                          <a:solidFill>
                            <a:schemeClr val="dk1"/>
                          </a:solidFill>
                          <a:effectLst/>
                          <a:latin typeface="+mn-lt"/>
                          <a:ea typeface="+mn-ea"/>
                          <a:cs typeface="+mn-cs"/>
                        </a:rPr>
                        <a:t> </a:t>
                      </a:r>
                      <a:r>
                        <a:rPr lang="ru-RU" sz="1600" b="0" i="0" kern="1200" dirty="0" err="1">
                          <a:solidFill>
                            <a:schemeClr val="dk1"/>
                          </a:solidFill>
                          <a:effectLst/>
                          <a:latin typeface="+mn-lt"/>
                          <a:ea typeface="+mn-ea"/>
                          <a:cs typeface="+mn-cs"/>
                        </a:rPr>
                        <a:t>Utc</a:t>
                      </a:r>
                      <a:r>
                        <a:rPr lang="ru-RU" sz="1600" b="0" i="0" kern="1200" dirty="0">
                          <a:solidFill>
                            <a:schemeClr val="dk1"/>
                          </a:solidFill>
                          <a:effectLst/>
                          <a:latin typeface="+mn-lt"/>
                          <a:ea typeface="+mn-ea"/>
                          <a:cs typeface="+mn-cs"/>
                        </a:rPr>
                        <a:t> -&gt; Z</a:t>
                      </a:r>
                      <a:br>
                        <a:rPr lang="ru-RU" sz="1600" dirty="0"/>
                      </a:br>
                      <a:r>
                        <a:rPr lang="ru-RU" sz="1600" b="0" i="0" kern="1200" dirty="0">
                          <a:solidFill>
                            <a:schemeClr val="dk1"/>
                          </a:solidFill>
                          <a:effectLst/>
                          <a:latin typeface="+mn-lt"/>
                          <a:ea typeface="+mn-ea"/>
                          <a:cs typeface="+mn-cs"/>
                        </a:rPr>
                        <a:t>6/15/2009 1:45:30 PM, </a:t>
                      </a:r>
                      <a:r>
                        <a:rPr lang="ru-RU" sz="1600" b="0" i="0" kern="1200" dirty="0" err="1">
                          <a:solidFill>
                            <a:schemeClr val="dk1"/>
                          </a:solidFill>
                          <a:effectLst/>
                          <a:latin typeface="+mn-lt"/>
                          <a:ea typeface="+mn-ea"/>
                          <a:cs typeface="+mn-cs"/>
                        </a:rPr>
                        <a:t>Kind</a:t>
                      </a:r>
                      <a:r>
                        <a:rPr lang="ru-RU" sz="1600" b="0" i="0" kern="1200" dirty="0">
                          <a:solidFill>
                            <a:schemeClr val="dk1"/>
                          </a:solidFill>
                          <a:effectLst/>
                          <a:latin typeface="+mn-lt"/>
                          <a:ea typeface="+mn-ea"/>
                          <a:cs typeface="+mn-cs"/>
                        </a:rPr>
                        <a:t> </a:t>
                      </a:r>
                      <a:r>
                        <a:rPr lang="ru-RU" sz="1600" b="0" i="0" kern="1200" dirty="0" err="1">
                          <a:solidFill>
                            <a:schemeClr val="dk1"/>
                          </a:solidFill>
                          <a:effectLst/>
                          <a:latin typeface="+mn-lt"/>
                          <a:ea typeface="+mn-ea"/>
                          <a:cs typeface="+mn-cs"/>
                        </a:rPr>
                        <a:t>Local</a:t>
                      </a:r>
                      <a:r>
                        <a:rPr lang="ru-RU" sz="1600" b="0" i="0" kern="1200" dirty="0">
                          <a:solidFill>
                            <a:schemeClr val="dk1"/>
                          </a:solidFill>
                          <a:effectLst/>
                          <a:latin typeface="+mn-lt"/>
                          <a:ea typeface="+mn-ea"/>
                          <a:cs typeface="+mn-cs"/>
                        </a:rPr>
                        <a:t> -&gt; -07:00 (часовой пояс от настроек компьютера)</a:t>
                      </a:r>
                      <a:endParaRPr lang="ru-RU" sz="1600" dirty="0"/>
                    </a:p>
                  </a:txBody>
                  <a:tcPr/>
                </a:tc>
                <a:extLst>
                  <a:ext uri="{0D108BD9-81ED-4DB2-BD59-A6C34878D82A}">
                    <a16:rowId xmlns:a16="http://schemas.microsoft.com/office/drawing/2014/main" val="4086170615"/>
                  </a:ext>
                </a:extLst>
              </a:tr>
              <a:tr h="370840">
                <a:tc>
                  <a:txBody>
                    <a:bodyPr/>
                    <a:lstStyle/>
                    <a:p>
                      <a:r>
                        <a:rPr lang="en-US" sz="1600" b="0" i="0" kern="1200" dirty="0">
                          <a:solidFill>
                            <a:schemeClr val="dk1"/>
                          </a:solidFill>
                          <a:effectLst/>
                          <a:latin typeface="+mn-lt"/>
                          <a:ea typeface="+mn-ea"/>
                          <a:cs typeface="+mn-cs"/>
                        </a:rPr>
                        <a:t>“m”</a:t>
                      </a:r>
                      <a:endParaRPr lang="ru-RU" sz="1600" dirty="0"/>
                    </a:p>
                  </a:txBody>
                  <a:tcPr/>
                </a:tc>
                <a:tc>
                  <a:txBody>
                    <a:bodyPr/>
                    <a:lstStyle/>
                    <a:p>
                      <a:r>
                        <a:rPr lang="ru-RU" sz="1600" b="0" i="0" kern="1200" dirty="0">
                          <a:solidFill>
                            <a:schemeClr val="dk1"/>
                          </a:solidFill>
                          <a:effectLst/>
                          <a:latin typeface="+mn-lt"/>
                          <a:ea typeface="+mn-ea"/>
                          <a:cs typeface="+mn-cs"/>
                        </a:rPr>
                        <a:t>Минут от 0 до 59</a:t>
                      </a:r>
                      <a:endParaRPr lang="ru-RU" sz="1600" dirty="0"/>
                    </a:p>
                  </a:txBody>
                  <a:tcPr/>
                </a:tc>
                <a:tc>
                  <a:txBody>
                    <a:bodyPr/>
                    <a:lstStyle/>
                    <a:p>
                      <a:r>
                        <a:rPr lang="en-US" sz="1600" b="0" i="0" kern="1200" dirty="0">
                          <a:solidFill>
                            <a:schemeClr val="dk1"/>
                          </a:solidFill>
                          <a:effectLst/>
                          <a:latin typeface="+mn-lt"/>
                          <a:ea typeface="+mn-ea"/>
                          <a:cs typeface="+mn-cs"/>
                        </a:rPr>
                        <a:t>6/15/2009 1:09:30 AM -&gt; 9</a:t>
                      </a:r>
                      <a:endParaRPr lang="ru-RU" sz="1600" dirty="0"/>
                    </a:p>
                  </a:txBody>
                  <a:tcPr/>
                </a:tc>
                <a:extLst>
                  <a:ext uri="{0D108BD9-81ED-4DB2-BD59-A6C34878D82A}">
                    <a16:rowId xmlns:a16="http://schemas.microsoft.com/office/drawing/2014/main" val="1971106857"/>
                  </a:ext>
                </a:extLst>
              </a:tr>
              <a:tr h="370840">
                <a:tc>
                  <a:txBody>
                    <a:bodyPr/>
                    <a:lstStyle/>
                    <a:p>
                      <a:r>
                        <a:rPr lang="en-US" sz="1600" b="0" i="0" kern="1200" dirty="0">
                          <a:solidFill>
                            <a:schemeClr val="dk1"/>
                          </a:solidFill>
                          <a:effectLst/>
                          <a:latin typeface="+mn-lt"/>
                          <a:ea typeface="+mn-ea"/>
                          <a:cs typeface="+mn-cs"/>
                        </a:rPr>
                        <a:t>“mm”</a:t>
                      </a:r>
                      <a:endParaRPr lang="ru-RU" sz="1600" dirty="0"/>
                    </a:p>
                  </a:txBody>
                  <a:tcPr/>
                </a:tc>
                <a:tc>
                  <a:txBody>
                    <a:bodyPr/>
                    <a:lstStyle/>
                    <a:p>
                      <a:r>
                        <a:rPr lang="ru-RU" sz="1600" b="0" i="0" kern="1200" dirty="0">
                          <a:solidFill>
                            <a:schemeClr val="dk1"/>
                          </a:solidFill>
                          <a:effectLst/>
                          <a:latin typeface="+mn-lt"/>
                          <a:ea typeface="+mn-ea"/>
                          <a:cs typeface="+mn-cs"/>
                        </a:rPr>
                        <a:t>Минут от 00 до 59</a:t>
                      </a:r>
                      <a:endParaRPr lang="ru-RU" sz="1600" dirty="0"/>
                    </a:p>
                  </a:txBody>
                  <a:tcPr/>
                </a:tc>
                <a:tc>
                  <a:txBody>
                    <a:bodyPr/>
                    <a:lstStyle/>
                    <a:p>
                      <a:r>
                        <a:rPr lang="en-US" sz="1600" b="0" i="0" kern="1200" dirty="0">
                          <a:solidFill>
                            <a:schemeClr val="dk1"/>
                          </a:solidFill>
                          <a:effectLst/>
                          <a:latin typeface="+mn-lt"/>
                          <a:ea typeface="+mn-ea"/>
                          <a:cs typeface="+mn-cs"/>
                        </a:rPr>
                        <a:t>6/15/2009 1:09:30 AM -&gt; 09</a:t>
                      </a:r>
                      <a:endParaRPr lang="ru-RU" sz="1600" dirty="0"/>
                    </a:p>
                  </a:txBody>
                  <a:tcPr/>
                </a:tc>
                <a:extLst>
                  <a:ext uri="{0D108BD9-81ED-4DB2-BD59-A6C34878D82A}">
                    <a16:rowId xmlns:a16="http://schemas.microsoft.com/office/drawing/2014/main" val="1029180077"/>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169</a:t>
            </a:fld>
            <a:endParaRPr lang="ru-RU" dirty="0"/>
          </a:p>
        </p:txBody>
      </p:sp>
    </p:spTree>
    <p:extLst>
      <p:ext uri="{BB962C8B-B14F-4D97-AF65-F5344CB8AC3E}">
        <p14:creationId xmlns:p14="http://schemas.microsoft.com/office/powerpoint/2010/main" val="293522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70044"/>
          </a:xfrm>
        </p:spPr>
        <p:txBody>
          <a:bodyPr>
            <a:normAutofit fontScale="90000"/>
          </a:bodyPr>
          <a:lstStyle/>
          <a:p>
            <a:r>
              <a:rPr lang="ru-RU" dirty="0"/>
              <a:t>Пример фильтрации</a:t>
            </a:r>
          </a:p>
        </p:txBody>
      </p:sp>
      <p:sp>
        <p:nvSpPr>
          <p:cNvPr id="3" name="Объект 2"/>
          <p:cNvSpPr>
            <a:spLocks noGrp="1"/>
          </p:cNvSpPr>
          <p:nvPr>
            <p:ph idx="1"/>
          </p:nvPr>
        </p:nvSpPr>
        <p:spPr>
          <a:xfrm>
            <a:off x="628650" y="1035171"/>
            <a:ext cx="7886700" cy="5141792"/>
          </a:xfrm>
        </p:spPr>
        <p:txBody>
          <a:bodyPr numCol="2">
            <a:normAutofit fontScale="55000" lnSpcReduction="20000"/>
          </a:bodyPr>
          <a:lstStyle/>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th</a:t>
            </a:r>
            <a:r>
              <a:rPr lang="en-US" dirty="0"/>
              <a:t>&gt;Price&lt;/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a:t>
            </a:r>
            <a:r>
              <a:rPr lang="en-US" b="1" i="1" dirty="0"/>
              <a:t>&lt;</a:t>
            </a:r>
            <a:r>
              <a:rPr lang="en-US" b="1" i="1" dirty="0" err="1"/>
              <a:t>xsl:if</a:t>
            </a:r>
            <a:r>
              <a:rPr lang="en-US" b="1" i="1" dirty="0"/>
              <a:t> test="price &amp;</a:t>
            </a:r>
            <a:r>
              <a:rPr lang="en-US" b="1" i="1" dirty="0" err="1"/>
              <a:t>gt</a:t>
            </a:r>
            <a:r>
              <a:rPr lang="en-US" b="1" i="1" dirty="0"/>
              <a:t>; 10"&gt;</a:t>
            </a:r>
          </a:p>
          <a:p>
            <a:pPr marL="0" indent="0">
              <a:buNone/>
            </a:pPr>
            <a:r>
              <a:rPr lang="en-US" dirty="0"/>
              <a:t>         &lt;</a:t>
            </a:r>
            <a:r>
              <a:rPr lang="en-US" dirty="0" err="1"/>
              <a:t>tr</a:t>
            </a:r>
            <a:r>
              <a:rPr lang="en-US" dirty="0"/>
              <a:t>&gt;</a:t>
            </a:r>
          </a:p>
          <a:p>
            <a:pPr marL="0" indent="0">
              <a:buNone/>
            </a:pPr>
            <a:r>
              <a:rPr lang="en-US" dirty="0"/>
              <a:t>  </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&lt;td&gt;&lt;</a:t>
            </a:r>
            <a:r>
              <a:rPr lang="en-US" dirty="0" err="1"/>
              <a:t>xsl:value-of</a:t>
            </a:r>
            <a:r>
              <a:rPr lang="en-US" dirty="0"/>
              <a:t> select="price"/&gt;&lt;/td&gt;</a:t>
            </a:r>
          </a:p>
          <a:p>
            <a:pPr marL="0" indent="0">
              <a:buNone/>
            </a:pPr>
            <a:r>
              <a:rPr lang="en-US" dirty="0"/>
              <a:t>         &lt;/</a:t>
            </a:r>
            <a:r>
              <a:rPr lang="en-US" dirty="0" err="1"/>
              <a:t>tr</a:t>
            </a:r>
            <a:r>
              <a:rPr lang="en-US" dirty="0"/>
              <a:t>&gt;</a:t>
            </a:r>
          </a:p>
          <a:p>
            <a:pPr marL="0" indent="0">
              <a:buNone/>
            </a:pPr>
            <a:r>
              <a:rPr lang="en-US" dirty="0"/>
              <a:t>      &lt;/</a:t>
            </a:r>
            <a:r>
              <a:rPr lang="en-US" dirty="0" err="1"/>
              <a:t>xsl:if</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17</a:t>
            </a:fld>
            <a:endParaRPr lang="ru-RU"/>
          </a:p>
        </p:txBody>
      </p:sp>
      <p:pic>
        <p:nvPicPr>
          <p:cNvPr id="5" name="Рисунок 4"/>
          <p:cNvPicPr>
            <a:picLocks noChangeAspect="1"/>
          </p:cNvPicPr>
          <p:nvPr/>
        </p:nvPicPr>
        <p:blipFill>
          <a:blip r:embed="rId2"/>
          <a:stretch>
            <a:fillRect/>
          </a:stretch>
        </p:blipFill>
        <p:spPr>
          <a:xfrm>
            <a:off x="2107002" y="1815859"/>
            <a:ext cx="4928378" cy="3584275"/>
          </a:xfrm>
          <a:prstGeom prst="rect">
            <a:avLst/>
          </a:prstGeom>
        </p:spPr>
      </p:pic>
    </p:spTree>
    <p:extLst>
      <p:ext uri="{BB962C8B-B14F-4D97-AF65-F5344CB8AC3E}">
        <p14:creationId xmlns:p14="http://schemas.microsoft.com/office/powerpoint/2010/main" val="191778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Спецификаторы форматирования, слайд 3/5</a:t>
            </a:r>
          </a:p>
        </p:txBody>
      </p:sp>
      <p:graphicFrame>
        <p:nvGraphicFramePr>
          <p:cNvPr id="5" name="Объект 4"/>
          <p:cNvGraphicFramePr>
            <a:graphicFrameLocks noGrp="1"/>
          </p:cNvGraphicFramePr>
          <p:nvPr>
            <p:ph idx="1"/>
            <p:extLst>
              <p:ext uri="{D42A27DB-BD31-4B8C-83A1-F6EECF244321}">
                <p14:modId xmlns:p14="http://schemas.microsoft.com/office/powerpoint/2010/main" val="3641859780"/>
              </p:ext>
            </p:extLst>
          </p:nvPr>
        </p:nvGraphicFramePr>
        <p:xfrm>
          <a:off x="628650" y="1825625"/>
          <a:ext cx="7886700" cy="4963160"/>
        </p:xfrm>
        <a:graphic>
          <a:graphicData uri="http://schemas.openxmlformats.org/drawingml/2006/table">
            <a:tbl>
              <a:tblPr firstRow="1" bandRow="1">
                <a:tableStyleId>{5C22544A-7EE6-4342-B048-85BDC9FD1C3A}</a:tableStyleId>
              </a:tblPr>
              <a:tblGrid>
                <a:gridCol w="1631471">
                  <a:extLst>
                    <a:ext uri="{9D8B030D-6E8A-4147-A177-3AD203B41FA5}">
                      <a16:colId xmlns:a16="http://schemas.microsoft.com/office/drawing/2014/main" val="2940447816"/>
                    </a:ext>
                  </a:extLst>
                </a:gridCol>
                <a:gridCol w="2820837">
                  <a:extLst>
                    <a:ext uri="{9D8B030D-6E8A-4147-A177-3AD203B41FA5}">
                      <a16:colId xmlns:a16="http://schemas.microsoft.com/office/drawing/2014/main" val="4173873785"/>
                    </a:ext>
                  </a:extLst>
                </a:gridCol>
                <a:gridCol w="3434392">
                  <a:extLst>
                    <a:ext uri="{9D8B030D-6E8A-4147-A177-3AD203B41FA5}">
                      <a16:colId xmlns:a16="http://schemas.microsoft.com/office/drawing/2014/main" val="1409292381"/>
                    </a:ext>
                  </a:extLst>
                </a:gridCol>
              </a:tblGrid>
              <a:tr h="370840">
                <a:tc>
                  <a:txBody>
                    <a:bodyPr/>
                    <a:lstStyle/>
                    <a:p>
                      <a:r>
                        <a:rPr lang="ru-RU" dirty="0"/>
                        <a:t>Формат</a:t>
                      </a:r>
                    </a:p>
                  </a:txBody>
                  <a:tcPr/>
                </a:tc>
                <a:tc>
                  <a:txBody>
                    <a:bodyPr/>
                    <a:lstStyle/>
                    <a:p>
                      <a:r>
                        <a:rPr lang="ru-RU" dirty="0"/>
                        <a:t>Описание</a:t>
                      </a:r>
                    </a:p>
                  </a:txBody>
                  <a:tcPr/>
                </a:tc>
                <a:tc>
                  <a:txBody>
                    <a:bodyPr/>
                    <a:lstStyle/>
                    <a:p>
                      <a:r>
                        <a:rPr lang="ru-RU" dirty="0"/>
                        <a:t>Пример</a:t>
                      </a:r>
                    </a:p>
                  </a:txBody>
                  <a:tcPr/>
                </a:tc>
                <a:extLst>
                  <a:ext uri="{0D108BD9-81ED-4DB2-BD59-A6C34878D82A}">
                    <a16:rowId xmlns:a16="http://schemas.microsoft.com/office/drawing/2014/main" val="715210635"/>
                  </a:ext>
                </a:extLst>
              </a:tr>
              <a:tr h="370840">
                <a:tc>
                  <a:txBody>
                    <a:bodyPr/>
                    <a:lstStyle/>
                    <a:p>
                      <a:r>
                        <a:rPr lang="en-US" sz="1800" b="0" i="0" kern="1200" dirty="0">
                          <a:solidFill>
                            <a:schemeClr val="dk1"/>
                          </a:solidFill>
                          <a:effectLst/>
                          <a:latin typeface="+mn-lt"/>
                          <a:ea typeface="+mn-ea"/>
                          <a:cs typeface="+mn-cs"/>
                        </a:rPr>
                        <a:t>“M”</a:t>
                      </a:r>
                      <a:endParaRPr lang="ru-RU" dirty="0"/>
                    </a:p>
                  </a:txBody>
                  <a:tcPr/>
                </a:tc>
                <a:tc>
                  <a:txBody>
                    <a:bodyPr/>
                    <a:lstStyle/>
                    <a:p>
                      <a:r>
                        <a:rPr lang="ru-RU" sz="1800" b="0" i="0" kern="1200" dirty="0">
                          <a:solidFill>
                            <a:schemeClr val="dk1"/>
                          </a:solidFill>
                          <a:effectLst/>
                          <a:latin typeface="+mn-lt"/>
                          <a:ea typeface="+mn-ea"/>
                          <a:cs typeface="+mn-cs"/>
                        </a:rPr>
                        <a:t>Месяц от 1 до 12</a:t>
                      </a:r>
                      <a:endParaRPr lang="ru-RU" dirty="0"/>
                    </a:p>
                  </a:txBody>
                  <a:tcPr/>
                </a:tc>
                <a:tc>
                  <a:txBody>
                    <a:bodyPr/>
                    <a:lstStyle/>
                    <a:p>
                      <a:r>
                        <a:rPr lang="en-US" sz="1800" b="0" i="0" kern="1200" dirty="0">
                          <a:solidFill>
                            <a:schemeClr val="dk1"/>
                          </a:solidFill>
                          <a:effectLst/>
                          <a:latin typeface="+mn-lt"/>
                          <a:ea typeface="+mn-ea"/>
                          <a:cs typeface="+mn-cs"/>
                        </a:rPr>
                        <a:t>6/15/2009 1:45:30 PM -&gt; 6</a:t>
                      </a:r>
                      <a:endParaRPr lang="ru-RU" dirty="0"/>
                    </a:p>
                  </a:txBody>
                  <a:tcPr/>
                </a:tc>
                <a:extLst>
                  <a:ext uri="{0D108BD9-81ED-4DB2-BD59-A6C34878D82A}">
                    <a16:rowId xmlns:a16="http://schemas.microsoft.com/office/drawing/2014/main" val="3497633973"/>
                  </a:ext>
                </a:extLst>
              </a:tr>
              <a:tr h="370840">
                <a:tc>
                  <a:txBody>
                    <a:bodyPr/>
                    <a:lstStyle/>
                    <a:p>
                      <a:r>
                        <a:rPr lang="en-US" sz="1800" b="0" i="0" kern="1200" dirty="0">
                          <a:solidFill>
                            <a:schemeClr val="dk1"/>
                          </a:solidFill>
                          <a:effectLst/>
                          <a:latin typeface="+mn-lt"/>
                          <a:ea typeface="+mn-ea"/>
                          <a:cs typeface="+mn-cs"/>
                        </a:rPr>
                        <a:t>“MM”</a:t>
                      </a:r>
                      <a:endParaRPr lang="ru-RU" dirty="0"/>
                    </a:p>
                  </a:txBody>
                  <a:tcPr/>
                </a:tc>
                <a:tc>
                  <a:txBody>
                    <a:bodyPr/>
                    <a:lstStyle/>
                    <a:p>
                      <a:r>
                        <a:rPr lang="ru-RU" sz="1800" b="0" i="0" kern="1200" dirty="0">
                          <a:solidFill>
                            <a:schemeClr val="dk1"/>
                          </a:solidFill>
                          <a:effectLst/>
                          <a:latin typeface="+mn-lt"/>
                          <a:ea typeface="+mn-ea"/>
                          <a:cs typeface="+mn-cs"/>
                        </a:rPr>
                        <a:t>Месяц от 01 до 12</a:t>
                      </a:r>
                      <a:endParaRPr lang="ru-RU" dirty="0"/>
                    </a:p>
                  </a:txBody>
                  <a:tcPr/>
                </a:tc>
                <a:tc>
                  <a:txBody>
                    <a:bodyPr/>
                    <a:lstStyle/>
                    <a:p>
                      <a:r>
                        <a:rPr lang="en-US" sz="1800" b="0" i="0" kern="1200" dirty="0">
                          <a:solidFill>
                            <a:schemeClr val="dk1"/>
                          </a:solidFill>
                          <a:effectLst/>
                          <a:latin typeface="+mn-lt"/>
                          <a:ea typeface="+mn-ea"/>
                          <a:cs typeface="+mn-cs"/>
                        </a:rPr>
                        <a:t>6/15/2009 1:45:30 PM -&gt; 06</a:t>
                      </a:r>
                      <a:endParaRPr lang="ru-RU" dirty="0"/>
                    </a:p>
                  </a:txBody>
                  <a:tcPr/>
                </a:tc>
                <a:extLst>
                  <a:ext uri="{0D108BD9-81ED-4DB2-BD59-A6C34878D82A}">
                    <a16:rowId xmlns:a16="http://schemas.microsoft.com/office/drawing/2014/main" val="2716020037"/>
                  </a:ext>
                </a:extLst>
              </a:tr>
              <a:tr h="370840">
                <a:tc>
                  <a:txBody>
                    <a:bodyPr/>
                    <a:lstStyle/>
                    <a:p>
                      <a:r>
                        <a:rPr lang="en-US" sz="1800" b="0" i="0" kern="1200" dirty="0">
                          <a:solidFill>
                            <a:schemeClr val="dk1"/>
                          </a:solidFill>
                          <a:effectLst/>
                          <a:latin typeface="+mn-lt"/>
                          <a:ea typeface="+mn-ea"/>
                          <a:cs typeface="+mn-cs"/>
                        </a:rPr>
                        <a:t>“MMM”</a:t>
                      </a:r>
                      <a:endParaRPr lang="ru-RU" dirty="0"/>
                    </a:p>
                  </a:txBody>
                  <a:tcPr/>
                </a:tc>
                <a:tc>
                  <a:txBody>
                    <a:bodyPr/>
                    <a:lstStyle/>
                    <a:p>
                      <a:r>
                        <a:rPr lang="ru-RU" sz="1800" b="0" i="0" kern="1200" dirty="0">
                          <a:solidFill>
                            <a:schemeClr val="dk1"/>
                          </a:solidFill>
                          <a:effectLst/>
                          <a:latin typeface="+mn-lt"/>
                          <a:ea typeface="+mn-ea"/>
                          <a:cs typeface="+mn-cs"/>
                        </a:rPr>
                        <a:t>Сокращенное название месяца</a:t>
                      </a:r>
                      <a:endParaRPr lang="ru-RU" dirty="0"/>
                    </a:p>
                  </a:txBody>
                  <a:tcPr/>
                </a:tc>
                <a:tc>
                  <a:txBody>
                    <a:bodyPr/>
                    <a:lstStyle/>
                    <a:p>
                      <a:r>
                        <a:rPr lang="de-DE" sz="1800" b="0" i="0" kern="1200" dirty="0">
                          <a:solidFill>
                            <a:schemeClr val="dk1"/>
                          </a:solidFill>
                          <a:effectLst/>
                          <a:latin typeface="+mn-lt"/>
                          <a:ea typeface="+mn-ea"/>
                          <a:cs typeface="+mn-cs"/>
                        </a:rPr>
                        <a:t>6/15/2009 1:45:30 PM -&gt; </a:t>
                      </a:r>
                      <a:r>
                        <a:rPr lang="de-DE" sz="1800" b="0" i="0" kern="1200" dirty="0" err="1">
                          <a:solidFill>
                            <a:schemeClr val="dk1"/>
                          </a:solidFill>
                          <a:effectLst/>
                          <a:latin typeface="+mn-lt"/>
                          <a:ea typeface="+mn-ea"/>
                          <a:cs typeface="+mn-cs"/>
                        </a:rPr>
                        <a:t>Янв</a:t>
                      </a:r>
                      <a:r>
                        <a:rPr lang="de-DE" sz="1800" b="0" i="0" kern="1200" dirty="0">
                          <a:solidFill>
                            <a:schemeClr val="dk1"/>
                          </a:solidFill>
                          <a:effectLst/>
                          <a:latin typeface="+mn-lt"/>
                          <a:ea typeface="+mn-ea"/>
                          <a:cs typeface="+mn-cs"/>
                        </a:rPr>
                        <a:t> (</a:t>
                      </a:r>
                      <a:r>
                        <a:rPr lang="de-DE" sz="1800" b="0" i="0" kern="1200" dirty="0" err="1">
                          <a:solidFill>
                            <a:schemeClr val="dk1"/>
                          </a:solidFill>
                          <a:effectLst/>
                          <a:latin typeface="+mn-lt"/>
                          <a:ea typeface="+mn-ea"/>
                          <a:cs typeface="+mn-cs"/>
                        </a:rPr>
                        <a:t>ru</a:t>
                      </a:r>
                      <a:r>
                        <a:rPr lang="de-DE" sz="1800" b="0" i="0" kern="1200" dirty="0">
                          <a:solidFill>
                            <a:schemeClr val="dk1"/>
                          </a:solidFill>
                          <a:effectLst/>
                          <a:latin typeface="+mn-lt"/>
                          <a:ea typeface="+mn-ea"/>
                          <a:cs typeface="+mn-cs"/>
                        </a:rPr>
                        <a:t>-RU)</a:t>
                      </a:r>
                      <a:endParaRPr lang="ru-RU" dirty="0"/>
                    </a:p>
                  </a:txBody>
                  <a:tcPr/>
                </a:tc>
                <a:extLst>
                  <a:ext uri="{0D108BD9-81ED-4DB2-BD59-A6C34878D82A}">
                    <a16:rowId xmlns:a16="http://schemas.microsoft.com/office/drawing/2014/main" val="3164055083"/>
                  </a:ext>
                </a:extLst>
              </a:tr>
              <a:tr h="370840">
                <a:tc>
                  <a:txBody>
                    <a:bodyPr/>
                    <a:lstStyle/>
                    <a:p>
                      <a:r>
                        <a:rPr lang="en-US" sz="1800" b="0" i="0" kern="1200" dirty="0">
                          <a:solidFill>
                            <a:schemeClr val="dk1"/>
                          </a:solidFill>
                          <a:effectLst/>
                          <a:latin typeface="+mn-lt"/>
                          <a:ea typeface="+mn-ea"/>
                          <a:cs typeface="+mn-cs"/>
                        </a:rPr>
                        <a:t>“MMMM”</a:t>
                      </a:r>
                      <a:endParaRPr lang="ru-RU" dirty="0"/>
                    </a:p>
                  </a:txBody>
                  <a:tcPr/>
                </a:tc>
                <a:tc>
                  <a:txBody>
                    <a:bodyPr/>
                    <a:lstStyle/>
                    <a:p>
                      <a:r>
                        <a:rPr lang="ru-RU" sz="1800" b="0" i="0" kern="1200" dirty="0">
                          <a:solidFill>
                            <a:schemeClr val="dk1"/>
                          </a:solidFill>
                          <a:effectLst/>
                          <a:latin typeface="+mn-lt"/>
                          <a:ea typeface="+mn-ea"/>
                          <a:cs typeface="+mn-cs"/>
                        </a:rPr>
                        <a:t>Полное название месяца</a:t>
                      </a:r>
                      <a:endParaRPr lang="ru-RU" dirty="0"/>
                    </a:p>
                  </a:txBody>
                  <a:tcPr/>
                </a:tc>
                <a:tc>
                  <a:txBody>
                    <a:bodyPr/>
                    <a:lstStyle/>
                    <a:p>
                      <a:r>
                        <a:rPr lang="de-DE" sz="1800" b="0" i="0" kern="1200" dirty="0">
                          <a:solidFill>
                            <a:schemeClr val="dk1"/>
                          </a:solidFill>
                          <a:effectLst/>
                          <a:latin typeface="+mn-lt"/>
                          <a:ea typeface="+mn-ea"/>
                          <a:cs typeface="+mn-cs"/>
                        </a:rPr>
                        <a:t>6/15/2009 1:45:30 PM -&gt; </a:t>
                      </a:r>
                      <a:r>
                        <a:rPr lang="de-DE" sz="1800" b="0" i="0" kern="1200" dirty="0" err="1">
                          <a:solidFill>
                            <a:schemeClr val="dk1"/>
                          </a:solidFill>
                          <a:effectLst/>
                          <a:latin typeface="+mn-lt"/>
                          <a:ea typeface="+mn-ea"/>
                          <a:cs typeface="+mn-cs"/>
                        </a:rPr>
                        <a:t>Июнь</a:t>
                      </a:r>
                      <a:r>
                        <a:rPr lang="de-DE" sz="1800" b="0" i="0" kern="1200" dirty="0">
                          <a:solidFill>
                            <a:schemeClr val="dk1"/>
                          </a:solidFill>
                          <a:effectLst/>
                          <a:latin typeface="+mn-lt"/>
                          <a:ea typeface="+mn-ea"/>
                          <a:cs typeface="+mn-cs"/>
                        </a:rPr>
                        <a:t> (</a:t>
                      </a:r>
                      <a:r>
                        <a:rPr lang="de-DE" sz="1800" b="0" i="0" kern="1200" dirty="0" err="1">
                          <a:solidFill>
                            <a:schemeClr val="dk1"/>
                          </a:solidFill>
                          <a:effectLst/>
                          <a:latin typeface="+mn-lt"/>
                          <a:ea typeface="+mn-ea"/>
                          <a:cs typeface="+mn-cs"/>
                        </a:rPr>
                        <a:t>ru</a:t>
                      </a:r>
                      <a:r>
                        <a:rPr lang="de-DE" sz="1800" b="0" i="0" kern="1200" dirty="0">
                          <a:solidFill>
                            <a:schemeClr val="dk1"/>
                          </a:solidFill>
                          <a:effectLst/>
                          <a:latin typeface="+mn-lt"/>
                          <a:ea typeface="+mn-ea"/>
                          <a:cs typeface="+mn-cs"/>
                        </a:rPr>
                        <a:t>-RU)</a:t>
                      </a:r>
                      <a:endParaRPr lang="ru-RU" dirty="0"/>
                    </a:p>
                  </a:txBody>
                  <a:tcPr/>
                </a:tc>
                <a:extLst>
                  <a:ext uri="{0D108BD9-81ED-4DB2-BD59-A6C34878D82A}">
                    <a16:rowId xmlns:a16="http://schemas.microsoft.com/office/drawing/2014/main" val="3232506547"/>
                  </a:ext>
                </a:extLst>
              </a:tr>
              <a:tr h="370840">
                <a:tc>
                  <a:txBody>
                    <a:bodyPr/>
                    <a:lstStyle/>
                    <a:p>
                      <a:r>
                        <a:rPr lang="en-US" sz="1800" b="0" i="0" kern="1200" dirty="0">
                          <a:solidFill>
                            <a:schemeClr val="dk1"/>
                          </a:solidFill>
                          <a:effectLst/>
                          <a:latin typeface="+mn-lt"/>
                          <a:ea typeface="+mn-ea"/>
                          <a:cs typeface="+mn-cs"/>
                        </a:rPr>
                        <a:t>“s”</a:t>
                      </a:r>
                      <a:endParaRPr lang="ru-RU" dirty="0"/>
                    </a:p>
                  </a:txBody>
                  <a:tcPr/>
                </a:tc>
                <a:tc>
                  <a:txBody>
                    <a:bodyPr/>
                    <a:lstStyle/>
                    <a:p>
                      <a:r>
                        <a:rPr lang="ru-RU" sz="1800" b="0" i="0" kern="1200" dirty="0">
                          <a:solidFill>
                            <a:schemeClr val="dk1"/>
                          </a:solidFill>
                          <a:effectLst/>
                          <a:latin typeface="+mn-lt"/>
                          <a:ea typeface="+mn-ea"/>
                          <a:cs typeface="+mn-cs"/>
                        </a:rPr>
                        <a:t>Секунд от 1 до 59</a:t>
                      </a:r>
                      <a:endParaRPr lang="ru-RU" dirty="0"/>
                    </a:p>
                  </a:txBody>
                  <a:tcPr/>
                </a:tc>
                <a:tc>
                  <a:txBody>
                    <a:bodyPr/>
                    <a:lstStyle/>
                    <a:p>
                      <a:r>
                        <a:rPr lang="en-US" sz="1800" b="0" i="0" kern="1200" dirty="0">
                          <a:solidFill>
                            <a:schemeClr val="dk1"/>
                          </a:solidFill>
                          <a:effectLst/>
                          <a:latin typeface="+mn-lt"/>
                          <a:ea typeface="+mn-ea"/>
                          <a:cs typeface="+mn-cs"/>
                        </a:rPr>
                        <a:t>6/15/2009 1:45:09 PM -&gt; 9</a:t>
                      </a:r>
                      <a:endParaRPr lang="ru-RU" dirty="0"/>
                    </a:p>
                  </a:txBody>
                  <a:tcPr/>
                </a:tc>
                <a:extLst>
                  <a:ext uri="{0D108BD9-81ED-4DB2-BD59-A6C34878D82A}">
                    <a16:rowId xmlns:a16="http://schemas.microsoft.com/office/drawing/2014/main" val="2464955616"/>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ss</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Секунд от 01 до 59</a:t>
                      </a:r>
                      <a:endParaRPr lang="ru-RU" dirty="0"/>
                    </a:p>
                  </a:txBody>
                  <a:tcPr/>
                </a:tc>
                <a:tc>
                  <a:txBody>
                    <a:bodyPr/>
                    <a:lstStyle/>
                    <a:p>
                      <a:r>
                        <a:rPr lang="en-US" sz="1800" b="0" i="0" kern="1200" dirty="0">
                          <a:solidFill>
                            <a:schemeClr val="dk1"/>
                          </a:solidFill>
                          <a:effectLst/>
                          <a:latin typeface="+mn-lt"/>
                          <a:ea typeface="+mn-ea"/>
                          <a:cs typeface="+mn-cs"/>
                        </a:rPr>
                        <a:t>6/15/2009 1:45:09 PM -&gt; 09</a:t>
                      </a:r>
                      <a:endParaRPr lang="ru-RU" dirty="0"/>
                    </a:p>
                  </a:txBody>
                  <a:tcPr/>
                </a:tc>
                <a:extLst>
                  <a:ext uri="{0D108BD9-81ED-4DB2-BD59-A6C34878D82A}">
                    <a16:rowId xmlns:a16="http://schemas.microsoft.com/office/drawing/2014/main" val="19545168"/>
                  </a:ext>
                </a:extLst>
              </a:tr>
              <a:tr h="370840">
                <a:tc>
                  <a:txBody>
                    <a:bodyPr/>
                    <a:lstStyle/>
                    <a:p>
                      <a:r>
                        <a:rPr lang="en-US" sz="1800" b="0" i="0" kern="1200" dirty="0">
                          <a:solidFill>
                            <a:schemeClr val="dk1"/>
                          </a:solidFill>
                          <a:effectLst/>
                          <a:latin typeface="+mn-lt"/>
                          <a:ea typeface="+mn-ea"/>
                          <a:cs typeface="+mn-cs"/>
                        </a:rPr>
                        <a:t>“t”</a:t>
                      </a:r>
                      <a:endParaRPr lang="ru-RU" dirty="0"/>
                    </a:p>
                  </a:txBody>
                  <a:tcPr/>
                </a:tc>
                <a:tc>
                  <a:txBody>
                    <a:bodyPr/>
                    <a:lstStyle/>
                    <a:p>
                      <a:r>
                        <a:rPr lang="ru-RU" sz="1800" b="0" i="0" kern="1200" dirty="0">
                          <a:solidFill>
                            <a:schemeClr val="dk1"/>
                          </a:solidFill>
                          <a:effectLst/>
                          <a:latin typeface="+mn-lt"/>
                          <a:ea typeface="+mn-ea"/>
                          <a:cs typeface="+mn-cs"/>
                        </a:rPr>
                        <a:t>Первая буква постфикса AM/PM к количеству часов (для 12 часового формата)</a:t>
                      </a:r>
                      <a:endParaRPr lang="ru-RU" dirty="0"/>
                    </a:p>
                  </a:txBody>
                  <a:tcPr/>
                </a:tc>
                <a:tc>
                  <a:txBody>
                    <a:bodyPr/>
                    <a:lstStyle/>
                    <a:p>
                      <a:r>
                        <a:rPr lang="en-US" sz="1800" b="0" i="0" kern="1200" dirty="0">
                          <a:solidFill>
                            <a:schemeClr val="dk1"/>
                          </a:solidFill>
                          <a:effectLst/>
                          <a:latin typeface="+mn-lt"/>
                          <a:ea typeface="+mn-ea"/>
                          <a:cs typeface="+mn-cs"/>
                        </a:rPr>
                        <a:t>6/15/2009 1:45:30 PM -&gt; P (</a:t>
                      </a:r>
                      <a:r>
                        <a:rPr lang="en-US" sz="1800" b="0" i="0" kern="1200" dirty="0" err="1">
                          <a:solidFill>
                            <a:schemeClr val="dk1"/>
                          </a:solidFill>
                          <a:effectLst/>
                          <a:latin typeface="+mn-lt"/>
                          <a:ea typeface="+mn-ea"/>
                          <a:cs typeface="+mn-cs"/>
                        </a:rPr>
                        <a:t>en</a:t>
                      </a:r>
                      <a:r>
                        <a:rPr lang="en-US" sz="1800" b="0" i="0" kern="1200" dirty="0">
                          <a:solidFill>
                            <a:schemeClr val="dk1"/>
                          </a:solidFill>
                          <a:effectLst/>
                          <a:latin typeface="+mn-lt"/>
                          <a:ea typeface="+mn-ea"/>
                          <a:cs typeface="+mn-cs"/>
                        </a:rPr>
                        <a:t>-US)</a:t>
                      </a:r>
                      <a:endParaRPr lang="ru-RU" dirty="0"/>
                    </a:p>
                  </a:txBody>
                  <a:tcPr/>
                </a:tc>
                <a:extLst>
                  <a:ext uri="{0D108BD9-81ED-4DB2-BD59-A6C34878D82A}">
                    <a16:rowId xmlns:a16="http://schemas.microsoft.com/office/drawing/2014/main" val="4095809118"/>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tt</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Постфикс AM/PM к количеству часов (для 12 часового формата)</a:t>
                      </a:r>
                      <a:endParaRPr lang="ru-RU" dirty="0"/>
                    </a:p>
                  </a:txBody>
                  <a:tcPr/>
                </a:tc>
                <a:tc>
                  <a:txBody>
                    <a:bodyPr/>
                    <a:lstStyle/>
                    <a:p>
                      <a:r>
                        <a:rPr lang="sv-SE" sz="1800" b="0" i="0" kern="1200" dirty="0">
                          <a:solidFill>
                            <a:schemeClr val="dk1"/>
                          </a:solidFill>
                          <a:effectLst/>
                          <a:latin typeface="+mn-lt"/>
                          <a:ea typeface="+mn-ea"/>
                          <a:cs typeface="+mn-cs"/>
                        </a:rPr>
                        <a:t>6/15/2009 1:45:30 PM -&gt; PM (en-US)</a:t>
                      </a:r>
                      <a:endParaRPr lang="ru-RU" dirty="0"/>
                    </a:p>
                  </a:txBody>
                  <a:tcPr/>
                </a:tc>
                <a:extLst>
                  <a:ext uri="{0D108BD9-81ED-4DB2-BD59-A6C34878D82A}">
                    <a16:rowId xmlns:a16="http://schemas.microsoft.com/office/drawing/2014/main" val="3210651636"/>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170</a:t>
            </a:fld>
            <a:endParaRPr lang="ru-RU" dirty="0"/>
          </a:p>
        </p:txBody>
      </p:sp>
    </p:spTree>
    <p:extLst>
      <p:ext uri="{BB962C8B-B14F-4D97-AF65-F5344CB8AC3E}">
        <p14:creationId xmlns:p14="http://schemas.microsoft.com/office/powerpoint/2010/main" val="25439176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Спецификаторы форматирования, слайд 4/5</a:t>
            </a:r>
          </a:p>
        </p:txBody>
      </p:sp>
      <p:graphicFrame>
        <p:nvGraphicFramePr>
          <p:cNvPr id="5" name="Объект 4"/>
          <p:cNvGraphicFramePr>
            <a:graphicFrameLocks noGrp="1"/>
          </p:cNvGraphicFramePr>
          <p:nvPr>
            <p:ph idx="1"/>
            <p:extLst>
              <p:ext uri="{D42A27DB-BD31-4B8C-83A1-F6EECF244321}">
                <p14:modId xmlns:p14="http://schemas.microsoft.com/office/powerpoint/2010/main" val="435226983"/>
              </p:ext>
            </p:extLst>
          </p:nvPr>
        </p:nvGraphicFramePr>
        <p:xfrm>
          <a:off x="628650" y="1825625"/>
          <a:ext cx="7886700" cy="4958080"/>
        </p:xfrm>
        <a:graphic>
          <a:graphicData uri="http://schemas.openxmlformats.org/drawingml/2006/table">
            <a:tbl>
              <a:tblPr firstRow="1" bandRow="1">
                <a:tableStyleId>{5C22544A-7EE6-4342-B048-85BDC9FD1C3A}</a:tableStyleId>
              </a:tblPr>
              <a:tblGrid>
                <a:gridCol w="1027622">
                  <a:extLst>
                    <a:ext uri="{9D8B030D-6E8A-4147-A177-3AD203B41FA5}">
                      <a16:colId xmlns:a16="http://schemas.microsoft.com/office/drawing/2014/main" val="2374522296"/>
                    </a:ext>
                  </a:extLst>
                </a:gridCol>
                <a:gridCol w="3459192">
                  <a:extLst>
                    <a:ext uri="{9D8B030D-6E8A-4147-A177-3AD203B41FA5}">
                      <a16:colId xmlns:a16="http://schemas.microsoft.com/office/drawing/2014/main" val="91931665"/>
                    </a:ext>
                  </a:extLst>
                </a:gridCol>
                <a:gridCol w="3399886">
                  <a:extLst>
                    <a:ext uri="{9D8B030D-6E8A-4147-A177-3AD203B41FA5}">
                      <a16:colId xmlns:a16="http://schemas.microsoft.com/office/drawing/2014/main" val="264420032"/>
                    </a:ext>
                  </a:extLst>
                </a:gridCol>
              </a:tblGrid>
              <a:tr h="370840">
                <a:tc>
                  <a:txBody>
                    <a:bodyPr/>
                    <a:lstStyle/>
                    <a:p>
                      <a:r>
                        <a:rPr lang="ru-RU" dirty="0"/>
                        <a:t>Формат</a:t>
                      </a:r>
                    </a:p>
                  </a:txBody>
                  <a:tcPr/>
                </a:tc>
                <a:tc>
                  <a:txBody>
                    <a:bodyPr/>
                    <a:lstStyle/>
                    <a:p>
                      <a:r>
                        <a:rPr lang="ru-RU" dirty="0"/>
                        <a:t>Описание</a:t>
                      </a:r>
                    </a:p>
                  </a:txBody>
                  <a:tcPr/>
                </a:tc>
                <a:tc>
                  <a:txBody>
                    <a:bodyPr/>
                    <a:lstStyle/>
                    <a:p>
                      <a:r>
                        <a:rPr lang="ru-RU" dirty="0"/>
                        <a:t>Пример</a:t>
                      </a:r>
                    </a:p>
                  </a:txBody>
                  <a:tcPr/>
                </a:tc>
                <a:extLst>
                  <a:ext uri="{0D108BD9-81ED-4DB2-BD59-A6C34878D82A}">
                    <a16:rowId xmlns:a16="http://schemas.microsoft.com/office/drawing/2014/main" val="2468378366"/>
                  </a:ext>
                </a:extLst>
              </a:tr>
              <a:tr h="370840">
                <a:tc>
                  <a:txBody>
                    <a:bodyPr/>
                    <a:lstStyle/>
                    <a:p>
                      <a:r>
                        <a:rPr lang="en-US" sz="1800" b="0" i="0" kern="1200" dirty="0">
                          <a:solidFill>
                            <a:schemeClr val="dk1"/>
                          </a:solidFill>
                          <a:effectLst/>
                          <a:latin typeface="+mn-lt"/>
                          <a:ea typeface="+mn-ea"/>
                          <a:cs typeface="+mn-cs"/>
                        </a:rPr>
                        <a:t>“y”</a:t>
                      </a:r>
                      <a:endParaRPr lang="ru-RU" dirty="0"/>
                    </a:p>
                  </a:txBody>
                  <a:tcPr/>
                </a:tc>
                <a:tc>
                  <a:txBody>
                    <a:bodyPr/>
                    <a:lstStyle/>
                    <a:p>
                      <a:r>
                        <a:rPr lang="ru-RU" sz="1800" b="0" i="0" kern="1200" dirty="0">
                          <a:solidFill>
                            <a:schemeClr val="dk1"/>
                          </a:solidFill>
                          <a:effectLst/>
                          <a:latin typeface="+mn-lt"/>
                          <a:ea typeface="+mn-ea"/>
                          <a:cs typeface="+mn-cs"/>
                        </a:rPr>
                        <a:t>Год от 0 до 99 текущего столетия</a:t>
                      </a:r>
                      <a:endParaRPr lang="ru-RU" dirty="0"/>
                    </a:p>
                  </a:txBody>
                  <a:tcPr/>
                </a:tc>
                <a:tc>
                  <a:txBody>
                    <a:bodyPr/>
                    <a:lstStyle/>
                    <a:p>
                      <a:r>
                        <a:rPr lang="en-US" sz="1800" b="0" i="0" kern="1200" dirty="0">
                          <a:solidFill>
                            <a:schemeClr val="dk1"/>
                          </a:solidFill>
                          <a:effectLst/>
                          <a:latin typeface="+mn-lt"/>
                          <a:ea typeface="+mn-ea"/>
                          <a:cs typeface="+mn-cs"/>
                        </a:rPr>
                        <a:t>6/15/2009 1:45:30 PM -&gt; 9</a:t>
                      </a:r>
                      <a:endParaRPr lang="ru-RU" dirty="0"/>
                    </a:p>
                  </a:txBody>
                  <a:tcPr/>
                </a:tc>
                <a:extLst>
                  <a:ext uri="{0D108BD9-81ED-4DB2-BD59-A6C34878D82A}">
                    <a16:rowId xmlns:a16="http://schemas.microsoft.com/office/drawing/2014/main" val="104248453"/>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yy</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Год от 00 до 99 текущего столетия</a:t>
                      </a:r>
                      <a:endParaRPr lang="ru-RU" dirty="0"/>
                    </a:p>
                  </a:txBody>
                  <a:tcPr/>
                </a:tc>
                <a:tc>
                  <a:txBody>
                    <a:bodyPr/>
                    <a:lstStyle/>
                    <a:p>
                      <a:r>
                        <a:rPr lang="en-US" sz="1800" b="0" i="0" kern="1200" dirty="0">
                          <a:solidFill>
                            <a:schemeClr val="dk1"/>
                          </a:solidFill>
                          <a:effectLst/>
                          <a:latin typeface="+mn-lt"/>
                          <a:ea typeface="+mn-ea"/>
                          <a:cs typeface="+mn-cs"/>
                        </a:rPr>
                        <a:t>6/15/2009 1:45:30 PM -&gt; 09</a:t>
                      </a:r>
                      <a:endParaRPr lang="ru-RU" dirty="0"/>
                    </a:p>
                  </a:txBody>
                  <a:tcPr/>
                </a:tc>
                <a:extLst>
                  <a:ext uri="{0D108BD9-81ED-4DB2-BD59-A6C34878D82A}">
                    <a16:rowId xmlns:a16="http://schemas.microsoft.com/office/drawing/2014/main" val="4232016521"/>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yyy</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Год c минимум тремя знаками</a:t>
                      </a:r>
                      <a:endParaRPr lang="ru-RU" dirty="0"/>
                    </a:p>
                  </a:txBody>
                  <a:tcPr/>
                </a:tc>
                <a:tc>
                  <a:txBody>
                    <a:bodyPr/>
                    <a:lstStyle/>
                    <a:p>
                      <a:r>
                        <a:rPr lang="de-DE" sz="1800" b="0" i="0" kern="1200" dirty="0">
                          <a:solidFill>
                            <a:schemeClr val="dk1"/>
                          </a:solidFill>
                          <a:effectLst/>
                          <a:latin typeface="+mn-lt"/>
                          <a:ea typeface="+mn-ea"/>
                          <a:cs typeface="+mn-cs"/>
                        </a:rPr>
                        <a:t>1/1/0900 12:00:00 AM -&gt; 900</a:t>
                      </a:r>
                      <a:br>
                        <a:rPr lang="de-DE" dirty="0"/>
                      </a:br>
                      <a:r>
                        <a:rPr lang="de-DE" sz="1800" b="0" i="0" kern="1200" dirty="0">
                          <a:solidFill>
                            <a:schemeClr val="dk1"/>
                          </a:solidFill>
                          <a:effectLst/>
                          <a:latin typeface="+mn-lt"/>
                          <a:ea typeface="+mn-ea"/>
                          <a:cs typeface="+mn-cs"/>
                        </a:rPr>
                        <a:t>6/15/20091:45:30 PM -&gt; 2009</a:t>
                      </a:r>
                      <a:endParaRPr lang="ru-RU" dirty="0"/>
                    </a:p>
                  </a:txBody>
                  <a:tcPr/>
                </a:tc>
                <a:extLst>
                  <a:ext uri="{0D108BD9-81ED-4DB2-BD59-A6C34878D82A}">
                    <a16:rowId xmlns:a16="http://schemas.microsoft.com/office/drawing/2014/main" val="3503352956"/>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yyyy</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Год с четырьмя знаками</a:t>
                      </a:r>
                      <a:endParaRPr lang="ru-RU" dirty="0"/>
                    </a:p>
                  </a:txBody>
                  <a:tcPr/>
                </a:tc>
                <a:tc>
                  <a:txBody>
                    <a:bodyPr/>
                    <a:lstStyle/>
                    <a:p>
                      <a:r>
                        <a:rPr lang="en-US" sz="1800" b="0" i="0" kern="1200" dirty="0">
                          <a:solidFill>
                            <a:schemeClr val="dk1"/>
                          </a:solidFill>
                          <a:effectLst/>
                          <a:latin typeface="+mn-lt"/>
                          <a:ea typeface="+mn-ea"/>
                          <a:cs typeface="+mn-cs"/>
                        </a:rPr>
                        <a:t>6/15/2009 1:45:30 PM -&gt; 2009</a:t>
                      </a:r>
                      <a:endParaRPr lang="ru-RU" dirty="0"/>
                    </a:p>
                  </a:txBody>
                  <a:tcPr/>
                </a:tc>
                <a:extLst>
                  <a:ext uri="{0D108BD9-81ED-4DB2-BD59-A6C34878D82A}">
                    <a16:rowId xmlns:a16="http://schemas.microsoft.com/office/drawing/2014/main" val="1131181118"/>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yyyyy</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Год с пятью знаками</a:t>
                      </a:r>
                      <a:endParaRPr lang="ru-RU" dirty="0"/>
                    </a:p>
                  </a:txBody>
                  <a:tcPr/>
                </a:tc>
                <a:tc>
                  <a:txBody>
                    <a:bodyPr/>
                    <a:lstStyle/>
                    <a:p>
                      <a:r>
                        <a:rPr lang="en-US" sz="1800" b="0" i="0" kern="1200" dirty="0">
                          <a:solidFill>
                            <a:schemeClr val="dk1"/>
                          </a:solidFill>
                          <a:effectLst/>
                          <a:latin typeface="+mn-lt"/>
                          <a:ea typeface="+mn-ea"/>
                          <a:cs typeface="+mn-cs"/>
                        </a:rPr>
                        <a:t>6/15/2009 1:45:30 PM -&gt; 02009</a:t>
                      </a:r>
                      <a:endParaRPr lang="ru-RU" dirty="0"/>
                    </a:p>
                  </a:txBody>
                  <a:tcPr/>
                </a:tc>
                <a:extLst>
                  <a:ext uri="{0D108BD9-81ED-4DB2-BD59-A6C34878D82A}">
                    <a16:rowId xmlns:a16="http://schemas.microsoft.com/office/drawing/2014/main" val="1219624251"/>
                  </a:ext>
                </a:extLst>
              </a:tr>
              <a:tr h="370840">
                <a:tc>
                  <a:txBody>
                    <a:bodyPr/>
                    <a:lstStyle/>
                    <a:p>
                      <a:r>
                        <a:rPr lang="en-US" sz="1800" b="0" i="0" kern="1200" dirty="0">
                          <a:solidFill>
                            <a:schemeClr val="dk1"/>
                          </a:solidFill>
                          <a:effectLst/>
                          <a:latin typeface="+mn-lt"/>
                          <a:ea typeface="+mn-ea"/>
                          <a:cs typeface="+mn-cs"/>
                        </a:rPr>
                        <a:t>“z”</a:t>
                      </a:r>
                      <a:endParaRPr lang="ru-RU" dirty="0"/>
                    </a:p>
                  </a:txBody>
                  <a:tcPr/>
                </a:tc>
                <a:tc>
                  <a:txBody>
                    <a:bodyPr/>
                    <a:lstStyle/>
                    <a:p>
                      <a:r>
                        <a:rPr lang="ru-RU" sz="1800" b="0" i="0" kern="1200" dirty="0">
                          <a:solidFill>
                            <a:schemeClr val="dk1"/>
                          </a:solidFill>
                          <a:effectLst/>
                          <a:latin typeface="+mn-lt"/>
                          <a:ea typeface="+mn-ea"/>
                          <a:cs typeface="+mn-cs"/>
                        </a:rPr>
                        <a:t>Смещение часового пояса от UTC</a:t>
                      </a:r>
                      <a:endParaRPr lang="ru-RU" dirty="0"/>
                    </a:p>
                  </a:txBody>
                  <a:tcPr/>
                </a:tc>
                <a:tc>
                  <a:txBody>
                    <a:bodyPr/>
                    <a:lstStyle/>
                    <a:p>
                      <a:r>
                        <a:rPr lang="en-US" sz="1800" b="0" i="0" kern="1200" dirty="0">
                          <a:solidFill>
                            <a:schemeClr val="dk1"/>
                          </a:solidFill>
                          <a:effectLst/>
                          <a:latin typeface="+mn-lt"/>
                          <a:ea typeface="+mn-ea"/>
                          <a:cs typeface="+mn-cs"/>
                        </a:rPr>
                        <a:t>6/15/2009 1:45:30 PM -07:00 -&gt; -7</a:t>
                      </a:r>
                      <a:endParaRPr lang="ru-RU" dirty="0"/>
                    </a:p>
                  </a:txBody>
                  <a:tcPr/>
                </a:tc>
                <a:extLst>
                  <a:ext uri="{0D108BD9-81ED-4DB2-BD59-A6C34878D82A}">
                    <a16:rowId xmlns:a16="http://schemas.microsoft.com/office/drawing/2014/main" val="4210305714"/>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zz</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Смещение (2 </a:t>
                      </a:r>
                      <a:r>
                        <a:rPr lang="ru-RU" sz="1800" b="0" i="0" kern="1200" dirty="0" err="1">
                          <a:solidFill>
                            <a:schemeClr val="dk1"/>
                          </a:solidFill>
                          <a:effectLst/>
                          <a:latin typeface="+mn-lt"/>
                          <a:ea typeface="+mn-ea"/>
                          <a:cs typeface="+mn-cs"/>
                        </a:rPr>
                        <a:t>значное</a:t>
                      </a:r>
                      <a:r>
                        <a:rPr lang="ru-RU" sz="1800" b="0" i="0" kern="1200" dirty="0">
                          <a:solidFill>
                            <a:schemeClr val="dk1"/>
                          </a:solidFill>
                          <a:effectLst/>
                          <a:latin typeface="+mn-lt"/>
                          <a:ea typeface="+mn-ea"/>
                          <a:cs typeface="+mn-cs"/>
                        </a:rPr>
                        <a:t>) часового пояса от UTC</a:t>
                      </a:r>
                      <a:endParaRPr lang="ru-RU" dirty="0"/>
                    </a:p>
                  </a:txBody>
                  <a:tcPr/>
                </a:tc>
                <a:tc>
                  <a:txBody>
                    <a:bodyPr/>
                    <a:lstStyle/>
                    <a:p>
                      <a:r>
                        <a:rPr lang="en-US" sz="1800" b="0" i="0" kern="1200" dirty="0">
                          <a:solidFill>
                            <a:schemeClr val="dk1"/>
                          </a:solidFill>
                          <a:effectLst/>
                          <a:latin typeface="+mn-lt"/>
                          <a:ea typeface="+mn-ea"/>
                          <a:cs typeface="+mn-cs"/>
                        </a:rPr>
                        <a:t>6/15/2009 1:45:30 PM -07:00 -&gt; -07</a:t>
                      </a:r>
                      <a:endParaRPr lang="ru-RU" dirty="0"/>
                    </a:p>
                  </a:txBody>
                  <a:tcPr/>
                </a:tc>
                <a:extLst>
                  <a:ext uri="{0D108BD9-81ED-4DB2-BD59-A6C34878D82A}">
                    <a16:rowId xmlns:a16="http://schemas.microsoft.com/office/drawing/2014/main" val="2637866105"/>
                  </a:ext>
                </a:extLst>
              </a:tr>
              <a:tr h="370840">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zzz</a:t>
                      </a:r>
                      <a:r>
                        <a:rPr lang="en-US"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Смещение часового пояса от UTC с дополнительным отображением минут</a:t>
                      </a:r>
                      <a:endParaRPr lang="ru-RU" dirty="0"/>
                    </a:p>
                  </a:txBody>
                  <a:tcPr/>
                </a:tc>
                <a:tc>
                  <a:txBody>
                    <a:bodyPr/>
                    <a:lstStyle/>
                    <a:p>
                      <a:r>
                        <a:rPr lang="en-US" sz="1800" b="0" i="0" kern="1200" dirty="0">
                          <a:solidFill>
                            <a:schemeClr val="dk1"/>
                          </a:solidFill>
                          <a:effectLst/>
                          <a:latin typeface="+mn-lt"/>
                          <a:ea typeface="+mn-ea"/>
                          <a:cs typeface="+mn-cs"/>
                        </a:rPr>
                        <a:t>6/15/2009 1:45:30 PM -07:00 -&gt; -07:00</a:t>
                      </a:r>
                      <a:endParaRPr lang="ru-RU" dirty="0"/>
                    </a:p>
                  </a:txBody>
                  <a:tcPr/>
                </a:tc>
                <a:extLst>
                  <a:ext uri="{0D108BD9-81ED-4DB2-BD59-A6C34878D82A}">
                    <a16:rowId xmlns:a16="http://schemas.microsoft.com/office/drawing/2014/main" val="1829566715"/>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171</a:t>
            </a:fld>
            <a:endParaRPr lang="ru-RU" dirty="0"/>
          </a:p>
        </p:txBody>
      </p:sp>
    </p:spTree>
    <p:extLst>
      <p:ext uri="{BB962C8B-B14F-4D97-AF65-F5344CB8AC3E}">
        <p14:creationId xmlns:p14="http://schemas.microsoft.com/office/powerpoint/2010/main" val="869740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Спецификаторы форматирования, слайд 5/5</a:t>
            </a:r>
          </a:p>
        </p:txBody>
      </p:sp>
      <p:graphicFrame>
        <p:nvGraphicFramePr>
          <p:cNvPr id="5" name="Объект 4"/>
          <p:cNvGraphicFramePr>
            <a:graphicFrameLocks noGrp="1"/>
          </p:cNvGraphicFramePr>
          <p:nvPr>
            <p:ph idx="1"/>
            <p:extLst>
              <p:ext uri="{D42A27DB-BD31-4B8C-83A1-F6EECF244321}">
                <p14:modId xmlns:p14="http://schemas.microsoft.com/office/powerpoint/2010/main" val="836682940"/>
              </p:ext>
            </p:extLst>
          </p:nvPr>
        </p:nvGraphicFramePr>
        <p:xfrm>
          <a:off x="628650" y="1825625"/>
          <a:ext cx="7886700" cy="4668520"/>
        </p:xfrm>
        <a:graphic>
          <a:graphicData uri="http://schemas.openxmlformats.org/drawingml/2006/table">
            <a:tbl>
              <a:tblPr firstRow="1" bandRow="1">
                <a:tableStyleId>{5C22544A-7EE6-4342-B048-85BDC9FD1C3A}</a:tableStyleId>
              </a:tblPr>
              <a:tblGrid>
                <a:gridCol w="1829878">
                  <a:extLst>
                    <a:ext uri="{9D8B030D-6E8A-4147-A177-3AD203B41FA5}">
                      <a16:colId xmlns:a16="http://schemas.microsoft.com/office/drawing/2014/main" val="4240382745"/>
                    </a:ext>
                  </a:extLst>
                </a:gridCol>
                <a:gridCol w="3053751">
                  <a:extLst>
                    <a:ext uri="{9D8B030D-6E8A-4147-A177-3AD203B41FA5}">
                      <a16:colId xmlns:a16="http://schemas.microsoft.com/office/drawing/2014/main" val="2378036665"/>
                    </a:ext>
                  </a:extLst>
                </a:gridCol>
                <a:gridCol w="3003071">
                  <a:extLst>
                    <a:ext uri="{9D8B030D-6E8A-4147-A177-3AD203B41FA5}">
                      <a16:colId xmlns:a16="http://schemas.microsoft.com/office/drawing/2014/main" val="902811108"/>
                    </a:ext>
                  </a:extLst>
                </a:gridCol>
              </a:tblGrid>
              <a:tr h="370840">
                <a:tc>
                  <a:txBody>
                    <a:bodyPr/>
                    <a:lstStyle/>
                    <a:p>
                      <a:r>
                        <a:rPr lang="ru-RU" dirty="0"/>
                        <a:t>Формат</a:t>
                      </a:r>
                    </a:p>
                  </a:txBody>
                  <a:tcPr/>
                </a:tc>
                <a:tc>
                  <a:txBody>
                    <a:bodyPr/>
                    <a:lstStyle/>
                    <a:p>
                      <a:r>
                        <a:rPr lang="ru-RU" dirty="0"/>
                        <a:t>Описание</a:t>
                      </a:r>
                    </a:p>
                  </a:txBody>
                  <a:tcPr/>
                </a:tc>
                <a:tc>
                  <a:txBody>
                    <a:bodyPr/>
                    <a:lstStyle/>
                    <a:p>
                      <a:r>
                        <a:rPr lang="ru-RU" dirty="0"/>
                        <a:t>Пример</a:t>
                      </a:r>
                    </a:p>
                  </a:txBody>
                  <a:tcPr/>
                </a:tc>
                <a:extLst>
                  <a:ext uri="{0D108BD9-81ED-4DB2-BD59-A6C34878D82A}">
                    <a16:rowId xmlns:a16="http://schemas.microsoft.com/office/drawing/2014/main" val="4006739084"/>
                  </a:ext>
                </a:extLst>
              </a:tr>
              <a:tr h="370840">
                <a:tc>
                  <a:txBody>
                    <a:bodyPr/>
                    <a:lstStyle/>
                    <a:p>
                      <a:r>
                        <a:rPr lang="ru-RU"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Разделитель времени</a:t>
                      </a:r>
                      <a:endParaRPr lang="ru-RU" dirty="0"/>
                    </a:p>
                  </a:txBody>
                  <a:tcPr/>
                </a:tc>
                <a:tc>
                  <a:txBody>
                    <a:bodyPr/>
                    <a:lstStyle/>
                    <a:p>
                      <a:r>
                        <a:rPr lang="en-US" sz="1800" b="0" i="0" kern="1200" dirty="0">
                          <a:solidFill>
                            <a:schemeClr val="dk1"/>
                          </a:solidFill>
                          <a:effectLst/>
                          <a:latin typeface="+mn-lt"/>
                          <a:ea typeface="+mn-ea"/>
                          <a:cs typeface="+mn-cs"/>
                        </a:rPr>
                        <a:t>6/15/2009 1:45:30 PM -&gt; : (</a:t>
                      </a:r>
                      <a:r>
                        <a:rPr lang="en-US" sz="1800" b="0" i="0" kern="1200" dirty="0" err="1">
                          <a:solidFill>
                            <a:schemeClr val="dk1"/>
                          </a:solidFill>
                          <a:effectLst/>
                          <a:latin typeface="+mn-lt"/>
                          <a:ea typeface="+mn-ea"/>
                          <a:cs typeface="+mn-cs"/>
                        </a:rPr>
                        <a:t>en</a:t>
                      </a:r>
                      <a:r>
                        <a:rPr lang="en-US" sz="1800" b="0" i="0" kern="1200" dirty="0">
                          <a:solidFill>
                            <a:schemeClr val="dk1"/>
                          </a:solidFill>
                          <a:effectLst/>
                          <a:latin typeface="+mn-lt"/>
                          <a:ea typeface="+mn-ea"/>
                          <a:cs typeface="+mn-cs"/>
                        </a:rPr>
                        <a:t>-US)</a:t>
                      </a:r>
                      <a:endParaRPr lang="ru-RU" dirty="0"/>
                    </a:p>
                  </a:txBody>
                  <a:tcPr/>
                </a:tc>
                <a:extLst>
                  <a:ext uri="{0D108BD9-81ED-4DB2-BD59-A6C34878D82A}">
                    <a16:rowId xmlns:a16="http://schemas.microsoft.com/office/drawing/2014/main" val="707602046"/>
                  </a:ext>
                </a:extLst>
              </a:tr>
              <a:tr h="370840">
                <a:tc>
                  <a:txBody>
                    <a:bodyPr/>
                    <a:lstStyle/>
                    <a:p>
                      <a:r>
                        <a:rPr lang="ru-RU"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Разделитель даты</a:t>
                      </a:r>
                      <a:endParaRPr lang="ru-RU" dirty="0"/>
                    </a:p>
                  </a:txBody>
                  <a:tcPr/>
                </a:tc>
                <a:tc>
                  <a:txBody>
                    <a:bodyPr/>
                    <a:lstStyle/>
                    <a:p>
                      <a:r>
                        <a:rPr lang="en-US" sz="1800" b="0" i="0" kern="1200" dirty="0">
                          <a:solidFill>
                            <a:schemeClr val="dk1"/>
                          </a:solidFill>
                          <a:effectLst/>
                          <a:latin typeface="+mn-lt"/>
                          <a:ea typeface="+mn-ea"/>
                          <a:cs typeface="+mn-cs"/>
                        </a:rPr>
                        <a:t>6/15/2009 1:45:30 PM -&gt; / (</a:t>
                      </a:r>
                      <a:r>
                        <a:rPr lang="en-US" sz="1800" b="0" i="0" kern="1200" dirty="0" err="1">
                          <a:solidFill>
                            <a:schemeClr val="dk1"/>
                          </a:solidFill>
                          <a:effectLst/>
                          <a:latin typeface="+mn-lt"/>
                          <a:ea typeface="+mn-ea"/>
                          <a:cs typeface="+mn-cs"/>
                        </a:rPr>
                        <a:t>en</a:t>
                      </a:r>
                      <a:r>
                        <a:rPr lang="en-US" sz="1800" b="0" i="0" kern="1200" dirty="0">
                          <a:solidFill>
                            <a:schemeClr val="dk1"/>
                          </a:solidFill>
                          <a:effectLst/>
                          <a:latin typeface="+mn-lt"/>
                          <a:ea typeface="+mn-ea"/>
                          <a:cs typeface="+mn-cs"/>
                        </a:rPr>
                        <a:t>-US)</a:t>
                      </a:r>
                      <a:endParaRPr lang="ru-RU" dirty="0"/>
                    </a:p>
                  </a:txBody>
                  <a:tcPr/>
                </a:tc>
                <a:extLst>
                  <a:ext uri="{0D108BD9-81ED-4DB2-BD59-A6C34878D82A}">
                    <a16:rowId xmlns:a16="http://schemas.microsoft.com/office/drawing/2014/main" val="3916345730"/>
                  </a:ext>
                </a:extLst>
              </a:tr>
              <a:tr h="370840">
                <a:tc>
                  <a:txBody>
                    <a:bodyPr/>
                    <a:lstStyle/>
                    <a:p>
                      <a:r>
                        <a:rPr lang="en-US" sz="1800" b="0" i="0" kern="1200" dirty="0">
                          <a:solidFill>
                            <a:schemeClr val="dk1"/>
                          </a:solidFill>
                          <a:effectLst/>
                          <a:latin typeface="+mn-lt"/>
                          <a:ea typeface="+mn-ea"/>
                          <a:cs typeface="+mn-cs"/>
                        </a:rPr>
                        <a:t>“string”</a:t>
                      </a:r>
                      <a:endParaRPr lang="ru-RU" dirty="0"/>
                    </a:p>
                  </a:txBody>
                  <a:tcPr/>
                </a:tc>
                <a:tc>
                  <a:txBody>
                    <a:bodyPr/>
                    <a:lstStyle/>
                    <a:p>
                      <a:r>
                        <a:rPr lang="ru-RU" sz="1800" b="0" i="0" kern="1200" dirty="0">
                          <a:solidFill>
                            <a:schemeClr val="dk1"/>
                          </a:solidFill>
                          <a:effectLst/>
                          <a:latin typeface="+mn-lt"/>
                          <a:ea typeface="+mn-ea"/>
                          <a:cs typeface="+mn-cs"/>
                        </a:rPr>
                        <a:t>Произвольная строка в качестве разделителя, может также заключаться в одинарные кавычки</a:t>
                      </a:r>
                      <a:endParaRPr lang="ru-RU" dirty="0"/>
                    </a:p>
                  </a:txBody>
                  <a:tcPr/>
                </a:tc>
                <a:tc>
                  <a:txBody>
                    <a:bodyPr/>
                    <a:lstStyle/>
                    <a:p>
                      <a:r>
                        <a:rPr lang="en-US" sz="1800" b="0" i="0" kern="1200" dirty="0">
                          <a:solidFill>
                            <a:schemeClr val="dk1"/>
                          </a:solidFill>
                          <a:effectLst/>
                          <a:latin typeface="+mn-lt"/>
                          <a:ea typeface="+mn-ea"/>
                          <a:cs typeface="+mn-cs"/>
                        </a:rPr>
                        <a:t>6/15/2009 1:45:30 PM (“</a:t>
                      </a:r>
                      <a:r>
                        <a:rPr lang="en-US" sz="1800" b="0" i="0" kern="1200" dirty="0" err="1">
                          <a:solidFill>
                            <a:schemeClr val="dk1"/>
                          </a:solidFill>
                          <a:effectLst/>
                          <a:latin typeface="+mn-lt"/>
                          <a:ea typeface="+mn-ea"/>
                          <a:cs typeface="+mn-cs"/>
                        </a:rPr>
                        <a:t>arr</a:t>
                      </a:r>
                      <a:r>
                        <a:rPr lang="en-US" sz="1800" b="0" i="0" kern="1200" dirty="0">
                          <a:solidFill>
                            <a:schemeClr val="dk1"/>
                          </a:solidFill>
                          <a:effectLst/>
                          <a:latin typeface="+mn-lt"/>
                          <a:ea typeface="+mn-ea"/>
                          <a:cs typeface="+mn-cs"/>
                        </a:rPr>
                        <a:t>:” h:m t) -&gt; </a:t>
                      </a:r>
                      <a:r>
                        <a:rPr lang="en-US" sz="1800" b="0" i="0" kern="1200" dirty="0" err="1">
                          <a:solidFill>
                            <a:schemeClr val="dk1"/>
                          </a:solidFill>
                          <a:effectLst/>
                          <a:latin typeface="+mn-lt"/>
                          <a:ea typeface="+mn-ea"/>
                          <a:cs typeface="+mn-cs"/>
                        </a:rPr>
                        <a:t>arr</a:t>
                      </a:r>
                      <a:r>
                        <a:rPr lang="en-US" sz="1800" b="0" i="0" kern="1200" dirty="0">
                          <a:solidFill>
                            <a:schemeClr val="dk1"/>
                          </a:solidFill>
                          <a:effectLst/>
                          <a:latin typeface="+mn-lt"/>
                          <a:ea typeface="+mn-ea"/>
                          <a:cs typeface="+mn-cs"/>
                        </a:rPr>
                        <a:t>: 1:45 P</a:t>
                      </a:r>
                      <a:endParaRPr lang="ru-RU" dirty="0"/>
                    </a:p>
                  </a:txBody>
                  <a:tcPr/>
                </a:tc>
                <a:extLst>
                  <a:ext uri="{0D108BD9-81ED-4DB2-BD59-A6C34878D82A}">
                    <a16:rowId xmlns:a16="http://schemas.microsoft.com/office/drawing/2014/main" val="3758253646"/>
                  </a:ext>
                </a:extLst>
              </a:tr>
              <a:tr h="370840">
                <a:tc>
                  <a:txBody>
                    <a:bodyPr/>
                    <a:lstStyle/>
                    <a:p>
                      <a:r>
                        <a:rPr lang="ru-RU" sz="1800" b="0"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Префикс определяет, что следующий символ является форматом вывода</a:t>
                      </a:r>
                      <a:endParaRPr lang="ru-RU" dirty="0"/>
                    </a:p>
                  </a:txBody>
                  <a:tcPr/>
                </a:tc>
                <a:tc>
                  <a:txBody>
                    <a:bodyPr/>
                    <a:lstStyle/>
                    <a:p>
                      <a:r>
                        <a:rPr lang="pt-BR" sz="1800" b="0" i="0" kern="1200" dirty="0">
                          <a:solidFill>
                            <a:schemeClr val="dk1"/>
                          </a:solidFill>
                          <a:effectLst/>
                          <a:latin typeface="+mn-lt"/>
                          <a:ea typeface="+mn-ea"/>
                          <a:cs typeface="+mn-cs"/>
                        </a:rPr>
                        <a:t>6/15/2009 1:45:30 PM (%h) -&gt; 1</a:t>
                      </a:r>
                      <a:endParaRPr lang="ru-RU" dirty="0"/>
                    </a:p>
                  </a:txBody>
                  <a:tcPr/>
                </a:tc>
                <a:extLst>
                  <a:ext uri="{0D108BD9-81ED-4DB2-BD59-A6C34878D82A}">
                    <a16:rowId xmlns:a16="http://schemas.microsoft.com/office/drawing/2014/main" val="3958127299"/>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Префикс для спец символов, превращая их в обычные буквы</a:t>
                      </a:r>
                      <a:endParaRPr lang="ru-RU" dirty="0"/>
                    </a:p>
                  </a:txBody>
                  <a:tcPr/>
                </a:tc>
                <a:tc>
                  <a:txBody>
                    <a:bodyPr/>
                    <a:lstStyle/>
                    <a:p>
                      <a:r>
                        <a:rPr lang="pt-BR" sz="1800" b="0" i="0" kern="1200" dirty="0">
                          <a:solidFill>
                            <a:schemeClr val="dk1"/>
                          </a:solidFill>
                          <a:effectLst/>
                          <a:latin typeface="+mn-lt"/>
                          <a:ea typeface="+mn-ea"/>
                          <a:cs typeface="+mn-cs"/>
                        </a:rPr>
                        <a:t>6/15/2009 1:45:30 PM (h h) -&gt; 1 h</a:t>
                      </a:r>
                      <a:endParaRPr lang="ru-RU" dirty="0"/>
                    </a:p>
                  </a:txBody>
                  <a:tcPr/>
                </a:tc>
                <a:extLst>
                  <a:ext uri="{0D108BD9-81ED-4DB2-BD59-A6C34878D82A}">
                    <a16:rowId xmlns:a16="http://schemas.microsoft.com/office/drawing/2014/main" val="831834251"/>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172</a:t>
            </a:fld>
            <a:endParaRPr lang="ru-RU" dirty="0"/>
          </a:p>
        </p:txBody>
      </p:sp>
    </p:spTree>
    <p:extLst>
      <p:ext uri="{BB962C8B-B14F-4D97-AF65-F5344CB8AC3E}">
        <p14:creationId xmlns:p14="http://schemas.microsoft.com/office/powerpoint/2010/main" val="2942043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8"/>
            <a:ext cx="7886700" cy="575152"/>
          </a:xfrm>
        </p:spPr>
        <p:txBody>
          <a:bodyPr>
            <a:normAutofit fontScale="90000"/>
          </a:bodyPr>
          <a:lstStyle/>
          <a:p>
            <a:r>
              <a:rPr lang="ru-RU" sz="3600" dirty="0"/>
              <a:t>Преобразование строк в дату и время</a:t>
            </a:r>
          </a:p>
        </p:txBody>
      </p:sp>
      <p:sp>
        <p:nvSpPr>
          <p:cNvPr id="3" name="Объект 2"/>
          <p:cNvSpPr>
            <a:spLocks noGrp="1"/>
          </p:cNvSpPr>
          <p:nvPr>
            <p:ph idx="1"/>
          </p:nvPr>
        </p:nvSpPr>
        <p:spPr>
          <a:xfrm>
            <a:off x="628650" y="940280"/>
            <a:ext cx="7886700" cy="5781196"/>
          </a:xfrm>
        </p:spPr>
        <p:txBody>
          <a:bodyPr>
            <a:normAutofit fontScale="55000" lnSpcReduction="20000"/>
          </a:bodyPr>
          <a:lstStyle/>
          <a:p>
            <a:pPr marL="0" indent="0">
              <a:lnSpc>
                <a:spcPct val="120000"/>
              </a:lnSpc>
              <a:spcBef>
                <a:spcPts val="0"/>
              </a:spcBef>
              <a:buNone/>
            </a:pPr>
            <a:r>
              <a:rPr lang="ru-RU" dirty="0"/>
              <a:t>Синтаксический анализ включает в себя преобразование строковое представление даты и времени в </a:t>
            </a:r>
            <a:r>
              <a:rPr lang="ru-RU" dirty="0" err="1"/>
              <a:t>DateTime</a:t>
            </a:r>
            <a:r>
              <a:rPr lang="ru-RU" dirty="0"/>
              <a:t> значение. Строки даты и времени, как правило, имеют два разных способа использования в приложениях:</a:t>
            </a:r>
          </a:p>
          <a:p>
            <a:pPr>
              <a:lnSpc>
                <a:spcPct val="120000"/>
              </a:lnSpc>
              <a:spcBef>
                <a:spcPts val="0"/>
              </a:spcBef>
            </a:pPr>
            <a:r>
              <a:rPr lang="ru-RU" dirty="0"/>
              <a:t>Они представляют даты и времени, который может принимать различные формы, и которые соответствуют правилам конкретного языка и региональных параметров или текущего языка и региональных параметров. Например приложение может пользователя, которого текущими региональными параметрами являются </a:t>
            </a:r>
            <a:r>
              <a:rPr lang="ru-RU" dirty="0" err="1"/>
              <a:t>en</a:t>
            </a:r>
            <a:r>
              <a:rPr lang="ru-RU" dirty="0"/>
              <a:t> US для ввода значения даты как «12/15/2013» или «15 декабря 2013 г.», и выполнение пользователя, которого текущими региональными параметрами являются </a:t>
            </a:r>
            <a:r>
              <a:rPr lang="ru-RU" dirty="0" err="1"/>
              <a:t>en</a:t>
            </a:r>
            <a:r>
              <a:rPr lang="ru-RU" dirty="0"/>
              <a:t>-GB для ввода значения даты как «12/15/2013» или «15 декабря 2013».</a:t>
            </a:r>
          </a:p>
          <a:p>
            <a:pPr>
              <a:lnSpc>
                <a:spcPct val="120000"/>
              </a:lnSpc>
              <a:spcBef>
                <a:spcPts val="0"/>
              </a:spcBef>
            </a:pPr>
            <a:r>
              <a:rPr lang="ru-RU" dirty="0"/>
              <a:t>Они представляют даты и времени в стандартных форматов. Например приложение может </a:t>
            </a:r>
            <a:r>
              <a:rPr lang="ru-RU" dirty="0" err="1"/>
              <a:t>сериализовать</a:t>
            </a:r>
            <a:r>
              <a:rPr lang="ru-RU" dirty="0"/>
              <a:t> даты в виде «20130103» независимо от языка и региональных параметров, на котором выполняется приложение или необходимо быть входным, дату в формате короткой даты текущего языка и региональных параметров.</a:t>
            </a:r>
          </a:p>
          <a:p>
            <a:pPr marL="0" indent="0">
              <a:lnSpc>
                <a:spcPct val="120000"/>
              </a:lnSpc>
              <a:spcBef>
                <a:spcPts val="0"/>
              </a:spcBef>
              <a:buNone/>
            </a:pPr>
            <a:r>
              <a:rPr lang="ru-RU" dirty="0"/>
              <a:t>Можно использовать </a:t>
            </a:r>
            <a:r>
              <a:rPr lang="ru-RU" dirty="0" err="1"/>
              <a:t>Parse</a:t>
            </a:r>
            <a:r>
              <a:rPr lang="ru-RU" dirty="0"/>
              <a:t> или </a:t>
            </a:r>
            <a:r>
              <a:rPr lang="ru-RU" dirty="0" err="1"/>
              <a:t>TryParse</a:t>
            </a:r>
            <a:r>
              <a:rPr lang="ru-RU" dirty="0"/>
              <a:t> метод для преобразования строки, которая может отражают один из стандартных форматов даты и времени для языка и региональных параметров </a:t>
            </a:r>
            <a:r>
              <a:rPr lang="ru-RU" dirty="0" err="1"/>
              <a:t>DateTime</a:t>
            </a:r>
            <a:r>
              <a:rPr lang="ru-RU" dirty="0"/>
              <a:t> значение. В примере  на следующем слайде показано, как использовать </a:t>
            </a:r>
            <a:r>
              <a:rPr lang="ru-RU" dirty="0" err="1"/>
              <a:t>TryParse</a:t>
            </a:r>
            <a:r>
              <a:rPr lang="ru-RU" dirty="0"/>
              <a:t> для преобразования строки даты в ряде различных форматов конкретного языка и региональных параметров для </a:t>
            </a:r>
            <a:r>
              <a:rPr lang="ru-RU" dirty="0" err="1"/>
              <a:t>DateTime</a:t>
            </a:r>
            <a:r>
              <a:rPr lang="ru-RU" dirty="0"/>
              <a:t> значение. Он сменит текущий язык на английский (Великобритания) и вызывает метод </a:t>
            </a:r>
            <a:r>
              <a:rPr lang="ru-RU" dirty="0" err="1"/>
              <a:t>GetDateTimeFormats</a:t>
            </a:r>
            <a:r>
              <a:rPr lang="ru-RU" dirty="0"/>
              <a:t>() метод для создания массива строк даты и времени. Затем передает каждого элемента в массиве, с которой </a:t>
            </a:r>
            <a:r>
              <a:rPr lang="ru-RU" dirty="0" err="1"/>
              <a:t>TryParse</a:t>
            </a:r>
            <a:r>
              <a:rPr lang="ru-RU" dirty="0"/>
              <a:t> метод. Выходные данные примера показывает, что метод синтаксического анализа был успешно преобразовать каждый из конкретного языка и региональных параметров строки даты и времени.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173</a:t>
            </a:fld>
            <a:endParaRPr lang="ru-RU" dirty="0"/>
          </a:p>
        </p:txBody>
      </p:sp>
    </p:spTree>
    <p:extLst>
      <p:ext uri="{BB962C8B-B14F-4D97-AF65-F5344CB8AC3E}">
        <p14:creationId xmlns:p14="http://schemas.microsoft.com/office/powerpoint/2010/main" val="34289979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402625"/>
          </a:xfrm>
        </p:spPr>
        <p:txBody>
          <a:bodyPr>
            <a:normAutofit fontScale="90000"/>
          </a:bodyPr>
          <a:lstStyle/>
          <a:p>
            <a:r>
              <a:rPr lang="ru-RU" sz="2800" dirty="0"/>
              <a:t>Преобразование строк в дату, пример</a:t>
            </a:r>
          </a:p>
        </p:txBody>
      </p:sp>
      <p:sp>
        <p:nvSpPr>
          <p:cNvPr id="3" name="Объект 2"/>
          <p:cNvSpPr>
            <a:spLocks noGrp="1"/>
          </p:cNvSpPr>
          <p:nvPr>
            <p:ph idx="1"/>
          </p:nvPr>
        </p:nvSpPr>
        <p:spPr>
          <a:xfrm>
            <a:off x="628650" y="767750"/>
            <a:ext cx="7886700" cy="6090249"/>
          </a:xfrm>
        </p:spPr>
        <p:txBody>
          <a:bodyPr numCol="2" spcCol="360000">
            <a:normAutofit fontScale="55000" lnSpcReduction="20000"/>
          </a:bodyPr>
          <a:lstStyle/>
          <a:p>
            <a:pPr marL="0" indent="0">
              <a:buNone/>
            </a:pPr>
            <a:r>
              <a:rPr lang="en-US" dirty="0"/>
              <a:t>using System;</a:t>
            </a:r>
          </a:p>
          <a:p>
            <a:pPr marL="0" indent="0">
              <a:buNone/>
            </a:pPr>
            <a:r>
              <a:rPr lang="en-US" dirty="0"/>
              <a:t>using </a:t>
            </a:r>
            <a:r>
              <a:rPr lang="en-US" dirty="0" err="1"/>
              <a:t>System.Collections.Generic</a:t>
            </a:r>
            <a:r>
              <a:rPr lang="en-US" dirty="0"/>
              <a:t>;</a:t>
            </a:r>
          </a:p>
          <a:p>
            <a:pPr marL="0" indent="0">
              <a:buNone/>
            </a:pPr>
            <a:r>
              <a:rPr lang="en-US" dirty="0"/>
              <a:t>using </a:t>
            </a:r>
            <a:r>
              <a:rPr lang="en-US" dirty="0" err="1"/>
              <a:t>System.Globalization</a:t>
            </a:r>
            <a:r>
              <a:rPr lang="en-US" dirty="0"/>
              <a:t>;</a:t>
            </a:r>
          </a:p>
          <a:p>
            <a:pPr marL="0" indent="0">
              <a:buNone/>
            </a:pPr>
            <a:r>
              <a:rPr lang="en-US" dirty="0"/>
              <a:t>using </a:t>
            </a:r>
            <a:r>
              <a:rPr lang="en-US" dirty="0" err="1"/>
              <a:t>System.Threading</a:t>
            </a:r>
            <a:r>
              <a:rPr lang="en-US" dirty="0"/>
              <a:t>;</a:t>
            </a:r>
          </a:p>
          <a:p>
            <a:pPr marL="0" indent="0">
              <a:buNone/>
            </a:pPr>
            <a:r>
              <a:rPr lang="en-US" dirty="0"/>
              <a:t>public class Example</a:t>
            </a:r>
          </a:p>
          <a:p>
            <a:pPr marL="0" indent="0">
              <a:buNone/>
            </a:pPr>
            <a:r>
              <a:rPr lang="en-US" dirty="0"/>
              <a:t>{</a:t>
            </a:r>
          </a:p>
          <a:p>
            <a:pPr marL="0" indent="0">
              <a:buNone/>
            </a:pPr>
            <a:r>
              <a:rPr lang="en-US" dirty="0"/>
              <a:t>   public static void Main()</a:t>
            </a:r>
          </a:p>
          <a:p>
            <a:pPr marL="0" indent="0">
              <a:buNone/>
            </a:pPr>
            <a:r>
              <a:rPr lang="en-US" dirty="0"/>
              <a:t>   {</a:t>
            </a:r>
          </a:p>
          <a:p>
            <a:pPr marL="0" indent="0">
              <a:buNone/>
            </a:pPr>
            <a:r>
              <a:rPr lang="en-US" dirty="0"/>
              <a:t>      </a:t>
            </a:r>
            <a:r>
              <a:rPr lang="en-US" dirty="0" err="1"/>
              <a:t>Thread.CurrentThread.CurrentCulture</a:t>
            </a:r>
            <a:r>
              <a:rPr lang="en-US" dirty="0"/>
              <a:t> = </a:t>
            </a:r>
            <a:r>
              <a:rPr lang="en-US" dirty="0" err="1"/>
              <a:t>CultureInfo.CreateSpecificCulture</a:t>
            </a:r>
            <a:r>
              <a:rPr lang="en-US" dirty="0"/>
              <a:t>("</a:t>
            </a:r>
            <a:r>
              <a:rPr lang="en-US" dirty="0" err="1"/>
              <a:t>en</a:t>
            </a:r>
            <a:r>
              <a:rPr lang="en-US" dirty="0"/>
              <a:t>-GB");</a:t>
            </a:r>
          </a:p>
          <a:p>
            <a:pPr marL="0" indent="0">
              <a:buNone/>
            </a:pPr>
            <a:endParaRPr lang="en-US" dirty="0"/>
          </a:p>
          <a:p>
            <a:pPr marL="0" indent="0">
              <a:buNone/>
            </a:pPr>
            <a:r>
              <a:rPr lang="en-US" dirty="0"/>
              <a:t>      </a:t>
            </a:r>
            <a:r>
              <a:rPr lang="en-US" dirty="0" err="1"/>
              <a:t>DateTime</a:t>
            </a:r>
            <a:r>
              <a:rPr lang="en-US" dirty="0"/>
              <a:t> date1 = new </a:t>
            </a:r>
            <a:r>
              <a:rPr lang="en-US" dirty="0" err="1"/>
              <a:t>DateTime</a:t>
            </a:r>
            <a:r>
              <a:rPr lang="en-US" dirty="0"/>
              <a:t>(2013, 6, 1, 12, 32, 30);</a:t>
            </a:r>
          </a:p>
          <a:p>
            <a:pPr marL="0" indent="0">
              <a:buNone/>
            </a:pPr>
            <a:r>
              <a:rPr lang="en-US" dirty="0"/>
              <a:t>      List&lt;string&gt; </a:t>
            </a:r>
            <a:r>
              <a:rPr lang="en-US" dirty="0" err="1"/>
              <a:t>badFormats</a:t>
            </a:r>
            <a:r>
              <a:rPr lang="en-US" dirty="0"/>
              <a:t> = new List&lt;String&gt;();</a:t>
            </a:r>
          </a:p>
          <a:p>
            <a:pPr marL="0" indent="0">
              <a:buNone/>
            </a:pPr>
            <a:endParaRPr lang="en-US" dirty="0"/>
          </a:p>
          <a:p>
            <a:pPr marL="0" indent="0">
              <a:buNone/>
            </a:pPr>
            <a:r>
              <a:rPr lang="en-US" dirty="0"/>
              <a:t>      </a:t>
            </a:r>
            <a:r>
              <a:rPr lang="en-US" dirty="0" err="1"/>
              <a:t>Console.WriteLine</a:t>
            </a:r>
            <a:r>
              <a:rPr lang="en-US" dirty="0"/>
              <a:t>("{0,-37} {1,-19}\n", "Date String", "Date");</a:t>
            </a:r>
          </a:p>
          <a:p>
            <a:pPr marL="0" indent="0">
              <a:buNone/>
            </a:pPr>
            <a:r>
              <a:rPr lang="en-US" dirty="0"/>
              <a:t>      </a:t>
            </a:r>
            <a:r>
              <a:rPr lang="en-US" dirty="0" err="1"/>
              <a:t>foreach</a:t>
            </a:r>
            <a:r>
              <a:rPr lang="en-US" dirty="0"/>
              <a:t> (</a:t>
            </a:r>
            <a:r>
              <a:rPr lang="en-US" dirty="0" err="1"/>
              <a:t>var</a:t>
            </a:r>
            <a:r>
              <a:rPr lang="en-US" dirty="0"/>
              <a:t> </a:t>
            </a:r>
            <a:r>
              <a:rPr lang="en-US" dirty="0" err="1"/>
              <a:t>dateString</a:t>
            </a:r>
            <a:r>
              <a:rPr lang="en-US" dirty="0"/>
              <a:t> in date1.GetDateTimeFormats()) {</a:t>
            </a:r>
          </a:p>
          <a:p>
            <a:pPr marL="0" indent="0">
              <a:buNone/>
            </a:pPr>
            <a:r>
              <a:rPr lang="en-US" dirty="0"/>
              <a:t>         </a:t>
            </a:r>
            <a:r>
              <a:rPr lang="en-US" dirty="0" err="1"/>
              <a:t>DateTime</a:t>
            </a:r>
            <a:r>
              <a:rPr lang="en-US" dirty="0"/>
              <a:t> </a:t>
            </a:r>
            <a:r>
              <a:rPr lang="en-US" dirty="0" err="1"/>
              <a:t>parsedDate</a:t>
            </a:r>
            <a:r>
              <a:rPr lang="en-US" dirty="0"/>
              <a:t>;</a:t>
            </a:r>
          </a:p>
          <a:p>
            <a:pPr marL="0" indent="0">
              <a:buNone/>
            </a:pPr>
            <a:r>
              <a:rPr lang="en-US" dirty="0"/>
              <a:t>         if (</a:t>
            </a:r>
            <a:r>
              <a:rPr lang="en-US" dirty="0" err="1"/>
              <a:t>DateTime.TryParse</a:t>
            </a:r>
            <a:r>
              <a:rPr lang="en-US" dirty="0"/>
              <a:t>(</a:t>
            </a:r>
            <a:r>
              <a:rPr lang="en-US" dirty="0" err="1"/>
              <a:t>dateString</a:t>
            </a:r>
            <a:r>
              <a:rPr lang="en-US" dirty="0"/>
              <a:t>, out </a:t>
            </a:r>
            <a:r>
              <a:rPr lang="en-US" dirty="0" err="1"/>
              <a:t>parsedDate</a:t>
            </a:r>
            <a:r>
              <a:rPr lang="en-US" dirty="0"/>
              <a:t>))</a:t>
            </a:r>
          </a:p>
          <a:p>
            <a:pPr marL="0" indent="0">
              <a:buNone/>
            </a:pPr>
            <a:r>
              <a:rPr lang="en-US" dirty="0"/>
              <a:t>            </a:t>
            </a:r>
            <a:r>
              <a:rPr lang="en-US" dirty="0" err="1"/>
              <a:t>Console.WriteLine</a:t>
            </a:r>
            <a:r>
              <a:rPr lang="en-US" dirty="0"/>
              <a:t>("{0,-37} {1,-19}", </a:t>
            </a:r>
            <a:r>
              <a:rPr lang="en-US" dirty="0" err="1"/>
              <a:t>dateString</a:t>
            </a:r>
            <a:r>
              <a:rPr lang="en-US" dirty="0"/>
              <a:t>, </a:t>
            </a:r>
            <a:r>
              <a:rPr lang="en-US" dirty="0" err="1"/>
              <a:t>DateTime.Parse</a:t>
            </a:r>
            <a:r>
              <a:rPr lang="en-US" dirty="0"/>
              <a:t>(</a:t>
            </a:r>
            <a:r>
              <a:rPr lang="en-US" dirty="0" err="1"/>
              <a:t>dateString</a:t>
            </a:r>
            <a:r>
              <a:rPr lang="en-US" dirty="0"/>
              <a:t>));</a:t>
            </a:r>
          </a:p>
          <a:p>
            <a:pPr marL="0" indent="0">
              <a:buNone/>
            </a:pPr>
            <a:r>
              <a:rPr lang="en-US" dirty="0"/>
              <a:t>         else</a:t>
            </a:r>
          </a:p>
          <a:p>
            <a:pPr marL="0" indent="0">
              <a:buNone/>
            </a:pPr>
            <a:r>
              <a:rPr lang="en-US" dirty="0"/>
              <a:t>            </a:t>
            </a:r>
            <a:r>
              <a:rPr lang="en-US" dirty="0" err="1"/>
              <a:t>badFormats.Add</a:t>
            </a:r>
            <a:r>
              <a:rPr lang="en-US" dirty="0"/>
              <a:t>(</a:t>
            </a:r>
            <a:r>
              <a:rPr lang="en-US" dirty="0" err="1"/>
              <a:t>dateString</a:t>
            </a:r>
            <a:r>
              <a:rPr lang="en-US" dirty="0"/>
              <a:t>);</a:t>
            </a:r>
          </a:p>
          <a:p>
            <a:pPr marL="0" indent="0">
              <a:buNone/>
            </a:pPr>
            <a:r>
              <a:rPr lang="en-US" dirty="0"/>
              <a:t>      } </a:t>
            </a:r>
          </a:p>
          <a:p>
            <a:pPr marL="0" indent="0">
              <a:buNone/>
            </a:pPr>
            <a:endParaRPr lang="en-US" dirty="0"/>
          </a:p>
          <a:p>
            <a:pPr marL="0" indent="0">
              <a:buNone/>
            </a:pPr>
            <a:r>
              <a:rPr lang="en-US" dirty="0"/>
              <a:t>      // Display strings that could not be parsed.</a:t>
            </a:r>
          </a:p>
          <a:p>
            <a:pPr marL="0" indent="0">
              <a:buNone/>
            </a:pPr>
            <a:r>
              <a:rPr lang="en-US" dirty="0"/>
              <a:t>      if (</a:t>
            </a:r>
            <a:r>
              <a:rPr lang="en-US" dirty="0" err="1"/>
              <a:t>badFormats.Count</a:t>
            </a:r>
            <a:r>
              <a:rPr lang="en-US" dirty="0"/>
              <a:t> &gt; 0) {</a:t>
            </a:r>
          </a:p>
          <a:p>
            <a:pPr marL="0" indent="0">
              <a:buNone/>
            </a:pPr>
            <a:r>
              <a:rPr lang="en-US" dirty="0"/>
              <a:t>         </a:t>
            </a:r>
            <a:r>
              <a:rPr lang="en-US" dirty="0" err="1"/>
              <a:t>Console.WriteLine</a:t>
            </a:r>
            <a:r>
              <a:rPr lang="en-US" dirty="0"/>
              <a:t>("\</a:t>
            </a:r>
            <a:r>
              <a:rPr lang="en-US" dirty="0" err="1"/>
              <a:t>nStrings</a:t>
            </a:r>
            <a:r>
              <a:rPr lang="en-US" dirty="0"/>
              <a:t> that could not be parsed: ");</a:t>
            </a:r>
          </a:p>
          <a:p>
            <a:pPr marL="0" indent="0">
              <a:buNone/>
            </a:pPr>
            <a:r>
              <a:rPr lang="en-US" dirty="0"/>
              <a:t>         </a:t>
            </a:r>
            <a:r>
              <a:rPr lang="en-US" dirty="0" err="1"/>
              <a:t>foreach</a:t>
            </a:r>
            <a:r>
              <a:rPr lang="en-US" dirty="0"/>
              <a:t> (</a:t>
            </a:r>
            <a:r>
              <a:rPr lang="en-US" dirty="0" err="1"/>
              <a:t>var</a:t>
            </a:r>
            <a:r>
              <a:rPr lang="en-US" dirty="0"/>
              <a:t> </a:t>
            </a:r>
            <a:r>
              <a:rPr lang="en-US" dirty="0" err="1"/>
              <a:t>badFormat</a:t>
            </a:r>
            <a:r>
              <a:rPr lang="en-US" dirty="0"/>
              <a:t> in </a:t>
            </a:r>
            <a:r>
              <a:rPr lang="en-US" dirty="0" err="1"/>
              <a:t>badFormats</a:t>
            </a:r>
            <a:r>
              <a:rPr lang="en-US" dirty="0"/>
              <a:t>)</a:t>
            </a:r>
          </a:p>
          <a:p>
            <a:pPr marL="0" indent="0">
              <a:buNone/>
            </a:pPr>
            <a:r>
              <a:rPr lang="en-US" dirty="0"/>
              <a:t>            </a:t>
            </a:r>
            <a:r>
              <a:rPr lang="en-US" dirty="0" err="1"/>
              <a:t>Console.WriteLine</a:t>
            </a:r>
            <a:r>
              <a:rPr lang="en-US" dirty="0"/>
              <a:t>("   {0}", </a:t>
            </a:r>
            <a:r>
              <a:rPr lang="en-US" dirty="0" err="1"/>
              <a:t>badFormat</a:t>
            </a:r>
            <a:r>
              <a:rPr lang="en-US" dirty="0"/>
              <a:t>);         </a:t>
            </a:r>
          </a:p>
          <a:p>
            <a:pPr marL="0" indent="0">
              <a:buNone/>
            </a:pPr>
            <a:r>
              <a:rPr lang="en-US" dirty="0"/>
              <a:t>      }</a:t>
            </a:r>
          </a:p>
          <a:p>
            <a:pPr marL="0" indent="0">
              <a:buNone/>
            </a:pPr>
            <a:r>
              <a:rPr lang="en-US" dirty="0"/>
              <a:t>   }</a:t>
            </a:r>
          </a:p>
          <a:p>
            <a:pPr marL="0" indent="0">
              <a:buNone/>
            </a:pPr>
            <a:r>
              <a:rPr lang="en-US" dirty="0"/>
              <a: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174</a:t>
            </a:fld>
            <a:endParaRPr lang="ru-RU" dirty="0"/>
          </a:p>
        </p:txBody>
      </p:sp>
    </p:spTree>
    <p:extLst>
      <p:ext uri="{BB962C8B-B14F-4D97-AF65-F5344CB8AC3E}">
        <p14:creationId xmlns:p14="http://schemas.microsoft.com/office/powerpoint/2010/main" val="28633724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Значение </a:t>
            </a:r>
            <a:r>
              <a:rPr lang="en-US" dirty="0" err="1"/>
              <a:t>DateTimeOffset</a:t>
            </a:r>
            <a:endParaRPr lang="ru-RU" dirty="0"/>
          </a:p>
        </p:txBody>
      </p:sp>
      <p:sp>
        <p:nvSpPr>
          <p:cNvPr id="3" name="Объект 2"/>
          <p:cNvSpPr>
            <a:spLocks noGrp="1"/>
          </p:cNvSpPr>
          <p:nvPr>
            <p:ph idx="1"/>
          </p:nvPr>
        </p:nvSpPr>
        <p:spPr/>
        <p:txBody>
          <a:bodyPr>
            <a:normAutofit fontScale="77500" lnSpcReduction="20000"/>
          </a:bodyPr>
          <a:lstStyle/>
          <a:p>
            <a:r>
              <a:rPr lang="ru-RU" dirty="0"/>
              <a:t>Значение DateTimeOffset содержит не только дату и время, но также и смещение, которое однозначно задает его соотношение с временем в формате UTC. Это дает возможность определить равенство несколько иначе, чем для значений </a:t>
            </a:r>
            <a:r>
              <a:rPr lang="ru-RU" dirty="0" err="1"/>
              <a:t>DateTime</a:t>
            </a:r>
            <a:r>
              <a:rPr lang="ru-RU" dirty="0"/>
              <a:t>. Если значения </a:t>
            </a:r>
            <a:r>
              <a:rPr lang="ru-RU" dirty="0" err="1"/>
              <a:t>DateTime</a:t>
            </a:r>
            <a:r>
              <a:rPr lang="ru-RU" dirty="0"/>
              <a:t> считаются равными в случае, когда они имеют одинаковое значение даты и времени, то значения DateTimeOffset считаются равными тогда, когда они ссылаются на один момент времени. Это делает значение DateTimeOffset более точным и менее контекстно-зависимым при использовании в сравнении и в большинстве арифметических операций, которые определяют интервал между двумя значениями даты и времени. Различия в поведении DateTimeOffset демонстрирует пример</a:t>
            </a:r>
            <a:r>
              <a:rPr lang="en-US" dirty="0"/>
              <a:t> </a:t>
            </a:r>
            <a:r>
              <a:rPr lang="ru-RU" dirty="0"/>
              <a:t>на следующем слайде, в котором сравниваются значения </a:t>
            </a:r>
            <a:r>
              <a:rPr lang="ru-RU" dirty="0" err="1"/>
              <a:t>DateTime</a:t>
            </a:r>
            <a:r>
              <a:rPr lang="ru-RU" dirty="0"/>
              <a:t> для местного времени и времени в формате UTC.</a:t>
            </a:r>
          </a:p>
        </p:txBody>
      </p:sp>
      <p:sp>
        <p:nvSpPr>
          <p:cNvPr id="4" name="Номер слайда 3"/>
          <p:cNvSpPr>
            <a:spLocks noGrp="1"/>
          </p:cNvSpPr>
          <p:nvPr>
            <p:ph type="sldNum" sz="quarter" idx="12"/>
          </p:nvPr>
        </p:nvSpPr>
        <p:spPr/>
        <p:txBody>
          <a:bodyPr/>
          <a:lstStyle/>
          <a:p>
            <a:fld id="{27BF893A-1522-497C-9455-E0D4EBB3EDB5}" type="slidenum">
              <a:rPr lang="ru-RU" smtClean="0"/>
              <a:pPr/>
              <a:t>175</a:t>
            </a:fld>
            <a:endParaRPr lang="ru-RU" dirty="0"/>
          </a:p>
        </p:txBody>
      </p:sp>
    </p:spTree>
    <p:extLst>
      <p:ext uri="{BB962C8B-B14F-4D97-AF65-F5344CB8AC3E}">
        <p14:creationId xmlns:p14="http://schemas.microsoft.com/office/powerpoint/2010/main" val="23667743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471636"/>
          </a:xfrm>
        </p:spPr>
        <p:txBody>
          <a:bodyPr>
            <a:normAutofit fontScale="90000"/>
          </a:bodyPr>
          <a:lstStyle/>
          <a:p>
            <a:r>
              <a:rPr lang="en-US" dirty="0" err="1"/>
              <a:t>DateTimeOffset</a:t>
            </a:r>
            <a:r>
              <a:rPr lang="ru-RU" dirty="0"/>
              <a:t>, пример</a:t>
            </a:r>
          </a:p>
        </p:txBody>
      </p:sp>
      <p:sp>
        <p:nvSpPr>
          <p:cNvPr id="3" name="Объект 2"/>
          <p:cNvSpPr>
            <a:spLocks noGrp="1"/>
          </p:cNvSpPr>
          <p:nvPr>
            <p:ph idx="1"/>
          </p:nvPr>
        </p:nvSpPr>
        <p:spPr>
          <a:xfrm>
            <a:off x="628650" y="948906"/>
            <a:ext cx="7886700" cy="5772570"/>
          </a:xfrm>
        </p:spPr>
        <p:txBody>
          <a:bodyPr numCol="2">
            <a:normAutofit fontScale="62500" lnSpcReduction="20000"/>
          </a:bodyPr>
          <a:lstStyle/>
          <a:p>
            <a:pPr marL="0" indent="0">
              <a:buNone/>
            </a:pPr>
            <a:r>
              <a:rPr lang="en-US" dirty="0"/>
              <a:t>using System;</a:t>
            </a:r>
          </a:p>
          <a:p>
            <a:pPr marL="0" indent="0">
              <a:buNone/>
            </a:pPr>
            <a:r>
              <a:rPr lang="en-US" dirty="0"/>
              <a:t>public </a:t>
            </a:r>
            <a:r>
              <a:rPr lang="en-US" dirty="0" err="1"/>
              <a:t>enum</a:t>
            </a:r>
            <a:r>
              <a:rPr lang="en-US" dirty="0"/>
              <a:t> </a:t>
            </a:r>
            <a:r>
              <a:rPr lang="en-US" dirty="0" err="1"/>
              <a:t>TimeComparison</a:t>
            </a:r>
            <a:endParaRPr lang="en-US" dirty="0"/>
          </a:p>
          <a:p>
            <a:pPr marL="0" indent="0">
              <a:buNone/>
            </a:pPr>
            <a:r>
              <a:rPr lang="en-US" dirty="0"/>
              <a:t>{</a:t>
            </a:r>
          </a:p>
          <a:p>
            <a:pPr marL="0" indent="0">
              <a:buNone/>
            </a:pPr>
            <a:r>
              <a:rPr lang="en-US" dirty="0"/>
              <a:t>   </a:t>
            </a:r>
            <a:r>
              <a:rPr lang="en-US" dirty="0" err="1"/>
              <a:t>EarlierThan</a:t>
            </a:r>
            <a:r>
              <a:rPr lang="en-US" dirty="0"/>
              <a:t> = -1,</a:t>
            </a:r>
          </a:p>
          <a:p>
            <a:pPr marL="0" indent="0">
              <a:buNone/>
            </a:pPr>
            <a:r>
              <a:rPr lang="en-US" dirty="0"/>
              <a:t>   </a:t>
            </a:r>
            <a:r>
              <a:rPr lang="en-US" dirty="0" err="1"/>
              <a:t>TheSameAs</a:t>
            </a:r>
            <a:r>
              <a:rPr lang="en-US" dirty="0"/>
              <a:t> = 0,</a:t>
            </a:r>
          </a:p>
          <a:p>
            <a:pPr marL="0" indent="0">
              <a:buNone/>
            </a:pPr>
            <a:r>
              <a:rPr lang="en-US" dirty="0"/>
              <a:t>   </a:t>
            </a:r>
            <a:r>
              <a:rPr lang="en-US" dirty="0" err="1"/>
              <a:t>LaterThan</a:t>
            </a:r>
            <a:r>
              <a:rPr lang="en-US" dirty="0"/>
              <a:t> = 1</a:t>
            </a:r>
          </a:p>
          <a:p>
            <a:pPr marL="0" indent="0">
              <a:buNone/>
            </a:pPr>
            <a:r>
              <a:rPr lang="en-US" dirty="0"/>
              <a:t>}</a:t>
            </a:r>
          </a:p>
          <a:p>
            <a:pPr marL="0" indent="0">
              <a:buNone/>
            </a:pPr>
            <a:r>
              <a:rPr lang="en-US" dirty="0"/>
              <a:t>public class </a:t>
            </a:r>
            <a:r>
              <a:rPr lang="en-US" dirty="0" err="1"/>
              <a:t>DateTimeOffsetManipulation</a:t>
            </a:r>
            <a:endParaRPr lang="en-US" dirty="0"/>
          </a:p>
          <a:p>
            <a:pPr marL="0" indent="0">
              <a:buNone/>
            </a:pPr>
            <a:r>
              <a:rPr lang="en-US" dirty="0"/>
              <a:t>{</a:t>
            </a:r>
          </a:p>
          <a:p>
            <a:pPr marL="0" indent="0">
              <a:buNone/>
            </a:pPr>
            <a:r>
              <a:rPr lang="en-US" dirty="0"/>
              <a:t>   public static void Main()</a:t>
            </a:r>
          </a:p>
          <a:p>
            <a:pPr marL="0" indent="0">
              <a:buNone/>
            </a:pPr>
            <a:r>
              <a:rPr lang="en-US" dirty="0"/>
              <a:t>   {</a:t>
            </a:r>
          </a:p>
          <a:p>
            <a:pPr marL="0" indent="0">
              <a:buNone/>
            </a:pPr>
            <a:r>
              <a:rPr lang="en-US" dirty="0"/>
              <a:t>      </a:t>
            </a:r>
            <a:r>
              <a:rPr lang="en-US" dirty="0" err="1"/>
              <a:t>DateTimeOffset</a:t>
            </a:r>
            <a:r>
              <a:rPr lang="en-US" dirty="0"/>
              <a:t> </a:t>
            </a:r>
            <a:r>
              <a:rPr lang="en-US" dirty="0" err="1"/>
              <a:t>localTime</a:t>
            </a:r>
            <a:r>
              <a:rPr lang="en-US" dirty="0"/>
              <a:t> = </a:t>
            </a:r>
            <a:r>
              <a:rPr lang="en-US" dirty="0" err="1"/>
              <a:t>DateTimeOffset.Now</a:t>
            </a:r>
            <a:r>
              <a:rPr lang="en-US" dirty="0"/>
              <a:t>;</a:t>
            </a:r>
          </a:p>
          <a:p>
            <a:pPr marL="0" indent="0">
              <a:buNone/>
            </a:pPr>
            <a:r>
              <a:rPr lang="en-US" dirty="0"/>
              <a:t>      </a:t>
            </a:r>
            <a:r>
              <a:rPr lang="en-US" dirty="0" err="1"/>
              <a:t>DateTimeOffset</a:t>
            </a:r>
            <a:r>
              <a:rPr lang="en-US" dirty="0"/>
              <a:t> </a:t>
            </a:r>
            <a:r>
              <a:rPr lang="en-US" dirty="0" err="1"/>
              <a:t>utcTime</a:t>
            </a:r>
            <a:r>
              <a:rPr lang="en-US" dirty="0"/>
              <a:t> = </a:t>
            </a:r>
            <a:r>
              <a:rPr lang="en-US" dirty="0" err="1"/>
              <a:t>DateTimeOffset.UtcNow</a:t>
            </a:r>
            <a:r>
              <a:rPr lang="en-US" dirty="0"/>
              <a:t>;</a:t>
            </a:r>
          </a:p>
          <a:p>
            <a:pPr marL="0" indent="0">
              <a:buNone/>
            </a:pPr>
            <a:endParaRPr lang="en-US" dirty="0"/>
          </a:p>
          <a:p>
            <a:pPr marL="0" indent="0">
              <a:buNone/>
            </a:pPr>
            <a:r>
              <a:rPr lang="en-US" dirty="0"/>
              <a:t>      </a:t>
            </a:r>
            <a:r>
              <a:rPr lang="en-US" dirty="0" err="1"/>
              <a:t>Console.WriteLine</a:t>
            </a:r>
            <a:r>
              <a:rPr lang="en-US" dirty="0"/>
              <a:t>("Difference between local time and UTC: {0}:{1:D2} hours", </a:t>
            </a:r>
          </a:p>
          <a:p>
            <a:pPr marL="0" indent="0">
              <a:buNone/>
            </a:pPr>
            <a:r>
              <a:rPr lang="en-US" dirty="0"/>
              <a:t>                        (</a:t>
            </a:r>
            <a:r>
              <a:rPr lang="en-US" dirty="0" err="1"/>
              <a:t>localTime</a:t>
            </a:r>
            <a:r>
              <a:rPr lang="en-US" dirty="0"/>
              <a:t> - </a:t>
            </a:r>
            <a:r>
              <a:rPr lang="en-US" dirty="0" err="1"/>
              <a:t>utcTime</a:t>
            </a:r>
            <a:r>
              <a:rPr lang="en-US" dirty="0"/>
              <a:t>).Hours, </a:t>
            </a:r>
          </a:p>
          <a:p>
            <a:pPr marL="0" indent="0">
              <a:buNone/>
            </a:pPr>
            <a:r>
              <a:rPr lang="en-US" dirty="0"/>
              <a:t>                        (</a:t>
            </a:r>
            <a:r>
              <a:rPr lang="en-US" dirty="0" err="1"/>
              <a:t>localTime</a:t>
            </a:r>
            <a:r>
              <a:rPr lang="en-US" dirty="0"/>
              <a:t> - </a:t>
            </a:r>
            <a:r>
              <a:rPr lang="en-US" dirty="0" err="1"/>
              <a:t>utcTime</a:t>
            </a:r>
            <a:r>
              <a:rPr lang="en-US" dirty="0"/>
              <a:t>).Minutes);</a:t>
            </a:r>
          </a:p>
          <a:p>
            <a:pPr marL="0" indent="0">
              <a:buNone/>
            </a:pPr>
            <a:r>
              <a:rPr lang="en-US" dirty="0"/>
              <a:t>      </a:t>
            </a:r>
            <a:r>
              <a:rPr lang="en-US" dirty="0" err="1"/>
              <a:t>Console.WriteLine</a:t>
            </a:r>
            <a:r>
              <a:rPr lang="en-US" dirty="0"/>
              <a:t>("The local time is {0} UTC.", </a:t>
            </a:r>
          </a:p>
          <a:p>
            <a:pPr marL="0" indent="0">
              <a:buNone/>
            </a:pPr>
            <a:r>
              <a:rPr lang="en-US" dirty="0"/>
              <a:t>                        </a:t>
            </a:r>
            <a:r>
              <a:rPr lang="en-US" dirty="0" err="1"/>
              <a:t>Enum.GetName</a:t>
            </a:r>
            <a:r>
              <a:rPr lang="en-US" dirty="0"/>
              <a:t>(</a:t>
            </a:r>
            <a:r>
              <a:rPr lang="en-US" dirty="0" err="1"/>
              <a:t>typeof</a:t>
            </a:r>
            <a:r>
              <a:rPr lang="en-US" dirty="0"/>
              <a:t>(</a:t>
            </a:r>
            <a:r>
              <a:rPr lang="en-US" dirty="0" err="1"/>
              <a:t>TimeComparison</a:t>
            </a:r>
            <a:r>
              <a:rPr lang="en-US" dirty="0"/>
              <a:t>), </a:t>
            </a:r>
            <a:r>
              <a:rPr lang="en-US" dirty="0" err="1"/>
              <a:t>localTime.CompareTo</a:t>
            </a:r>
            <a:r>
              <a:rPr lang="en-US" dirty="0"/>
              <a:t>(</a:t>
            </a:r>
            <a:r>
              <a:rPr lang="en-US" dirty="0" err="1"/>
              <a:t>utcTime</a:t>
            </a:r>
            <a:r>
              <a:rPr lang="en-US" dirty="0"/>
              <a:t>)));  </a:t>
            </a:r>
          </a:p>
          <a:p>
            <a:pPr marL="0" indent="0">
              <a:buNone/>
            </a:pPr>
            <a:r>
              <a:rPr lang="en-US" dirty="0"/>
              <a:t>   }</a:t>
            </a:r>
          </a:p>
          <a:p>
            <a:pPr marL="0" indent="0">
              <a:buNone/>
            </a:pPr>
            <a:r>
              <a:rPr lang="en-US" dirty="0"/>
              <a:t>}</a:t>
            </a:r>
          </a:p>
          <a:p>
            <a:pPr marL="0" indent="0">
              <a:buNone/>
            </a:pPr>
            <a:r>
              <a:rPr lang="en-US" dirty="0"/>
              <a:t>// Regardless of the local time zone, the example displays </a:t>
            </a:r>
          </a:p>
          <a:p>
            <a:pPr marL="0" indent="0">
              <a:buNone/>
            </a:pPr>
            <a:r>
              <a:rPr lang="en-US" dirty="0"/>
              <a:t>// the following output to the console:</a:t>
            </a:r>
          </a:p>
          <a:p>
            <a:pPr marL="0" indent="0">
              <a:buNone/>
            </a:pPr>
            <a:r>
              <a:rPr lang="en-US" dirty="0"/>
              <a:t>//    Difference between local time and UTC: 0:00 hours.</a:t>
            </a:r>
          </a:p>
          <a:p>
            <a:pPr marL="0" indent="0">
              <a:buNone/>
            </a:pPr>
            <a:r>
              <a:rPr lang="en-US" dirty="0"/>
              <a:t>//    The local time is </a:t>
            </a:r>
            <a:r>
              <a:rPr lang="en-US" dirty="0" err="1"/>
              <a:t>TheSameAs</a:t>
            </a:r>
            <a:r>
              <a:rPr lang="en-US" dirty="0"/>
              <a:t> UTC.</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176</a:t>
            </a:fld>
            <a:endParaRPr lang="ru-RU" dirty="0"/>
          </a:p>
        </p:txBody>
      </p:sp>
    </p:spTree>
    <p:extLst>
      <p:ext uri="{BB962C8B-B14F-4D97-AF65-F5344CB8AC3E}">
        <p14:creationId xmlns:p14="http://schemas.microsoft.com/office/powerpoint/2010/main" val="1540191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Проблема примера</a:t>
            </a:r>
          </a:p>
        </p:txBody>
      </p:sp>
      <p:sp>
        <p:nvSpPr>
          <p:cNvPr id="3" name="Объект 2"/>
          <p:cNvSpPr>
            <a:spLocks noGrp="1"/>
          </p:cNvSpPr>
          <p:nvPr>
            <p:ph idx="1"/>
          </p:nvPr>
        </p:nvSpPr>
        <p:spPr/>
        <p:txBody>
          <a:bodyPr>
            <a:normAutofit fontScale="77500" lnSpcReduction="20000"/>
          </a:bodyPr>
          <a:lstStyle/>
          <a:p>
            <a:r>
              <a:rPr lang="ru-RU" dirty="0"/>
              <a:t>В этом примере метод CompareTo показывает, что текущее местное время равно текущему времени в формате UTC, а вычитание значений DateTimeOffset показывает, что разница между двумя значениями времени равна TimeSpan.Zero.</a:t>
            </a:r>
          </a:p>
          <a:p>
            <a:r>
              <a:rPr lang="ru-RU" dirty="0"/>
              <a:t>Главным препятствием для использования значений DateTimeOffset в арифметике дат и времени является то, что значения DateTimeOffset отражают сведения о часовых поясах не полностью, хоть и содержат некоторую информацию о часовом поясе. Несмотря на то, что при первом присваивании значения переменной типа DateTimeOffset смещение DateTimeOffset соответствует смещению часового пояса относительно времени в формате UTC, впоследствии оно </a:t>
            </a:r>
            <a:r>
              <a:rPr lang="ru-RU" dirty="0" err="1"/>
              <a:t>рассогласовывается</a:t>
            </a:r>
            <a:r>
              <a:rPr lang="ru-RU" dirty="0"/>
              <a:t> с часовым поясом. Поскольку оно больше не связано напрямую с распознаваемым временем, правила коррекции часовых поясов больше не будут учитываться при сложении и вычитании интервалов даты и времени.</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177</a:t>
            </a:fld>
            <a:endParaRPr lang="ru-RU" dirty="0"/>
          </a:p>
        </p:txBody>
      </p:sp>
    </p:spTree>
    <p:extLst>
      <p:ext uri="{BB962C8B-B14F-4D97-AF65-F5344CB8AC3E}">
        <p14:creationId xmlns:p14="http://schemas.microsoft.com/office/powerpoint/2010/main" val="33903259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Арифметические операции со временем в часовых поясах</a:t>
            </a:r>
          </a:p>
        </p:txBody>
      </p:sp>
      <p:sp>
        <p:nvSpPr>
          <p:cNvPr id="3" name="Объект 2"/>
          <p:cNvSpPr>
            <a:spLocks noGrp="1"/>
          </p:cNvSpPr>
          <p:nvPr>
            <p:ph idx="1"/>
          </p:nvPr>
        </p:nvSpPr>
        <p:spPr/>
        <p:txBody>
          <a:bodyPr>
            <a:normAutofit fontScale="70000" lnSpcReduction="20000"/>
          </a:bodyPr>
          <a:lstStyle/>
          <a:p>
            <a:pPr marL="0" indent="0">
              <a:buNone/>
            </a:pPr>
            <a:r>
              <a:rPr lang="ru-RU" dirty="0"/>
              <a:t>Класс TimeZoneInfo содержит несколько методов преобразования, которые автоматически применяют правила коррекции при переводе значения времени из одного часового пояса в другой. Ниже перечислены некоторые из них:</a:t>
            </a:r>
          </a:p>
          <a:p>
            <a:r>
              <a:rPr lang="ru-RU" dirty="0"/>
              <a:t>методы ConvertTime и ConvertTimeBySystemTimeZoneId, которые преобразуют значения времени между любыми двумя часовыми поясами;</a:t>
            </a:r>
          </a:p>
          <a:p>
            <a:r>
              <a:rPr lang="ru-RU" dirty="0"/>
              <a:t>методы ConvertTimeFromUtc и ConvertTimeToUtc, которые преобразуют время определенного часового пояса во время в формате UTC или время в формате UTC во время определенного часового пояса.</a:t>
            </a:r>
          </a:p>
          <a:p>
            <a:pPr marL="0" indent="0">
              <a:buNone/>
            </a:pPr>
            <a:r>
              <a:rPr lang="ru-RU" dirty="0"/>
              <a:t>В классе TimeZoneInfo отсутствуют методы, которые бы автоматически применяли правила коррекции при выполнении арифметических действий с датами и временем. Тем не менее, этого можно добиться, преобразовав время в часовом поясе во время в формате UTC, выполнив арифметическую операцию и преобразовав время UTC обратно во время в часовом поясе.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178</a:t>
            </a:fld>
            <a:endParaRPr lang="ru-RU" dirty="0"/>
          </a:p>
        </p:txBody>
      </p:sp>
    </p:spTree>
    <p:extLst>
      <p:ext uri="{BB962C8B-B14F-4D97-AF65-F5344CB8AC3E}">
        <p14:creationId xmlns:p14="http://schemas.microsoft.com/office/powerpoint/2010/main" val="3412068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Рекомендации по работе с датами и временем, слайд 1/3</a:t>
            </a:r>
          </a:p>
        </p:txBody>
      </p:sp>
      <p:sp>
        <p:nvSpPr>
          <p:cNvPr id="3" name="Объект 2"/>
          <p:cNvSpPr>
            <a:spLocks noGrp="1"/>
          </p:cNvSpPr>
          <p:nvPr>
            <p:ph idx="1"/>
          </p:nvPr>
        </p:nvSpPr>
        <p:spPr>
          <a:xfrm>
            <a:off x="628650" y="1825624"/>
            <a:ext cx="7886700" cy="4825341"/>
          </a:xfrm>
        </p:spPr>
        <p:txBody>
          <a:bodyPr>
            <a:normAutofit fontScale="70000" lnSpcReduction="20000"/>
          </a:bodyPr>
          <a:lstStyle/>
          <a:p>
            <a:r>
              <a:rPr lang="ru-RU" dirty="0"/>
              <a:t>Если дата хранится в виде года-месяца-дня-часов-минут-секунд, просто обязательно нужно явно указывать смещение этих значений от UTC. Или же соблюдать соглашение о том, что все значения даты-времени будут в UTC. Или же хранить стандартные метки времени, не привязанные к часовому поясу.</a:t>
            </a:r>
          </a:p>
          <a:p>
            <a:r>
              <a:rPr lang="ru-RU" dirty="0"/>
              <a:t>Хранение даты-времени в разных БД реализовано по-разному.</a:t>
            </a:r>
          </a:p>
          <a:p>
            <a:r>
              <a:rPr lang="ru-RU" dirty="0"/>
              <a:t>При преобразовании входных значений в дату-время, при преобразовании даты-времени в </a:t>
            </a:r>
            <a:r>
              <a:rPr lang="ru-RU" dirty="0" err="1"/>
              <a:t>человекопонятные</a:t>
            </a:r>
            <a:r>
              <a:rPr lang="ru-RU" dirty="0"/>
              <a:t> значения обязательно явно указывать часовой пояс из базы часовых поясов, не следует полагаться на значения по умолчанию, они могут различаться в разных окружениях.</a:t>
            </a:r>
          </a:p>
          <a:p>
            <a:r>
              <a:rPr lang="ru-RU" dirty="0"/>
              <a:t>Рекомендуется использовать длинные имена из базы данных часовых поясов, не использовать сокращения.</a:t>
            </a:r>
          </a:p>
          <a:p>
            <a:r>
              <a:rPr lang="ru-RU" dirty="0"/>
              <a:t>Не следует использовать типы даты-времени, привязанные к окружению или не содержащие часовой пояс (типа </a:t>
            </a:r>
            <a:r>
              <a:rPr lang="ru-RU" dirty="0" err="1"/>
              <a:t>LocalDateTime</a:t>
            </a:r>
            <a:r>
              <a:rPr lang="ru-RU" dirty="0"/>
              <a:t>). Всегда рекомендуется считать, что код может быть запущен на сервере с совершенно неожиданной </a:t>
            </a:r>
            <a:r>
              <a:rPr lang="ru-RU" dirty="0" err="1"/>
              <a:t>таймзоной</a:t>
            </a:r>
            <a:r>
              <a:rPr lang="ru-RU" dirty="0"/>
              <a:t> и должен обслуживать пользователей по всему миру.</a:t>
            </a:r>
          </a:p>
        </p:txBody>
      </p:sp>
      <p:sp>
        <p:nvSpPr>
          <p:cNvPr id="4" name="Номер слайда 3"/>
          <p:cNvSpPr>
            <a:spLocks noGrp="1"/>
          </p:cNvSpPr>
          <p:nvPr>
            <p:ph type="sldNum" sz="quarter" idx="12"/>
          </p:nvPr>
        </p:nvSpPr>
        <p:spPr/>
        <p:txBody>
          <a:bodyPr/>
          <a:lstStyle/>
          <a:p>
            <a:fld id="{27BF893A-1522-497C-9455-E0D4EBB3EDB5}" type="slidenum">
              <a:rPr lang="ru-RU" smtClean="0"/>
              <a:pPr/>
              <a:t>179</a:t>
            </a:fld>
            <a:endParaRPr lang="ru-RU" dirty="0"/>
          </a:p>
        </p:txBody>
      </p:sp>
    </p:spTree>
    <p:extLst>
      <p:ext uri="{BB962C8B-B14F-4D97-AF65-F5344CB8AC3E}">
        <p14:creationId xmlns:p14="http://schemas.microsoft.com/office/powerpoint/2010/main" val="357400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44165"/>
          </a:xfrm>
        </p:spPr>
        <p:txBody>
          <a:bodyPr>
            <a:normAutofit fontScale="90000"/>
          </a:bodyPr>
          <a:lstStyle/>
          <a:p>
            <a:r>
              <a:rPr lang="ru-RU" dirty="0"/>
              <a:t>Элемент </a:t>
            </a:r>
            <a:r>
              <a:rPr lang="en-US" dirty="0" err="1"/>
              <a:t>xsl:choose</a:t>
            </a:r>
            <a:endParaRPr lang="ru-RU" dirty="0"/>
          </a:p>
        </p:txBody>
      </p:sp>
      <p:sp>
        <p:nvSpPr>
          <p:cNvPr id="3" name="Объект 2"/>
          <p:cNvSpPr>
            <a:spLocks noGrp="1"/>
          </p:cNvSpPr>
          <p:nvPr>
            <p:ph idx="1"/>
          </p:nvPr>
        </p:nvSpPr>
        <p:spPr>
          <a:xfrm>
            <a:off x="628650" y="1009291"/>
            <a:ext cx="7886700" cy="5167672"/>
          </a:xfrm>
        </p:spPr>
        <p:txBody>
          <a:bodyPr/>
          <a:lstStyle/>
          <a:p>
            <a:pPr marL="0" indent="0">
              <a:buNone/>
            </a:pPr>
            <a:r>
              <a:rPr lang="ru-RU" dirty="0"/>
              <a:t>Элемент </a:t>
            </a:r>
            <a:r>
              <a:rPr lang="ru-RU" b="1" dirty="0"/>
              <a:t>&lt;</a:t>
            </a:r>
            <a:r>
              <a:rPr lang="ru-RU" b="1" dirty="0" err="1"/>
              <a:t>xsl:choose</a:t>
            </a:r>
            <a:r>
              <a:rPr lang="ru-RU" b="1" dirty="0"/>
              <a:t>&gt;</a:t>
            </a:r>
            <a:r>
              <a:rPr lang="ru-RU" dirty="0"/>
              <a:t> используется вместе с элементами </a:t>
            </a:r>
            <a:r>
              <a:rPr lang="ru-RU" b="1" dirty="0"/>
              <a:t>&lt;</a:t>
            </a:r>
            <a:r>
              <a:rPr lang="ru-RU" b="1" dirty="0" err="1"/>
              <a:t>xsl:when</a:t>
            </a:r>
            <a:r>
              <a:rPr lang="ru-RU" b="1" dirty="0"/>
              <a:t>&gt;</a:t>
            </a:r>
            <a:r>
              <a:rPr lang="ru-RU" dirty="0"/>
              <a:t> и </a:t>
            </a:r>
            <a:r>
              <a:rPr lang="ru-RU" b="1" dirty="0"/>
              <a:t>&lt;</a:t>
            </a:r>
            <a:r>
              <a:rPr lang="ru-RU" b="1" dirty="0" err="1"/>
              <a:t>xsl:otherwise</a:t>
            </a:r>
            <a:r>
              <a:rPr lang="ru-RU" b="1" dirty="0"/>
              <a:t>&gt;</a:t>
            </a:r>
            <a:r>
              <a:rPr lang="ru-RU" dirty="0"/>
              <a:t>, чтобы определить проверку на выполнение множественного условия.</a:t>
            </a:r>
            <a:endParaRPr lang="en-US" dirty="0"/>
          </a:p>
          <a:p>
            <a:pPr marL="0" indent="0">
              <a:buNone/>
            </a:pPr>
            <a:r>
              <a:rPr lang="en-US" dirty="0"/>
              <a:t>&lt;</a:t>
            </a:r>
            <a:r>
              <a:rPr lang="en-US" dirty="0" err="1"/>
              <a:t>xsl:choose</a:t>
            </a:r>
            <a:r>
              <a:rPr lang="en-US" dirty="0"/>
              <a:t>&gt;</a:t>
            </a:r>
            <a:br>
              <a:rPr lang="en-US" dirty="0"/>
            </a:br>
            <a:r>
              <a:rPr lang="en-US" dirty="0"/>
              <a:t>  &lt;</a:t>
            </a:r>
            <a:r>
              <a:rPr lang="en-US" dirty="0" err="1"/>
              <a:t>xsl:when</a:t>
            </a:r>
            <a:r>
              <a:rPr lang="en-US" dirty="0"/>
              <a:t> test="</a:t>
            </a:r>
            <a:r>
              <a:rPr lang="ru-RU" i="1" dirty="0"/>
              <a:t>выражение</a:t>
            </a:r>
            <a:r>
              <a:rPr lang="ru-RU" dirty="0"/>
              <a:t>"&gt;</a:t>
            </a:r>
            <a:br>
              <a:rPr lang="ru-RU" dirty="0"/>
            </a:br>
            <a:r>
              <a:rPr lang="ru-RU" dirty="0"/>
              <a:t>   ... код вывода ...</a:t>
            </a:r>
            <a:br>
              <a:rPr lang="ru-RU" dirty="0"/>
            </a:br>
            <a:r>
              <a:rPr lang="ru-RU" dirty="0"/>
              <a:t>  &lt;/</a:t>
            </a:r>
            <a:r>
              <a:rPr lang="en-US" dirty="0" err="1"/>
              <a:t>xsl:when</a:t>
            </a:r>
            <a:r>
              <a:rPr lang="en-US" dirty="0"/>
              <a:t>&gt;</a:t>
            </a:r>
            <a:br>
              <a:rPr lang="en-US" dirty="0"/>
            </a:br>
            <a:r>
              <a:rPr lang="en-US" dirty="0"/>
              <a:t>  &lt;</a:t>
            </a:r>
            <a:r>
              <a:rPr lang="en-US" dirty="0" err="1"/>
              <a:t>xsl:otherwise</a:t>
            </a:r>
            <a:r>
              <a:rPr lang="en-US" dirty="0"/>
              <a:t>&gt;</a:t>
            </a:r>
            <a:br>
              <a:rPr lang="en-US" dirty="0"/>
            </a:br>
            <a:r>
              <a:rPr lang="en-US" dirty="0"/>
              <a:t>   ... </a:t>
            </a:r>
            <a:r>
              <a:rPr lang="ru-RU" dirty="0"/>
              <a:t>код вывода ....</a:t>
            </a:r>
            <a:br>
              <a:rPr lang="ru-RU" dirty="0"/>
            </a:br>
            <a:r>
              <a:rPr lang="ru-RU" dirty="0"/>
              <a:t>  &lt;/</a:t>
            </a:r>
            <a:r>
              <a:rPr lang="en-US" dirty="0" err="1"/>
              <a:t>xsl:otherwise</a:t>
            </a:r>
            <a:r>
              <a:rPr lang="en-US" dirty="0"/>
              <a:t>&gt;</a:t>
            </a:r>
            <a:br>
              <a:rPr lang="en-US" dirty="0"/>
            </a:br>
            <a:r>
              <a:rPr lang="en-US" dirty="0"/>
              <a:t>&lt;/</a:t>
            </a:r>
            <a:r>
              <a:rPr lang="en-US" dirty="0" err="1"/>
              <a:t>xsl:choose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18</a:t>
            </a:fld>
            <a:endParaRPr lang="ru-RU"/>
          </a:p>
        </p:txBody>
      </p:sp>
    </p:spTree>
    <p:extLst>
      <p:ext uri="{BB962C8B-B14F-4D97-AF65-F5344CB8AC3E}">
        <p14:creationId xmlns:p14="http://schemas.microsoft.com/office/powerpoint/2010/main" val="6449569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Рекомендации по работе с датой и временем, слайд 2/3</a:t>
            </a:r>
          </a:p>
        </p:txBody>
      </p:sp>
      <p:sp>
        <p:nvSpPr>
          <p:cNvPr id="3" name="Объект 2"/>
          <p:cNvSpPr>
            <a:spLocks noGrp="1"/>
          </p:cNvSpPr>
          <p:nvPr>
            <p:ph idx="1"/>
          </p:nvPr>
        </p:nvSpPr>
        <p:spPr>
          <a:xfrm>
            <a:off x="628650" y="1825624"/>
            <a:ext cx="7886700" cy="4895851"/>
          </a:xfrm>
        </p:spPr>
        <p:txBody>
          <a:bodyPr>
            <a:normAutofit fontScale="77500" lnSpcReduction="20000"/>
          </a:bodyPr>
          <a:lstStyle/>
          <a:p>
            <a:r>
              <a:rPr lang="ru-RU" dirty="0"/>
              <a:t>Необходимо следить за актуальностью базы данных часовых поясов.</a:t>
            </a:r>
          </a:p>
          <a:p>
            <a:r>
              <a:rPr lang="ru-RU" dirty="0"/>
              <a:t>При преобразовании даты-времени в строку, кроме часового пояса понадобится еще и явно указать </a:t>
            </a:r>
            <a:r>
              <a:rPr lang="ru-RU" dirty="0" err="1"/>
              <a:t>локаль</a:t>
            </a:r>
            <a:r>
              <a:rPr lang="ru-RU" dirty="0"/>
              <a:t>.</a:t>
            </a:r>
          </a:p>
          <a:p>
            <a:r>
              <a:rPr lang="ru-RU" dirty="0"/>
              <a:t>Следует использовать ISO 8601 на входе и на выходе, если нет явных указаний на локализацию (например, в логах или для указания даты-времени в API).</a:t>
            </a:r>
          </a:p>
          <a:p>
            <a:r>
              <a:rPr lang="ru-RU" dirty="0"/>
              <a:t>Никогда не производите арифметических действий с метками времени, годами, месяцами, днями, часами, минутами и секундами. Никогда не пытайтесь самостоятельно высчитать високосный год или переход на летнее/зимнее время.</a:t>
            </a:r>
          </a:p>
          <a:p>
            <a:r>
              <a:rPr lang="ru-RU" dirty="0"/>
              <a:t>Использовать необходимо стандартные библиотеки для работы с датой-временем, и только их. Не надо изобретать очередной велосипед. </a:t>
            </a:r>
          </a:p>
          <a:p>
            <a:r>
              <a:rPr lang="ru-RU" dirty="0"/>
              <a:t>Могут быть библиотеки, более удобные, чем стандартные. Вопрос использования такой библиотеки остаётся только на совести разработчика.</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180</a:t>
            </a:fld>
            <a:endParaRPr lang="ru-RU" dirty="0"/>
          </a:p>
        </p:txBody>
      </p:sp>
    </p:spTree>
    <p:extLst>
      <p:ext uri="{BB962C8B-B14F-4D97-AF65-F5344CB8AC3E}">
        <p14:creationId xmlns:p14="http://schemas.microsoft.com/office/powerpoint/2010/main" val="181038788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Рекомендации по работе с датой и временем, слайд 3/3</a:t>
            </a:r>
          </a:p>
        </p:txBody>
      </p:sp>
      <p:sp>
        <p:nvSpPr>
          <p:cNvPr id="3" name="Объект 2"/>
          <p:cNvSpPr>
            <a:spLocks noGrp="1"/>
          </p:cNvSpPr>
          <p:nvPr>
            <p:ph idx="1"/>
          </p:nvPr>
        </p:nvSpPr>
        <p:spPr/>
        <p:txBody>
          <a:bodyPr>
            <a:normAutofit fontScale="55000" lnSpcReduction="20000"/>
          </a:bodyPr>
          <a:lstStyle/>
          <a:p>
            <a:r>
              <a:rPr lang="ru-RU" dirty="0"/>
              <a:t>В редких экзотических случаях (работа с не григорианским календарём) могут понадобиться дополнительные библиотеки вроде ICU.</a:t>
            </a:r>
          </a:p>
          <a:p>
            <a:r>
              <a:rPr lang="ru-RU" dirty="0"/>
              <a:t>Всегда необходимо синхронизировать время на серверах, NTP в помощь.</a:t>
            </a:r>
          </a:p>
          <a:p>
            <a:r>
              <a:rPr lang="ru-RU" dirty="0"/>
              <a:t>При отладке и сопровождении, а также по жизни, не запутаться в часовых поясах поможет timeanddate.com.</a:t>
            </a:r>
          </a:p>
          <a:p>
            <a:r>
              <a:rPr lang="ru-RU" dirty="0"/>
              <a:t>Дополнительная проблема, которую следует решить при переходе на свою реализацию провайдера текущего времени — это контроль за тем, чтобы никто «по старинке» не продолжил использовать стандартные классы. </a:t>
            </a:r>
          </a:p>
          <a:p>
            <a:r>
              <a:rPr lang="ru-RU" dirty="0"/>
              <a:t>Второй нюанс с получением текущего времени — это то, что </a:t>
            </a:r>
            <a:r>
              <a:rPr lang="ru-RU" b="1" dirty="0"/>
              <a:t>клиенту доверять нельзя</a:t>
            </a:r>
            <a:r>
              <a:rPr lang="ru-RU" dirty="0"/>
              <a:t>. Текущее время на компьютерах пользователей может очень сильно отличаться от реального, и если есть логика, завязанная на него, то эта разница может все испортить. Все места, где есть необходимость получать текущее время, должны по возможности выполняться на стороне сервера. Все арифметические операции с временем должны производиться либо в UTC значениях, либо с использованием типов, хранящих смещение часового пояса.</a:t>
            </a:r>
          </a:p>
          <a:p>
            <a:r>
              <a:rPr lang="ru-RU" dirty="0"/>
              <a:t>И еще одна вещь, которую хотелось упомянуть — это стандарт </a:t>
            </a:r>
            <a:r>
              <a:rPr lang="ru-RU" dirty="0">
                <a:hlinkClick r:id="rId2"/>
              </a:rPr>
              <a:t>ISO 8601</a:t>
            </a:r>
            <a:r>
              <a:rPr lang="ru-RU" dirty="0"/>
              <a:t>, описывающий формат даты и времени для обмена информацией. В частности, строковое представление даты и времени, используемое при </a:t>
            </a:r>
            <a:r>
              <a:rPr lang="ru-RU" dirty="0" err="1"/>
              <a:t>сериализации</a:t>
            </a:r>
            <a:r>
              <a:rPr lang="ru-RU" dirty="0"/>
              <a:t>, должно соответствовать этому стандарту для предотвращения потенциальных проблем с совместимостью. На практике крайне редко разработчику приходится самому реализовывать форматирование, поэтому сам стандарт может быть полезен в основном в ознакомительных целях.</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181</a:t>
            </a:fld>
            <a:endParaRPr lang="ru-RU" dirty="0"/>
          </a:p>
        </p:txBody>
      </p:sp>
    </p:spTree>
    <p:extLst>
      <p:ext uri="{BB962C8B-B14F-4D97-AF65-F5344CB8AC3E}">
        <p14:creationId xmlns:p14="http://schemas.microsoft.com/office/powerpoint/2010/main" val="22984813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21802"/>
          </a:xfrm>
        </p:spPr>
        <p:txBody>
          <a:bodyPr/>
          <a:lstStyle/>
          <a:p>
            <a:r>
              <a:rPr lang="ru-RU" dirty="0"/>
              <a:t>Индексы </a:t>
            </a:r>
            <a:r>
              <a:rPr lang="en-US" dirty="0"/>
              <a:t>PostgreSQL</a:t>
            </a:r>
            <a:endParaRPr lang="ru-RU" dirty="0"/>
          </a:p>
        </p:txBody>
      </p:sp>
      <p:sp>
        <p:nvSpPr>
          <p:cNvPr id="3" name="Объект 2"/>
          <p:cNvSpPr>
            <a:spLocks noGrp="1"/>
          </p:cNvSpPr>
          <p:nvPr>
            <p:ph idx="1"/>
          </p:nvPr>
        </p:nvSpPr>
        <p:spPr>
          <a:xfrm>
            <a:off x="628650" y="1086929"/>
            <a:ext cx="7886700" cy="5634547"/>
          </a:xfrm>
        </p:spPr>
        <p:txBody>
          <a:bodyPr>
            <a:normAutofit fontScale="62500" lnSpcReduction="20000"/>
          </a:bodyPr>
          <a:lstStyle/>
          <a:p>
            <a:pPr marL="0" indent="0">
              <a:buNone/>
            </a:pPr>
            <a:r>
              <a:rPr lang="ru-RU" dirty="0"/>
              <a:t>Индексы — это традиционное средство увеличения производительности БД. Используя индекс, сервер баз данных может находить и извлекать нужные строки гораздо быстрее, чем без него. Однако с индексами связана дополнительная нагрузка на СУБД в целом, поэтому применять их следует обдуманно.</a:t>
            </a:r>
            <a:endParaRPr lang="en-US" dirty="0"/>
          </a:p>
          <a:p>
            <a:pPr marL="0" indent="0">
              <a:buNone/>
            </a:pPr>
            <a:r>
              <a:rPr lang="ru-RU" dirty="0"/>
              <a:t>Предположим, что у нас есть такая таблица:</a:t>
            </a:r>
          </a:p>
          <a:p>
            <a:pPr marL="0" indent="0">
              <a:buNone/>
            </a:pPr>
            <a:r>
              <a:rPr lang="en-US" dirty="0"/>
              <a:t>CREATE TABLE test1 </a:t>
            </a:r>
            <a:r>
              <a:rPr lang="ru-RU" dirty="0"/>
              <a:t>( </a:t>
            </a:r>
            <a:r>
              <a:rPr lang="en-US" dirty="0"/>
              <a:t>id integer, content varchar)</a:t>
            </a:r>
            <a:endParaRPr lang="ru-RU" dirty="0"/>
          </a:p>
          <a:p>
            <a:pPr marL="0" indent="0">
              <a:buNone/>
            </a:pPr>
            <a:r>
              <a:rPr lang="ru-RU" dirty="0"/>
              <a:t>и приложение выполняет много подобных запросов:</a:t>
            </a:r>
          </a:p>
          <a:p>
            <a:pPr marL="0" indent="0">
              <a:buNone/>
            </a:pPr>
            <a:r>
              <a:rPr lang="en-US" dirty="0"/>
              <a:t>SELECT content FROM test1 WHERE id = </a:t>
            </a:r>
            <a:r>
              <a:rPr lang="ru-RU" i="1" dirty="0"/>
              <a:t>константа;</a:t>
            </a:r>
            <a:endParaRPr lang="ru-RU" dirty="0"/>
          </a:p>
          <a:p>
            <a:pPr marL="0" indent="0">
              <a:buNone/>
            </a:pPr>
            <a:r>
              <a:rPr lang="ru-RU" dirty="0"/>
              <a:t>Если система не будет заранее подготовлена, ей придётся сканировать всю таблицу </a:t>
            </a:r>
            <a:r>
              <a:rPr lang="en-US" dirty="0"/>
              <a:t>test1, </a:t>
            </a:r>
            <a:r>
              <a:rPr lang="ru-RU" dirty="0"/>
              <a:t>строку за строкой, чтобы найти все подходящие записи. Когда таблица </a:t>
            </a:r>
            <a:r>
              <a:rPr lang="en-US" dirty="0"/>
              <a:t>test1 </a:t>
            </a:r>
            <a:r>
              <a:rPr lang="ru-RU" dirty="0"/>
              <a:t>содержит большое количество записей, а этот запрос должен вернуть всего несколько (возможно, одну или ноль), такое сканирование, очевидно, неэффективно. Но если создать в системе индекс по полю </a:t>
            </a:r>
            <a:r>
              <a:rPr lang="en-US" dirty="0"/>
              <a:t>id, </a:t>
            </a:r>
            <a:r>
              <a:rPr lang="ru-RU" dirty="0"/>
              <a:t>она сможет находить строки гораздо быстрее. Возможно, для этого ей понадобится опуститься всего на несколько уровней в дереве поиска.</a:t>
            </a:r>
          </a:p>
          <a:p>
            <a:pPr marL="0" indent="0">
              <a:buNone/>
            </a:pPr>
            <a:r>
              <a:rPr lang="ru-RU" dirty="0"/>
              <a:t>Аналогичный подход часто используется в технической литературе: термины и понятия, которые могут представлять интерес, собираются в алфавитном указателе, как правило, в конце книги. Читатель может просмотреть этот указатель довольно быстро и затем перейти сразу к соответствующей странице, вместо пролистывания всей книги в поисках нужного материала. Так же, как задача автора предугадать, что именно будут искать в книге читатели, задача программиста баз данных — заранее определить, какие индексы будут полезны.</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182</a:t>
            </a:fld>
            <a:endParaRPr lang="ru-RU" dirty="0"/>
          </a:p>
        </p:txBody>
      </p:sp>
    </p:spTree>
    <p:extLst>
      <p:ext uri="{BB962C8B-B14F-4D97-AF65-F5344CB8AC3E}">
        <p14:creationId xmlns:p14="http://schemas.microsoft.com/office/powerpoint/2010/main" val="30454540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782187"/>
          </a:xfrm>
        </p:spPr>
        <p:txBody>
          <a:bodyPr/>
          <a:lstStyle/>
          <a:p>
            <a:r>
              <a:rPr lang="ru-RU" dirty="0"/>
              <a:t>Создание индекса</a:t>
            </a:r>
          </a:p>
        </p:txBody>
      </p:sp>
      <p:sp>
        <p:nvSpPr>
          <p:cNvPr id="3" name="Объект 2"/>
          <p:cNvSpPr>
            <a:spLocks noGrp="1"/>
          </p:cNvSpPr>
          <p:nvPr>
            <p:ph idx="1"/>
          </p:nvPr>
        </p:nvSpPr>
        <p:spPr>
          <a:xfrm>
            <a:off x="628650" y="1147312"/>
            <a:ext cx="7886700" cy="5209039"/>
          </a:xfrm>
        </p:spPr>
        <p:txBody>
          <a:bodyPr>
            <a:normAutofit fontScale="77500" lnSpcReduction="20000"/>
          </a:bodyPr>
          <a:lstStyle/>
          <a:p>
            <a:pPr marL="0" indent="0">
              <a:buNone/>
            </a:pPr>
            <a:r>
              <a:rPr lang="ru-RU" dirty="0"/>
              <a:t>Создать индекс для столбца </a:t>
            </a:r>
            <a:r>
              <a:rPr lang="en-US" dirty="0"/>
              <a:t>id </a:t>
            </a:r>
            <a:r>
              <a:rPr lang="ru-RU" dirty="0"/>
              <a:t>рассмотренной на предыдущем слайде таблицы можно с помощью следующей команды:</a:t>
            </a:r>
          </a:p>
          <a:p>
            <a:pPr marL="0" indent="0">
              <a:buNone/>
            </a:pPr>
            <a:r>
              <a:rPr lang="en-US" dirty="0"/>
              <a:t>CREATE INDEX test1_id_index ON test1 (id);</a:t>
            </a:r>
            <a:endParaRPr lang="ru-RU" dirty="0"/>
          </a:p>
          <a:p>
            <a:pPr marL="0" indent="0">
              <a:buNone/>
            </a:pPr>
            <a:r>
              <a:rPr lang="ru-RU" dirty="0"/>
              <a:t>Имя индекса должно позволять понять, для чего этот индекс.</a:t>
            </a:r>
          </a:p>
          <a:p>
            <a:pPr marL="0" indent="0">
              <a:buNone/>
            </a:pPr>
            <a:r>
              <a:rPr lang="ru-RU" dirty="0"/>
              <a:t>Для удаления индекса используется команда </a:t>
            </a:r>
            <a:r>
              <a:rPr lang="en-US" cap="small" dirty="0"/>
              <a:t>drop index</a:t>
            </a:r>
            <a:r>
              <a:rPr lang="en-US" dirty="0"/>
              <a:t>. </a:t>
            </a:r>
            <a:r>
              <a:rPr lang="ru-RU" dirty="0"/>
              <a:t>Добавлять и удалять индексы можно в любое время.</a:t>
            </a:r>
          </a:p>
          <a:p>
            <a:pPr marL="0" indent="0">
              <a:buNone/>
            </a:pPr>
            <a:r>
              <a:rPr lang="ru-RU" dirty="0"/>
              <a:t>Когда индекс создан, никакие дополнительные действия не требуются: система сама будет обновлять его при изменении данных в таблице и сама будет использовать его в запросах, где, по её мнению, это будет эффективнее, чем сканирование всей таблицы. Администратору, возможно, придётся только периодически запускать команду </a:t>
            </a:r>
            <a:r>
              <a:rPr lang="en-US" cap="small" dirty="0"/>
              <a:t>analyze </a:t>
            </a:r>
            <a:r>
              <a:rPr lang="ru-RU" dirty="0"/>
              <a:t>для обновления статистических данных, на основе которых планировщик запросов принимает решения. </a:t>
            </a:r>
          </a:p>
          <a:p>
            <a:pPr marL="0" indent="0">
              <a:buNone/>
            </a:pPr>
            <a:r>
              <a:rPr lang="ru-RU" dirty="0"/>
              <a:t>Индексы могут быть полезны также при выполнении команд </a:t>
            </a:r>
            <a:r>
              <a:rPr lang="en-US" cap="small" dirty="0"/>
              <a:t>update </a:t>
            </a:r>
            <a:r>
              <a:rPr lang="ru-RU" dirty="0"/>
              <a:t>и </a:t>
            </a:r>
            <a:r>
              <a:rPr lang="en-US" cap="small" dirty="0"/>
              <a:t>delete </a:t>
            </a:r>
            <a:r>
              <a:rPr lang="ru-RU" dirty="0"/>
              <a:t>с условиями поиска. Кроме того, они могут применяться в поиске с соединением. То есть, индекс, определённый для столбца, участвующего в условии соединения, может значительно ускорить запросы с </a:t>
            </a:r>
            <a:r>
              <a:rPr lang="en-US" dirty="0"/>
              <a:t>JOIN.</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183</a:t>
            </a:fld>
            <a:endParaRPr lang="ru-RU" dirty="0"/>
          </a:p>
        </p:txBody>
      </p:sp>
    </p:spTree>
    <p:extLst>
      <p:ext uri="{BB962C8B-B14F-4D97-AF65-F5344CB8AC3E}">
        <p14:creationId xmlns:p14="http://schemas.microsoft.com/office/powerpoint/2010/main" val="41317986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Проблема создания индексов</a:t>
            </a:r>
          </a:p>
        </p:txBody>
      </p:sp>
      <p:sp>
        <p:nvSpPr>
          <p:cNvPr id="3" name="Объект 2"/>
          <p:cNvSpPr>
            <a:spLocks noGrp="1"/>
          </p:cNvSpPr>
          <p:nvPr>
            <p:ph idx="1"/>
          </p:nvPr>
        </p:nvSpPr>
        <p:spPr/>
        <p:txBody>
          <a:bodyPr>
            <a:normAutofit fontScale="85000" lnSpcReduction="20000"/>
          </a:bodyPr>
          <a:lstStyle/>
          <a:p>
            <a:r>
              <a:rPr lang="ru-RU" dirty="0"/>
              <a:t>Создание индекса для большой таблицы может занимать много времени. По умолчанию </a:t>
            </a:r>
            <a:r>
              <a:rPr lang="en-US" dirty="0"/>
              <a:t>PostgreSQL </a:t>
            </a:r>
            <a:r>
              <a:rPr lang="ru-RU" dirty="0"/>
              <a:t>позволяет параллельно с созданием индекса выполнять чтение (операторы </a:t>
            </a:r>
            <a:r>
              <a:rPr lang="en-US" cap="small" dirty="0"/>
              <a:t>select</a:t>
            </a:r>
            <a:r>
              <a:rPr lang="en-US" dirty="0"/>
              <a:t>) </a:t>
            </a:r>
            <a:r>
              <a:rPr lang="ru-RU" dirty="0"/>
              <a:t>таблицы, но операции записи </a:t>
            </a:r>
            <a:r>
              <a:rPr lang="en-US" dirty="0"/>
              <a:t>(</a:t>
            </a:r>
            <a:r>
              <a:rPr lang="en-US" cap="small" dirty="0"/>
              <a:t>insert</a:t>
            </a:r>
            <a:r>
              <a:rPr lang="en-US" dirty="0"/>
              <a:t>, </a:t>
            </a:r>
            <a:r>
              <a:rPr lang="en-US" cap="small" dirty="0"/>
              <a:t>update </a:t>
            </a:r>
            <a:r>
              <a:rPr lang="ru-RU" dirty="0"/>
              <a:t>и </a:t>
            </a:r>
            <a:r>
              <a:rPr lang="en-US" cap="small" dirty="0"/>
              <a:t>delete</a:t>
            </a:r>
            <a:r>
              <a:rPr lang="en-US" dirty="0"/>
              <a:t>) </a:t>
            </a:r>
            <a:r>
              <a:rPr lang="ru-RU" dirty="0"/>
              <a:t>блокируются до окончания построения индекса. В некоторых случаях это ограничение бывает неприемлемым. Хотя есть возможность разрешить запись параллельно с созданием индексов, при этом нужно учитывать ряд оговорок — они будут описаны ниже.</a:t>
            </a:r>
          </a:p>
          <a:p>
            <a:r>
              <a:rPr lang="ru-RU" dirty="0"/>
              <a:t>После создания индекса система должна поддерживать его в состоянии, соответствующем данным таблицы. С этим связаны неизбежные накладные расходы при изменении данных. Таким образом, индексы, которые используются в запросах редко или вообще никогда, должны быть удалены.</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184</a:t>
            </a:fld>
            <a:endParaRPr lang="ru-RU" dirty="0"/>
          </a:p>
        </p:txBody>
      </p:sp>
    </p:spTree>
    <p:extLst>
      <p:ext uri="{BB962C8B-B14F-4D97-AF65-F5344CB8AC3E}">
        <p14:creationId xmlns:p14="http://schemas.microsoft.com/office/powerpoint/2010/main" val="6540507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739055"/>
          </a:xfrm>
        </p:spPr>
        <p:txBody>
          <a:bodyPr>
            <a:normAutofit/>
          </a:bodyPr>
          <a:lstStyle/>
          <a:p>
            <a:r>
              <a:rPr lang="ru-RU" dirty="0"/>
              <a:t>Типы индексов: </a:t>
            </a:r>
            <a:r>
              <a:rPr lang="en-US" dirty="0"/>
              <a:t>B-</a:t>
            </a:r>
            <a:r>
              <a:rPr lang="ru-RU" dirty="0"/>
              <a:t>дерево</a:t>
            </a:r>
          </a:p>
        </p:txBody>
      </p:sp>
      <p:sp>
        <p:nvSpPr>
          <p:cNvPr id="3" name="Объект 2"/>
          <p:cNvSpPr>
            <a:spLocks noGrp="1"/>
          </p:cNvSpPr>
          <p:nvPr>
            <p:ph idx="1"/>
          </p:nvPr>
        </p:nvSpPr>
        <p:spPr>
          <a:xfrm>
            <a:off x="628650" y="1104181"/>
            <a:ext cx="7886700" cy="5072782"/>
          </a:xfrm>
        </p:spPr>
        <p:txBody>
          <a:bodyPr>
            <a:normAutofit fontScale="62500" lnSpcReduction="20000"/>
          </a:bodyPr>
          <a:lstStyle/>
          <a:p>
            <a:pPr marL="0" indent="0">
              <a:buNone/>
            </a:pPr>
            <a:r>
              <a:rPr lang="en-US" dirty="0"/>
              <a:t>PostgreSQL </a:t>
            </a:r>
            <a:r>
              <a:rPr lang="ru-RU" dirty="0"/>
              <a:t>поддерживает несколько типов индексов: </a:t>
            </a:r>
            <a:r>
              <a:rPr lang="en-US" dirty="0"/>
              <a:t>B</a:t>
            </a:r>
            <a:r>
              <a:rPr lang="ru-RU" dirty="0"/>
              <a:t>-дерево, </a:t>
            </a:r>
            <a:r>
              <a:rPr lang="ru-RU" dirty="0" err="1"/>
              <a:t>хеш</a:t>
            </a:r>
            <a:r>
              <a:rPr lang="ru-RU" dirty="0"/>
              <a:t>, </a:t>
            </a:r>
            <a:r>
              <a:rPr lang="en-US" dirty="0" err="1"/>
              <a:t>GiST</a:t>
            </a:r>
            <a:r>
              <a:rPr lang="en-US" dirty="0"/>
              <a:t>, SP-</a:t>
            </a:r>
            <a:r>
              <a:rPr lang="en-US" dirty="0" err="1"/>
              <a:t>GiST</a:t>
            </a:r>
            <a:r>
              <a:rPr lang="en-US" dirty="0"/>
              <a:t>, GIN </a:t>
            </a:r>
            <a:r>
              <a:rPr lang="ru-RU" dirty="0"/>
              <a:t>и </a:t>
            </a:r>
            <a:r>
              <a:rPr lang="en-US" dirty="0"/>
              <a:t>BRIN. </a:t>
            </a:r>
            <a:r>
              <a:rPr lang="ru-RU" dirty="0"/>
              <a:t>Для разных типов индексов применяются разные алгоритмы, ориентированные на определённые типы запросов. По умолчанию команда </a:t>
            </a:r>
            <a:r>
              <a:rPr lang="en-US" cap="small" dirty="0"/>
              <a:t>create index </a:t>
            </a:r>
            <a:r>
              <a:rPr lang="ru-RU" dirty="0"/>
              <a:t>создаёт индексы типа </a:t>
            </a:r>
            <a:r>
              <a:rPr lang="en-US" dirty="0"/>
              <a:t>B</a:t>
            </a:r>
            <a:r>
              <a:rPr lang="ru-RU" dirty="0"/>
              <a:t>-дерево, эффективные в большинстве случаев.</a:t>
            </a:r>
          </a:p>
          <a:p>
            <a:pPr marL="0" indent="0">
              <a:buNone/>
            </a:pPr>
            <a:r>
              <a:rPr lang="en-US" dirty="0"/>
              <a:t>B</a:t>
            </a:r>
            <a:r>
              <a:rPr lang="ru-RU" dirty="0"/>
              <a:t>-деревья могут работать в условиях на равенство и в проверках диапазонов с данными, которые можно отсортировать в некотором порядке. Точнее, планировщик запросов </a:t>
            </a:r>
            <a:r>
              <a:rPr lang="en-US" dirty="0"/>
              <a:t>PostgreSQL </a:t>
            </a:r>
            <a:r>
              <a:rPr lang="ru-RU" dirty="0"/>
              <a:t>может задействовать индекс-Б-дерево, когда индексируемый столбец участвует в сравнении с одним из следующих операторов: &lt;</a:t>
            </a:r>
            <a:r>
              <a:rPr lang="en-US" dirty="0"/>
              <a:t> </a:t>
            </a:r>
            <a:r>
              <a:rPr lang="ru-RU" dirty="0"/>
              <a:t>, &lt;= , &gt;= , &gt;</a:t>
            </a:r>
            <a:r>
              <a:rPr lang="en-US" dirty="0"/>
              <a:t> </a:t>
            </a:r>
            <a:endParaRPr lang="ru-RU" dirty="0"/>
          </a:p>
          <a:p>
            <a:pPr marL="0" indent="0">
              <a:buNone/>
            </a:pPr>
            <a:r>
              <a:rPr lang="ru-RU" dirty="0"/>
              <a:t>При обработке конструкций, представимых как сочетание этих операторов, например </a:t>
            </a:r>
            <a:r>
              <a:rPr lang="en-US" cap="small" dirty="0"/>
              <a:t>between </a:t>
            </a:r>
            <a:r>
              <a:rPr lang="ru-RU" dirty="0"/>
              <a:t>и </a:t>
            </a:r>
            <a:r>
              <a:rPr lang="en-US" cap="small" dirty="0"/>
              <a:t>in</a:t>
            </a:r>
            <a:r>
              <a:rPr lang="en-US" dirty="0"/>
              <a:t>, </a:t>
            </a:r>
            <a:r>
              <a:rPr lang="ru-RU" dirty="0"/>
              <a:t>так же может выполняться поиск по индексу-</a:t>
            </a:r>
            <a:r>
              <a:rPr lang="en-US" dirty="0"/>
              <a:t>B</a:t>
            </a:r>
            <a:r>
              <a:rPr lang="ru-RU" dirty="0"/>
              <a:t>-дереву. Кроме того, такие индексы могут использоваться и в условиях </a:t>
            </a:r>
            <a:r>
              <a:rPr lang="en-US" cap="small" dirty="0"/>
              <a:t>is null </a:t>
            </a:r>
            <a:r>
              <a:rPr lang="ru-RU" dirty="0"/>
              <a:t>и </a:t>
            </a:r>
            <a:r>
              <a:rPr lang="en-US" cap="small" dirty="0"/>
              <a:t>is not null </a:t>
            </a:r>
            <a:r>
              <a:rPr lang="ru-RU" dirty="0"/>
              <a:t>по индексированным столбцам.</a:t>
            </a:r>
          </a:p>
          <a:p>
            <a:pPr marL="0" indent="0">
              <a:buNone/>
            </a:pPr>
            <a:r>
              <a:rPr lang="ru-RU" dirty="0"/>
              <a:t>Также оптимизатор может использовать эти индексы в запросах с операторами сравнения по шаблону </a:t>
            </a:r>
            <a:r>
              <a:rPr lang="en-US" cap="small" dirty="0"/>
              <a:t>like </a:t>
            </a:r>
            <a:r>
              <a:rPr lang="ru-RU" dirty="0"/>
              <a:t>и </a:t>
            </a:r>
            <a:r>
              <a:rPr lang="en-US" dirty="0"/>
              <a:t>~</a:t>
            </a:r>
            <a:r>
              <a:rPr lang="ru-RU" dirty="0"/>
              <a:t>, </a:t>
            </a:r>
            <a:r>
              <a:rPr lang="ru-RU" i="1" dirty="0"/>
              <a:t>если</a:t>
            </a:r>
            <a:r>
              <a:rPr lang="ru-RU" dirty="0"/>
              <a:t> этот шаблон определяется константой и он привязан к началу строки — например, </a:t>
            </a:r>
            <a:r>
              <a:rPr lang="en-US" dirty="0"/>
              <a:t>col </a:t>
            </a:r>
            <a:r>
              <a:rPr lang="en-US" cap="small" dirty="0"/>
              <a:t>like</a:t>
            </a:r>
            <a:r>
              <a:rPr lang="en-US" dirty="0"/>
              <a:t> 'foo%' </a:t>
            </a:r>
            <a:r>
              <a:rPr lang="ru-RU" dirty="0"/>
              <a:t>или </a:t>
            </a:r>
            <a:r>
              <a:rPr lang="en-US" dirty="0"/>
              <a:t>col ~ 'foo', </a:t>
            </a:r>
            <a:r>
              <a:rPr lang="ru-RU" dirty="0"/>
              <a:t>но не </a:t>
            </a:r>
            <a:r>
              <a:rPr lang="en-US" dirty="0"/>
              <a:t>col </a:t>
            </a:r>
            <a:r>
              <a:rPr lang="en-US" cap="small" dirty="0"/>
              <a:t>like</a:t>
            </a:r>
            <a:r>
              <a:rPr lang="en-US" dirty="0"/>
              <a:t> '%bar'. </a:t>
            </a:r>
            <a:r>
              <a:rPr lang="ru-RU" dirty="0"/>
              <a:t>Индексы-Б-деревья можно использовать и для </a:t>
            </a:r>
            <a:r>
              <a:rPr lang="en-US" cap="small" dirty="0" err="1"/>
              <a:t>ilike</a:t>
            </a:r>
            <a:r>
              <a:rPr lang="en-US" cap="small" dirty="0"/>
              <a:t> </a:t>
            </a:r>
            <a:r>
              <a:rPr lang="ru-RU" dirty="0"/>
              <a:t>и </a:t>
            </a:r>
            <a:r>
              <a:rPr lang="en-US" dirty="0"/>
              <a:t>~*</a:t>
            </a:r>
            <a:r>
              <a:rPr lang="ru-RU" dirty="0"/>
              <a:t>, но только если шаблон начинается не с алфавитных символов, то есть символов, не подверженных преобразованию регистра.</a:t>
            </a:r>
          </a:p>
          <a:p>
            <a:pPr marL="0" indent="0">
              <a:buNone/>
            </a:pPr>
            <a:r>
              <a:rPr lang="en-US" dirty="0"/>
              <a:t>B</a:t>
            </a:r>
            <a:r>
              <a:rPr lang="ru-RU" dirty="0"/>
              <a:t>-деревья могут также применяться для получения данных, отсортированных по порядку. Это не всегда быстрее простого сканирования и сортировки, но иногда бывает полезно.</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185</a:t>
            </a:fld>
            <a:endParaRPr lang="ru-RU" dirty="0"/>
          </a:p>
        </p:txBody>
      </p:sp>
    </p:spTree>
    <p:extLst>
      <p:ext uri="{BB962C8B-B14F-4D97-AF65-F5344CB8AC3E}">
        <p14:creationId xmlns:p14="http://schemas.microsoft.com/office/powerpoint/2010/main" val="325625505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92406"/>
          </a:xfrm>
        </p:spPr>
        <p:txBody>
          <a:bodyPr>
            <a:normAutofit fontScale="90000"/>
          </a:bodyPr>
          <a:lstStyle/>
          <a:p>
            <a:r>
              <a:rPr lang="ru-RU" dirty="0"/>
              <a:t>Типы индексов: </a:t>
            </a:r>
            <a:r>
              <a:rPr lang="ru-RU" dirty="0" err="1"/>
              <a:t>Хеш</a:t>
            </a:r>
            <a:r>
              <a:rPr lang="ru-RU" dirty="0"/>
              <a:t>-индексы</a:t>
            </a:r>
          </a:p>
        </p:txBody>
      </p:sp>
      <p:sp>
        <p:nvSpPr>
          <p:cNvPr id="3" name="Объект 2"/>
          <p:cNvSpPr>
            <a:spLocks noGrp="1"/>
          </p:cNvSpPr>
          <p:nvPr>
            <p:ph idx="1"/>
          </p:nvPr>
        </p:nvSpPr>
        <p:spPr>
          <a:xfrm>
            <a:off x="628650" y="1104180"/>
            <a:ext cx="7886700" cy="5617295"/>
          </a:xfrm>
        </p:spPr>
        <p:txBody>
          <a:bodyPr>
            <a:normAutofit fontScale="92500" lnSpcReduction="10000"/>
          </a:bodyPr>
          <a:lstStyle/>
          <a:p>
            <a:r>
              <a:rPr lang="ru-RU" dirty="0" err="1"/>
              <a:t>Хеш</a:t>
            </a:r>
            <a:r>
              <a:rPr lang="ru-RU" dirty="0"/>
              <a:t>-индексы работают только с простыми условиями равенства. Планировщик запросов может применить </a:t>
            </a:r>
            <a:r>
              <a:rPr lang="ru-RU" dirty="0" err="1"/>
              <a:t>хеш</a:t>
            </a:r>
            <a:r>
              <a:rPr lang="ru-RU" dirty="0"/>
              <a:t>-индекс, только если индексируемый столбец участвует в сравнении с оператором </a:t>
            </a:r>
            <a:r>
              <a:rPr lang="en-US" dirty="0"/>
              <a:t>=</a:t>
            </a:r>
            <a:r>
              <a:rPr lang="ru-RU" dirty="0"/>
              <a:t>. Создать такой индекс можно следующей командой:</a:t>
            </a:r>
          </a:p>
          <a:p>
            <a:r>
              <a:rPr lang="ru-RU" dirty="0"/>
              <a:t>CREATE INDEX </a:t>
            </a:r>
            <a:r>
              <a:rPr lang="ru-RU" i="1" dirty="0"/>
              <a:t>имя</a:t>
            </a:r>
            <a:r>
              <a:rPr lang="ru-RU" dirty="0"/>
              <a:t> ON </a:t>
            </a:r>
            <a:r>
              <a:rPr lang="ru-RU" i="1" dirty="0"/>
              <a:t>таблица</a:t>
            </a:r>
            <a:r>
              <a:rPr lang="ru-RU" dirty="0"/>
              <a:t> USING HASH </a:t>
            </a:r>
            <a:r>
              <a:rPr lang="ru-RU" i="1" dirty="0"/>
              <a:t>(столбец);</a:t>
            </a:r>
          </a:p>
          <a:p>
            <a:r>
              <a:rPr lang="ru-RU" dirty="0"/>
              <a:t>После аварийной остановки базы данных может потребоваться перестроить </a:t>
            </a:r>
            <a:r>
              <a:rPr lang="ru-RU" dirty="0" err="1"/>
              <a:t>хеш</a:t>
            </a:r>
            <a:r>
              <a:rPr lang="ru-RU" dirty="0"/>
              <a:t>-индексы командой </a:t>
            </a:r>
            <a:r>
              <a:rPr lang="en-US" cap="small" dirty="0" err="1"/>
              <a:t>reindex</a:t>
            </a:r>
            <a:r>
              <a:rPr lang="en-US" dirty="0"/>
              <a:t>. </a:t>
            </a:r>
            <a:r>
              <a:rPr lang="ru-RU" dirty="0"/>
              <a:t>Кроме того, изменения в </a:t>
            </a:r>
            <a:r>
              <a:rPr lang="ru-RU" dirty="0" err="1"/>
              <a:t>хеш</a:t>
            </a:r>
            <a:r>
              <a:rPr lang="ru-RU" dirty="0"/>
              <a:t>-индексах после начальной копии не переносятся при потоковой или файловой репликации, так что в последующих запросах они будут давать неправильные ответы. По этим причинам настоятельно рекомендуется не использовать их.</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186</a:t>
            </a:fld>
            <a:endParaRPr lang="ru-RU" dirty="0"/>
          </a:p>
        </p:txBody>
      </p:sp>
    </p:spTree>
    <p:extLst>
      <p:ext uri="{BB962C8B-B14F-4D97-AF65-F5344CB8AC3E}">
        <p14:creationId xmlns:p14="http://schemas.microsoft.com/office/powerpoint/2010/main" val="42420643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индексов: </a:t>
            </a:r>
            <a:r>
              <a:rPr lang="en-US" dirty="0" err="1"/>
              <a:t>GiST</a:t>
            </a:r>
            <a:r>
              <a:rPr lang="en-US" dirty="0"/>
              <a:t>-</a:t>
            </a:r>
            <a:r>
              <a:rPr lang="ru-RU" dirty="0"/>
              <a:t>индексы</a:t>
            </a:r>
          </a:p>
        </p:txBody>
      </p:sp>
      <p:sp>
        <p:nvSpPr>
          <p:cNvPr id="3" name="Объект 2"/>
          <p:cNvSpPr>
            <a:spLocks noGrp="1"/>
          </p:cNvSpPr>
          <p:nvPr>
            <p:ph idx="1"/>
          </p:nvPr>
        </p:nvSpPr>
        <p:spPr>
          <a:xfrm>
            <a:off x="628650" y="1825625"/>
            <a:ext cx="7886700" cy="4808088"/>
          </a:xfrm>
        </p:spPr>
        <p:txBody>
          <a:bodyPr>
            <a:normAutofit fontScale="77500" lnSpcReduction="20000"/>
          </a:bodyPr>
          <a:lstStyle/>
          <a:p>
            <a:pPr marL="0" indent="0">
              <a:buNone/>
            </a:pPr>
            <a:r>
              <a:rPr lang="en-US" dirty="0" err="1"/>
              <a:t>GiST</a:t>
            </a:r>
            <a:r>
              <a:rPr lang="ru-RU" dirty="0"/>
              <a:t>-индексы представляют собой не просто разновидность индексов, а инфраструктуру, позволяющую реализовать много разных стратегий индексирования. Как следствие, </a:t>
            </a:r>
            <a:r>
              <a:rPr lang="en-US" dirty="0" err="1"/>
              <a:t>GiST</a:t>
            </a:r>
            <a:r>
              <a:rPr lang="ru-RU" dirty="0"/>
              <a:t>-индексы могут применяться с разными операторами, в зависимости от стратегии индексирования </a:t>
            </a:r>
            <a:r>
              <a:rPr lang="ru-RU" i="1" dirty="0"/>
              <a:t>(класса операторов).</a:t>
            </a:r>
            <a:r>
              <a:rPr lang="ru-RU" dirty="0"/>
              <a:t> Например, стандартный дистрибутив </a:t>
            </a:r>
            <a:r>
              <a:rPr lang="en-US" dirty="0"/>
              <a:t>PostgreSQL </a:t>
            </a:r>
            <a:r>
              <a:rPr lang="ru-RU" dirty="0"/>
              <a:t>включает классы операторов </a:t>
            </a:r>
            <a:r>
              <a:rPr lang="en-US" dirty="0" err="1"/>
              <a:t>GiST</a:t>
            </a:r>
            <a:r>
              <a:rPr lang="en-US" dirty="0"/>
              <a:t> </a:t>
            </a:r>
            <a:r>
              <a:rPr lang="ru-RU" dirty="0"/>
              <a:t>для нескольких двумерных типов геометрических данных, что позволяет применять индексы в запросах с операторами: </a:t>
            </a:r>
            <a:r>
              <a:rPr lang="en-US" dirty="0"/>
              <a:t>&lt;&lt; </a:t>
            </a:r>
            <a:r>
              <a:rPr lang="ru-RU" dirty="0"/>
              <a:t>, &amp;&lt; , &amp;&gt; , &gt;&gt;</a:t>
            </a:r>
            <a:r>
              <a:rPr lang="en-US" dirty="0"/>
              <a:t> </a:t>
            </a:r>
            <a:r>
              <a:rPr lang="ru-RU" dirty="0"/>
              <a:t> , </a:t>
            </a:r>
            <a:r>
              <a:rPr lang="en-US" dirty="0"/>
              <a:t>&lt;&lt;l</a:t>
            </a:r>
            <a:r>
              <a:rPr lang="ru-RU" dirty="0"/>
              <a:t> , &amp;&lt;| , |&amp;&gt; , </a:t>
            </a:r>
            <a:r>
              <a:rPr lang="en-US" dirty="0"/>
              <a:t>|</a:t>
            </a:r>
            <a:r>
              <a:rPr lang="ru-RU" dirty="0"/>
              <a:t>&gt;&gt; , @&gt; , &lt;@</a:t>
            </a:r>
          </a:p>
          <a:p>
            <a:pPr marL="0" indent="0">
              <a:buNone/>
            </a:pPr>
            <a:r>
              <a:rPr lang="en-US" dirty="0" err="1"/>
              <a:t>GiST</a:t>
            </a:r>
            <a:r>
              <a:rPr lang="ru-RU" dirty="0"/>
              <a:t>-индексы также могут оптимизировать поиск «ближайшего соседа», например такой:</a:t>
            </a:r>
          </a:p>
          <a:p>
            <a:pPr marL="0" indent="0">
              <a:buNone/>
            </a:pPr>
            <a:r>
              <a:rPr lang="en-US" dirty="0"/>
              <a:t>SELECT </a:t>
            </a:r>
            <a:r>
              <a:rPr lang="ru-RU" dirty="0"/>
              <a:t>* </a:t>
            </a:r>
            <a:r>
              <a:rPr lang="en-US" dirty="0"/>
              <a:t>FROM places ORDER BY location &lt;-&gt; point '(101,456)' LIMIT 10;</a:t>
            </a:r>
            <a:endParaRPr lang="ru-RU" dirty="0"/>
          </a:p>
          <a:p>
            <a:pPr marL="0" indent="0">
              <a:buNone/>
            </a:pPr>
            <a:r>
              <a:rPr lang="ru-RU" dirty="0"/>
              <a:t>который возвращает десять расположений, ближайших к заданной точке. Возможность такого применения индекса опять же зависит от класса используемого оператора.</a:t>
            </a:r>
          </a:p>
        </p:txBody>
      </p:sp>
      <p:sp>
        <p:nvSpPr>
          <p:cNvPr id="4" name="Номер слайда 3"/>
          <p:cNvSpPr>
            <a:spLocks noGrp="1"/>
          </p:cNvSpPr>
          <p:nvPr>
            <p:ph type="sldNum" sz="quarter" idx="12"/>
          </p:nvPr>
        </p:nvSpPr>
        <p:spPr/>
        <p:txBody>
          <a:bodyPr/>
          <a:lstStyle/>
          <a:p>
            <a:fld id="{27BF893A-1522-497C-9455-E0D4EBB3EDB5}" type="slidenum">
              <a:rPr lang="ru-RU" smtClean="0"/>
              <a:pPr/>
              <a:t>187</a:t>
            </a:fld>
            <a:endParaRPr lang="ru-RU" dirty="0"/>
          </a:p>
        </p:txBody>
      </p:sp>
    </p:spTree>
    <p:extLst>
      <p:ext uri="{BB962C8B-B14F-4D97-AF65-F5344CB8AC3E}">
        <p14:creationId xmlns:p14="http://schemas.microsoft.com/office/powerpoint/2010/main" val="30921647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индексов: </a:t>
            </a:r>
            <a:r>
              <a:rPr lang="en-US" dirty="0"/>
              <a:t>SP-</a:t>
            </a:r>
            <a:r>
              <a:rPr lang="en-US" dirty="0" err="1"/>
              <a:t>GiST</a:t>
            </a:r>
            <a:endParaRPr lang="ru-RU" dirty="0"/>
          </a:p>
        </p:txBody>
      </p:sp>
      <p:sp>
        <p:nvSpPr>
          <p:cNvPr id="3" name="Объект 2"/>
          <p:cNvSpPr>
            <a:spLocks noGrp="1"/>
          </p:cNvSpPr>
          <p:nvPr>
            <p:ph idx="1"/>
          </p:nvPr>
        </p:nvSpPr>
        <p:spPr/>
        <p:txBody>
          <a:bodyPr>
            <a:normAutofit/>
          </a:bodyPr>
          <a:lstStyle/>
          <a:p>
            <a:pPr marL="0" indent="0">
              <a:buNone/>
            </a:pPr>
            <a:r>
              <a:rPr lang="ru-RU" dirty="0"/>
              <a:t>Индексы </a:t>
            </a:r>
            <a:r>
              <a:rPr lang="en-US" dirty="0"/>
              <a:t>SP</a:t>
            </a:r>
            <a:r>
              <a:rPr lang="ru-RU" dirty="0"/>
              <a:t>-</a:t>
            </a:r>
            <a:r>
              <a:rPr lang="en-US" dirty="0" err="1"/>
              <a:t>GiST</a:t>
            </a:r>
            <a:r>
              <a:rPr lang="ru-RU" dirty="0"/>
              <a:t>, как и </a:t>
            </a:r>
            <a:r>
              <a:rPr lang="en-US" dirty="0" err="1"/>
              <a:t>GiST</a:t>
            </a:r>
            <a:r>
              <a:rPr lang="ru-RU" dirty="0"/>
              <a:t>, предоставляют инфраструктуру, поддерживающие различные типы поиска. </a:t>
            </a:r>
            <a:r>
              <a:rPr lang="en-US" dirty="0"/>
              <a:t>SP</a:t>
            </a:r>
            <a:r>
              <a:rPr lang="ru-RU" dirty="0"/>
              <a:t>-</a:t>
            </a:r>
            <a:r>
              <a:rPr lang="en-US" dirty="0" err="1"/>
              <a:t>GiST</a:t>
            </a:r>
            <a:r>
              <a:rPr lang="en-US" dirty="0"/>
              <a:t> </a:t>
            </a:r>
            <a:r>
              <a:rPr lang="ru-RU" dirty="0"/>
              <a:t>позволяет организовывать на диске самые разные несбалансированные структуры данных, такие как деревья квадрантов, </a:t>
            </a:r>
            <a:r>
              <a:rPr lang="en-US" dirty="0"/>
              <a:t>k</a:t>
            </a:r>
            <a:r>
              <a:rPr lang="ru-RU" dirty="0"/>
              <a:t>-мерные и префиксные деревья. Например, стандартный дистрибутив </a:t>
            </a:r>
            <a:r>
              <a:rPr lang="en-US" dirty="0"/>
              <a:t>PostgreSQL </a:t>
            </a:r>
            <a:r>
              <a:rPr lang="ru-RU" dirty="0"/>
              <a:t>включает классы операторов </a:t>
            </a:r>
            <a:r>
              <a:rPr lang="en-US" dirty="0"/>
              <a:t>SP</a:t>
            </a:r>
            <a:r>
              <a:rPr lang="ru-RU" dirty="0"/>
              <a:t>-</a:t>
            </a:r>
            <a:r>
              <a:rPr lang="en-US" dirty="0" err="1"/>
              <a:t>GiST</a:t>
            </a:r>
            <a:r>
              <a:rPr lang="en-US" dirty="0"/>
              <a:t> </a:t>
            </a:r>
            <a:r>
              <a:rPr lang="ru-RU" dirty="0"/>
              <a:t>для точек в двумерном пространстве, что позволяет применять индексы в запросах с операторами:</a:t>
            </a:r>
            <a:r>
              <a:rPr lang="en-US" dirty="0"/>
              <a:t> </a:t>
            </a:r>
            <a:r>
              <a:rPr lang="ru-RU" dirty="0"/>
              <a:t>&lt;&lt; </a:t>
            </a:r>
            <a:r>
              <a:rPr lang="en-US" dirty="0"/>
              <a:t>, </a:t>
            </a:r>
            <a:r>
              <a:rPr lang="ru-RU" dirty="0"/>
              <a:t>&gt;&gt; </a:t>
            </a:r>
            <a:r>
              <a:rPr lang="en-US" dirty="0"/>
              <a:t>, </a:t>
            </a:r>
            <a:r>
              <a:rPr lang="ru-RU" dirty="0"/>
              <a:t>&lt;@</a:t>
            </a:r>
            <a:r>
              <a:rPr lang="en-US" dirty="0"/>
              <a:t> , </a:t>
            </a:r>
            <a:r>
              <a:rPr lang="ru-RU" dirty="0"/>
              <a:t>&lt;</a:t>
            </a:r>
            <a:r>
              <a:rPr lang="en-US" baseline="30000" dirty="0"/>
              <a:t>^</a:t>
            </a:r>
            <a:r>
              <a:rPr lang="en-US" dirty="0"/>
              <a:t> , </a:t>
            </a:r>
            <a:r>
              <a:rPr lang="ru-RU" dirty="0"/>
              <a:t>&gt;</a:t>
            </a:r>
            <a:r>
              <a:rPr lang="en-US" baseline="30000" dirty="0"/>
              <a:t>^ </a:t>
            </a:r>
            <a:r>
              <a:rPr lang="en-US" dirty="0"/>
              <a:t>(</a:t>
            </a:r>
            <a:r>
              <a:rPr lang="ru-RU" dirty="0"/>
              <a:t>это не смайлик</a:t>
            </a:r>
            <a:r>
              <a:rPr lang="en-US" dirty="0"/>
              <a: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188</a:t>
            </a:fld>
            <a:endParaRPr lang="ru-RU" dirty="0"/>
          </a:p>
        </p:txBody>
      </p:sp>
    </p:spTree>
    <p:extLst>
      <p:ext uri="{BB962C8B-B14F-4D97-AF65-F5344CB8AC3E}">
        <p14:creationId xmlns:p14="http://schemas.microsoft.com/office/powerpoint/2010/main" val="14046741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индексов: </a:t>
            </a:r>
            <a:r>
              <a:rPr lang="en-US" dirty="0"/>
              <a:t>GIN-</a:t>
            </a:r>
            <a:r>
              <a:rPr lang="ru-RU" dirty="0"/>
              <a:t>индексы</a:t>
            </a:r>
          </a:p>
        </p:txBody>
      </p:sp>
      <p:sp>
        <p:nvSpPr>
          <p:cNvPr id="3" name="Объект 2"/>
          <p:cNvSpPr>
            <a:spLocks noGrp="1"/>
          </p:cNvSpPr>
          <p:nvPr>
            <p:ph idx="1"/>
          </p:nvPr>
        </p:nvSpPr>
        <p:spPr/>
        <p:txBody>
          <a:bodyPr>
            <a:normAutofit fontScale="85000" lnSpcReduction="10000"/>
          </a:bodyPr>
          <a:lstStyle/>
          <a:p>
            <a:pPr marL="0" indent="0">
              <a:buNone/>
            </a:pPr>
            <a:r>
              <a:rPr lang="en-US" dirty="0"/>
              <a:t>GIN</a:t>
            </a:r>
            <a:r>
              <a:rPr lang="ru-RU" dirty="0"/>
              <a:t>-индексы представляют собой «инвертированные индексы», в которых могут содержаться значения с несколькими ключами, например массивы. Инвертированный индекс содержит отдельный элемент для значения каждого компонента, и может эффективно работать в запросах, проверяющих присутствие определённых значений компонентов.</a:t>
            </a:r>
          </a:p>
          <a:p>
            <a:pPr marL="0" indent="0">
              <a:buNone/>
            </a:pPr>
            <a:r>
              <a:rPr lang="ru-RU" dirty="0"/>
              <a:t>Подобно </a:t>
            </a:r>
            <a:r>
              <a:rPr lang="en-US" dirty="0" err="1"/>
              <a:t>GiST</a:t>
            </a:r>
            <a:r>
              <a:rPr lang="en-US" dirty="0"/>
              <a:t> </a:t>
            </a:r>
            <a:r>
              <a:rPr lang="ru-RU" dirty="0"/>
              <a:t>и </a:t>
            </a:r>
            <a:r>
              <a:rPr lang="en-US" dirty="0"/>
              <a:t>SP</a:t>
            </a:r>
            <a:r>
              <a:rPr lang="ru-RU" dirty="0"/>
              <a:t>-</a:t>
            </a:r>
            <a:r>
              <a:rPr lang="en-US" dirty="0" err="1"/>
              <a:t>GiST</a:t>
            </a:r>
            <a:r>
              <a:rPr lang="ru-RU" dirty="0"/>
              <a:t>, индексы </a:t>
            </a:r>
            <a:r>
              <a:rPr lang="en-US" dirty="0"/>
              <a:t>GIN </a:t>
            </a:r>
            <a:r>
              <a:rPr lang="ru-RU" dirty="0"/>
              <a:t>могут поддерживать различные определённые пользователем стратегии и в зависимости от них могут применяться с разными операторами. Например, стандартный дистрибутив </a:t>
            </a:r>
            <a:r>
              <a:rPr lang="en-US" dirty="0"/>
              <a:t>PostgreSQL </a:t>
            </a:r>
            <a:r>
              <a:rPr lang="ru-RU" dirty="0"/>
              <a:t>включает классы операторов </a:t>
            </a:r>
            <a:r>
              <a:rPr lang="en-US" dirty="0"/>
              <a:t>GIN </a:t>
            </a:r>
            <a:r>
              <a:rPr lang="ru-RU" dirty="0"/>
              <a:t>для одномерных массивов, что позволяет применять индексы в запросах с операторами: &lt;@ , @&gt; , &amp;&amp;</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189</a:t>
            </a:fld>
            <a:endParaRPr lang="ru-RU" dirty="0"/>
          </a:p>
        </p:txBody>
      </p:sp>
    </p:spTree>
    <p:extLst>
      <p:ext uri="{BB962C8B-B14F-4D97-AF65-F5344CB8AC3E}">
        <p14:creationId xmlns:p14="http://schemas.microsoft.com/office/powerpoint/2010/main" val="64040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26912"/>
          </a:xfrm>
        </p:spPr>
        <p:txBody>
          <a:bodyPr>
            <a:normAutofit fontScale="90000"/>
          </a:bodyPr>
          <a:lstStyle/>
          <a:p>
            <a:r>
              <a:rPr lang="ru-RU" dirty="0"/>
              <a:t>Пример 1/2</a:t>
            </a:r>
          </a:p>
        </p:txBody>
      </p:sp>
      <p:sp>
        <p:nvSpPr>
          <p:cNvPr id="3" name="Объект 2"/>
          <p:cNvSpPr>
            <a:spLocks noGrp="1"/>
          </p:cNvSpPr>
          <p:nvPr>
            <p:ph idx="1"/>
          </p:nvPr>
        </p:nvSpPr>
        <p:spPr>
          <a:xfrm>
            <a:off x="628650" y="992039"/>
            <a:ext cx="7886700" cy="5184924"/>
          </a:xfrm>
        </p:spPr>
        <p:txBody>
          <a:bodyPr numCol="2">
            <a:normAutofit fontScale="47500" lnSpcReduction="20000"/>
          </a:bodyPr>
          <a:lstStyle/>
          <a:p>
            <a:pPr marL="0" indent="0">
              <a:buNone/>
            </a:pPr>
            <a:r>
              <a:rPr lang="ru-RU" dirty="0"/>
              <a:t>Код приведенного на слайде примера добавляет фон розового цвета столбцу "</a:t>
            </a:r>
            <a:r>
              <a:rPr lang="ru-RU" dirty="0" err="1"/>
              <a:t>Artist</a:t>
            </a:r>
            <a:r>
              <a:rPr lang="ru-RU" dirty="0"/>
              <a:t>" КОГДА цена выше 10.</a:t>
            </a:r>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a:t>
            </a:r>
            <a:r>
              <a:rPr lang="en-US" dirty="0" err="1"/>
              <a:t>xsl:choose</a:t>
            </a:r>
            <a:r>
              <a:rPr lang="en-US" dirty="0"/>
              <a:t>&gt;</a:t>
            </a:r>
          </a:p>
          <a:p>
            <a:pPr marL="0" indent="0">
              <a:buNone/>
            </a:pPr>
            <a:r>
              <a:rPr lang="en-US" dirty="0"/>
              <a:t>         &lt;</a:t>
            </a:r>
            <a:r>
              <a:rPr lang="en-US" dirty="0" err="1"/>
              <a:t>xsl:when</a:t>
            </a:r>
            <a:r>
              <a:rPr lang="en-US" dirty="0"/>
              <a:t> test="price &amp;</a:t>
            </a:r>
            <a:r>
              <a:rPr lang="en-US" dirty="0" err="1"/>
              <a:t>gt</a:t>
            </a:r>
            <a:r>
              <a:rPr lang="en-US" dirty="0"/>
              <a:t>; 10"&gt;</a:t>
            </a:r>
          </a:p>
          <a:p>
            <a:pPr marL="0" indent="0">
              <a:buNone/>
            </a:pPr>
            <a:r>
              <a:rPr lang="en-US" dirty="0"/>
              <a:t>           &lt;td </a:t>
            </a:r>
            <a:r>
              <a:rPr lang="en-US" dirty="0" err="1"/>
              <a:t>bgcolor</a:t>
            </a:r>
            <a:r>
              <a:rPr lang="en-US" dirty="0"/>
              <a:t>="#ff00ff"&gt;</a:t>
            </a:r>
          </a:p>
          <a:p>
            <a:pPr marL="0" indent="0">
              <a:buNone/>
            </a:pPr>
            <a:r>
              <a:rPr lang="en-US" dirty="0"/>
              <a:t>           &lt;</a:t>
            </a:r>
            <a:r>
              <a:rPr lang="en-US" dirty="0" err="1"/>
              <a:t>xsl:value-of</a:t>
            </a:r>
            <a:r>
              <a:rPr lang="en-US" dirty="0"/>
              <a:t> select="artist"/&gt;&lt;/td&gt;</a:t>
            </a:r>
          </a:p>
          <a:p>
            <a:pPr marL="0" indent="0">
              <a:buNone/>
            </a:pPr>
            <a:r>
              <a:rPr lang="en-US" dirty="0"/>
              <a:t>        &lt;/</a:t>
            </a:r>
            <a:r>
              <a:rPr lang="en-US" dirty="0" err="1"/>
              <a:t>xsl:when</a:t>
            </a:r>
            <a:r>
              <a:rPr lang="en-US" dirty="0"/>
              <a:t>&gt;</a:t>
            </a:r>
          </a:p>
          <a:p>
            <a:pPr marL="0" indent="0">
              <a:buNone/>
            </a:pPr>
            <a:r>
              <a:rPr lang="en-US" dirty="0"/>
              <a:t>         &lt;</a:t>
            </a:r>
            <a:r>
              <a:rPr lang="en-US" dirty="0" err="1"/>
              <a:t>xsl:otherwise</a:t>
            </a:r>
            <a:r>
              <a:rPr lang="en-US" dirty="0"/>
              <a:t>&gt;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xsl:otherwise</a:t>
            </a:r>
            <a:r>
              <a:rPr lang="en-US" dirty="0"/>
              <a:t>&gt;</a:t>
            </a:r>
          </a:p>
          <a:p>
            <a:pPr marL="0" indent="0">
              <a:buNone/>
            </a:pPr>
            <a:r>
              <a:rPr lang="en-US" dirty="0"/>
              <a:t>       &lt;/</a:t>
            </a:r>
            <a:r>
              <a:rPr lang="en-US" dirty="0" err="1"/>
              <a:t>xsl:choose</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19</a:t>
            </a:fld>
            <a:endParaRPr lang="ru-RU"/>
          </a:p>
        </p:txBody>
      </p:sp>
      <p:pic>
        <p:nvPicPr>
          <p:cNvPr id="5" name="Рисунок 4"/>
          <p:cNvPicPr>
            <a:picLocks noChangeAspect="1"/>
          </p:cNvPicPr>
          <p:nvPr/>
        </p:nvPicPr>
        <p:blipFill>
          <a:blip r:embed="rId2"/>
          <a:stretch>
            <a:fillRect/>
          </a:stretch>
        </p:blipFill>
        <p:spPr>
          <a:xfrm>
            <a:off x="2139350" y="1748556"/>
            <a:ext cx="4869235" cy="3668833"/>
          </a:xfrm>
          <a:prstGeom prst="rect">
            <a:avLst/>
          </a:prstGeom>
        </p:spPr>
      </p:pic>
    </p:spTree>
    <p:extLst>
      <p:ext uri="{BB962C8B-B14F-4D97-AF65-F5344CB8AC3E}">
        <p14:creationId xmlns:p14="http://schemas.microsoft.com/office/powerpoint/2010/main" val="217315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индексов: </a:t>
            </a:r>
            <a:r>
              <a:rPr lang="en-US" dirty="0"/>
              <a:t>BRIN-</a:t>
            </a:r>
            <a:r>
              <a:rPr lang="ru-RU" dirty="0"/>
              <a:t>индексы</a:t>
            </a:r>
          </a:p>
        </p:txBody>
      </p:sp>
      <p:sp>
        <p:nvSpPr>
          <p:cNvPr id="3" name="Объект 2"/>
          <p:cNvSpPr>
            <a:spLocks noGrp="1"/>
          </p:cNvSpPr>
          <p:nvPr>
            <p:ph idx="1"/>
          </p:nvPr>
        </p:nvSpPr>
        <p:spPr/>
        <p:txBody>
          <a:bodyPr>
            <a:normAutofit fontScale="92500" lnSpcReduction="10000"/>
          </a:bodyPr>
          <a:lstStyle/>
          <a:p>
            <a:pPr marL="0" indent="0">
              <a:buNone/>
            </a:pPr>
            <a:r>
              <a:rPr lang="en-US" dirty="0"/>
              <a:t>BRIN</a:t>
            </a:r>
            <a:r>
              <a:rPr lang="ru-RU" dirty="0"/>
              <a:t>-индексы (сокращение от </a:t>
            </a:r>
            <a:r>
              <a:rPr lang="en-US" dirty="0"/>
              <a:t>Block Range </a:t>
            </a:r>
            <a:r>
              <a:rPr lang="en-US" dirty="0" err="1"/>
              <a:t>INdexes</a:t>
            </a:r>
            <a:r>
              <a:rPr lang="ru-RU" dirty="0"/>
              <a:t>, Индексы зон блоков) хранят обобщённые сведения о значениях, находящихся в физически последовательно расположенных блоках таблицы. Подобно </a:t>
            </a:r>
            <a:r>
              <a:rPr lang="en-US" dirty="0" err="1"/>
              <a:t>GiST</a:t>
            </a:r>
            <a:r>
              <a:rPr lang="ru-RU" dirty="0"/>
              <a:t>, </a:t>
            </a:r>
            <a:r>
              <a:rPr lang="en-US" dirty="0"/>
              <a:t>SP</a:t>
            </a:r>
            <a:r>
              <a:rPr lang="ru-RU" dirty="0"/>
              <a:t>-</a:t>
            </a:r>
            <a:r>
              <a:rPr lang="en-US" dirty="0" err="1"/>
              <a:t>GiST</a:t>
            </a:r>
            <a:r>
              <a:rPr lang="en-US" dirty="0"/>
              <a:t> </a:t>
            </a:r>
            <a:r>
              <a:rPr lang="ru-RU" dirty="0"/>
              <a:t>и </a:t>
            </a:r>
            <a:r>
              <a:rPr lang="en-US" dirty="0"/>
              <a:t>GIN</a:t>
            </a:r>
            <a:r>
              <a:rPr lang="ru-RU" dirty="0"/>
              <a:t>, индексы </a:t>
            </a:r>
            <a:r>
              <a:rPr lang="en-US" dirty="0"/>
              <a:t>BRIN </a:t>
            </a:r>
            <a:r>
              <a:rPr lang="ru-RU" dirty="0"/>
              <a:t>могут поддерживать определённые пользователем стратегии, и в зависимости от них применяться с разными операторами. Для типов данных, имеющих линейный порядок сортировки, записям в индексе соответствуют минимальные и максимальные значения данных в столбце для каждой зоны блоков. Это позволяет поддерживать запросы со следующими операторами: &lt; , &lt;= , &gt;= , &gt;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190</a:t>
            </a:fld>
            <a:endParaRPr lang="ru-RU" dirty="0"/>
          </a:p>
        </p:txBody>
      </p:sp>
    </p:spTree>
    <p:extLst>
      <p:ext uri="{BB962C8B-B14F-4D97-AF65-F5344CB8AC3E}">
        <p14:creationId xmlns:p14="http://schemas.microsoft.com/office/powerpoint/2010/main" val="30662754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13176"/>
          </a:xfrm>
        </p:spPr>
        <p:txBody>
          <a:bodyPr/>
          <a:lstStyle/>
          <a:p>
            <a:r>
              <a:rPr lang="ru-RU" dirty="0"/>
              <a:t>Составные индексы</a:t>
            </a:r>
          </a:p>
        </p:txBody>
      </p:sp>
      <p:sp>
        <p:nvSpPr>
          <p:cNvPr id="3" name="Объект 2"/>
          <p:cNvSpPr>
            <a:spLocks noGrp="1"/>
          </p:cNvSpPr>
          <p:nvPr>
            <p:ph idx="1"/>
          </p:nvPr>
        </p:nvSpPr>
        <p:spPr>
          <a:xfrm>
            <a:off x="628650" y="1078302"/>
            <a:ext cx="7886700" cy="5643173"/>
          </a:xfrm>
        </p:spPr>
        <p:txBody>
          <a:bodyPr>
            <a:normAutofit fontScale="77500" lnSpcReduction="20000"/>
          </a:bodyPr>
          <a:lstStyle/>
          <a:p>
            <a:pPr marL="0" indent="0">
              <a:buNone/>
            </a:pPr>
            <a:r>
              <a:rPr lang="ru-RU" dirty="0"/>
              <a:t>Индексы можно создавать и по нескольким столбцам таблицы. Например, если имеется таблица:</a:t>
            </a:r>
          </a:p>
          <a:p>
            <a:pPr marL="0" indent="0">
              <a:buNone/>
            </a:pPr>
            <a:r>
              <a:rPr lang="en-US" dirty="0"/>
              <a:t>CREATE TABLE test2 </a:t>
            </a:r>
            <a:endParaRPr lang="ru-RU" dirty="0"/>
          </a:p>
          <a:p>
            <a:pPr marL="0" indent="0">
              <a:buNone/>
            </a:pPr>
            <a:r>
              <a:rPr lang="ru-RU" dirty="0"/>
              <a:t>	</a:t>
            </a:r>
            <a:r>
              <a:rPr lang="en-US" dirty="0"/>
              <a:t>(major </a:t>
            </a:r>
            <a:r>
              <a:rPr lang="en-US" dirty="0" err="1"/>
              <a:t>int</a:t>
            </a:r>
            <a:r>
              <a:rPr lang="en-US" dirty="0"/>
              <a:t>, </a:t>
            </a:r>
            <a:endParaRPr lang="ru-RU" dirty="0"/>
          </a:p>
          <a:p>
            <a:pPr marL="0" indent="0">
              <a:buNone/>
            </a:pPr>
            <a:r>
              <a:rPr lang="ru-RU" dirty="0"/>
              <a:t>	 </a:t>
            </a:r>
            <a:r>
              <a:rPr lang="en-US" dirty="0"/>
              <a:t>minor </a:t>
            </a:r>
            <a:r>
              <a:rPr lang="en-US" dirty="0" err="1"/>
              <a:t>int</a:t>
            </a:r>
            <a:r>
              <a:rPr lang="en-US" dirty="0"/>
              <a:t>, </a:t>
            </a:r>
            <a:endParaRPr lang="ru-RU" dirty="0"/>
          </a:p>
          <a:p>
            <a:pPr marL="0" indent="0">
              <a:buNone/>
            </a:pPr>
            <a:r>
              <a:rPr lang="ru-RU" dirty="0"/>
              <a:t>                  </a:t>
            </a:r>
            <a:r>
              <a:rPr lang="en-US" dirty="0"/>
              <a:t>name varchar</a:t>
            </a:r>
            <a:r>
              <a:rPr lang="ru-RU" dirty="0"/>
              <a:t>)</a:t>
            </a:r>
          </a:p>
          <a:p>
            <a:pPr marL="0" indent="0">
              <a:buNone/>
            </a:pPr>
            <a:r>
              <a:rPr lang="ru-RU" dirty="0"/>
              <a:t>(некая система контроля версий) и часто выполняется запрос вида:</a:t>
            </a:r>
          </a:p>
          <a:p>
            <a:pPr marL="0" indent="0">
              <a:buNone/>
            </a:pPr>
            <a:r>
              <a:rPr lang="en-US" dirty="0"/>
              <a:t>SELECT name FROM test2 </a:t>
            </a:r>
            <a:endParaRPr lang="ru-RU" dirty="0"/>
          </a:p>
          <a:p>
            <a:pPr marL="0" indent="0">
              <a:buNone/>
            </a:pPr>
            <a:r>
              <a:rPr lang="en-US" dirty="0"/>
              <a:t>WHERE major = </a:t>
            </a:r>
            <a:r>
              <a:rPr lang="ru-RU" i="1" dirty="0"/>
              <a:t>константа</a:t>
            </a:r>
            <a:r>
              <a:rPr lang="ru-RU" dirty="0"/>
              <a:t> </a:t>
            </a:r>
            <a:r>
              <a:rPr lang="en-US" dirty="0"/>
              <a:t>AND minor = </a:t>
            </a:r>
            <a:r>
              <a:rPr lang="ru-RU" i="1" dirty="0"/>
              <a:t>константа;</a:t>
            </a:r>
            <a:endParaRPr lang="ru-RU" dirty="0"/>
          </a:p>
          <a:p>
            <a:pPr marL="0" indent="0">
              <a:buNone/>
            </a:pPr>
            <a:r>
              <a:rPr lang="ru-RU" dirty="0"/>
              <a:t>тогда имеет смысл определить индекс, покрывающий оба столбца </a:t>
            </a:r>
            <a:r>
              <a:rPr lang="en-US" dirty="0"/>
              <a:t>major </a:t>
            </a:r>
            <a:r>
              <a:rPr lang="ru-RU" dirty="0"/>
              <a:t>и </a:t>
            </a:r>
            <a:r>
              <a:rPr lang="en-US" dirty="0"/>
              <a:t>minor</a:t>
            </a:r>
            <a:r>
              <a:rPr lang="ru-RU" dirty="0"/>
              <a:t>. </a:t>
            </a:r>
          </a:p>
          <a:p>
            <a:pPr marL="0" indent="0">
              <a:buNone/>
            </a:pPr>
            <a:r>
              <a:rPr lang="ru-RU" dirty="0"/>
              <a:t>Например</a:t>
            </a:r>
            <a:r>
              <a:rPr lang="en-US" dirty="0"/>
              <a:t>:</a:t>
            </a:r>
            <a:endParaRPr lang="ru-RU" dirty="0"/>
          </a:p>
          <a:p>
            <a:pPr marL="0" indent="0">
              <a:buNone/>
            </a:pPr>
            <a:r>
              <a:rPr lang="en-US" dirty="0"/>
              <a:t>CREATE INDEX test2_mm_idx ON test2 (major, minor);</a:t>
            </a:r>
            <a:endParaRPr lang="ru-RU" dirty="0"/>
          </a:p>
          <a:p>
            <a:pPr marL="0" indent="0">
              <a:buNone/>
            </a:pPr>
            <a:r>
              <a:rPr lang="ru-RU" dirty="0"/>
              <a:t>В настоящее время (</a:t>
            </a:r>
            <a:r>
              <a:rPr lang="en-US" dirty="0"/>
              <a:t>PostgreSQL 9.6.5</a:t>
            </a:r>
            <a:r>
              <a:rPr lang="ru-RU" dirty="0"/>
              <a:t>) составными могут быть только индексы типов </a:t>
            </a:r>
            <a:r>
              <a:rPr lang="en-US" dirty="0"/>
              <a:t>B</a:t>
            </a:r>
            <a:r>
              <a:rPr lang="ru-RU" dirty="0"/>
              <a:t>-дерево, </a:t>
            </a:r>
            <a:r>
              <a:rPr lang="en-US" dirty="0" err="1"/>
              <a:t>GiST</a:t>
            </a:r>
            <a:r>
              <a:rPr lang="ru-RU" dirty="0"/>
              <a:t>, </a:t>
            </a:r>
            <a:r>
              <a:rPr lang="en-US" dirty="0"/>
              <a:t>GIN </a:t>
            </a:r>
            <a:r>
              <a:rPr lang="ru-RU" dirty="0"/>
              <a:t>и </a:t>
            </a:r>
            <a:r>
              <a:rPr lang="en-US" dirty="0"/>
              <a:t>BRIN</a:t>
            </a:r>
            <a:r>
              <a:rPr lang="ru-RU" dirty="0"/>
              <a:t>. Число столбцов в индексе ограничивается 32.</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191</a:t>
            </a:fld>
            <a:endParaRPr lang="ru-RU" dirty="0"/>
          </a:p>
        </p:txBody>
      </p:sp>
    </p:spTree>
    <p:extLst>
      <p:ext uri="{BB962C8B-B14F-4D97-AF65-F5344CB8AC3E}">
        <p14:creationId xmlns:p14="http://schemas.microsoft.com/office/powerpoint/2010/main" val="2375054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Составной индекс-</a:t>
            </a:r>
            <a:r>
              <a:rPr lang="en-US" dirty="0"/>
              <a:t>B-</a:t>
            </a:r>
            <a:r>
              <a:rPr lang="ru-RU" dirty="0"/>
              <a:t>дерево</a:t>
            </a:r>
          </a:p>
        </p:txBody>
      </p:sp>
      <p:sp>
        <p:nvSpPr>
          <p:cNvPr id="3" name="Объект 2"/>
          <p:cNvSpPr>
            <a:spLocks noGrp="1"/>
          </p:cNvSpPr>
          <p:nvPr>
            <p:ph idx="1"/>
          </p:nvPr>
        </p:nvSpPr>
        <p:spPr/>
        <p:txBody>
          <a:bodyPr>
            <a:normAutofit fontScale="70000" lnSpcReduction="20000"/>
          </a:bodyPr>
          <a:lstStyle/>
          <a:p>
            <a:r>
              <a:rPr lang="ru-RU" dirty="0"/>
              <a:t>Составной индекс-</a:t>
            </a:r>
            <a:r>
              <a:rPr lang="en-US" dirty="0"/>
              <a:t>B</a:t>
            </a:r>
            <a:r>
              <a:rPr lang="ru-RU" dirty="0"/>
              <a:t>-дерево может применяться в условиях с любым подмножеством столбцов индекса, но наиболее эффективен он при ограничениях по ведущим (левым) столбцам. Точное правило состоит в том, что сканируемая область индекса определяется условиями равенства с ведущими столбцами и условиями неравенства с первым столбцом, не участвующим в условии равенства. Ограничения столбцов правее них также проверяются по индексу, так что обращение к таблице откладывается, но на размер сканируемой области индекса это уже не влияет. Например, если есть индекс по столбцам </a:t>
            </a:r>
            <a:r>
              <a:rPr lang="en-US" dirty="0"/>
              <a:t>(a, b, c) </a:t>
            </a:r>
            <a:r>
              <a:rPr lang="ru-RU" dirty="0"/>
              <a:t>и условие </a:t>
            </a:r>
            <a:r>
              <a:rPr lang="en-US" cap="small" dirty="0"/>
              <a:t>where</a:t>
            </a:r>
            <a:r>
              <a:rPr lang="en-US" dirty="0"/>
              <a:t> a = 5 </a:t>
            </a:r>
            <a:r>
              <a:rPr lang="en-US" cap="small" dirty="0"/>
              <a:t>and</a:t>
            </a:r>
            <a:r>
              <a:rPr lang="en-US" dirty="0"/>
              <a:t> b &gt;= 4 2 </a:t>
            </a:r>
            <a:r>
              <a:rPr lang="en-US" cap="small" dirty="0"/>
              <a:t>and</a:t>
            </a:r>
            <a:r>
              <a:rPr lang="en-US" dirty="0"/>
              <a:t> c &lt; 77</a:t>
            </a:r>
            <a:r>
              <a:rPr lang="ru-RU" dirty="0"/>
              <a:t>, индекс будет сканироваться от первой записи </a:t>
            </a:r>
            <a:r>
              <a:rPr lang="en-US" dirty="0"/>
              <a:t>a </a:t>
            </a:r>
            <a:r>
              <a:rPr lang="ru-RU" dirty="0"/>
              <a:t>= 5 и </a:t>
            </a:r>
            <a:r>
              <a:rPr lang="en-US" dirty="0"/>
              <a:t>b </a:t>
            </a:r>
            <a:r>
              <a:rPr lang="ru-RU" dirty="0"/>
              <a:t>= 42 до последней с </a:t>
            </a:r>
            <a:r>
              <a:rPr lang="en-US" dirty="0"/>
              <a:t>a </a:t>
            </a:r>
            <a:r>
              <a:rPr lang="ru-RU" dirty="0"/>
              <a:t>= 5. Записи индекса, в которых </a:t>
            </a:r>
            <a:r>
              <a:rPr lang="en-US" dirty="0"/>
              <a:t>c </a:t>
            </a:r>
            <a:r>
              <a:rPr lang="ru-RU" dirty="0"/>
              <a:t>&gt;= 77, не будут учитываться, но, тем не менее, будут просканированы. Этот индекс в принципе может использоваться в запросах с ограничениями по </a:t>
            </a:r>
            <a:r>
              <a:rPr lang="en-US" dirty="0"/>
              <a:t>b </a:t>
            </a:r>
            <a:r>
              <a:rPr lang="ru-RU" dirty="0"/>
              <a:t>и/или </a:t>
            </a:r>
            <a:r>
              <a:rPr lang="en-US" dirty="0"/>
              <a:t>c</a:t>
            </a:r>
            <a:r>
              <a:rPr lang="ru-RU" dirty="0"/>
              <a:t>, без ограничений столбца </a:t>
            </a:r>
            <a:r>
              <a:rPr lang="en-US" dirty="0"/>
              <a:t>a</a:t>
            </a:r>
            <a:r>
              <a:rPr lang="ru-RU" dirty="0"/>
              <a:t>, но при этом будет просканирован весь индекс, так что в большинстве случаев планировщик предпочтёт использованию индекса полное сканирование таблицы</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192</a:t>
            </a:fld>
            <a:endParaRPr lang="ru-RU" dirty="0"/>
          </a:p>
        </p:txBody>
      </p:sp>
    </p:spTree>
    <p:extLst>
      <p:ext uri="{BB962C8B-B14F-4D97-AF65-F5344CB8AC3E}">
        <p14:creationId xmlns:p14="http://schemas.microsoft.com/office/powerpoint/2010/main" val="142629515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Составной индекс </a:t>
            </a:r>
            <a:r>
              <a:rPr lang="en-US" dirty="0" err="1"/>
              <a:t>GiST</a:t>
            </a:r>
            <a:endParaRPr lang="ru-RU" dirty="0"/>
          </a:p>
        </p:txBody>
      </p:sp>
      <p:sp>
        <p:nvSpPr>
          <p:cNvPr id="3" name="Объект 2"/>
          <p:cNvSpPr>
            <a:spLocks noGrp="1"/>
          </p:cNvSpPr>
          <p:nvPr>
            <p:ph idx="1"/>
          </p:nvPr>
        </p:nvSpPr>
        <p:spPr/>
        <p:txBody>
          <a:bodyPr/>
          <a:lstStyle/>
          <a:p>
            <a:r>
              <a:rPr lang="ru-RU" dirty="0"/>
              <a:t>Составной индекс </a:t>
            </a:r>
            <a:r>
              <a:rPr lang="en-US" dirty="0" err="1"/>
              <a:t>GiST</a:t>
            </a:r>
            <a:r>
              <a:rPr lang="en-US" dirty="0"/>
              <a:t> </a:t>
            </a:r>
            <a:r>
              <a:rPr lang="ru-RU" dirty="0"/>
              <a:t>может применяться в условиях с любым подмножеством столбцов индекса. Условия с дополнительными столбцами ограничивают записи, возвращаемые индексом, но в первую очередь сканируемая область индекса определяется ограничением первого столбца. </a:t>
            </a:r>
            <a:r>
              <a:rPr lang="en-US" dirty="0" err="1"/>
              <a:t>GiST</a:t>
            </a:r>
            <a:r>
              <a:rPr lang="ru-RU" dirty="0"/>
              <a:t>- индекс будет относительно малоэффективен, когда первый его столбец содержит только несколько различающихся значений, даже если дополнительные столбцы дают множество различных значений.</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193</a:t>
            </a:fld>
            <a:endParaRPr lang="ru-RU" dirty="0"/>
          </a:p>
        </p:txBody>
      </p:sp>
    </p:spTree>
    <p:extLst>
      <p:ext uri="{BB962C8B-B14F-4D97-AF65-F5344CB8AC3E}">
        <p14:creationId xmlns:p14="http://schemas.microsoft.com/office/powerpoint/2010/main" val="366520392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833946"/>
          </a:xfrm>
        </p:spPr>
        <p:txBody>
          <a:bodyPr/>
          <a:lstStyle/>
          <a:p>
            <a:r>
              <a:rPr lang="ru-RU" dirty="0"/>
              <a:t>Составные индексы </a:t>
            </a:r>
            <a:r>
              <a:rPr lang="en-US" dirty="0"/>
              <a:t>GIN, BRIN</a:t>
            </a:r>
            <a:endParaRPr lang="ru-RU" dirty="0"/>
          </a:p>
        </p:txBody>
      </p:sp>
      <p:sp>
        <p:nvSpPr>
          <p:cNvPr id="3" name="Объект 2"/>
          <p:cNvSpPr>
            <a:spLocks noGrp="1"/>
          </p:cNvSpPr>
          <p:nvPr>
            <p:ph idx="1"/>
          </p:nvPr>
        </p:nvSpPr>
        <p:spPr>
          <a:xfrm>
            <a:off x="628650" y="1199074"/>
            <a:ext cx="7886700" cy="5522402"/>
          </a:xfrm>
        </p:spPr>
        <p:txBody>
          <a:bodyPr>
            <a:normAutofit fontScale="70000" lnSpcReduction="20000"/>
          </a:bodyPr>
          <a:lstStyle/>
          <a:p>
            <a:pPr marL="0" indent="0">
              <a:buNone/>
            </a:pPr>
            <a:r>
              <a:rPr lang="ru-RU" dirty="0"/>
              <a:t>Составной индекс </a:t>
            </a:r>
            <a:r>
              <a:rPr lang="en-US" dirty="0"/>
              <a:t>GIN </a:t>
            </a:r>
            <a:r>
              <a:rPr lang="ru-RU" dirty="0"/>
              <a:t>может применяться в условиях с любым подмножеством столбцов индекса. В отличие от индексов </a:t>
            </a:r>
            <a:r>
              <a:rPr lang="en-US" dirty="0" err="1"/>
              <a:t>GiST</a:t>
            </a:r>
            <a:r>
              <a:rPr lang="en-US" dirty="0"/>
              <a:t> </a:t>
            </a:r>
            <a:r>
              <a:rPr lang="ru-RU" dirty="0"/>
              <a:t>или </a:t>
            </a:r>
            <a:r>
              <a:rPr lang="en-US" dirty="0"/>
              <a:t>B</a:t>
            </a:r>
            <a:r>
              <a:rPr lang="ru-RU" dirty="0"/>
              <a:t>-деревьев, эффективность поиска по нему не меняется в зависимости от того, какие из его столбцов используются в условиях запроса.</a:t>
            </a:r>
          </a:p>
          <a:p>
            <a:pPr marL="0" indent="0">
              <a:buNone/>
            </a:pPr>
            <a:r>
              <a:rPr lang="ru-RU" dirty="0"/>
              <a:t>Составной индекс </a:t>
            </a:r>
            <a:r>
              <a:rPr lang="en-US" dirty="0"/>
              <a:t>BRIN </a:t>
            </a:r>
            <a:r>
              <a:rPr lang="ru-RU" dirty="0"/>
              <a:t>может применяться в условиях запроса с любым подмножеством столбцов индекса. Подобно индексу </a:t>
            </a:r>
            <a:r>
              <a:rPr lang="en-US" dirty="0"/>
              <a:t>GIN </a:t>
            </a:r>
            <a:r>
              <a:rPr lang="ru-RU" dirty="0"/>
              <a:t>и в отличие от </a:t>
            </a:r>
            <a:r>
              <a:rPr lang="en-US" dirty="0"/>
              <a:t>B</a:t>
            </a:r>
            <a:r>
              <a:rPr lang="ru-RU" dirty="0"/>
              <a:t>-деревьев или </a:t>
            </a:r>
            <a:r>
              <a:rPr lang="en-US" dirty="0" err="1"/>
              <a:t>GiST</a:t>
            </a:r>
            <a:r>
              <a:rPr lang="ru-RU" dirty="0"/>
              <a:t>, эффективность поиска по нему не меняется в зависимости от того, какие из его столбцов используются в условиях запроса. Единственное, зачем в одной таблице могут потребоваться несколько индексов </a:t>
            </a:r>
            <a:r>
              <a:rPr lang="en-US" dirty="0"/>
              <a:t>BRIN </a:t>
            </a:r>
            <a:r>
              <a:rPr lang="ru-RU" dirty="0"/>
              <a:t>вместо одного составного индекса — это затем, чтобы применялись разные параметры хранения </a:t>
            </a:r>
            <a:r>
              <a:rPr lang="en-US" dirty="0"/>
              <a:t>pages</a:t>
            </a:r>
            <a:r>
              <a:rPr lang="ru-RU" dirty="0"/>
              <a:t>_</a:t>
            </a:r>
            <a:r>
              <a:rPr lang="en-US" dirty="0"/>
              <a:t>per</a:t>
            </a:r>
            <a:r>
              <a:rPr lang="ru-RU" dirty="0"/>
              <a:t>_</a:t>
            </a:r>
            <a:r>
              <a:rPr lang="en-US" dirty="0"/>
              <a:t>range</a:t>
            </a:r>
            <a:r>
              <a:rPr lang="ru-RU" dirty="0"/>
              <a:t>.</a:t>
            </a:r>
          </a:p>
          <a:p>
            <a:pPr marL="0" indent="0">
              <a:buNone/>
            </a:pPr>
            <a:r>
              <a:rPr lang="ru-RU" dirty="0"/>
              <a:t>При этом каждый столбец должен использоваться с операторами, соответствующими типу индекса; ограничения с другими операторами рассматриваться не будут.</a:t>
            </a:r>
          </a:p>
          <a:p>
            <a:pPr marL="0" indent="0">
              <a:buNone/>
            </a:pPr>
            <a:r>
              <a:rPr lang="ru-RU" dirty="0"/>
              <a:t>Составные индексы следует использовать обдуманно. В большинстве случаев индекс по одному столбцу будет работать достаточно хорошо и сэкономит время и место. Индексы по более чём трём столбцам вряд ли будут полезными, если только таблица не используется крайне однообразно. Описание преимуществ различных конфигураций индексов будет дано ниже.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194</a:t>
            </a:fld>
            <a:endParaRPr lang="ru-RU" dirty="0"/>
          </a:p>
        </p:txBody>
      </p:sp>
    </p:spTree>
    <p:extLst>
      <p:ext uri="{BB962C8B-B14F-4D97-AF65-F5344CB8AC3E}">
        <p14:creationId xmlns:p14="http://schemas.microsoft.com/office/powerpoint/2010/main" val="327284794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52791"/>
          </a:xfrm>
        </p:spPr>
        <p:txBody>
          <a:bodyPr>
            <a:normAutofit fontScale="90000"/>
          </a:bodyPr>
          <a:lstStyle/>
          <a:p>
            <a:r>
              <a:rPr lang="ru-RU" dirty="0"/>
              <a:t>Индексы и </a:t>
            </a:r>
            <a:r>
              <a:rPr lang="en-US" dirty="0"/>
              <a:t>order by</a:t>
            </a:r>
            <a:r>
              <a:rPr lang="ru-RU" dirty="0"/>
              <a:t>, слайд 1/2</a:t>
            </a:r>
          </a:p>
        </p:txBody>
      </p:sp>
      <p:sp>
        <p:nvSpPr>
          <p:cNvPr id="3" name="Объект 2"/>
          <p:cNvSpPr>
            <a:spLocks noGrp="1"/>
          </p:cNvSpPr>
          <p:nvPr>
            <p:ph idx="1"/>
          </p:nvPr>
        </p:nvSpPr>
        <p:spPr>
          <a:xfrm>
            <a:off x="628650" y="1017917"/>
            <a:ext cx="7886700" cy="5159046"/>
          </a:xfrm>
        </p:spPr>
        <p:txBody>
          <a:bodyPr>
            <a:normAutofit fontScale="77500" lnSpcReduction="20000"/>
          </a:bodyPr>
          <a:lstStyle/>
          <a:p>
            <a:r>
              <a:rPr lang="ru-RU" dirty="0"/>
              <a:t>Помимо простого поиска строк для выдачи в результате запроса, индексы также могут применяться для сортировки строк в определённом порядке. Это позволяет учесть предложение </a:t>
            </a:r>
            <a:r>
              <a:rPr lang="en-US" cap="small" dirty="0"/>
              <a:t>order by </a:t>
            </a:r>
            <a:r>
              <a:rPr lang="ru-RU" dirty="0"/>
              <a:t>в запросе, не выполняя сортировку дополнительно. Из всех типов индексов, которые поддерживает </a:t>
            </a:r>
            <a:r>
              <a:rPr lang="en-US" dirty="0"/>
              <a:t>PostgreSQL</a:t>
            </a:r>
            <a:r>
              <a:rPr lang="ru-RU" dirty="0"/>
              <a:t>, сортировать данные могут только </a:t>
            </a:r>
            <a:r>
              <a:rPr lang="en-US" dirty="0"/>
              <a:t>B</a:t>
            </a:r>
            <a:r>
              <a:rPr lang="ru-RU" dirty="0"/>
              <a:t>-деревья — индексы других типов возвращают строки в неопределённом, зависящем от реализации порядке.</a:t>
            </a:r>
          </a:p>
          <a:p>
            <a:r>
              <a:rPr lang="ru-RU" dirty="0"/>
              <a:t>Планировщик может выполнить указание </a:t>
            </a:r>
            <a:r>
              <a:rPr lang="en-US" cap="small" dirty="0"/>
              <a:t>order by</a:t>
            </a:r>
            <a:r>
              <a:rPr lang="ru-RU" dirty="0"/>
              <a:t>, либо просканировав существующий индекс, подходящий этому указанию, либо просканировав таблицу в физическом порядке и выполнив сортировку явно. Для запроса, требующего сканирования большой части таблицы, явная сортировка скорее всего будет быстрее, чем применение индекса, так как при последовательном чтении она потребует меньше операций ввода/вывода. Важный особый случай представляет </a:t>
            </a:r>
            <a:r>
              <a:rPr lang="en-US" cap="small" dirty="0"/>
              <a:t>order by </a:t>
            </a:r>
            <a:r>
              <a:rPr lang="ru-RU" dirty="0"/>
              <a:t>в сочетании с </a:t>
            </a:r>
            <a:r>
              <a:rPr lang="en-US" cap="small" dirty="0"/>
              <a:t>limit</a:t>
            </a:r>
            <a:r>
              <a:rPr lang="en-US" dirty="0"/>
              <a:t> n</a:t>
            </a:r>
            <a:r>
              <a:rPr lang="ru-RU" dirty="0"/>
              <a:t>: при явной сортировке системе потребуется обработать все данные, чтобы выбрать первые </a:t>
            </a:r>
            <a:r>
              <a:rPr lang="en-US" i="1" dirty="0"/>
              <a:t>n</a:t>
            </a:r>
            <a:r>
              <a:rPr lang="en-US" dirty="0"/>
              <a:t> </a:t>
            </a:r>
            <a:r>
              <a:rPr lang="ru-RU" dirty="0"/>
              <a:t>строк, но при наличии индекса, соответствующего столбцам в </a:t>
            </a:r>
            <a:r>
              <a:rPr lang="en-US" cap="small" dirty="0"/>
              <a:t>order by</a:t>
            </a:r>
            <a:r>
              <a:rPr lang="ru-RU" dirty="0"/>
              <a:t>, первые </a:t>
            </a:r>
            <a:r>
              <a:rPr lang="en-US" i="1" dirty="0"/>
              <a:t>n</a:t>
            </a:r>
            <a:r>
              <a:rPr lang="en-US" dirty="0"/>
              <a:t> </a:t>
            </a:r>
            <a:r>
              <a:rPr lang="ru-RU" dirty="0"/>
              <a:t>строк можно получить сразу, не просматривая остальные вовсе.</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195</a:t>
            </a:fld>
            <a:endParaRPr lang="ru-RU" dirty="0"/>
          </a:p>
        </p:txBody>
      </p:sp>
    </p:spTree>
    <p:extLst>
      <p:ext uri="{BB962C8B-B14F-4D97-AF65-F5344CB8AC3E}">
        <p14:creationId xmlns:p14="http://schemas.microsoft.com/office/powerpoint/2010/main" val="28336881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01032"/>
          </a:xfrm>
        </p:spPr>
        <p:txBody>
          <a:bodyPr>
            <a:normAutofit fontScale="90000"/>
          </a:bodyPr>
          <a:lstStyle/>
          <a:p>
            <a:r>
              <a:rPr lang="ru-RU" dirty="0"/>
              <a:t>Индексы и </a:t>
            </a:r>
            <a:r>
              <a:rPr lang="en-US" dirty="0"/>
              <a:t>order by</a:t>
            </a:r>
            <a:r>
              <a:rPr lang="ru-RU" dirty="0"/>
              <a:t>, слайд 2/2</a:t>
            </a:r>
          </a:p>
        </p:txBody>
      </p:sp>
      <p:sp>
        <p:nvSpPr>
          <p:cNvPr id="3" name="Объект 2"/>
          <p:cNvSpPr>
            <a:spLocks noGrp="1"/>
          </p:cNvSpPr>
          <p:nvPr>
            <p:ph idx="1"/>
          </p:nvPr>
        </p:nvSpPr>
        <p:spPr>
          <a:xfrm>
            <a:off x="628650" y="1112808"/>
            <a:ext cx="7886700" cy="5243543"/>
          </a:xfrm>
        </p:spPr>
        <p:txBody>
          <a:bodyPr>
            <a:normAutofit fontScale="55000" lnSpcReduction="20000"/>
          </a:bodyPr>
          <a:lstStyle/>
          <a:p>
            <a:pPr marL="0" indent="0">
              <a:buNone/>
            </a:pPr>
            <a:r>
              <a:rPr lang="ru-RU" dirty="0"/>
              <a:t>По умолчанию элементы </a:t>
            </a:r>
            <a:r>
              <a:rPr lang="en-US" dirty="0"/>
              <a:t>B</a:t>
            </a:r>
            <a:r>
              <a:rPr lang="ru-RU" dirty="0"/>
              <a:t>-дерева хранятся в порядке возрастания, при этом значения </a:t>
            </a:r>
            <a:r>
              <a:rPr lang="en-US" dirty="0"/>
              <a:t>NULL </a:t>
            </a:r>
            <a:r>
              <a:rPr lang="ru-RU" dirty="0"/>
              <a:t>идут в конце. Это означает, что при прямом сканировании индекса по столбцу </a:t>
            </a:r>
            <a:r>
              <a:rPr lang="en-US" dirty="0"/>
              <a:t>x </a:t>
            </a:r>
            <a:r>
              <a:rPr lang="ru-RU" dirty="0"/>
              <a:t>порядок оказывается соответствующим указанию </a:t>
            </a:r>
            <a:r>
              <a:rPr lang="en-US" cap="small" dirty="0"/>
              <a:t>order by</a:t>
            </a:r>
            <a:r>
              <a:rPr lang="en-US" dirty="0"/>
              <a:t> x (</a:t>
            </a:r>
            <a:r>
              <a:rPr lang="ru-RU" dirty="0"/>
              <a:t>или точнее</a:t>
            </a:r>
            <a:r>
              <a:rPr lang="en-US" dirty="0"/>
              <a:t>, </a:t>
            </a:r>
            <a:r>
              <a:rPr lang="en-US" cap="small" dirty="0"/>
              <a:t>order by</a:t>
            </a:r>
            <a:r>
              <a:rPr lang="en-US" dirty="0"/>
              <a:t> x </a:t>
            </a:r>
            <a:r>
              <a:rPr lang="en-US" cap="small" dirty="0" err="1"/>
              <a:t>asc</a:t>
            </a:r>
            <a:r>
              <a:rPr lang="en-US" cap="small" dirty="0"/>
              <a:t> nulls last</a:t>
            </a:r>
            <a:r>
              <a:rPr lang="en-US" dirty="0"/>
              <a:t>). </a:t>
            </a:r>
            <a:r>
              <a:rPr lang="ru-RU" dirty="0"/>
              <a:t>Индекс также может сканироваться в обратную сторону, и тогда порядок соответствует указанию </a:t>
            </a:r>
            <a:r>
              <a:rPr lang="en-US" cap="small" dirty="0"/>
              <a:t>order by</a:t>
            </a:r>
            <a:r>
              <a:rPr lang="en-US" dirty="0"/>
              <a:t> x </a:t>
            </a:r>
            <a:r>
              <a:rPr lang="en-US" cap="small" dirty="0" err="1"/>
              <a:t>desc</a:t>
            </a:r>
            <a:r>
              <a:rPr lang="ru-RU" dirty="0"/>
              <a:t>.</a:t>
            </a:r>
          </a:p>
          <a:p>
            <a:pPr marL="0" indent="0">
              <a:buNone/>
            </a:pPr>
            <a:r>
              <a:rPr lang="ru-RU" dirty="0"/>
              <a:t>Можно изменить порядок сортировки элементов </a:t>
            </a:r>
            <a:r>
              <a:rPr lang="en-US" dirty="0"/>
              <a:t>B</a:t>
            </a:r>
            <a:r>
              <a:rPr lang="ru-RU" dirty="0"/>
              <a:t>-дерева, добавив уточнения </a:t>
            </a:r>
            <a:r>
              <a:rPr lang="en-US" cap="small" dirty="0" err="1"/>
              <a:t>asc</a:t>
            </a:r>
            <a:r>
              <a:rPr lang="ru-RU" dirty="0"/>
              <a:t>, </a:t>
            </a:r>
            <a:r>
              <a:rPr lang="en-US" cap="small" dirty="0" err="1"/>
              <a:t>desc</a:t>
            </a:r>
            <a:r>
              <a:rPr lang="ru-RU" dirty="0"/>
              <a:t>, </a:t>
            </a:r>
            <a:r>
              <a:rPr lang="en-US" cap="small" dirty="0"/>
              <a:t>nulls first </a:t>
            </a:r>
            <a:r>
              <a:rPr lang="ru-RU" dirty="0"/>
              <a:t>и/или </a:t>
            </a:r>
            <a:r>
              <a:rPr lang="en-US" cap="small" dirty="0"/>
              <a:t>nulls last </a:t>
            </a:r>
            <a:r>
              <a:rPr lang="ru-RU" dirty="0"/>
              <a:t>при создании индекса; например:</a:t>
            </a:r>
          </a:p>
          <a:p>
            <a:pPr marL="0" indent="0">
              <a:buNone/>
            </a:pPr>
            <a:r>
              <a:rPr lang="en-US" dirty="0"/>
              <a:t>CREATE INDEX test2_info_nulls_low ON test2 (info NULLS FIRST);</a:t>
            </a:r>
            <a:endParaRPr lang="ru-RU" dirty="0"/>
          </a:p>
          <a:p>
            <a:pPr marL="0" indent="0">
              <a:buNone/>
            </a:pPr>
            <a:r>
              <a:rPr lang="en-US" dirty="0"/>
              <a:t>CREATE INDEX test3_desc_index ON test3 (id DESC NULLS LAST);</a:t>
            </a:r>
            <a:endParaRPr lang="ru-RU" dirty="0"/>
          </a:p>
          <a:p>
            <a:pPr marL="0" indent="0">
              <a:buNone/>
            </a:pPr>
            <a:r>
              <a:rPr lang="ru-RU" dirty="0"/>
              <a:t>Индекс, в котором элементы хранятся в порядке возрастания и значения </a:t>
            </a:r>
            <a:r>
              <a:rPr lang="en-US" dirty="0"/>
              <a:t>NULL </a:t>
            </a:r>
            <a:r>
              <a:rPr lang="ru-RU" dirty="0"/>
              <a:t>идут первыми, может удовлетворять указаниям </a:t>
            </a:r>
            <a:r>
              <a:rPr lang="en-US" cap="small" dirty="0"/>
              <a:t>order by</a:t>
            </a:r>
            <a:r>
              <a:rPr lang="en-US" dirty="0"/>
              <a:t> x </a:t>
            </a:r>
            <a:r>
              <a:rPr lang="en-US" cap="small" dirty="0" err="1"/>
              <a:t>asc</a:t>
            </a:r>
            <a:r>
              <a:rPr lang="en-US" cap="small" dirty="0"/>
              <a:t> nulls first </a:t>
            </a:r>
            <a:r>
              <a:rPr lang="ru-RU" dirty="0"/>
              <a:t>или </a:t>
            </a:r>
            <a:r>
              <a:rPr lang="en-US" cap="small" dirty="0"/>
              <a:t>order by</a:t>
            </a:r>
            <a:r>
              <a:rPr lang="en-US" dirty="0"/>
              <a:t> x </a:t>
            </a:r>
            <a:r>
              <a:rPr lang="en-US" cap="small" dirty="0" err="1"/>
              <a:t>desc</a:t>
            </a:r>
            <a:r>
              <a:rPr lang="en-US" cap="small" dirty="0"/>
              <a:t> nulls last</a:t>
            </a:r>
            <a:r>
              <a:rPr lang="ru-RU" dirty="0"/>
              <a:t>, в зависимости от направления просмотра. Правомерен вопрос: зачем нужны все четыре варианта при создании индексов, когда и два варианта с учётом обратного просмотра покрывают все виды </a:t>
            </a:r>
            <a:r>
              <a:rPr lang="en-US" cap="small" dirty="0"/>
              <a:t>order by</a:t>
            </a:r>
            <a:r>
              <a:rPr lang="ru-RU" dirty="0"/>
              <a:t>. Для индексов по одному столбцу это и в самом деле излишне, но для индексов по многим столбцам это может быть полезно. Рассмотрим индекс по двум столбцам </a:t>
            </a:r>
            <a:r>
              <a:rPr lang="en-US" dirty="0"/>
              <a:t>(x, y)</a:t>
            </a:r>
            <a:r>
              <a:rPr lang="ru-RU" dirty="0"/>
              <a:t>: он может удовлетворять указанию </a:t>
            </a:r>
            <a:r>
              <a:rPr lang="en-US" cap="small" dirty="0"/>
              <a:t>order by </a:t>
            </a:r>
            <a:r>
              <a:rPr lang="en-US" dirty="0"/>
              <a:t>x, y </a:t>
            </a:r>
            <a:r>
              <a:rPr lang="ru-RU" dirty="0"/>
              <a:t>при прямом сканировании или </a:t>
            </a:r>
            <a:r>
              <a:rPr lang="en-US" cap="small" dirty="0"/>
              <a:t>order by</a:t>
            </a:r>
            <a:r>
              <a:rPr lang="en-US" dirty="0"/>
              <a:t> x </a:t>
            </a:r>
            <a:r>
              <a:rPr lang="en-US" cap="small" dirty="0" err="1"/>
              <a:t>desc</a:t>
            </a:r>
            <a:r>
              <a:rPr lang="en-US" cap="small" dirty="0"/>
              <a:t>,</a:t>
            </a:r>
            <a:r>
              <a:rPr lang="en-US" dirty="0"/>
              <a:t> y </a:t>
            </a:r>
            <a:r>
              <a:rPr lang="en-US" cap="small" dirty="0" err="1"/>
              <a:t>desc</a:t>
            </a:r>
            <a:r>
              <a:rPr lang="en-US" cap="small" dirty="0"/>
              <a:t> </a:t>
            </a:r>
            <a:r>
              <a:rPr lang="ru-RU" dirty="0"/>
              <a:t>при обратном. Но вполне возможно, что приложение будет часто выполнять </a:t>
            </a:r>
            <a:r>
              <a:rPr lang="en-US" cap="small" dirty="0"/>
              <a:t>order by</a:t>
            </a:r>
            <a:r>
              <a:rPr lang="en-US" dirty="0"/>
              <a:t> x </a:t>
            </a:r>
            <a:r>
              <a:rPr lang="en-US" cap="small" dirty="0" err="1"/>
              <a:t>asc</a:t>
            </a:r>
            <a:r>
              <a:rPr lang="en-US" cap="small" dirty="0"/>
              <a:t>,</a:t>
            </a:r>
            <a:r>
              <a:rPr lang="en-US" dirty="0"/>
              <a:t> y </a:t>
            </a:r>
            <a:r>
              <a:rPr lang="en-US" cap="small" dirty="0" err="1"/>
              <a:t>desc</a:t>
            </a:r>
            <a:r>
              <a:rPr lang="ru-RU" dirty="0"/>
              <a:t>. В этом случае получить такую сортировку от простого индекса нельзя, но можно получить подходящий индекс, определив его как </a:t>
            </a:r>
            <a:r>
              <a:rPr lang="en-US" dirty="0"/>
              <a:t>(x ASC, y DESC) </a:t>
            </a:r>
            <a:r>
              <a:rPr lang="ru-RU" dirty="0"/>
              <a:t>или </a:t>
            </a:r>
            <a:r>
              <a:rPr lang="en-US" dirty="0"/>
              <a:t>(x DESC, y ASC)</a:t>
            </a:r>
            <a:r>
              <a:rPr lang="ru-RU" dirty="0"/>
              <a:t>.</a:t>
            </a:r>
          </a:p>
          <a:p>
            <a:pPr marL="0" indent="0">
              <a:buNone/>
            </a:pPr>
            <a:r>
              <a:rPr lang="ru-RU" dirty="0"/>
              <a:t>Очевидно, что индексы с нестандартными правилами сортировки весьма специфичны, но иногда они могут кардинально ускорить определённые запросы. Стоит ли вводить такие индексы, зависит от того, как часто выполняются запросы с необычным порядком сортировки.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196</a:t>
            </a:fld>
            <a:endParaRPr lang="ru-RU" dirty="0"/>
          </a:p>
        </p:txBody>
      </p:sp>
    </p:spTree>
    <p:extLst>
      <p:ext uri="{BB962C8B-B14F-4D97-AF65-F5344CB8AC3E}">
        <p14:creationId xmlns:p14="http://schemas.microsoft.com/office/powerpoint/2010/main" val="9489733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18285"/>
          </a:xfrm>
        </p:spPr>
        <p:txBody>
          <a:bodyPr>
            <a:normAutofit fontScale="90000"/>
          </a:bodyPr>
          <a:lstStyle/>
          <a:p>
            <a:r>
              <a:rPr lang="ru-RU" dirty="0"/>
              <a:t>Объединение индексов, слайд 1/2</a:t>
            </a:r>
          </a:p>
        </p:txBody>
      </p:sp>
      <p:sp>
        <p:nvSpPr>
          <p:cNvPr id="3" name="Объект 2"/>
          <p:cNvSpPr>
            <a:spLocks noGrp="1"/>
          </p:cNvSpPr>
          <p:nvPr>
            <p:ph idx="1"/>
          </p:nvPr>
        </p:nvSpPr>
        <p:spPr>
          <a:xfrm>
            <a:off x="628650" y="983410"/>
            <a:ext cx="7886700" cy="5738065"/>
          </a:xfrm>
        </p:spPr>
        <p:txBody>
          <a:bodyPr>
            <a:normAutofit fontScale="62500" lnSpcReduction="20000"/>
          </a:bodyPr>
          <a:lstStyle/>
          <a:p>
            <a:pPr marL="0" indent="0">
              <a:buNone/>
            </a:pPr>
            <a:r>
              <a:rPr lang="ru-RU" dirty="0"/>
              <a:t>При простом сканировании индекса могут обрабатываться только те предложения в запросе, в которых применяются операторы его класса и объединяет их </a:t>
            </a:r>
            <a:r>
              <a:rPr lang="en-US" cap="small" dirty="0"/>
              <a:t>and</a:t>
            </a:r>
            <a:r>
              <a:rPr lang="ru-RU" dirty="0"/>
              <a:t>. Например, для индекса </a:t>
            </a:r>
            <a:r>
              <a:rPr lang="en-US" dirty="0"/>
              <a:t>(a, b) </a:t>
            </a:r>
            <a:r>
              <a:rPr lang="ru-RU" dirty="0"/>
              <a:t>условие запроса </a:t>
            </a:r>
            <a:r>
              <a:rPr lang="en-US" cap="small" dirty="0"/>
              <a:t>where</a:t>
            </a:r>
            <a:r>
              <a:rPr lang="en-US" dirty="0"/>
              <a:t> a = 5 </a:t>
            </a:r>
            <a:r>
              <a:rPr lang="en-US" cap="small" dirty="0"/>
              <a:t>and</a:t>
            </a:r>
            <a:r>
              <a:rPr lang="en-US" dirty="0"/>
              <a:t> b = 6 </a:t>
            </a:r>
            <a:r>
              <a:rPr lang="ru-RU" dirty="0"/>
              <a:t>сможет использовать этот индекс, а запрос </a:t>
            </a:r>
            <a:r>
              <a:rPr lang="en-US" cap="small" dirty="0"/>
              <a:t>where</a:t>
            </a:r>
            <a:r>
              <a:rPr lang="en-US" dirty="0"/>
              <a:t> a = 5 </a:t>
            </a:r>
            <a:r>
              <a:rPr lang="en-US" cap="small" dirty="0"/>
              <a:t>or</a:t>
            </a:r>
            <a:r>
              <a:rPr lang="en-US" dirty="0"/>
              <a:t> b = 6 </a:t>
            </a:r>
            <a:r>
              <a:rPr lang="ru-RU" dirty="0"/>
              <a:t>— нет.</a:t>
            </a:r>
          </a:p>
          <a:p>
            <a:pPr marL="0" indent="0">
              <a:buNone/>
            </a:pPr>
            <a:r>
              <a:rPr lang="en-US" dirty="0"/>
              <a:t>PostgreSQL </a:t>
            </a:r>
            <a:r>
              <a:rPr lang="ru-RU" dirty="0"/>
              <a:t>способен соединять несколько индексов (а также многократно применять один индекс) и охватывать также случаи, когда сканирования одного индекса недостаточно. Система может сформировать условия </a:t>
            </a:r>
            <a:r>
              <a:rPr lang="en-US" cap="small" dirty="0"/>
              <a:t>and </a:t>
            </a:r>
            <a:r>
              <a:rPr lang="ru-RU" dirty="0"/>
              <a:t>и </a:t>
            </a:r>
            <a:r>
              <a:rPr lang="en-US" cap="small" dirty="0"/>
              <a:t>or </a:t>
            </a:r>
            <a:r>
              <a:rPr lang="ru-RU" dirty="0"/>
              <a:t>за несколько проходов индекса. Например, запрос </a:t>
            </a:r>
            <a:r>
              <a:rPr lang="en-US" cap="small" dirty="0"/>
              <a:t>where</a:t>
            </a:r>
            <a:r>
              <a:rPr lang="en-US" dirty="0"/>
              <a:t> x =</a:t>
            </a:r>
            <a:r>
              <a:rPr lang="ru-RU" dirty="0"/>
              <a:t> </a:t>
            </a:r>
            <a:r>
              <a:rPr lang="en-US" dirty="0"/>
              <a:t>42 </a:t>
            </a:r>
            <a:r>
              <a:rPr lang="en-US" cap="small" dirty="0"/>
              <a:t>or</a:t>
            </a:r>
            <a:r>
              <a:rPr lang="en-US" dirty="0"/>
              <a:t> x =</a:t>
            </a:r>
            <a:r>
              <a:rPr lang="ru-RU" dirty="0"/>
              <a:t> </a:t>
            </a:r>
            <a:r>
              <a:rPr lang="en-US" dirty="0"/>
              <a:t>47 </a:t>
            </a:r>
            <a:r>
              <a:rPr lang="en-US" cap="small" dirty="0"/>
              <a:t>or</a:t>
            </a:r>
            <a:r>
              <a:rPr lang="en-US" dirty="0"/>
              <a:t> x =</a:t>
            </a:r>
            <a:r>
              <a:rPr lang="ru-RU" dirty="0"/>
              <a:t> </a:t>
            </a:r>
            <a:r>
              <a:rPr lang="en-US" dirty="0"/>
              <a:t>53 </a:t>
            </a:r>
            <a:r>
              <a:rPr lang="en-US" cap="small" dirty="0"/>
              <a:t>or</a:t>
            </a:r>
            <a:r>
              <a:rPr lang="en-US" dirty="0"/>
              <a:t> x =</a:t>
            </a:r>
            <a:r>
              <a:rPr lang="ru-RU" dirty="0"/>
              <a:t> </a:t>
            </a:r>
            <a:r>
              <a:rPr lang="en-US" dirty="0"/>
              <a:t>99 </a:t>
            </a:r>
            <a:r>
              <a:rPr lang="ru-RU" dirty="0"/>
              <a:t>можно разбить на четыре сканирования индекса по </a:t>
            </a:r>
            <a:r>
              <a:rPr lang="en-US" dirty="0"/>
              <a:t>x</a:t>
            </a:r>
            <a:r>
              <a:rPr lang="ru-RU" dirty="0"/>
              <a:t>, по сканированию для каждой части условия. Затем результаты этих сканирований будут логически сложены (</a:t>
            </a:r>
            <a:r>
              <a:rPr lang="en-US" dirty="0"/>
              <a:t>OR</a:t>
            </a:r>
            <a:r>
              <a:rPr lang="ru-RU" dirty="0"/>
              <a:t>) вместе и дадут конечный результат. Другой пример — если есть отдельные индексы по </a:t>
            </a:r>
            <a:r>
              <a:rPr lang="en-US" dirty="0"/>
              <a:t>x </a:t>
            </a:r>
            <a:r>
              <a:rPr lang="ru-RU" dirty="0"/>
              <a:t>и </a:t>
            </a:r>
            <a:r>
              <a:rPr lang="en-US" dirty="0"/>
              <a:t>у</a:t>
            </a:r>
            <a:r>
              <a:rPr lang="ru-RU" dirty="0"/>
              <a:t>, запрос </a:t>
            </a:r>
            <a:r>
              <a:rPr lang="en-US" cap="small" dirty="0"/>
              <a:t>where</a:t>
            </a:r>
            <a:r>
              <a:rPr lang="en-US" dirty="0"/>
              <a:t> x = 5 </a:t>
            </a:r>
            <a:r>
              <a:rPr lang="en-US" cap="small" dirty="0"/>
              <a:t>and</a:t>
            </a:r>
            <a:r>
              <a:rPr lang="en-US" dirty="0"/>
              <a:t> y = 6 </a:t>
            </a:r>
            <a:r>
              <a:rPr lang="ru-RU" dirty="0"/>
              <a:t>можно выполнить, применив индексы для соответствующих частей запроса, а затем вычислив логическое произведение (</a:t>
            </a:r>
            <a:r>
              <a:rPr lang="en-US" dirty="0"/>
              <a:t>AND</a:t>
            </a:r>
            <a:r>
              <a:rPr lang="ru-RU" dirty="0"/>
              <a:t>) для найденных строк, которое и станет конечным результатом.</a:t>
            </a:r>
          </a:p>
          <a:p>
            <a:pPr marL="0" indent="0">
              <a:buNone/>
            </a:pPr>
            <a:r>
              <a:rPr lang="ru-RU" dirty="0"/>
              <a:t>Выполняя объединение нескольких индексов, система сканирует все необходимые индексы и создаёт в памяти </a:t>
            </a:r>
            <a:r>
              <a:rPr lang="ru-RU" i="1" dirty="0"/>
              <a:t>битовую карту</a:t>
            </a:r>
            <a:r>
              <a:rPr lang="ru-RU" dirty="0"/>
              <a:t> расположения строк таблицы, которые удовлетворяют условиям каждого индекса. Затем битовые карты объединяются операциями </a:t>
            </a:r>
            <a:r>
              <a:rPr lang="en-US" dirty="0"/>
              <a:t>AND </a:t>
            </a:r>
            <a:r>
              <a:rPr lang="ru-RU" dirty="0"/>
              <a:t>и </a:t>
            </a:r>
            <a:r>
              <a:rPr lang="en-US" dirty="0"/>
              <a:t>OR</a:t>
            </a:r>
            <a:r>
              <a:rPr lang="ru-RU" dirty="0"/>
              <a:t>, как того требуют условия в запросе. Наконец система обращается к соответствующим отмеченным строкам таблицы и возвращает их данные. Строки таблицы просматриваются в физическом порядке, как они представлены в битовой карте; это означает, что порядок сортировки индексов при этом теряется и в запросах с предложением </a:t>
            </a:r>
            <a:r>
              <a:rPr lang="en-US" cap="small" dirty="0"/>
              <a:t>order by </a:t>
            </a:r>
            <a:r>
              <a:rPr lang="ru-RU" dirty="0"/>
              <a:t>сортировка будет выполняться отдельно. По этой причине, а также потому, что каждое сканирование индекса занимает дополнительное время, планировщик иногда выбирает простое сканирование индекса, несмотря на то, что можно было бы подключить и дополнительные индексы.</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197</a:t>
            </a:fld>
            <a:endParaRPr lang="ru-RU" dirty="0"/>
          </a:p>
        </p:txBody>
      </p:sp>
    </p:spTree>
    <p:extLst>
      <p:ext uri="{BB962C8B-B14F-4D97-AF65-F5344CB8AC3E}">
        <p14:creationId xmlns:p14="http://schemas.microsoft.com/office/powerpoint/2010/main" val="23756387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70044"/>
          </a:xfrm>
        </p:spPr>
        <p:txBody>
          <a:bodyPr>
            <a:normAutofit fontScale="90000"/>
          </a:bodyPr>
          <a:lstStyle/>
          <a:p>
            <a:r>
              <a:rPr lang="ru-RU" dirty="0"/>
              <a:t>Объединение индексов, слайд 2/2</a:t>
            </a:r>
          </a:p>
        </p:txBody>
      </p:sp>
      <p:sp>
        <p:nvSpPr>
          <p:cNvPr id="3" name="Объект 2"/>
          <p:cNvSpPr>
            <a:spLocks noGrp="1"/>
          </p:cNvSpPr>
          <p:nvPr>
            <p:ph idx="1"/>
          </p:nvPr>
        </p:nvSpPr>
        <p:spPr>
          <a:xfrm>
            <a:off x="628650" y="1035170"/>
            <a:ext cx="7886700" cy="5624421"/>
          </a:xfrm>
        </p:spPr>
        <p:txBody>
          <a:bodyPr>
            <a:normAutofit fontScale="62500" lnSpcReduction="20000"/>
          </a:bodyPr>
          <a:lstStyle/>
          <a:p>
            <a:pPr marL="0" indent="0">
              <a:buNone/>
            </a:pPr>
            <a:r>
              <a:rPr lang="ru-RU" dirty="0"/>
              <a:t>В большинстве приложений (кроме самых простых) полезными могут оказаться различные комбинации индексов, поэтому разработчик баз данных, определяя набор индексов, должен искать компромиссное решение. </a:t>
            </a:r>
          </a:p>
          <a:p>
            <a:pPr marL="0" indent="0">
              <a:buNone/>
            </a:pPr>
            <a:r>
              <a:rPr lang="ru-RU" dirty="0"/>
              <a:t>Иногда оказываются хороши составные индексы, а иногда лучше создать отдельные индексы и положиться на возможности объединения индексов. Например, если типичную нагрузку составляют запросы иногда с условием только по столбцу </a:t>
            </a:r>
            <a:r>
              <a:rPr lang="en-US" dirty="0"/>
              <a:t>x</a:t>
            </a:r>
            <a:r>
              <a:rPr lang="ru-RU" dirty="0"/>
              <a:t>, иногда только по </a:t>
            </a:r>
            <a:r>
              <a:rPr lang="en-US" dirty="0"/>
              <a:t>y</a:t>
            </a:r>
            <a:r>
              <a:rPr lang="ru-RU" dirty="0"/>
              <a:t>, а иногда по обоим столбцам, можно ограничиться двумя отдельными индексами по </a:t>
            </a:r>
            <a:r>
              <a:rPr lang="en-US" dirty="0"/>
              <a:t>x </a:t>
            </a:r>
            <a:r>
              <a:rPr lang="ru-RU" dirty="0"/>
              <a:t>и </a:t>
            </a:r>
            <a:r>
              <a:rPr lang="en-US" dirty="0"/>
              <a:t>y</a:t>
            </a:r>
            <a:r>
              <a:rPr lang="ru-RU" dirty="0"/>
              <a:t>, рассчитывая на то, что при обработке условий с обоими столбцами эти индексы будут объединяться. С другой стороны, можно создать один составной индекс по </a:t>
            </a:r>
            <a:r>
              <a:rPr lang="en-US" dirty="0"/>
              <a:t>(x, y)</a:t>
            </a:r>
            <a:r>
              <a:rPr lang="ru-RU" dirty="0"/>
              <a:t>. Этот индекс скорее всего будет работать эффективнее, чем объединение индексов, в запросах с двумя столбцами, но как было показано выше, он будет практически бесполезен для запросов с ограничениями только по </a:t>
            </a:r>
            <a:r>
              <a:rPr lang="en-US" dirty="0"/>
              <a:t>y</a:t>
            </a:r>
            <a:r>
              <a:rPr lang="ru-RU" dirty="0"/>
              <a:t>, так что одного этого индекса будет недостаточно. </a:t>
            </a:r>
          </a:p>
          <a:p>
            <a:pPr marL="0" indent="0">
              <a:buNone/>
            </a:pPr>
            <a:r>
              <a:rPr lang="ru-RU" dirty="0"/>
              <a:t>Выигрышным в этом случае может быть сочетание составного индекса с отдельным индексом по </a:t>
            </a:r>
            <a:r>
              <a:rPr lang="en-US" dirty="0"/>
              <a:t>y</a:t>
            </a:r>
            <a:r>
              <a:rPr lang="ru-RU" dirty="0"/>
              <a:t>. В запросах, где задействуется только </a:t>
            </a:r>
            <a:r>
              <a:rPr lang="en-US" dirty="0"/>
              <a:t>x</a:t>
            </a:r>
            <a:r>
              <a:rPr lang="ru-RU" dirty="0"/>
              <a:t>, может применяться составной индекс, хотя он будет больше и, следовательно, медленнее индекса по одному </a:t>
            </a:r>
            <a:r>
              <a:rPr lang="en-US" dirty="0"/>
              <a:t>x</a:t>
            </a:r>
            <a:r>
              <a:rPr lang="ru-RU" dirty="0"/>
              <a:t>. Наконец, можно создать все три индекса, но это будет оправдано, только если данные в таблице изменяются гораздо реже, чем выполняется поиск в таблице, при этом частота запросов этих трёх типов примерно одинакова. Если запросы какого- то одного типа выполняются гораздо реже других, возможно лучше будет оставить только два индекса, соответствующих наиболее частым запросам.</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198</a:t>
            </a:fld>
            <a:endParaRPr lang="ru-RU" dirty="0"/>
          </a:p>
        </p:txBody>
      </p:sp>
    </p:spTree>
    <p:extLst>
      <p:ext uri="{BB962C8B-B14F-4D97-AF65-F5344CB8AC3E}">
        <p14:creationId xmlns:p14="http://schemas.microsoft.com/office/powerpoint/2010/main" val="331186106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Уникальные индексы</a:t>
            </a:r>
          </a:p>
        </p:txBody>
      </p:sp>
      <p:sp>
        <p:nvSpPr>
          <p:cNvPr id="3" name="Объект 2"/>
          <p:cNvSpPr>
            <a:spLocks noGrp="1"/>
          </p:cNvSpPr>
          <p:nvPr>
            <p:ph idx="1"/>
          </p:nvPr>
        </p:nvSpPr>
        <p:spPr/>
        <p:txBody>
          <a:bodyPr>
            <a:normAutofit fontScale="62500" lnSpcReduction="20000"/>
          </a:bodyPr>
          <a:lstStyle/>
          <a:p>
            <a:pPr marL="0" indent="0">
              <a:buNone/>
            </a:pPr>
            <a:r>
              <a:rPr lang="ru-RU" dirty="0"/>
              <a:t>Индексы также могут обеспечивать уникальность значения в столбце или уникальность сочетания значений в нескольких столбцах.</a:t>
            </a:r>
          </a:p>
          <a:p>
            <a:pPr marL="0" indent="0">
              <a:buNone/>
            </a:pPr>
            <a:r>
              <a:rPr lang="en-US" dirty="0"/>
              <a:t>CREATE UNIQUE INDEX </a:t>
            </a:r>
            <a:r>
              <a:rPr lang="ru-RU" i="1" dirty="0"/>
              <a:t>имя</a:t>
            </a:r>
            <a:r>
              <a:rPr lang="ru-RU" dirty="0"/>
              <a:t> </a:t>
            </a:r>
            <a:r>
              <a:rPr lang="en-US" dirty="0"/>
              <a:t>ON </a:t>
            </a:r>
            <a:r>
              <a:rPr lang="ru-RU" i="1" dirty="0"/>
              <a:t>таблица (столбец</a:t>
            </a:r>
            <a:r>
              <a:rPr lang="en-US" dirty="0"/>
              <a:t> [,	...]);</a:t>
            </a:r>
            <a:endParaRPr lang="ru-RU" dirty="0"/>
          </a:p>
          <a:p>
            <a:pPr marL="0" indent="0">
              <a:buNone/>
            </a:pPr>
            <a:r>
              <a:rPr lang="ru-RU" dirty="0"/>
              <a:t>В настоящее время (</a:t>
            </a:r>
            <a:r>
              <a:rPr lang="en-US" dirty="0"/>
              <a:t>PostgreSQL 9.6.5</a:t>
            </a:r>
            <a:r>
              <a:rPr lang="ru-RU" dirty="0"/>
              <a:t>) уникальными могут быть только индексы-</a:t>
            </a:r>
            <a:r>
              <a:rPr lang="en-US" dirty="0"/>
              <a:t>B</a:t>
            </a:r>
            <a:r>
              <a:rPr lang="ru-RU" dirty="0"/>
              <a:t>-деревья.</a:t>
            </a:r>
          </a:p>
          <a:p>
            <a:pPr marL="0" indent="0">
              <a:buNone/>
            </a:pPr>
            <a:r>
              <a:rPr lang="ru-RU" dirty="0"/>
              <a:t>Если индекс создаётся как уникальный, в таблицу нельзя будет добавить несколько строк с одинаковыми значениями ключа индекса. При этом значения </a:t>
            </a:r>
            <a:r>
              <a:rPr lang="en-US" dirty="0"/>
              <a:t>NULL </a:t>
            </a:r>
            <a:r>
              <a:rPr lang="ru-RU" dirty="0"/>
              <a:t>считаются не равными друг другу. Составной уникальный индекс не принимает только те строки, в которых все индексируемые столбцы содержат одинаковые значения.</a:t>
            </a:r>
            <a:endParaRPr lang="en-US" dirty="0"/>
          </a:p>
          <a:p>
            <a:pPr marL="0" indent="0">
              <a:buNone/>
            </a:pPr>
            <a:r>
              <a:rPr lang="ru-RU" dirty="0"/>
              <a:t>Когда для таблицы определяется ограничение уникальности или первичный ключ, </a:t>
            </a:r>
            <a:r>
              <a:rPr lang="en-US" dirty="0"/>
              <a:t>PostgreSQL </a:t>
            </a:r>
            <a:r>
              <a:rPr lang="ru-RU" dirty="0"/>
              <a:t>автоматически создаёт уникальный индекс по всем столбцам, составляющим это ограничение или первичный ключ (индекс может быть составным). Такой индекс и является механизмом, который обеспечивает выполнение ограничения.</a:t>
            </a:r>
            <a:endParaRPr lang="en-US" dirty="0"/>
          </a:p>
          <a:p>
            <a:pPr marL="0" indent="0">
              <a:buNone/>
            </a:pPr>
            <a:r>
              <a:rPr lang="ru-RU" dirty="0"/>
              <a:t>Для уникальных столбцов не нужно вручную создавать отдельные индексы — они просто продублируют индексы, созданные автоматически.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199</a:t>
            </a:fld>
            <a:endParaRPr lang="ru-RU" dirty="0"/>
          </a:p>
        </p:txBody>
      </p:sp>
    </p:spTree>
    <p:extLst>
      <p:ext uri="{BB962C8B-B14F-4D97-AF65-F5344CB8AC3E}">
        <p14:creationId xmlns:p14="http://schemas.microsoft.com/office/powerpoint/2010/main" val="425236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Литература</a:t>
            </a:r>
          </a:p>
        </p:txBody>
      </p:sp>
      <p:sp>
        <p:nvSpPr>
          <p:cNvPr id="3" name="Объект 2"/>
          <p:cNvSpPr>
            <a:spLocks noGrp="1"/>
          </p:cNvSpPr>
          <p:nvPr>
            <p:ph idx="1"/>
          </p:nvPr>
        </p:nvSpPr>
        <p:spPr/>
        <p:txBody>
          <a:bodyPr>
            <a:normAutofit fontScale="92500"/>
          </a:bodyPr>
          <a:lstStyle/>
          <a:p>
            <a:pPr marL="514350" indent="-514350">
              <a:buFont typeface="+mj-lt"/>
              <a:buAutoNum type="arabicPeriod"/>
            </a:pPr>
            <a:r>
              <a:rPr lang="ru-RU" dirty="0"/>
              <a:t>Сэл Мангано. </a:t>
            </a:r>
            <a:r>
              <a:rPr lang="en-US" dirty="0"/>
              <a:t>XSLT</a:t>
            </a:r>
            <a:r>
              <a:rPr lang="ru-RU" dirty="0"/>
              <a:t>. Сборник рецептов. Издательство ДМК Пресс, </a:t>
            </a:r>
            <a:r>
              <a:rPr lang="en-US" dirty="0"/>
              <a:t>BHV</a:t>
            </a:r>
            <a:r>
              <a:rPr lang="ru-RU" dirty="0"/>
              <a:t>. Москва, Санкт-Петербург, 2008 г.</a:t>
            </a:r>
            <a:endParaRPr lang="en-US" dirty="0"/>
          </a:p>
          <a:p>
            <a:pPr marL="514350" indent="-514350">
              <a:buFont typeface="+mj-lt"/>
              <a:buAutoNum type="arabicPeriod"/>
            </a:pPr>
            <a:r>
              <a:rPr lang="ru-RU" dirty="0"/>
              <a:t>Майкл Кей. </a:t>
            </a:r>
            <a:r>
              <a:rPr lang="en-US" dirty="0"/>
              <a:t>XSLT</a:t>
            </a:r>
            <a:r>
              <a:rPr lang="ru-RU" dirty="0"/>
              <a:t>. Справочник программиста. Санкт-Петербург, Символ-Плюс, 2002 г.</a:t>
            </a:r>
          </a:p>
          <a:p>
            <a:pPr marL="514350" indent="-514350">
              <a:buFont typeface="+mj-lt"/>
              <a:buAutoNum type="arabicPeriod"/>
            </a:pPr>
            <a:r>
              <a:rPr lang="ru-RU" dirty="0"/>
              <a:t>Е. П. Моргунов. Язык </a:t>
            </a:r>
            <a:r>
              <a:rPr lang="en-US" dirty="0"/>
              <a:t>SQL</a:t>
            </a:r>
            <a:r>
              <a:rPr lang="ru-RU" dirty="0"/>
              <a:t>. Базовый курс. Москва, 2017 г.</a:t>
            </a:r>
          </a:p>
          <a:p>
            <a:pPr marL="514350" indent="-514350">
              <a:buFont typeface="+mj-lt"/>
              <a:buAutoNum type="arabicPeriod"/>
            </a:pPr>
            <a:r>
              <a:rPr lang="ru-RU" dirty="0"/>
              <a:t>Документация к </a:t>
            </a:r>
            <a:r>
              <a:rPr lang="en-US" dirty="0"/>
              <a:t>PostgreSQL </a:t>
            </a:r>
            <a:r>
              <a:rPr lang="ru-RU" dirty="0"/>
              <a:t>9.6.5, 2015-2017 г</a:t>
            </a:r>
          </a:p>
          <a:p>
            <a:pPr marL="514350" indent="-514350">
              <a:buFont typeface="+mj-lt"/>
              <a:buAutoNum type="arabicPeriod"/>
            </a:pPr>
            <a:r>
              <a:rPr lang="ru-RU" dirty="0"/>
              <a:t>Васильев А. Ю. Работа с </a:t>
            </a:r>
            <a:r>
              <a:rPr lang="en-US" dirty="0"/>
              <a:t>PostgreSQL</a:t>
            </a:r>
            <a:r>
              <a:rPr lang="ru-RU" dirty="0"/>
              <a:t>. Настройка и масштабирование. 2017 г.</a:t>
            </a:r>
          </a:p>
        </p:txBody>
      </p:sp>
      <p:sp>
        <p:nvSpPr>
          <p:cNvPr id="4" name="Номер слайда 3"/>
          <p:cNvSpPr>
            <a:spLocks noGrp="1"/>
          </p:cNvSpPr>
          <p:nvPr>
            <p:ph type="sldNum" sz="quarter" idx="12"/>
          </p:nvPr>
        </p:nvSpPr>
        <p:spPr/>
        <p:txBody>
          <a:bodyPr/>
          <a:lstStyle/>
          <a:p>
            <a:fld id="{27BF893A-1522-497C-9455-E0D4EBB3EDB5}" type="slidenum">
              <a:rPr lang="ru-RU" smtClean="0"/>
              <a:pPr/>
              <a:t>2</a:t>
            </a:fld>
            <a:endParaRPr lang="ru-RU" dirty="0"/>
          </a:p>
        </p:txBody>
      </p:sp>
    </p:spTree>
    <p:extLst>
      <p:ext uri="{BB962C8B-B14F-4D97-AF65-F5344CB8AC3E}">
        <p14:creationId xmlns:p14="http://schemas.microsoft.com/office/powerpoint/2010/main" val="181516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70044"/>
          </a:xfrm>
        </p:spPr>
        <p:txBody>
          <a:bodyPr>
            <a:normAutofit fontScale="90000"/>
          </a:bodyPr>
          <a:lstStyle/>
          <a:p>
            <a:r>
              <a:rPr lang="ru-RU" dirty="0"/>
              <a:t>Пример 2/2</a:t>
            </a:r>
          </a:p>
        </p:txBody>
      </p:sp>
      <p:sp>
        <p:nvSpPr>
          <p:cNvPr id="3" name="Объект 2"/>
          <p:cNvSpPr>
            <a:spLocks noGrp="1"/>
          </p:cNvSpPr>
          <p:nvPr>
            <p:ph idx="1"/>
          </p:nvPr>
        </p:nvSpPr>
        <p:spPr>
          <a:xfrm>
            <a:off x="628650" y="1035171"/>
            <a:ext cx="7886700" cy="5141792"/>
          </a:xfrm>
        </p:spPr>
        <p:txBody>
          <a:bodyPr numCol="2">
            <a:normAutofit fontScale="40000" lnSpcReduction="20000"/>
          </a:bodyPr>
          <a:lstStyle/>
          <a:p>
            <a:pPr marL="0" indent="0">
              <a:buNone/>
            </a:pPr>
            <a:r>
              <a:rPr lang="ru-RU" dirty="0"/>
              <a:t>В этом примере код добавляет столбцу "</a:t>
            </a:r>
            <a:r>
              <a:rPr lang="ru-RU" dirty="0" err="1"/>
              <a:t>Artist</a:t>
            </a:r>
            <a:r>
              <a:rPr lang="ru-RU" dirty="0"/>
              <a:t>" фон розового цвета, КОГДА цена выше 10, и фон серого цвета, КОГДА цена выше 9 и ниже или равна 10</a:t>
            </a:r>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 &lt;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a:t>
            </a:r>
            <a:r>
              <a:rPr lang="en-US" dirty="0" err="1"/>
              <a:t>xsl:choose</a:t>
            </a:r>
            <a:r>
              <a:rPr lang="en-US" dirty="0"/>
              <a:t>&gt;</a:t>
            </a:r>
          </a:p>
          <a:p>
            <a:pPr marL="0" indent="0">
              <a:buNone/>
            </a:pPr>
            <a:r>
              <a:rPr lang="en-US" dirty="0"/>
              <a:t>         &lt;</a:t>
            </a:r>
            <a:r>
              <a:rPr lang="en-US" dirty="0" err="1"/>
              <a:t>xsl:when</a:t>
            </a:r>
            <a:r>
              <a:rPr lang="en-US" dirty="0"/>
              <a:t> test="price &amp;</a:t>
            </a:r>
            <a:r>
              <a:rPr lang="en-US" dirty="0" err="1"/>
              <a:t>gt</a:t>
            </a:r>
            <a:r>
              <a:rPr lang="en-US" dirty="0"/>
              <a:t>; 10"&gt;</a:t>
            </a:r>
          </a:p>
          <a:p>
            <a:pPr marL="0" indent="0">
              <a:buNone/>
            </a:pPr>
            <a:r>
              <a:rPr lang="en-US" dirty="0"/>
              <a:t>           &lt;td </a:t>
            </a:r>
            <a:r>
              <a:rPr lang="en-US" dirty="0" err="1"/>
              <a:t>bgcolor</a:t>
            </a:r>
            <a:r>
              <a:rPr lang="en-US" dirty="0"/>
              <a:t>="#ff00ff"&gt;</a:t>
            </a:r>
          </a:p>
          <a:p>
            <a:pPr marL="0" indent="0">
              <a:buNone/>
            </a:pPr>
            <a:r>
              <a:rPr lang="en-US" dirty="0"/>
              <a:t>           &lt;</a:t>
            </a:r>
            <a:r>
              <a:rPr lang="en-US" dirty="0" err="1"/>
              <a:t>xsl:value-of</a:t>
            </a:r>
            <a:r>
              <a:rPr lang="en-US" dirty="0"/>
              <a:t> select="artist"/&gt;&lt;/td&gt;</a:t>
            </a:r>
          </a:p>
          <a:p>
            <a:pPr marL="0" indent="0">
              <a:buNone/>
            </a:pPr>
            <a:r>
              <a:rPr lang="en-US" dirty="0"/>
              <a:t>        &lt;/</a:t>
            </a:r>
            <a:r>
              <a:rPr lang="en-US" dirty="0" err="1"/>
              <a:t>xsl:when</a:t>
            </a:r>
            <a:r>
              <a:rPr lang="en-US" dirty="0"/>
              <a:t>&gt;</a:t>
            </a:r>
          </a:p>
          <a:p>
            <a:pPr marL="0" indent="0">
              <a:buNone/>
            </a:pPr>
            <a:r>
              <a:rPr lang="en-US" dirty="0"/>
              <a:t>         &lt;</a:t>
            </a:r>
            <a:r>
              <a:rPr lang="en-US" dirty="0" err="1"/>
              <a:t>xsl:when</a:t>
            </a:r>
            <a:r>
              <a:rPr lang="en-US" dirty="0"/>
              <a:t> test="price &amp;</a:t>
            </a:r>
            <a:r>
              <a:rPr lang="en-US" dirty="0" err="1"/>
              <a:t>gt</a:t>
            </a:r>
            <a:r>
              <a:rPr lang="en-US" dirty="0"/>
              <a:t>; 9"&gt;</a:t>
            </a:r>
          </a:p>
          <a:p>
            <a:pPr marL="0" indent="0">
              <a:buNone/>
            </a:pPr>
            <a:r>
              <a:rPr lang="en-US" dirty="0"/>
              <a:t>           &lt;td </a:t>
            </a:r>
            <a:r>
              <a:rPr lang="en-US" dirty="0" err="1"/>
              <a:t>bgcolor</a:t>
            </a:r>
            <a:r>
              <a:rPr lang="en-US" dirty="0"/>
              <a:t>="#</a:t>
            </a:r>
            <a:r>
              <a:rPr lang="en-US" dirty="0" err="1"/>
              <a:t>cccccc</a:t>
            </a:r>
            <a:r>
              <a:rPr lang="en-US" dirty="0"/>
              <a:t>"&gt;</a:t>
            </a:r>
          </a:p>
          <a:p>
            <a:pPr marL="0" indent="0">
              <a:buNone/>
            </a:pPr>
            <a:r>
              <a:rPr lang="en-US" dirty="0"/>
              <a:t>           &lt;</a:t>
            </a:r>
            <a:r>
              <a:rPr lang="en-US" dirty="0" err="1"/>
              <a:t>xsl:value-of</a:t>
            </a:r>
            <a:r>
              <a:rPr lang="en-US" dirty="0"/>
              <a:t> select="artist"/&gt;&lt;/td&gt;</a:t>
            </a:r>
          </a:p>
          <a:p>
            <a:pPr marL="0" indent="0">
              <a:buNone/>
            </a:pPr>
            <a:r>
              <a:rPr lang="en-US" dirty="0"/>
              <a:t>        &lt;/</a:t>
            </a:r>
            <a:r>
              <a:rPr lang="en-US" dirty="0" err="1"/>
              <a:t>xsl:when</a:t>
            </a:r>
            <a:r>
              <a:rPr lang="en-US" dirty="0"/>
              <a:t>&gt;</a:t>
            </a:r>
          </a:p>
          <a:p>
            <a:pPr marL="0" indent="0">
              <a:buNone/>
            </a:pPr>
            <a:r>
              <a:rPr lang="en-US" dirty="0"/>
              <a:t>         &lt;</a:t>
            </a:r>
            <a:r>
              <a:rPr lang="en-US" dirty="0" err="1"/>
              <a:t>xsl:otherwise</a:t>
            </a:r>
            <a:r>
              <a:rPr lang="en-US" dirty="0"/>
              <a:t>&gt;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xsl:otherwise</a:t>
            </a:r>
            <a:r>
              <a:rPr lang="en-US" dirty="0"/>
              <a:t>&gt;</a:t>
            </a:r>
          </a:p>
          <a:p>
            <a:pPr marL="0" indent="0">
              <a:buNone/>
            </a:pPr>
            <a:r>
              <a:rPr lang="en-US" dirty="0"/>
              <a:t>       &lt;/</a:t>
            </a:r>
            <a:r>
              <a:rPr lang="en-US" dirty="0" err="1"/>
              <a:t>xsl:choose</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 &lt;/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20</a:t>
            </a:fld>
            <a:endParaRPr lang="ru-RU"/>
          </a:p>
        </p:txBody>
      </p:sp>
      <p:pic>
        <p:nvPicPr>
          <p:cNvPr id="6" name="Рисунок 5"/>
          <p:cNvPicPr>
            <a:picLocks noChangeAspect="1"/>
          </p:cNvPicPr>
          <p:nvPr/>
        </p:nvPicPr>
        <p:blipFill>
          <a:blip r:embed="rId2"/>
          <a:stretch>
            <a:fillRect/>
          </a:stretch>
        </p:blipFill>
        <p:spPr>
          <a:xfrm>
            <a:off x="2215057" y="1823988"/>
            <a:ext cx="4713886" cy="3564158"/>
          </a:xfrm>
          <a:prstGeom prst="rect">
            <a:avLst/>
          </a:prstGeom>
        </p:spPr>
      </p:pic>
    </p:spTree>
    <p:extLst>
      <p:ext uri="{BB962C8B-B14F-4D97-AF65-F5344CB8AC3E}">
        <p14:creationId xmlns:p14="http://schemas.microsoft.com/office/powerpoint/2010/main" val="227106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419878"/>
          </a:xfrm>
        </p:spPr>
        <p:txBody>
          <a:bodyPr>
            <a:normAutofit fontScale="90000"/>
          </a:bodyPr>
          <a:lstStyle/>
          <a:p>
            <a:r>
              <a:rPr lang="ru-RU" dirty="0"/>
              <a:t>Индексы по выражениям</a:t>
            </a:r>
          </a:p>
        </p:txBody>
      </p:sp>
      <p:sp>
        <p:nvSpPr>
          <p:cNvPr id="3" name="Объект 2"/>
          <p:cNvSpPr>
            <a:spLocks noGrp="1"/>
          </p:cNvSpPr>
          <p:nvPr>
            <p:ph idx="1"/>
          </p:nvPr>
        </p:nvSpPr>
        <p:spPr>
          <a:xfrm>
            <a:off x="628650" y="940279"/>
            <a:ext cx="7886700" cy="5781196"/>
          </a:xfrm>
        </p:spPr>
        <p:txBody>
          <a:bodyPr>
            <a:normAutofit fontScale="47500" lnSpcReduction="20000"/>
          </a:bodyPr>
          <a:lstStyle/>
          <a:p>
            <a:pPr marL="0" indent="0">
              <a:buNone/>
            </a:pPr>
            <a:r>
              <a:rPr lang="ru-RU" dirty="0"/>
              <a:t>Индекс можно создать не только по столбцу таблицы, но и по функции или скалярному выражению с одним или несколькими столбцами таблицы. Это позволяет быстро находить данные в таблице по результатам вычислений.</a:t>
            </a:r>
          </a:p>
          <a:p>
            <a:pPr marL="0" indent="0">
              <a:buNone/>
            </a:pPr>
            <a:r>
              <a:rPr lang="ru-RU" dirty="0"/>
              <a:t>Например, для сравнений без учёта регистра символов часто используется функция </a:t>
            </a:r>
            <a:r>
              <a:rPr lang="en-US" dirty="0"/>
              <a:t>lower</a:t>
            </a:r>
            <a:r>
              <a:rPr lang="ru-RU" dirty="0"/>
              <a:t>:</a:t>
            </a:r>
          </a:p>
          <a:p>
            <a:pPr marL="0" indent="0">
              <a:buNone/>
            </a:pPr>
            <a:r>
              <a:rPr lang="en-US" dirty="0"/>
              <a:t>SELECT * FROM test</a:t>
            </a:r>
            <a:r>
              <a:rPr lang="ru-RU" dirty="0"/>
              <a:t>1</a:t>
            </a:r>
            <a:r>
              <a:rPr lang="en-US" dirty="0"/>
              <a:t> WHERE lower(col</a:t>
            </a:r>
            <a:r>
              <a:rPr lang="ru-RU" dirty="0"/>
              <a:t>1</a:t>
            </a:r>
            <a:r>
              <a:rPr lang="en-US" dirty="0"/>
              <a:t>) = 'value';</a:t>
            </a:r>
            <a:endParaRPr lang="ru-RU" dirty="0"/>
          </a:p>
          <a:p>
            <a:pPr marL="0" indent="0">
              <a:buNone/>
            </a:pPr>
            <a:r>
              <a:rPr lang="ru-RU" dirty="0"/>
              <a:t>Этот запрос сможет использовать индекс</a:t>
            </a:r>
            <a:r>
              <a:rPr lang="en-US" dirty="0"/>
              <a:t>, </a:t>
            </a:r>
            <a:r>
              <a:rPr lang="ru-RU" dirty="0"/>
              <a:t>определённый для результата функции </a:t>
            </a:r>
            <a:r>
              <a:rPr lang="en-US" dirty="0"/>
              <a:t>lower(col1) </a:t>
            </a:r>
            <a:r>
              <a:rPr lang="ru-RU" dirty="0"/>
              <a:t>так</a:t>
            </a:r>
            <a:r>
              <a:rPr lang="en-US" dirty="0"/>
              <a:t>: </a:t>
            </a:r>
            <a:endParaRPr lang="ru-RU" dirty="0"/>
          </a:p>
          <a:p>
            <a:pPr marL="0" indent="0">
              <a:buNone/>
            </a:pPr>
            <a:r>
              <a:rPr lang="en-US" dirty="0"/>
              <a:t>CREATE INDEX test1_lower_col1_idx ON test1 (lower(col1));</a:t>
            </a:r>
            <a:endParaRPr lang="ru-RU" dirty="0"/>
          </a:p>
          <a:p>
            <a:pPr marL="0" indent="0">
              <a:buNone/>
            </a:pPr>
            <a:r>
              <a:rPr lang="ru-RU" dirty="0"/>
              <a:t>Если объявить этот индекс уникальным (</a:t>
            </a:r>
            <a:r>
              <a:rPr lang="en-US" cap="small" dirty="0"/>
              <a:t>unique</a:t>
            </a:r>
            <a:r>
              <a:rPr lang="ru-RU" dirty="0"/>
              <a:t>), он не даст добавить строки, в которых значения </a:t>
            </a:r>
            <a:r>
              <a:rPr lang="en-US" dirty="0"/>
              <a:t>col1 </a:t>
            </a:r>
            <a:r>
              <a:rPr lang="ru-RU" dirty="0"/>
              <a:t>различаются только регистром, как и те, в которых значения </a:t>
            </a:r>
            <a:r>
              <a:rPr lang="en-US" dirty="0"/>
              <a:t>col1 </a:t>
            </a:r>
            <a:r>
              <a:rPr lang="ru-RU" dirty="0"/>
              <a:t>действительно одинаковые. Таким образом, индексы по выражениям можно использовать ещё и для обеспечения ограничений, которые нельзя записать как простые ограничения уникальности.</a:t>
            </a:r>
          </a:p>
          <a:p>
            <a:pPr marL="0" indent="0">
              <a:buNone/>
            </a:pPr>
            <a:r>
              <a:rPr lang="ru-RU" dirty="0"/>
              <a:t>Если же часто выполняются запросы вида:</a:t>
            </a:r>
          </a:p>
          <a:p>
            <a:pPr marL="0" indent="0">
              <a:buNone/>
            </a:pPr>
            <a:r>
              <a:rPr lang="en-US" dirty="0"/>
              <a:t>SELECT * FROM people WHERE (</a:t>
            </a:r>
            <a:r>
              <a:rPr lang="en-US" dirty="0" err="1"/>
              <a:t>first_name</a:t>
            </a:r>
            <a:r>
              <a:rPr lang="en-US" dirty="0"/>
              <a:t> ||</a:t>
            </a:r>
            <a:r>
              <a:rPr lang="ru-RU" dirty="0"/>
              <a:t> </a:t>
            </a:r>
            <a:r>
              <a:rPr lang="en-US" dirty="0"/>
              <a:t>‘</a:t>
            </a:r>
            <a:r>
              <a:rPr lang="ru-RU" dirty="0"/>
              <a:t> </a:t>
            </a:r>
            <a:r>
              <a:rPr lang="en-US" dirty="0"/>
              <a:t>'|| </a:t>
            </a:r>
            <a:r>
              <a:rPr lang="en-US" dirty="0" err="1"/>
              <a:t>last_name</a:t>
            </a:r>
            <a:r>
              <a:rPr lang="en-US" dirty="0"/>
              <a:t>) = 'John Smith';</a:t>
            </a:r>
            <a:endParaRPr lang="ru-RU" dirty="0"/>
          </a:p>
          <a:p>
            <a:pPr marL="0" indent="0">
              <a:buNone/>
            </a:pPr>
            <a:r>
              <a:rPr lang="ru-RU" dirty="0"/>
              <a:t>тогда, возможно, стоит создать такой индекс:</a:t>
            </a:r>
          </a:p>
          <a:p>
            <a:pPr marL="0" indent="0">
              <a:buNone/>
            </a:pPr>
            <a:r>
              <a:rPr lang="en-US" dirty="0"/>
              <a:t>CREATE INDEX </a:t>
            </a:r>
            <a:r>
              <a:rPr lang="en-US" dirty="0" err="1"/>
              <a:t>people_names</a:t>
            </a:r>
            <a:r>
              <a:rPr lang="en-US" dirty="0"/>
              <a:t> ON people ((</a:t>
            </a:r>
            <a:r>
              <a:rPr lang="en-US" dirty="0" err="1"/>
              <a:t>first_name</a:t>
            </a:r>
            <a:r>
              <a:rPr lang="en-US" dirty="0"/>
              <a:t> ||‘</a:t>
            </a:r>
            <a:r>
              <a:rPr lang="ru-RU" dirty="0"/>
              <a:t> </a:t>
            </a:r>
            <a:r>
              <a:rPr lang="en-US" dirty="0"/>
              <a:t>'|| </a:t>
            </a:r>
            <a:r>
              <a:rPr lang="en-US" dirty="0" err="1"/>
              <a:t>last_name</a:t>
            </a:r>
            <a:r>
              <a:rPr lang="en-US" dirty="0"/>
              <a:t>));</a:t>
            </a:r>
            <a:endParaRPr lang="ru-RU" dirty="0"/>
          </a:p>
          <a:p>
            <a:pPr marL="0" indent="0">
              <a:buNone/>
            </a:pPr>
            <a:r>
              <a:rPr lang="ru-RU" dirty="0"/>
              <a:t>Синтаксис команды </a:t>
            </a:r>
            <a:r>
              <a:rPr lang="en-US" cap="small" dirty="0"/>
              <a:t>create index </a:t>
            </a:r>
            <a:r>
              <a:rPr lang="ru-RU" dirty="0"/>
              <a:t>обычно требует заключать индексные выражения в скобки, как показано во втором примере. Если же выражение представляет собой просто вызов функции, как в первом примере, дополнительные скобки можно опустить.</a:t>
            </a:r>
          </a:p>
          <a:p>
            <a:pPr marL="0" indent="0">
              <a:buNone/>
            </a:pPr>
            <a:r>
              <a:rPr lang="ru-RU" dirty="0"/>
              <a:t>Поддержка индексируемых выражений является весьма затратной, так как эти выражения должны вычисляться при добавлении каждой строки и при каждом последующем изменении. Однако при поиске по индексу индексируемое выражение </a:t>
            </a:r>
            <a:r>
              <a:rPr lang="ru-RU" i="1" dirty="0"/>
              <a:t>не</a:t>
            </a:r>
            <a:r>
              <a:rPr lang="ru-RU" dirty="0"/>
              <a:t> вычисляется повторно, так как его результат уже сохранён в индексе. В рассмотренных выше случаях система видит запрос как </a:t>
            </a:r>
            <a:r>
              <a:rPr lang="en-US" cap="small" dirty="0"/>
              <a:t>where</a:t>
            </a:r>
            <a:r>
              <a:rPr lang="en-US" dirty="0"/>
              <a:t> </a:t>
            </a:r>
            <a:r>
              <a:rPr lang="en-US" dirty="0" err="1"/>
              <a:t>столбец_индекса</a:t>
            </a:r>
            <a:r>
              <a:rPr lang="en-US" dirty="0"/>
              <a:t> = '</a:t>
            </a:r>
            <a:r>
              <a:rPr lang="en-US" dirty="0" err="1"/>
              <a:t>константа</a:t>
            </a:r>
            <a:r>
              <a:rPr lang="en-US" dirty="0"/>
              <a:t>' </a:t>
            </a:r>
            <a:r>
              <a:rPr lang="ru-RU" dirty="0"/>
              <a:t>и поэтому поиск выполняется так же быстро, как и с простым индексом. Таким образом, индексы по выражениям могут быть полезны, когда скорость извлечения данных гораздо важнее скорости добавления и изменения.</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200</a:t>
            </a:fld>
            <a:endParaRPr lang="ru-RU" dirty="0"/>
          </a:p>
        </p:txBody>
      </p:sp>
    </p:spTree>
    <p:extLst>
      <p:ext uri="{BB962C8B-B14F-4D97-AF65-F5344CB8AC3E}">
        <p14:creationId xmlns:p14="http://schemas.microsoft.com/office/powerpoint/2010/main" val="30715735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523395"/>
          </a:xfrm>
        </p:spPr>
        <p:txBody>
          <a:bodyPr>
            <a:normAutofit fontScale="90000"/>
          </a:bodyPr>
          <a:lstStyle/>
          <a:p>
            <a:r>
              <a:rPr lang="ru-RU" dirty="0"/>
              <a:t>Частичные индексы</a:t>
            </a:r>
          </a:p>
        </p:txBody>
      </p:sp>
      <p:sp>
        <p:nvSpPr>
          <p:cNvPr id="3" name="Объект 2"/>
          <p:cNvSpPr>
            <a:spLocks noGrp="1"/>
          </p:cNvSpPr>
          <p:nvPr>
            <p:ph idx="1"/>
          </p:nvPr>
        </p:nvSpPr>
        <p:spPr>
          <a:xfrm>
            <a:off x="628650" y="1825624"/>
            <a:ext cx="7886700" cy="4816715"/>
          </a:xfrm>
        </p:spPr>
        <p:txBody>
          <a:bodyPr>
            <a:normAutofit fontScale="77500" lnSpcReduction="20000"/>
          </a:bodyPr>
          <a:lstStyle/>
          <a:p>
            <a:pPr marL="0" indent="0">
              <a:buNone/>
            </a:pPr>
            <a:r>
              <a:rPr lang="ru-RU" i="1" dirty="0"/>
              <a:t>Частичный индекс</a:t>
            </a:r>
            <a:r>
              <a:rPr lang="ru-RU" dirty="0"/>
              <a:t> — это индекс, который строится по подмножеству строк таблицы, определяемому условным выражением (называемым </a:t>
            </a:r>
            <a:r>
              <a:rPr lang="ru-RU" i="1" dirty="0"/>
              <a:t>предикатом</a:t>
            </a:r>
            <a:r>
              <a:rPr lang="ru-RU" dirty="0"/>
              <a:t> частичного индекса). Такой индекс содержит записи только для строк, удовлетворяющих предикату. Частичные индексы довольно специфичны, но в ряде ситуаций они могут быть очень полезны.</a:t>
            </a:r>
          </a:p>
          <a:p>
            <a:pPr marL="0" indent="0">
              <a:buNone/>
            </a:pPr>
            <a:r>
              <a:rPr lang="ru-RU" dirty="0"/>
              <a:t>Частичные индексы могут быть полезны, во-первых, тем, что позволяют избежать индексирования распространённых значений. Так как при поиске распространённого значения (такого, которое содержится в значительном проценте всех строк) индекс всё равно не будет использоваться, хранить эти строки в индексе нет смысла. Исключив их из индекса, можно уменьшить его размер, а значит и ускорить запросы, использующие этот индекс. Это также может ускорить операции изменения данных в таблице, так как индекс будет обновляться не всегда. Возможное применение этой идеи проиллюстрировано на следующем слайде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201</a:t>
            </a:fld>
            <a:endParaRPr lang="ru-RU" dirty="0"/>
          </a:p>
        </p:txBody>
      </p:sp>
    </p:spTree>
    <p:extLst>
      <p:ext uri="{BB962C8B-B14F-4D97-AF65-F5344CB8AC3E}">
        <p14:creationId xmlns:p14="http://schemas.microsoft.com/office/powerpoint/2010/main" val="9384760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частичного индекса, слайд 1/2</a:t>
            </a:r>
          </a:p>
        </p:txBody>
      </p:sp>
      <p:sp>
        <p:nvSpPr>
          <p:cNvPr id="3" name="Объект 2"/>
          <p:cNvSpPr>
            <a:spLocks noGrp="1"/>
          </p:cNvSpPr>
          <p:nvPr>
            <p:ph idx="1"/>
          </p:nvPr>
        </p:nvSpPr>
        <p:spPr/>
        <p:txBody>
          <a:bodyPr>
            <a:normAutofit fontScale="77500" lnSpcReduction="20000"/>
          </a:bodyPr>
          <a:lstStyle/>
          <a:p>
            <a:pPr marL="0" indent="0">
              <a:buNone/>
            </a:pPr>
            <a:r>
              <a:rPr lang="ru-RU" dirty="0"/>
              <a:t>Предположим, что в базе данных хранится журнал обращений к сайту компании. Большая часть обращений будет происходить из диапазона </a:t>
            </a:r>
            <a:r>
              <a:rPr lang="en-US" dirty="0"/>
              <a:t>IP</a:t>
            </a:r>
            <a:r>
              <a:rPr lang="ru-RU" dirty="0"/>
              <a:t>-адресов компании, а остальные могут быть откуда угодно (например, к нему могут подключаться внешние сотрудники с динамическими </a:t>
            </a:r>
            <a:r>
              <a:rPr lang="en-US" dirty="0"/>
              <a:t>IP</a:t>
            </a:r>
            <a:r>
              <a:rPr lang="ru-RU" dirty="0"/>
              <a:t>). Если при поиске по </a:t>
            </a:r>
            <a:r>
              <a:rPr lang="en-US" dirty="0"/>
              <a:t>IP </a:t>
            </a:r>
            <a:r>
              <a:rPr lang="ru-RU" dirty="0"/>
              <a:t>обычно интересуют внешние подключения, то </a:t>
            </a:r>
            <a:r>
              <a:rPr lang="en-US" dirty="0"/>
              <a:t>IP</a:t>
            </a:r>
            <a:r>
              <a:rPr lang="ru-RU" dirty="0"/>
              <a:t>-диапазон внутренней сети компании можно не включать в индекс.</a:t>
            </a:r>
          </a:p>
          <a:p>
            <a:pPr marL="0" indent="0">
              <a:buNone/>
            </a:pPr>
            <a:r>
              <a:rPr lang="ru-RU" dirty="0"/>
              <a:t>Пусть у вас есть такая таблица:</a:t>
            </a:r>
          </a:p>
          <a:p>
            <a:pPr marL="0" indent="0">
              <a:buNone/>
            </a:pPr>
            <a:r>
              <a:rPr lang="en-US" dirty="0"/>
              <a:t>CREATE TABLE </a:t>
            </a:r>
            <a:r>
              <a:rPr lang="en-US" dirty="0" err="1"/>
              <a:t>access_log</a:t>
            </a:r>
            <a:r>
              <a:rPr lang="en-US" dirty="0"/>
              <a:t> ( </a:t>
            </a:r>
            <a:r>
              <a:rPr lang="en-US" dirty="0" err="1"/>
              <a:t>url</a:t>
            </a:r>
            <a:r>
              <a:rPr lang="en-US" dirty="0"/>
              <a:t> varchar, </a:t>
            </a:r>
            <a:r>
              <a:rPr lang="en-US" dirty="0" err="1"/>
              <a:t>client_ip</a:t>
            </a:r>
            <a:r>
              <a:rPr lang="en-US" dirty="0"/>
              <a:t> </a:t>
            </a:r>
            <a:r>
              <a:rPr lang="en-US" dirty="0" err="1"/>
              <a:t>inet</a:t>
            </a:r>
            <a:r>
              <a:rPr lang="ru-RU" dirty="0"/>
              <a:t>, …)</a:t>
            </a:r>
          </a:p>
          <a:p>
            <a:pPr marL="0" indent="0">
              <a:buNone/>
            </a:pPr>
            <a:r>
              <a:rPr lang="ru-RU" dirty="0"/>
              <a:t>Создать частичный индекс для данного примера можно так:</a:t>
            </a:r>
          </a:p>
          <a:p>
            <a:pPr marL="0" indent="0">
              <a:buNone/>
            </a:pPr>
            <a:r>
              <a:rPr lang="en-US" dirty="0"/>
              <a:t>CREATE INDEX </a:t>
            </a:r>
            <a:r>
              <a:rPr lang="en-US" dirty="0" err="1"/>
              <a:t>access_log_client_ip_ix</a:t>
            </a:r>
            <a:r>
              <a:rPr lang="en-US" dirty="0"/>
              <a:t> ON </a:t>
            </a:r>
            <a:r>
              <a:rPr lang="en-US" dirty="0" err="1"/>
              <a:t>access_log</a:t>
            </a:r>
            <a:r>
              <a:rPr lang="en-US" dirty="0"/>
              <a:t> (</a:t>
            </a:r>
            <a:r>
              <a:rPr lang="en-US" dirty="0" err="1"/>
              <a:t>client_ip</a:t>
            </a:r>
            <a:r>
              <a:rPr lang="en-US" dirty="0"/>
              <a:t>)</a:t>
            </a:r>
            <a:endParaRPr lang="ru-RU" dirty="0"/>
          </a:p>
          <a:p>
            <a:pPr marL="0" indent="0">
              <a:buNone/>
            </a:pPr>
            <a:r>
              <a:rPr lang="ru-RU" dirty="0"/>
              <a:t>WHERE NOT (</a:t>
            </a:r>
            <a:r>
              <a:rPr lang="ru-RU" dirty="0" err="1"/>
              <a:t>client_ip</a:t>
            </a:r>
            <a:r>
              <a:rPr lang="ru-RU" dirty="0"/>
              <a:t> &gt; </a:t>
            </a:r>
            <a:r>
              <a:rPr lang="ru-RU" dirty="0" err="1"/>
              <a:t>inet</a:t>
            </a:r>
            <a:r>
              <a:rPr lang="ru-RU" dirty="0"/>
              <a:t> '192.168.100.0' AND </a:t>
            </a:r>
            <a:r>
              <a:rPr lang="ru-RU" dirty="0" err="1"/>
              <a:t>client_ip</a:t>
            </a:r>
            <a:r>
              <a:rPr lang="ru-RU" dirty="0"/>
              <a:t> &lt; </a:t>
            </a:r>
            <a:r>
              <a:rPr lang="ru-RU" dirty="0" err="1"/>
              <a:t>inet</a:t>
            </a:r>
            <a:r>
              <a:rPr lang="ru-RU" dirty="0"/>
              <a:t> '192.168.100.255');</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202</a:t>
            </a:fld>
            <a:endParaRPr lang="ru-RU" dirty="0"/>
          </a:p>
        </p:txBody>
      </p:sp>
    </p:spTree>
    <p:extLst>
      <p:ext uri="{BB962C8B-B14F-4D97-AF65-F5344CB8AC3E}">
        <p14:creationId xmlns:p14="http://schemas.microsoft.com/office/powerpoint/2010/main" val="270259375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частичного индекса, слайд 2/2</a:t>
            </a:r>
          </a:p>
        </p:txBody>
      </p:sp>
      <p:sp>
        <p:nvSpPr>
          <p:cNvPr id="3" name="Объект 2"/>
          <p:cNvSpPr>
            <a:spLocks noGrp="1"/>
          </p:cNvSpPr>
          <p:nvPr>
            <p:ph idx="1"/>
          </p:nvPr>
        </p:nvSpPr>
        <p:spPr>
          <a:xfrm>
            <a:off x="628650" y="1825624"/>
            <a:ext cx="7886700" cy="4895851"/>
          </a:xfrm>
        </p:spPr>
        <p:txBody>
          <a:bodyPr>
            <a:normAutofit fontScale="62500" lnSpcReduction="20000"/>
          </a:bodyPr>
          <a:lstStyle/>
          <a:p>
            <a:pPr marL="0" indent="0">
              <a:buNone/>
            </a:pPr>
            <a:r>
              <a:rPr lang="ru-RU" dirty="0"/>
              <a:t>Так будет выглядеть типичный запрос, использующий этот индекс:</a:t>
            </a:r>
          </a:p>
          <a:p>
            <a:pPr marL="0" indent="0">
              <a:buNone/>
            </a:pPr>
            <a:r>
              <a:rPr lang="en-US" dirty="0"/>
              <a:t>SELECT *</a:t>
            </a:r>
            <a:r>
              <a:rPr lang="ru-RU" dirty="0"/>
              <a:t> </a:t>
            </a:r>
            <a:r>
              <a:rPr lang="en-US" dirty="0"/>
              <a:t>FROM </a:t>
            </a:r>
            <a:r>
              <a:rPr lang="en-US" dirty="0" err="1"/>
              <a:t>access_log</a:t>
            </a:r>
            <a:endParaRPr lang="ru-RU" dirty="0"/>
          </a:p>
          <a:p>
            <a:pPr marL="0" indent="0">
              <a:buNone/>
            </a:pPr>
            <a:r>
              <a:rPr lang="en-US" dirty="0"/>
              <a:t>WHERE </a:t>
            </a:r>
            <a:r>
              <a:rPr lang="en-US" dirty="0" err="1"/>
              <a:t>url</a:t>
            </a:r>
            <a:r>
              <a:rPr lang="en-US" dirty="0"/>
              <a:t> = '/index.html' AND </a:t>
            </a:r>
            <a:r>
              <a:rPr lang="en-US" dirty="0" err="1"/>
              <a:t>client_ip</a:t>
            </a:r>
            <a:r>
              <a:rPr lang="en-US" dirty="0"/>
              <a:t> = </a:t>
            </a:r>
            <a:r>
              <a:rPr lang="en-US" dirty="0" err="1"/>
              <a:t>inet</a:t>
            </a:r>
            <a:r>
              <a:rPr lang="en-US" dirty="0"/>
              <a:t> '212.78.10.32';</a:t>
            </a:r>
            <a:endParaRPr lang="ru-RU" dirty="0"/>
          </a:p>
          <a:p>
            <a:pPr marL="0" indent="0">
              <a:buNone/>
            </a:pPr>
            <a:r>
              <a:rPr lang="ru-RU" dirty="0"/>
              <a:t>А следующий запрос не будет использовать этот индекс:</a:t>
            </a:r>
          </a:p>
          <a:p>
            <a:pPr marL="0" indent="0">
              <a:buNone/>
            </a:pPr>
            <a:r>
              <a:rPr lang="en-US" dirty="0"/>
              <a:t>SELECT *</a:t>
            </a:r>
            <a:r>
              <a:rPr lang="ru-RU" dirty="0"/>
              <a:t> </a:t>
            </a:r>
            <a:r>
              <a:rPr lang="en-US" dirty="0"/>
              <a:t>FROM </a:t>
            </a:r>
            <a:r>
              <a:rPr lang="en-US" dirty="0" err="1"/>
              <a:t>access_log</a:t>
            </a:r>
            <a:endParaRPr lang="ru-RU" dirty="0"/>
          </a:p>
          <a:p>
            <a:pPr marL="0" indent="0">
              <a:buNone/>
            </a:pPr>
            <a:r>
              <a:rPr lang="en-US" dirty="0"/>
              <a:t>WHERE </a:t>
            </a:r>
            <a:r>
              <a:rPr lang="en-US" dirty="0" err="1"/>
              <a:t>client_ip</a:t>
            </a:r>
            <a:r>
              <a:rPr lang="en-US" dirty="0"/>
              <a:t> = </a:t>
            </a:r>
            <a:r>
              <a:rPr lang="en-US" dirty="0" err="1"/>
              <a:t>inet</a:t>
            </a:r>
            <a:r>
              <a:rPr lang="en-US" dirty="0"/>
              <a:t> '192.168.100.23';</a:t>
            </a:r>
            <a:endParaRPr lang="ru-RU" dirty="0"/>
          </a:p>
          <a:p>
            <a:pPr marL="0" indent="0">
              <a:buNone/>
            </a:pPr>
            <a:r>
              <a:rPr lang="ru-RU" dirty="0"/>
              <a:t>Отметим, что при таком определении частичного индекса необходимо, чтобы распространённые значения были известны заранее, так что такие индексы лучше использовать, когда распределение данных не меняется. Хотя такие индексы можно пересоздавать время от времени, подстраиваясь под новое распределение, это значительно усложняет поддержку.</a:t>
            </a:r>
          </a:p>
          <a:p>
            <a:pPr marL="0" indent="0">
              <a:buNone/>
            </a:pPr>
            <a:r>
              <a:rPr lang="ru-RU" dirty="0"/>
              <a:t>Во-вторых, частичные индексы могут быть полезны тем, что позволяют исключить из индекса значения, которые обычно не представляют интереса. При этом разработчик получает те же преимущества, что и в рассмотренном случае, но система не сможет извлечь «неинтересные» значения по этому индексу, даже если сканирование индекса может быть эффективным. Очевидно, настройка частичных индексов в таких случаях требует тщательного анализа и тестирования.</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203</a:t>
            </a:fld>
            <a:endParaRPr lang="ru-RU" dirty="0"/>
          </a:p>
        </p:txBody>
      </p:sp>
    </p:spTree>
    <p:extLst>
      <p:ext uri="{BB962C8B-B14F-4D97-AF65-F5344CB8AC3E}">
        <p14:creationId xmlns:p14="http://schemas.microsoft.com/office/powerpoint/2010/main" val="20337151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частичного индекса 2, слайд 1/2</a:t>
            </a:r>
          </a:p>
        </p:txBody>
      </p:sp>
      <p:sp>
        <p:nvSpPr>
          <p:cNvPr id="3" name="Объект 2"/>
          <p:cNvSpPr>
            <a:spLocks noGrp="1"/>
          </p:cNvSpPr>
          <p:nvPr>
            <p:ph idx="1"/>
          </p:nvPr>
        </p:nvSpPr>
        <p:spPr/>
        <p:txBody>
          <a:bodyPr>
            <a:normAutofit fontScale="55000" lnSpcReduction="20000"/>
          </a:bodyPr>
          <a:lstStyle/>
          <a:p>
            <a:pPr marL="0" indent="0">
              <a:buNone/>
            </a:pPr>
            <a:r>
              <a:rPr lang="ru-RU" dirty="0"/>
              <a:t>Если есть таблица, в которой хранятся и оплаченные, и неоплаченные счета, и при этом неоплаченные счета составляют только небольшую часть всей таблицы, но представляют наибольший интерес, производительность запросов можно увеличить, создав индекс только по неоплаченным счетам. Сделать это можно следующей командой</a:t>
            </a:r>
            <a:r>
              <a:rPr lang="en-US" dirty="0"/>
              <a:t>:</a:t>
            </a:r>
            <a:endParaRPr lang="ru-RU" dirty="0"/>
          </a:p>
          <a:p>
            <a:pPr marL="0" indent="0">
              <a:buNone/>
            </a:pPr>
            <a:r>
              <a:rPr lang="en-US" dirty="0"/>
              <a:t>CREATE INDEX </a:t>
            </a:r>
            <a:r>
              <a:rPr lang="en-US" dirty="0" err="1"/>
              <a:t>orders_unbilled_index</a:t>
            </a:r>
            <a:r>
              <a:rPr lang="en-US" dirty="0"/>
              <a:t> ON orders (</a:t>
            </a:r>
            <a:r>
              <a:rPr lang="en-US" dirty="0" err="1"/>
              <a:t>order_nr</a:t>
            </a:r>
            <a:r>
              <a:rPr lang="en-US" dirty="0"/>
              <a:t>)</a:t>
            </a:r>
            <a:endParaRPr lang="ru-RU" dirty="0"/>
          </a:p>
          <a:p>
            <a:pPr marL="0" indent="0">
              <a:buNone/>
            </a:pPr>
            <a:r>
              <a:rPr lang="en-US" dirty="0"/>
              <a:t>WHERE billed is not true;</a:t>
            </a:r>
            <a:endParaRPr lang="ru-RU" dirty="0"/>
          </a:p>
          <a:p>
            <a:pPr marL="0" indent="0">
              <a:buNone/>
            </a:pPr>
            <a:r>
              <a:rPr lang="ru-RU" dirty="0"/>
              <a:t>Этот индекс будет применяться, например в таком запросе:</a:t>
            </a:r>
          </a:p>
          <a:p>
            <a:pPr marL="0" indent="0">
              <a:buNone/>
            </a:pPr>
            <a:r>
              <a:rPr lang="en-US" dirty="0"/>
              <a:t>SELECT * FROM orders WHERE billed is not true AND </a:t>
            </a:r>
            <a:r>
              <a:rPr lang="en-US" dirty="0" err="1"/>
              <a:t>order_nr</a:t>
            </a:r>
            <a:r>
              <a:rPr lang="en-US" dirty="0"/>
              <a:t> &lt; 10000;</a:t>
            </a:r>
            <a:endParaRPr lang="ru-RU" dirty="0"/>
          </a:p>
          <a:p>
            <a:pPr marL="0" indent="0">
              <a:buNone/>
            </a:pPr>
            <a:r>
              <a:rPr lang="ru-RU" dirty="0"/>
              <a:t>Однако он также может применяться в запросах, где </a:t>
            </a:r>
            <a:r>
              <a:rPr lang="en-US" dirty="0" err="1"/>
              <a:t>order_nr</a:t>
            </a:r>
            <a:r>
              <a:rPr lang="en-US" dirty="0"/>
              <a:t> </a:t>
            </a:r>
            <a:r>
              <a:rPr lang="ru-RU" dirty="0"/>
              <a:t>вообще не используется, например:</a:t>
            </a:r>
          </a:p>
          <a:p>
            <a:pPr marL="0" indent="0">
              <a:buNone/>
            </a:pPr>
            <a:r>
              <a:rPr lang="en-US" dirty="0"/>
              <a:t>SELECT * FROM orders WHERE billed is not true AND amount &gt; 5000.00;</a:t>
            </a:r>
            <a:endParaRPr lang="ru-RU" dirty="0"/>
          </a:p>
          <a:p>
            <a:pPr marL="0" indent="0">
              <a:buNone/>
            </a:pPr>
            <a:r>
              <a:rPr lang="ru-RU" dirty="0"/>
              <a:t>Конечно, он будет не так эффективен, как мог бы быть частичный индекс по столбцу </a:t>
            </a:r>
            <a:r>
              <a:rPr lang="en-US" dirty="0"/>
              <a:t>amount</a:t>
            </a:r>
            <a:r>
              <a:rPr lang="ru-RU" dirty="0"/>
              <a:t>, так как системе придётся сканировать его целиком. Тем не менее, если неоплаченных счетов сравнительно мало, выиграть при поиске неоплаченного счёта можно и с таким частичным индексом.</a:t>
            </a:r>
          </a:p>
          <a:p>
            <a:pPr marL="0" indent="0">
              <a:buNone/>
            </a:pPr>
            <a:r>
              <a:rPr lang="ru-RU" dirty="0"/>
              <a:t>Заметьте, что в таком запросе этот индекс не будет использоваться:</a:t>
            </a:r>
          </a:p>
          <a:p>
            <a:pPr marL="0" indent="0">
              <a:buNone/>
            </a:pPr>
            <a:r>
              <a:rPr lang="en-US" dirty="0"/>
              <a:t>SELECT * FROM orders WHERE </a:t>
            </a:r>
            <a:r>
              <a:rPr lang="en-US" dirty="0" err="1"/>
              <a:t>order_nr</a:t>
            </a:r>
            <a:r>
              <a:rPr lang="en-US" dirty="0"/>
              <a:t> = 3501;</a:t>
            </a:r>
            <a:endParaRPr lang="ru-RU" dirty="0"/>
          </a:p>
          <a:p>
            <a:pPr marL="0" indent="0">
              <a:buNone/>
            </a:pPr>
            <a:r>
              <a:rPr lang="ru-RU" dirty="0"/>
              <a:t>Счёт с номером 3501 может оказаться, как в числе неоплаченных, так и оплаченных.</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204</a:t>
            </a:fld>
            <a:endParaRPr lang="ru-RU" dirty="0"/>
          </a:p>
        </p:txBody>
      </p:sp>
    </p:spTree>
    <p:extLst>
      <p:ext uri="{BB962C8B-B14F-4D97-AF65-F5344CB8AC3E}">
        <p14:creationId xmlns:p14="http://schemas.microsoft.com/office/powerpoint/2010/main" val="247969575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частичного индекса 2, слайд 2/2</a:t>
            </a:r>
          </a:p>
        </p:txBody>
      </p:sp>
      <p:sp>
        <p:nvSpPr>
          <p:cNvPr id="3" name="Объект 2"/>
          <p:cNvSpPr>
            <a:spLocks noGrp="1"/>
          </p:cNvSpPr>
          <p:nvPr>
            <p:ph idx="1"/>
          </p:nvPr>
        </p:nvSpPr>
        <p:spPr>
          <a:xfrm>
            <a:off x="628650" y="1825624"/>
            <a:ext cx="7886700" cy="4773583"/>
          </a:xfrm>
        </p:spPr>
        <p:txBody>
          <a:bodyPr>
            <a:normAutofit fontScale="70000" lnSpcReduction="20000"/>
          </a:bodyPr>
          <a:lstStyle/>
          <a:p>
            <a:pPr marL="0" indent="0">
              <a:buNone/>
            </a:pPr>
            <a:r>
              <a:rPr lang="ru-RU" dirty="0"/>
              <a:t>Пример показывает, что индексируемый столбец не обязательно должен совпадать со столбцом, используемым в предикате. </a:t>
            </a:r>
            <a:r>
              <a:rPr lang="en-US" dirty="0"/>
              <a:t>PostgreSQL </a:t>
            </a:r>
            <a:r>
              <a:rPr lang="ru-RU" dirty="0"/>
              <a:t>поддерживает частичные индексы с произвольными предикатами — главное, чтобы в них фигурировали только столбцы индексируемой таблицы. Однако следует помнить, что предикат должен соответствовать условиям запросов, для оптимизации которых предназначается данный индекс. Точнее, частичный индекс будет применяться в запросе, только если система сможет понять, что условие </a:t>
            </a:r>
            <a:r>
              <a:rPr lang="en-US" cap="small" dirty="0"/>
              <a:t>where </a:t>
            </a:r>
            <a:r>
              <a:rPr lang="ru-RU" dirty="0"/>
              <a:t>данного запроса математически сводится к предикату индекса. Также следует помнить, что </a:t>
            </a:r>
            <a:r>
              <a:rPr lang="en-US" dirty="0"/>
              <a:t>PostgreSQL </a:t>
            </a:r>
            <a:r>
              <a:rPr lang="ru-RU" dirty="0"/>
              <a:t>не умеет доказывать математические утверждения об эквивалентности выражений, записанных в разных формах. Система может выявить только самые простые следствия с неравенствами; например, понять, что из «</a:t>
            </a:r>
            <a:r>
              <a:rPr lang="en-US" dirty="0"/>
              <a:t>x </a:t>
            </a:r>
            <a:r>
              <a:rPr lang="ru-RU" dirty="0"/>
              <a:t>&lt; 1» следует «</a:t>
            </a:r>
            <a:r>
              <a:rPr lang="en-US" dirty="0"/>
              <a:t>x </a:t>
            </a:r>
            <a:r>
              <a:rPr lang="ru-RU" dirty="0"/>
              <a:t>&lt; 2»; во всех остальных случаях условие предиката должно точно совпадать с условием в предложении </a:t>
            </a:r>
            <a:r>
              <a:rPr lang="en-US" cap="small" dirty="0"/>
              <a:t>where</a:t>
            </a:r>
            <a:r>
              <a:rPr lang="ru-RU" dirty="0"/>
              <a:t>, иначе индекс будет считаться неподходящим. Сопоставление условий происходит во время планирования запросов, а не во время выполнения. Как следствие, запросы с параметрами не будут работать с частичными индексами. Например, условие с параметром «</a:t>
            </a:r>
            <a:r>
              <a:rPr lang="en-US" dirty="0"/>
              <a:t>x </a:t>
            </a:r>
            <a:r>
              <a:rPr lang="ru-RU" dirty="0"/>
              <a:t>&lt; ?» в подготовленном запросе никогда не будет сведено к «</a:t>
            </a:r>
            <a:r>
              <a:rPr lang="en-US" dirty="0"/>
              <a:t>x </a:t>
            </a:r>
            <a:r>
              <a:rPr lang="ru-RU" dirty="0"/>
              <a:t>&lt; 2» при всех возможных значениях параметра.</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205</a:t>
            </a:fld>
            <a:endParaRPr lang="ru-RU" dirty="0"/>
          </a:p>
        </p:txBody>
      </p:sp>
    </p:spTree>
    <p:extLst>
      <p:ext uri="{BB962C8B-B14F-4D97-AF65-F5344CB8AC3E}">
        <p14:creationId xmlns:p14="http://schemas.microsoft.com/office/powerpoint/2010/main" val="180896843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Уникальный частичный индекс</a:t>
            </a:r>
          </a:p>
        </p:txBody>
      </p:sp>
      <p:sp>
        <p:nvSpPr>
          <p:cNvPr id="3" name="Объект 2"/>
          <p:cNvSpPr>
            <a:spLocks noGrp="1"/>
          </p:cNvSpPr>
          <p:nvPr>
            <p:ph idx="1"/>
          </p:nvPr>
        </p:nvSpPr>
        <p:spPr/>
        <p:txBody>
          <a:bodyPr>
            <a:normAutofit fontScale="85000" lnSpcReduction="10000"/>
          </a:bodyPr>
          <a:lstStyle/>
          <a:p>
            <a:pPr marL="0" indent="0">
              <a:buNone/>
            </a:pPr>
            <a:r>
              <a:rPr lang="ru-RU" dirty="0"/>
              <a:t>Предположим, что имеется таблица с результатами теста. Необходимо, чтобы для каждого сочетания предмета и целевой темы была только одна запись об успешном результате, а неудачных попыток могло быть много. Этого можно добиться, например, таким способом</a:t>
            </a:r>
            <a:r>
              <a:rPr lang="en-US" dirty="0"/>
              <a:t>:</a:t>
            </a:r>
            <a:endParaRPr lang="ru-RU" dirty="0"/>
          </a:p>
          <a:p>
            <a:pPr marL="0" indent="0">
              <a:buNone/>
            </a:pPr>
            <a:r>
              <a:rPr lang="en-US" dirty="0"/>
              <a:t>CREATE TABLE tests ( subject text, target text, success </a:t>
            </a:r>
            <a:r>
              <a:rPr lang="en-US" dirty="0" err="1"/>
              <a:t>boolean</a:t>
            </a:r>
            <a:r>
              <a:rPr lang="en-US" dirty="0"/>
              <a:t>,</a:t>
            </a:r>
            <a:r>
              <a:rPr lang="ru-RU" dirty="0"/>
              <a:t> …)</a:t>
            </a:r>
          </a:p>
          <a:p>
            <a:pPr marL="0" indent="0">
              <a:buNone/>
            </a:pPr>
            <a:r>
              <a:rPr lang="en-US" dirty="0"/>
              <a:t>CREATE UNIQUE INDEX </a:t>
            </a:r>
            <a:r>
              <a:rPr lang="en-US" dirty="0" err="1"/>
              <a:t>tests_success_constraint</a:t>
            </a:r>
            <a:r>
              <a:rPr lang="en-US" dirty="0"/>
              <a:t> ON tests (subject, target)</a:t>
            </a:r>
            <a:endParaRPr lang="ru-RU" dirty="0"/>
          </a:p>
          <a:p>
            <a:pPr marL="0" indent="0">
              <a:buNone/>
            </a:pPr>
            <a:r>
              <a:rPr lang="en-US" dirty="0"/>
              <a:t>WHERE success</a:t>
            </a:r>
            <a:r>
              <a:rPr lang="ru-RU" dirty="0"/>
              <a:t>;</a:t>
            </a:r>
          </a:p>
          <a:p>
            <a:pPr marL="0" indent="0">
              <a:buNone/>
            </a:pPr>
            <a:r>
              <a:rPr lang="ru-RU" dirty="0"/>
              <a:t>Это подход будет особенно эффективным, когда неудачных попыток будет намного больше, чем удачных.</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206</a:t>
            </a:fld>
            <a:endParaRPr lang="ru-RU" dirty="0"/>
          </a:p>
        </p:txBody>
      </p:sp>
    </p:spTree>
    <p:extLst>
      <p:ext uri="{BB962C8B-B14F-4D97-AF65-F5344CB8AC3E}">
        <p14:creationId xmlns:p14="http://schemas.microsoft.com/office/powerpoint/2010/main" val="47739171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Частичные индексы и планировщик</a:t>
            </a:r>
          </a:p>
        </p:txBody>
      </p:sp>
      <p:sp>
        <p:nvSpPr>
          <p:cNvPr id="3" name="Объект 2"/>
          <p:cNvSpPr>
            <a:spLocks noGrp="1"/>
          </p:cNvSpPr>
          <p:nvPr>
            <p:ph idx="1"/>
          </p:nvPr>
        </p:nvSpPr>
        <p:spPr/>
        <p:txBody>
          <a:bodyPr>
            <a:normAutofit fontScale="70000" lnSpcReduction="20000"/>
          </a:bodyPr>
          <a:lstStyle/>
          <a:p>
            <a:pPr marL="0" indent="0">
              <a:buNone/>
            </a:pPr>
            <a:r>
              <a:rPr lang="ru-RU" dirty="0"/>
              <a:t>Наконец, с помощью частичных индексов можно также переопределять выбираемый системой план запроса. Возможно, что для данных с неудачным распределением система решит использовать индекс, тогда как на самом деле это неэффективно. В этом случае индекс можно настроить так, чтобы в подобных запросах он не работал. Обычно </a:t>
            </a:r>
            <a:r>
              <a:rPr lang="en-US" dirty="0"/>
              <a:t>PostgreSQL </a:t>
            </a:r>
            <a:r>
              <a:rPr lang="ru-RU" dirty="0"/>
              <a:t>принимает разумные решения относительно применения индексов (т. е. старается не использовать их для получения распространённых значений, так что частичный индекс в вышеприведённом примере помог только уменьшить размер индекса, для отказа от использования индекса он не требовался), поэтому крайне неэффективный план может быть поводом для сообщения об ошибке.</a:t>
            </a:r>
          </a:p>
          <a:p>
            <a:pPr marL="0" indent="0">
              <a:buNone/>
            </a:pPr>
            <a:r>
              <a:rPr lang="ru-RU" dirty="0"/>
              <a:t>Следует помнить о том, что настраивая частичный индекс, разработчик тем самым заявляет, что знает о данных гораздо больше, чем планировщик запросов. В частности, он знает, когда такой индекс может быть полезен. Это знание обязательно должно подкрепляться опытом и пониманием того, как работают индексы в </a:t>
            </a:r>
            <a:r>
              <a:rPr lang="en-US" dirty="0"/>
              <a:t>PostgreSQL</a:t>
            </a:r>
            <a:r>
              <a:rPr lang="ru-RU" dirty="0"/>
              <a:t>. В большинстве случаев преимущества частичных индексов по сравнению с обычными будут минимальными.</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207</a:t>
            </a:fld>
            <a:endParaRPr lang="ru-RU" dirty="0"/>
          </a:p>
        </p:txBody>
      </p:sp>
    </p:spTree>
    <p:extLst>
      <p:ext uri="{BB962C8B-B14F-4D97-AF65-F5344CB8AC3E}">
        <p14:creationId xmlns:p14="http://schemas.microsoft.com/office/powerpoint/2010/main" val="325312438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Индексы и правила сортировки</a:t>
            </a:r>
          </a:p>
        </p:txBody>
      </p:sp>
      <p:sp>
        <p:nvSpPr>
          <p:cNvPr id="3" name="Объект 2"/>
          <p:cNvSpPr>
            <a:spLocks noGrp="1"/>
          </p:cNvSpPr>
          <p:nvPr>
            <p:ph idx="1"/>
          </p:nvPr>
        </p:nvSpPr>
        <p:spPr/>
        <p:txBody>
          <a:bodyPr>
            <a:normAutofit fontScale="55000" lnSpcReduction="20000"/>
          </a:bodyPr>
          <a:lstStyle/>
          <a:p>
            <a:pPr marL="0" indent="0">
              <a:buNone/>
            </a:pPr>
            <a:r>
              <a:rPr lang="ru-RU" dirty="0"/>
              <a:t>Один индекс может поддерживать только одно правило сортировки для индексируемого столбца. Поэтому при необходимости применять разные правила сортировки могут потребоваться несколько индексов.</a:t>
            </a:r>
          </a:p>
          <a:p>
            <a:pPr marL="0" indent="0">
              <a:buNone/>
            </a:pPr>
            <a:r>
              <a:rPr lang="ru-RU" dirty="0"/>
              <a:t>Рассмотрим следующие операторы</a:t>
            </a:r>
            <a:r>
              <a:rPr lang="en-US" dirty="0"/>
              <a:t>:</a:t>
            </a:r>
            <a:endParaRPr lang="ru-RU" dirty="0"/>
          </a:p>
          <a:p>
            <a:pPr marL="0" indent="0">
              <a:buNone/>
            </a:pPr>
            <a:r>
              <a:rPr lang="en-US" dirty="0"/>
              <a:t>CREATE TABLE test1c ( id integer, content varchar COLLATE "x“);</a:t>
            </a:r>
            <a:endParaRPr lang="ru-RU" dirty="0"/>
          </a:p>
          <a:p>
            <a:pPr marL="0" indent="0">
              <a:buNone/>
            </a:pPr>
            <a:r>
              <a:rPr lang="en-US" dirty="0"/>
              <a:t>CREATE INDEX test1c_content_index ON test1c (content);</a:t>
            </a:r>
            <a:endParaRPr lang="ru-RU" dirty="0"/>
          </a:p>
          <a:p>
            <a:pPr marL="0" indent="0">
              <a:buNone/>
            </a:pPr>
            <a:r>
              <a:rPr lang="ru-RU" dirty="0"/>
              <a:t>Этот индекс автоматически использует правило сортировки нижележащего столбца. И запрос вида</a:t>
            </a:r>
          </a:p>
          <a:p>
            <a:pPr marL="0" indent="0">
              <a:buNone/>
            </a:pPr>
            <a:r>
              <a:rPr lang="en-US" dirty="0"/>
              <a:t>SELECT </a:t>
            </a:r>
            <a:r>
              <a:rPr lang="ru-RU" dirty="0"/>
              <a:t>* </a:t>
            </a:r>
            <a:r>
              <a:rPr lang="en-US" dirty="0"/>
              <a:t>FROM test</a:t>
            </a:r>
            <a:r>
              <a:rPr lang="ru-RU" dirty="0"/>
              <a:t>1</a:t>
            </a:r>
            <a:r>
              <a:rPr lang="en-US" dirty="0"/>
              <a:t>c WHERE content</a:t>
            </a:r>
            <a:r>
              <a:rPr lang="ru-RU" dirty="0"/>
              <a:t> &gt; </a:t>
            </a:r>
            <a:r>
              <a:rPr lang="ru-RU" i="1" dirty="0"/>
              <a:t>константа;</a:t>
            </a:r>
            <a:endParaRPr lang="ru-RU" dirty="0"/>
          </a:p>
          <a:p>
            <a:pPr marL="0" indent="0">
              <a:buNone/>
            </a:pPr>
            <a:r>
              <a:rPr lang="ru-RU" dirty="0"/>
              <a:t>сможет использовать этот индекс, так как при сравнении по умолчанию будет действовать правило сортировки столбца. Однако этот индекс не поможет ускорить запросы с каким-либо другим правилом сортировки. Поэтому, если интерес представляют также и запросы вроде</a:t>
            </a:r>
          </a:p>
          <a:p>
            <a:pPr marL="0" indent="0">
              <a:buNone/>
            </a:pPr>
            <a:r>
              <a:rPr lang="en-US" dirty="0"/>
              <a:t>SELECT </a:t>
            </a:r>
            <a:r>
              <a:rPr lang="ru-RU" dirty="0"/>
              <a:t>* </a:t>
            </a:r>
            <a:r>
              <a:rPr lang="en-US" dirty="0"/>
              <a:t>FROM test</a:t>
            </a:r>
            <a:r>
              <a:rPr lang="ru-RU" dirty="0"/>
              <a:t>1</a:t>
            </a:r>
            <a:r>
              <a:rPr lang="en-US" dirty="0"/>
              <a:t>c WHERE content</a:t>
            </a:r>
            <a:r>
              <a:rPr lang="ru-RU" dirty="0"/>
              <a:t> &gt; </a:t>
            </a:r>
            <a:r>
              <a:rPr lang="ru-RU" i="1" dirty="0"/>
              <a:t>константа</a:t>
            </a:r>
            <a:r>
              <a:rPr lang="ru-RU" dirty="0"/>
              <a:t> </a:t>
            </a:r>
            <a:r>
              <a:rPr lang="en-US" dirty="0"/>
              <a:t>COLLATE</a:t>
            </a:r>
            <a:r>
              <a:rPr lang="ru-RU" dirty="0"/>
              <a:t> "</a:t>
            </a:r>
            <a:r>
              <a:rPr lang="en-US" dirty="0"/>
              <a:t>y</a:t>
            </a:r>
            <a:r>
              <a:rPr lang="ru-RU" dirty="0"/>
              <a:t>";</a:t>
            </a:r>
          </a:p>
          <a:p>
            <a:pPr marL="0" indent="0">
              <a:buNone/>
            </a:pPr>
            <a:r>
              <a:rPr lang="ru-RU" dirty="0"/>
              <a:t>для них можно создать дополнительный индекс, поддерживающий правило сортировки </a:t>
            </a:r>
            <a:r>
              <a:rPr lang="en-US" dirty="0"/>
              <a:t>"y" </a:t>
            </a:r>
            <a:r>
              <a:rPr lang="ru-RU" dirty="0"/>
              <a:t>, примерно так:</a:t>
            </a:r>
          </a:p>
          <a:p>
            <a:pPr marL="0" indent="0">
              <a:buNone/>
            </a:pPr>
            <a:r>
              <a:rPr lang="ru-RU" dirty="0"/>
              <a:t>CREATE INDEX test1c_content_y_index ON test1c (</a:t>
            </a:r>
            <a:r>
              <a:rPr lang="ru-RU" dirty="0" err="1"/>
              <a:t>content</a:t>
            </a:r>
            <a:r>
              <a:rPr lang="ru-RU" dirty="0"/>
              <a:t> COLLATE "y");</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208</a:t>
            </a:fld>
            <a:endParaRPr lang="ru-RU" dirty="0"/>
          </a:p>
        </p:txBody>
      </p:sp>
    </p:spTree>
    <p:extLst>
      <p:ext uri="{BB962C8B-B14F-4D97-AF65-F5344CB8AC3E}">
        <p14:creationId xmlns:p14="http://schemas.microsoft.com/office/powerpoint/2010/main" val="12525357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395764"/>
          </a:xfrm>
        </p:spPr>
        <p:txBody>
          <a:bodyPr>
            <a:noAutofit/>
          </a:bodyPr>
          <a:lstStyle/>
          <a:p>
            <a:r>
              <a:rPr lang="ru-RU" sz="3600" dirty="0"/>
              <a:t>Контроль использования индексов 1/2</a:t>
            </a:r>
          </a:p>
        </p:txBody>
      </p:sp>
      <p:sp>
        <p:nvSpPr>
          <p:cNvPr id="3" name="Объект 2"/>
          <p:cNvSpPr>
            <a:spLocks noGrp="1"/>
          </p:cNvSpPr>
          <p:nvPr>
            <p:ph idx="1"/>
          </p:nvPr>
        </p:nvSpPr>
        <p:spPr>
          <a:xfrm>
            <a:off x="628650" y="940279"/>
            <a:ext cx="7886700" cy="5236684"/>
          </a:xfrm>
        </p:spPr>
        <p:txBody>
          <a:bodyPr>
            <a:normAutofit fontScale="55000" lnSpcReduction="20000"/>
          </a:bodyPr>
          <a:lstStyle/>
          <a:p>
            <a:pPr marL="0" indent="0">
              <a:buNone/>
            </a:pPr>
            <a:r>
              <a:rPr lang="ru-RU" dirty="0"/>
              <a:t>Хотя индексы в </a:t>
            </a:r>
            <a:r>
              <a:rPr lang="en-US" dirty="0"/>
              <a:t>PostgreSQL </a:t>
            </a:r>
            <a:r>
              <a:rPr lang="ru-RU" dirty="0"/>
              <a:t>не требуют какого-либо обслуживания или настройки, это не избавляет от необходимости проверять, как и какие индексы используются на самом деле в реальных условиях. Узнать, как отдельный запрос использует индексы, можно с помощью команды </a:t>
            </a:r>
            <a:r>
              <a:rPr lang="en-US" dirty="0"/>
              <a:t>EXPLAIN</a:t>
            </a:r>
            <a:r>
              <a:rPr lang="ru-RU" dirty="0"/>
              <a:t>. Также возможно собрать общую статистику об использовании индексов на работающем сервере.</a:t>
            </a:r>
          </a:p>
          <a:p>
            <a:pPr marL="0" indent="0">
              <a:buNone/>
            </a:pPr>
            <a:r>
              <a:rPr lang="ru-RU" dirty="0"/>
              <a:t>Вывести универсальную формулу, определяющую, какие индексы нужно создавать, довольно сложно, если вообще возможно. Часто найти ответ на него помогают эксперименты. Ниже приведены некоторые общие советы:</a:t>
            </a:r>
          </a:p>
          <a:p>
            <a:pPr lvl="0"/>
            <a:r>
              <a:rPr lang="ru-RU" dirty="0"/>
              <a:t>Исследование рекомендуется начинать с команды </a:t>
            </a:r>
            <a:r>
              <a:rPr lang="en-US" dirty="0"/>
              <a:t>ANALYZE</a:t>
            </a:r>
            <a:r>
              <a:rPr lang="ru-RU" dirty="0"/>
              <a:t>. Она собирает статистические данные о распределении значений в таблице, которые необходимы для оценивания числа строк, возвращаемых запросов. А это число, в свою очередь, нужно планировщику, чтобы оценить реальные затраты для всевозможных планов выполнения запроса. Не имея реальной статистики, планировщик будет вынужден принять некоторые значения по умолчанию, которые почти наверняка не будут соответствовать действительности. Поэтому понять, как индекс используется приложением без предварительного запуска </a:t>
            </a:r>
            <a:r>
              <a:rPr lang="en-US" cap="small" dirty="0"/>
              <a:t>analyze</a:t>
            </a:r>
            <a:r>
              <a:rPr lang="ru-RU" dirty="0"/>
              <a:t>, практически невозможно.</a:t>
            </a:r>
          </a:p>
          <a:p>
            <a:pPr lvl="0"/>
            <a:r>
              <a:rPr lang="ru-RU" dirty="0"/>
              <a:t>В экспериментах следует использовать реальные данные. Анализируя работу системы с тестовыми данными, можно понять, какие индексы нужны для тестовых данных, но не более того. Особенно сильно искажают картину очень маленькие наборы тестовых данных. Тогда как для извлечения 1000 строк из 100000 может быть применён индекс, для выбора 1 из 100 он вряд ли потребуется, так как 100 строк скорее всего уместятся в одну страницу данных на диске и никакой другой план не будет лучше обычного сканирования 1 страницы. Тем не менее, пока приложение не эксплуатируется, создавать какие-то тестовые данные всё равно нужно, и это нужно делать обдуманно. Если база данных наполняется очень близкими, или наоборот, случайными значениями, либо добавляются строки в отсортированном порядке, скорее всего будет получена совсем не та статистика распределения, что дадут реальные данные.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209</a:t>
            </a:fld>
            <a:endParaRPr lang="ru-RU" dirty="0"/>
          </a:p>
        </p:txBody>
      </p:sp>
    </p:spTree>
    <p:extLst>
      <p:ext uri="{BB962C8B-B14F-4D97-AF65-F5344CB8AC3E}">
        <p14:creationId xmlns:p14="http://schemas.microsoft.com/office/powerpoint/2010/main" val="290104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56308"/>
          </a:xfrm>
        </p:spPr>
        <p:txBody>
          <a:bodyPr/>
          <a:lstStyle/>
          <a:p>
            <a:r>
              <a:rPr lang="ru-RU" dirty="0"/>
              <a:t>Элемент </a:t>
            </a:r>
            <a:r>
              <a:rPr lang="en-US" dirty="0" err="1"/>
              <a:t>xsl:apply-templates</a:t>
            </a:r>
            <a:endParaRPr lang="ru-RU" dirty="0"/>
          </a:p>
        </p:txBody>
      </p:sp>
      <p:sp>
        <p:nvSpPr>
          <p:cNvPr id="3" name="Объект 2"/>
          <p:cNvSpPr>
            <a:spLocks noGrp="1"/>
          </p:cNvSpPr>
          <p:nvPr>
            <p:ph idx="1"/>
          </p:nvPr>
        </p:nvSpPr>
        <p:spPr>
          <a:xfrm>
            <a:off x="628650" y="1121435"/>
            <a:ext cx="7886700" cy="5055528"/>
          </a:xfrm>
        </p:spPr>
        <p:txBody>
          <a:bodyPr/>
          <a:lstStyle/>
          <a:p>
            <a:r>
              <a:rPr lang="ru-RU" dirty="0"/>
              <a:t>Элемент </a:t>
            </a:r>
            <a:r>
              <a:rPr lang="ru-RU" b="1" dirty="0"/>
              <a:t>&lt;</a:t>
            </a:r>
            <a:r>
              <a:rPr lang="ru-RU" b="1" dirty="0" err="1"/>
              <a:t>xsl:apply-templates</a:t>
            </a:r>
            <a:r>
              <a:rPr lang="ru-RU" b="1" dirty="0"/>
              <a:t>&gt;</a:t>
            </a:r>
            <a:r>
              <a:rPr lang="ru-RU" dirty="0"/>
              <a:t> применяет некий шаблон к текущему элементу или к дочернему узлу текущего элемента.</a:t>
            </a:r>
          </a:p>
          <a:p>
            <a:r>
              <a:rPr lang="ru-RU" dirty="0"/>
              <a:t>Если в элемент </a:t>
            </a:r>
            <a:r>
              <a:rPr lang="ru-RU" b="1" dirty="0"/>
              <a:t>&lt;</a:t>
            </a:r>
            <a:r>
              <a:rPr lang="ru-RU" b="1" dirty="0" err="1"/>
              <a:t>xsl:apply-templates</a:t>
            </a:r>
            <a:r>
              <a:rPr lang="ru-RU" b="1" dirty="0"/>
              <a:t>&gt;</a:t>
            </a:r>
            <a:r>
              <a:rPr lang="ru-RU" dirty="0"/>
              <a:t> добавить атрибут </a:t>
            </a:r>
            <a:r>
              <a:rPr lang="ru-RU" b="1" i="1" dirty="0" err="1"/>
              <a:t>select</a:t>
            </a:r>
            <a:r>
              <a:rPr lang="ru-RU" dirty="0"/>
              <a:t>, то он будет относиться только к дочернему элементу, который соответствует значению этого атрибута. Таким образом, атрибут </a:t>
            </a:r>
            <a:r>
              <a:rPr lang="ru-RU" b="1" i="1" dirty="0" err="1"/>
              <a:t>select</a:t>
            </a:r>
            <a:r>
              <a:rPr lang="ru-RU" dirty="0"/>
              <a:t> может использоваться для определения порядка, в котором будут обрабатываться дочерние узлы.</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21</a:t>
            </a:fld>
            <a:endParaRPr lang="ru-RU"/>
          </a:p>
        </p:txBody>
      </p:sp>
    </p:spTree>
    <p:extLst>
      <p:ext uri="{BB962C8B-B14F-4D97-AF65-F5344CB8AC3E}">
        <p14:creationId xmlns:p14="http://schemas.microsoft.com/office/powerpoint/2010/main" val="197966038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Контроль использования индексов 2/2</a:t>
            </a:r>
          </a:p>
        </p:txBody>
      </p:sp>
      <p:sp>
        <p:nvSpPr>
          <p:cNvPr id="3" name="Объект 2"/>
          <p:cNvSpPr>
            <a:spLocks noGrp="1"/>
          </p:cNvSpPr>
          <p:nvPr>
            <p:ph idx="1"/>
          </p:nvPr>
        </p:nvSpPr>
        <p:spPr/>
        <p:txBody>
          <a:bodyPr>
            <a:normAutofit fontScale="55000" lnSpcReduction="20000"/>
          </a:bodyPr>
          <a:lstStyle/>
          <a:p>
            <a:pPr lvl="0"/>
            <a:r>
              <a:rPr lang="ru-RU" dirty="0"/>
              <a:t>Когда индексы не используются, ради тестирования может быть полезно подключить их принудительно. Для этого можно воспользоваться параметрами выполнения, позволяющими выключать различные типы планов. Например, выключив наиболее простые планы: последовательное сканирование (</a:t>
            </a:r>
            <a:r>
              <a:rPr lang="en-US" dirty="0" err="1"/>
              <a:t>enable_seqscan</a:t>
            </a:r>
            <a:r>
              <a:rPr lang="ru-RU" dirty="0"/>
              <a:t>) и соединения с вложенными циклами (</a:t>
            </a:r>
            <a:r>
              <a:rPr lang="en-US" dirty="0" err="1"/>
              <a:t>enable_nestloop</a:t>
            </a:r>
            <a:r>
              <a:rPr lang="ru-RU" dirty="0"/>
              <a:t>), можно заставить систему выбрать другой план. Если же система продолжает выполнять сканирование или соединение с вложенными циклами, вероятно, у неё есть более серьёзная причина не использовать индекс; например, индекс может не соответствовать условию запроса. </a:t>
            </a:r>
          </a:p>
          <a:p>
            <a:pPr lvl="0"/>
            <a:r>
              <a:rPr lang="ru-RU" dirty="0"/>
              <a:t>Если система начинает использовать индекс только под принуждением, тому может быть две причины: либо система права и применять индекс в самом деле неэффективно, либо оценка стоимости применения индекса не соответствует действительности. В этом случае следует замерить время выполнения запроса с индексами и без них. В анализе этой ситуации может быть полезна команда </a:t>
            </a:r>
            <a:r>
              <a:rPr lang="en-US" cap="small" dirty="0"/>
              <a:t>explain analyze.</a:t>
            </a:r>
            <a:endParaRPr lang="ru-RU" dirty="0"/>
          </a:p>
          <a:p>
            <a:pPr lvl="0"/>
            <a:r>
              <a:rPr lang="ru-RU" dirty="0"/>
              <a:t>Если выясняется, что оценка стоимости неверна, это может иметь тоже два объяснения. Общая стоимость вычисляется как произведение цены каждого узла плана для одной строки и оценки избирательности узла плана. Цены узлов при необходимости можно изменить параметрами выполнения. С другой стороны, оценка избирательности может быть неточной из-за некачественной статистики. Улучшить её можно, настроив параметры сбора статистики </a:t>
            </a:r>
          </a:p>
          <a:p>
            <a:pPr lvl="0"/>
            <a:r>
              <a:rPr lang="ru-RU" dirty="0"/>
              <a:t>Если все попытки скорректировать стоимость планов не увенчаются успехом, возможно останется только явно заставить систему использовать нужный </a:t>
            </a:r>
            <a:r>
              <a:rPr lang="ru-RU"/>
              <a:t>индекс.</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210</a:t>
            </a:fld>
            <a:endParaRPr lang="ru-RU" dirty="0"/>
          </a:p>
        </p:txBody>
      </p:sp>
    </p:spTree>
    <p:extLst>
      <p:ext uri="{BB962C8B-B14F-4D97-AF65-F5344CB8AC3E}">
        <p14:creationId xmlns:p14="http://schemas.microsoft.com/office/powerpoint/2010/main" val="22451184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 </a:t>
            </a:r>
            <a:r>
              <a:rPr lang="en-US" dirty="0"/>
              <a:t>XML </a:t>
            </a:r>
            <a:r>
              <a:rPr lang="ru-RU" dirty="0"/>
              <a:t>в </a:t>
            </a:r>
            <a:r>
              <a:rPr lang="en-US" dirty="0"/>
              <a:t>SQL</a:t>
            </a:r>
            <a:endParaRPr lang="ru-RU" dirty="0"/>
          </a:p>
        </p:txBody>
      </p:sp>
      <p:sp>
        <p:nvSpPr>
          <p:cNvPr id="3" name="Объект 2"/>
          <p:cNvSpPr>
            <a:spLocks noGrp="1"/>
          </p:cNvSpPr>
          <p:nvPr>
            <p:ph idx="1"/>
          </p:nvPr>
        </p:nvSpPr>
        <p:spPr>
          <a:xfrm>
            <a:off x="628650" y="1362974"/>
            <a:ext cx="7886700" cy="4813989"/>
          </a:xfrm>
        </p:spPr>
        <p:txBody>
          <a:bodyPr>
            <a:normAutofit fontScale="85000" lnSpcReduction="20000"/>
          </a:bodyPr>
          <a:lstStyle/>
          <a:p>
            <a:pPr marL="0" indent="0">
              <a:buNone/>
            </a:pPr>
            <a:r>
              <a:rPr lang="ru-RU" dirty="0"/>
              <a:t>Тип </a:t>
            </a:r>
            <a:r>
              <a:rPr lang="en-US" dirty="0"/>
              <a:t>xml </a:t>
            </a:r>
            <a:r>
              <a:rPr lang="ru-RU" dirty="0"/>
              <a:t>предназначен для хранения </a:t>
            </a:r>
            <a:r>
              <a:rPr lang="en-US" dirty="0"/>
              <a:t>XML</a:t>
            </a:r>
            <a:r>
              <a:rPr lang="ru-RU" dirty="0"/>
              <a:t>-данных. Его преимущество по сравнению с обычным типом </a:t>
            </a:r>
            <a:r>
              <a:rPr lang="en-US" dirty="0"/>
              <a:t>text </a:t>
            </a:r>
            <a:r>
              <a:rPr lang="ru-RU" dirty="0"/>
              <a:t>в том, что он проверяет вводимые значения на допустимость по правилам </a:t>
            </a:r>
            <a:r>
              <a:rPr lang="en-US" dirty="0"/>
              <a:t>XML </a:t>
            </a:r>
            <a:r>
              <a:rPr lang="ru-RU" dirty="0"/>
              <a:t>и для работы с ним есть </a:t>
            </a:r>
            <a:r>
              <a:rPr lang="ru-RU" dirty="0" err="1"/>
              <a:t>типобезопасные</a:t>
            </a:r>
            <a:r>
              <a:rPr lang="ru-RU" dirty="0"/>
              <a:t> функции</a:t>
            </a:r>
            <a:r>
              <a:rPr lang="en-US" dirty="0"/>
              <a:t> (</a:t>
            </a:r>
            <a:r>
              <a:rPr lang="ru-RU" dirty="0"/>
              <a:t>см ниже</a:t>
            </a:r>
            <a:r>
              <a:rPr lang="en-US" dirty="0"/>
              <a:t>)</a:t>
            </a:r>
            <a:r>
              <a:rPr lang="ru-RU" dirty="0"/>
              <a:t>. Для использования этого типа дистрибутив должен быть скомпилирован в конфигурации </a:t>
            </a:r>
            <a:r>
              <a:rPr lang="en-US" dirty="0"/>
              <a:t>configure </a:t>
            </a:r>
            <a:r>
              <a:rPr lang="ru-RU" dirty="0"/>
              <a:t>—</a:t>
            </a:r>
            <a:r>
              <a:rPr lang="en-US" dirty="0"/>
              <a:t>with</a:t>
            </a:r>
            <a:r>
              <a:rPr lang="ru-RU" dirty="0"/>
              <a:t>-</a:t>
            </a:r>
            <a:r>
              <a:rPr lang="en-US" dirty="0" err="1"/>
              <a:t>libxml</a:t>
            </a:r>
            <a:r>
              <a:rPr lang="ru-RU" dirty="0"/>
              <a:t>.</a:t>
            </a:r>
          </a:p>
          <a:p>
            <a:pPr marL="0" indent="0">
              <a:buNone/>
            </a:pPr>
            <a:r>
              <a:rPr lang="ru-RU" dirty="0"/>
              <a:t>Тип </a:t>
            </a:r>
            <a:r>
              <a:rPr lang="en-US" dirty="0"/>
              <a:t>xml </a:t>
            </a:r>
            <a:r>
              <a:rPr lang="ru-RU" dirty="0"/>
              <a:t>может сохранять правильно оформленные «документы», в соответствии со стандартом </a:t>
            </a:r>
            <a:r>
              <a:rPr lang="en-US" dirty="0"/>
              <a:t>XML</a:t>
            </a:r>
            <a:r>
              <a:rPr lang="ru-RU" dirty="0"/>
              <a:t>, а также фрагменты «содержимого», описанные как содержимое элементов в стандарте </a:t>
            </a:r>
            <a:r>
              <a:rPr lang="en-US" dirty="0"/>
              <a:t>XML</a:t>
            </a:r>
            <a:r>
              <a:rPr lang="ru-RU" dirty="0"/>
              <a:t>. Другими словами, это означает, что фрагменты содержимого могут содержать несколько элементов верхнего уровня или текстовых узлов. Определить, является ли определённое значение типа </a:t>
            </a:r>
            <a:r>
              <a:rPr lang="en-US" dirty="0"/>
              <a:t>xml </a:t>
            </a:r>
            <a:r>
              <a:rPr lang="ru-RU" dirty="0"/>
              <a:t>полным документом или фрагментом содержимого, позволяет выражение </a:t>
            </a:r>
            <a:r>
              <a:rPr lang="en-US" i="1" dirty="0" err="1"/>
              <a:t>xmlvalue</a:t>
            </a:r>
            <a:r>
              <a:rPr lang="en-US" dirty="0"/>
              <a:t> IS DOCUMENT</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211</a:t>
            </a:fld>
            <a:endParaRPr lang="ru-RU" dirty="0"/>
          </a:p>
        </p:txBody>
      </p:sp>
    </p:spTree>
    <p:extLst>
      <p:ext uri="{BB962C8B-B14F-4D97-AF65-F5344CB8AC3E}">
        <p14:creationId xmlns:p14="http://schemas.microsoft.com/office/powerpoint/2010/main" val="278550666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 </a:t>
            </a:r>
            <a:r>
              <a:rPr lang="ru-RU" dirty="0"/>
              <a:t>значений, слайд 1/2</a:t>
            </a:r>
          </a:p>
        </p:txBody>
      </p:sp>
      <p:sp>
        <p:nvSpPr>
          <p:cNvPr id="3" name="Объект 2"/>
          <p:cNvSpPr>
            <a:spLocks noGrp="1"/>
          </p:cNvSpPr>
          <p:nvPr>
            <p:ph idx="1"/>
          </p:nvPr>
        </p:nvSpPr>
        <p:spPr/>
        <p:txBody>
          <a:bodyPr>
            <a:normAutofit fontScale="62500" lnSpcReduction="20000"/>
          </a:bodyPr>
          <a:lstStyle/>
          <a:p>
            <a:pPr marL="0" indent="0">
              <a:buNone/>
            </a:pPr>
            <a:r>
              <a:rPr lang="ru-RU" dirty="0"/>
              <a:t>Чтобы получить значение типа </a:t>
            </a:r>
            <a:r>
              <a:rPr lang="en-US" dirty="0"/>
              <a:t>xml </a:t>
            </a:r>
            <a:r>
              <a:rPr lang="ru-RU" dirty="0"/>
              <a:t>из текстовой строки, используйте функцию </a:t>
            </a:r>
            <a:r>
              <a:rPr lang="en-US" dirty="0" err="1"/>
              <a:t>xmlparse</a:t>
            </a:r>
            <a:r>
              <a:rPr lang="ru-RU" dirty="0"/>
              <a:t>:</a:t>
            </a:r>
          </a:p>
          <a:p>
            <a:pPr marL="0" indent="0">
              <a:buNone/>
            </a:pPr>
            <a:r>
              <a:rPr lang="en-US" dirty="0"/>
              <a:t>XMLPARSE ({ DOCUMENT | CONTENT } </a:t>
            </a:r>
            <a:r>
              <a:rPr lang="ru-RU" i="1" dirty="0" err="1"/>
              <a:t>value</a:t>
            </a:r>
            <a:r>
              <a:rPr lang="ru-RU" i="1" dirty="0"/>
              <a:t>)</a:t>
            </a:r>
            <a:endParaRPr lang="ru-RU" dirty="0"/>
          </a:p>
          <a:p>
            <a:pPr marL="0" indent="0">
              <a:buNone/>
            </a:pPr>
            <a:r>
              <a:rPr lang="ru-RU" dirty="0"/>
              <a:t>Примеры</a:t>
            </a:r>
            <a:r>
              <a:rPr lang="en-US" dirty="0"/>
              <a:t>:</a:t>
            </a:r>
            <a:endParaRPr lang="ru-RU" dirty="0"/>
          </a:p>
          <a:p>
            <a:pPr marL="0" indent="0">
              <a:buNone/>
            </a:pPr>
            <a:r>
              <a:rPr lang="en-US" dirty="0"/>
              <a:t>XMLPARSE (DOCUMENT '&lt;?xml version="1.0"?&gt;</a:t>
            </a:r>
            <a:r>
              <a:rPr lang="ru-RU" dirty="0"/>
              <a:t> </a:t>
            </a:r>
            <a:r>
              <a:rPr lang="en-US" dirty="0"/>
              <a:t>&lt;book&gt;</a:t>
            </a:r>
            <a:r>
              <a:rPr lang="ru-RU" dirty="0"/>
              <a:t> </a:t>
            </a:r>
            <a:r>
              <a:rPr lang="en-US" dirty="0"/>
              <a:t>&lt;title&gt;Manual&lt;/title&gt;</a:t>
            </a:r>
            <a:r>
              <a:rPr lang="ru-RU" dirty="0"/>
              <a:t> </a:t>
            </a:r>
            <a:r>
              <a:rPr lang="en-US" dirty="0"/>
              <a:t>&lt;chapter&gt;...&lt;/ chapter&gt;&lt;/book&gt;')</a:t>
            </a:r>
            <a:endParaRPr lang="ru-RU" dirty="0"/>
          </a:p>
          <a:p>
            <a:pPr marL="0" indent="0">
              <a:buNone/>
            </a:pPr>
            <a:r>
              <a:rPr lang="en-US" dirty="0"/>
              <a:t>XMLPARSE (CONTENT '</a:t>
            </a:r>
            <a:r>
              <a:rPr lang="en-US" dirty="0" err="1"/>
              <a:t>abc</a:t>
            </a:r>
            <a:r>
              <a:rPr lang="en-US" dirty="0"/>
              <a:t>&lt;foo&gt;bar&lt;/foo&gt;&lt;bar&gt;foo&lt;/bar&gt;')</a:t>
            </a:r>
            <a:endParaRPr lang="ru-RU" dirty="0"/>
          </a:p>
          <a:p>
            <a:pPr marL="0" indent="0">
              <a:buNone/>
            </a:pPr>
            <a:r>
              <a:rPr lang="ru-RU" dirty="0"/>
              <a:t>Хотя в стандарте </a:t>
            </a:r>
            <a:r>
              <a:rPr lang="en-US" dirty="0"/>
              <a:t>SQL </a:t>
            </a:r>
            <a:r>
              <a:rPr lang="ru-RU" dirty="0"/>
              <a:t>описан только один способ преобразования текстовых строк в </a:t>
            </a:r>
            <a:r>
              <a:rPr lang="en-US" dirty="0"/>
              <a:t>XML</a:t>
            </a:r>
            <a:r>
              <a:rPr lang="ru-RU" dirty="0"/>
              <a:t>-значения, специфический синтаксис </a:t>
            </a:r>
            <a:r>
              <a:rPr lang="en-US" dirty="0"/>
              <a:t>PostgreSQL</a:t>
            </a:r>
            <a:r>
              <a:rPr lang="ru-RU" dirty="0"/>
              <a:t>:</a:t>
            </a:r>
          </a:p>
          <a:p>
            <a:pPr marL="0" indent="0">
              <a:buNone/>
            </a:pPr>
            <a:r>
              <a:rPr lang="en-US" dirty="0"/>
              <a:t>xml '&lt;foo&gt;bar&lt;/foo&gt;'</a:t>
            </a:r>
            <a:r>
              <a:rPr lang="ru-RU" dirty="0"/>
              <a:t> </a:t>
            </a:r>
            <a:r>
              <a:rPr lang="en-US" dirty="0"/>
              <a:t>'&lt;foo&gt;bar&lt;/foo&gt;'::xml</a:t>
            </a:r>
            <a:endParaRPr lang="ru-RU" dirty="0"/>
          </a:p>
          <a:p>
            <a:pPr marL="0" indent="0">
              <a:buNone/>
            </a:pPr>
            <a:r>
              <a:rPr lang="ru-RU" dirty="0"/>
              <a:t>тоже допустим.</a:t>
            </a:r>
          </a:p>
          <a:p>
            <a:pPr marL="0" indent="0">
              <a:buNone/>
            </a:pPr>
            <a:r>
              <a:rPr lang="ru-RU" dirty="0"/>
              <a:t>Тип </a:t>
            </a:r>
            <a:r>
              <a:rPr lang="en-US" dirty="0"/>
              <a:t>xml </a:t>
            </a:r>
            <a:r>
              <a:rPr lang="ru-RU" dirty="0"/>
              <a:t>не проверяет вводимые значения по схеме </a:t>
            </a:r>
            <a:r>
              <a:rPr lang="en-US" dirty="0"/>
              <a:t>DTD</a:t>
            </a:r>
            <a:r>
              <a:rPr lang="ru-RU" dirty="0"/>
              <a:t> (</a:t>
            </a:r>
            <a:r>
              <a:rPr lang="en-US" dirty="0"/>
              <a:t>Document Type Declaration</a:t>
            </a:r>
            <a:r>
              <a:rPr lang="ru-RU" dirty="0"/>
              <a:t>, Объявления типа документа),даже если в них присутствуют ссылка на </a:t>
            </a:r>
            <a:r>
              <a:rPr lang="en-US" dirty="0"/>
              <a:t>DTD</a:t>
            </a:r>
            <a:r>
              <a:rPr lang="ru-RU" dirty="0"/>
              <a:t>. В настоящее время в </a:t>
            </a:r>
            <a:r>
              <a:rPr lang="en-US" dirty="0"/>
              <a:t>PostgreSQL </a:t>
            </a:r>
            <a:r>
              <a:rPr lang="ru-RU" dirty="0"/>
              <a:t>также нет встроенной поддержки других разновидностей схем, например </a:t>
            </a:r>
            <a:r>
              <a:rPr lang="en-US" dirty="0"/>
              <a:t>XML Schema</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212</a:t>
            </a:fld>
            <a:endParaRPr lang="ru-RU" dirty="0"/>
          </a:p>
        </p:txBody>
      </p:sp>
    </p:spTree>
    <p:extLst>
      <p:ext uri="{BB962C8B-B14F-4D97-AF65-F5344CB8AC3E}">
        <p14:creationId xmlns:p14="http://schemas.microsoft.com/office/powerpoint/2010/main" val="403757684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 </a:t>
            </a:r>
            <a:r>
              <a:rPr lang="ru-RU" dirty="0"/>
              <a:t>значений, слайд 2/2</a:t>
            </a:r>
          </a:p>
        </p:txBody>
      </p:sp>
      <p:sp>
        <p:nvSpPr>
          <p:cNvPr id="3" name="Объект 2"/>
          <p:cNvSpPr>
            <a:spLocks noGrp="1"/>
          </p:cNvSpPr>
          <p:nvPr>
            <p:ph idx="1"/>
          </p:nvPr>
        </p:nvSpPr>
        <p:spPr>
          <a:xfrm>
            <a:off x="628650" y="1825625"/>
            <a:ext cx="7886700" cy="4799462"/>
          </a:xfrm>
        </p:spPr>
        <p:txBody>
          <a:bodyPr>
            <a:normAutofit fontScale="55000" lnSpcReduction="20000"/>
          </a:bodyPr>
          <a:lstStyle/>
          <a:p>
            <a:pPr marL="0" indent="0">
              <a:buNone/>
            </a:pPr>
            <a:r>
              <a:rPr lang="ru-RU" dirty="0"/>
              <a:t>Обратная операция, получение текстовой строки из </a:t>
            </a:r>
            <a:r>
              <a:rPr lang="en-US" dirty="0"/>
              <a:t>xml</a:t>
            </a:r>
            <a:r>
              <a:rPr lang="ru-RU" dirty="0"/>
              <a:t>, выполняется с помощью функции</a:t>
            </a:r>
          </a:p>
          <a:p>
            <a:pPr marL="0" indent="0">
              <a:buNone/>
            </a:pPr>
            <a:r>
              <a:rPr lang="en-US" dirty="0" err="1"/>
              <a:t>xmlserialize</a:t>
            </a:r>
            <a:r>
              <a:rPr lang="en-US" dirty="0"/>
              <a:t>:</a:t>
            </a:r>
            <a:endParaRPr lang="ru-RU" dirty="0"/>
          </a:p>
          <a:p>
            <a:pPr marL="0" indent="0">
              <a:buNone/>
            </a:pPr>
            <a:r>
              <a:rPr lang="en-US" dirty="0"/>
              <a:t>XMLSERIALIZE ( { DOCUMENT | CONTENT } </a:t>
            </a:r>
            <a:r>
              <a:rPr lang="ru-RU" i="1" dirty="0"/>
              <a:t>значение</a:t>
            </a:r>
            <a:r>
              <a:rPr lang="ru-RU" dirty="0"/>
              <a:t> </a:t>
            </a:r>
            <a:r>
              <a:rPr lang="en-US" dirty="0"/>
              <a:t>AS </a:t>
            </a:r>
            <a:r>
              <a:rPr lang="ru-RU" i="1" dirty="0"/>
              <a:t>тип</a:t>
            </a:r>
            <a:r>
              <a:rPr lang="en-US" dirty="0"/>
              <a:t> )</a:t>
            </a:r>
            <a:endParaRPr lang="ru-RU" dirty="0"/>
          </a:p>
          <a:p>
            <a:pPr marL="0" indent="0">
              <a:buNone/>
            </a:pPr>
            <a:r>
              <a:rPr lang="ru-RU" dirty="0"/>
              <a:t>Здесь допустимый </a:t>
            </a:r>
            <a:r>
              <a:rPr lang="ru-RU" i="1" dirty="0"/>
              <a:t>тип</a:t>
            </a:r>
            <a:r>
              <a:rPr lang="ru-RU" dirty="0"/>
              <a:t> </a:t>
            </a:r>
            <a:r>
              <a:rPr lang="en-US" dirty="0"/>
              <a:t>— character, character varying </a:t>
            </a:r>
            <a:r>
              <a:rPr lang="ru-RU" dirty="0"/>
              <a:t>или </a:t>
            </a:r>
            <a:r>
              <a:rPr lang="en-US" dirty="0"/>
              <a:t>text (</a:t>
            </a:r>
            <a:r>
              <a:rPr lang="ru-RU" dirty="0"/>
              <a:t>или их псевдонимы</a:t>
            </a:r>
            <a:r>
              <a:rPr lang="en-US" dirty="0"/>
              <a:t>). </a:t>
            </a:r>
            <a:r>
              <a:rPr lang="ru-RU" dirty="0"/>
              <a:t>И в данном случае стандарт </a:t>
            </a:r>
            <a:r>
              <a:rPr lang="en-US" dirty="0"/>
              <a:t>SQL </a:t>
            </a:r>
            <a:r>
              <a:rPr lang="ru-RU" dirty="0"/>
              <a:t>предусматривает только один способ преобразования </a:t>
            </a:r>
            <a:r>
              <a:rPr lang="en-US" dirty="0"/>
              <a:t>xml </a:t>
            </a:r>
            <a:r>
              <a:rPr lang="ru-RU" dirty="0"/>
              <a:t>в тип текстовых строк, но </a:t>
            </a:r>
            <a:r>
              <a:rPr lang="en-US" dirty="0"/>
              <a:t>PostgreSQL </a:t>
            </a:r>
            <a:r>
              <a:rPr lang="ru-RU" dirty="0"/>
              <a:t>позволяет просто привести значение к нужному типу.</a:t>
            </a:r>
          </a:p>
          <a:p>
            <a:pPr marL="0" indent="0">
              <a:buNone/>
            </a:pPr>
            <a:r>
              <a:rPr lang="ru-RU" dirty="0"/>
              <a:t>При преобразовании текстовой строки в тип </a:t>
            </a:r>
            <a:r>
              <a:rPr lang="en-US" dirty="0"/>
              <a:t>xml </a:t>
            </a:r>
            <a:r>
              <a:rPr lang="ru-RU" dirty="0"/>
              <a:t>или наоборот без использования функций </a:t>
            </a:r>
            <a:r>
              <a:rPr lang="en-US" cap="small" dirty="0" err="1"/>
              <a:t>xmlparse</a:t>
            </a:r>
            <a:r>
              <a:rPr lang="en-US" cap="small" dirty="0"/>
              <a:t> </a:t>
            </a:r>
            <a:r>
              <a:rPr lang="ru-RU" dirty="0"/>
              <a:t>и </a:t>
            </a:r>
            <a:r>
              <a:rPr lang="en-US" cap="small" dirty="0" err="1"/>
              <a:t>xmlserialize</a:t>
            </a:r>
            <a:r>
              <a:rPr lang="ru-RU" dirty="0"/>
              <a:t>, выбор режима </a:t>
            </a:r>
            <a:r>
              <a:rPr lang="en-US" cap="small" dirty="0"/>
              <a:t>document </a:t>
            </a:r>
            <a:r>
              <a:rPr lang="ru-RU" dirty="0"/>
              <a:t>или </a:t>
            </a:r>
            <a:r>
              <a:rPr lang="en-US" cap="small" dirty="0"/>
              <a:t>content </a:t>
            </a:r>
            <a:r>
              <a:rPr lang="ru-RU" dirty="0"/>
              <a:t>определяется параметром конфигурации сеанса «</a:t>
            </a:r>
            <a:r>
              <a:rPr lang="en-US" dirty="0"/>
              <a:t>XML option</a:t>
            </a:r>
            <a:r>
              <a:rPr lang="ru-RU" dirty="0"/>
              <a:t>», установить который можно следующей стандартной командой:</a:t>
            </a:r>
          </a:p>
          <a:p>
            <a:pPr marL="0" indent="0">
              <a:buNone/>
            </a:pPr>
            <a:r>
              <a:rPr lang="en-US" dirty="0"/>
              <a:t>SET XML OPTION { DOCUMENT | CONTENT };</a:t>
            </a:r>
            <a:endParaRPr lang="ru-RU" dirty="0"/>
          </a:p>
          <a:p>
            <a:pPr marL="0" indent="0">
              <a:buNone/>
            </a:pPr>
            <a:r>
              <a:rPr lang="ru-RU" dirty="0"/>
              <a:t>или такой командой в духе </a:t>
            </a:r>
            <a:r>
              <a:rPr lang="en-US" dirty="0"/>
              <a:t>PostgreSQL</a:t>
            </a:r>
            <a:r>
              <a:rPr lang="ru-RU" dirty="0"/>
              <a:t>:</a:t>
            </a:r>
          </a:p>
          <a:p>
            <a:pPr marL="0" indent="0">
              <a:buNone/>
            </a:pPr>
            <a:r>
              <a:rPr lang="en-US" dirty="0"/>
              <a:t>SET </a:t>
            </a:r>
            <a:r>
              <a:rPr lang="en-US" dirty="0" err="1"/>
              <a:t>xmloption</a:t>
            </a:r>
            <a:r>
              <a:rPr lang="en-US" dirty="0"/>
              <a:t> TO { DOCUMENT | CONTENT };</a:t>
            </a:r>
            <a:endParaRPr lang="ru-RU" dirty="0"/>
          </a:p>
          <a:p>
            <a:pPr marL="0" indent="0">
              <a:buNone/>
            </a:pPr>
            <a:r>
              <a:rPr lang="ru-RU" dirty="0"/>
              <a:t>По умолчанию этот параметр имеет значение </a:t>
            </a:r>
            <a:r>
              <a:rPr lang="en-US" cap="small" dirty="0"/>
              <a:t>content</a:t>
            </a:r>
            <a:r>
              <a:rPr lang="ru-RU" dirty="0"/>
              <a:t>, так что допускаются все формы </a:t>
            </a:r>
            <a:r>
              <a:rPr lang="en-US" dirty="0"/>
              <a:t>XML</a:t>
            </a:r>
            <a:r>
              <a:rPr lang="ru-RU" dirty="0"/>
              <a:t>- данных.</a:t>
            </a:r>
          </a:p>
          <a:p>
            <a:pPr marL="0" indent="0">
              <a:buNone/>
            </a:pPr>
            <a:r>
              <a:rPr lang="ru-RU" dirty="0"/>
              <a:t>Когда параметр </a:t>
            </a:r>
            <a:r>
              <a:rPr lang="en-US" dirty="0"/>
              <a:t>XML option </a:t>
            </a:r>
            <a:r>
              <a:rPr lang="ru-RU" dirty="0"/>
              <a:t>имеет значение по умолчанию, текстовые строки нельзя напрямую привести к типу </a:t>
            </a:r>
            <a:r>
              <a:rPr lang="en-US" dirty="0"/>
              <a:t>xml</a:t>
            </a:r>
            <a:r>
              <a:rPr lang="ru-RU" dirty="0"/>
              <a:t>, если они содержат объявление типа документа, так как такие объявления не допускаются во фрагментах. Для выполнения преобразования в таких случаях следует использовать </a:t>
            </a:r>
            <a:r>
              <a:rPr lang="en-US" cap="small" dirty="0" err="1"/>
              <a:t>xmlparse</a:t>
            </a:r>
            <a:r>
              <a:rPr lang="en-US" cap="small" dirty="0"/>
              <a:t> </a:t>
            </a:r>
            <a:r>
              <a:rPr lang="ru-RU" dirty="0"/>
              <a:t>или изменить параметр </a:t>
            </a:r>
            <a:r>
              <a:rPr lang="en-US" dirty="0"/>
              <a:t>XML option</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213</a:t>
            </a:fld>
            <a:endParaRPr lang="ru-RU" dirty="0"/>
          </a:p>
        </p:txBody>
      </p:sp>
    </p:spTree>
    <p:extLst>
      <p:ext uri="{BB962C8B-B14F-4D97-AF65-F5344CB8AC3E}">
        <p14:creationId xmlns:p14="http://schemas.microsoft.com/office/powerpoint/2010/main" val="28491786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1213508"/>
          </a:xfrm>
        </p:spPr>
        <p:txBody>
          <a:bodyPr>
            <a:normAutofit fontScale="90000"/>
          </a:bodyPr>
          <a:lstStyle/>
          <a:p>
            <a:r>
              <a:rPr lang="ru-RU" dirty="0"/>
              <a:t>Обработка кодировки, слайд 1/2</a:t>
            </a:r>
          </a:p>
        </p:txBody>
      </p:sp>
      <p:sp>
        <p:nvSpPr>
          <p:cNvPr id="3" name="Объект 2"/>
          <p:cNvSpPr>
            <a:spLocks noGrp="1"/>
          </p:cNvSpPr>
          <p:nvPr>
            <p:ph idx="1"/>
          </p:nvPr>
        </p:nvSpPr>
        <p:spPr/>
        <p:txBody>
          <a:bodyPr>
            <a:normAutofit fontScale="62500" lnSpcReduction="20000"/>
          </a:bodyPr>
          <a:lstStyle/>
          <a:p>
            <a:r>
              <a:rPr lang="ru-RU" dirty="0"/>
              <a:t>Если на стороне сервера и клиента и в </a:t>
            </a:r>
            <a:r>
              <a:rPr lang="en-US" dirty="0"/>
              <a:t>XML</a:t>
            </a:r>
            <a:r>
              <a:rPr lang="ru-RU" dirty="0"/>
              <a:t>-данных используются разные кодировки символов, с этим могут возникать проблемы. Когда запросы передаются на сервер, а их результаты возвращаются клиенту в обычном текстовом режиме, </a:t>
            </a:r>
            <a:r>
              <a:rPr lang="en-US" dirty="0"/>
              <a:t>PostgreSQL </a:t>
            </a:r>
            <a:r>
              <a:rPr lang="ru-RU" dirty="0"/>
              <a:t>преобразует все передаваемые текстовые данные в кодировку для соответствующей стороны. В том числе это происходит и со строковыми представлениями </a:t>
            </a:r>
            <a:r>
              <a:rPr lang="en-US" dirty="0"/>
              <a:t>XML</a:t>
            </a:r>
            <a:r>
              <a:rPr lang="ru-RU" dirty="0"/>
              <a:t>-данных, подобными тем, что показаны в предыдущих примерах. Обычно это означает, что объявления кодировки, содержащиеся в </a:t>
            </a:r>
            <a:r>
              <a:rPr lang="en-US" dirty="0"/>
              <a:t>XML</a:t>
            </a:r>
            <a:r>
              <a:rPr lang="ru-RU" dirty="0"/>
              <a:t>-данных, могут не соответствовать действительности, когда текстовая строка преобразуется из одной кодировки в другую при передаче данных между клиентом и сервером, так как подобные включённые в данные объявления не будут изменены автоматически. Для решения этой проблемы объявления кодировки, содержащиеся в текстовых строках, вводимых в тип </a:t>
            </a:r>
            <a:r>
              <a:rPr lang="en-US" dirty="0"/>
              <a:t>xml</a:t>
            </a:r>
            <a:r>
              <a:rPr lang="ru-RU" dirty="0"/>
              <a:t>, просто </a:t>
            </a:r>
            <a:r>
              <a:rPr lang="ru-RU" i="1" dirty="0"/>
              <a:t>игнорируются</a:t>
            </a:r>
            <a:r>
              <a:rPr lang="ru-RU" dirty="0"/>
              <a:t> и предполагается, что </a:t>
            </a:r>
            <a:r>
              <a:rPr lang="en-US" dirty="0"/>
              <a:t>XML</a:t>
            </a:r>
            <a:r>
              <a:rPr lang="ru-RU" dirty="0"/>
              <a:t>-содержимое представлено в текущей кодировке сервера. Как следствие, для правильной обработки таких строк с </a:t>
            </a:r>
            <a:r>
              <a:rPr lang="en-US" dirty="0"/>
              <a:t>XML</a:t>
            </a:r>
            <a:r>
              <a:rPr lang="ru-RU" dirty="0"/>
              <a:t>-данными клиент должен передавать их в своей текущей кодировке. Для сервера не важно, будет ли клиент для этого преобразовывать документы в свою кодировку, или изменит её, прежде чем передавать ему данные. При выводе значения типа </a:t>
            </a:r>
            <a:r>
              <a:rPr lang="en-US" dirty="0"/>
              <a:t>xml </a:t>
            </a:r>
            <a:r>
              <a:rPr lang="ru-RU" dirty="0"/>
              <a:t>не содержат объявления кодировки, а клиент должен предполагать, что все данные поступают в его текущей кодировке.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214</a:t>
            </a:fld>
            <a:endParaRPr lang="ru-RU" dirty="0"/>
          </a:p>
        </p:txBody>
      </p:sp>
    </p:spTree>
    <p:extLst>
      <p:ext uri="{BB962C8B-B14F-4D97-AF65-F5344CB8AC3E}">
        <p14:creationId xmlns:p14="http://schemas.microsoft.com/office/powerpoint/2010/main" val="11057869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144497"/>
          </a:xfrm>
        </p:spPr>
        <p:txBody>
          <a:bodyPr>
            <a:normAutofit fontScale="90000"/>
          </a:bodyPr>
          <a:lstStyle/>
          <a:p>
            <a:r>
              <a:rPr lang="ru-RU" dirty="0"/>
              <a:t>Обработка кодировки, слайд 2/2</a:t>
            </a:r>
          </a:p>
        </p:txBody>
      </p:sp>
      <p:sp>
        <p:nvSpPr>
          <p:cNvPr id="3" name="Объект 2"/>
          <p:cNvSpPr>
            <a:spLocks noGrp="1"/>
          </p:cNvSpPr>
          <p:nvPr>
            <p:ph idx="1"/>
          </p:nvPr>
        </p:nvSpPr>
        <p:spPr/>
        <p:txBody>
          <a:bodyPr>
            <a:normAutofit fontScale="70000" lnSpcReduction="20000"/>
          </a:bodyPr>
          <a:lstStyle/>
          <a:p>
            <a:r>
              <a:rPr lang="ru-RU" dirty="0"/>
              <a:t>Если параметры запроса передаются на сервер и он возвращает результаты клиенту в двоичном режиме, кодировка символов не преобразуется, так что возникает другая ситуация. В этом случае объявление кодировки в </a:t>
            </a:r>
            <a:r>
              <a:rPr lang="en-US" dirty="0"/>
              <a:t>XML </a:t>
            </a:r>
            <a:r>
              <a:rPr lang="ru-RU" dirty="0"/>
              <a:t>принимается во внимание, а если его нет, то предполагается, что данные закодированы в </a:t>
            </a:r>
            <a:r>
              <a:rPr lang="en-US" dirty="0"/>
              <a:t>UTF-8 </a:t>
            </a:r>
            <a:r>
              <a:rPr lang="ru-RU" dirty="0"/>
              <a:t>(это соответствует стандарту </a:t>
            </a:r>
            <a:r>
              <a:rPr lang="en-US" dirty="0"/>
              <a:t>XML; </a:t>
            </a:r>
            <a:r>
              <a:rPr lang="ru-RU" dirty="0"/>
              <a:t>отметим, что </a:t>
            </a:r>
            <a:r>
              <a:rPr lang="en-US" dirty="0"/>
              <a:t>PostgreSQL </a:t>
            </a:r>
            <a:r>
              <a:rPr lang="ru-RU" dirty="0"/>
              <a:t>не поддерживает </a:t>
            </a:r>
            <a:r>
              <a:rPr lang="en-US" dirty="0"/>
              <a:t>UTF-16). </a:t>
            </a:r>
            <a:r>
              <a:rPr lang="ru-RU" dirty="0"/>
              <a:t>При выводе в данные будет добавлено объявление кодировки, выбранной на стороне клиента (но если это </a:t>
            </a:r>
            <a:r>
              <a:rPr lang="en-US" dirty="0"/>
              <a:t>UTF-8, </a:t>
            </a:r>
            <a:r>
              <a:rPr lang="ru-RU" dirty="0"/>
              <a:t>объявление будет опущено).</a:t>
            </a:r>
          </a:p>
          <a:p>
            <a:r>
              <a:rPr lang="ru-RU" dirty="0"/>
              <a:t>Очевидно, что </a:t>
            </a:r>
            <a:r>
              <a:rPr lang="en-US" dirty="0"/>
              <a:t>XML</a:t>
            </a:r>
            <a:r>
              <a:rPr lang="ru-RU" dirty="0"/>
              <a:t>-данные в </a:t>
            </a:r>
            <a:r>
              <a:rPr lang="en-US" dirty="0"/>
              <a:t>PostgreSQL </a:t>
            </a:r>
            <a:r>
              <a:rPr lang="ru-RU" dirty="0"/>
              <a:t>будут обрабатываться гораздо эффективнее, когда и в </a:t>
            </a:r>
            <a:r>
              <a:rPr lang="en-US" dirty="0"/>
              <a:t>XML- </a:t>
            </a:r>
            <a:r>
              <a:rPr lang="ru-RU" dirty="0"/>
              <a:t>данных, и на стороне клиента, и на стороне сервера используется одна кодировка. Так как внутри </a:t>
            </a:r>
            <a:r>
              <a:rPr lang="en-US" dirty="0"/>
              <a:t>XML</a:t>
            </a:r>
            <a:r>
              <a:rPr lang="ru-RU" dirty="0"/>
              <a:t>-данные представляются в </a:t>
            </a:r>
            <a:r>
              <a:rPr lang="en-US" dirty="0"/>
              <a:t>UTF-8, </a:t>
            </a:r>
            <a:r>
              <a:rPr lang="ru-RU" dirty="0"/>
              <a:t>оптимальный вариант, когда на сервере также выбрана кодировка </a:t>
            </a:r>
            <a:r>
              <a:rPr lang="en-US" dirty="0"/>
              <a:t>UTF-8.</a:t>
            </a:r>
            <a:endParaRPr lang="ru-RU" dirty="0"/>
          </a:p>
          <a:p>
            <a:r>
              <a:rPr lang="ru-RU" dirty="0"/>
              <a:t>Некоторые </a:t>
            </a:r>
            <a:r>
              <a:rPr lang="en-US" dirty="0"/>
              <a:t>XML</a:t>
            </a:r>
            <a:r>
              <a:rPr lang="ru-RU" dirty="0"/>
              <a:t>-функции могут вовсе не работать с данными не</a:t>
            </a:r>
            <a:r>
              <a:rPr lang="en-US" dirty="0"/>
              <a:t>-ASCII, </a:t>
            </a:r>
            <a:r>
              <a:rPr lang="ru-RU" dirty="0"/>
              <a:t>если кодировка сервера — не </a:t>
            </a:r>
            <a:r>
              <a:rPr lang="en-US" dirty="0"/>
              <a:t>UTF-8. </a:t>
            </a:r>
            <a:r>
              <a:rPr lang="ru-RU" dirty="0"/>
              <a:t>В частности, это известная особенность функции </a:t>
            </a:r>
            <a:r>
              <a:rPr lang="en-US" dirty="0" err="1"/>
              <a:t>xpath</a:t>
            </a:r>
            <a:r>
              <a:rPr lang="en-US" dirty="0"/>
              <a:t>()</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215</a:t>
            </a:fld>
            <a:endParaRPr lang="ru-RU" dirty="0"/>
          </a:p>
        </p:txBody>
      </p:sp>
    </p:spTree>
    <p:extLst>
      <p:ext uri="{BB962C8B-B14F-4D97-AF65-F5344CB8AC3E}">
        <p14:creationId xmlns:p14="http://schemas.microsoft.com/office/powerpoint/2010/main" val="189901334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 </a:t>
            </a:r>
            <a:r>
              <a:rPr lang="ru-RU" dirty="0"/>
              <a:t>функции</a:t>
            </a:r>
          </a:p>
        </p:txBody>
      </p:sp>
      <p:sp>
        <p:nvSpPr>
          <p:cNvPr id="3" name="Объект 2"/>
          <p:cNvSpPr>
            <a:spLocks noGrp="1"/>
          </p:cNvSpPr>
          <p:nvPr>
            <p:ph idx="1"/>
          </p:nvPr>
        </p:nvSpPr>
        <p:spPr/>
        <p:txBody>
          <a:bodyPr/>
          <a:lstStyle/>
          <a:p>
            <a:r>
              <a:rPr lang="ru-RU" dirty="0"/>
              <a:t>Функции и подобные им выражения, описанные на слайдах ниже, работают со значениями типа </a:t>
            </a:r>
            <a:r>
              <a:rPr lang="en-US" dirty="0"/>
              <a:t>xml</a:t>
            </a:r>
            <a:r>
              <a:rPr lang="ru-RU" dirty="0"/>
              <a:t>. Выражения </a:t>
            </a:r>
            <a:r>
              <a:rPr lang="en-US" dirty="0" err="1"/>
              <a:t>xmlparse</a:t>
            </a:r>
            <a:r>
              <a:rPr lang="en-US" dirty="0"/>
              <a:t> </a:t>
            </a:r>
            <a:r>
              <a:rPr lang="ru-RU" dirty="0"/>
              <a:t>и </a:t>
            </a:r>
            <a:r>
              <a:rPr lang="en-US" dirty="0" err="1"/>
              <a:t>xmlserialize</a:t>
            </a:r>
            <a:r>
              <a:rPr lang="ru-RU" dirty="0"/>
              <a:t>, преобразующие значения </a:t>
            </a:r>
            <a:r>
              <a:rPr lang="en-US" dirty="0"/>
              <a:t>xml </a:t>
            </a:r>
            <a:r>
              <a:rPr lang="ru-RU" dirty="0"/>
              <a:t>в текст и обратно, здесь повторно не рассматриваются. Для использования большинства этих функций дистрибутив должен быть собран с ключом </a:t>
            </a:r>
            <a:r>
              <a:rPr lang="en-US" dirty="0"/>
              <a:t>configure —with-</a:t>
            </a:r>
            <a:r>
              <a:rPr lang="en-US" dirty="0" err="1"/>
              <a:t>libxml</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216</a:t>
            </a:fld>
            <a:endParaRPr lang="ru-RU" dirty="0"/>
          </a:p>
        </p:txBody>
      </p:sp>
    </p:spTree>
    <p:extLst>
      <p:ext uri="{BB962C8B-B14F-4D97-AF65-F5344CB8AC3E}">
        <p14:creationId xmlns:p14="http://schemas.microsoft.com/office/powerpoint/2010/main" val="321674349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1/8</a:t>
            </a:r>
          </a:p>
        </p:txBody>
      </p:sp>
      <p:sp>
        <p:nvSpPr>
          <p:cNvPr id="3" name="Объект 2"/>
          <p:cNvSpPr>
            <a:spLocks noGrp="1"/>
          </p:cNvSpPr>
          <p:nvPr>
            <p:ph idx="1"/>
          </p:nvPr>
        </p:nvSpPr>
        <p:spPr/>
        <p:txBody>
          <a:bodyPr>
            <a:normAutofit fontScale="85000" lnSpcReduction="20000"/>
          </a:bodyPr>
          <a:lstStyle/>
          <a:p>
            <a:pPr marL="0" indent="0">
              <a:buNone/>
            </a:pPr>
            <a:r>
              <a:rPr lang="ru-RU" dirty="0"/>
              <a:t>Для получения </a:t>
            </a:r>
            <a:r>
              <a:rPr lang="en-US" dirty="0"/>
              <a:t>XML</a:t>
            </a:r>
            <a:r>
              <a:rPr lang="ru-RU" dirty="0"/>
              <a:t>-контента из данных </a:t>
            </a:r>
            <a:r>
              <a:rPr lang="en-US" dirty="0"/>
              <a:t>SQL </a:t>
            </a:r>
            <a:r>
              <a:rPr lang="ru-RU" dirty="0"/>
              <a:t>существует целый набор функций и функциональных выражений, особенно полезных для выдачи клиентским приложениям результатов запроса в виде </a:t>
            </a:r>
            <a:r>
              <a:rPr lang="en-US" dirty="0"/>
              <a:t>XML</a:t>
            </a:r>
            <a:r>
              <a:rPr lang="ru-RU" dirty="0"/>
              <a:t>-документов.</a:t>
            </a:r>
          </a:p>
          <a:p>
            <a:r>
              <a:rPr lang="en-US" dirty="0" err="1"/>
              <a:t>xmlcomment</a:t>
            </a:r>
            <a:r>
              <a:rPr lang="ru-RU" dirty="0"/>
              <a:t>(</a:t>
            </a:r>
            <a:r>
              <a:rPr lang="ru-RU" i="1" dirty="0"/>
              <a:t>текст)</a:t>
            </a:r>
            <a:endParaRPr lang="ru-RU" dirty="0"/>
          </a:p>
          <a:p>
            <a:pPr marL="0" indent="0">
              <a:buNone/>
            </a:pPr>
            <a:r>
              <a:rPr lang="ru-RU" dirty="0"/>
              <a:t>Функция </a:t>
            </a:r>
            <a:r>
              <a:rPr lang="en-US" dirty="0" err="1"/>
              <a:t>xmlcomment</a:t>
            </a:r>
            <a:r>
              <a:rPr lang="en-US" dirty="0"/>
              <a:t> </a:t>
            </a:r>
            <a:r>
              <a:rPr lang="ru-RU" dirty="0"/>
              <a:t>создаёт </a:t>
            </a:r>
            <a:r>
              <a:rPr lang="en-US" dirty="0"/>
              <a:t>XML</a:t>
            </a:r>
            <a:r>
              <a:rPr lang="ru-RU" dirty="0"/>
              <a:t>-значение, содержащее </a:t>
            </a:r>
            <a:r>
              <a:rPr lang="en-US" dirty="0"/>
              <a:t>XML</a:t>
            </a:r>
            <a:r>
              <a:rPr lang="ru-RU" dirty="0"/>
              <a:t>-комментарий с заданным текстом. Этот текст не должен содержать «—» или заканчиваться знаком «-», чтобы результирующая конструкция была допустимой в </a:t>
            </a:r>
            <a:r>
              <a:rPr lang="en-US" dirty="0"/>
              <a:t>XML</a:t>
            </a:r>
            <a:r>
              <a:rPr lang="ru-RU" dirty="0"/>
              <a:t>. Если аргумент этой функции </a:t>
            </a:r>
            <a:r>
              <a:rPr lang="en-US" dirty="0"/>
              <a:t>NULL</a:t>
            </a:r>
            <a:r>
              <a:rPr lang="ru-RU" dirty="0"/>
              <a:t>, результатом её тоже будет </a:t>
            </a:r>
            <a:r>
              <a:rPr lang="en-US" dirty="0"/>
              <a:t>NULL</a:t>
            </a:r>
            <a:r>
              <a:rPr lang="ru-RU" dirty="0"/>
              <a:t>.</a:t>
            </a:r>
          </a:p>
          <a:p>
            <a:pPr marL="0" indent="0">
              <a:buNone/>
            </a:pPr>
            <a:r>
              <a:rPr lang="ru-RU" dirty="0"/>
              <a:t>Пример</a:t>
            </a:r>
            <a:r>
              <a:rPr lang="en-US" dirty="0"/>
              <a:t>:</a:t>
            </a:r>
            <a:endParaRPr lang="ru-RU" dirty="0"/>
          </a:p>
          <a:p>
            <a:r>
              <a:rPr lang="en-US" dirty="0"/>
              <a:t>SELECT </a:t>
            </a:r>
            <a:r>
              <a:rPr lang="en-US" dirty="0" err="1"/>
              <a:t>xmlcomment</a:t>
            </a:r>
            <a:r>
              <a:rPr lang="en-US" dirty="0"/>
              <a:t>('hello'); </a:t>
            </a:r>
            <a:r>
              <a:rPr lang="en-US" dirty="0" err="1"/>
              <a:t>xmlcomment</a:t>
            </a:r>
            <a:endParaRPr lang="ru-RU" dirty="0"/>
          </a:p>
          <a:p>
            <a:r>
              <a:rPr lang="ru-RU" dirty="0"/>
              <a:t>&lt;! —</a:t>
            </a:r>
            <a:r>
              <a:rPr lang="ru-RU" dirty="0" err="1"/>
              <a:t>hello</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217</a:t>
            </a:fld>
            <a:endParaRPr lang="ru-RU" dirty="0"/>
          </a:p>
        </p:txBody>
      </p:sp>
    </p:spTree>
    <p:extLst>
      <p:ext uri="{BB962C8B-B14F-4D97-AF65-F5344CB8AC3E}">
        <p14:creationId xmlns:p14="http://schemas.microsoft.com/office/powerpoint/2010/main" val="427566369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2/8</a:t>
            </a:r>
          </a:p>
        </p:txBody>
      </p:sp>
      <p:sp>
        <p:nvSpPr>
          <p:cNvPr id="3" name="Объект 2"/>
          <p:cNvSpPr>
            <a:spLocks noGrp="1"/>
          </p:cNvSpPr>
          <p:nvPr>
            <p:ph idx="1"/>
          </p:nvPr>
        </p:nvSpPr>
        <p:spPr>
          <a:xfrm>
            <a:off x="628650" y="1825624"/>
            <a:ext cx="7886700" cy="4895851"/>
          </a:xfrm>
        </p:spPr>
        <p:txBody>
          <a:bodyPr>
            <a:normAutofit fontScale="55000" lnSpcReduction="20000"/>
          </a:bodyPr>
          <a:lstStyle/>
          <a:p>
            <a:pPr marL="0" indent="0">
              <a:buNone/>
            </a:pPr>
            <a:r>
              <a:rPr lang="en-US" dirty="0" err="1"/>
              <a:t>xmlconcat</a:t>
            </a:r>
            <a:r>
              <a:rPr lang="ru-RU" i="1" dirty="0"/>
              <a:t>(</a:t>
            </a:r>
            <a:r>
              <a:rPr lang="ru-RU" i="1" dirty="0" err="1"/>
              <a:t>xml</a:t>
            </a:r>
            <a:r>
              <a:rPr lang="ru-RU" i="1" dirty="0"/>
              <a:t> </a:t>
            </a:r>
            <a:r>
              <a:rPr lang="ru-RU" dirty="0"/>
              <a:t>[,	...])</a:t>
            </a:r>
          </a:p>
          <a:p>
            <a:pPr marL="0" indent="0">
              <a:buNone/>
            </a:pPr>
            <a:r>
              <a:rPr lang="ru-RU" dirty="0"/>
              <a:t>Функция </a:t>
            </a:r>
            <a:r>
              <a:rPr lang="en-US" dirty="0" err="1"/>
              <a:t>xmlconcat</a:t>
            </a:r>
            <a:r>
              <a:rPr lang="en-US" dirty="0"/>
              <a:t> </a:t>
            </a:r>
            <a:r>
              <a:rPr lang="ru-RU" dirty="0"/>
              <a:t>объединяет несколько </a:t>
            </a:r>
            <a:r>
              <a:rPr lang="en-US" dirty="0"/>
              <a:t>XML</a:t>
            </a:r>
            <a:r>
              <a:rPr lang="ru-RU" dirty="0"/>
              <a:t>-значений и выдаёт в результате один фрагмент </a:t>
            </a:r>
            <a:r>
              <a:rPr lang="en-US" dirty="0"/>
              <a:t>XML</a:t>
            </a:r>
            <a:r>
              <a:rPr lang="ru-RU" dirty="0"/>
              <a:t>-контента. Значения </a:t>
            </a:r>
            <a:r>
              <a:rPr lang="en-US" dirty="0"/>
              <a:t>NULL </a:t>
            </a:r>
            <a:r>
              <a:rPr lang="ru-RU" dirty="0"/>
              <a:t>отбрасываются, так что результат будет равен </a:t>
            </a:r>
            <a:r>
              <a:rPr lang="en-US" dirty="0"/>
              <a:t>NULL</a:t>
            </a:r>
            <a:r>
              <a:rPr lang="ru-RU" dirty="0"/>
              <a:t>, только если все аргументы равны </a:t>
            </a:r>
            <a:r>
              <a:rPr lang="en-US" dirty="0"/>
              <a:t>NULL</a:t>
            </a:r>
            <a:r>
              <a:rPr lang="ru-RU" dirty="0"/>
              <a:t>.</a:t>
            </a:r>
          </a:p>
          <a:p>
            <a:pPr marL="0" indent="0">
              <a:buNone/>
            </a:pPr>
            <a:r>
              <a:rPr lang="ru-RU" dirty="0"/>
              <a:t>Пример</a:t>
            </a:r>
            <a:r>
              <a:rPr lang="en-US" dirty="0"/>
              <a:t>:</a:t>
            </a:r>
            <a:endParaRPr lang="ru-RU" dirty="0"/>
          </a:p>
          <a:p>
            <a:pPr marL="0" indent="0">
              <a:buNone/>
            </a:pPr>
            <a:r>
              <a:rPr lang="en-US" dirty="0"/>
              <a:t>SELECT </a:t>
            </a:r>
            <a:r>
              <a:rPr lang="en-US" dirty="0" err="1"/>
              <a:t>xmlconcat</a:t>
            </a:r>
            <a:r>
              <a:rPr lang="en-US" dirty="0"/>
              <a:t>('&lt;</a:t>
            </a:r>
            <a:r>
              <a:rPr lang="en-US" dirty="0" err="1"/>
              <a:t>abc</a:t>
            </a:r>
            <a:r>
              <a:rPr lang="en-US" dirty="0"/>
              <a:t>/&gt;', '&lt;bar&gt;foo&lt;/bar&gt;'); </a:t>
            </a:r>
            <a:endParaRPr lang="ru-RU" dirty="0"/>
          </a:p>
          <a:p>
            <a:pPr marL="0" indent="0">
              <a:buNone/>
            </a:pPr>
            <a:r>
              <a:rPr lang="ru-RU" dirty="0"/>
              <a:t>&lt;</a:t>
            </a:r>
            <a:r>
              <a:rPr lang="en-US" dirty="0" err="1"/>
              <a:t>abc</a:t>
            </a:r>
            <a:r>
              <a:rPr lang="ru-RU" dirty="0"/>
              <a:t>/&gt;&lt;</a:t>
            </a:r>
            <a:r>
              <a:rPr lang="en-US" dirty="0"/>
              <a:t>bar</a:t>
            </a:r>
            <a:r>
              <a:rPr lang="ru-RU" dirty="0"/>
              <a:t>&gt;</a:t>
            </a:r>
            <a:r>
              <a:rPr lang="en-US" dirty="0"/>
              <a:t>foo</a:t>
            </a:r>
            <a:r>
              <a:rPr lang="ru-RU" dirty="0"/>
              <a:t>&lt;/</a:t>
            </a:r>
            <a:r>
              <a:rPr lang="en-US" dirty="0"/>
              <a:t>bar</a:t>
            </a:r>
            <a:r>
              <a:rPr lang="ru-RU" dirty="0"/>
              <a:t>&gt;</a:t>
            </a:r>
          </a:p>
          <a:p>
            <a:pPr marL="0" indent="0">
              <a:buNone/>
            </a:pPr>
            <a:r>
              <a:rPr lang="en-US" dirty="0"/>
              <a:t>XML</a:t>
            </a:r>
            <a:r>
              <a:rPr lang="ru-RU" dirty="0"/>
              <a:t>-объявления, если они присутствуют, обрабатываются следующим образом. Если во всех аргументах содержатся объявления одной версии </a:t>
            </a:r>
            <a:r>
              <a:rPr lang="en-US" dirty="0"/>
              <a:t>XML</a:t>
            </a:r>
            <a:r>
              <a:rPr lang="ru-RU" dirty="0"/>
              <a:t>, эта версия будет выдана в результате; в противном случае версии не будет. Если во всех аргументах определён атрибут </a:t>
            </a:r>
            <a:r>
              <a:rPr lang="en-US" dirty="0"/>
              <a:t>standalone </a:t>
            </a:r>
            <a:r>
              <a:rPr lang="ru-RU" dirty="0"/>
              <a:t>со значением «</a:t>
            </a:r>
            <a:r>
              <a:rPr lang="en-US" dirty="0"/>
              <a:t>yes</a:t>
            </a:r>
            <a:r>
              <a:rPr lang="ru-RU" dirty="0"/>
              <a:t>», это же значение будет выдано в результате. Если во всех аргументах есть объявление </a:t>
            </a:r>
            <a:r>
              <a:rPr lang="en-US" dirty="0"/>
              <a:t>standalone</a:t>
            </a:r>
            <a:r>
              <a:rPr lang="ru-RU" dirty="0"/>
              <a:t>, но минимум в одном со значением «</a:t>
            </a:r>
            <a:r>
              <a:rPr lang="en-US" dirty="0"/>
              <a:t>no</a:t>
            </a:r>
            <a:r>
              <a:rPr lang="ru-RU" dirty="0"/>
              <a:t>», в результате будет это значение. В противном случае в результате не будет объявления </a:t>
            </a:r>
            <a:r>
              <a:rPr lang="en-US" dirty="0"/>
              <a:t>standalone</a:t>
            </a:r>
            <a:r>
              <a:rPr lang="ru-RU" dirty="0"/>
              <a:t>. Если же окажется, что в результате должно присутствовать объявление </a:t>
            </a:r>
            <a:r>
              <a:rPr lang="en-US" dirty="0"/>
              <a:t>standalone</a:t>
            </a:r>
            <a:r>
              <a:rPr lang="ru-RU" dirty="0"/>
              <a:t>, а версия не определена, тогда в результате будет выведена версия 1.0, так как </a:t>
            </a:r>
            <a:r>
              <a:rPr lang="en-US" dirty="0"/>
              <a:t>XML</a:t>
            </a:r>
            <a:r>
              <a:rPr lang="ru-RU" dirty="0"/>
              <a:t>-объявление не будет допустимым без указания версии. Указания кодировки игнорируются и будут удалены в любых случаях.</a:t>
            </a:r>
          </a:p>
          <a:p>
            <a:pPr marL="0" indent="0">
              <a:buNone/>
            </a:pPr>
            <a:r>
              <a:rPr lang="ru-RU" dirty="0"/>
              <a:t>Пример:</a:t>
            </a:r>
          </a:p>
          <a:p>
            <a:pPr marL="0" indent="0">
              <a:buNone/>
            </a:pPr>
            <a:r>
              <a:rPr lang="en-US" dirty="0"/>
              <a:t>SELECT </a:t>
            </a:r>
            <a:r>
              <a:rPr lang="en-US" dirty="0" err="1"/>
              <a:t>xmlconcat</a:t>
            </a:r>
            <a:r>
              <a:rPr lang="en-US" dirty="0"/>
              <a:t>('&lt;?xml version="1.1"?&gt;&lt;foo/&gt;', '&lt;?xml version="1.1" standalone="no"? &gt;&lt;bar/&gt;');</a:t>
            </a:r>
            <a:endParaRPr lang="ru-RU" dirty="0"/>
          </a:p>
          <a:p>
            <a:pPr marL="0" indent="0">
              <a:buNone/>
            </a:pPr>
            <a:r>
              <a:rPr lang="ru-RU" dirty="0"/>
              <a:t>&lt;?</a:t>
            </a:r>
            <a:r>
              <a:rPr lang="ru-RU" dirty="0" err="1"/>
              <a:t>xml</a:t>
            </a:r>
            <a:r>
              <a:rPr lang="ru-RU" dirty="0"/>
              <a:t> </a:t>
            </a:r>
            <a:r>
              <a:rPr lang="ru-RU" dirty="0" err="1"/>
              <a:t>version</a:t>
            </a:r>
            <a:r>
              <a:rPr lang="ru-RU" dirty="0"/>
              <a:t>="1.1"?&gt;&lt;</a:t>
            </a:r>
            <a:r>
              <a:rPr lang="ru-RU" dirty="0" err="1"/>
              <a:t>foo</a:t>
            </a:r>
            <a:r>
              <a:rPr lang="ru-RU" dirty="0"/>
              <a:t>/&gt;&lt;</a:t>
            </a:r>
            <a:r>
              <a:rPr lang="ru-RU" dirty="0" err="1"/>
              <a:t>bar</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218</a:t>
            </a:fld>
            <a:endParaRPr lang="ru-RU" dirty="0"/>
          </a:p>
        </p:txBody>
      </p:sp>
    </p:spTree>
    <p:extLst>
      <p:ext uri="{BB962C8B-B14F-4D97-AF65-F5344CB8AC3E}">
        <p14:creationId xmlns:p14="http://schemas.microsoft.com/office/powerpoint/2010/main" val="377139170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3/8</a:t>
            </a:r>
          </a:p>
        </p:txBody>
      </p:sp>
      <p:sp>
        <p:nvSpPr>
          <p:cNvPr id="3" name="Объект 2"/>
          <p:cNvSpPr>
            <a:spLocks noGrp="1"/>
          </p:cNvSpPr>
          <p:nvPr>
            <p:ph idx="1"/>
          </p:nvPr>
        </p:nvSpPr>
        <p:spPr/>
        <p:txBody>
          <a:bodyPr>
            <a:normAutofit fontScale="55000" lnSpcReduction="20000"/>
          </a:bodyPr>
          <a:lstStyle/>
          <a:p>
            <a:pPr marL="0" indent="0">
              <a:buNone/>
            </a:pPr>
            <a:r>
              <a:rPr lang="en-US" dirty="0" err="1"/>
              <a:t>xmlelement</a:t>
            </a:r>
            <a:r>
              <a:rPr lang="en-US" dirty="0"/>
              <a:t>(name </a:t>
            </a:r>
            <a:r>
              <a:rPr lang="ru-RU" i="1" dirty="0"/>
              <a:t>имя</a:t>
            </a:r>
            <a:r>
              <a:rPr lang="ru-RU" dirty="0"/>
              <a:t> </a:t>
            </a:r>
            <a:r>
              <a:rPr lang="en-US" dirty="0"/>
              <a:t>[, </a:t>
            </a:r>
            <a:r>
              <a:rPr lang="en-US" dirty="0" err="1"/>
              <a:t>xmlattributes</a:t>
            </a:r>
            <a:r>
              <a:rPr lang="ru-RU" i="1" dirty="0"/>
              <a:t>(значение</a:t>
            </a:r>
            <a:r>
              <a:rPr lang="ru-RU" dirty="0"/>
              <a:t> </a:t>
            </a:r>
            <a:r>
              <a:rPr lang="en-US" dirty="0"/>
              <a:t>[AS </a:t>
            </a:r>
            <a:r>
              <a:rPr lang="ru-RU" i="1" dirty="0"/>
              <a:t>атрибут</a:t>
            </a:r>
            <a:r>
              <a:rPr lang="ru-RU" dirty="0"/>
              <a:t>]</a:t>
            </a:r>
            <a:r>
              <a:rPr lang="en-US" dirty="0"/>
              <a:t>	[,	...])]</a:t>
            </a:r>
            <a:endParaRPr lang="ru-RU" dirty="0"/>
          </a:p>
          <a:p>
            <a:pPr marL="0" indent="0">
              <a:buNone/>
            </a:pPr>
            <a:r>
              <a:rPr lang="ru-RU" dirty="0"/>
              <a:t>[, содержимое, </a:t>
            </a:r>
            <a:r>
              <a:rPr lang="en-US" i="1" dirty="0"/>
              <a:t>...</a:t>
            </a:r>
            <a:r>
              <a:rPr lang="en-US" dirty="0"/>
              <a:t>]</a:t>
            </a:r>
            <a:r>
              <a:rPr lang="en-US" i="1" dirty="0"/>
              <a:t>)</a:t>
            </a:r>
            <a:endParaRPr lang="ru-RU" dirty="0"/>
          </a:p>
          <a:p>
            <a:pPr marL="0" indent="0">
              <a:buNone/>
            </a:pPr>
            <a:r>
              <a:rPr lang="ru-RU" dirty="0"/>
              <a:t>Выражение </a:t>
            </a:r>
            <a:r>
              <a:rPr lang="en-US" dirty="0" err="1"/>
              <a:t>xmlelement</a:t>
            </a:r>
            <a:r>
              <a:rPr lang="en-US" dirty="0"/>
              <a:t> </a:t>
            </a:r>
            <a:r>
              <a:rPr lang="ru-RU" dirty="0"/>
              <a:t>создаёт </a:t>
            </a:r>
            <a:r>
              <a:rPr lang="en-US" dirty="0"/>
              <a:t>XML</a:t>
            </a:r>
            <a:r>
              <a:rPr lang="ru-RU" dirty="0"/>
              <a:t>-элемент с заданным именем, атрибутами и содержимым. Примеры</a:t>
            </a:r>
            <a:r>
              <a:rPr lang="en-US" dirty="0"/>
              <a:t>:</a:t>
            </a:r>
            <a:endParaRPr lang="ru-RU" dirty="0"/>
          </a:p>
          <a:p>
            <a:pPr marL="0" indent="0">
              <a:buNone/>
            </a:pPr>
            <a:r>
              <a:rPr lang="en-US" dirty="0"/>
              <a:t>SELECT </a:t>
            </a:r>
            <a:r>
              <a:rPr lang="en-US" dirty="0" err="1"/>
              <a:t>xmlelement</a:t>
            </a:r>
            <a:r>
              <a:rPr lang="en-US" dirty="0"/>
              <a:t>(name foo); </a:t>
            </a:r>
            <a:endParaRPr lang="ru-RU" dirty="0"/>
          </a:p>
          <a:p>
            <a:pPr marL="0" indent="0">
              <a:buNone/>
            </a:pPr>
            <a:r>
              <a:rPr lang="en-US" dirty="0"/>
              <a:t>&lt;foo/&gt;</a:t>
            </a:r>
            <a:endParaRPr lang="ru-RU" dirty="0"/>
          </a:p>
          <a:p>
            <a:pPr marL="0" indent="0">
              <a:buNone/>
            </a:pPr>
            <a:r>
              <a:rPr lang="en-US" dirty="0"/>
              <a:t>SELECT </a:t>
            </a:r>
            <a:r>
              <a:rPr lang="en-US" dirty="0" err="1"/>
              <a:t>xmlelement</a:t>
            </a:r>
            <a:r>
              <a:rPr lang="en-US" dirty="0"/>
              <a:t>(name foo, </a:t>
            </a:r>
            <a:r>
              <a:rPr lang="en-US" dirty="0" err="1"/>
              <a:t>xmlattributes</a:t>
            </a:r>
            <a:r>
              <a:rPr lang="en-US" dirty="0"/>
              <a:t>('xyz' as bar)); </a:t>
            </a:r>
            <a:endParaRPr lang="ru-RU" dirty="0"/>
          </a:p>
          <a:p>
            <a:pPr marL="0" indent="0">
              <a:buNone/>
            </a:pPr>
            <a:r>
              <a:rPr lang="en-US" dirty="0"/>
              <a:t>&lt;foo bar="xyz"/&gt;</a:t>
            </a:r>
            <a:endParaRPr lang="ru-RU" dirty="0"/>
          </a:p>
          <a:p>
            <a:pPr marL="0" indent="0">
              <a:buNone/>
            </a:pPr>
            <a:r>
              <a:rPr lang="en-US" dirty="0"/>
              <a:t>SELECT </a:t>
            </a:r>
            <a:r>
              <a:rPr lang="en-US" dirty="0" err="1"/>
              <a:t>xmlelement</a:t>
            </a:r>
            <a:r>
              <a:rPr lang="en-US" dirty="0"/>
              <a:t>(name foo, </a:t>
            </a:r>
            <a:r>
              <a:rPr lang="en-US" dirty="0" err="1"/>
              <a:t>xmlattributes</a:t>
            </a:r>
            <a:r>
              <a:rPr lang="en-US" dirty="0"/>
              <a:t>(</a:t>
            </a:r>
            <a:r>
              <a:rPr lang="en-US" dirty="0" err="1"/>
              <a:t>current_date</a:t>
            </a:r>
            <a:r>
              <a:rPr lang="en-US" dirty="0"/>
              <a:t> as bar), '</a:t>
            </a:r>
            <a:r>
              <a:rPr lang="en-US" dirty="0" err="1"/>
              <a:t>cont</a:t>
            </a:r>
            <a:r>
              <a:rPr lang="en-US" dirty="0"/>
              <a:t>', '</a:t>
            </a:r>
            <a:r>
              <a:rPr lang="en-US" dirty="0" err="1"/>
              <a:t>ent</a:t>
            </a:r>
            <a:r>
              <a:rPr lang="en-US" dirty="0"/>
              <a:t>');</a:t>
            </a:r>
            <a:endParaRPr lang="ru-RU" dirty="0"/>
          </a:p>
          <a:p>
            <a:pPr marL="0" indent="0">
              <a:buNone/>
            </a:pPr>
            <a:r>
              <a:rPr lang="ru-RU" dirty="0"/>
              <a:t>&lt;</a:t>
            </a:r>
            <a:r>
              <a:rPr lang="en-US" dirty="0"/>
              <a:t>foo bar</a:t>
            </a:r>
            <a:r>
              <a:rPr lang="ru-RU" dirty="0"/>
              <a:t>="2007-01-26"&gt;</a:t>
            </a:r>
            <a:r>
              <a:rPr lang="en-US" dirty="0"/>
              <a:t>content</a:t>
            </a:r>
            <a:r>
              <a:rPr lang="ru-RU" dirty="0"/>
              <a:t>&lt;/</a:t>
            </a:r>
            <a:r>
              <a:rPr lang="en-US" dirty="0"/>
              <a:t>foo</a:t>
            </a:r>
            <a:r>
              <a:rPr lang="ru-RU" dirty="0"/>
              <a:t>&gt;</a:t>
            </a:r>
          </a:p>
          <a:p>
            <a:pPr marL="0" indent="0">
              <a:buNone/>
            </a:pPr>
            <a:r>
              <a:rPr lang="ru-RU" dirty="0"/>
              <a:t>Если имена элементов и атрибутов содержат символы, недопустимые в </a:t>
            </a:r>
            <a:r>
              <a:rPr lang="en-US" dirty="0"/>
              <a:t>XML</a:t>
            </a:r>
            <a:r>
              <a:rPr lang="ru-RU" dirty="0"/>
              <a:t>, эти символы заменяются последовательностями _</a:t>
            </a:r>
            <a:r>
              <a:rPr lang="en-US" dirty="0" err="1"/>
              <a:t>xHHHH</a:t>
            </a:r>
            <a:r>
              <a:rPr lang="ru-RU" dirty="0"/>
              <a:t>_, где </a:t>
            </a:r>
            <a:r>
              <a:rPr lang="en-US" i="1" cap="small" dirty="0" err="1"/>
              <a:t>hhhh</a:t>
            </a:r>
            <a:r>
              <a:rPr lang="en-US" dirty="0"/>
              <a:t> </a:t>
            </a:r>
            <a:r>
              <a:rPr lang="ru-RU" dirty="0"/>
              <a:t>— шестнадцатеричный код символа в </a:t>
            </a:r>
            <a:r>
              <a:rPr lang="en-US" dirty="0"/>
              <a:t>Unicode</a:t>
            </a:r>
            <a:r>
              <a:rPr lang="ru-RU" dirty="0"/>
              <a:t>. Например</a:t>
            </a:r>
            <a:r>
              <a:rPr lang="en-US" dirty="0"/>
              <a:t>:</a:t>
            </a:r>
            <a:endParaRPr lang="ru-RU" dirty="0"/>
          </a:p>
          <a:p>
            <a:pPr marL="0" indent="0">
              <a:buNone/>
            </a:pPr>
            <a:r>
              <a:rPr lang="en-US" dirty="0"/>
              <a:t>SELECT </a:t>
            </a:r>
            <a:r>
              <a:rPr lang="en-US" dirty="0" err="1"/>
              <a:t>xmlelement</a:t>
            </a:r>
            <a:r>
              <a:rPr lang="en-US" dirty="0"/>
              <a:t>(name "</a:t>
            </a:r>
            <a:r>
              <a:rPr lang="en-US" dirty="0" err="1"/>
              <a:t>foo$bar</a:t>
            </a:r>
            <a:r>
              <a:rPr lang="en-US" dirty="0"/>
              <a:t>", </a:t>
            </a:r>
            <a:r>
              <a:rPr lang="en-US" dirty="0" err="1"/>
              <a:t>xmlattributes</a:t>
            </a:r>
            <a:r>
              <a:rPr lang="en-US" dirty="0"/>
              <a:t>('xyz' as "</a:t>
            </a:r>
            <a:r>
              <a:rPr lang="en-US" dirty="0" err="1"/>
              <a:t>a&amp;b</a:t>
            </a:r>
            <a:r>
              <a:rPr lang="en-US" dirty="0"/>
              <a:t>")); </a:t>
            </a:r>
            <a:r>
              <a:rPr lang="en-US" dirty="0" err="1"/>
              <a:t>xmlelement</a:t>
            </a:r>
            <a:endParaRPr lang="ru-RU" dirty="0"/>
          </a:p>
          <a:p>
            <a:pPr marL="0" indent="0">
              <a:buNone/>
            </a:pPr>
            <a:r>
              <a:rPr lang="ru-RU" dirty="0"/>
              <a:t>&lt;foo_x0024_bar a_x0026_b="</a:t>
            </a:r>
            <a:r>
              <a:rPr lang="ru-RU" dirty="0" err="1"/>
              <a:t>xyz</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219</a:t>
            </a:fld>
            <a:endParaRPr lang="ru-RU" dirty="0"/>
          </a:p>
        </p:txBody>
      </p:sp>
    </p:spTree>
    <p:extLst>
      <p:ext uri="{BB962C8B-B14F-4D97-AF65-F5344CB8AC3E}">
        <p14:creationId xmlns:p14="http://schemas.microsoft.com/office/powerpoint/2010/main" val="329733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57900"/>
          </a:xfrm>
        </p:spPr>
        <p:txBody>
          <a:bodyPr>
            <a:normAutofit fontScale="90000"/>
          </a:bodyPr>
          <a:lstStyle/>
          <a:p>
            <a:r>
              <a:rPr lang="ru-RU" dirty="0"/>
              <a:t>Пример элемента</a:t>
            </a:r>
          </a:p>
        </p:txBody>
      </p:sp>
      <p:sp>
        <p:nvSpPr>
          <p:cNvPr id="3" name="Объект 2"/>
          <p:cNvSpPr>
            <a:spLocks noGrp="1"/>
          </p:cNvSpPr>
          <p:nvPr>
            <p:ph idx="1"/>
          </p:nvPr>
        </p:nvSpPr>
        <p:spPr>
          <a:xfrm>
            <a:off x="628650" y="1017917"/>
            <a:ext cx="7886700" cy="5159046"/>
          </a:xfrm>
        </p:spPr>
        <p:txBody>
          <a:bodyPr numCol="2">
            <a:normAutofit fontScale="47500" lnSpcReduction="20000"/>
          </a:bodyPr>
          <a:lstStyle/>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a:t>
            </a:r>
            <a:r>
              <a:rPr lang="en-US" dirty="0" err="1"/>
              <a:t>xsl:apply-templates</a:t>
            </a:r>
            <a:r>
              <a:rPr lang="en-US" dirty="0"/>
              <a:t>/&gt;</a:t>
            </a:r>
          </a:p>
          <a:p>
            <a:pPr marL="0" indent="0">
              <a:buNone/>
            </a:pPr>
            <a:r>
              <a:rPr lang="en-US" dirty="0"/>
              <a:t>   &lt;/body&gt;</a:t>
            </a:r>
          </a:p>
          <a:p>
            <a:pPr marL="0" indent="0">
              <a:buNone/>
            </a:pPr>
            <a:r>
              <a:rPr lang="en-US" dirty="0"/>
              <a:t>   &lt;/html&gt;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xsl:template</a:t>
            </a:r>
            <a:r>
              <a:rPr lang="en-US" dirty="0"/>
              <a:t> match="cd"&gt;</a:t>
            </a:r>
          </a:p>
          <a:p>
            <a:pPr marL="0" indent="0">
              <a:buNone/>
            </a:pPr>
            <a:r>
              <a:rPr lang="en-US" dirty="0"/>
              <a:t>   &lt;p&gt;</a:t>
            </a:r>
          </a:p>
          <a:p>
            <a:pPr marL="0" indent="0">
              <a:buNone/>
            </a:pPr>
            <a:r>
              <a:rPr lang="en-US" dirty="0"/>
              <a:t>   &lt;</a:t>
            </a:r>
            <a:r>
              <a:rPr lang="en-US" dirty="0" err="1"/>
              <a:t>xsl:apply-templates</a:t>
            </a:r>
            <a:r>
              <a:rPr lang="en-US" dirty="0"/>
              <a:t> select="title"/&gt;</a:t>
            </a:r>
          </a:p>
          <a:p>
            <a:pPr marL="0" indent="0">
              <a:buNone/>
            </a:pPr>
            <a:r>
              <a:rPr lang="en-US" dirty="0"/>
              <a:t>   &lt;</a:t>
            </a:r>
            <a:r>
              <a:rPr lang="en-US" dirty="0" err="1"/>
              <a:t>xsl:apply-templates</a:t>
            </a:r>
            <a:r>
              <a:rPr lang="en-US" dirty="0"/>
              <a:t> select="artist"/&gt;</a:t>
            </a:r>
          </a:p>
          <a:p>
            <a:pPr marL="0" indent="0">
              <a:buNone/>
            </a:pPr>
            <a:r>
              <a:rPr lang="en-US" dirty="0"/>
              <a:t>   &lt;/p&gt;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xsl:template</a:t>
            </a:r>
            <a:r>
              <a:rPr lang="en-US" dirty="0"/>
              <a:t> match="title"&gt;</a:t>
            </a:r>
          </a:p>
          <a:p>
            <a:pPr marL="0" indent="0">
              <a:buNone/>
            </a:pPr>
            <a:r>
              <a:rPr lang="en-US" dirty="0"/>
              <a:t>   Title: &lt;span style="color:#ff0000"&gt;</a:t>
            </a:r>
          </a:p>
          <a:p>
            <a:pPr marL="0" indent="0">
              <a:buNone/>
            </a:pPr>
            <a:r>
              <a:rPr lang="en-US" dirty="0"/>
              <a:t>   &lt;</a:t>
            </a:r>
            <a:r>
              <a:rPr lang="en-US" dirty="0" err="1"/>
              <a:t>xsl:value-of</a:t>
            </a:r>
            <a:r>
              <a:rPr lang="en-US" dirty="0"/>
              <a:t> select="."/&gt;&lt;/span&gt;</a:t>
            </a:r>
          </a:p>
          <a:p>
            <a:pPr marL="0" indent="0">
              <a:buNone/>
            </a:pPr>
            <a:r>
              <a:rPr lang="en-US" dirty="0"/>
              <a:t>   &lt;</a:t>
            </a:r>
            <a:r>
              <a:rPr lang="en-US" dirty="0" err="1"/>
              <a:t>br</a:t>
            </a:r>
            <a:r>
              <a:rPr lang="en-US" dirty="0"/>
              <a:t> /&gt;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xsl:template</a:t>
            </a:r>
            <a:r>
              <a:rPr lang="en-US" dirty="0"/>
              <a:t> match="artist"&gt;</a:t>
            </a:r>
          </a:p>
          <a:p>
            <a:pPr marL="0" indent="0">
              <a:buNone/>
            </a:pPr>
            <a:r>
              <a:rPr lang="en-US" dirty="0"/>
              <a:t>   Artist: &lt;span style="color:#00ff00"&gt;</a:t>
            </a:r>
          </a:p>
          <a:p>
            <a:pPr marL="0" indent="0">
              <a:buNone/>
            </a:pPr>
            <a:r>
              <a:rPr lang="en-US" dirty="0"/>
              <a:t>   &lt;</a:t>
            </a:r>
            <a:r>
              <a:rPr lang="en-US" dirty="0" err="1"/>
              <a:t>xsl:value-of</a:t>
            </a:r>
            <a:r>
              <a:rPr lang="en-US" dirty="0"/>
              <a:t> select="."/&gt;&lt;/span&gt;</a:t>
            </a:r>
          </a:p>
          <a:p>
            <a:pPr marL="0" indent="0">
              <a:buNone/>
            </a:pPr>
            <a:r>
              <a:rPr lang="en-US" dirty="0"/>
              <a:t>   &lt;</a:t>
            </a:r>
            <a:r>
              <a:rPr lang="en-US" dirty="0" err="1"/>
              <a:t>br</a:t>
            </a:r>
            <a:r>
              <a:rPr lang="en-US" dirty="0"/>
              <a:t> /&gt;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22</a:t>
            </a:fld>
            <a:endParaRPr lang="ru-RU"/>
          </a:p>
        </p:txBody>
      </p:sp>
      <p:pic>
        <p:nvPicPr>
          <p:cNvPr id="5" name="Рисунок 4"/>
          <p:cNvPicPr>
            <a:picLocks noChangeAspect="1"/>
          </p:cNvPicPr>
          <p:nvPr/>
        </p:nvPicPr>
        <p:blipFill>
          <a:blip r:embed="rId2"/>
          <a:stretch>
            <a:fillRect/>
          </a:stretch>
        </p:blipFill>
        <p:spPr>
          <a:xfrm>
            <a:off x="2838046" y="1777180"/>
            <a:ext cx="3467908" cy="3640519"/>
          </a:xfrm>
          <a:prstGeom prst="rect">
            <a:avLst/>
          </a:prstGeom>
        </p:spPr>
      </p:pic>
    </p:spTree>
    <p:extLst>
      <p:ext uri="{BB962C8B-B14F-4D97-AF65-F5344CB8AC3E}">
        <p14:creationId xmlns:p14="http://schemas.microsoft.com/office/powerpoint/2010/main" val="254918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4/8</a:t>
            </a:r>
          </a:p>
        </p:txBody>
      </p:sp>
      <p:sp>
        <p:nvSpPr>
          <p:cNvPr id="3" name="Объект 2"/>
          <p:cNvSpPr>
            <a:spLocks noGrp="1"/>
          </p:cNvSpPr>
          <p:nvPr>
            <p:ph idx="1"/>
          </p:nvPr>
        </p:nvSpPr>
        <p:spPr>
          <a:xfrm>
            <a:off x="628650" y="1825624"/>
            <a:ext cx="7886700" cy="4895851"/>
          </a:xfrm>
        </p:spPr>
        <p:txBody>
          <a:bodyPr>
            <a:normAutofit fontScale="55000" lnSpcReduction="20000"/>
          </a:bodyPr>
          <a:lstStyle/>
          <a:p>
            <a:pPr marL="0" indent="0">
              <a:buNone/>
            </a:pPr>
            <a:r>
              <a:rPr lang="ru-RU" dirty="0"/>
              <a:t>Если в качестве значения атрибута используется столбец таблицы, имя атрибута можно не указывать явно, этим именем станет имя столбца. Во всех остальных случаях имя атрибута должно быть определено явно. Таким образом, это выражение допустимо:</a:t>
            </a:r>
          </a:p>
          <a:p>
            <a:pPr marL="0" indent="0">
              <a:buNone/>
            </a:pPr>
            <a:r>
              <a:rPr lang="en-US" dirty="0"/>
              <a:t>CREATE TABLE test</a:t>
            </a:r>
            <a:r>
              <a:rPr lang="ru-RU" dirty="0"/>
              <a:t> (</a:t>
            </a:r>
            <a:r>
              <a:rPr lang="en-US" dirty="0"/>
              <a:t>a xml</a:t>
            </a:r>
            <a:r>
              <a:rPr lang="ru-RU" dirty="0"/>
              <a:t>, </a:t>
            </a:r>
            <a:r>
              <a:rPr lang="en-US" dirty="0"/>
              <a:t>b xml</a:t>
            </a:r>
            <a:r>
              <a:rPr lang="ru-RU" dirty="0"/>
              <a:t>);</a:t>
            </a:r>
          </a:p>
          <a:p>
            <a:pPr marL="0" indent="0">
              <a:buNone/>
            </a:pPr>
            <a:r>
              <a:rPr lang="en-US" dirty="0"/>
              <a:t>SELECT </a:t>
            </a:r>
            <a:r>
              <a:rPr lang="en-US" dirty="0" err="1"/>
              <a:t>xmlelement</a:t>
            </a:r>
            <a:r>
              <a:rPr lang="en-US" dirty="0"/>
              <a:t>(name test, </a:t>
            </a:r>
            <a:r>
              <a:rPr lang="en-US" dirty="0" err="1"/>
              <a:t>xmlattributes</a:t>
            </a:r>
            <a:r>
              <a:rPr lang="en-US" dirty="0"/>
              <a:t>(a, b)) FROM test;</a:t>
            </a:r>
            <a:endParaRPr lang="ru-RU" dirty="0"/>
          </a:p>
          <a:p>
            <a:pPr marL="0" indent="0">
              <a:buNone/>
            </a:pPr>
            <a:r>
              <a:rPr lang="ru-RU" dirty="0"/>
              <a:t>А следующие варианты </a:t>
            </a:r>
            <a:r>
              <a:rPr lang="en-US" dirty="0"/>
              <a:t>— </a:t>
            </a:r>
            <a:r>
              <a:rPr lang="ru-RU" dirty="0"/>
              <a:t>нет</a:t>
            </a:r>
            <a:r>
              <a:rPr lang="en-US" dirty="0"/>
              <a:t>:</a:t>
            </a:r>
            <a:endParaRPr lang="ru-RU" dirty="0"/>
          </a:p>
          <a:p>
            <a:pPr marL="0" indent="0">
              <a:buNone/>
            </a:pPr>
            <a:r>
              <a:rPr lang="en-US" dirty="0"/>
              <a:t>SELECT </a:t>
            </a:r>
            <a:r>
              <a:rPr lang="en-US" dirty="0" err="1"/>
              <a:t>xmlelement</a:t>
            </a:r>
            <a:r>
              <a:rPr lang="en-US" dirty="0"/>
              <a:t>(name test, </a:t>
            </a:r>
            <a:r>
              <a:rPr lang="en-US" dirty="0" err="1"/>
              <a:t>xmlattributes</a:t>
            </a:r>
            <a:r>
              <a:rPr lang="en-US" dirty="0"/>
              <a:t>('constant'), a, b) FROM test;</a:t>
            </a:r>
            <a:endParaRPr lang="ru-RU" dirty="0"/>
          </a:p>
          <a:p>
            <a:pPr marL="0" indent="0">
              <a:buNone/>
            </a:pPr>
            <a:r>
              <a:rPr lang="en-US" dirty="0"/>
              <a:t>SELECT </a:t>
            </a:r>
            <a:r>
              <a:rPr lang="en-US" dirty="0" err="1"/>
              <a:t>xmlelement</a:t>
            </a:r>
            <a:r>
              <a:rPr lang="en-US" dirty="0"/>
              <a:t>(name test, </a:t>
            </a:r>
            <a:r>
              <a:rPr lang="en-US" dirty="0" err="1"/>
              <a:t>xmlattributes</a:t>
            </a:r>
            <a:r>
              <a:rPr lang="en-US" dirty="0"/>
              <a:t>(</a:t>
            </a:r>
            <a:r>
              <a:rPr lang="en-US" dirty="0" err="1"/>
              <a:t>func</a:t>
            </a:r>
            <a:r>
              <a:rPr lang="en-US" dirty="0"/>
              <a:t>(a, b))) FROM test;</a:t>
            </a:r>
            <a:endParaRPr lang="ru-RU" dirty="0"/>
          </a:p>
          <a:p>
            <a:pPr marL="0" indent="0">
              <a:buNone/>
            </a:pPr>
            <a:r>
              <a:rPr lang="ru-RU" dirty="0"/>
              <a:t>Содержимое элемента, если оно задано, будет форматировано согласно его типу данных. Когда оно само имеет тип </a:t>
            </a:r>
            <a:r>
              <a:rPr lang="en-US" dirty="0"/>
              <a:t>xml</a:t>
            </a:r>
            <a:r>
              <a:rPr lang="ru-RU" dirty="0"/>
              <a:t>, из него можно конструировать сложные </a:t>
            </a:r>
            <a:r>
              <a:rPr lang="en-US" dirty="0"/>
              <a:t>XML</a:t>
            </a:r>
            <a:r>
              <a:rPr lang="ru-RU" dirty="0"/>
              <a:t>-документы. Например</a:t>
            </a:r>
            <a:r>
              <a:rPr lang="en-US" dirty="0"/>
              <a:t>:</a:t>
            </a:r>
            <a:endParaRPr lang="ru-RU" dirty="0"/>
          </a:p>
          <a:p>
            <a:pPr marL="0" indent="0">
              <a:buNone/>
            </a:pPr>
            <a:r>
              <a:rPr lang="en-US" dirty="0"/>
              <a:t>SELECT </a:t>
            </a:r>
            <a:r>
              <a:rPr lang="en-US" dirty="0" err="1"/>
              <a:t>xmlelement</a:t>
            </a:r>
            <a:r>
              <a:rPr lang="en-US" dirty="0"/>
              <a:t>(name foo, </a:t>
            </a:r>
            <a:r>
              <a:rPr lang="en-US" dirty="0" err="1"/>
              <a:t>xmlattributes</a:t>
            </a:r>
            <a:r>
              <a:rPr lang="en-US" dirty="0"/>
              <a:t>('xyz' as bar),</a:t>
            </a:r>
            <a:r>
              <a:rPr lang="ru-RU" dirty="0"/>
              <a:t> </a:t>
            </a:r>
            <a:r>
              <a:rPr lang="en-US" dirty="0" err="1"/>
              <a:t>xmlelement</a:t>
            </a:r>
            <a:r>
              <a:rPr lang="en-US" dirty="0"/>
              <a:t>(name </a:t>
            </a:r>
            <a:r>
              <a:rPr lang="en-US" dirty="0" err="1"/>
              <a:t>abc</a:t>
            </a:r>
            <a:r>
              <a:rPr lang="en-US" dirty="0"/>
              <a:t>), </a:t>
            </a:r>
            <a:r>
              <a:rPr lang="en-US" dirty="0" err="1"/>
              <a:t>xmlcomment</a:t>
            </a:r>
            <a:r>
              <a:rPr lang="en-US" dirty="0"/>
              <a:t>('test'), </a:t>
            </a:r>
            <a:r>
              <a:rPr lang="en-US" dirty="0" err="1"/>
              <a:t>xmlelement</a:t>
            </a:r>
            <a:r>
              <a:rPr lang="en-US" dirty="0"/>
              <a:t>(name xyz));</a:t>
            </a:r>
            <a:endParaRPr lang="ru-RU" dirty="0"/>
          </a:p>
          <a:p>
            <a:pPr marL="0" indent="0">
              <a:buNone/>
            </a:pPr>
            <a:r>
              <a:rPr lang="en-US" dirty="0"/>
              <a:t>&lt;foo bar="xyz"&gt;&lt;</a:t>
            </a:r>
            <a:r>
              <a:rPr lang="en-US" dirty="0" err="1"/>
              <a:t>abc</a:t>
            </a:r>
            <a:r>
              <a:rPr lang="en-US" dirty="0"/>
              <a:t>/&gt;&lt;!—test—&gt;&lt;xyz/&gt;&lt;/foo&gt;</a:t>
            </a:r>
            <a:endParaRPr lang="ru-RU" dirty="0"/>
          </a:p>
          <a:p>
            <a:pPr marL="0" indent="0">
              <a:buNone/>
            </a:pPr>
            <a:r>
              <a:rPr lang="ru-RU" dirty="0"/>
              <a:t>Содержимое других типов будет оформлено в виде блока символьных данных </a:t>
            </a:r>
            <a:r>
              <a:rPr lang="en-US" dirty="0"/>
              <a:t>XML</a:t>
            </a:r>
            <a:r>
              <a:rPr lang="ru-RU" dirty="0"/>
              <a:t>. Это, в частности, означает, что символы &lt;, &gt; и &amp; будут преобразованы в сущности </a:t>
            </a:r>
            <a:r>
              <a:rPr lang="en-US" dirty="0"/>
              <a:t>XML</a:t>
            </a:r>
            <a:r>
              <a:rPr lang="ru-RU" dirty="0"/>
              <a:t>. Двоичные данные представляются в кодировке </a:t>
            </a:r>
            <a:r>
              <a:rPr lang="en-US" dirty="0"/>
              <a:t>base</a:t>
            </a:r>
            <a:r>
              <a:rPr lang="ru-RU" dirty="0"/>
              <a:t>64 или в шестнадцатеричном виде, в зависимости от значения параметра </a:t>
            </a:r>
            <a:r>
              <a:rPr lang="en-US" dirty="0" err="1"/>
              <a:t>xmlbinary</a:t>
            </a:r>
            <a:r>
              <a:rPr lang="ru-RU" dirty="0"/>
              <a:t>. Следует ожидать, что конкретные представления отдельных типов данных могут быть изменены для приведения типов </a:t>
            </a:r>
            <a:r>
              <a:rPr lang="en-US" dirty="0"/>
              <a:t>SQL </a:t>
            </a:r>
            <a:r>
              <a:rPr lang="ru-RU" dirty="0"/>
              <a:t>и </a:t>
            </a:r>
            <a:r>
              <a:rPr lang="en-US" dirty="0"/>
              <a:t>PostgreSQL </a:t>
            </a:r>
            <a:r>
              <a:rPr lang="ru-RU" dirty="0"/>
              <a:t>в соответствие со стандартом </a:t>
            </a:r>
            <a:r>
              <a:rPr lang="en-US" dirty="0"/>
              <a:t>XML Schema</a:t>
            </a:r>
            <a:r>
              <a:rPr lang="ru-RU" dirty="0"/>
              <a:t>, когда появится его более полное описание.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220</a:t>
            </a:fld>
            <a:endParaRPr lang="ru-RU" dirty="0"/>
          </a:p>
        </p:txBody>
      </p:sp>
    </p:spTree>
    <p:extLst>
      <p:ext uri="{BB962C8B-B14F-4D97-AF65-F5344CB8AC3E}">
        <p14:creationId xmlns:p14="http://schemas.microsoft.com/office/powerpoint/2010/main" val="42600138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64934"/>
          </a:xfrm>
        </p:spPr>
        <p:txBody>
          <a:bodyPr>
            <a:normAutofit fontScale="90000"/>
          </a:bodyPr>
          <a:lstStyle/>
          <a:p>
            <a:r>
              <a:rPr lang="ru-RU" dirty="0"/>
              <a:t>Создание </a:t>
            </a:r>
            <a:r>
              <a:rPr lang="en-US" dirty="0"/>
              <a:t>XML-</a:t>
            </a:r>
            <a:r>
              <a:rPr lang="ru-RU" dirty="0"/>
              <a:t>контента, слайд 5/8</a:t>
            </a:r>
          </a:p>
        </p:txBody>
      </p:sp>
      <p:sp>
        <p:nvSpPr>
          <p:cNvPr id="3" name="Объект 2"/>
          <p:cNvSpPr>
            <a:spLocks noGrp="1"/>
          </p:cNvSpPr>
          <p:nvPr>
            <p:ph idx="1"/>
          </p:nvPr>
        </p:nvSpPr>
        <p:spPr>
          <a:xfrm>
            <a:off x="628650" y="1130062"/>
            <a:ext cx="7886700" cy="5486398"/>
          </a:xfrm>
        </p:spPr>
        <p:txBody>
          <a:bodyPr>
            <a:normAutofit fontScale="55000" lnSpcReduction="20000"/>
          </a:bodyPr>
          <a:lstStyle/>
          <a:p>
            <a:pPr marL="0" indent="0">
              <a:buNone/>
            </a:pPr>
            <a:r>
              <a:rPr lang="en-US" dirty="0" err="1"/>
              <a:t>xmlforest</a:t>
            </a:r>
            <a:r>
              <a:rPr lang="ru-RU" i="1" dirty="0"/>
              <a:t>(содержимое</a:t>
            </a:r>
            <a:r>
              <a:rPr lang="ru-RU" dirty="0"/>
              <a:t> </a:t>
            </a:r>
            <a:r>
              <a:rPr lang="en-US" dirty="0"/>
              <a:t>[AS </a:t>
            </a:r>
            <a:r>
              <a:rPr lang="ru-RU" dirty="0"/>
              <a:t>имя</a:t>
            </a:r>
            <a:r>
              <a:rPr lang="en-US" dirty="0"/>
              <a:t>]</a:t>
            </a:r>
            <a:r>
              <a:rPr lang="ru-RU" dirty="0"/>
              <a:t> </a:t>
            </a:r>
            <a:r>
              <a:rPr lang="en-US" dirty="0"/>
              <a:t>[,...])</a:t>
            </a:r>
            <a:endParaRPr lang="ru-RU" dirty="0"/>
          </a:p>
          <a:p>
            <a:pPr marL="0" indent="0">
              <a:buNone/>
            </a:pPr>
            <a:r>
              <a:rPr lang="ru-RU" dirty="0"/>
              <a:t>Выражение </a:t>
            </a:r>
            <a:r>
              <a:rPr lang="en-US" dirty="0" err="1"/>
              <a:t>xmlforest</a:t>
            </a:r>
            <a:r>
              <a:rPr lang="en-US" dirty="0"/>
              <a:t> </a:t>
            </a:r>
            <a:r>
              <a:rPr lang="ru-RU" dirty="0"/>
              <a:t>создаёт последовательность </a:t>
            </a:r>
            <a:r>
              <a:rPr lang="en-US" dirty="0"/>
              <a:t>XML</a:t>
            </a:r>
            <a:r>
              <a:rPr lang="ru-RU" dirty="0"/>
              <a:t>-элементов с заданными именами и содержимым.</a:t>
            </a:r>
          </a:p>
          <a:p>
            <a:pPr marL="0" indent="0">
              <a:buNone/>
            </a:pPr>
            <a:r>
              <a:rPr lang="ru-RU" dirty="0"/>
              <a:t>Примеры</a:t>
            </a:r>
            <a:r>
              <a:rPr lang="en-US" dirty="0"/>
              <a:t>:</a:t>
            </a:r>
            <a:endParaRPr lang="ru-RU" dirty="0"/>
          </a:p>
          <a:p>
            <a:pPr marL="0" indent="0">
              <a:buNone/>
            </a:pPr>
            <a:r>
              <a:rPr lang="en-US" dirty="0"/>
              <a:t>SELECT </a:t>
            </a:r>
            <a:r>
              <a:rPr lang="en-US" dirty="0" err="1"/>
              <a:t>xmlforest</a:t>
            </a:r>
            <a:r>
              <a:rPr lang="en-US" dirty="0"/>
              <a:t>('</a:t>
            </a:r>
            <a:r>
              <a:rPr lang="en-US" dirty="0" err="1"/>
              <a:t>abc</a:t>
            </a:r>
            <a:r>
              <a:rPr lang="en-US" dirty="0"/>
              <a:t>' AS foo, 123 AS bar); </a:t>
            </a:r>
            <a:endParaRPr lang="ru-RU" dirty="0"/>
          </a:p>
          <a:p>
            <a:pPr marL="0" indent="0">
              <a:buNone/>
            </a:pPr>
            <a:r>
              <a:rPr lang="en-US" dirty="0"/>
              <a:t>&lt;foo&gt;</a:t>
            </a:r>
            <a:r>
              <a:rPr lang="en-US" dirty="0" err="1"/>
              <a:t>abc</a:t>
            </a:r>
            <a:r>
              <a:rPr lang="en-US" dirty="0"/>
              <a:t>&lt;/foo&gt;&lt;bar&gt;123&lt;/bar&gt;</a:t>
            </a:r>
            <a:endParaRPr lang="ru-RU" dirty="0"/>
          </a:p>
          <a:p>
            <a:pPr marL="0" indent="0">
              <a:buNone/>
            </a:pPr>
            <a:endParaRPr lang="ru-RU" dirty="0"/>
          </a:p>
          <a:p>
            <a:pPr marL="0" indent="0">
              <a:buNone/>
            </a:pPr>
            <a:r>
              <a:rPr lang="en-US" dirty="0"/>
              <a:t>SELECT </a:t>
            </a:r>
            <a:r>
              <a:rPr lang="en-US" dirty="0" err="1"/>
              <a:t>xmlforest</a:t>
            </a:r>
            <a:r>
              <a:rPr lang="en-US" dirty="0"/>
              <a:t>(</a:t>
            </a:r>
            <a:r>
              <a:rPr lang="en-US" dirty="0" err="1"/>
              <a:t>table_name</a:t>
            </a:r>
            <a:r>
              <a:rPr lang="en-US" dirty="0"/>
              <a:t>, </a:t>
            </a:r>
            <a:r>
              <a:rPr lang="en-US" dirty="0" err="1"/>
              <a:t>column_name</a:t>
            </a:r>
            <a:r>
              <a:rPr lang="en-US" dirty="0"/>
              <a:t>) FROM </a:t>
            </a:r>
            <a:r>
              <a:rPr lang="en-US" dirty="0" err="1"/>
              <a:t>information_schema.columns</a:t>
            </a:r>
            <a:r>
              <a:rPr lang="en-US" dirty="0"/>
              <a:t> </a:t>
            </a:r>
            <a:endParaRPr lang="ru-RU" dirty="0"/>
          </a:p>
          <a:p>
            <a:pPr marL="0" indent="0">
              <a:buNone/>
            </a:pPr>
            <a:r>
              <a:rPr lang="en-US" dirty="0"/>
              <a:t>WHERE </a:t>
            </a:r>
            <a:r>
              <a:rPr lang="en-US" dirty="0" err="1"/>
              <a:t>table_schema</a:t>
            </a:r>
            <a:r>
              <a:rPr lang="en-US" dirty="0"/>
              <a:t> = '</a:t>
            </a:r>
            <a:r>
              <a:rPr lang="en-US" dirty="0" err="1"/>
              <a:t>pg_catalog</a:t>
            </a:r>
            <a:r>
              <a:rPr lang="en-US" dirty="0"/>
              <a:t>';</a:t>
            </a:r>
            <a:endParaRPr lang="ru-RU" dirty="0"/>
          </a:p>
          <a:p>
            <a:pPr marL="0" indent="0">
              <a:buNone/>
            </a:pPr>
            <a:r>
              <a:rPr lang="en-US" dirty="0"/>
              <a:t>&lt;</a:t>
            </a:r>
            <a:r>
              <a:rPr lang="en-US" dirty="0" err="1"/>
              <a:t>table_name</a:t>
            </a:r>
            <a:r>
              <a:rPr lang="en-US" dirty="0"/>
              <a:t>&gt;</a:t>
            </a:r>
            <a:r>
              <a:rPr lang="en-US" dirty="0" err="1"/>
              <a:t>pg_authid</a:t>
            </a:r>
            <a:r>
              <a:rPr lang="en-US" dirty="0"/>
              <a:t>&lt;/</a:t>
            </a:r>
            <a:r>
              <a:rPr lang="en-US" dirty="0" err="1"/>
              <a:t>table_name</a:t>
            </a:r>
            <a:r>
              <a:rPr lang="en-US" dirty="0"/>
              <a:t>&gt;&lt;</a:t>
            </a:r>
            <a:r>
              <a:rPr lang="en-US" dirty="0" err="1"/>
              <a:t>column_name</a:t>
            </a:r>
            <a:r>
              <a:rPr lang="en-US" dirty="0"/>
              <a:t>&gt;</a:t>
            </a:r>
            <a:r>
              <a:rPr lang="en-US" dirty="0" err="1"/>
              <a:t>rolname</a:t>
            </a:r>
            <a:r>
              <a:rPr lang="en-US" dirty="0"/>
              <a:t>&lt;/</a:t>
            </a:r>
            <a:r>
              <a:rPr lang="en-US" dirty="0" err="1"/>
              <a:t>column_name</a:t>
            </a:r>
            <a:r>
              <a:rPr lang="en-US" dirty="0"/>
              <a:t>&gt;</a:t>
            </a:r>
            <a:endParaRPr lang="ru-RU" dirty="0"/>
          </a:p>
          <a:p>
            <a:pPr marL="0" indent="0">
              <a:buNone/>
            </a:pPr>
            <a:r>
              <a:rPr lang="en-US" dirty="0"/>
              <a:t>&lt;</a:t>
            </a:r>
            <a:r>
              <a:rPr lang="en-US" dirty="0" err="1"/>
              <a:t>table_name</a:t>
            </a:r>
            <a:r>
              <a:rPr lang="en-US" dirty="0"/>
              <a:t>&gt;</a:t>
            </a:r>
            <a:r>
              <a:rPr lang="en-US" dirty="0" err="1"/>
              <a:t>pg_authid</a:t>
            </a:r>
            <a:r>
              <a:rPr lang="en-US" dirty="0"/>
              <a:t>&lt;/</a:t>
            </a:r>
            <a:r>
              <a:rPr lang="en-US" dirty="0" err="1"/>
              <a:t>table_name</a:t>
            </a:r>
            <a:r>
              <a:rPr lang="en-US" dirty="0"/>
              <a:t>&gt;&lt;</a:t>
            </a:r>
            <a:r>
              <a:rPr lang="en-US" dirty="0" err="1"/>
              <a:t>column_name</a:t>
            </a:r>
            <a:r>
              <a:rPr lang="en-US" dirty="0"/>
              <a:t>&gt;</a:t>
            </a:r>
            <a:r>
              <a:rPr lang="en-US" dirty="0" err="1"/>
              <a:t>rolsuper</a:t>
            </a:r>
            <a:r>
              <a:rPr lang="en-US" dirty="0"/>
              <a:t>&lt;/</a:t>
            </a:r>
            <a:r>
              <a:rPr lang="en-US" dirty="0" err="1"/>
              <a:t>column_name</a:t>
            </a:r>
            <a:r>
              <a:rPr lang="en-US" dirty="0"/>
              <a:t>&gt;</a:t>
            </a:r>
            <a:endParaRPr lang="ru-RU" dirty="0"/>
          </a:p>
          <a:p>
            <a:pPr marL="0" indent="0">
              <a:buNone/>
            </a:pPr>
            <a:r>
              <a:rPr lang="ru-RU" dirty="0"/>
              <a:t>Как показано во втором примере, имя элемента можно опустить, если источником содержимого служит столбец (в этом случае именем элемента по умолчанию будет имя столбца). В противном случае это имя необходимо указывать.</a:t>
            </a:r>
          </a:p>
          <a:p>
            <a:pPr marL="0" indent="0">
              <a:buNone/>
            </a:pPr>
            <a:r>
              <a:rPr lang="ru-RU" dirty="0"/>
              <a:t>Имена элементов с символами, недопустимыми для </a:t>
            </a:r>
            <a:r>
              <a:rPr lang="en-US" dirty="0"/>
              <a:t>XML</a:t>
            </a:r>
            <a:r>
              <a:rPr lang="ru-RU" dirty="0"/>
              <a:t>, преобразуются так же, как и для </a:t>
            </a:r>
            <a:r>
              <a:rPr lang="en-US" dirty="0" err="1"/>
              <a:t>xmlelement</a:t>
            </a:r>
            <a:r>
              <a:rPr lang="ru-RU" dirty="0"/>
              <a:t>. Данные содержимого тоже приводятся к виду, допустимому для </a:t>
            </a:r>
            <a:r>
              <a:rPr lang="en-US" dirty="0"/>
              <a:t>XML </a:t>
            </a:r>
            <a:r>
              <a:rPr lang="ru-RU" dirty="0"/>
              <a:t>(кроме данных, которые уже имеют тип </a:t>
            </a:r>
            <a:r>
              <a:rPr lang="en-US" dirty="0"/>
              <a:t>xml</a:t>
            </a:r>
            <a:r>
              <a:rPr lang="ru-RU" dirty="0"/>
              <a:t>).</a:t>
            </a:r>
          </a:p>
          <a:p>
            <a:pPr marL="0" indent="0">
              <a:buNone/>
            </a:pPr>
            <a:r>
              <a:rPr lang="ru-RU" dirty="0"/>
              <a:t>Отметим, что такие </a:t>
            </a:r>
            <a:r>
              <a:rPr lang="en-US" dirty="0"/>
              <a:t>XML</a:t>
            </a:r>
            <a:r>
              <a:rPr lang="ru-RU" dirty="0"/>
              <a:t>-последовательности не являются допустимыми </a:t>
            </a:r>
            <a:r>
              <a:rPr lang="en-US" dirty="0"/>
              <a:t>XML</a:t>
            </a:r>
            <a:r>
              <a:rPr lang="ru-RU" dirty="0"/>
              <a:t>-документами, если они содержат больше одного элемента на верхнем уровне, поэтому может иметь смысл вложить выражения </a:t>
            </a:r>
            <a:r>
              <a:rPr lang="en-US" dirty="0" err="1"/>
              <a:t>xmlforest</a:t>
            </a:r>
            <a:r>
              <a:rPr lang="en-US" dirty="0"/>
              <a:t> </a:t>
            </a:r>
            <a:r>
              <a:rPr lang="ru-RU" dirty="0"/>
              <a:t>в </a:t>
            </a:r>
            <a:r>
              <a:rPr lang="en-US" dirty="0" err="1"/>
              <a:t>xmlelement</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221</a:t>
            </a:fld>
            <a:endParaRPr lang="ru-RU" dirty="0"/>
          </a:p>
        </p:txBody>
      </p:sp>
    </p:spTree>
    <p:extLst>
      <p:ext uri="{BB962C8B-B14F-4D97-AF65-F5344CB8AC3E}">
        <p14:creationId xmlns:p14="http://schemas.microsoft.com/office/powerpoint/2010/main" val="381291059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6/8</a:t>
            </a:r>
          </a:p>
        </p:txBody>
      </p:sp>
      <p:sp>
        <p:nvSpPr>
          <p:cNvPr id="3" name="Объект 2"/>
          <p:cNvSpPr>
            <a:spLocks noGrp="1"/>
          </p:cNvSpPr>
          <p:nvPr>
            <p:ph idx="1"/>
          </p:nvPr>
        </p:nvSpPr>
        <p:spPr/>
        <p:txBody>
          <a:bodyPr/>
          <a:lstStyle/>
          <a:p>
            <a:pPr marL="0" indent="0">
              <a:buNone/>
            </a:pPr>
            <a:r>
              <a:rPr lang="en-US" i="1" dirty="0" err="1"/>
              <a:t>xmlpi</a:t>
            </a:r>
            <a:r>
              <a:rPr lang="en-US" i="1" dirty="0"/>
              <a:t>(name </a:t>
            </a:r>
            <a:r>
              <a:rPr lang="ru-RU" dirty="0"/>
              <a:t>цель</a:t>
            </a:r>
            <a:r>
              <a:rPr lang="en-US" i="1" dirty="0"/>
              <a:t> [, </a:t>
            </a:r>
            <a:r>
              <a:rPr lang="ru-RU" dirty="0"/>
              <a:t>содержимое])</a:t>
            </a:r>
          </a:p>
          <a:p>
            <a:pPr marL="0" indent="0">
              <a:buNone/>
            </a:pPr>
            <a:r>
              <a:rPr lang="ru-RU" dirty="0"/>
              <a:t>Выражение </a:t>
            </a:r>
            <a:r>
              <a:rPr lang="en-US" dirty="0" err="1"/>
              <a:t>xmlpi</a:t>
            </a:r>
            <a:r>
              <a:rPr lang="en-US" dirty="0"/>
              <a:t> </a:t>
            </a:r>
            <a:r>
              <a:rPr lang="ru-RU" dirty="0"/>
              <a:t>создаёт инструкцию обработки </a:t>
            </a:r>
            <a:r>
              <a:rPr lang="en-US" dirty="0"/>
              <a:t>XML</a:t>
            </a:r>
            <a:r>
              <a:rPr lang="ru-RU" dirty="0"/>
              <a:t>. Содержимое, если оно задано, не должно содержать последовательность символов ?&gt;.</a:t>
            </a:r>
          </a:p>
          <a:p>
            <a:pPr marL="0" indent="0">
              <a:buNone/>
            </a:pPr>
            <a:r>
              <a:rPr lang="ru-RU" dirty="0"/>
              <a:t>Пример</a:t>
            </a:r>
            <a:r>
              <a:rPr lang="en-US" dirty="0"/>
              <a:t>:</a:t>
            </a:r>
            <a:endParaRPr lang="ru-RU" dirty="0"/>
          </a:p>
          <a:p>
            <a:pPr marL="0" indent="0">
              <a:buNone/>
            </a:pPr>
            <a:r>
              <a:rPr lang="en-US" dirty="0"/>
              <a:t>SELECT </a:t>
            </a:r>
            <a:r>
              <a:rPr lang="en-US" dirty="0" err="1"/>
              <a:t>xmlpi</a:t>
            </a:r>
            <a:r>
              <a:rPr lang="en-US" dirty="0"/>
              <a:t>(name </a:t>
            </a:r>
            <a:r>
              <a:rPr lang="en-US" dirty="0" err="1"/>
              <a:t>php</a:t>
            </a:r>
            <a:r>
              <a:rPr lang="en-US" dirty="0"/>
              <a:t>, 'echo "hello world";'); </a:t>
            </a:r>
            <a:endParaRPr lang="ru-RU" dirty="0"/>
          </a:p>
          <a:p>
            <a:pPr marL="0" indent="0">
              <a:buNone/>
            </a:pPr>
            <a:r>
              <a:rPr lang="ru-RU" dirty="0"/>
              <a:t>&lt;?</a:t>
            </a:r>
            <a:r>
              <a:rPr lang="ru-RU" dirty="0" err="1"/>
              <a:t>php</a:t>
            </a:r>
            <a:r>
              <a:rPr lang="ru-RU" dirty="0"/>
              <a:t> </a:t>
            </a:r>
            <a:r>
              <a:rPr lang="ru-RU" dirty="0" err="1"/>
              <a:t>echo</a:t>
            </a:r>
            <a:r>
              <a:rPr lang="ru-RU" dirty="0"/>
              <a:t> "</a:t>
            </a:r>
            <a:r>
              <a:rPr lang="ru-RU" dirty="0" err="1"/>
              <a:t>hello</a:t>
            </a:r>
            <a:r>
              <a:rPr lang="ru-RU" dirty="0"/>
              <a:t> </a:t>
            </a:r>
            <a:r>
              <a:rPr lang="ru-RU" dirty="0" err="1"/>
              <a:t>world</a:t>
            </a:r>
            <a:r>
              <a:rPr lang="ru-RU" dirty="0"/>
              <a:t>"</a:t>
            </a:r>
            <a:r>
              <a:rPr lang="en-US" dirty="0"/>
              <a:t>;</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222</a:t>
            </a:fld>
            <a:endParaRPr lang="ru-RU" dirty="0"/>
          </a:p>
        </p:txBody>
      </p:sp>
    </p:spTree>
    <p:extLst>
      <p:ext uri="{BB962C8B-B14F-4D97-AF65-F5344CB8AC3E}">
        <p14:creationId xmlns:p14="http://schemas.microsoft.com/office/powerpoint/2010/main" val="7691345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a:t>
            </a:r>
            <a:r>
              <a:rPr lang="en-US" dirty="0"/>
              <a:t>XML-</a:t>
            </a:r>
            <a:r>
              <a:rPr lang="ru-RU" dirty="0"/>
              <a:t>контента, слайд 7/8</a:t>
            </a:r>
          </a:p>
        </p:txBody>
      </p:sp>
      <p:sp>
        <p:nvSpPr>
          <p:cNvPr id="3" name="Объект 2"/>
          <p:cNvSpPr>
            <a:spLocks noGrp="1"/>
          </p:cNvSpPr>
          <p:nvPr>
            <p:ph idx="1"/>
          </p:nvPr>
        </p:nvSpPr>
        <p:spPr/>
        <p:txBody>
          <a:bodyPr>
            <a:normAutofit fontScale="92500" lnSpcReduction="20000"/>
          </a:bodyPr>
          <a:lstStyle/>
          <a:p>
            <a:pPr marL="0" indent="0">
              <a:buNone/>
            </a:pPr>
            <a:r>
              <a:rPr lang="en-US" dirty="0" err="1"/>
              <a:t>xmlroot</a:t>
            </a:r>
            <a:r>
              <a:rPr lang="en-US" dirty="0"/>
              <a:t>(xml, version </a:t>
            </a:r>
            <a:r>
              <a:rPr lang="ru-RU" i="1" dirty="0"/>
              <a:t>текст</a:t>
            </a:r>
            <a:r>
              <a:rPr lang="ru-RU" dirty="0"/>
              <a:t> </a:t>
            </a:r>
            <a:r>
              <a:rPr lang="en-US" dirty="0"/>
              <a:t>| </a:t>
            </a:r>
            <a:r>
              <a:rPr lang="ru-RU" dirty="0"/>
              <a:t>нет значения </a:t>
            </a:r>
            <a:r>
              <a:rPr lang="en-US" dirty="0"/>
              <a:t>[, standalone </a:t>
            </a:r>
            <a:r>
              <a:rPr lang="en-US" dirty="0" err="1"/>
              <a:t>yes|no</a:t>
            </a:r>
            <a:r>
              <a:rPr lang="en-US" dirty="0"/>
              <a:t>|</a:t>
            </a:r>
            <a:r>
              <a:rPr lang="ru-RU" dirty="0"/>
              <a:t>нет</a:t>
            </a:r>
            <a:r>
              <a:rPr lang="en-US" dirty="0"/>
              <a:t> </a:t>
            </a:r>
            <a:r>
              <a:rPr lang="ru-RU" dirty="0"/>
              <a:t>значения</a:t>
            </a:r>
            <a:r>
              <a:rPr lang="en-US" dirty="0"/>
              <a:t>])</a:t>
            </a:r>
            <a:endParaRPr lang="ru-RU" dirty="0"/>
          </a:p>
          <a:p>
            <a:pPr marL="0" indent="0">
              <a:buNone/>
            </a:pPr>
            <a:r>
              <a:rPr lang="ru-RU" dirty="0"/>
              <a:t>Выражение </a:t>
            </a:r>
            <a:r>
              <a:rPr lang="en-US" dirty="0" err="1"/>
              <a:t>xmlroot</a:t>
            </a:r>
            <a:r>
              <a:rPr lang="en-US" dirty="0"/>
              <a:t> </a:t>
            </a:r>
            <a:r>
              <a:rPr lang="ru-RU" dirty="0"/>
              <a:t>изменяет свойства корневого узла </a:t>
            </a:r>
            <a:r>
              <a:rPr lang="en-US" dirty="0"/>
              <a:t>XML</a:t>
            </a:r>
            <a:r>
              <a:rPr lang="ru-RU" dirty="0"/>
              <a:t>-значения. Если в нём указывается версия, она заменяет значение в объявлении версии корневого узла; также в корневой узел переносится значение свойства </a:t>
            </a:r>
            <a:r>
              <a:rPr lang="en-US" dirty="0"/>
              <a:t>standalone</a:t>
            </a:r>
            <a:r>
              <a:rPr lang="ru-RU" dirty="0"/>
              <a:t>.</a:t>
            </a:r>
          </a:p>
          <a:p>
            <a:pPr marL="0" indent="0">
              <a:buNone/>
            </a:pPr>
            <a:r>
              <a:rPr lang="en-US" dirty="0"/>
              <a:t>SELECT </a:t>
            </a:r>
            <a:r>
              <a:rPr lang="en-US" dirty="0" err="1"/>
              <a:t>xmlroot</a:t>
            </a:r>
            <a:r>
              <a:rPr lang="en-US" dirty="0"/>
              <a:t>(</a:t>
            </a:r>
            <a:r>
              <a:rPr lang="en-US" dirty="0" err="1"/>
              <a:t>xmlparse</a:t>
            </a:r>
            <a:r>
              <a:rPr lang="en-US" dirty="0"/>
              <a:t>(document '&lt;?xml version="1.1"?&gt;&lt;content&gt;</a:t>
            </a:r>
            <a:r>
              <a:rPr lang="en-US" dirty="0" err="1"/>
              <a:t>abc</a:t>
            </a:r>
            <a:r>
              <a:rPr lang="en-US" dirty="0"/>
              <a:t>&lt;/content&gt;'), version '1.0', standalone yes);</a:t>
            </a:r>
            <a:endParaRPr lang="ru-RU" dirty="0"/>
          </a:p>
          <a:p>
            <a:pPr marL="0" indent="0">
              <a:buNone/>
            </a:pPr>
            <a:endParaRPr lang="ru-RU" dirty="0"/>
          </a:p>
          <a:p>
            <a:pPr marL="0" indent="0">
              <a:buNone/>
            </a:pPr>
            <a:r>
              <a:rPr lang="en-US" dirty="0"/>
              <a:t>&lt;?xml version="1.0" standalone="yes"?&gt;</a:t>
            </a:r>
            <a:endParaRPr lang="ru-RU" dirty="0"/>
          </a:p>
          <a:p>
            <a:pPr marL="0" indent="0">
              <a:buNone/>
            </a:pPr>
            <a:r>
              <a:rPr lang="ru-RU" dirty="0"/>
              <a:t>&lt;</a:t>
            </a:r>
            <a:r>
              <a:rPr lang="ru-RU" dirty="0" err="1"/>
              <a:t>content</a:t>
            </a:r>
            <a:r>
              <a:rPr lang="ru-RU" dirty="0"/>
              <a:t>&gt;</a:t>
            </a:r>
            <a:r>
              <a:rPr lang="ru-RU" dirty="0" err="1"/>
              <a:t>abc</a:t>
            </a:r>
            <a:r>
              <a:rPr lang="ru-RU" dirty="0"/>
              <a:t>&lt;/</a:t>
            </a:r>
            <a:r>
              <a:rPr lang="ru-RU" dirty="0" err="1"/>
              <a:t>content</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223</a:t>
            </a:fld>
            <a:endParaRPr lang="ru-RU" dirty="0"/>
          </a:p>
        </p:txBody>
      </p:sp>
    </p:spTree>
    <p:extLst>
      <p:ext uri="{BB962C8B-B14F-4D97-AF65-F5344CB8AC3E}">
        <p14:creationId xmlns:p14="http://schemas.microsoft.com/office/powerpoint/2010/main" val="48808879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95923"/>
          </a:xfrm>
        </p:spPr>
        <p:txBody>
          <a:bodyPr>
            <a:normAutofit fontScale="90000"/>
          </a:bodyPr>
          <a:lstStyle/>
          <a:p>
            <a:r>
              <a:rPr lang="ru-RU" dirty="0"/>
              <a:t>Создание </a:t>
            </a:r>
            <a:r>
              <a:rPr lang="en-US" dirty="0"/>
              <a:t>XML-</a:t>
            </a:r>
            <a:r>
              <a:rPr lang="ru-RU" dirty="0"/>
              <a:t>контента, слайд 8/8</a:t>
            </a:r>
          </a:p>
        </p:txBody>
      </p:sp>
      <p:sp>
        <p:nvSpPr>
          <p:cNvPr id="3" name="Объект 2"/>
          <p:cNvSpPr>
            <a:spLocks noGrp="1"/>
          </p:cNvSpPr>
          <p:nvPr>
            <p:ph idx="1"/>
          </p:nvPr>
        </p:nvSpPr>
        <p:spPr>
          <a:xfrm>
            <a:off x="628650" y="1061048"/>
            <a:ext cx="7886700" cy="5660427"/>
          </a:xfrm>
        </p:spPr>
        <p:txBody>
          <a:bodyPr>
            <a:normAutofit fontScale="62500" lnSpcReduction="20000"/>
          </a:bodyPr>
          <a:lstStyle/>
          <a:p>
            <a:pPr marL="0" indent="0">
              <a:buNone/>
            </a:pPr>
            <a:r>
              <a:rPr lang="en-US" dirty="0" err="1"/>
              <a:t>xmlagg</a:t>
            </a:r>
            <a:r>
              <a:rPr lang="en-US" i="1" dirty="0"/>
              <a:t>(xml)</a:t>
            </a:r>
            <a:endParaRPr lang="ru-RU" b="1" dirty="0"/>
          </a:p>
          <a:p>
            <a:pPr marL="0" indent="0">
              <a:buNone/>
            </a:pPr>
            <a:r>
              <a:rPr lang="ru-RU" dirty="0"/>
              <a:t>Функция </a:t>
            </a:r>
            <a:r>
              <a:rPr lang="en-US" dirty="0" err="1"/>
              <a:t>xmlagg</a:t>
            </a:r>
            <a:r>
              <a:rPr lang="ru-RU" dirty="0"/>
              <a:t>, в отличие от описанных выше функций, является агрегатной. Она соединяет значения, поступающие на вход агрегатной функции, подобно функции </a:t>
            </a:r>
            <a:r>
              <a:rPr lang="en-US" dirty="0" err="1"/>
              <a:t>xmlconcat</a:t>
            </a:r>
            <a:r>
              <a:rPr lang="ru-RU" dirty="0"/>
              <a:t>, но делает это, обрабатывая множество строк, а не несколько выражений в одной строке.</a:t>
            </a:r>
          </a:p>
          <a:p>
            <a:pPr marL="0" indent="0">
              <a:buNone/>
            </a:pPr>
            <a:r>
              <a:rPr lang="ru-RU" dirty="0"/>
              <a:t>Пример:</a:t>
            </a:r>
          </a:p>
          <a:p>
            <a:pPr marL="0" indent="0">
              <a:buNone/>
            </a:pPr>
            <a:r>
              <a:rPr lang="en-US" dirty="0"/>
              <a:t>CREATE TABLE test</a:t>
            </a:r>
            <a:r>
              <a:rPr lang="ru-RU" dirty="0"/>
              <a:t> (</a:t>
            </a:r>
            <a:r>
              <a:rPr lang="en-US" dirty="0"/>
              <a:t>y </a:t>
            </a:r>
            <a:r>
              <a:rPr lang="en-US" dirty="0" err="1"/>
              <a:t>int</a:t>
            </a:r>
            <a:r>
              <a:rPr lang="ru-RU" dirty="0"/>
              <a:t>, </a:t>
            </a:r>
            <a:r>
              <a:rPr lang="en-US" dirty="0"/>
              <a:t>x xml</a:t>
            </a:r>
            <a:r>
              <a:rPr lang="ru-RU" dirty="0"/>
              <a:t>);</a:t>
            </a:r>
          </a:p>
          <a:p>
            <a:pPr marL="0" indent="0">
              <a:buNone/>
            </a:pPr>
            <a:r>
              <a:rPr lang="en-US" dirty="0"/>
              <a:t>INSERT INTO test VALUES (1, '&lt;foo&gt;</a:t>
            </a:r>
            <a:r>
              <a:rPr lang="en-US" dirty="0" err="1"/>
              <a:t>abc</a:t>
            </a:r>
            <a:r>
              <a:rPr lang="en-US" dirty="0"/>
              <a:t>&lt;/foo&gt;');</a:t>
            </a:r>
            <a:endParaRPr lang="ru-RU" dirty="0"/>
          </a:p>
          <a:p>
            <a:pPr marL="0" indent="0">
              <a:buNone/>
            </a:pPr>
            <a:r>
              <a:rPr lang="en-US" dirty="0"/>
              <a:t>INSERT INTO test VALUES (2,	'&lt;bar/&gt;');</a:t>
            </a:r>
            <a:endParaRPr lang="ru-RU" dirty="0"/>
          </a:p>
          <a:p>
            <a:pPr marL="0" indent="0">
              <a:buNone/>
            </a:pPr>
            <a:r>
              <a:rPr lang="en-US" dirty="0"/>
              <a:t>SELECT </a:t>
            </a:r>
            <a:r>
              <a:rPr lang="en-US" dirty="0" err="1"/>
              <a:t>xmlagg</a:t>
            </a:r>
            <a:r>
              <a:rPr lang="en-US" dirty="0"/>
              <a:t>(x) FROM test;</a:t>
            </a:r>
            <a:endParaRPr lang="ru-RU" dirty="0"/>
          </a:p>
          <a:p>
            <a:pPr marL="0" indent="0">
              <a:buNone/>
            </a:pPr>
            <a:r>
              <a:rPr lang="ru-RU" dirty="0"/>
              <a:t>&lt;</a:t>
            </a:r>
            <a:r>
              <a:rPr lang="en-US" dirty="0"/>
              <a:t>foo</a:t>
            </a:r>
            <a:r>
              <a:rPr lang="ru-RU" dirty="0"/>
              <a:t>&gt;</a:t>
            </a:r>
            <a:r>
              <a:rPr lang="en-US" dirty="0" err="1"/>
              <a:t>abc</a:t>
            </a:r>
            <a:r>
              <a:rPr lang="ru-RU" dirty="0"/>
              <a:t>&lt;/</a:t>
            </a:r>
            <a:r>
              <a:rPr lang="en-US" dirty="0"/>
              <a:t>foo</a:t>
            </a:r>
            <a:r>
              <a:rPr lang="ru-RU" dirty="0"/>
              <a:t>&gt;&lt;</a:t>
            </a:r>
            <a:r>
              <a:rPr lang="en-US" dirty="0"/>
              <a:t>bar</a:t>
            </a:r>
            <a:r>
              <a:rPr lang="ru-RU" dirty="0"/>
              <a:t>/&gt;</a:t>
            </a:r>
          </a:p>
          <a:p>
            <a:pPr marL="0" indent="0">
              <a:buNone/>
            </a:pPr>
            <a:r>
              <a:rPr lang="ru-RU" dirty="0"/>
              <a:t>Чтобы задать порядок сложения элементов, в агрегатный вызов можно добавить предложение </a:t>
            </a:r>
            <a:r>
              <a:rPr lang="en-US" cap="small" dirty="0"/>
              <a:t>order by</a:t>
            </a:r>
            <a:r>
              <a:rPr lang="ru-RU" dirty="0"/>
              <a:t>. Например</a:t>
            </a:r>
            <a:r>
              <a:rPr lang="en-US" dirty="0"/>
              <a:t>:</a:t>
            </a:r>
            <a:endParaRPr lang="ru-RU" dirty="0"/>
          </a:p>
          <a:p>
            <a:pPr marL="0" indent="0">
              <a:buNone/>
            </a:pPr>
            <a:r>
              <a:rPr lang="en-US" dirty="0"/>
              <a:t>SELECT </a:t>
            </a:r>
            <a:r>
              <a:rPr lang="en-US" dirty="0" err="1"/>
              <a:t>xmlagg</a:t>
            </a:r>
            <a:r>
              <a:rPr lang="en-US" dirty="0"/>
              <a:t>(x ORDER BY y DESC) FROM test; </a:t>
            </a:r>
            <a:endParaRPr lang="ru-RU" dirty="0"/>
          </a:p>
          <a:p>
            <a:pPr marL="0" indent="0">
              <a:buNone/>
            </a:pPr>
            <a:r>
              <a:rPr lang="ru-RU" dirty="0"/>
              <a:t>&lt;</a:t>
            </a:r>
            <a:r>
              <a:rPr lang="en-US" dirty="0"/>
              <a:t>bar</a:t>
            </a:r>
            <a:r>
              <a:rPr lang="ru-RU" dirty="0"/>
              <a:t>/&gt;&lt;</a:t>
            </a:r>
            <a:r>
              <a:rPr lang="en-US" dirty="0"/>
              <a:t>foo</a:t>
            </a:r>
            <a:r>
              <a:rPr lang="ru-RU" dirty="0"/>
              <a:t>&gt;</a:t>
            </a:r>
            <a:r>
              <a:rPr lang="en-US" dirty="0" err="1"/>
              <a:t>abc</a:t>
            </a:r>
            <a:r>
              <a:rPr lang="ru-RU" dirty="0"/>
              <a:t>&lt;/</a:t>
            </a:r>
            <a:r>
              <a:rPr lang="en-US" dirty="0"/>
              <a:t>foo</a:t>
            </a:r>
            <a:r>
              <a:rPr lang="ru-RU" dirty="0"/>
              <a:t>&gt;</a:t>
            </a:r>
          </a:p>
          <a:p>
            <a:pPr marL="0" indent="0">
              <a:buNone/>
            </a:pPr>
            <a:r>
              <a:rPr lang="ru-RU" dirty="0"/>
              <a:t>Следующий нестандартный подход рекомендовался в предыдущих версиях и может быть по- прежнему полезен в некоторых случаях:</a:t>
            </a:r>
          </a:p>
          <a:p>
            <a:pPr marL="0" indent="0">
              <a:buNone/>
            </a:pPr>
            <a:r>
              <a:rPr lang="en-US" dirty="0"/>
              <a:t>SELECT </a:t>
            </a:r>
            <a:r>
              <a:rPr lang="en-US" dirty="0" err="1"/>
              <a:t>xmlagg</a:t>
            </a:r>
            <a:r>
              <a:rPr lang="en-US" dirty="0"/>
              <a:t>(x) FROM (SELECT * FROM test ORDER BY y DESC) AS tab; </a:t>
            </a:r>
            <a:endParaRPr lang="ru-RU" dirty="0"/>
          </a:p>
          <a:p>
            <a:pPr marL="0" indent="0">
              <a:buNone/>
            </a:pPr>
            <a:r>
              <a:rPr lang="ru-RU" dirty="0"/>
              <a:t>&lt;</a:t>
            </a:r>
            <a:r>
              <a:rPr lang="ru-RU" dirty="0" err="1"/>
              <a:t>bar</a:t>
            </a:r>
            <a:r>
              <a:rPr lang="ru-RU" dirty="0"/>
              <a:t>/&gt;&lt;</a:t>
            </a:r>
            <a:r>
              <a:rPr lang="ru-RU" dirty="0" err="1"/>
              <a:t>foo</a:t>
            </a:r>
            <a:r>
              <a:rPr lang="ru-RU" dirty="0"/>
              <a:t>&gt;</a:t>
            </a:r>
            <a:r>
              <a:rPr lang="ru-RU" dirty="0" err="1"/>
              <a:t>abc</a:t>
            </a:r>
            <a:r>
              <a:rPr lang="ru-RU" dirty="0"/>
              <a:t>&lt;/</a:t>
            </a:r>
            <a:r>
              <a:rPr lang="ru-RU" dirty="0" err="1"/>
              <a:t>foo</a:t>
            </a:r>
            <a:r>
              <a:rPr lang="ru-RU" dirty="0"/>
              <a:t>&gt;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224</a:t>
            </a:fld>
            <a:endParaRPr lang="ru-RU" dirty="0"/>
          </a:p>
        </p:txBody>
      </p:sp>
    </p:spTree>
    <p:extLst>
      <p:ext uri="{BB962C8B-B14F-4D97-AF65-F5344CB8AC3E}">
        <p14:creationId xmlns:p14="http://schemas.microsoft.com/office/powerpoint/2010/main" val="378741340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101365"/>
          </a:xfrm>
        </p:spPr>
        <p:txBody>
          <a:bodyPr>
            <a:normAutofit fontScale="90000"/>
          </a:bodyPr>
          <a:lstStyle/>
          <a:p>
            <a:r>
              <a:rPr lang="ru-RU" dirty="0"/>
              <a:t>Условия работы с </a:t>
            </a:r>
            <a:r>
              <a:rPr lang="en-US" dirty="0"/>
              <a:t>XML</a:t>
            </a:r>
            <a:r>
              <a:rPr lang="ru-RU" dirty="0"/>
              <a:t>, слайд 1/</a:t>
            </a:r>
            <a:r>
              <a:rPr lang="en-US" dirty="0"/>
              <a:t>2</a:t>
            </a:r>
            <a:endParaRPr lang="ru-RU" dirty="0"/>
          </a:p>
        </p:txBody>
      </p:sp>
      <p:sp>
        <p:nvSpPr>
          <p:cNvPr id="3" name="Объект 2"/>
          <p:cNvSpPr>
            <a:spLocks noGrp="1"/>
          </p:cNvSpPr>
          <p:nvPr>
            <p:ph idx="1"/>
          </p:nvPr>
        </p:nvSpPr>
        <p:spPr/>
        <p:txBody>
          <a:bodyPr>
            <a:normAutofit fontScale="55000" lnSpcReduction="20000"/>
          </a:bodyPr>
          <a:lstStyle/>
          <a:p>
            <a:r>
              <a:rPr lang="ru-RU" i="1" dirty="0" err="1"/>
              <a:t>xml</a:t>
            </a:r>
            <a:r>
              <a:rPr lang="en-US" dirty="0"/>
              <a:t> IS DOCUMENT</a:t>
            </a:r>
            <a:endParaRPr lang="ru-RU" dirty="0"/>
          </a:p>
          <a:p>
            <a:pPr marL="0" indent="0">
              <a:buNone/>
            </a:pPr>
            <a:r>
              <a:rPr lang="ru-RU" dirty="0"/>
              <a:t>Выражение </a:t>
            </a:r>
            <a:r>
              <a:rPr lang="en-US" cap="small" dirty="0"/>
              <a:t>is document </a:t>
            </a:r>
            <a:r>
              <a:rPr lang="ru-RU" dirty="0"/>
              <a:t>возвращает </a:t>
            </a:r>
            <a:r>
              <a:rPr lang="en-US" dirty="0"/>
              <a:t>true</a:t>
            </a:r>
            <a:r>
              <a:rPr lang="ru-RU" dirty="0"/>
              <a:t>, если аргумент представляет собой правильный </a:t>
            </a:r>
            <a:r>
              <a:rPr lang="en-US" dirty="0"/>
              <a:t>XML</a:t>
            </a:r>
            <a:r>
              <a:rPr lang="ru-RU" dirty="0"/>
              <a:t>- документ, </a:t>
            </a:r>
            <a:r>
              <a:rPr lang="en-US" dirty="0"/>
              <a:t>false </a:t>
            </a:r>
            <a:r>
              <a:rPr lang="ru-RU" dirty="0"/>
              <a:t>в противном случае (т. е. если это фрагмент содержимого) и </a:t>
            </a:r>
            <a:r>
              <a:rPr lang="en-US" dirty="0"/>
              <a:t>NULL</a:t>
            </a:r>
            <a:r>
              <a:rPr lang="ru-RU" dirty="0"/>
              <a:t>, если его аргумент также </a:t>
            </a:r>
            <a:r>
              <a:rPr lang="en-US" dirty="0"/>
              <a:t>NULL</a:t>
            </a:r>
            <a:r>
              <a:rPr lang="ru-RU" dirty="0"/>
              <a:t>.</a:t>
            </a:r>
            <a:endParaRPr lang="en-US" dirty="0"/>
          </a:p>
          <a:p>
            <a:r>
              <a:rPr lang="en-US" dirty="0"/>
              <a:t>XMLEXISTS</a:t>
            </a:r>
            <a:r>
              <a:rPr lang="ru-RU" i="1" dirty="0"/>
              <a:t>(текст </a:t>
            </a:r>
            <a:r>
              <a:rPr lang="en-US" dirty="0"/>
              <a:t>PASSING [BY REF] </a:t>
            </a:r>
            <a:r>
              <a:rPr lang="ru-RU" i="1" dirty="0" err="1"/>
              <a:t>xml</a:t>
            </a:r>
            <a:r>
              <a:rPr lang="en-US" dirty="0"/>
              <a:t> [BY REF])</a:t>
            </a:r>
            <a:endParaRPr lang="ru-RU" dirty="0"/>
          </a:p>
          <a:p>
            <a:pPr marL="0" indent="0">
              <a:buNone/>
            </a:pPr>
            <a:r>
              <a:rPr lang="ru-RU" dirty="0"/>
              <a:t>Функция </a:t>
            </a:r>
            <a:r>
              <a:rPr lang="en-US" dirty="0" err="1"/>
              <a:t>xmlexists</a:t>
            </a:r>
            <a:r>
              <a:rPr lang="en-US" dirty="0"/>
              <a:t> </a:t>
            </a:r>
            <a:r>
              <a:rPr lang="ru-RU" dirty="0"/>
              <a:t>возвращает </a:t>
            </a:r>
            <a:r>
              <a:rPr lang="en-US" dirty="0"/>
              <a:t>true</a:t>
            </a:r>
            <a:r>
              <a:rPr lang="ru-RU" dirty="0"/>
              <a:t>, если выражение </a:t>
            </a:r>
            <a:r>
              <a:rPr lang="en-US" dirty="0"/>
              <a:t>XPath </a:t>
            </a:r>
            <a:r>
              <a:rPr lang="ru-RU" dirty="0"/>
              <a:t>в первом аргументе возвращает какие либо узлы, и </a:t>
            </a:r>
            <a:r>
              <a:rPr lang="en-US" dirty="0"/>
              <a:t>false </a:t>
            </a:r>
            <a:r>
              <a:rPr lang="ru-RU" dirty="0"/>
              <a:t>— в противном случае. (Если один из аргументов равен </a:t>
            </a:r>
            <a:r>
              <a:rPr lang="en-US" dirty="0"/>
              <a:t>NULL</a:t>
            </a:r>
            <a:r>
              <a:rPr lang="ru-RU" dirty="0"/>
              <a:t>, результатом также будет </a:t>
            </a:r>
            <a:r>
              <a:rPr lang="en-US" dirty="0"/>
              <a:t>NULL</a:t>
            </a:r>
            <a:r>
              <a:rPr lang="ru-RU" dirty="0"/>
              <a:t>.)</a:t>
            </a:r>
          </a:p>
          <a:p>
            <a:pPr marL="0" indent="0">
              <a:buNone/>
            </a:pPr>
            <a:r>
              <a:rPr lang="ru-RU" dirty="0"/>
              <a:t>Пример</a:t>
            </a:r>
            <a:r>
              <a:rPr lang="en-US" dirty="0"/>
              <a:t>:</a:t>
            </a:r>
            <a:endParaRPr lang="ru-RU" dirty="0"/>
          </a:p>
          <a:p>
            <a:pPr marL="0" indent="0">
              <a:buNone/>
            </a:pPr>
            <a:r>
              <a:rPr lang="en-US" dirty="0"/>
              <a:t>SELECT </a:t>
            </a:r>
            <a:r>
              <a:rPr lang="en-US" dirty="0" err="1"/>
              <a:t>xmlexists</a:t>
            </a:r>
            <a:r>
              <a:rPr lang="en-US" dirty="0"/>
              <a:t>('//town[text() = ''Toronto'']' PASSING BY REF '&lt;towns&gt;&lt;town&gt; Toronto</a:t>
            </a:r>
          </a:p>
          <a:p>
            <a:pPr marL="0" indent="0">
              <a:buNone/>
            </a:pPr>
            <a:r>
              <a:rPr lang="en-US" dirty="0"/>
              <a:t>&lt;/town&gt;&lt;town&gt;Ottawa&lt;/town&gt;&lt;/towns&gt;');</a:t>
            </a:r>
            <a:endParaRPr lang="ru-RU" dirty="0"/>
          </a:p>
          <a:p>
            <a:pPr marL="0" indent="0">
              <a:buNone/>
            </a:pPr>
            <a:endParaRPr lang="en-US" dirty="0"/>
          </a:p>
          <a:p>
            <a:pPr marL="0" indent="0">
              <a:buNone/>
            </a:pPr>
            <a:r>
              <a:rPr lang="ru-RU" dirty="0"/>
              <a:t>(1 </a:t>
            </a:r>
            <a:r>
              <a:rPr lang="en-US" dirty="0"/>
              <a:t>row</a:t>
            </a:r>
            <a:r>
              <a:rPr lang="ru-RU" dirty="0"/>
              <a:t>)</a:t>
            </a:r>
          </a:p>
          <a:p>
            <a:pPr marL="0" indent="0">
              <a:buNone/>
            </a:pPr>
            <a:r>
              <a:rPr lang="ru-RU" dirty="0"/>
              <a:t>Указания </a:t>
            </a:r>
            <a:r>
              <a:rPr lang="en-US" cap="small" dirty="0"/>
              <a:t>by ref </a:t>
            </a:r>
            <a:r>
              <a:rPr lang="ru-RU" dirty="0"/>
              <a:t>не несут смысловой нагрузки в </a:t>
            </a:r>
            <a:r>
              <a:rPr lang="en-US" dirty="0"/>
              <a:t>PostgreSQL</a:t>
            </a:r>
            <a:r>
              <a:rPr lang="ru-RU" dirty="0"/>
              <a:t>, но могут присутствовать для соответствия стандарту </a:t>
            </a:r>
            <a:r>
              <a:rPr lang="en-US" dirty="0"/>
              <a:t>SQL </a:t>
            </a:r>
            <a:r>
              <a:rPr lang="ru-RU" dirty="0"/>
              <a:t>и совместимости с другими реализациями. По стандарту </a:t>
            </a:r>
            <a:r>
              <a:rPr lang="en-US" dirty="0"/>
              <a:t>SQL </a:t>
            </a:r>
            <a:r>
              <a:rPr lang="ru-RU" dirty="0"/>
              <a:t>первое указание </a:t>
            </a:r>
            <a:r>
              <a:rPr lang="en-US" cap="small" dirty="0"/>
              <a:t>by ref </a:t>
            </a:r>
            <a:r>
              <a:rPr lang="ru-RU" dirty="0"/>
              <a:t>является обязательным, а второе — нет. Также отметим, что, согласно стандарту </a:t>
            </a:r>
            <a:r>
              <a:rPr lang="en-US" dirty="0"/>
              <a:t>SQL</a:t>
            </a:r>
            <a:r>
              <a:rPr lang="ru-RU" dirty="0"/>
              <a:t>, конструкция </a:t>
            </a:r>
            <a:r>
              <a:rPr lang="en-US" dirty="0" err="1"/>
              <a:t>xmlexists</a:t>
            </a:r>
            <a:r>
              <a:rPr lang="en-US" dirty="0"/>
              <a:t> </a:t>
            </a:r>
            <a:r>
              <a:rPr lang="ru-RU" dirty="0"/>
              <a:t>должна принимать в первом аргументе выражение </a:t>
            </a:r>
            <a:r>
              <a:rPr lang="en-US" dirty="0"/>
              <a:t>XQuery</a:t>
            </a:r>
            <a:r>
              <a:rPr lang="ru-RU" dirty="0"/>
              <a:t>, но </a:t>
            </a:r>
            <a:r>
              <a:rPr lang="en-US" dirty="0"/>
              <a:t>PostgreSQL </a:t>
            </a:r>
            <a:r>
              <a:rPr lang="ru-RU" dirty="0"/>
              <a:t>в настоящее время поддерживает только </a:t>
            </a:r>
            <a:r>
              <a:rPr lang="en-US" dirty="0"/>
              <a:t>XPath</a:t>
            </a:r>
            <a:r>
              <a:rPr lang="ru-RU" dirty="0"/>
              <a:t>, подмножество </a:t>
            </a:r>
            <a:r>
              <a:rPr lang="en-US" dirty="0"/>
              <a:t>XQuery</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225</a:t>
            </a:fld>
            <a:endParaRPr lang="ru-RU" dirty="0"/>
          </a:p>
        </p:txBody>
      </p:sp>
    </p:spTree>
    <p:extLst>
      <p:ext uri="{BB962C8B-B14F-4D97-AF65-F5344CB8AC3E}">
        <p14:creationId xmlns:p14="http://schemas.microsoft.com/office/powerpoint/2010/main" val="50545834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26912"/>
          </a:xfrm>
        </p:spPr>
        <p:txBody>
          <a:bodyPr>
            <a:normAutofit fontScale="90000"/>
          </a:bodyPr>
          <a:lstStyle/>
          <a:p>
            <a:r>
              <a:rPr lang="ru-RU" dirty="0"/>
              <a:t>Условия работы с </a:t>
            </a:r>
            <a:r>
              <a:rPr lang="en-US" dirty="0"/>
              <a:t>XML</a:t>
            </a:r>
            <a:r>
              <a:rPr lang="ru-RU" dirty="0"/>
              <a:t>, слайд 2/</a:t>
            </a:r>
            <a:r>
              <a:rPr lang="en-US" dirty="0"/>
              <a:t>2</a:t>
            </a:r>
            <a:endParaRPr lang="ru-RU" dirty="0"/>
          </a:p>
        </p:txBody>
      </p:sp>
      <p:sp>
        <p:nvSpPr>
          <p:cNvPr id="3" name="Объект 2"/>
          <p:cNvSpPr>
            <a:spLocks noGrp="1"/>
          </p:cNvSpPr>
          <p:nvPr>
            <p:ph idx="1"/>
          </p:nvPr>
        </p:nvSpPr>
        <p:spPr>
          <a:xfrm>
            <a:off x="628650" y="992038"/>
            <a:ext cx="7886700" cy="5729437"/>
          </a:xfrm>
        </p:spPr>
        <p:txBody>
          <a:bodyPr>
            <a:normAutofit fontScale="55000" lnSpcReduction="20000"/>
          </a:bodyPr>
          <a:lstStyle/>
          <a:p>
            <a:pPr marL="0" indent="0">
              <a:lnSpc>
                <a:spcPct val="120000"/>
              </a:lnSpc>
              <a:spcBef>
                <a:spcPts val="0"/>
              </a:spcBef>
              <a:buNone/>
            </a:pPr>
            <a:r>
              <a:rPr lang="en-US" dirty="0"/>
              <a:t>xml_is_well_formed(</a:t>
            </a:r>
            <a:r>
              <a:rPr lang="ru-RU" i="1" dirty="0"/>
              <a:t>текст) </a:t>
            </a:r>
          </a:p>
          <a:p>
            <a:pPr marL="0" indent="0">
              <a:lnSpc>
                <a:spcPct val="120000"/>
              </a:lnSpc>
              <a:spcBef>
                <a:spcPts val="0"/>
              </a:spcBef>
              <a:buNone/>
            </a:pPr>
            <a:r>
              <a:rPr lang="en-US" dirty="0" err="1"/>
              <a:t>xml_is_well_formed_document</a:t>
            </a:r>
            <a:r>
              <a:rPr lang="en-US" dirty="0"/>
              <a:t>(</a:t>
            </a:r>
            <a:r>
              <a:rPr lang="ru-RU" i="1" dirty="0"/>
              <a:t>текст) </a:t>
            </a:r>
          </a:p>
          <a:p>
            <a:pPr marL="0" indent="0">
              <a:lnSpc>
                <a:spcPct val="120000"/>
              </a:lnSpc>
              <a:spcBef>
                <a:spcPts val="0"/>
              </a:spcBef>
              <a:buNone/>
            </a:pPr>
            <a:r>
              <a:rPr lang="en-US" dirty="0" err="1"/>
              <a:t>xml_is_well_formed_content</a:t>
            </a:r>
            <a:r>
              <a:rPr lang="en-US" dirty="0"/>
              <a:t>(</a:t>
            </a:r>
            <a:r>
              <a:rPr lang="ru-RU" i="1" dirty="0"/>
              <a:t>текст)</a:t>
            </a:r>
            <a:endParaRPr lang="ru-RU" dirty="0"/>
          </a:p>
          <a:p>
            <a:pPr marL="0" indent="0">
              <a:lnSpc>
                <a:spcPct val="120000"/>
              </a:lnSpc>
              <a:spcBef>
                <a:spcPts val="0"/>
              </a:spcBef>
              <a:buNone/>
            </a:pPr>
            <a:r>
              <a:rPr lang="ru-RU" dirty="0"/>
              <a:t>Эти функции проверяют, является ли текст правильно оформленным </a:t>
            </a:r>
            <a:r>
              <a:rPr lang="en-US" dirty="0"/>
              <a:t>XML</a:t>
            </a:r>
            <a:r>
              <a:rPr lang="ru-RU" dirty="0"/>
              <a:t>, и возвращают соответствующее логическое значение. Функция </a:t>
            </a:r>
            <a:r>
              <a:rPr lang="en-US" dirty="0"/>
              <a:t>xml</a:t>
            </a:r>
            <a:r>
              <a:rPr lang="ru-RU" dirty="0"/>
              <a:t>_</a:t>
            </a:r>
            <a:r>
              <a:rPr lang="en-US" dirty="0"/>
              <a:t>is</a:t>
            </a:r>
            <a:r>
              <a:rPr lang="ru-RU" dirty="0"/>
              <a:t>_</a:t>
            </a:r>
            <a:r>
              <a:rPr lang="en-US" dirty="0"/>
              <a:t>well</a:t>
            </a:r>
            <a:r>
              <a:rPr lang="ru-RU" dirty="0"/>
              <a:t>_</a:t>
            </a:r>
            <a:r>
              <a:rPr lang="en-US" dirty="0"/>
              <a:t>formed</a:t>
            </a:r>
            <a:r>
              <a:rPr lang="ru-RU" dirty="0"/>
              <a:t>_</a:t>
            </a:r>
            <a:r>
              <a:rPr lang="en-US" dirty="0"/>
              <a:t>document </a:t>
            </a:r>
            <a:r>
              <a:rPr lang="ru-RU" dirty="0"/>
              <a:t>проверяет аргумент как правильно оформленный документ, а </a:t>
            </a:r>
            <a:r>
              <a:rPr lang="en-US" dirty="0"/>
              <a:t>xml</a:t>
            </a:r>
            <a:r>
              <a:rPr lang="ru-RU" dirty="0"/>
              <a:t>_</a:t>
            </a:r>
            <a:r>
              <a:rPr lang="en-US" dirty="0"/>
              <a:t>is</a:t>
            </a:r>
            <a:r>
              <a:rPr lang="ru-RU" dirty="0"/>
              <a:t>_</a:t>
            </a:r>
            <a:r>
              <a:rPr lang="en-US" dirty="0"/>
              <a:t>well</a:t>
            </a:r>
            <a:r>
              <a:rPr lang="ru-RU" dirty="0"/>
              <a:t>_</a:t>
            </a:r>
            <a:r>
              <a:rPr lang="en-US" dirty="0"/>
              <a:t>formed</a:t>
            </a:r>
            <a:r>
              <a:rPr lang="ru-RU" dirty="0"/>
              <a:t>_</a:t>
            </a:r>
            <a:r>
              <a:rPr lang="en-US" dirty="0"/>
              <a:t>content </a:t>
            </a:r>
            <a:r>
              <a:rPr lang="ru-RU" dirty="0"/>
              <a:t>— правильно оформленное содержание. Функция </a:t>
            </a:r>
            <a:r>
              <a:rPr lang="en-US" dirty="0"/>
              <a:t>xml</a:t>
            </a:r>
            <a:r>
              <a:rPr lang="ru-RU" dirty="0"/>
              <a:t>_</a:t>
            </a:r>
            <a:r>
              <a:rPr lang="en-US" dirty="0"/>
              <a:t>is</a:t>
            </a:r>
            <a:r>
              <a:rPr lang="ru-RU" dirty="0"/>
              <a:t>_</a:t>
            </a:r>
            <a:r>
              <a:rPr lang="en-US" dirty="0"/>
              <a:t>well</a:t>
            </a:r>
            <a:r>
              <a:rPr lang="ru-RU" dirty="0"/>
              <a:t>_</a:t>
            </a:r>
            <a:r>
              <a:rPr lang="en-US" dirty="0"/>
              <a:t>formed </a:t>
            </a:r>
            <a:r>
              <a:rPr lang="ru-RU" dirty="0"/>
              <a:t>может делать первое или второе, в зависимости от значения параметра конфигурации </a:t>
            </a:r>
            <a:r>
              <a:rPr lang="en-US" dirty="0" err="1"/>
              <a:t>xmloption</a:t>
            </a:r>
            <a:r>
              <a:rPr lang="ru-RU" dirty="0"/>
              <a:t> (</a:t>
            </a:r>
            <a:r>
              <a:rPr lang="en-US" cap="small" dirty="0"/>
              <a:t>document </a:t>
            </a:r>
            <a:r>
              <a:rPr lang="ru-RU" dirty="0"/>
              <a:t>или </a:t>
            </a:r>
            <a:r>
              <a:rPr lang="en-US" cap="small" dirty="0"/>
              <a:t>content</a:t>
            </a:r>
            <a:r>
              <a:rPr lang="ru-RU" dirty="0"/>
              <a:t>, соответственно). Это значит, что </a:t>
            </a:r>
            <a:r>
              <a:rPr lang="en-US" dirty="0"/>
              <a:t>xml</a:t>
            </a:r>
            <a:r>
              <a:rPr lang="ru-RU" dirty="0"/>
              <a:t>_</a:t>
            </a:r>
            <a:r>
              <a:rPr lang="en-US" dirty="0"/>
              <a:t>is</a:t>
            </a:r>
            <a:r>
              <a:rPr lang="ru-RU" dirty="0"/>
              <a:t>_</a:t>
            </a:r>
            <a:r>
              <a:rPr lang="en-US" dirty="0"/>
              <a:t>well</a:t>
            </a:r>
            <a:r>
              <a:rPr lang="ru-RU" dirty="0"/>
              <a:t>_</a:t>
            </a:r>
            <a:r>
              <a:rPr lang="en-US" dirty="0"/>
              <a:t>formed </a:t>
            </a:r>
            <a:r>
              <a:rPr lang="ru-RU" dirty="0"/>
              <a:t>помогает понять, будет ли успешным простое приведение к типу </a:t>
            </a:r>
            <a:r>
              <a:rPr lang="en-US" dirty="0"/>
              <a:t>xml</a:t>
            </a:r>
            <a:r>
              <a:rPr lang="ru-RU" dirty="0"/>
              <a:t>, тогда как две другие функции проверяют, будут ли успешны соответствующие варианты </a:t>
            </a:r>
            <a:r>
              <a:rPr lang="en-US" cap="small" dirty="0" err="1"/>
              <a:t>xmlparse</a:t>
            </a:r>
            <a:r>
              <a:rPr lang="ru-RU" dirty="0"/>
              <a:t>.</a:t>
            </a:r>
          </a:p>
          <a:p>
            <a:pPr marL="0" indent="0">
              <a:lnSpc>
                <a:spcPct val="120000"/>
              </a:lnSpc>
              <a:spcBef>
                <a:spcPts val="0"/>
              </a:spcBef>
              <a:buNone/>
            </a:pPr>
            <a:r>
              <a:rPr lang="ru-RU" dirty="0"/>
              <a:t>Примеры</a:t>
            </a:r>
            <a:r>
              <a:rPr lang="en-US" dirty="0"/>
              <a:t>:</a:t>
            </a:r>
            <a:endParaRPr lang="ru-RU" dirty="0"/>
          </a:p>
          <a:p>
            <a:pPr marL="0" indent="0">
              <a:lnSpc>
                <a:spcPct val="120000"/>
              </a:lnSpc>
              <a:spcBef>
                <a:spcPts val="0"/>
              </a:spcBef>
              <a:buNone/>
            </a:pPr>
            <a:r>
              <a:rPr lang="en-US" dirty="0"/>
              <a:t>SET </a:t>
            </a:r>
            <a:r>
              <a:rPr lang="en-US" dirty="0" err="1"/>
              <a:t>xmloption</a:t>
            </a:r>
            <a:r>
              <a:rPr lang="en-US" dirty="0"/>
              <a:t> TO DOCUMENT;</a:t>
            </a:r>
            <a:endParaRPr lang="ru-RU" dirty="0"/>
          </a:p>
          <a:p>
            <a:pPr marL="0" indent="0">
              <a:lnSpc>
                <a:spcPct val="120000"/>
              </a:lnSpc>
              <a:spcBef>
                <a:spcPts val="0"/>
              </a:spcBef>
              <a:buNone/>
            </a:pPr>
            <a:r>
              <a:rPr lang="en-US" dirty="0"/>
              <a:t>SELECT xml_is_well_formed('&lt;&gt;'); </a:t>
            </a:r>
            <a:endParaRPr lang="ru-RU" dirty="0"/>
          </a:p>
          <a:p>
            <a:pPr marL="0" indent="0">
              <a:lnSpc>
                <a:spcPct val="120000"/>
              </a:lnSpc>
              <a:spcBef>
                <a:spcPts val="0"/>
              </a:spcBef>
              <a:buNone/>
            </a:pPr>
            <a:r>
              <a:rPr lang="en-US" dirty="0"/>
              <a:t>t</a:t>
            </a:r>
            <a:endParaRPr lang="ru-RU" dirty="0"/>
          </a:p>
          <a:p>
            <a:pPr marL="0" indent="0">
              <a:lnSpc>
                <a:spcPct val="120000"/>
              </a:lnSpc>
              <a:spcBef>
                <a:spcPts val="0"/>
              </a:spcBef>
              <a:buNone/>
            </a:pPr>
            <a:r>
              <a:rPr lang="en-US" dirty="0"/>
              <a:t>(1 row)</a:t>
            </a:r>
            <a:endParaRPr lang="ru-RU" dirty="0"/>
          </a:p>
          <a:p>
            <a:pPr marL="0" indent="0">
              <a:lnSpc>
                <a:spcPct val="120000"/>
              </a:lnSpc>
              <a:spcBef>
                <a:spcPts val="0"/>
              </a:spcBef>
              <a:buNone/>
            </a:pPr>
            <a:endParaRPr lang="ru-RU" dirty="0"/>
          </a:p>
          <a:p>
            <a:pPr marL="0" indent="0">
              <a:lnSpc>
                <a:spcPct val="120000"/>
              </a:lnSpc>
              <a:spcBef>
                <a:spcPts val="0"/>
              </a:spcBef>
              <a:buNone/>
            </a:pPr>
            <a:r>
              <a:rPr lang="en-US" dirty="0"/>
              <a:t>SELECT xml_is_well_formed('&lt;</a:t>
            </a:r>
            <a:r>
              <a:rPr lang="en-US" dirty="0" err="1"/>
              <a:t>abc</a:t>
            </a:r>
            <a:r>
              <a:rPr lang="en-US" dirty="0"/>
              <a:t>/&gt;'); xml_is_well_formed</a:t>
            </a:r>
            <a:endParaRPr lang="ru-RU" dirty="0"/>
          </a:p>
          <a:p>
            <a:pPr marL="0" indent="0">
              <a:lnSpc>
                <a:spcPct val="120000"/>
              </a:lnSpc>
              <a:spcBef>
                <a:spcPts val="0"/>
              </a:spcBef>
              <a:buNone/>
            </a:pPr>
            <a:r>
              <a:rPr lang="en-US" dirty="0"/>
              <a:t>t</a:t>
            </a:r>
            <a:endParaRPr lang="ru-RU" dirty="0"/>
          </a:p>
          <a:p>
            <a:pPr marL="0" indent="0">
              <a:lnSpc>
                <a:spcPct val="120000"/>
              </a:lnSpc>
              <a:spcBef>
                <a:spcPts val="0"/>
              </a:spcBef>
              <a:buNone/>
            </a:pPr>
            <a:r>
              <a:rPr lang="en-US" dirty="0"/>
              <a:t>(1 row)</a:t>
            </a:r>
            <a:endParaRPr lang="ru-RU" dirty="0"/>
          </a:p>
          <a:p>
            <a:pPr marL="0" indent="0">
              <a:lnSpc>
                <a:spcPct val="120000"/>
              </a:lnSpc>
              <a:spcBef>
                <a:spcPts val="0"/>
              </a:spcBef>
              <a:buNone/>
            </a:pPr>
            <a:r>
              <a:rPr lang="en-US" dirty="0"/>
              <a:t>SET </a:t>
            </a:r>
            <a:r>
              <a:rPr lang="en-US" dirty="0" err="1"/>
              <a:t>xmloption</a:t>
            </a:r>
            <a:r>
              <a:rPr lang="en-US" dirty="0"/>
              <a:t> TO CONTENT;</a:t>
            </a:r>
            <a:endParaRPr lang="ru-RU" dirty="0"/>
          </a:p>
          <a:p>
            <a:pPr marL="0" indent="0">
              <a:lnSpc>
                <a:spcPct val="120000"/>
              </a:lnSpc>
              <a:spcBef>
                <a:spcPts val="0"/>
              </a:spcBef>
              <a:buNone/>
            </a:pPr>
            <a:endParaRPr lang="en-US" dirty="0"/>
          </a:p>
          <a:p>
            <a:pPr marL="0" indent="0">
              <a:lnSpc>
                <a:spcPct val="120000"/>
              </a:lnSpc>
              <a:spcBef>
                <a:spcPts val="0"/>
              </a:spcBef>
              <a:buNone/>
            </a:pPr>
            <a:r>
              <a:rPr lang="ru-RU" dirty="0"/>
              <a:t>При проверке также учитываются сопоставления пространств имён.</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226</a:t>
            </a:fld>
            <a:endParaRPr lang="ru-RU" dirty="0"/>
          </a:p>
        </p:txBody>
      </p:sp>
    </p:spTree>
    <p:extLst>
      <p:ext uri="{BB962C8B-B14F-4D97-AF65-F5344CB8AC3E}">
        <p14:creationId xmlns:p14="http://schemas.microsoft.com/office/powerpoint/2010/main" val="361058484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419878"/>
          </a:xfrm>
        </p:spPr>
        <p:txBody>
          <a:bodyPr>
            <a:normAutofit fontScale="90000"/>
          </a:bodyPr>
          <a:lstStyle/>
          <a:p>
            <a:r>
              <a:rPr lang="ru-RU" dirty="0"/>
              <a:t>Обработка </a:t>
            </a:r>
            <a:r>
              <a:rPr lang="en-US" dirty="0"/>
              <a:t>XML</a:t>
            </a:r>
            <a:r>
              <a:rPr lang="ru-RU" dirty="0"/>
              <a:t>, слайд 1/2</a:t>
            </a:r>
          </a:p>
        </p:txBody>
      </p:sp>
      <p:sp>
        <p:nvSpPr>
          <p:cNvPr id="3" name="Объект 2"/>
          <p:cNvSpPr>
            <a:spLocks noGrp="1"/>
          </p:cNvSpPr>
          <p:nvPr>
            <p:ph idx="1"/>
          </p:nvPr>
        </p:nvSpPr>
        <p:spPr>
          <a:xfrm>
            <a:off x="628650" y="854014"/>
            <a:ext cx="7886700" cy="5867461"/>
          </a:xfrm>
        </p:spPr>
        <p:txBody>
          <a:bodyPr>
            <a:normAutofit fontScale="55000" lnSpcReduction="20000"/>
          </a:bodyPr>
          <a:lstStyle/>
          <a:p>
            <a:pPr marL="0" indent="0">
              <a:lnSpc>
                <a:spcPct val="120000"/>
              </a:lnSpc>
              <a:spcBef>
                <a:spcPts val="0"/>
              </a:spcBef>
              <a:buNone/>
            </a:pPr>
            <a:r>
              <a:rPr lang="ru-RU" dirty="0"/>
              <a:t>Для обработки значений типа </a:t>
            </a:r>
            <a:r>
              <a:rPr lang="en-US" dirty="0"/>
              <a:t>xml </a:t>
            </a:r>
            <a:r>
              <a:rPr lang="ru-RU" dirty="0"/>
              <a:t>с помощью выражений </a:t>
            </a:r>
            <a:r>
              <a:rPr lang="en-US" dirty="0"/>
              <a:t>XPath </a:t>
            </a:r>
            <a:r>
              <a:rPr lang="ru-RU" dirty="0"/>
              <a:t>1.0 в </a:t>
            </a:r>
            <a:r>
              <a:rPr lang="en-US" dirty="0"/>
              <a:t>PostgreSQL </a:t>
            </a:r>
            <a:r>
              <a:rPr lang="ru-RU" dirty="0"/>
              <a:t>представлены функции </a:t>
            </a:r>
            <a:r>
              <a:rPr lang="en-US" dirty="0" err="1"/>
              <a:t>xpath</a:t>
            </a:r>
            <a:r>
              <a:rPr lang="en-US" dirty="0"/>
              <a:t> </a:t>
            </a:r>
            <a:r>
              <a:rPr lang="ru-RU" dirty="0"/>
              <a:t>и </a:t>
            </a:r>
            <a:r>
              <a:rPr lang="en-US" dirty="0" err="1"/>
              <a:t>xpath_exists</a:t>
            </a:r>
            <a:r>
              <a:rPr lang="ru-RU" dirty="0"/>
              <a:t>.</a:t>
            </a:r>
          </a:p>
          <a:p>
            <a:pPr marL="0" indent="0">
              <a:lnSpc>
                <a:spcPct val="120000"/>
              </a:lnSpc>
              <a:spcBef>
                <a:spcPts val="0"/>
              </a:spcBef>
              <a:buNone/>
            </a:pPr>
            <a:r>
              <a:rPr lang="en-US" dirty="0" err="1"/>
              <a:t>xpath</a:t>
            </a:r>
            <a:r>
              <a:rPr lang="ru-RU" dirty="0"/>
              <a:t>(</a:t>
            </a:r>
            <a:r>
              <a:rPr lang="en-US" dirty="0" err="1"/>
              <a:t>xpath</a:t>
            </a:r>
            <a:r>
              <a:rPr lang="ru-RU" dirty="0"/>
              <a:t>, </a:t>
            </a:r>
            <a:r>
              <a:rPr lang="ru-RU" i="1" dirty="0" err="1"/>
              <a:t>xml</a:t>
            </a:r>
            <a:r>
              <a:rPr lang="ru-RU" dirty="0"/>
              <a:t> [, </a:t>
            </a:r>
            <a:r>
              <a:rPr lang="ru-RU" i="1" dirty="0" err="1"/>
              <a:t>nsarray</a:t>
            </a:r>
            <a:r>
              <a:rPr lang="ru-RU" dirty="0"/>
              <a:t>])</a:t>
            </a:r>
          </a:p>
          <a:p>
            <a:pPr marL="0" indent="0">
              <a:lnSpc>
                <a:spcPct val="120000"/>
              </a:lnSpc>
              <a:spcBef>
                <a:spcPts val="0"/>
              </a:spcBef>
              <a:buNone/>
            </a:pPr>
            <a:r>
              <a:rPr lang="ru-RU" dirty="0"/>
              <a:t>Функция </a:t>
            </a:r>
            <a:r>
              <a:rPr lang="en-US" dirty="0" err="1"/>
              <a:t>xpath</a:t>
            </a:r>
            <a:r>
              <a:rPr lang="en-US" dirty="0"/>
              <a:t> </a:t>
            </a:r>
            <a:r>
              <a:rPr lang="ru-RU" dirty="0"/>
              <a:t>вычисляет выражение </a:t>
            </a:r>
            <a:r>
              <a:rPr lang="en-US" dirty="0"/>
              <a:t>XPath </a:t>
            </a:r>
            <a:r>
              <a:rPr lang="ru-RU" dirty="0"/>
              <a:t>(аргумент </a:t>
            </a:r>
            <a:r>
              <a:rPr lang="en-US" i="1" dirty="0" err="1"/>
              <a:t>xpath</a:t>
            </a:r>
            <a:r>
              <a:rPr lang="en-US" dirty="0"/>
              <a:t> </a:t>
            </a:r>
            <a:r>
              <a:rPr lang="ru-RU" dirty="0"/>
              <a:t>типа </a:t>
            </a:r>
            <a:r>
              <a:rPr lang="en-US" dirty="0"/>
              <a:t>text</a:t>
            </a:r>
            <a:r>
              <a:rPr lang="ru-RU" dirty="0"/>
              <a:t>) для заданного </a:t>
            </a:r>
            <a:r>
              <a:rPr lang="en-US" i="1" dirty="0"/>
              <a:t>xml</a:t>
            </a:r>
            <a:r>
              <a:rPr lang="ru-RU" i="1" dirty="0"/>
              <a:t>.</a:t>
            </a:r>
            <a:r>
              <a:rPr lang="ru-RU" dirty="0"/>
              <a:t> Она возвращает массив </a:t>
            </a:r>
            <a:r>
              <a:rPr lang="en-US" dirty="0"/>
              <a:t>XML</a:t>
            </a:r>
            <a:r>
              <a:rPr lang="ru-RU" dirty="0"/>
              <a:t>-значений с набором узлов, полученных в результате выражения </a:t>
            </a:r>
            <a:r>
              <a:rPr lang="en-US" dirty="0"/>
              <a:t>XPath</a:t>
            </a:r>
            <a:r>
              <a:rPr lang="ru-RU" dirty="0"/>
              <a:t>. Если выражение </a:t>
            </a:r>
            <a:r>
              <a:rPr lang="en-US" dirty="0"/>
              <a:t>XPath </a:t>
            </a:r>
            <a:r>
              <a:rPr lang="ru-RU" dirty="0"/>
              <a:t>выдаёт не набор узлов, а скалярное значение, возвращается массив из одного элемента.</a:t>
            </a:r>
          </a:p>
          <a:p>
            <a:pPr marL="0" indent="0">
              <a:lnSpc>
                <a:spcPct val="120000"/>
              </a:lnSpc>
              <a:spcBef>
                <a:spcPts val="0"/>
              </a:spcBef>
              <a:buNone/>
            </a:pPr>
            <a:r>
              <a:rPr lang="ru-RU" dirty="0"/>
              <a:t>Вторым аргументом должен быть правильно оформленный </a:t>
            </a:r>
            <a:r>
              <a:rPr lang="en-US" dirty="0"/>
              <a:t>XML</a:t>
            </a:r>
            <a:r>
              <a:rPr lang="ru-RU" dirty="0"/>
              <a:t>-документ. В частности, в нём должен быть единственный корневой элемент.</a:t>
            </a:r>
          </a:p>
          <a:p>
            <a:pPr marL="0" indent="0">
              <a:lnSpc>
                <a:spcPct val="120000"/>
              </a:lnSpc>
              <a:spcBef>
                <a:spcPts val="0"/>
              </a:spcBef>
              <a:buNone/>
            </a:pPr>
            <a:r>
              <a:rPr lang="ru-RU" dirty="0"/>
              <a:t>В необязательном третьем аргументе функции передаются сопоставления пространств имён. Эти сопоставления должны определяться в двумерном массиве типа </a:t>
            </a:r>
            <a:r>
              <a:rPr lang="en-US" dirty="0"/>
              <a:t>text</a:t>
            </a:r>
            <a:r>
              <a:rPr lang="ru-RU" dirty="0"/>
              <a:t>, во второй размерности которого 2 элемента (т. е. это должен быть массив массивов, состоящих из 2 элементов). В первом элементе каждого массива определяется псевдоним (префикс) пространства имён, а во втором — его </a:t>
            </a:r>
            <a:r>
              <a:rPr lang="en-US" dirty="0"/>
              <a:t>URI</a:t>
            </a:r>
            <a:r>
              <a:rPr lang="ru-RU" dirty="0"/>
              <a:t>. Псевдонимы, определённые в этом массиве, не обязательно должны совпадать с префиксами пространств имён в самом </a:t>
            </a:r>
            <a:r>
              <a:rPr lang="en-US" dirty="0"/>
              <a:t>XML</a:t>
            </a:r>
            <a:r>
              <a:rPr lang="ru-RU" dirty="0"/>
              <a:t>-документе (другими словами, для </a:t>
            </a:r>
            <a:r>
              <a:rPr lang="en-US" dirty="0"/>
              <a:t>XML</a:t>
            </a:r>
            <a:r>
              <a:rPr lang="ru-RU" dirty="0"/>
              <a:t>-документа и функции </a:t>
            </a:r>
            <a:r>
              <a:rPr lang="en-US" dirty="0" err="1"/>
              <a:t>xpath</a:t>
            </a:r>
            <a:r>
              <a:rPr lang="en-US" dirty="0"/>
              <a:t> </a:t>
            </a:r>
            <a:r>
              <a:rPr lang="ru-RU" dirty="0"/>
              <a:t>псевдонимы имеют </a:t>
            </a:r>
            <a:r>
              <a:rPr lang="ru-RU" i="1" dirty="0"/>
              <a:t>локальный</a:t>
            </a:r>
            <a:r>
              <a:rPr lang="ru-RU" dirty="0"/>
              <a:t> характер).</a:t>
            </a:r>
          </a:p>
          <a:p>
            <a:pPr marL="0" indent="0">
              <a:lnSpc>
                <a:spcPct val="120000"/>
              </a:lnSpc>
              <a:spcBef>
                <a:spcPts val="0"/>
              </a:spcBef>
              <a:buNone/>
            </a:pPr>
            <a:r>
              <a:rPr lang="ru-RU" dirty="0"/>
              <a:t>Пример</a:t>
            </a:r>
            <a:r>
              <a:rPr lang="en-US" dirty="0"/>
              <a:t>:</a:t>
            </a:r>
            <a:endParaRPr lang="ru-RU" dirty="0"/>
          </a:p>
          <a:p>
            <a:pPr marL="0" indent="0">
              <a:lnSpc>
                <a:spcPct val="120000"/>
              </a:lnSpc>
              <a:spcBef>
                <a:spcPts val="0"/>
              </a:spcBef>
              <a:buNone/>
            </a:pPr>
            <a:endParaRPr lang="ru-RU" dirty="0"/>
          </a:p>
          <a:p>
            <a:pPr marL="0" indent="0">
              <a:lnSpc>
                <a:spcPct val="120000"/>
              </a:lnSpc>
              <a:spcBef>
                <a:spcPts val="0"/>
              </a:spcBef>
              <a:buNone/>
            </a:pPr>
            <a:r>
              <a:rPr lang="en-US" dirty="0"/>
              <a:t>SELECT </a:t>
            </a:r>
            <a:r>
              <a:rPr lang="en-US" dirty="0" err="1"/>
              <a:t>xpath</a:t>
            </a:r>
            <a:r>
              <a:rPr lang="en-US" dirty="0"/>
              <a:t>('/</a:t>
            </a:r>
            <a:r>
              <a:rPr lang="en-US" dirty="0" err="1"/>
              <a:t>my:a</a:t>
            </a:r>
            <a:r>
              <a:rPr lang="en-US" dirty="0"/>
              <a:t>/text()', '&lt;</a:t>
            </a:r>
            <a:r>
              <a:rPr lang="en-US" dirty="0" err="1"/>
              <a:t>my:a</a:t>
            </a:r>
            <a:r>
              <a:rPr lang="en-US" dirty="0"/>
              <a:t> </a:t>
            </a:r>
            <a:r>
              <a:rPr lang="en-US" dirty="0" err="1"/>
              <a:t>xmlns:my</a:t>
            </a:r>
            <a:r>
              <a:rPr lang="en-US" dirty="0"/>
              <a:t>="http://example.com"&gt;test&lt;/</a:t>
            </a:r>
            <a:r>
              <a:rPr lang="en-US" dirty="0" err="1"/>
              <a:t>my:a</a:t>
            </a:r>
            <a:r>
              <a:rPr lang="en-US" dirty="0"/>
              <a:t>&gt;', ARRAY[ARRAY['my', 'http://example.com']]);</a:t>
            </a:r>
            <a:endParaRPr lang="ru-RU" dirty="0"/>
          </a:p>
          <a:p>
            <a:pPr marL="0" indent="0">
              <a:lnSpc>
                <a:spcPct val="120000"/>
              </a:lnSpc>
              <a:spcBef>
                <a:spcPts val="0"/>
              </a:spcBef>
              <a:buNone/>
            </a:pPr>
            <a:endParaRPr lang="ru-RU" dirty="0"/>
          </a:p>
          <a:p>
            <a:pPr marL="0" indent="0">
              <a:lnSpc>
                <a:spcPct val="120000"/>
              </a:lnSpc>
              <a:spcBef>
                <a:spcPts val="0"/>
              </a:spcBef>
              <a:buNone/>
            </a:pPr>
            <a:r>
              <a:rPr lang="ru-RU" dirty="0"/>
              <a:t> {</a:t>
            </a:r>
            <a:r>
              <a:rPr lang="en-US" dirty="0"/>
              <a:t>test</a:t>
            </a:r>
            <a:r>
              <a:rPr lang="ru-RU" dirty="0"/>
              <a:t>}</a:t>
            </a:r>
          </a:p>
          <a:p>
            <a:pPr marL="0" indent="0">
              <a:lnSpc>
                <a:spcPct val="120000"/>
              </a:lnSpc>
              <a:spcBef>
                <a:spcPts val="0"/>
              </a:spcBef>
              <a:buNone/>
            </a:pPr>
            <a:r>
              <a:rPr lang="ru-RU" dirty="0"/>
              <a:t>(1 </a:t>
            </a:r>
            <a:r>
              <a:rPr lang="en-US" dirty="0"/>
              <a:t>row</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227</a:t>
            </a:fld>
            <a:endParaRPr lang="ru-RU" dirty="0"/>
          </a:p>
        </p:txBody>
      </p:sp>
    </p:spTree>
    <p:extLst>
      <p:ext uri="{BB962C8B-B14F-4D97-AF65-F5344CB8AC3E}">
        <p14:creationId xmlns:p14="http://schemas.microsoft.com/office/powerpoint/2010/main" val="30347661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Обработка </a:t>
            </a:r>
            <a:r>
              <a:rPr lang="en-US" dirty="0"/>
              <a:t>XML</a:t>
            </a:r>
            <a:r>
              <a:rPr lang="ru-RU" dirty="0"/>
              <a:t>,слайд 2/2</a:t>
            </a:r>
          </a:p>
        </p:txBody>
      </p:sp>
      <p:sp>
        <p:nvSpPr>
          <p:cNvPr id="3" name="Объект 2"/>
          <p:cNvSpPr>
            <a:spLocks noGrp="1"/>
          </p:cNvSpPr>
          <p:nvPr>
            <p:ph idx="1"/>
          </p:nvPr>
        </p:nvSpPr>
        <p:spPr>
          <a:xfrm>
            <a:off x="628650" y="1825625"/>
            <a:ext cx="8308316" cy="4351338"/>
          </a:xfrm>
        </p:spPr>
        <p:txBody>
          <a:bodyPr>
            <a:normAutofit fontScale="77500" lnSpcReduction="20000"/>
          </a:bodyPr>
          <a:lstStyle/>
          <a:p>
            <a:pPr marL="0" indent="0">
              <a:buNone/>
            </a:pPr>
            <a:r>
              <a:rPr lang="ru-RU" dirty="0"/>
              <a:t>Функция </a:t>
            </a:r>
            <a:r>
              <a:rPr lang="en-US" dirty="0" err="1"/>
              <a:t>xpath</a:t>
            </a:r>
            <a:r>
              <a:rPr lang="ru-RU" dirty="0"/>
              <a:t>_</a:t>
            </a:r>
            <a:r>
              <a:rPr lang="en-US" dirty="0"/>
              <a:t>exists </a:t>
            </a:r>
            <a:r>
              <a:rPr lang="ru-RU" dirty="0"/>
              <a:t>представляет собой специализированную форму функции </a:t>
            </a:r>
            <a:r>
              <a:rPr lang="en-US" dirty="0" err="1"/>
              <a:t>xpath</a:t>
            </a:r>
            <a:r>
              <a:rPr lang="ru-RU" dirty="0"/>
              <a:t>. Она возвращает не весь набор </a:t>
            </a:r>
            <a:r>
              <a:rPr lang="en-US" dirty="0"/>
              <a:t>XML</a:t>
            </a:r>
            <a:r>
              <a:rPr lang="ru-RU" dirty="0"/>
              <a:t>-узлов, удовлетворяющих выражению </a:t>
            </a:r>
            <a:r>
              <a:rPr lang="en-US" dirty="0"/>
              <a:t>XPath</a:t>
            </a:r>
            <a:r>
              <a:rPr lang="ru-RU" dirty="0"/>
              <a:t>, а только одно логическое значение, показывающее, есть ли такие узлы. Эта функция равнозначна стандартному условию </a:t>
            </a:r>
            <a:r>
              <a:rPr lang="en-US" cap="small" dirty="0" err="1"/>
              <a:t>xmlexists</a:t>
            </a:r>
            <a:r>
              <a:rPr lang="ru-RU" dirty="0"/>
              <a:t>, за исключением того, что она также поддерживает сопоставления пространств имён.</a:t>
            </a:r>
          </a:p>
          <a:p>
            <a:pPr marL="0" indent="0">
              <a:buNone/>
            </a:pPr>
            <a:r>
              <a:rPr lang="ru-RU" dirty="0"/>
              <a:t>Пример</a:t>
            </a:r>
            <a:r>
              <a:rPr lang="en-US" dirty="0"/>
              <a:t>:</a:t>
            </a:r>
            <a:endParaRPr lang="ru-RU" dirty="0"/>
          </a:p>
          <a:p>
            <a:pPr marL="0" indent="0">
              <a:buNone/>
            </a:pPr>
            <a:r>
              <a:rPr lang="en-US" dirty="0"/>
              <a:t>SELECT </a:t>
            </a:r>
            <a:r>
              <a:rPr lang="en-US" dirty="0" err="1"/>
              <a:t>xpath_exists</a:t>
            </a:r>
            <a:r>
              <a:rPr lang="en-US" dirty="0"/>
              <a:t>('/</a:t>
            </a:r>
            <a:r>
              <a:rPr lang="en-US" dirty="0" err="1"/>
              <a:t>my:a</a:t>
            </a:r>
            <a:r>
              <a:rPr lang="en-US" dirty="0"/>
              <a:t>/text()', '&lt;</a:t>
            </a:r>
            <a:r>
              <a:rPr lang="en-US" dirty="0" err="1"/>
              <a:t>my:a</a:t>
            </a:r>
            <a:r>
              <a:rPr lang="en-US" dirty="0"/>
              <a:t> </a:t>
            </a:r>
            <a:r>
              <a:rPr lang="en-US" dirty="0" err="1"/>
              <a:t>xmlns:my</a:t>
            </a:r>
            <a:r>
              <a:rPr lang="en-US" dirty="0"/>
              <a:t>="http://example.com"&gt;</a:t>
            </a:r>
            <a:r>
              <a:rPr lang="ru-RU" dirty="0"/>
              <a:t> </a:t>
            </a:r>
            <a:r>
              <a:rPr lang="en-US" dirty="0"/>
              <a:t>test</a:t>
            </a:r>
            <a:r>
              <a:rPr lang="ru-RU" dirty="0"/>
              <a:t> </a:t>
            </a:r>
            <a:r>
              <a:rPr lang="en-US" dirty="0"/>
              <a:t>&lt;/</a:t>
            </a:r>
            <a:r>
              <a:rPr lang="en-US" dirty="0" err="1"/>
              <a:t>my:a</a:t>
            </a:r>
            <a:r>
              <a:rPr lang="en-US" dirty="0"/>
              <a:t>&gt;',</a:t>
            </a:r>
            <a:endParaRPr lang="ru-RU" dirty="0"/>
          </a:p>
          <a:p>
            <a:pPr marL="0" indent="0">
              <a:buNone/>
            </a:pPr>
            <a:r>
              <a:rPr lang="en-US" dirty="0"/>
              <a:t>ARRAY[ARRAY['my', 'http://example.com']]);</a:t>
            </a:r>
            <a:endParaRPr lang="ru-RU" dirty="0"/>
          </a:p>
          <a:p>
            <a:pPr marL="0" indent="0">
              <a:buNone/>
            </a:pPr>
            <a:endParaRPr lang="ru-RU" dirty="0"/>
          </a:p>
          <a:p>
            <a:pPr marL="0" indent="0">
              <a:buNone/>
            </a:pPr>
            <a:r>
              <a:rPr lang="en-US" dirty="0"/>
              <a:t>t</a:t>
            </a:r>
            <a:endParaRPr lang="ru-RU" dirty="0"/>
          </a:p>
          <a:p>
            <a:pPr marL="0" indent="0">
              <a:buNone/>
            </a:pPr>
            <a:r>
              <a:rPr lang="ru-RU" dirty="0"/>
              <a:t>(1 </a:t>
            </a:r>
            <a:r>
              <a:rPr lang="ru-RU" dirty="0" err="1"/>
              <a:t>row</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228</a:t>
            </a:fld>
            <a:endParaRPr lang="ru-RU" dirty="0"/>
          </a:p>
        </p:txBody>
      </p:sp>
    </p:spTree>
    <p:extLst>
      <p:ext uri="{BB962C8B-B14F-4D97-AF65-F5344CB8AC3E}">
        <p14:creationId xmlns:p14="http://schemas.microsoft.com/office/powerpoint/2010/main" val="150723543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Отображение таблиц в </a:t>
            </a:r>
            <a:r>
              <a:rPr lang="en-US" dirty="0"/>
              <a:t>XML</a:t>
            </a:r>
            <a:r>
              <a:rPr lang="ru-RU" dirty="0"/>
              <a:t>, слайд 1/5</a:t>
            </a:r>
          </a:p>
        </p:txBody>
      </p:sp>
      <p:sp>
        <p:nvSpPr>
          <p:cNvPr id="3" name="Объект 2"/>
          <p:cNvSpPr>
            <a:spLocks noGrp="1"/>
          </p:cNvSpPr>
          <p:nvPr>
            <p:ph idx="1"/>
          </p:nvPr>
        </p:nvSpPr>
        <p:spPr/>
        <p:txBody>
          <a:bodyPr>
            <a:normAutofit fontScale="92500"/>
          </a:bodyPr>
          <a:lstStyle/>
          <a:p>
            <a:pPr marL="0" indent="0">
              <a:buNone/>
            </a:pPr>
            <a:r>
              <a:rPr lang="ru-RU" dirty="0"/>
              <a:t>Следующие функции отображают содержимое реляционных таблиц в значения </a:t>
            </a:r>
            <a:r>
              <a:rPr lang="en-US" dirty="0"/>
              <a:t>XML</a:t>
            </a:r>
            <a:r>
              <a:rPr lang="ru-RU" dirty="0"/>
              <a:t>. Их можно рассматривать как средства экспорта в </a:t>
            </a:r>
            <a:r>
              <a:rPr lang="en-US" dirty="0"/>
              <a:t>XML:</a:t>
            </a:r>
            <a:endParaRPr lang="ru-RU" dirty="0"/>
          </a:p>
          <a:p>
            <a:r>
              <a:rPr lang="en-US" dirty="0" err="1"/>
              <a:t>table_to_xml</a:t>
            </a:r>
            <a:r>
              <a:rPr lang="en-US" dirty="0"/>
              <a:t>(</a:t>
            </a:r>
            <a:r>
              <a:rPr lang="en-US" dirty="0" err="1"/>
              <a:t>tbl</a:t>
            </a:r>
            <a:r>
              <a:rPr lang="en-US" dirty="0"/>
              <a:t> </a:t>
            </a:r>
            <a:r>
              <a:rPr lang="en-US" dirty="0" err="1"/>
              <a:t>regclass</a:t>
            </a:r>
            <a:r>
              <a:rPr lang="en-US" dirty="0"/>
              <a: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 </a:t>
            </a:r>
            <a:endParaRPr lang="ru-RU" dirty="0"/>
          </a:p>
          <a:p>
            <a:r>
              <a:rPr lang="en-US" dirty="0" err="1"/>
              <a:t>query_to_xml</a:t>
            </a:r>
            <a:r>
              <a:rPr lang="en-US" dirty="0"/>
              <a:t>(query text,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 </a:t>
            </a:r>
            <a:endParaRPr lang="ru-RU" dirty="0"/>
          </a:p>
          <a:p>
            <a:r>
              <a:rPr lang="en-US" dirty="0" err="1"/>
              <a:t>cursor_to_xml</a:t>
            </a:r>
            <a:r>
              <a:rPr lang="en-US" dirty="0"/>
              <a:t>(cursor </a:t>
            </a:r>
            <a:r>
              <a:rPr lang="en-US" dirty="0" err="1"/>
              <a:t>refcursor</a:t>
            </a:r>
            <a:r>
              <a:rPr lang="en-US" dirty="0"/>
              <a:t>, count </a:t>
            </a:r>
            <a:r>
              <a:rPr lang="en-US" dirty="0" err="1"/>
              <a:t>int</a:t>
            </a:r>
            <a:r>
              <a:rPr lang="en-US" dirty="0"/>
              <a: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pPr marL="0" indent="0">
              <a:buNone/>
            </a:pPr>
            <a:r>
              <a:rPr lang="ru-RU" dirty="0"/>
              <a:t>Результат всех этих функций имеет тип </a:t>
            </a:r>
            <a:r>
              <a:rPr lang="en-US" dirty="0"/>
              <a:t>xml</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229</a:t>
            </a:fld>
            <a:endParaRPr lang="ru-RU" dirty="0"/>
          </a:p>
        </p:txBody>
      </p:sp>
    </p:spTree>
    <p:extLst>
      <p:ext uri="{BB962C8B-B14F-4D97-AF65-F5344CB8AC3E}">
        <p14:creationId xmlns:p14="http://schemas.microsoft.com/office/powerpoint/2010/main" val="360025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XSLT </a:t>
            </a:r>
            <a:r>
              <a:rPr lang="ru-RU" dirty="0"/>
              <a:t>на стороне клиента: </a:t>
            </a:r>
            <a:r>
              <a:rPr lang="en-US" dirty="0"/>
              <a:t>JavaScript</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ru-RU" dirty="0"/>
              <a:t>Выше было показано как при помощи XSLT можно преобразовывать документ из XML в XHTML. Это делалось при помощи файла таблицы стилей XSL, который подключался в XML файле. После чего всю работу по преобразованию выполнял клиентский браузер.</a:t>
            </a:r>
          </a:p>
          <a:p>
            <a:pPr marL="0" indent="0">
              <a:buNone/>
            </a:pPr>
            <a:r>
              <a:rPr lang="ru-RU" dirty="0"/>
              <a:t>Тем не менее, даже если в этом случае все отлично работает, бывают случаи, когда нежелательно включать ссылку на таблицу стилей в XML файл (например, это не сработает с браузерами не умеющими работать с XSLT.)</a:t>
            </a:r>
          </a:p>
          <a:p>
            <a:pPr marL="0" indent="0">
              <a:buNone/>
            </a:pPr>
            <a:r>
              <a:rPr lang="ru-RU" dirty="0"/>
              <a:t>Более универсальным решением для осуществления преобразования будет использование </a:t>
            </a:r>
            <a:r>
              <a:rPr lang="ru-RU" dirty="0" err="1"/>
              <a:t>JavaScript</a:t>
            </a:r>
            <a:r>
              <a:rPr lang="ru-RU" dirty="0"/>
              <a:t>.</a:t>
            </a:r>
          </a:p>
          <a:p>
            <a:pPr marL="0" indent="0">
              <a:buNone/>
            </a:pPr>
            <a:r>
              <a:rPr lang="ru-RU" dirty="0"/>
              <a:t>Благодаря использованию </a:t>
            </a:r>
            <a:r>
              <a:rPr lang="ru-RU" dirty="0" err="1"/>
              <a:t>JavaScript</a:t>
            </a:r>
            <a:r>
              <a:rPr lang="ru-RU" dirty="0"/>
              <a:t> становится возможным:</a:t>
            </a:r>
          </a:p>
          <a:p>
            <a:r>
              <a:rPr lang="ru-RU" dirty="0"/>
              <a:t>проводить специфические для браузеров проверки</a:t>
            </a:r>
          </a:p>
          <a:p>
            <a:r>
              <a:rPr lang="ru-RU" dirty="0"/>
              <a:t>использовать разные таблицы стилей в соответствии с потребностями пользователя и различных браузеров</a:t>
            </a:r>
          </a:p>
          <a:p>
            <a:pPr marL="0" indent="0">
              <a:buNone/>
            </a:pPr>
            <a:r>
              <a:rPr lang="ru-RU" dirty="0"/>
              <a:t>Одной из целью разработки технологии XSLT была задача сделать возможным преобразование данных из одного формата в другой с поддержкой различных браузеров и различных потребностей пользователей.</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23</a:t>
            </a:fld>
            <a:endParaRPr lang="ru-RU"/>
          </a:p>
        </p:txBody>
      </p:sp>
    </p:spTree>
    <p:extLst>
      <p:ext uri="{BB962C8B-B14F-4D97-AF65-F5344CB8AC3E}">
        <p14:creationId xmlns:p14="http://schemas.microsoft.com/office/powerpoint/2010/main" val="46024554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91006"/>
            <a:ext cx="7886700" cy="342240"/>
          </a:xfrm>
        </p:spPr>
        <p:txBody>
          <a:bodyPr>
            <a:noAutofit/>
          </a:bodyPr>
          <a:lstStyle/>
          <a:p>
            <a:r>
              <a:rPr lang="ru-RU" sz="3200" dirty="0"/>
              <a:t>Отображение таблиц в </a:t>
            </a:r>
            <a:r>
              <a:rPr lang="en-US" sz="3200" dirty="0"/>
              <a:t>XML</a:t>
            </a:r>
            <a:r>
              <a:rPr lang="ru-RU" sz="3200" dirty="0"/>
              <a:t>, слайд 2/5</a:t>
            </a:r>
          </a:p>
        </p:txBody>
      </p:sp>
      <p:sp>
        <p:nvSpPr>
          <p:cNvPr id="3" name="Объект 2"/>
          <p:cNvSpPr>
            <a:spLocks noGrp="1"/>
          </p:cNvSpPr>
          <p:nvPr>
            <p:ph idx="1"/>
          </p:nvPr>
        </p:nvSpPr>
        <p:spPr>
          <a:xfrm>
            <a:off x="628650" y="854014"/>
            <a:ext cx="7886700" cy="5867461"/>
          </a:xfrm>
        </p:spPr>
        <p:txBody>
          <a:bodyPr>
            <a:normAutofit fontScale="47500" lnSpcReduction="20000"/>
          </a:bodyPr>
          <a:lstStyle/>
          <a:p>
            <a:pPr marL="0" indent="0">
              <a:buNone/>
            </a:pPr>
            <a:r>
              <a:rPr lang="en-US" dirty="0" err="1"/>
              <a:t>table_to_xml</a:t>
            </a:r>
            <a:r>
              <a:rPr lang="en-US" dirty="0"/>
              <a:t> </a:t>
            </a:r>
            <a:r>
              <a:rPr lang="ru-RU" dirty="0"/>
              <a:t>отображает в </a:t>
            </a:r>
            <a:r>
              <a:rPr lang="en-US" dirty="0"/>
              <a:t>xml </a:t>
            </a:r>
            <a:r>
              <a:rPr lang="ru-RU" dirty="0"/>
              <a:t>содержимое таблицы, имя которой задаётся в параметре </a:t>
            </a:r>
            <a:r>
              <a:rPr lang="en-US" i="1" dirty="0" err="1"/>
              <a:t>tbl</a:t>
            </a:r>
            <a:r>
              <a:rPr lang="ru-RU" i="1" dirty="0"/>
              <a:t>. </a:t>
            </a:r>
            <a:r>
              <a:rPr lang="ru-RU" dirty="0"/>
              <a:t>Тип </a:t>
            </a:r>
            <a:r>
              <a:rPr lang="en-US" dirty="0" err="1"/>
              <a:t>regclass</a:t>
            </a:r>
            <a:r>
              <a:rPr lang="en-US" dirty="0"/>
              <a:t> </a:t>
            </a:r>
            <a:r>
              <a:rPr lang="ru-RU" dirty="0"/>
              <a:t>принимает идентификаторы строк в обычной записи, которые могут содержать указание схемы и кавычки. Функция </a:t>
            </a:r>
            <a:r>
              <a:rPr lang="en-US" dirty="0" err="1"/>
              <a:t>query_to_xml</a:t>
            </a:r>
            <a:r>
              <a:rPr lang="en-US" dirty="0"/>
              <a:t> </a:t>
            </a:r>
            <a:r>
              <a:rPr lang="ru-RU" dirty="0"/>
              <a:t>выполняет запрос, текст которого передаётся в параметре </a:t>
            </a:r>
            <a:r>
              <a:rPr lang="en-US" i="1" dirty="0"/>
              <a:t>query</a:t>
            </a:r>
            <a:r>
              <a:rPr lang="ru-RU" i="1" dirty="0"/>
              <a:t>,</a:t>
            </a:r>
            <a:r>
              <a:rPr lang="ru-RU" dirty="0"/>
              <a:t> и отображает в </a:t>
            </a:r>
            <a:r>
              <a:rPr lang="en-US" dirty="0"/>
              <a:t>xml </a:t>
            </a:r>
            <a:r>
              <a:rPr lang="ru-RU" dirty="0"/>
              <a:t>результирующий набор. Последняя функция, </a:t>
            </a:r>
            <a:r>
              <a:rPr lang="en-US" dirty="0" err="1"/>
              <a:t>cursor_to_xml</a:t>
            </a:r>
            <a:r>
              <a:rPr lang="en-US" dirty="0"/>
              <a:t> </a:t>
            </a:r>
            <a:r>
              <a:rPr lang="ru-RU" dirty="0"/>
              <a:t>выбирает указанное число строк из курсора, переданного в параметре </a:t>
            </a:r>
            <a:r>
              <a:rPr lang="en-US" i="1" dirty="0"/>
              <a:t>cursor</a:t>
            </a:r>
            <a:r>
              <a:rPr lang="ru-RU" i="1" dirty="0"/>
              <a:t>.</a:t>
            </a:r>
            <a:r>
              <a:rPr lang="ru-RU" dirty="0"/>
              <a:t> Этот вариант рекомендуется использовать с большими таблицами, так как все эти функции создают результирующий </a:t>
            </a:r>
            <a:r>
              <a:rPr lang="en-US" dirty="0"/>
              <a:t>xml </a:t>
            </a:r>
            <a:r>
              <a:rPr lang="ru-RU" dirty="0"/>
              <a:t>в памяти.</a:t>
            </a:r>
          </a:p>
          <a:p>
            <a:pPr marL="0" indent="0">
              <a:buNone/>
            </a:pPr>
            <a:r>
              <a:rPr lang="ru-RU" dirty="0"/>
              <a:t>Если параметр </a:t>
            </a:r>
            <a:r>
              <a:rPr lang="en-US" i="1" dirty="0" err="1"/>
              <a:t>tableforest</a:t>
            </a:r>
            <a:r>
              <a:rPr lang="en-US" dirty="0"/>
              <a:t> </a:t>
            </a:r>
            <a:r>
              <a:rPr lang="ru-RU" dirty="0"/>
              <a:t>имеет значение </a:t>
            </a:r>
            <a:r>
              <a:rPr lang="en-US" dirty="0"/>
              <a:t>false</a:t>
            </a:r>
            <a:r>
              <a:rPr lang="ru-RU" dirty="0"/>
              <a:t>, результирующий </a:t>
            </a:r>
            <a:r>
              <a:rPr lang="en-US" dirty="0"/>
              <a:t>XML</a:t>
            </a:r>
            <a:r>
              <a:rPr lang="ru-RU" dirty="0"/>
              <a:t>-документ выглядит так:</a:t>
            </a:r>
          </a:p>
          <a:p>
            <a:pPr marL="0" indent="0">
              <a:buNone/>
            </a:pPr>
            <a:r>
              <a:rPr lang="ru-RU" dirty="0"/>
              <a:t>&lt;</a:t>
            </a:r>
            <a:r>
              <a:rPr lang="ru-RU" dirty="0" err="1"/>
              <a:t>имя_таблицы</a:t>
            </a:r>
            <a:r>
              <a:rPr lang="ru-RU" dirty="0"/>
              <a:t>&gt;</a:t>
            </a:r>
          </a:p>
          <a:p>
            <a:pPr marL="0" indent="0">
              <a:buNone/>
            </a:pPr>
            <a:r>
              <a:rPr lang="ru-RU" dirty="0"/>
              <a:t>&lt;</a:t>
            </a:r>
            <a:r>
              <a:rPr lang="en-US" dirty="0"/>
              <a:t>row</a:t>
            </a:r>
            <a:r>
              <a:rPr lang="ru-RU" dirty="0"/>
              <a:t>&gt;</a:t>
            </a:r>
          </a:p>
          <a:p>
            <a:pPr marL="0" indent="0">
              <a:buNone/>
            </a:pPr>
            <a:r>
              <a:rPr lang="ru-RU" dirty="0"/>
              <a:t>&lt;имя_столбца1&gt; данные &lt;/имя_столбца1&gt;</a:t>
            </a:r>
          </a:p>
          <a:p>
            <a:pPr marL="0" indent="0">
              <a:buNone/>
            </a:pPr>
            <a:r>
              <a:rPr lang="ru-RU" dirty="0"/>
              <a:t>&lt;имя_столбца2&gt; данные &lt;/имя_столбца2&gt;</a:t>
            </a:r>
          </a:p>
          <a:p>
            <a:pPr marL="0" indent="0">
              <a:buNone/>
            </a:pPr>
            <a:r>
              <a:rPr lang="en-US" dirty="0"/>
              <a:t>&lt;/row&gt;</a:t>
            </a:r>
            <a:endParaRPr lang="ru-RU" dirty="0"/>
          </a:p>
          <a:p>
            <a:pPr marL="0" indent="0">
              <a:buNone/>
            </a:pPr>
            <a:r>
              <a:rPr lang="en-US" dirty="0"/>
              <a:t>&lt;row&gt;</a:t>
            </a:r>
            <a:endParaRPr lang="ru-RU" dirty="0"/>
          </a:p>
          <a:p>
            <a:pPr marL="0" indent="0">
              <a:buNone/>
            </a:pPr>
            <a:r>
              <a:rPr lang="en-US" dirty="0"/>
              <a:t>&lt;/row&gt;</a:t>
            </a:r>
            <a:endParaRPr lang="ru-RU" dirty="0"/>
          </a:p>
          <a:p>
            <a:pPr marL="0" indent="0">
              <a:buNone/>
            </a:pPr>
            <a:r>
              <a:rPr lang="en-US" dirty="0"/>
              <a:t>&lt;/</a:t>
            </a:r>
            <a:r>
              <a:rPr lang="ru-RU" dirty="0"/>
              <a:t>имя</a:t>
            </a:r>
            <a:r>
              <a:rPr lang="en-US" dirty="0"/>
              <a:t>_</a:t>
            </a:r>
            <a:r>
              <a:rPr lang="ru-RU" dirty="0"/>
              <a:t>таблицы</a:t>
            </a:r>
            <a:r>
              <a:rPr lang="en-US" dirty="0"/>
              <a:t>&gt;</a:t>
            </a:r>
            <a:endParaRPr lang="ru-RU" dirty="0"/>
          </a:p>
          <a:p>
            <a:pPr marL="0" indent="0">
              <a:buNone/>
            </a:pPr>
            <a:r>
              <a:rPr lang="ru-RU" dirty="0"/>
              <a:t>А если </a:t>
            </a:r>
            <a:r>
              <a:rPr lang="en-US" i="1" dirty="0" err="1"/>
              <a:t>tableforest</a:t>
            </a:r>
            <a:r>
              <a:rPr lang="en-US" dirty="0"/>
              <a:t> </a:t>
            </a:r>
            <a:r>
              <a:rPr lang="ru-RU" dirty="0"/>
              <a:t>равен </a:t>
            </a:r>
            <a:r>
              <a:rPr lang="en-US" dirty="0"/>
              <a:t>true</a:t>
            </a:r>
            <a:r>
              <a:rPr lang="ru-RU" dirty="0"/>
              <a:t>, в результате будет выведен следующий фрагмент </a:t>
            </a:r>
            <a:r>
              <a:rPr lang="en-US" dirty="0"/>
              <a:t>XML</a:t>
            </a:r>
            <a:r>
              <a:rPr lang="ru-RU" dirty="0"/>
              <a:t>:</a:t>
            </a:r>
          </a:p>
          <a:p>
            <a:pPr marL="0" indent="0">
              <a:buNone/>
            </a:pPr>
            <a:r>
              <a:rPr lang="ru-RU" dirty="0"/>
              <a:t>&lt;</a:t>
            </a:r>
            <a:r>
              <a:rPr lang="ru-RU" dirty="0" err="1"/>
              <a:t>имя_таблицы</a:t>
            </a:r>
            <a:r>
              <a:rPr lang="ru-RU" dirty="0"/>
              <a:t>&gt;</a:t>
            </a:r>
          </a:p>
          <a:p>
            <a:pPr marL="0" indent="0">
              <a:buNone/>
            </a:pPr>
            <a:r>
              <a:rPr lang="ru-RU" dirty="0"/>
              <a:t>&lt;имя_столбца1&gt; данные &lt;/имя_столбца1&gt; </a:t>
            </a:r>
          </a:p>
          <a:p>
            <a:pPr marL="0" indent="0">
              <a:buNone/>
            </a:pPr>
            <a:r>
              <a:rPr lang="ru-RU" dirty="0"/>
              <a:t>&lt;имя_столбца2&gt; данные &lt;/имя_столбца2&gt; </a:t>
            </a:r>
          </a:p>
          <a:p>
            <a:pPr marL="0" indent="0">
              <a:buNone/>
            </a:pPr>
            <a:r>
              <a:rPr lang="ru-RU" dirty="0"/>
              <a:t>&lt;/</a:t>
            </a:r>
            <a:r>
              <a:rPr lang="ru-RU" dirty="0" err="1"/>
              <a:t>имя_таблицы</a:t>
            </a:r>
            <a:r>
              <a:rPr lang="ru-RU" dirty="0"/>
              <a:t>&gt;</a:t>
            </a:r>
          </a:p>
          <a:p>
            <a:pPr marL="0" indent="0">
              <a:buNone/>
            </a:pPr>
            <a:r>
              <a:rPr lang="ru-RU" dirty="0"/>
              <a:t>&lt;</a:t>
            </a:r>
            <a:r>
              <a:rPr lang="ru-RU" dirty="0" err="1"/>
              <a:t>имя_таблицы</a:t>
            </a:r>
            <a:r>
              <a:rPr lang="ru-RU" dirty="0"/>
              <a:t>&gt;</a:t>
            </a:r>
          </a:p>
          <a:p>
            <a:pPr marL="0" indent="0">
              <a:buNone/>
            </a:pPr>
            <a:r>
              <a:rPr lang="ru-RU" dirty="0"/>
              <a:t>&lt;/</a:t>
            </a:r>
            <a:r>
              <a:rPr lang="ru-RU" dirty="0" err="1"/>
              <a:t>имя_таблицы</a:t>
            </a:r>
            <a:r>
              <a:rPr lang="ru-RU" dirty="0"/>
              <a:t>&gt;</a:t>
            </a:r>
          </a:p>
          <a:p>
            <a:pPr marL="0" indent="0">
              <a:buNone/>
            </a:pPr>
            <a:r>
              <a:rPr lang="ru-RU" dirty="0"/>
              <a:t>Если имя таблицы неизвестно, например, при отображении результатов запроса или курсора, вместо него в первом случае вставляется </a:t>
            </a:r>
            <a:r>
              <a:rPr lang="en-US" dirty="0"/>
              <a:t>table</a:t>
            </a:r>
            <a:r>
              <a:rPr lang="ru-RU" dirty="0"/>
              <a:t>, а во втором — </a:t>
            </a:r>
            <a:r>
              <a:rPr lang="en-US" dirty="0"/>
              <a:t>row</a:t>
            </a:r>
            <a:r>
              <a:rPr lang="ru-RU" dirty="0"/>
              <a: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230</a:t>
            </a:fld>
            <a:endParaRPr lang="ru-RU" dirty="0"/>
          </a:p>
        </p:txBody>
      </p:sp>
    </p:spTree>
    <p:extLst>
      <p:ext uri="{BB962C8B-B14F-4D97-AF65-F5344CB8AC3E}">
        <p14:creationId xmlns:p14="http://schemas.microsoft.com/office/powerpoint/2010/main" val="15526576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Отображение</a:t>
            </a:r>
            <a:r>
              <a:rPr lang="en-US" dirty="0"/>
              <a:t> </a:t>
            </a:r>
            <a:r>
              <a:rPr lang="ru-RU" dirty="0"/>
              <a:t>таблиц в </a:t>
            </a:r>
            <a:r>
              <a:rPr lang="en-US" dirty="0"/>
              <a:t>XML</a:t>
            </a:r>
            <a:r>
              <a:rPr lang="ru-RU" dirty="0"/>
              <a:t>, слайд 3/5</a:t>
            </a:r>
          </a:p>
        </p:txBody>
      </p:sp>
      <p:sp>
        <p:nvSpPr>
          <p:cNvPr id="3" name="Объект 2"/>
          <p:cNvSpPr>
            <a:spLocks noGrp="1"/>
          </p:cNvSpPr>
          <p:nvPr>
            <p:ph idx="1"/>
          </p:nvPr>
        </p:nvSpPr>
        <p:spPr>
          <a:xfrm>
            <a:off x="628650" y="1825624"/>
            <a:ext cx="7886700" cy="4895851"/>
          </a:xfrm>
        </p:spPr>
        <p:txBody>
          <a:bodyPr>
            <a:normAutofit fontScale="62500" lnSpcReduction="20000"/>
          </a:bodyPr>
          <a:lstStyle/>
          <a:p>
            <a:pPr marL="0" indent="0">
              <a:buNone/>
            </a:pPr>
            <a:r>
              <a:rPr lang="ru-RU" dirty="0"/>
              <a:t>Выбор между этими форматами остаётся за разработчиком. Первый вариант позволяет создать готовый </a:t>
            </a:r>
            <a:r>
              <a:rPr lang="en-US" dirty="0"/>
              <a:t>XML</a:t>
            </a:r>
            <a:r>
              <a:rPr lang="ru-RU" dirty="0"/>
              <a:t>-документ, что может быть полезно для многих приложений, а второй удобно применять с функцией </a:t>
            </a:r>
            <a:r>
              <a:rPr lang="en-US" dirty="0" err="1"/>
              <a:t>cursor_to_xml</a:t>
            </a:r>
            <a:r>
              <a:rPr lang="ru-RU" dirty="0"/>
              <a:t>, если её результаты будут собираться в документ позже. Полученный результат можно изменить с помощью рассмотренных выше функций создания </a:t>
            </a:r>
            <a:r>
              <a:rPr lang="en-US" dirty="0"/>
              <a:t>XML</a:t>
            </a:r>
            <a:r>
              <a:rPr lang="ru-RU" dirty="0"/>
              <a:t>-содержимого, в частности </a:t>
            </a:r>
            <a:r>
              <a:rPr lang="en-US" dirty="0" err="1"/>
              <a:t>xmlelement</a:t>
            </a:r>
            <a:r>
              <a:rPr lang="ru-RU" dirty="0"/>
              <a:t>.</a:t>
            </a:r>
          </a:p>
          <a:p>
            <a:pPr marL="0" indent="0">
              <a:buNone/>
            </a:pPr>
            <a:r>
              <a:rPr lang="ru-RU" dirty="0"/>
              <a:t>Значения данных эти функции отображают так же, как и ранее описанная функция </a:t>
            </a:r>
            <a:r>
              <a:rPr lang="en-US" dirty="0" err="1"/>
              <a:t>xmlelement</a:t>
            </a:r>
            <a:r>
              <a:rPr lang="ru-RU" dirty="0"/>
              <a:t>.</a:t>
            </a:r>
          </a:p>
          <a:p>
            <a:pPr marL="0" indent="0">
              <a:buNone/>
            </a:pPr>
            <a:r>
              <a:rPr lang="ru-RU" dirty="0"/>
              <a:t>Параметр </a:t>
            </a:r>
            <a:r>
              <a:rPr lang="en-US" i="1" dirty="0"/>
              <a:t>nulls</a:t>
            </a:r>
            <a:r>
              <a:rPr lang="en-US" dirty="0"/>
              <a:t> </a:t>
            </a:r>
            <a:r>
              <a:rPr lang="ru-RU" dirty="0"/>
              <a:t>определяет, нужно ли включать в результат значения </a:t>
            </a:r>
            <a:r>
              <a:rPr lang="en-US" dirty="0"/>
              <a:t>NULL</a:t>
            </a:r>
            <a:r>
              <a:rPr lang="ru-RU" dirty="0"/>
              <a:t>. Если он установлен, значения </a:t>
            </a:r>
            <a:r>
              <a:rPr lang="en-US" dirty="0"/>
              <a:t>NULL </a:t>
            </a:r>
            <a:r>
              <a:rPr lang="ru-RU" dirty="0"/>
              <a:t>в столбцах представляются так:</a:t>
            </a:r>
          </a:p>
          <a:p>
            <a:pPr marL="0" indent="0">
              <a:buNone/>
            </a:pPr>
            <a:r>
              <a:rPr lang="ru-RU" dirty="0"/>
              <a:t>&lt;</a:t>
            </a:r>
            <a:r>
              <a:rPr lang="ru-RU" dirty="0" err="1"/>
              <a:t>имя_столбца</a:t>
            </a:r>
            <a:r>
              <a:rPr lang="ru-RU" dirty="0"/>
              <a:t> </a:t>
            </a:r>
            <a:r>
              <a:rPr lang="en-US" dirty="0" err="1"/>
              <a:t>xsi</a:t>
            </a:r>
            <a:r>
              <a:rPr lang="ru-RU" dirty="0"/>
              <a:t>:</a:t>
            </a:r>
            <a:r>
              <a:rPr lang="en-US" dirty="0"/>
              <a:t>nil</a:t>
            </a:r>
            <a:r>
              <a:rPr lang="ru-RU" dirty="0"/>
              <a:t>="</a:t>
            </a:r>
            <a:r>
              <a:rPr lang="en-US" dirty="0"/>
              <a:t>true</a:t>
            </a:r>
            <a:r>
              <a:rPr lang="ru-RU" dirty="0"/>
              <a:t>"/&gt;</a:t>
            </a:r>
          </a:p>
          <a:p>
            <a:pPr marL="0" indent="0">
              <a:buNone/>
            </a:pPr>
            <a:r>
              <a:rPr lang="ru-RU" dirty="0"/>
              <a:t>Здесь </a:t>
            </a:r>
            <a:r>
              <a:rPr lang="en-US" dirty="0" err="1"/>
              <a:t>xsi</a:t>
            </a:r>
            <a:r>
              <a:rPr lang="en-US" dirty="0"/>
              <a:t> </a:t>
            </a:r>
            <a:r>
              <a:rPr lang="ru-RU" dirty="0"/>
              <a:t>— префикс пространства имён </a:t>
            </a:r>
            <a:r>
              <a:rPr lang="en-US" dirty="0"/>
              <a:t>XML Schema Instance</a:t>
            </a:r>
            <a:r>
              <a:rPr lang="ru-RU" dirty="0"/>
              <a:t>. При этом в результирующий </a:t>
            </a:r>
            <a:r>
              <a:rPr lang="en-US" dirty="0"/>
              <a:t>XML </a:t>
            </a:r>
            <a:r>
              <a:rPr lang="ru-RU" dirty="0"/>
              <a:t>будет добавлено соответствующее объявление пространства имён. Если же данный параметр равен </a:t>
            </a:r>
            <a:r>
              <a:rPr lang="en-US" dirty="0"/>
              <a:t>false</a:t>
            </a:r>
            <a:r>
              <a:rPr lang="ru-RU" dirty="0"/>
              <a:t>, столбцы со значениями </a:t>
            </a:r>
            <a:r>
              <a:rPr lang="en-US" dirty="0"/>
              <a:t>NULL </a:t>
            </a:r>
            <a:r>
              <a:rPr lang="ru-RU" dirty="0"/>
              <a:t>просто не будут выводиться.</a:t>
            </a:r>
          </a:p>
          <a:p>
            <a:pPr marL="0" indent="0">
              <a:buNone/>
            </a:pPr>
            <a:r>
              <a:rPr lang="ru-RU" dirty="0"/>
              <a:t>Параметр </a:t>
            </a:r>
            <a:r>
              <a:rPr lang="en-US" i="1" dirty="0" err="1"/>
              <a:t>targetns</a:t>
            </a:r>
            <a:r>
              <a:rPr lang="en-US" dirty="0"/>
              <a:t> </a:t>
            </a:r>
            <a:r>
              <a:rPr lang="ru-RU" dirty="0"/>
              <a:t>определяет целевое пространство имён для результирующего </a:t>
            </a:r>
            <a:r>
              <a:rPr lang="en-US" dirty="0"/>
              <a:t>XML</a:t>
            </a:r>
            <a:r>
              <a:rPr lang="ru-RU" dirty="0"/>
              <a:t>. Если пространство имён не нужно, значением этого параметра должна быть пустая строка.</a:t>
            </a:r>
          </a:p>
        </p:txBody>
      </p:sp>
      <p:sp>
        <p:nvSpPr>
          <p:cNvPr id="4" name="Номер слайда 3"/>
          <p:cNvSpPr>
            <a:spLocks noGrp="1"/>
          </p:cNvSpPr>
          <p:nvPr>
            <p:ph type="sldNum" sz="quarter" idx="12"/>
          </p:nvPr>
        </p:nvSpPr>
        <p:spPr/>
        <p:txBody>
          <a:bodyPr/>
          <a:lstStyle/>
          <a:p>
            <a:fld id="{27BF893A-1522-497C-9455-E0D4EBB3EDB5}" type="slidenum">
              <a:rPr lang="ru-RU" smtClean="0"/>
              <a:pPr/>
              <a:t>231</a:t>
            </a:fld>
            <a:endParaRPr lang="ru-RU" dirty="0"/>
          </a:p>
        </p:txBody>
      </p:sp>
    </p:spTree>
    <p:extLst>
      <p:ext uri="{BB962C8B-B14F-4D97-AF65-F5344CB8AC3E}">
        <p14:creationId xmlns:p14="http://schemas.microsoft.com/office/powerpoint/2010/main" val="62414028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Отображение таблиц в </a:t>
            </a:r>
            <a:r>
              <a:rPr lang="en-US" dirty="0"/>
              <a:t>XML</a:t>
            </a:r>
            <a:r>
              <a:rPr lang="ru-RU" dirty="0"/>
              <a:t>, слайд 4/5</a:t>
            </a:r>
          </a:p>
        </p:txBody>
      </p:sp>
      <p:sp>
        <p:nvSpPr>
          <p:cNvPr id="3" name="Объект 2"/>
          <p:cNvSpPr>
            <a:spLocks noGrp="1"/>
          </p:cNvSpPr>
          <p:nvPr>
            <p:ph idx="1"/>
          </p:nvPr>
        </p:nvSpPr>
        <p:spPr>
          <a:xfrm>
            <a:off x="628650" y="1825624"/>
            <a:ext cx="7886700" cy="4895851"/>
          </a:xfrm>
        </p:spPr>
        <p:txBody>
          <a:bodyPr>
            <a:normAutofit fontScale="62500" lnSpcReduction="20000"/>
          </a:bodyPr>
          <a:lstStyle/>
          <a:p>
            <a:pPr marL="0" indent="0">
              <a:buNone/>
            </a:pPr>
            <a:r>
              <a:rPr lang="ru-RU" dirty="0"/>
              <a:t>Следующие функции выдают документы </a:t>
            </a:r>
            <a:r>
              <a:rPr lang="en-US" dirty="0"/>
              <a:t>XML Schema</a:t>
            </a:r>
            <a:r>
              <a:rPr lang="ru-RU" dirty="0"/>
              <a:t>, которые содержат схемы отображений, выполняемых соответствующими ранее рассмотренными функциями:</a:t>
            </a:r>
          </a:p>
          <a:p>
            <a:r>
              <a:rPr lang="en-US" dirty="0" err="1"/>
              <a:t>table_to_xmlschema</a:t>
            </a:r>
            <a:r>
              <a:rPr lang="en-US" dirty="0"/>
              <a:t>(</a:t>
            </a:r>
            <a:r>
              <a:rPr lang="en-US" dirty="0" err="1"/>
              <a:t>tbl</a:t>
            </a:r>
            <a:r>
              <a:rPr lang="en-US" dirty="0"/>
              <a:t> </a:t>
            </a:r>
            <a:r>
              <a:rPr lang="en-US" dirty="0" err="1"/>
              <a:t>regclass</a:t>
            </a:r>
            <a:r>
              <a:rPr lang="en-US" dirty="0"/>
              <a: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query_to_xmlschema</a:t>
            </a:r>
            <a:r>
              <a:rPr lang="en-US" dirty="0"/>
              <a:t>(query text,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cursor_to_xmlschema</a:t>
            </a:r>
            <a:r>
              <a:rPr lang="en-US" dirty="0"/>
              <a:t>(cursor </a:t>
            </a:r>
            <a:r>
              <a:rPr lang="en-US" dirty="0" err="1"/>
              <a:t>refcursor</a:t>
            </a:r>
            <a:r>
              <a:rPr lang="en-US" dirty="0"/>
              <a: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pPr marL="0" indent="0">
              <a:buNone/>
            </a:pPr>
            <a:r>
              <a:rPr lang="ru-RU" dirty="0"/>
              <a:t>Чтобы результаты отображения данных в </a:t>
            </a:r>
            <a:r>
              <a:rPr lang="en-US" dirty="0"/>
              <a:t>XML </a:t>
            </a:r>
            <a:r>
              <a:rPr lang="ru-RU" dirty="0"/>
              <a:t>соответствовали </a:t>
            </a:r>
            <a:r>
              <a:rPr lang="en-US" dirty="0"/>
              <a:t>XML</a:t>
            </a:r>
            <a:r>
              <a:rPr lang="ru-RU" dirty="0"/>
              <a:t>-схемам, важно, чтобы паре функций передавались одинаковые параметры.</a:t>
            </a:r>
          </a:p>
          <a:p>
            <a:pPr marL="0" indent="0">
              <a:buNone/>
            </a:pPr>
            <a:r>
              <a:rPr lang="ru-RU" dirty="0"/>
              <a:t>Следующие функции выдают отображение данных в </a:t>
            </a:r>
            <a:r>
              <a:rPr lang="en-US" dirty="0"/>
              <a:t>XML </a:t>
            </a:r>
            <a:r>
              <a:rPr lang="ru-RU" dirty="0"/>
              <a:t>и соответствующую </a:t>
            </a:r>
            <a:r>
              <a:rPr lang="en-US" dirty="0"/>
              <a:t>XML</a:t>
            </a:r>
            <a:r>
              <a:rPr lang="ru-RU" dirty="0"/>
              <a:t>-схему в одном документе (или фрагменте), объединяя их вместе. Это может быть полезно там, где желательно получить самодостаточные результаты с описанием:</a:t>
            </a:r>
          </a:p>
          <a:p>
            <a:pPr marL="0" indent="0">
              <a:buNone/>
            </a:pPr>
            <a:r>
              <a:rPr lang="en-US" dirty="0" err="1"/>
              <a:t>table_to_xml_and_xmlschema</a:t>
            </a:r>
            <a:r>
              <a:rPr lang="en-US" dirty="0"/>
              <a:t>(</a:t>
            </a:r>
            <a:r>
              <a:rPr lang="en-US" dirty="0" err="1"/>
              <a:t>tbl</a:t>
            </a:r>
            <a:r>
              <a:rPr lang="en-US" dirty="0"/>
              <a:t> </a:t>
            </a:r>
            <a:r>
              <a:rPr lang="en-US" dirty="0" err="1"/>
              <a:t>regclass</a:t>
            </a:r>
            <a:r>
              <a:rPr lang="en-US" dirty="0"/>
              <a:t>,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pPr marL="0" indent="0">
              <a:buNone/>
            </a:pPr>
            <a:r>
              <a:rPr lang="ru-RU" dirty="0" err="1"/>
              <a:t>query_to_xml_and_xmlschema</a:t>
            </a:r>
            <a:r>
              <a:rPr lang="ru-RU" dirty="0"/>
              <a:t>(</a:t>
            </a:r>
            <a:r>
              <a:rPr lang="ru-RU" dirty="0" err="1"/>
              <a:t>query</a:t>
            </a:r>
            <a:r>
              <a:rPr lang="ru-RU" dirty="0"/>
              <a:t> </a:t>
            </a:r>
            <a:r>
              <a:rPr lang="ru-RU" dirty="0" err="1"/>
              <a:t>text</a:t>
            </a:r>
            <a:r>
              <a:rPr lang="ru-RU" dirty="0"/>
              <a:t>, </a:t>
            </a:r>
            <a:r>
              <a:rPr lang="ru-RU" dirty="0" err="1"/>
              <a:t>nulls</a:t>
            </a:r>
            <a:r>
              <a:rPr lang="ru-RU" dirty="0"/>
              <a:t> </a:t>
            </a:r>
            <a:r>
              <a:rPr lang="ru-RU" dirty="0" err="1"/>
              <a:t>boolean</a:t>
            </a:r>
            <a:r>
              <a:rPr lang="ru-RU" dirty="0"/>
              <a:t>, </a:t>
            </a:r>
            <a:r>
              <a:rPr lang="ru-RU" dirty="0" err="1"/>
              <a:t>tableforest</a:t>
            </a:r>
            <a:r>
              <a:rPr lang="ru-RU" dirty="0"/>
              <a:t> </a:t>
            </a:r>
            <a:r>
              <a:rPr lang="ru-RU" dirty="0" err="1"/>
              <a:t>boolean</a:t>
            </a:r>
            <a:r>
              <a:rPr lang="ru-RU" dirty="0"/>
              <a:t>, </a:t>
            </a:r>
            <a:r>
              <a:rPr lang="ru-RU" dirty="0" err="1"/>
              <a:t>targetns</a:t>
            </a:r>
            <a:r>
              <a:rPr lang="ru-RU" dirty="0"/>
              <a:t> </a:t>
            </a:r>
            <a:r>
              <a:rPr lang="ru-RU" dirty="0" err="1"/>
              <a:t>text</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232</a:t>
            </a:fld>
            <a:endParaRPr lang="ru-RU" dirty="0"/>
          </a:p>
        </p:txBody>
      </p:sp>
    </p:spTree>
    <p:extLst>
      <p:ext uri="{BB962C8B-B14F-4D97-AF65-F5344CB8AC3E}">
        <p14:creationId xmlns:p14="http://schemas.microsoft.com/office/powerpoint/2010/main" val="384513638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Отображение таблиц в </a:t>
            </a:r>
            <a:r>
              <a:rPr lang="en-US" dirty="0"/>
              <a:t>XML</a:t>
            </a:r>
            <a:r>
              <a:rPr lang="ru-RU" dirty="0"/>
              <a:t>, слайд 5/5</a:t>
            </a:r>
          </a:p>
        </p:txBody>
      </p:sp>
      <p:sp>
        <p:nvSpPr>
          <p:cNvPr id="3" name="Объект 2"/>
          <p:cNvSpPr>
            <a:spLocks noGrp="1"/>
          </p:cNvSpPr>
          <p:nvPr>
            <p:ph idx="1"/>
          </p:nvPr>
        </p:nvSpPr>
        <p:spPr/>
        <p:txBody>
          <a:bodyPr>
            <a:normAutofit fontScale="55000" lnSpcReduction="20000"/>
          </a:bodyPr>
          <a:lstStyle/>
          <a:p>
            <a:pPr marL="0" indent="0">
              <a:buNone/>
            </a:pPr>
            <a:r>
              <a:rPr lang="ru-RU" dirty="0"/>
              <a:t>В дополнение к ним есть следующие функции, способные выдать аналогичные представления для целых схем в базе данных или даже всей текущей базы данных:</a:t>
            </a:r>
          </a:p>
          <a:p>
            <a:r>
              <a:rPr lang="en-US" dirty="0" err="1"/>
              <a:t>schema_to_xml</a:t>
            </a:r>
            <a:r>
              <a:rPr lang="en-US" dirty="0"/>
              <a:t>(schema name,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schema_to_xmlschema</a:t>
            </a:r>
            <a:r>
              <a:rPr lang="en-US" dirty="0"/>
              <a:t>(schema name,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schema_to_xml_and_xmlschema</a:t>
            </a:r>
            <a:r>
              <a:rPr lang="en-US" dirty="0"/>
              <a:t>(schema name, 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database_to_xml</a:t>
            </a:r>
            <a:r>
              <a:rPr lang="en-US" dirty="0"/>
              <a:t>(nulls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database_to_xmlschema</a:t>
            </a:r>
            <a:r>
              <a:rPr lang="en-US" dirty="0"/>
              <a:t>(nulls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r>
              <a:rPr lang="en-US" dirty="0" err="1"/>
              <a:t>database_to_xml_and_xmlschema</a:t>
            </a:r>
            <a:r>
              <a:rPr lang="en-US" dirty="0"/>
              <a:t>(nulls </a:t>
            </a:r>
            <a:r>
              <a:rPr lang="en-US" dirty="0" err="1"/>
              <a:t>boolean</a:t>
            </a:r>
            <a:r>
              <a:rPr lang="en-US" dirty="0"/>
              <a:t>, </a:t>
            </a:r>
            <a:r>
              <a:rPr lang="en-US" dirty="0" err="1"/>
              <a:t>tableforest</a:t>
            </a:r>
            <a:r>
              <a:rPr lang="en-US" dirty="0"/>
              <a:t> </a:t>
            </a:r>
            <a:r>
              <a:rPr lang="en-US" dirty="0" err="1"/>
              <a:t>boolean</a:t>
            </a:r>
            <a:r>
              <a:rPr lang="en-US" dirty="0"/>
              <a:t>, </a:t>
            </a:r>
            <a:r>
              <a:rPr lang="en-US" dirty="0" err="1"/>
              <a:t>targetns</a:t>
            </a:r>
            <a:r>
              <a:rPr lang="en-US" dirty="0"/>
              <a:t> text)</a:t>
            </a:r>
            <a:endParaRPr lang="ru-RU" dirty="0"/>
          </a:p>
          <a:p>
            <a:pPr marL="0" indent="0">
              <a:buNone/>
            </a:pPr>
            <a:r>
              <a:rPr lang="ru-RU"/>
              <a:t>Отметим, </a:t>
            </a:r>
            <a:r>
              <a:rPr lang="ru-RU" dirty="0"/>
              <a:t>что объём таких данных может быть очень большим, а </a:t>
            </a:r>
            <a:r>
              <a:rPr lang="en-US" dirty="0"/>
              <a:t>XML </a:t>
            </a:r>
            <a:r>
              <a:rPr lang="ru-RU" dirty="0"/>
              <a:t>будет создаваться в памяти. Поэтому, вместо того, чтобы пытаться отобразить в </a:t>
            </a:r>
            <a:r>
              <a:rPr lang="en-US" dirty="0"/>
              <a:t>XML </a:t>
            </a:r>
            <a:r>
              <a:rPr lang="ru-RU" dirty="0"/>
              <a:t>сразу всё содержимое больших схем или баз данных, лучше делать это по таблицам, возможно даже используя курсор.</a:t>
            </a:r>
          </a:p>
        </p:txBody>
      </p:sp>
      <p:sp>
        <p:nvSpPr>
          <p:cNvPr id="4" name="Номер слайда 3"/>
          <p:cNvSpPr>
            <a:spLocks noGrp="1"/>
          </p:cNvSpPr>
          <p:nvPr>
            <p:ph type="sldNum" sz="quarter" idx="12"/>
          </p:nvPr>
        </p:nvSpPr>
        <p:spPr/>
        <p:txBody>
          <a:bodyPr/>
          <a:lstStyle/>
          <a:p>
            <a:fld id="{27BF893A-1522-497C-9455-E0D4EBB3EDB5}" type="slidenum">
              <a:rPr lang="ru-RU" smtClean="0"/>
              <a:pPr/>
              <a:t>233</a:t>
            </a:fld>
            <a:endParaRPr lang="ru-RU" dirty="0"/>
          </a:p>
        </p:txBody>
      </p:sp>
    </p:spTree>
    <p:extLst>
      <p:ext uri="{BB962C8B-B14F-4D97-AF65-F5344CB8AC3E}">
        <p14:creationId xmlns:p14="http://schemas.microsoft.com/office/powerpoint/2010/main" val="213970858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Управление конкурентным доступом</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PostgreSQL</a:t>
            </a:r>
            <a:r>
              <a:rPr lang="en-US" dirty="0"/>
              <a:t> </a:t>
            </a:r>
            <a:r>
              <a:rPr lang="ru-RU" dirty="0"/>
              <a:t>предоставляет разработчикам богатый набор средств для управления конкурентным доступом к данным. Внутри он поддерживает целостность данных, реализуя модель </a:t>
            </a:r>
            <a:r>
              <a:rPr lang="en-US" dirty="0"/>
              <a:t>MVCC</a:t>
            </a:r>
            <a:r>
              <a:rPr lang="ru-RU" dirty="0"/>
              <a:t> (</a:t>
            </a:r>
            <a:r>
              <a:rPr lang="en-US" dirty="0" err="1"/>
              <a:t>Multiversion</a:t>
            </a:r>
            <a:r>
              <a:rPr lang="en-US" dirty="0"/>
              <a:t> Concurrency Control</a:t>
            </a:r>
            <a:r>
              <a:rPr lang="ru-RU" dirty="0"/>
              <a:t>, Многоверсионное управление конкурентным доступом). Это означает, что каждый </a:t>
            </a:r>
            <a:r>
              <a:rPr lang="en-US" dirty="0"/>
              <a:t>SQL</a:t>
            </a:r>
            <a:r>
              <a:rPr lang="ru-RU" dirty="0"/>
              <a:t>-оператор видит снимок данных </a:t>
            </a:r>
            <a:r>
              <a:rPr lang="ru-RU" i="1" dirty="0"/>
              <a:t>(версию базы данных)</a:t>
            </a:r>
            <a:r>
              <a:rPr lang="ru-RU" dirty="0"/>
              <a:t> на определённый момент времени, вне зависимости от текущего состояния данных. Это защищает операторы от несогласованности данных, возможной, если другие конкурирующие транзакции внесут изменения в те же строки данных, и обеспечивает тем самым </a:t>
            </a:r>
            <a:r>
              <a:rPr lang="ru-RU" i="1" dirty="0"/>
              <a:t>изоляцию транзакций</a:t>
            </a:r>
            <a:r>
              <a:rPr lang="ru-RU" dirty="0"/>
              <a:t> для каждого сеанса баз данных. </a:t>
            </a:r>
            <a:r>
              <a:rPr lang="en-US" dirty="0"/>
              <a:t>MVCC</a:t>
            </a:r>
            <a:r>
              <a:rPr lang="ru-RU" dirty="0"/>
              <a:t>, отходя от методик блокирования, принятых в традиционных СУБД, снижает уровень конфликтов блокировок и таким образом обеспечивает более высокую производительность в многопользовательской среде.</a:t>
            </a:r>
            <a:endParaRPr lang="en-US" dirty="0"/>
          </a:p>
          <a:p>
            <a:r>
              <a:rPr lang="ru-RU" dirty="0"/>
              <a:t>Основное преимущество использования модели </a:t>
            </a:r>
            <a:r>
              <a:rPr lang="en-US" dirty="0"/>
              <a:t>MVCC </a:t>
            </a:r>
            <a:r>
              <a:rPr lang="ru-RU" dirty="0"/>
              <a:t>по сравнению с блокированием заключается в том, что блокировки </a:t>
            </a:r>
            <a:r>
              <a:rPr lang="en-US" dirty="0"/>
              <a:t>MVCC</a:t>
            </a:r>
            <a:r>
              <a:rPr lang="ru-RU" dirty="0"/>
              <a:t>, полученные для чтения данных, не конфликтуют с блокировками, полученными для записи, и поэтому чтение никогда не мешает записи, а запись чтению. </a:t>
            </a:r>
            <a:r>
              <a:rPr lang="en-US" dirty="0" err="1"/>
              <a:t>PostgreSQL</a:t>
            </a:r>
            <a:r>
              <a:rPr lang="en-US" dirty="0"/>
              <a:t> </a:t>
            </a:r>
            <a:r>
              <a:rPr lang="ru-RU" dirty="0"/>
              <a:t>гарантирует это даже для самого строгого уровня изоляции транзакций, используя уровень изоляции </a:t>
            </a:r>
            <a:r>
              <a:rPr lang="en-US" dirty="0"/>
              <a:t>SSI </a:t>
            </a:r>
            <a:r>
              <a:rPr lang="ru-RU" i="1" dirty="0"/>
              <a:t>(</a:t>
            </a:r>
            <a:r>
              <a:rPr lang="en-US" i="1" dirty="0" err="1"/>
              <a:t>Serializable</a:t>
            </a:r>
            <a:r>
              <a:rPr lang="en-US" i="1" dirty="0"/>
              <a:t> Snapshot Isolation</a:t>
            </a:r>
            <a:r>
              <a:rPr lang="ru-RU" i="1" dirty="0"/>
              <a:t>,</a:t>
            </a:r>
            <a:r>
              <a:rPr lang="ru-RU" dirty="0"/>
              <a:t>Сериализуемая изоляция снимков).</a:t>
            </a:r>
            <a:endParaRPr lang="en-US" dirty="0"/>
          </a:p>
          <a:p>
            <a:r>
              <a:rPr lang="ru-RU" dirty="0"/>
              <a:t>Для приложений, которым в принципе не нужна полная изоляция транзакций и которые предпочитают явно определять точки конфликтов, в </a:t>
            </a:r>
            <a:r>
              <a:rPr lang="en-US" dirty="0" err="1"/>
              <a:t>PostgreSQL</a:t>
            </a:r>
            <a:r>
              <a:rPr lang="en-US" dirty="0"/>
              <a:t> </a:t>
            </a:r>
            <a:r>
              <a:rPr lang="ru-RU" dirty="0"/>
              <a:t>также есть средства блокировки на уровне таблиц и строк. Однако при правильном использовании </a:t>
            </a:r>
            <a:r>
              <a:rPr lang="en-US" dirty="0"/>
              <a:t>MVCC </a:t>
            </a:r>
            <a:r>
              <a:rPr lang="ru-RU" dirty="0"/>
              <a:t>обычно обеспечивает лучшую производительность, чем блокировки. Кроме этого, приложения могут использовать рекомендательные блокировки, не привязанные к какой-либо одной транзакции.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234</a:t>
            </a:fld>
            <a:endParaRPr lang="ru-RU"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0309"/>
          </a:xfrm>
        </p:spPr>
        <p:txBody>
          <a:bodyPr>
            <a:normAutofit fontScale="90000"/>
          </a:bodyPr>
          <a:lstStyle/>
          <a:p>
            <a:r>
              <a:rPr lang="ru-RU" dirty="0"/>
              <a:t>Изоляция транзакций</a:t>
            </a:r>
            <a:endParaRPr lang="en-US" dirty="0"/>
          </a:p>
        </p:txBody>
      </p:sp>
      <p:sp>
        <p:nvSpPr>
          <p:cNvPr id="3" name="Content Placeholder 2"/>
          <p:cNvSpPr>
            <a:spLocks noGrp="1"/>
          </p:cNvSpPr>
          <p:nvPr>
            <p:ph idx="1"/>
          </p:nvPr>
        </p:nvSpPr>
        <p:spPr>
          <a:xfrm>
            <a:off x="628650" y="1030941"/>
            <a:ext cx="7886700" cy="5146022"/>
          </a:xfrm>
        </p:spPr>
        <p:txBody>
          <a:bodyPr>
            <a:normAutofit fontScale="62500" lnSpcReduction="20000"/>
          </a:bodyPr>
          <a:lstStyle/>
          <a:p>
            <a:pPr>
              <a:buNone/>
            </a:pPr>
            <a:r>
              <a:rPr lang="ru-RU" dirty="0"/>
              <a:t>Стандарт </a:t>
            </a:r>
            <a:r>
              <a:rPr lang="en-US" dirty="0"/>
              <a:t>SQL </a:t>
            </a:r>
            <a:r>
              <a:rPr lang="ru-RU" dirty="0"/>
              <a:t>определяет четыре уровня изоляции транзакций. Наиболее строгий из них — сериализуемый, определяется целым абзацем, смысл которого состоит в том, что при параллельном выполнении несколько сериализуемых транзакций должны гарантированно выдавать такой же результат, как если бы они запускались по очереди в некотором порядке. Остальные три уровня определяются через описания особых явлений, которые возможны при взаимодействии параллельных транзакций, но не допускаются на определённом уровне. Как отмечается в стандарте, из определения сериализуемого уровня вытекает, что на этом уровне ни одно из этих явлений не возможно. Стандарт описывает следующие особые условия, недопустимые для различных уровней изоляции:</a:t>
            </a:r>
            <a:endParaRPr lang="en-US" dirty="0"/>
          </a:p>
          <a:p>
            <a:r>
              <a:rPr lang="ru-RU" b="1" dirty="0"/>
              <a:t>«грязное» чтение</a:t>
            </a:r>
            <a:r>
              <a:rPr lang="ru-RU" dirty="0"/>
              <a:t> - Транзакция читает данные, записанные параллельной незавершённой транзакцией. неповторяемое чтение; Транзакция повторно читает те же данные, что и раньше, и обнаруживает, что они были изменены другой транзакцией (которая завершилась после первого чтения).</a:t>
            </a:r>
            <a:endParaRPr lang="en-US" dirty="0"/>
          </a:p>
          <a:p>
            <a:r>
              <a:rPr lang="ru-RU" b="1" dirty="0"/>
              <a:t>фантомное чтение</a:t>
            </a:r>
            <a:r>
              <a:rPr lang="ru-RU" dirty="0"/>
              <a:t> - Транзакция повторно выполняет запрос, возвращающий набор строк для некоторого условия, и обнаруживает, что набор строк, удовлетворяющих условию, изменился из-за транзакции, завершившейся за это время.</a:t>
            </a:r>
            <a:endParaRPr lang="en-US" dirty="0"/>
          </a:p>
          <a:p>
            <a:r>
              <a:rPr lang="ru-RU" b="1" dirty="0"/>
              <a:t>аномалия сериализации</a:t>
            </a:r>
            <a:r>
              <a:rPr lang="ru-RU" dirty="0"/>
              <a:t> - Результат успешной фиксации группы транзакций оказывается несогласованным при всевозможных вариантах исполнения этих транзакций по очереди.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235</a:t>
            </a:fld>
            <a:endParaRPr lang="ru-RU"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Уровни изоляции транзакций</a:t>
            </a:r>
            <a:endParaRPr lang="en-US" dirty="0"/>
          </a:p>
        </p:txBody>
      </p:sp>
      <p:graphicFrame>
        <p:nvGraphicFramePr>
          <p:cNvPr id="5" name="Content Placeholder 4"/>
          <p:cNvGraphicFramePr>
            <a:graphicFrameLocks noGrp="1"/>
          </p:cNvGraphicFramePr>
          <p:nvPr>
            <p:ph idx="1"/>
          </p:nvPr>
        </p:nvGraphicFramePr>
        <p:xfrm>
          <a:off x="259975" y="1825625"/>
          <a:ext cx="8255375" cy="3761180"/>
        </p:xfrm>
        <a:graphic>
          <a:graphicData uri="http://schemas.openxmlformats.org/drawingml/2006/table">
            <a:tbl>
              <a:tblPr firstRow="1" bandRow="1">
                <a:tableStyleId>{5C22544A-7EE6-4342-B048-85BDC9FD1C3A}</a:tableStyleId>
              </a:tblPr>
              <a:tblGrid>
                <a:gridCol w="2008096">
                  <a:extLst>
                    <a:ext uri="{9D8B030D-6E8A-4147-A177-3AD203B41FA5}">
                      <a16:colId xmlns:a16="http://schemas.microsoft.com/office/drawing/2014/main" val="20000"/>
                    </a:ext>
                  </a:extLst>
                </a:gridCol>
                <a:gridCol w="1434353">
                  <a:extLst>
                    <a:ext uri="{9D8B030D-6E8A-4147-A177-3AD203B41FA5}">
                      <a16:colId xmlns:a16="http://schemas.microsoft.com/office/drawing/2014/main" val="20001"/>
                    </a:ext>
                  </a:extLst>
                </a:gridCol>
                <a:gridCol w="1510776">
                  <a:extLst>
                    <a:ext uri="{9D8B030D-6E8A-4147-A177-3AD203B41FA5}">
                      <a16:colId xmlns:a16="http://schemas.microsoft.com/office/drawing/2014/main" val="20002"/>
                    </a:ext>
                  </a:extLst>
                </a:gridCol>
                <a:gridCol w="1651075">
                  <a:extLst>
                    <a:ext uri="{9D8B030D-6E8A-4147-A177-3AD203B41FA5}">
                      <a16:colId xmlns:a16="http://schemas.microsoft.com/office/drawing/2014/main" val="20003"/>
                    </a:ext>
                  </a:extLst>
                </a:gridCol>
                <a:gridCol w="1651075">
                  <a:extLst>
                    <a:ext uri="{9D8B030D-6E8A-4147-A177-3AD203B41FA5}">
                      <a16:colId xmlns:a16="http://schemas.microsoft.com/office/drawing/2014/main" val="20004"/>
                    </a:ext>
                  </a:extLst>
                </a:gridCol>
              </a:tblGrid>
              <a:tr h="370840">
                <a:tc>
                  <a:txBody>
                    <a:bodyPr/>
                    <a:lstStyle/>
                    <a:p>
                      <a:r>
                        <a:rPr lang="ru-RU" sz="1600" dirty="0"/>
                        <a:t>Уровень изоляции</a:t>
                      </a:r>
                      <a:endParaRPr lang="en-US" sz="1600" dirty="0"/>
                    </a:p>
                  </a:txBody>
                  <a:tcPr/>
                </a:tc>
                <a:tc>
                  <a:txBody>
                    <a:bodyPr/>
                    <a:lstStyle/>
                    <a:p>
                      <a:r>
                        <a:rPr lang="ru-RU" sz="1600" dirty="0"/>
                        <a:t>«Грязное чтение»</a:t>
                      </a:r>
                      <a:endParaRPr lang="en-US" sz="1600" dirty="0"/>
                    </a:p>
                  </a:txBody>
                  <a:tcPr/>
                </a:tc>
                <a:tc>
                  <a:txBody>
                    <a:bodyPr/>
                    <a:lstStyle/>
                    <a:p>
                      <a:r>
                        <a:rPr lang="ru-RU" sz="1600" dirty="0"/>
                        <a:t>Неповторяемое чтение</a:t>
                      </a:r>
                      <a:endParaRPr lang="en-US" sz="1600" dirty="0"/>
                    </a:p>
                  </a:txBody>
                  <a:tcPr/>
                </a:tc>
                <a:tc>
                  <a:txBody>
                    <a:bodyPr/>
                    <a:lstStyle/>
                    <a:p>
                      <a:r>
                        <a:rPr lang="ru-RU" sz="1600" dirty="0"/>
                        <a:t>Фнтомное чтение</a:t>
                      </a:r>
                      <a:endParaRPr lang="en-US" sz="1600" dirty="0"/>
                    </a:p>
                  </a:txBody>
                  <a:tcPr/>
                </a:tc>
                <a:tc>
                  <a:txBody>
                    <a:bodyPr/>
                    <a:lstStyle/>
                    <a:p>
                      <a:r>
                        <a:rPr lang="ru-RU" sz="1600" dirty="0"/>
                        <a:t>Аномалия сериализации</a:t>
                      </a:r>
                      <a:endParaRPr lang="en-US" sz="1600" dirty="0"/>
                    </a:p>
                  </a:txBody>
                  <a:tcPr/>
                </a:tc>
                <a:extLst>
                  <a:ext uri="{0D108BD9-81ED-4DB2-BD59-A6C34878D82A}">
                    <a16:rowId xmlns:a16="http://schemas.microsoft.com/office/drawing/2014/main" val="10000"/>
                  </a:ext>
                </a:extLst>
              </a:tr>
              <a:tr h="784897">
                <a:tc>
                  <a:txBody>
                    <a:bodyPr/>
                    <a:lstStyle/>
                    <a:p>
                      <a:pPr marL="0" marR="0" indent="0" algn="just">
                        <a:lnSpc>
                          <a:spcPts val="1200"/>
                        </a:lnSpc>
                        <a:spcBef>
                          <a:spcPts val="0"/>
                        </a:spcBef>
                        <a:spcAft>
                          <a:spcPts val="0"/>
                        </a:spcAft>
                      </a:pPr>
                      <a:r>
                        <a:rPr lang="en-US" sz="1600" dirty="0">
                          <a:latin typeface="Times New Roman"/>
                          <a:ea typeface="Times New Roman"/>
                        </a:rPr>
                        <a:t>Read </a:t>
                      </a:r>
                      <a:r>
                        <a:rPr lang="en-US" sz="1600" dirty="0" err="1">
                          <a:latin typeface="Times New Roman"/>
                          <a:ea typeface="Times New Roman"/>
                        </a:rPr>
                        <a:t>uncommited</a:t>
                      </a:r>
                      <a:r>
                        <a:rPr lang="en-US" sz="1600" dirty="0">
                          <a:latin typeface="Times New Roman"/>
                          <a:ea typeface="Times New Roman"/>
                        </a:rPr>
                        <a:t> </a:t>
                      </a:r>
                      <a:r>
                        <a:rPr lang="ru-RU" sz="1600" dirty="0">
                          <a:latin typeface="Times New Roman"/>
                          <a:ea typeface="Times New Roman"/>
                        </a:rPr>
                        <a:t>( Чтение</a:t>
                      </a:r>
                      <a:endParaRPr lang="en-US" sz="1600" dirty="0">
                        <a:latin typeface="Times New Roman"/>
                        <a:ea typeface="Times New Roman"/>
                      </a:endParaRPr>
                    </a:p>
                    <a:p>
                      <a:pPr marL="0" marR="0" indent="0" algn="just">
                        <a:lnSpc>
                          <a:spcPts val="1200"/>
                        </a:lnSpc>
                        <a:spcBef>
                          <a:spcPts val="0"/>
                        </a:spcBef>
                        <a:spcAft>
                          <a:spcPts val="0"/>
                        </a:spcAft>
                      </a:pPr>
                      <a:r>
                        <a:rPr lang="ru-RU" sz="1600" dirty="0">
                          <a:latin typeface="Times New Roman"/>
                          <a:ea typeface="Times New Roman"/>
                        </a:rPr>
                        <a:t>незафиксированных данных)</a:t>
                      </a:r>
                      <a:endParaRPr lang="en-US" sz="1600" dirty="0">
                        <a:latin typeface="Times New Roman"/>
                        <a:ea typeface="Times New Roman"/>
                      </a:endParaRPr>
                    </a:p>
                  </a:txBody>
                  <a:tcPr marL="0" marR="0" marT="0" marB="0"/>
                </a:tc>
                <a:tc>
                  <a:txBody>
                    <a:bodyPr/>
                    <a:lstStyle/>
                    <a:p>
                      <a:r>
                        <a:rPr lang="ru-RU" sz="1800" kern="1200" dirty="0">
                          <a:solidFill>
                            <a:schemeClr val="dk1"/>
                          </a:solidFill>
                          <a:latin typeface="+mn-lt"/>
                          <a:ea typeface="+mn-ea"/>
                          <a:cs typeface="+mn-cs"/>
                        </a:rPr>
                        <a:t>Допускается, но не в </a:t>
                      </a:r>
                      <a:r>
                        <a:rPr lang="en-US" sz="1800" kern="1200" dirty="0">
                          <a:solidFill>
                            <a:schemeClr val="dk1"/>
                          </a:solidFill>
                          <a:latin typeface="+mn-lt"/>
                          <a:ea typeface="+mn-ea"/>
                          <a:cs typeface="+mn-cs"/>
                        </a:rPr>
                        <a:t>PG </a:t>
                      </a:r>
                      <a:endParaRPr lang="en-US" sz="1600" dirty="0"/>
                    </a:p>
                  </a:txBody>
                  <a:tcPr/>
                </a:tc>
                <a:tc>
                  <a:txBody>
                    <a:bodyPr/>
                    <a:lstStyle/>
                    <a:p>
                      <a:r>
                        <a:rPr lang="ru-RU" sz="1600" dirty="0"/>
                        <a:t>Возможно</a:t>
                      </a:r>
                      <a:endParaRPr lang="en-US" sz="1600" dirty="0"/>
                    </a:p>
                  </a:txBody>
                  <a:tcPr/>
                </a:tc>
                <a:tc>
                  <a:txBody>
                    <a:bodyPr/>
                    <a:lstStyle/>
                    <a:p>
                      <a:r>
                        <a:rPr lang="ru-RU" sz="1600" dirty="0"/>
                        <a:t>Возможно</a:t>
                      </a:r>
                      <a:endParaRPr lang="en-US" sz="1600" dirty="0"/>
                    </a:p>
                  </a:txBody>
                  <a:tcPr/>
                </a:tc>
                <a:tc>
                  <a:txBody>
                    <a:bodyPr/>
                    <a:lstStyle/>
                    <a:p>
                      <a:r>
                        <a:rPr lang="ru-RU" sz="1600" dirty="0"/>
                        <a:t>Возможно</a:t>
                      </a:r>
                      <a:endParaRPr lang="en-US" sz="1600" dirty="0"/>
                    </a:p>
                  </a:txBody>
                  <a:tcPr/>
                </a:tc>
                <a:extLst>
                  <a:ext uri="{0D108BD9-81ED-4DB2-BD59-A6C34878D82A}">
                    <a16:rowId xmlns:a16="http://schemas.microsoft.com/office/drawing/2014/main" val="10001"/>
                  </a:ext>
                </a:extLst>
              </a:tr>
              <a:tr h="914400">
                <a:tc>
                  <a:txBody>
                    <a:bodyPr/>
                    <a:lstStyle/>
                    <a:p>
                      <a:pPr marL="0" marR="0" indent="0" algn="just">
                        <a:lnSpc>
                          <a:spcPts val="1200"/>
                        </a:lnSpc>
                        <a:spcBef>
                          <a:spcPts val="0"/>
                        </a:spcBef>
                        <a:spcAft>
                          <a:spcPts val="0"/>
                        </a:spcAft>
                      </a:pPr>
                      <a:r>
                        <a:rPr lang="en-US" sz="1600" dirty="0">
                          <a:latin typeface="Times New Roman"/>
                          <a:ea typeface="Times New Roman"/>
                        </a:rPr>
                        <a:t>Read committed </a:t>
                      </a:r>
                      <a:r>
                        <a:rPr lang="ru-RU" sz="1600" dirty="0">
                          <a:latin typeface="Times New Roman"/>
                          <a:ea typeface="Times New Roman"/>
                        </a:rPr>
                        <a:t>( Чтение</a:t>
                      </a:r>
                      <a:endParaRPr lang="en-US" sz="1600" dirty="0">
                        <a:latin typeface="Times New Roman"/>
                        <a:ea typeface="Times New Roman"/>
                      </a:endParaRPr>
                    </a:p>
                    <a:p>
                      <a:pPr marL="0" marR="0" indent="0" algn="just">
                        <a:lnSpc>
                          <a:spcPts val="1200"/>
                        </a:lnSpc>
                        <a:spcBef>
                          <a:spcPts val="0"/>
                        </a:spcBef>
                        <a:spcAft>
                          <a:spcPts val="0"/>
                        </a:spcAft>
                      </a:pPr>
                      <a:r>
                        <a:rPr lang="ru-RU" sz="1600" dirty="0">
                          <a:latin typeface="Times New Roman"/>
                          <a:ea typeface="Times New Roman"/>
                        </a:rPr>
                        <a:t>зафиксированных данных)</a:t>
                      </a:r>
                      <a:endParaRPr lang="en-US" sz="1600" dirty="0">
                        <a:latin typeface="Times New Roman"/>
                        <a:ea typeface="Times New Roman"/>
                      </a:endParaRPr>
                    </a:p>
                  </a:txBody>
                  <a:tcPr marL="0" marR="0" marT="0" marB="0"/>
                </a:tc>
                <a:tc>
                  <a:txBody>
                    <a:bodyPr/>
                    <a:lstStyle/>
                    <a:p>
                      <a:r>
                        <a:rPr lang="ru-RU" sz="1600" dirty="0"/>
                        <a:t>Невозможно</a:t>
                      </a:r>
                      <a:endParaRPr lang="en-US" sz="1600" dirty="0"/>
                    </a:p>
                  </a:txBody>
                  <a:tcPr/>
                </a:tc>
                <a:tc>
                  <a:txBody>
                    <a:bodyPr/>
                    <a:lstStyle/>
                    <a:p>
                      <a:r>
                        <a:rPr lang="ru-RU" sz="1600" dirty="0"/>
                        <a:t>Возможно</a:t>
                      </a:r>
                      <a:endParaRPr lang="en-US" sz="1600" dirty="0"/>
                    </a:p>
                  </a:txBody>
                  <a:tcPr/>
                </a:tc>
                <a:tc>
                  <a:txBody>
                    <a:bodyPr/>
                    <a:lstStyle/>
                    <a:p>
                      <a:r>
                        <a:rPr lang="ru-RU" sz="1600" dirty="0"/>
                        <a:t>Возможно</a:t>
                      </a:r>
                      <a:endParaRPr lang="en-US" sz="1600" dirty="0"/>
                    </a:p>
                  </a:txBody>
                  <a:tcPr/>
                </a:tc>
                <a:tc>
                  <a:txBody>
                    <a:bodyPr/>
                    <a:lstStyle/>
                    <a:p>
                      <a:r>
                        <a:rPr lang="ru-RU" sz="1600" dirty="0"/>
                        <a:t>Возможно</a:t>
                      </a:r>
                      <a:endParaRPr lang="en-US" sz="1600" dirty="0"/>
                    </a:p>
                  </a:txBody>
                  <a:tcPr/>
                </a:tc>
                <a:extLst>
                  <a:ext uri="{0D108BD9-81ED-4DB2-BD59-A6C34878D82A}">
                    <a16:rowId xmlns:a16="http://schemas.microsoft.com/office/drawing/2014/main" val="10002"/>
                  </a:ext>
                </a:extLst>
              </a:tr>
              <a:tr h="774140">
                <a:tc>
                  <a:txBody>
                    <a:bodyPr/>
                    <a:lstStyle/>
                    <a:p>
                      <a:pPr marL="0" marR="0" indent="0" algn="just">
                        <a:lnSpc>
                          <a:spcPts val="1200"/>
                        </a:lnSpc>
                        <a:spcBef>
                          <a:spcPts val="0"/>
                        </a:spcBef>
                        <a:spcAft>
                          <a:spcPts val="0"/>
                        </a:spcAft>
                      </a:pPr>
                      <a:r>
                        <a:rPr lang="en-US" sz="1600" dirty="0">
                          <a:latin typeface="Times New Roman"/>
                          <a:ea typeface="Times New Roman"/>
                        </a:rPr>
                        <a:t>Repeatable read </a:t>
                      </a:r>
                      <a:r>
                        <a:rPr lang="ru-RU" sz="1600" dirty="0">
                          <a:latin typeface="Times New Roman"/>
                          <a:ea typeface="Times New Roman"/>
                        </a:rPr>
                        <a:t>(</a:t>
                      </a:r>
                      <a:endParaRPr lang="en-US" sz="1600" dirty="0">
                        <a:latin typeface="Times New Roman"/>
                        <a:ea typeface="Times New Roman"/>
                      </a:endParaRPr>
                    </a:p>
                    <a:p>
                      <a:pPr marL="0" marR="0" indent="0" algn="just">
                        <a:lnSpc>
                          <a:spcPts val="1200"/>
                        </a:lnSpc>
                        <a:spcBef>
                          <a:spcPts val="0"/>
                        </a:spcBef>
                        <a:spcAft>
                          <a:spcPts val="0"/>
                        </a:spcAft>
                      </a:pPr>
                      <a:r>
                        <a:rPr lang="ru-RU" sz="1600" dirty="0">
                          <a:latin typeface="Times New Roman"/>
                          <a:ea typeface="Times New Roman"/>
                        </a:rPr>
                        <a:t>Повторяемое чтение</a:t>
                      </a:r>
                      <a:endParaRPr lang="en-US" sz="1600" dirty="0">
                        <a:latin typeface="Times New Roman"/>
                        <a:ea typeface="Times New Roman"/>
                      </a:endParaRPr>
                    </a:p>
                  </a:txBody>
                  <a:tcPr marL="0" marR="0" marT="0" marB="0"/>
                </a:tc>
                <a:tc>
                  <a:txBody>
                    <a:bodyPr/>
                    <a:lstStyle/>
                    <a:p>
                      <a:r>
                        <a:rPr lang="ru-RU" sz="1600" dirty="0"/>
                        <a:t>Невозможно</a:t>
                      </a:r>
                      <a:endParaRPr lang="en-US" sz="1600" dirty="0"/>
                    </a:p>
                  </a:txBody>
                  <a:tcPr/>
                </a:tc>
                <a:tc>
                  <a:txBody>
                    <a:bodyPr/>
                    <a:lstStyle/>
                    <a:p>
                      <a:r>
                        <a:rPr lang="ru-RU" sz="1600" dirty="0"/>
                        <a:t>Невозможно</a:t>
                      </a:r>
                      <a:endParaRPr lang="en-US" sz="1600" dirty="0"/>
                    </a:p>
                  </a:txBody>
                  <a:tcPr/>
                </a:tc>
                <a:tc>
                  <a:txBody>
                    <a:bodyPr/>
                    <a:lstStyle/>
                    <a:p>
                      <a:r>
                        <a:rPr lang="ru-RU" sz="1600" kern="1200" dirty="0">
                          <a:solidFill>
                            <a:schemeClr val="dk1"/>
                          </a:solidFill>
                          <a:latin typeface="+mn-lt"/>
                          <a:ea typeface="+mn-ea"/>
                          <a:cs typeface="+mn-cs"/>
                        </a:rPr>
                        <a:t>Допускается, но не в </a:t>
                      </a:r>
                      <a:r>
                        <a:rPr lang="en-US" sz="1600" kern="1200" dirty="0">
                          <a:solidFill>
                            <a:schemeClr val="dk1"/>
                          </a:solidFill>
                          <a:latin typeface="+mn-lt"/>
                          <a:ea typeface="+mn-ea"/>
                          <a:cs typeface="+mn-cs"/>
                        </a:rPr>
                        <a:t>PG </a:t>
                      </a:r>
                      <a:endParaRPr lang="en-US" sz="1600" dirty="0"/>
                    </a:p>
                  </a:txBody>
                  <a:tcPr/>
                </a:tc>
                <a:tc>
                  <a:txBody>
                    <a:bodyPr/>
                    <a:lstStyle/>
                    <a:p>
                      <a:r>
                        <a:rPr lang="ru-RU" sz="1600" dirty="0"/>
                        <a:t>Возможно</a:t>
                      </a:r>
                      <a:endParaRPr lang="en-US" sz="1600" dirty="0"/>
                    </a:p>
                  </a:txBody>
                  <a:tcPr/>
                </a:tc>
                <a:extLst>
                  <a:ext uri="{0D108BD9-81ED-4DB2-BD59-A6C34878D82A}">
                    <a16:rowId xmlns:a16="http://schemas.microsoft.com/office/drawing/2014/main" val="10003"/>
                  </a:ext>
                </a:extLst>
              </a:tr>
              <a:tr h="370840">
                <a:tc>
                  <a:txBody>
                    <a:bodyPr/>
                    <a:lstStyle/>
                    <a:p>
                      <a:r>
                        <a:rPr lang="en-US" sz="1600" kern="1200" dirty="0" err="1">
                          <a:solidFill>
                            <a:schemeClr val="dk1"/>
                          </a:solidFill>
                          <a:latin typeface="+mn-lt"/>
                          <a:ea typeface="+mn-ea"/>
                          <a:cs typeface="+mn-cs"/>
                        </a:rPr>
                        <a:t>Serializable</a:t>
                      </a:r>
                      <a:r>
                        <a:rPr lang="en-US" sz="1600" kern="1200" dirty="0">
                          <a:solidFill>
                            <a:schemeClr val="dk1"/>
                          </a:solidFill>
                          <a:latin typeface="+mn-lt"/>
                          <a:ea typeface="+mn-ea"/>
                          <a:cs typeface="+mn-cs"/>
                        </a:rPr>
                        <a:t> </a:t>
                      </a:r>
                      <a:r>
                        <a:rPr lang="ru-RU" sz="1600" kern="1200" dirty="0">
                          <a:solidFill>
                            <a:schemeClr val="dk1"/>
                          </a:solidFill>
                          <a:latin typeface="+mn-lt"/>
                          <a:ea typeface="+mn-ea"/>
                          <a:cs typeface="+mn-cs"/>
                        </a:rPr>
                        <a:t>( Сериализуемость)</a:t>
                      </a:r>
                      <a:endParaRPr lang="en-US" sz="1600" dirty="0"/>
                    </a:p>
                  </a:txBody>
                  <a:tcPr/>
                </a:tc>
                <a:tc>
                  <a:txBody>
                    <a:bodyPr/>
                    <a:lstStyle/>
                    <a:p>
                      <a:r>
                        <a:rPr lang="ru-RU" sz="1600" dirty="0"/>
                        <a:t>Невозможно</a:t>
                      </a:r>
                      <a:endParaRPr lang="en-US" sz="1600" dirty="0"/>
                    </a:p>
                  </a:txBody>
                  <a:tcPr/>
                </a:tc>
                <a:tc>
                  <a:txBody>
                    <a:bodyPr/>
                    <a:lstStyle/>
                    <a:p>
                      <a:r>
                        <a:rPr lang="ru-RU" sz="1600" dirty="0"/>
                        <a:t>Невозможно</a:t>
                      </a:r>
                      <a:endParaRPr lang="en-US" sz="1600" dirty="0"/>
                    </a:p>
                  </a:txBody>
                  <a:tcPr/>
                </a:tc>
                <a:tc>
                  <a:txBody>
                    <a:bodyPr/>
                    <a:lstStyle/>
                    <a:p>
                      <a:r>
                        <a:rPr lang="ru-RU" sz="1600" dirty="0"/>
                        <a:t>Невозможно</a:t>
                      </a:r>
                      <a:endParaRPr lang="en-US" sz="1600" dirty="0"/>
                    </a:p>
                  </a:txBody>
                  <a:tcPr/>
                </a:tc>
                <a:tc>
                  <a:txBody>
                    <a:bodyPr/>
                    <a:lstStyle/>
                    <a:p>
                      <a:r>
                        <a:rPr lang="ru-RU" sz="1600" dirty="0"/>
                        <a:t>Невозможно</a:t>
                      </a:r>
                      <a:endParaRPr lang="en-US" sz="1600"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27BF893A-1522-497C-9455-E0D4EBB3EDB5}" type="slidenum">
              <a:rPr lang="ru-RU" smtClean="0"/>
              <a:pPr/>
              <a:t>236</a:t>
            </a:fld>
            <a:endParaRPr lang="ru-RU"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Выбор уровня изоляции</a:t>
            </a:r>
            <a:endParaRPr lang="en-US" dirty="0"/>
          </a:p>
        </p:txBody>
      </p:sp>
      <p:sp>
        <p:nvSpPr>
          <p:cNvPr id="3" name="Content Placeholder 2"/>
          <p:cNvSpPr>
            <a:spLocks noGrp="1"/>
          </p:cNvSpPr>
          <p:nvPr>
            <p:ph idx="1"/>
          </p:nvPr>
        </p:nvSpPr>
        <p:spPr/>
        <p:txBody>
          <a:bodyPr>
            <a:normAutofit fontScale="70000" lnSpcReduction="20000"/>
          </a:bodyPr>
          <a:lstStyle/>
          <a:p>
            <a:r>
              <a:rPr lang="ru-RU" dirty="0"/>
              <a:t>В </a:t>
            </a:r>
            <a:r>
              <a:rPr lang="en-US" dirty="0" err="1"/>
              <a:t>PostgreSQL</a:t>
            </a:r>
            <a:r>
              <a:rPr lang="en-US" dirty="0"/>
              <a:t> </a:t>
            </a:r>
            <a:r>
              <a:rPr lang="ru-RU" dirty="0"/>
              <a:t>можно запросить любой из четырёх уровней изоляции транзакций, однако внутри реализованы только три различных уровня, то есть режим </a:t>
            </a:r>
            <a:r>
              <a:rPr lang="en-US" dirty="0"/>
              <a:t>Read Uncommitted </a:t>
            </a:r>
            <a:r>
              <a:rPr lang="ru-RU" dirty="0"/>
              <a:t>в </a:t>
            </a:r>
            <a:r>
              <a:rPr lang="en-US" dirty="0" err="1"/>
              <a:t>PostgreSQL</a:t>
            </a:r>
            <a:r>
              <a:rPr lang="en-US" dirty="0"/>
              <a:t> </a:t>
            </a:r>
            <a:r>
              <a:rPr lang="ru-RU" dirty="0"/>
              <a:t>действует как </a:t>
            </a:r>
            <a:r>
              <a:rPr lang="en-US" dirty="0"/>
              <a:t>Read Committed</a:t>
            </a:r>
            <a:r>
              <a:rPr lang="ru-RU" dirty="0"/>
              <a:t>. Причина этого в том, что только так можно сопоставить стандартные уровни изоляции с реализованной архитектурой многоверсионного управления конкурентным доступом.</a:t>
            </a:r>
            <a:endParaRPr lang="en-US" dirty="0"/>
          </a:p>
          <a:p>
            <a:r>
              <a:rPr lang="ru-RU" dirty="0"/>
              <a:t>В таблице  на предыдущем слайде также показано, что реализация </a:t>
            </a:r>
            <a:r>
              <a:rPr lang="en-US" dirty="0"/>
              <a:t>Repeatable Read </a:t>
            </a:r>
            <a:r>
              <a:rPr lang="ru-RU" dirty="0"/>
              <a:t>в </a:t>
            </a:r>
            <a:r>
              <a:rPr lang="en-US" dirty="0" err="1"/>
              <a:t>PostgreSQL</a:t>
            </a:r>
            <a:r>
              <a:rPr lang="en-US" dirty="0"/>
              <a:t> </a:t>
            </a:r>
            <a:r>
              <a:rPr lang="ru-RU" dirty="0"/>
              <a:t>не допускает фантомное чтение. Стандарт </a:t>
            </a:r>
            <a:r>
              <a:rPr lang="en-US" dirty="0"/>
              <a:t>SQL </a:t>
            </a:r>
            <a:r>
              <a:rPr lang="ru-RU" dirty="0"/>
              <a:t>допускает возможность более строгого поведения: четыре уровня изоляции определяют только, какие особые условия не должны наблюдаться, но не какие </a:t>
            </a:r>
            <a:r>
              <a:rPr lang="ru-RU" i="1" dirty="0"/>
              <a:t>обязательно должны.</a:t>
            </a:r>
            <a:r>
              <a:rPr lang="ru-RU" dirty="0"/>
              <a:t> Поведение имеющихся уровней изоляции описывается ниже.</a:t>
            </a:r>
            <a:endParaRPr lang="en-US" dirty="0"/>
          </a:p>
          <a:p>
            <a:r>
              <a:rPr lang="ru-RU" dirty="0"/>
              <a:t>Для выбора нужного уровня изоляции транзакций используется команда </a:t>
            </a:r>
            <a:r>
              <a:rPr lang="en-US" dirty="0"/>
              <a:t>SET TRANSACTION</a:t>
            </a:r>
          </a:p>
        </p:txBody>
      </p:sp>
      <p:sp>
        <p:nvSpPr>
          <p:cNvPr id="4" name="Slide Number Placeholder 3"/>
          <p:cNvSpPr>
            <a:spLocks noGrp="1"/>
          </p:cNvSpPr>
          <p:nvPr>
            <p:ph type="sldNum" sz="quarter" idx="12"/>
          </p:nvPr>
        </p:nvSpPr>
        <p:spPr/>
        <p:txBody>
          <a:bodyPr/>
          <a:lstStyle/>
          <a:p>
            <a:fld id="{27BF893A-1522-497C-9455-E0D4EBB3EDB5}" type="slidenum">
              <a:rPr lang="ru-RU" smtClean="0"/>
              <a:pPr/>
              <a:t>237</a:t>
            </a:fld>
            <a:endParaRPr lang="ru-RU"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Read </a:t>
            </a:r>
            <a:r>
              <a:rPr lang="en-US" dirty="0" err="1"/>
              <a:t>Commited</a:t>
            </a:r>
            <a:r>
              <a:rPr lang="en-US" dirty="0"/>
              <a:t>, </a:t>
            </a:r>
            <a:r>
              <a:rPr lang="ru-RU" dirty="0"/>
              <a:t>слайд 1/4</a:t>
            </a:r>
            <a:endParaRPr lang="en-US" dirty="0"/>
          </a:p>
        </p:txBody>
      </p:sp>
      <p:sp>
        <p:nvSpPr>
          <p:cNvPr id="3" name="Content Placeholder 2"/>
          <p:cNvSpPr>
            <a:spLocks noGrp="1"/>
          </p:cNvSpPr>
          <p:nvPr>
            <p:ph idx="1"/>
          </p:nvPr>
        </p:nvSpPr>
        <p:spPr/>
        <p:txBody>
          <a:bodyPr>
            <a:normAutofit fontScale="77500" lnSpcReduction="20000"/>
          </a:bodyPr>
          <a:lstStyle/>
          <a:p>
            <a:r>
              <a:rPr lang="en-US" i="1" dirty="0"/>
              <a:t>Read Committed</a:t>
            </a:r>
            <a:r>
              <a:rPr lang="ru-RU" dirty="0"/>
              <a:t> — уровень изоляции транзакции, выбираемый в </a:t>
            </a:r>
            <a:r>
              <a:rPr lang="en-US" dirty="0" err="1"/>
              <a:t>PostgreSQL</a:t>
            </a:r>
            <a:r>
              <a:rPr lang="en-US" dirty="0"/>
              <a:t> </a:t>
            </a:r>
            <a:r>
              <a:rPr lang="ru-RU" dirty="0"/>
              <a:t>по умолчанию. В транзакции, работающей на этом уровне, запрос </a:t>
            </a:r>
            <a:r>
              <a:rPr lang="en-US" cap="small" dirty="0"/>
              <a:t>select</a:t>
            </a:r>
            <a:r>
              <a:rPr lang="ru-RU" dirty="0"/>
              <a:t>(без предложения </a:t>
            </a:r>
            <a:r>
              <a:rPr lang="en-US" cap="small" dirty="0"/>
              <a:t>for update</a:t>
            </a:r>
            <a:r>
              <a:rPr lang="ru-RU" cap="small" dirty="0"/>
              <a:t>/ </a:t>
            </a:r>
            <a:r>
              <a:rPr lang="en-US" cap="small" dirty="0"/>
              <a:t>share</a:t>
            </a:r>
            <a:r>
              <a:rPr lang="ru-RU" cap="small" dirty="0"/>
              <a:t>)</a:t>
            </a:r>
            <a:r>
              <a:rPr lang="ru-RU" dirty="0"/>
              <a:t>видит только те данные, которые были зафиксированы до начала запроса; он никогда не увидит незафиксированных данных или изменений, внесённых в процессе выполнения запроса параллельными транзакциями. По сути запрос </a:t>
            </a:r>
            <a:r>
              <a:rPr lang="en-US" cap="small" dirty="0"/>
              <a:t>select</a:t>
            </a:r>
            <a:r>
              <a:rPr lang="ru-RU" dirty="0"/>
              <a:t>видит снимок базы данных в момент начала выполнения запроса. Однако </a:t>
            </a:r>
            <a:r>
              <a:rPr lang="en-US" cap="small" dirty="0"/>
              <a:t>select</a:t>
            </a:r>
            <a:r>
              <a:rPr lang="ru-RU" dirty="0"/>
              <a:t>видит результаты изменений, внесённых ранее в этой же транзакции, даже если они ещё не зафиксированы. Также заметьте, что два последовательных оператора </a:t>
            </a:r>
            <a:r>
              <a:rPr lang="en-US" cap="small" dirty="0"/>
              <a:t>select</a:t>
            </a:r>
            <a:r>
              <a:rPr lang="ru-RU" dirty="0"/>
              <a:t>могут видеть разные данные даже в рамках одной транзакции, если какие-то другие транзакции зафиксируют изменения после запуска первого </a:t>
            </a:r>
            <a:r>
              <a:rPr lang="en-US" cap="small" dirty="0"/>
              <a:t>select</a:t>
            </a:r>
            <a:r>
              <a:rPr lang="ru-RU" cap="small" dirty="0"/>
              <a:t>,</a:t>
            </a:r>
            <a:r>
              <a:rPr lang="ru-RU" dirty="0"/>
              <a:t>но до запуска второго.</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238</a:t>
            </a:fld>
            <a:endParaRPr lang="ru-RU"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Read </a:t>
            </a:r>
            <a:r>
              <a:rPr lang="en-US" dirty="0" err="1"/>
              <a:t>Commited</a:t>
            </a:r>
            <a:r>
              <a:rPr lang="en-US" dirty="0"/>
              <a:t>, </a:t>
            </a:r>
            <a:r>
              <a:rPr lang="ru-RU" dirty="0"/>
              <a:t>слайд 2/4</a:t>
            </a:r>
            <a:endParaRPr lang="en-US" dirty="0"/>
          </a:p>
        </p:txBody>
      </p:sp>
      <p:sp>
        <p:nvSpPr>
          <p:cNvPr id="3" name="Content Placeholder 2"/>
          <p:cNvSpPr>
            <a:spLocks noGrp="1"/>
          </p:cNvSpPr>
          <p:nvPr>
            <p:ph idx="1"/>
          </p:nvPr>
        </p:nvSpPr>
        <p:spPr/>
        <p:txBody>
          <a:bodyPr>
            <a:normAutofit fontScale="62500" lnSpcReduction="20000"/>
          </a:bodyPr>
          <a:lstStyle/>
          <a:p>
            <a:r>
              <a:rPr lang="ru-RU" dirty="0"/>
              <a:t>Команды </a:t>
            </a:r>
            <a:r>
              <a:rPr lang="en-US" dirty="0"/>
              <a:t>UPDATE</a:t>
            </a:r>
            <a:r>
              <a:rPr lang="ru-RU" dirty="0"/>
              <a:t>, </a:t>
            </a:r>
            <a:r>
              <a:rPr lang="en-US" dirty="0"/>
              <a:t>DELETE</a:t>
            </a:r>
            <a:r>
              <a:rPr lang="ru-RU" dirty="0"/>
              <a:t>, </a:t>
            </a:r>
            <a:r>
              <a:rPr lang="en-US" dirty="0"/>
              <a:t>SELECT FOR UPDATE </a:t>
            </a:r>
            <a:r>
              <a:rPr lang="ru-RU" dirty="0"/>
              <a:t>И </a:t>
            </a:r>
            <a:r>
              <a:rPr lang="en-US" dirty="0"/>
              <a:t>SELECT FOR SHARE </a:t>
            </a:r>
            <a:r>
              <a:rPr lang="ru-RU" dirty="0"/>
              <a:t>ведут себя подобно </a:t>
            </a:r>
            <a:r>
              <a:rPr lang="en-US" dirty="0"/>
              <a:t>SELECT </a:t>
            </a:r>
            <a:r>
              <a:rPr lang="ru-RU" dirty="0"/>
              <a:t>при поиске целевых строк: они найдут только те целевые строки, которые были зафиксированы на момент начала команды. Однако к моменту, когда они будут найдены, эти целевые строки могут быть уже изменены (а также удалены или заблокированы) другой параллельной транзакцией. В этом случае запланированное изменение будет отложено до фиксирования или отката первой изменяющей данные транзакции (если она ещё выполняется). Если первая изменяющая транзакция откатывается, её результат отбрасывается и вторая изменяющая транзакция может продолжить изменение изначально полученной строки. Если первая транзакция зафиксировалась, но в результате удалила эту строку, вторая будет игнорировать её, а в противном случае попытается выполнить свою операцию с изменённой версией строки. Условие поиска в команде (предложение </a:t>
            </a:r>
            <a:r>
              <a:rPr lang="en-US" cap="small" dirty="0"/>
              <a:t>where</a:t>
            </a:r>
            <a:r>
              <a:rPr lang="ru-RU" cap="small" dirty="0"/>
              <a:t>)</a:t>
            </a:r>
            <a:r>
              <a:rPr lang="ru-RU" dirty="0"/>
              <a:t>вычисляется повторно для выяснения, соответствует ли по-прежнему этому условию изменённая версия строки. Если да, вторая изменяющая транзакция продолжают свою работу с изменённой версией строки. Применительно к командам </a:t>
            </a:r>
            <a:r>
              <a:rPr lang="en-US" cap="small" dirty="0"/>
              <a:t>select for update</a:t>
            </a:r>
            <a:r>
              <a:rPr lang="ru-RU" cap="small" dirty="0"/>
              <a:t> </a:t>
            </a:r>
            <a:r>
              <a:rPr lang="ru-RU" dirty="0"/>
              <a:t>и </a:t>
            </a:r>
            <a:r>
              <a:rPr lang="en-US" cap="small" dirty="0"/>
              <a:t>select for SHARE</a:t>
            </a:r>
            <a:r>
              <a:rPr lang="ru-RU" cap="small" dirty="0"/>
              <a:t> </a:t>
            </a:r>
            <a:r>
              <a:rPr lang="ru-RU" dirty="0"/>
              <a:t>это означает, что изменённая версия строки блокируется и возвращается клиенту.</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239</a:t>
            </a:fld>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445757"/>
          </a:xfrm>
        </p:spPr>
        <p:txBody>
          <a:bodyPr>
            <a:normAutofit fontScale="90000"/>
          </a:bodyPr>
          <a:lstStyle/>
          <a:p>
            <a:r>
              <a:rPr lang="ru-RU" dirty="0"/>
              <a:t>Файл </a:t>
            </a:r>
            <a:r>
              <a:rPr lang="en-US" dirty="0"/>
              <a:t>XML</a:t>
            </a:r>
            <a:r>
              <a:rPr lang="ru-RU" dirty="0"/>
              <a:t> и таблица стилей</a:t>
            </a:r>
          </a:p>
        </p:txBody>
      </p:sp>
      <p:sp>
        <p:nvSpPr>
          <p:cNvPr id="3" name="Объект 2"/>
          <p:cNvSpPr>
            <a:spLocks noGrp="1"/>
          </p:cNvSpPr>
          <p:nvPr>
            <p:ph idx="1"/>
          </p:nvPr>
        </p:nvSpPr>
        <p:spPr>
          <a:xfrm>
            <a:off x="628650" y="810882"/>
            <a:ext cx="7886700" cy="5910593"/>
          </a:xfrm>
        </p:spPr>
        <p:txBody>
          <a:bodyPr numCol="2">
            <a:normAutofit fontScale="47500" lnSpcReduction="20000"/>
          </a:bodyPr>
          <a:lstStyle/>
          <a:p>
            <a:pPr marL="0" indent="0">
              <a:buNone/>
            </a:pPr>
            <a:r>
              <a:rPr lang="en-US" dirty="0"/>
              <a:t>&lt;?xml version="1.0" encoding="UTF-8"?&gt;</a:t>
            </a:r>
          </a:p>
          <a:p>
            <a:pPr marL="0" indent="0">
              <a:buNone/>
            </a:pPr>
            <a:r>
              <a:rPr lang="en-US" dirty="0"/>
              <a:t>&lt;catalog&gt;</a:t>
            </a:r>
          </a:p>
          <a:p>
            <a:pPr marL="0" indent="0">
              <a:buNone/>
            </a:pPr>
            <a:r>
              <a:rPr lang="en-US" dirty="0"/>
              <a:t>   &lt;cd&gt;</a:t>
            </a:r>
          </a:p>
          <a:p>
            <a:pPr marL="0" indent="0">
              <a:buNone/>
            </a:pPr>
            <a:r>
              <a:rPr lang="en-US" dirty="0"/>
              <a:t>     &lt;title&gt;Empire Burlesque&lt;/title&gt;</a:t>
            </a:r>
          </a:p>
          <a:p>
            <a:pPr marL="0" indent="0">
              <a:buNone/>
            </a:pPr>
            <a:r>
              <a:rPr lang="en-US" dirty="0"/>
              <a:t>     &lt;artist&gt;Bob Dylan&lt;/artist&gt;</a:t>
            </a:r>
          </a:p>
          <a:p>
            <a:pPr marL="0" indent="0">
              <a:buNone/>
            </a:pPr>
            <a:r>
              <a:rPr lang="en-US" dirty="0"/>
              <a:t>     &lt;country&gt;USA&lt;/country&gt;</a:t>
            </a:r>
          </a:p>
          <a:p>
            <a:pPr marL="0" indent="0">
              <a:buNone/>
            </a:pPr>
            <a:r>
              <a:rPr lang="en-US" dirty="0"/>
              <a:t>     &lt;company&gt;Columbia&lt;/company&gt;</a:t>
            </a:r>
          </a:p>
          <a:p>
            <a:pPr marL="0" indent="0">
              <a:buNone/>
            </a:pPr>
            <a:r>
              <a:rPr lang="en-US" dirty="0"/>
              <a:t>     &lt;price&gt;10.90&lt;/price&gt;</a:t>
            </a:r>
          </a:p>
          <a:p>
            <a:pPr marL="0" indent="0">
              <a:buNone/>
            </a:pPr>
            <a:r>
              <a:rPr lang="en-US" dirty="0"/>
              <a:t>     &lt;year&gt;1985&lt;/year&gt;</a:t>
            </a:r>
          </a:p>
          <a:p>
            <a:pPr marL="0" indent="0">
              <a:buNone/>
            </a:pPr>
            <a:r>
              <a:rPr lang="en-US" dirty="0"/>
              <a:t>   &lt;/cd&gt;</a:t>
            </a:r>
          </a:p>
          <a:p>
            <a:pPr marL="0" indent="0">
              <a:buNone/>
            </a:pPr>
            <a:r>
              <a:rPr lang="en-US" dirty="0"/>
              <a:t>   &lt;cd&gt;</a:t>
            </a:r>
          </a:p>
          <a:p>
            <a:pPr marL="0" indent="0">
              <a:buNone/>
            </a:pPr>
            <a:r>
              <a:rPr lang="en-US" dirty="0"/>
              <a:t>     &lt;title&gt;</a:t>
            </a:r>
            <a:r>
              <a:rPr lang="en-US" dirty="0" err="1"/>
              <a:t>Vasiliy</a:t>
            </a:r>
            <a:r>
              <a:rPr lang="en-US" dirty="0"/>
              <a:t> </a:t>
            </a:r>
            <a:r>
              <a:rPr lang="en-US" dirty="0" err="1"/>
              <a:t>Pupkin</a:t>
            </a:r>
            <a:r>
              <a:rPr lang="en-US" dirty="0"/>
              <a:t> Megastar&lt;/title&gt;</a:t>
            </a:r>
          </a:p>
          <a:p>
            <a:pPr marL="0" indent="0">
              <a:buNone/>
            </a:pPr>
            <a:r>
              <a:rPr lang="en-US" dirty="0"/>
              <a:t>     &lt;artist&gt;</a:t>
            </a:r>
            <a:r>
              <a:rPr lang="en-US" dirty="0" err="1"/>
              <a:t>Vasiliy</a:t>
            </a:r>
            <a:r>
              <a:rPr lang="en-US" dirty="0"/>
              <a:t> </a:t>
            </a:r>
            <a:r>
              <a:rPr lang="en-US" dirty="0" err="1"/>
              <a:t>Pupkin</a:t>
            </a:r>
            <a:r>
              <a:rPr lang="en-US" dirty="0"/>
              <a:t>&lt;/artist&gt;</a:t>
            </a:r>
          </a:p>
          <a:p>
            <a:pPr marL="0" indent="0">
              <a:buNone/>
            </a:pPr>
            <a:r>
              <a:rPr lang="en-US" dirty="0"/>
              <a:t>     &lt;country&gt;RUSSIA&lt;/country&gt;</a:t>
            </a:r>
          </a:p>
          <a:p>
            <a:pPr marL="0" indent="0">
              <a:buNone/>
            </a:pPr>
            <a:r>
              <a:rPr lang="en-US" dirty="0"/>
              <a:t>     &lt;company&gt;GOPSTOP&lt;/company&gt;</a:t>
            </a:r>
          </a:p>
          <a:p>
            <a:pPr marL="0" indent="0">
              <a:buNone/>
            </a:pPr>
            <a:r>
              <a:rPr lang="en-US" dirty="0"/>
              <a:t>     &lt;price&gt;9.99&lt;/price&gt;</a:t>
            </a:r>
          </a:p>
          <a:p>
            <a:pPr marL="0" indent="0">
              <a:buNone/>
            </a:pPr>
            <a:r>
              <a:rPr lang="en-US" dirty="0"/>
              <a:t>     &lt;year&gt;2017&lt;/year&gt;</a:t>
            </a:r>
          </a:p>
          <a:p>
            <a:pPr marL="0" indent="0">
              <a:buNone/>
            </a:pPr>
            <a:r>
              <a:rPr lang="en-US" dirty="0"/>
              <a:t>   &lt;/cd&gt;</a:t>
            </a:r>
          </a:p>
          <a:p>
            <a:pPr marL="0" indent="0">
              <a:buNone/>
            </a:pPr>
            <a:r>
              <a:rPr lang="en-US" dirty="0"/>
              <a:t>&lt;/catalog&gt;</a:t>
            </a:r>
          </a:p>
          <a:p>
            <a:pPr marL="0" indent="0">
              <a:buNone/>
            </a:pPr>
            <a:endParaRPr lang="en-US" dirty="0"/>
          </a:p>
          <a:p>
            <a:pPr marL="0" indent="0">
              <a:buNone/>
            </a:pPr>
            <a:r>
              <a:rPr lang="en-US" dirty="0"/>
              <a:t>&lt;?xml version="1.0" encoding="UTF-8"?&gt;</a:t>
            </a:r>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&lt;</a:t>
            </a:r>
            <a:r>
              <a:rPr lang="en-US" dirty="0" err="1"/>
              <a:t>xsl:template</a:t>
            </a:r>
            <a:r>
              <a:rPr lang="en-US" dirty="0"/>
              <a:t> match="/"&gt;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 style="</a:t>
            </a:r>
            <a:r>
              <a:rPr lang="en-US" dirty="0" err="1"/>
              <a:t>text-align:left</a:t>
            </a:r>
            <a:r>
              <a:rPr lang="en-US" dirty="0"/>
              <a:t>"&gt;Title&lt;/</a:t>
            </a:r>
            <a:r>
              <a:rPr lang="en-US" dirty="0" err="1"/>
              <a:t>th</a:t>
            </a:r>
            <a:r>
              <a:rPr lang="en-US" dirty="0"/>
              <a:t>&gt;</a:t>
            </a:r>
          </a:p>
          <a:p>
            <a:pPr marL="0" indent="0">
              <a:buNone/>
            </a:pPr>
            <a:r>
              <a:rPr lang="en-US" dirty="0"/>
              <a:t>       &lt;</a:t>
            </a:r>
            <a:r>
              <a:rPr lang="en-US" dirty="0" err="1"/>
              <a:t>th</a:t>
            </a:r>
            <a:r>
              <a:rPr lang="en-US" dirty="0"/>
              <a:t> style="</a:t>
            </a:r>
            <a:r>
              <a:rPr lang="en-US" dirty="0" err="1"/>
              <a:t>text-align:left</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 /&gt;&lt;/td&gt;</a:t>
            </a:r>
          </a:p>
          <a:p>
            <a:pPr marL="0" indent="0">
              <a:buNone/>
            </a:pPr>
            <a:r>
              <a:rPr lang="en-US" dirty="0"/>
              <a:t>       &lt;td&gt;&lt;</a:t>
            </a:r>
            <a:r>
              <a:rPr lang="en-US" dirty="0" err="1"/>
              <a:t>xsl:value-of</a:t>
            </a:r>
            <a:r>
              <a:rPr lang="en-US" dirty="0"/>
              <a:t> select="artist" /&gt;&lt;/td&gt;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24</a:t>
            </a:fld>
            <a:endParaRPr lang="ru-RU"/>
          </a:p>
        </p:txBody>
      </p:sp>
    </p:spTree>
    <p:extLst>
      <p:ext uri="{BB962C8B-B14F-4D97-AF65-F5344CB8AC3E}">
        <p14:creationId xmlns:p14="http://schemas.microsoft.com/office/powerpoint/2010/main" val="35672613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Read </a:t>
            </a:r>
            <a:r>
              <a:rPr lang="en-US" dirty="0" err="1"/>
              <a:t>Commited</a:t>
            </a:r>
            <a:r>
              <a:rPr lang="en-US" dirty="0"/>
              <a:t>, </a:t>
            </a:r>
            <a:r>
              <a:rPr lang="ru-RU" dirty="0"/>
              <a:t>слайд 3/4</a:t>
            </a:r>
            <a:endParaRPr lang="en-US" dirty="0"/>
          </a:p>
        </p:txBody>
      </p:sp>
      <p:sp>
        <p:nvSpPr>
          <p:cNvPr id="3" name="Content Placeholder 2"/>
          <p:cNvSpPr>
            <a:spLocks noGrp="1"/>
          </p:cNvSpPr>
          <p:nvPr>
            <p:ph idx="1"/>
          </p:nvPr>
        </p:nvSpPr>
        <p:spPr/>
        <p:txBody>
          <a:bodyPr>
            <a:normAutofit fontScale="47500" lnSpcReduction="20000"/>
          </a:bodyPr>
          <a:lstStyle/>
          <a:p>
            <a:r>
              <a:rPr lang="ru-RU" dirty="0"/>
              <a:t>Похожим образом ведёт себя </a:t>
            </a:r>
            <a:r>
              <a:rPr lang="en-US" cap="small" dirty="0"/>
              <a:t>insert</a:t>
            </a:r>
            <a:r>
              <a:rPr lang="ru-RU" cap="small" dirty="0"/>
              <a:t> </a:t>
            </a:r>
            <a:r>
              <a:rPr lang="ru-RU" dirty="0"/>
              <a:t>с предложением </a:t>
            </a:r>
            <a:r>
              <a:rPr lang="en-US" cap="small" dirty="0"/>
              <a:t>on conflict do update</a:t>
            </a:r>
            <a:r>
              <a:rPr lang="ru-RU" cap="small" dirty="0"/>
              <a:t>.</a:t>
            </a:r>
            <a:r>
              <a:rPr lang="ru-RU" dirty="0"/>
              <a:t>В режиме </a:t>
            </a:r>
            <a:r>
              <a:rPr lang="en-US" dirty="0"/>
              <a:t>Read Committed </a:t>
            </a:r>
            <a:r>
              <a:rPr lang="ru-RU" dirty="0"/>
              <a:t>каждая строка, предлагаемая для добавления, будет либо вставлена, либо изменена. Если не возникнет несвязанных ошибок, гарантируется один из этих двух исходов. Если конфликт будет вызван другой транзакцией, результат которой ещё не видим для </a:t>
            </a:r>
            <a:r>
              <a:rPr lang="en-US" cap="small" dirty="0"/>
              <a:t>insert</a:t>
            </a:r>
            <a:r>
              <a:rPr lang="ru-RU" cap="small" dirty="0"/>
              <a:t>, </a:t>
            </a:r>
            <a:r>
              <a:rPr lang="ru-RU" dirty="0"/>
              <a:t>предложение </a:t>
            </a:r>
            <a:r>
              <a:rPr lang="en-US" dirty="0"/>
              <a:t>UPDATE </a:t>
            </a:r>
            <a:r>
              <a:rPr lang="ru-RU" dirty="0"/>
              <a:t>подействует на эту строку, даже несмотря на то, что эта команда обычным образом может не видеть </a:t>
            </a:r>
            <a:r>
              <a:rPr lang="ru-RU" i="1" dirty="0"/>
              <a:t>никакую</a:t>
            </a:r>
            <a:r>
              <a:rPr lang="ru-RU" dirty="0"/>
              <a:t> версию этой строки.</a:t>
            </a:r>
            <a:endParaRPr lang="en-US" dirty="0"/>
          </a:p>
          <a:p>
            <a:r>
              <a:rPr lang="ru-RU" dirty="0"/>
              <a:t>При выполнении </a:t>
            </a:r>
            <a:r>
              <a:rPr lang="en-US" cap="small" dirty="0"/>
              <a:t>insert</a:t>
            </a:r>
            <a:r>
              <a:rPr lang="ru-RU" cap="small" dirty="0"/>
              <a:t> </a:t>
            </a:r>
            <a:r>
              <a:rPr lang="ru-RU" dirty="0"/>
              <a:t>с предложением </a:t>
            </a:r>
            <a:r>
              <a:rPr lang="en-US" cap="small" dirty="0"/>
              <a:t>on conflict do nothing</a:t>
            </a:r>
            <a:r>
              <a:rPr lang="ru-RU" cap="small" dirty="0"/>
              <a:t> </a:t>
            </a:r>
            <a:r>
              <a:rPr lang="ru-RU" dirty="0"/>
              <a:t>строка может не добавиться в результате действия другой транзакции, эффект которой не виден в снимке команды </a:t>
            </a:r>
            <a:r>
              <a:rPr lang="en-US" cap="small" dirty="0"/>
              <a:t>insert</a:t>
            </a:r>
            <a:r>
              <a:rPr lang="ru-RU" cap="small" dirty="0"/>
              <a:t>.</a:t>
            </a:r>
            <a:r>
              <a:rPr lang="ru-RU" dirty="0"/>
              <a:t>Это опять же имеет место только в режиме </a:t>
            </a:r>
            <a:r>
              <a:rPr lang="en-US" dirty="0"/>
              <a:t>Read Committed</a:t>
            </a:r>
            <a:r>
              <a:rPr lang="ru-RU" dirty="0"/>
              <a:t>.</a:t>
            </a:r>
            <a:endParaRPr lang="en-US" dirty="0"/>
          </a:p>
          <a:p>
            <a:r>
              <a:rPr lang="ru-RU" dirty="0"/>
              <a:t>Вследствие описанных выше правил, изменяющая команда может увидеть несогласованное состояние: она может видеть результаты параллельных команд, изменяющих те же строки, что пытается изменить она, но при этом она не видит результаты этих команд в других строках таблиц. Из-за этого поведения уровень </a:t>
            </a:r>
            <a:r>
              <a:rPr lang="en-US" dirty="0"/>
              <a:t>Read Committed </a:t>
            </a:r>
            <a:r>
              <a:rPr lang="ru-RU" dirty="0"/>
              <a:t>не подходит для команд со сложными условиями поиска; однако он вполне пригоден для простых случаев. Например, рассмотрим изменение баланса счёта в таких транзакциях:</a:t>
            </a:r>
            <a:endParaRPr lang="en-US" dirty="0"/>
          </a:p>
          <a:p>
            <a:r>
              <a:rPr lang="en-US" dirty="0"/>
              <a:t>BEGIN</a:t>
            </a:r>
            <a:r>
              <a:rPr lang="ru-RU" dirty="0"/>
              <a:t>;</a:t>
            </a:r>
            <a:endParaRPr lang="en-US" dirty="0"/>
          </a:p>
          <a:p>
            <a:r>
              <a:rPr lang="en-US" dirty="0"/>
              <a:t>UPDATE accounts SET balance</a:t>
            </a:r>
            <a:r>
              <a:rPr lang="ru-RU" dirty="0"/>
              <a:t> = </a:t>
            </a:r>
            <a:r>
              <a:rPr lang="en-US" dirty="0"/>
              <a:t>balance</a:t>
            </a:r>
            <a:r>
              <a:rPr lang="ru-RU" dirty="0"/>
              <a:t> + 100.00 </a:t>
            </a:r>
            <a:r>
              <a:rPr lang="en-US" dirty="0"/>
              <a:t>WHERE </a:t>
            </a:r>
            <a:r>
              <a:rPr lang="en-US" dirty="0" err="1"/>
              <a:t>acctnum</a:t>
            </a:r>
            <a:r>
              <a:rPr lang="ru-RU" dirty="0"/>
              <a:t> = 12345;</a:t>
            </a:r>
            <a:endParaRPr lang="en-US" dirty="0"/>
          </a:p>
          <a:p>
            <a:r>
              <a:rPr lang="en-US" dirty="0"/>
              <a:t>UPDATE accounts SET balance = balance - 100.00 WHERE </a:t>
            </a:r>
            <a:r>
              <a:rPr lang="en-US" dirty="0" err="1"/>
              <a:t>acctnum</a:t>
            </a:r>
            <a:r>
              <a:rPr lang="en-US" dirty="0"/>
              <a:t> = 7534;</a:t>
            </a:r>
          </a:p>
          <a:p>
            <a:r>
              <a:rPr lang="en-US" dirty="0"/>
              <a:t>COMMIT</a:t>
            </a:r>
            <a:r>
              <a:rPr lang="ru-RU" dirty="0"/>
              <a:t>;</a:t>
            </a:r>
            <a:endParaRPr lang="en-US" dirty="0"/>
          </a:p>
          <a:p>
            <a:r>
              <a:rPr lang="ru-RU" dirty="0"/>
              <a:t>Если две такие транзакции пытаются параллельно изменить баланс счёта 12345, естественно, ожидается, чтобы вторая транзакция работала с изменённой версией строки счёта. Так как каждая команда влияет только на определённую строку, если она будет видеть изменённую версию строки, это не приведёт к проблемам несогласованности.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240</a:t>
            </a:fld>
            <a:endParaRPr lang="ru-RU"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Read </a:t>
            </a:r>
            <a:r>
              <a:rPr lang="en-US" dirty="0" err="1"/>
              <a:t>Commited</a:t>
            </a:r>
            <a:r>
              <a:rPr lang="en-US" dirty="0"/>
              <a:t>, </a:t>
            </a:r>
            <a:r>
              <a:rPr lang="ru-RU" dirty="0"/>
              <a:t>слайд 4/4</a:t>
            </a:r>
            <a:endParaRPr lang="en-US" dirty="0"/>
          </a:p>
        </p:txBody>
      </p:sp>
      <p:sp>
        <p:nvSpPr>
          <p:cNvPr id="3" name="Content Placeholder 2"/>
          <p:cNvSpPr>
            <a:spLocks noGrp="1"/>
          </p:cNvSpPr>
          <p:nvPr>
            <p:ph idx="1"/>
          </p:nvPr>
        </p:nvSpPr>
        <p:spPr/>
        <p:txBody>
          <a:bodyPr>
            <a:normAutofit fontScale="77500" lnSpcReduction="20000"/>
          </a:bodyPr>
          <a:lstStyle/>
          <a:p>
            <a:r>
              <a:rPr lang="ru-RU" dirty="0"/>
              <a:t>Так как в режиме </a:t>
            </a:r>
            <a:r>
              <a:rPr lang="en-US" dirty="0"/>
              <a:t>Read Committed </a:t>
            </a:r>
            <a:r>
              <a:rPr lang="ru-RU" dirty="0"/>
              <a:t>каждая команда начинается с нового снимка состояния, который включает результаты всех транзакций, зафиксированных к этому моменту, последующие команды в одной транзакции будут в любом случае видеть эффекты всех параллельных зафиксированных транзакций. Вопрос здесь состоит в том, видит ли </a:t>
            </a:r>
            <a:r>
              <a:rPr lang="ru-RU" i="1" dirty="0"/>
              <a:t>одна</a:t>
            </a:r>
            <a:r>
              <a:rPr lang="ru-RU" dirty="0"/>
              <a:t> команда абсолютно согласованное состояние базы данных.</a:t>
            </a:r>
            <a:endParaRPr lang="en-US" dirty="0"/>
          </a:p>
          <a:p>
            <a:r>
              <a:rPr lang="ru-RU" dirty="0"/>
              <a:t>Частичная изоляция транзакция, обеспечиваемая в режиме </a:t>
            </a:r>
            <a:r>
              <a:rPr lang="en-US" dirty="0"/>
              <a:t>Read Committed</a:t>
            </a:r>
            <a:r>
              <a:rPr lang="ru-RU" dirty="0"/>
              <a:t>, приемлема для множества приложений. Этот режим быстр и прост в использовании, однако он подходит не для всех случаев. Приложениям, выполняющим сложные запросы и изменения, могут потребоваться более строго согласованное представление данных, чем то, что даёт </a:t>
            </a:r>
            <a:r>
              <a:rPr lang="en-US" dirty="0"/>
              <a:t>Read Committed</a:t>
            </a:r>
            <a:r>
              <a:rPr lang="ru-RU" dirty="0"/>
              <a:t>.</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241</a:t>
            </a:fld>
            <a:endParaRPr lang="ru-RU"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Repeatable Read</a:t>
            </a:r>
            <a:r>
              <a:rPr lang="ru-RU" dirty="0"/>
              <a:t>, слайд 1/2</a:t>
            </a:r>
            <a:endParaRPr lang="en-US" dirty="0"/>
          </a:p>
        </p:txBody>
      </p:sp>
      <p:sp>
        <p:nvSpPr>
          <p:cNvPr id="3" name="Content Placeholder 2"/>
          <p:cNvSpPr>
            <a:spLocks noGrp="1"/>
          </p:cNvSpPr>
          <p:nvPr>
            <p:ph idx="1"/>
          </p:nvPr>
        </p:nvSpPr>
        <p:spPr/>
        <p:txBody>
          <a:bodyPr>
            <a:normAutofit fontScale="55000" lnSpcReduction="20000"/>
          </a:bodyPr>
          <a:lstStyle/>
          <a:p>
            <a:r>
              <a:rPr lang="ru-RU" dirty="0"/>
              <a:t>В режиме </a:t>
            </a:r>
            <a:r>
              <a:rPr lang="en-US" i="1" dirty="0"/>
              <a:t>Repeatable Read</a:t>
            </a:r>
            <a:r>
              <a:rPr lang="ru-RU" dirty="0"/>
              <a:t>видны только те данные, которые были зафиксированы до начала транзакции, но не видны незафиксированные данные и изменения, произведённые другими транзакциями в процессе выполнения данной транзакции. (Однако запрос будет видеть эффекты предыдущих изменений в своей транзакции, несмотря на то, что они не зафиксированы.) Это самое строгое требование, которое стандарт </a:t>
            </a:r>
            <a:r>
              <a:rPr lang="en-US" dirty="0"/>
              <a:t>SQL </a:t>
            </a:r>
            <a:r>
              <a:rPr lang="ru-RU" dirty="0"/>
              <a:t>вводит для этого уровня изоляции, и при его выполнении предотвращаются все явления, описанные талице на слайде 236, за исключением аномалий реализации. Как было сказано выше, это не противоречит стандарту, так как он определяет только </a:t>
            </a:r>
            <a:r>
              <a:rPr lang="ru-RU" i="1" dirty="0"/>
              <a:t>минимальную</a:t>
            </a:r>
            <a:r>
              <a:rPr lang="ru-RU" dirty="0"/>
              <a:t> защиту, которая должна обеспечиваться на каждом уровне изоляции.</a:t>
            </a:r>
            <a:endParaRPr lang="en-US" dirty="0"/>
          </a:p>
          <a:p>
            <a:r>
              <a:rPr lang="ru-RU" dirty="0"/>
              <a:t>Этот уровень отличается от </a:t>
            </a:r>
            <a:r>
              <a:rPr lang="en-US" dirty="0"/>
              <a:t>Read Committed </a:t>
            </a:r>
            <a:r>
              <a:rPr lang="ru-RU" dirty="0"/>
              <a:t>тем, что запрос в транзакции данного уровня видит снимок данных на момент начала первого оператора в </a:t>
            </a:r>
            <a:r>
              <a:rPr lang="ru-RU" i="1" dirty="0"/>
              <a:t>транзакции</a:t>
            </a:r>
            <a:r>
              <a:rPr lang="ru-RU" dirty="0"/>
              <a:t> (не считая команд управления транзакциями), а не начала текущего оператора. Таким образом, последовательные команды </a:t>
            </a:r>
            <a:r>
              <a:rPr lang="en-US" cap="small" dirty="0"/>
              <a:t>select</a:t>
            </a:r>
            <a:r>
              <a:rPr lang="ru-RU" cap="small" dirty="0"/>
              <a:t> </a:t>
            </a:r>
            <a:r>
              <a:rPr lang="ru-RU" dirty="0"/>
              <a:t>в </a:t>
            </a:r>
            <a:r>
              <a:rPr lang="ru-RU" i="1" dirty="0"/>
              <a:t>одной</a:t>
            </a:r>
            <a:r>
              <a:rPr lang="ru-RU" dirty="0"/>
              <a:t> транзакции видят одни и те же данные; они не видят изменений, внесённых и зафиксированных другими транзакциями после начала их текущей транзакции.</a:t>
            </a:r>
            <a:endParaRPr lang="en-US" dirty="0"/>
          </a:p>
          <a:p>
            <a:r>
              <a:rPr lang="ru-RU" dirty="0"/>
              <a:t>Приложения, использующие этот уровень, должны быть готовы повторить транзакции в случае сбоев сериализации.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242</a:t>
            </a:fld>
            <a:endParaRPr lang="ru-RU"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a:t>Repeatable Read</a:t>
            </a:r>
            <a:r>
              <a:rPr lang="ru-RU" dirty="0"/>
              <a:t>, слайд 2/2</a:t>
            </a:r>
            <a:endParaRPr lang="en-US" dirty="0"/>
          </a:p>
        </p:txBody>
      </p:sp>
      <p:sp>
        <p:nvSpPr>
          <p:cNvPr id="3" name="Content Placeholder 2"/>
          <p:cNvSpPr>
            <a:spLocks noGrp="1"/>
          </p:cNvSpPr>
          <p:nvPr>
            <p:ph idx="1"/>
          </p:nvPr>
        </p:nvSpPr>
        <p:spPr>
          <a:xfrm>
            <a:off x="628650" y="1825625"/>
            <a:ext cx="7886700" cy="4871010"/>
          </a:xfrm>
        </p:spPr>
        <p:txBody>
          <a:bodyPr>
            <a:normAutofit fontScale="47500" lnSpcReduction="20000"/>
          </a:bodyPr>
          <a:lstStyle/>
          <a:p>
            <a:r>
              <a:rPr lang="ru-RU" dirty="0"/>
              <a:t>Команды </a:t>
            </a:r>
            <a:r>
              <a:rPr lang="en-US" dirty="0"/>
              <a:t>UPDATE</a:t>
            </a:r>
            <a:r>
              <a:rPr lang="ru-RU" dirty="0"/>
              <a:t>, </a:t>
            </a:r>
            <a:r>
              <a:rPr lang="en-US" dirty="0"/>
              <a:t>DELETE</a:t>
            </a:r>
            <a:r>
              <a:rPr lang="ru-RU" dirty="0"/>
              <a:t>, </a:t>
            </a:r>
            <a:r>
              <a:rPr lang="en-US" dirty="0"/>
              <a:t>SELECT FOR UPDATE </a:t>
            </a:r>
            <a:r>
              <a:rPr lang="ru-RU" dirty="0"/>
              <a:t>и </a:t>
            </a:r>
            <a:r>
              <a:rPr lang="en-US" dirty="0"/>
              <a:t>SELECT FOR SHARE </a:t>
            </a:r>
            <a:r>
              <a:rPr lang="ru-RU" dirty="0"/>
              <a:t>ведут себя подобно </a:t>
            </a:r>
            <a:r>
              <a:rPr lang="en-US" dirty="0"/>
              <a:t>SELECT </a:t>
            </a:r>
            <a:r>
              <a:rPr lang="ru-RU" dirty="0"/>
              <a:t>при поиске целевых строк: они найдут только те целевые строки, которые были зафиксированы на момент начала транзакции. Однако к моменту, когда они будут найдены, эти целевые строки могут быть уже изменены (а также удалены или заблокированы) другой параллельной транзакцией. В этом случае транзакция в режиме </a:t>
            </a:r>
            <a:r>
              <a:rPr lang="en-US" dirty="0"/>
              <a:t>Repeatable Read </a:t>
            </a:r>
            <a:r>
              <a:rPr lang="ru-RU" dirty="0"/>
              <a:t>будет ожидать фиксирования или отката первой изменяющей данные транзакции (если она ещё выполняется). Если первая изменяющая транзакция откатывается, её результат отбрасывается и текущая транзакция может продолжить изменение изначально полученной строки. Если же первая транзакция зафиксировалась и в результате изменила или удалила эту строку, а не просто заблокировала её, произойдёт откат текущей транзакции с сообщением «ОШИБКА: не удалось сериализовать доступ из-за параллельного изменения» так как транзакция уровня </a:t>
            </a:r>
            <a:r>
              <a:rPr lang="en-US" dirty="0"/>
              <a:t>Repeatable Read </a:t>
            </a:r>
            <a:r>
              <a:rPr lang="ru-RU" dirty="0"/>
              <a:t>не может изменять или блокировать строки, изменённые другими транзакциями с момента её начала.</a:t>
            </a:r>
            <a:endParaRPr lang="en-US" dirty="0"/>
          </a:p>
          <a:p>
            <a:r>
              <a:rPr lang="ru-RU" dirty="0"/>
              <a:t>Когда приложение получает это сообщение об ошибке, оно должна прервать текущую транзакцию и попытаться повторить её с самого начала. Во второй раз транзакция увидит внесённое до этого изменение как часть начального снимка базы данных, так что новая версия строки вполне может использоваться в качестве отправной точки для изменения в повторной транзакции.</a:t>
            </a:r>
            <a:endParaRPr lang="en-US" dirty="0"/>
          </a:p>
          <a:p>
            <a:r>
              <a:rPr lang="ru-RU" dirty="0"/>
              <a:t>Отметим, что потребность в повторении транзакции может возникнуть, только если эта транзакция изменяет данные; в транзакциях, которые только читают данные, конфликтов сериализации не бывает.</a:t>
            </a:r>
            <a:endParaRPr lang="en-US" dirty="0"/>
          </a:p>
          <a:p>
            <a:r>
              <a:rPr lang="ru-RU" dirty="0"/>
              <a:t>Режим </a:t>
            </a:r>
            <a:r>
              <a:rPr lang="en-US" dirty="0"/>
              <a:t>Repeatable Read </a:t>
            </a:r>
            <a:r>
              <a:rPr lang="ru-RU" dirty="0"/>
              <a:t>строго гарантирует, что каждая транзакция видит полностью стабильное представление базы данных. Однако это представление не обязательно будет согласовано с некоторым последовательным выполнением транзакций одного уровня. Например, даже транзакция, которая только читает данные, в этом режиме может видеть строку, показывающую, что некоторое задание завершено, но </a:t>
            </a:r>
            <a:r>
              <a:rPr lang="ru-RU" i="1" dirty="0"/>
              <a:t>не</a:t>
            </a:r>
            <a:r>
              <a:rPr lang="ru-RU" dirty="0"/>
              <a:t> видеть одну из строк логических частей задания, так как эта транзакция может прочитать более раннюю версию строки задания, чем ту, для которой параллельно добавлялась очередная логическая часть. Строго исполнить бизнес-правила в транзакциях, работающих на этом уровне изоляции, скорее всего не удастся без явных блокировок конфликтующих транзакций.</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243</a:t>
            </a:fld>
            <a:endParaRPr lang="ru-RU"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Уровень изоляции </a:t>
            </a:r>
            <a:r>
              <a:rPr lang="en-US" dirty="0" err="1"/>
              <a:t>Serializable</a:t>
            </a:r>
            <a:endParaRPr lang="en-US" dirty="0"/>
          </a:p>
        </p:txBody>
      </p:sp>
      <p:sp>
        <p:nvSpPr>
          <p:cNvPr id="3" name="Content Placeholder 2"/>
          <p:cNvSpPr>
            <a:spLocks noGrp="1"/>
          </p:cNvSpPr>
          <p:nvPr>
            <p:ph idx="1"/>
          </p:nvPr>
        </p:nvSpPr>
        <p:spPr/>
        <p:txBody>
          <a:bodyPr>
            <a:normAutofit fontScale="70000" lnSpcReduction="20000"/>
          </a:bodyPr>
          <a:lstStyle/>
          <a:p>
            <a:r>
              <a:rPr lang="ru-RU" dirty="0"/>
              <a:t>Уровень </a:t>
            </a:r>
            <a:r>
              <a:rPr lang="en-US" i="1" dirty="0" err="1"/>
              <a:t>Serializable</a:t>
            </a:r>
            <a:r>
              <a:rPr lang="ru-RU" dirty="0"/>
              <a:t>обеспечивает самую строгую изоляцию транзакций. На этом уровне моделируется последовательное выполнение всех зафиксированных транзакций, как если бы транзакции выполнялись одна за другой, последовательно, а не параллельно. Однако, как и на уровне </a:t>
            </a:r>
            <a:r>
              <a:rPr lang="en-US" dirty="0"/>
              <a:t>Repeatable Read</a:t>
            </a:r>
            <a:r>
              <a:rPr lang="ru-RU" dirty="0"/>
              <a:t>, на этом уровне приложения должны быть готовы повторять транзакции из- за сбоев сериализации. Фактически этот режим изоляции работает так же, как и </a:t>
            </a:r>
            <a:r>
              <a:rPr lang="en-US" dirty="0"/>
              <a:t>Repeatable Read</a:t>
            </a:r>
            <a:r>
              <a:rPr lang="ru-RU" dirty="0"/>
              <a:t>, только он дополнительно отслеживает условия, при которых результат параллельно выполняемых сериализуемых транзакций может не согласовываться с результатом этих же транзакций, выполняемых по очереди. Это отслеживание не привносит дополнительных препятствий для выполнения, кроме тех, что присущи режиму </a:t>
            </a:r>
            <a:r>
              <a:rPr lang="en-US" dirty="0"/>
              <a:t>Repeatable Read</a:t>
            </a:r>
            <a:r>
              <a:rPr lang="ru-RU" dirty="0"/>
              <a:t>, но тем не менее создаёт некоторую добавочную нагрузку, а при выявлении исключительных условий регистрируется </a:t>
            </a:r>
            <a:r>
              <a:rPr lang="ru-RU" i="1" dirty="0"/>
              <a:t>аномалия сериализации</a:t>
            </a:r>
            <a:r>
              <a:rPr lang="ru-RU" dirty="0"/>
              <a:t> и происходит </a:t>
            </a:r>
            <a:r>
              <a:rPr lang="ru-RU" i="1" dirty="0"/>
              <a:t>сбой сериализации.</a:t>
            </a:r>
            <a:endParaRPr lang="en-US" dirty="0"/>
          </a:p>
          <a:p>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244</a:t>
            </a:fld>
            <a:endParaRPr lang="ru-RU"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Предикатные блокировки</a:t>
            </a:r>
            <a:endParaRPr lang="en-US" dirty="0"/>
          </a:p>
        </p:txBody>
      </p:sp>
      <p:sp>
        <p:nvSpPr>
          <p:cNvPr id="3" name="Content Placeholder 2"/>
          <p:cNvSpPr>
            <a:spLocks noGrp="1"/>
          </p:cNvSpPr>
          <p:nvPr>
            <p:ph idx="1"/>
          </p:nvPr>
        </p:nvSpPr>
        <p:spPr/>
        <p:txBody>
          <a:bodyPr>
            <a:normAutofit fontScale="47500" lnSpcReduction="20000"/>
          </a:bodyPr>
          <a:lstStyle/>
          <a:p>
            <a:r>
              <a:rPr lang="ru-RU" dirty="0"/>
              <a:t>Для полной гарантии сериализуемости в </a:t>
            </a:r>
            <a:r>
              <a:rPr lang="en-US" dirty="0" err="1"/>
              <a:t>PostgreSQL</a:t>
            </a:r>
            <a:r>
              <a:rPr lang="en-US" dirty="0"/>
              <a:t> </a:t>
            </a:r>
            <a:r>
              <a:rPr lang="ru-RU" dirty="0"/>
              <a:t>применяются </a:t>
            </a:r>
            <a:r>
              <a:rPr lang="ru-RU" i="1" dirty="0"/>
              <a:t>предикатные блокировки, </a:t>
            </a:r>
            <a:r>
              <a:rPr lang="ru-RU" dirty="0"/>
              <a:t>то есть блокировки, позволяющие определить, когда запись могла бы повлиять на результат предыдущего чтения параллельной транзакции, если бы эта запись выполнялась сначала. В </a:t>
            </a:r>
            <a:r>
              <a:rPr lang="en-US" dirty="0" err="1"/>
              <a:t>PostgreSQL</a:t>
            </a:r>
            <a:r>
              <a:rPr lang="en-US" dirty="0"/>
              <a:t> </a:t>
            </a:r>
            <a:r>
              <a:rPr lang="ru-RU" dirty="0"/>
              <a:t>эти блокировки не приводят к фактическим блокировкам данным и следовательно никоим образом </a:t>
            </a:r>
            <a:r>
              <a:rPr lang="ru-RU" i="1" dirty="0"/>
              <a:t>не</a:t>
            </a:r>
            <a:r>
              <a:rPr lang="ru-RU" dirty="0"/>
              <a:t> могут повлечь взаимоблокировки транзакций. Они помогают выявить и отметить зависимости между параллельными транзакциями уровня </a:t>
            </a:r>
            <a:r>
              <a:rPr lang="en-US" dirty="0" err="1"/>
              <a:t>Serializable</a:t>
            </a:r>
            <a:r>
              <a:rPr lang="ru-RU" dirty="0"/>
              <a:t>, которые в определённых сочетаниях могут приводить к аномалиям сериализации. Транзакции </a:t>
            </a:r>
            <a:r>
              <a:rPr lang="en-US" dirty="0"/>
              <a:t>Read Committed </a:t>
            </a:r>
            <a:r>
              <a:rPr lang="ru-RU" dirty="0"/>
              <a:t>или </a:t>
            </a:r>
            <a:r>
              <a:rPr lang="en-US" dirty="0"/>
              <a:t>Repeatable Read </a:t>
            </a:r>
            <a:r>
              <a:rPr lang="ru-RU" dirty="0"/>
              <a:t>для обеспечения целостности данных, напротив, должны либо блокировать таблицы целиком, что помешает пользователям обращаться к этим таблицам, либо применять </a:t>
            </a:r>
            <a:r>
              <a:rPr lang="en-US" cap="small" dirty="0"/>
              <a:t>select for update</a:t>
            </a:r>
            <a:r>
              <a:rPr lang="ru-RU" dirty="0"/>
              <a:t>или </a:t>
            </a:r>
            <a:r>
              <a:rPr lang="en-US" cap="small" dirty="0"/>
              <a:t>select for share,</a:t>
            </a:r>
            <a:r>
              <a:rPr lang="ru-RU" dirty="0"/>
              <a:t>что не только заблокирует другие транзакции, но и создаст дополнительную нагрузку на диск.</a:t>
            </a:r>
          </a:p>
          <a:p>
            <a:r>
              <a:rPr lang="ru-RU" dirty="0"/>
              <a:t>При правильном использовании сериализуемые транзакции могут значительно упростить разработку приложений. Гарантия того, что любое сочетание успешно зафиксированных параллельных сериализуемых транзакций даст тот же результат, что и последовательность этих транзакций, выполненных по очереди, означает, что если есть уверенность, что единственная транзакция определённого содержания работает правильно, когда она запускается отдельно, можно быть уверенными, что она будет работать так же правильно в любом сочетании сериализуемых транзакций, вне зависимости от того, что они делают, либо же она не будет зафиксирована успешно. При этом важно, чтобы в среде, где применяется этот подход, была реализована общая обработка сбоев сериализации (которые можно определить по значению </a:t>
            </a:r>
            <a:r>
              <a:rPr lang="en-US" dirty="0"/>
              <a:t>SQLSTATE </a:t>
            </a:r>
            <a:r>
              <a:rPr lang="ru-RU" dirty="0"/>
              <a:t>'40001'), так как заведомо определить, какие именно транзакции могут стать жертвами зависимостей чтения/записи и не будут зафиксированы для предотвращения аномалий сериализации, обычно очень сложно. Отслеживание зависимостей чтения-записи неизбежно создаёт дополнительную нагрузку, как и перезапуск транзакций, не зафиксированных из-за сбоев сериализации, но если на другую чашу весов положить нагрузку и блокирование, связанные с применением явных блокировок и </a:t>
            </a:r>
            <a:r>
              <a:rPr lang="en-US" cap="small" dirty="0"/>
              <a:t>select for update</a:t>
            </a:r>
            <a:r>
              <a:rPr lang="ru-RU" dirty="0"/>
              <a:t>или </a:t>
            </a:r>
            <a:r>
              <a:rPr lang="en-US" cap="small" dirty="0"/>
              <a:t>select for share,</a:t>
            </a:r>
            <a:r>
              <a:rPr lang="ru-RU" dirty="0"/>
              <a:t>использовать сериализуемые транзакции в ряде случаев окажется выгоднее.</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245</a:t>
            </a:fld>
            <a:endParaRPr lang="ru-RU"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Слоножности предикатных блокировок</a:t>
            </a:r>
            <a:endParaRPr lang="en-US" dirty="0"/>
          </a:p>
        </p:txBody>
      </p:sp>
      <p:sp>
        <p:nvSpPr>
          <p:cNvPr id="3" name="Content Placeholder 2"/>
          <p:cNvSpPr>
            <a:spLocks noGrp="1"/>
          </p:cNvSpPr>
          <p:nvPr>
            <p:ph idx="1"/>
          </p:nvPr>
        </p:nvSpPr>
        <p:spPr/>
        <p:txBody>
          <a:bodyPr>
            <a:normAutofit fontScale="62500" lnSpcReduction="20000"/>
          </a:bodyPr>
          <a:lstStyle/>
          <a:p>
            <a:r>
              <a:rPr lang="ru-RU" dirty="0"/>
              <a:t>Тогда как уровень изоляции транзакций </a:t>
            </a:r>
            <a:r>
              <a:rPr lang="en-US" dirty="0" err="1"/>
              <a:t>Serializable</a:t>
            </a:r>
            <a:r>
              <a:rPr lang="en-US" dirty="0"/>
              <a:t> </a:t>
            </a:r>
            <a:r>
              <a:rPr lang="ru-RU" dirty="0"/>
              <a:t>в </a:t>
            </a:r>
            <a:r>
              <a:rPr lang="en-US" dirty="0" err="1"/>
              <a:t>PostgreSQL</a:t>
            </a:r>
            <a:r>
              <a:rPr lang="en-US" dirty="0"/>
              <a:t> </a:t>
            </a:r>
            <a:r>
              <a:rPr lang="ru-RU" dirty="0"/>
              <a:t>позволяет фиксировать параллельные транзакции, только если есть уверенность, что тот же результат будет получен при последовательном их выполнении, он не всегда предотвращает ошибки, которые не возникли бы при действительно последовательном выполнении. В частности, можно столкнуться с нарушениями ограничений уникальности, вызванными наложением сериализуемых транзакций, даже после явной проверки отсутствия ключа перед добавлением его. Этого можно избежать, если </a:t>
            </a:r>
            <a:r>
              <a:rPr lang="ru-RU" i="1" dirty="0"/>
              <a:t>все</a:t>
            </a:r>
            <a:r>
              <a:rPr lang="ru-RU" dirty="0"/>
              <a:t> сериализуемые транзакции, добавляющие потенциально конфликтующие ключи, будут предварительно явно проверять, можно ли вставить ключ. Например, приложение, добавляющее новый ключ, может запрашивать его у пользователя и затем проверять, существует ли он, сначала пытаясь найти его, либо генерировать новый ключ, выбирая максимальное существующее значение и увеличивая его на один. Если некоторые сериализуемые транзакции добавляют новые ключи сразу, не следуя этому протоколу, возможны нарушения ограничений уникальности, даже когда они не наблюдались бы при последовательном выполнении этих транзакций.</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246</a:t>
            </a:fld>
            <a:endParaRPr lang="ru-RU"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Общие рекомендации для сериализуемых транзакций</a:t>
            </a:r>
            <a:endParaRPr lang="en-US" dirty="0"/>
          </a:p>
        </p:txBody>
      </p:sp>
      <p:sp>
        <p:nvSpPr>
          <p:cNvPr id="3" name="Content Placeholder 2"/>
          <p:cNvSpPr>
            <a:spLocks noGrp="1"/>
          </p:cNvSpPr>
          <p:nvPr>
            <p:ph idx="1"/>
          </p:nvPr>
        </p:nvSpPr>
        <p:spPr>
          <a:xfrm>
            <a:off x="628650" y="1825624"/>
            <a:ext cx="7886700" cy="4835151"/>
          </a:xfrm>
        </p:spPr>
        <p:txBody>
          <a:bodyPr>
            <a:normAutofit fontScale="55000" lnSpcReduction="20000"/>
          </a:bodyPr>
          <a:lstStyle/>
          <a:p>
            <a:r>
              <a:rPr lang="ru-RU" dirty="0"/>
              <a:t>Объявляйте транзакции как </a:t>
            </a:r>
            <a:r>
              <a:rPr lang="en-US" cap="small" dirty="0"/>
              <a:t>read only,</a:t>
            </a:r>
            <a:r>
              <a:rPr lang="ru-RU" dirty="0"/>
              <a:t>если это отражает их суть.</a:t>
            </a:r>
            <a:endParaRPr lang="en-US" dirty="0"/>
          </a:p>
          <a:p>
            <a:pPr lvl="0"/>
            <a:r>
              <a:rPr lang="ru-RU" dirty="0"/>
              <a:t>Управляйте числом активных подключений, при необходимости используя пул соединений. Это всегда полезно для увеличения производительности, но особенно важно это в загруженной системе с сериализуемыми транзакциями.</a:t>
            </a:r>
            <a:endParaRPr lang="en-US" dirty="0"/>
          </a:p>
          <a:p>
            <a:pPr lvl="0"/>
            <a:r>
              <a:rPr lang="ru-RU" dirty="0"/>
              <a:t>Заключайте в одну транзакцию не больше команд, чем необходимо для обеспечения целостности.</a:t>
            </a:r>
            <a:endParaRPr lang="en-US" dirty="0"/>
          </a:p>
          <a:p>
            <a:pPr lvl="0"/>
            <a:r>
              <a:rPr lang="ru-RU" dirty="0"/>
              <a:t>Не оставляйте соединения «простаивающими в транзакции» дольше, чем необходимо.</a:t>
            </a:r>
            <a:endParaRPr lang="en-US" dirty="0"/>
          </a:p>
          <a:p>
            <a:r>
              <a:rPr lang="ru-RU" dirty="0"/>
              <a:t>Для автоматического отключения затянувшихся транзакций можно применить параметр конфигурации </a:t>
            </a:r>
            <a:r>
              <a:rPr lang="en-US" dirty="0"/>
              <a:t>idle</a:t>
            </a:r>
            <a:r>
              <a:rPr lang="ru-RU" dirty="0"/>
              <a:t>_</a:t>
            </a:r>
            <a:r>
              <a:rPr lang="en-US" dirty="0"/>
              <a:t>m</a:t>
            </a:r>
            <a:r>
              <a:rPr lang="ru-RU" dirty="0"/>
              <a:t>_</a:t>
            </a:r>
            <a:r>
              <a:rPr lang="en-US" dirty="0"/>
              <a:t>transaction</a:t>
            </a:r>
            <a:r>
              <a:rPr lang="ru-RU" dirty="0"/>
              <a:t>_</a:t>
            </a:r>
            <a:r>
              <a:rPr lang="en-US" dirty="0"/>
              <a:t>session</a:t>
            </a:r>
            <a:r>
              <a:rPr lang="ru-RU" dirty="0"/>
              <a:t>_</a:t>
            </a:r>
            <a:r>
              <a:rPr lang="en-US" dirty="0"/>
              <a:t>timeout</a:t>
            </a:r>
            <a:r>
              <a:rPr lang="ru-RU" dirty="0"/>
              <a:t>.</a:t>
            </a:r>
            <a:endParaRPr lang="en-US" dirty="0"/>
          </a:p>
          <a:p>
            <a:pPr lvl="0"/>
            <a:r>
              <a:rPr lang="ru-RU" dirty="0"/>
              <a:t>Исключите явные блокировки, </a:t>
            </a:r>
            <a:r>
              <a:rPr lang="en-US" cap="small" dirty="0"/>
              <a:t>select for update</a:t>
            </a:r>
            <a:r>
              <a:rPr lang="ru-RU" cap="small" dirty="0"/>
              <a:t> </a:t>
            </a:r>
            <a:r>
              <a:rPr lang="ru-RU" dirty="0"/>
              <a:t>и </a:t>
            </a:r>
            <a:r>
              <a:rPr lang="en-US" cap="small" dirty="0"/>
              <a:t>select for share</a:t>
            </a:r>
            <a:r>
              <a:rPr lang="ru-RU" cap="small" dirty="0"/>
              <a:t> </a:t>
            </a:r>
            <a:r>
              <a:rPr lang="ru-RU" dirty="0"/>
              <a:t>там, где они не нужны благодаря защите, автоматически предоставляемой сериализуемыми транзакциями.</a:t>
            </a:r>
            <a:endParaRPr lang="en-US" dirty="0"/>
          </a:p>
          <a:p>
            <a:pPr lvl="0"/>
            <a:r>
              <a:rPr lang="ru-RU" dirty="0"/>
              <a:t>Когда система вынуждена объединять предикатные блокировки уровня страницы в одну предикатную блокировку уровня таблицы из-за нехватки памяти, может возрасти частота сбоев сериализации. Избежать этого можно, увеличив параметр </a:t>
            </a:r>
            <a:r>
              <a:rPr lang="en-US" dirty="0"/>
              <a:t>max</a:t>
            </a:r>
            <a:r>
              <a:rPr lang="ru-RU" dirty="0"/>
              <a:t>_</a:t>
            </a:r>
            <a:r>
              <a:rPr lang="en-US" dirty="0" err="1"/>
              <a:t>pred</a:t>
            </a:r>
            <a:r>
              <a:rPr lang="ru-RU" dirty="0"/>
              <a:t>_</a:t>
            </a:r>
            <a:r>
              <a:rPr lang="en-US" dirty="0"/>
              <a:t>locks</a:t>
            </a:r>
            <a:r>
              <a:rPr lang="ru-RU" dirty="0"/>
              <a:t>_</a:t>
            </a:r>
            <a:r>
              <a:rPr lang="en-US" dirty="0"/>
              <a:t>per</a:t>
            </a:r>
            <a:r>
              <a:rPr lang="ru-RU" dirty="0"/>
              <a:t>_</a:t>
            </a:r>
            <a:r>
              <a:rPr lang="en-US" dirty="0"/>
              <a:t>transaction</a:t>
            </a:r>
            <a:r>
              <a:rPr lang="ru-RU" dirty="0"/>
              <a:t>.</a:t>
            </a:r>
            <a:endParaRPr lang="en-US" dirty="0"/>
          </a:p>
          <a:p>
            <a:r>
              <a:rPr lang="ru-RU" dirty="0"/>
              <a:t>Последовательное сканирование всегда влечёт за собой предикатную блокировку на уровне таблицы. Это приводит к увеличению сбоев сериализации. В таких ситуациях бывает полезно склонить систему к использованию индексов, уменьшая </a:t>
            </a:r>
            <a:r>
              <a:rPr lang="en-US" dirty="0"/>
              <a:t>random</a:t>
            </a:r>
            <a:r>
              <a:rPr lang="ru-RU" dirty="0"/>
              <a:t>_</a:t>
            </a:r>
            <a:r>
              <a:rPr lang="en-US" dirty="0"/>
              <a:t>page</a:t>
            </a:r>
            <a:r>
              <a:rPr lang="ru-RU" dirty="0"/>
              <a:t>_</a:t>
            </a:r>
            <a:r>
              <a:rPr lang="en-US" dirty="0"/>
              <a:t>cost </a:t>
            </a:r>
            <a:r>
              <a:rPr lang="ru-RU" dirty="0"/>
              <a:t>и/или увеличивая </a:t>
            </a:r>
            <a:r>
              <a:rPr lang="en-US" dirty="0" err="1"/>
              <a:t>cpu</a:t>
            </a:r>
            <a:r>
              <a:rPr lang="ru-RU" dirty="0"/>
              <a:t>_</a:t>
            </a:r>
            <a:r>
              <a:rPr lang="en-US" dirty="0" err="1"/>
              <a:t>tuple</a:t>
            </a:r>
            <a:r>
              <a:rPr lang="ru-RU" dirty="0"/>
              <a:t>_</a:t>
            </a:r>
            <a:r>
              <a:rPr lang="en-US" dirty="0"/>
              <a:t>cost</a:t>
            </a:r>
            <a:r>
              <a:rPr lang="ru-RU" dirty="0"/>
              <a:t>. Однако тут важно сопоставить выигрыш от уменьшения числа откатов и перезапусков транзакций с проигрышем от возможного менее эффективного выполнения запросов</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247</a:t>
            </a:fld>
            <a:endParaRPr lang="ru-RU"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Явные блокировки</a:t>
            </a:r>
            <a:endParaRPr lang="en-US" dirty="0"/>
          </a:p>
        </p:txBody>
      </p:sp>
      <p:sp>
        <p:nvSpPr>
          <p:cNvPr id="3" name="Content Placeholder 2"/>
          <p:cNvSpPr>
            <a:spLocks noGrp="1"/>
          </p:cNvSpPr>
          <p:nvPr>
            <p:ph idx="1"/>
          </p:nvPr>
        </p:nvSpPr>
        <p:spPr/>
        <p:txBody>
          <a:bodyPr>
            <a:normAutofit fontScale="77500" lnSpcReduction="20000"/>
          </a:bodyPr>
          <a:lstStyle/>
          <a:p>
            <a:r>
              <a:rPr lang="ru-RU" dirty="0"/>
              <a:t>Для управления параллельным доступом к данным в таблицах </a:t>
            </a:r>
            <a:r>
              <a:rPr lang="en-US" dirty="0" err="1"/>
              <a:t>PostgreSQL</a:t>
            </a:r>
            <a:r>
              <a:rPr lang="en-US" dirty="0"/>
              <a:t> </a:t>
            </a:r>
            <a:r>
              <a:rPr lang="ru-RU" dirty="0"/>
              <a:t>предоставляет несколько режимов явных блокировок. Эти режимы могут применяться для блокировки данных со стороны приложения в ситуациях, когда </a:t>
            </a:r>
            <a:r>
              <a:rPr lang="en-US" dirty="0"/>
              <a:t>MVCC </a:t>
            </a:r>
            <a:r>
              <a:rPr lang="ru-RU" dirty="0"/>
              <a:t>не даёт желаемый результат. Кроме того, большинство команд </a:t>
            </a:r>
            <a:r>
              <a:rPr lang="en-US" dirty="0" err="1"/>
              <a:t>PostgreSQL</a:t>
            </a:r>
            <a:r>
              <a:rPr lang="en-US" dirty="0"/>
              <a:t> </a:t>
            </a:r>
            <a:r>
              <a:rPr lang="ru-RU" dirty="0"/>
              <a:t>автоматически получают блокировки соответствующих режимов, защищающие от удаления или изменения задействованных таблиц, несовместимого с характером выполняемой команды. (Например, </a:t>
            </a:r>
            <a:r>
              <a:rPr lang="en-US" cap="small" dirty="0"/>
              <a:t>truncate</a:t>
            </a:r>
            <a:r>
              <a:rPr lang="ru-RU" dirty="0"/>
              <a:t>не может безопасно выполняться одновременно с другими операциями с этой таблицей, так что во избежание конфликта эта команда получает исключительную блокировку для данной таблицы.)</a:t>
            </a:r>
            <a:endParaRPr lang="en-US" dirty="0"/>
          </a:p>
          <a:p>
            <a:r>
              <a:rPr lang="ru-RU" dirty="0"/>
              <a:t>Список текущих активных блокировок на сервере можно получить, прочитав системное представление </a:t>
            </a:r>
            <a:r>
              <a:rPr lang="en-US" dirty="0"/>
              <a:t>pg</a:t>
            </a:r>
            <a:r>
              <a:rPr lang="ru-RU" dirty="0"/>
              <a:t>_</a:t>
            </a:r>
            <a:r>
              <a:rPr lang="en-US" dirty="0"/>
              <a:t>locks</a:t>
            </a:r>
            <a:r>
              <a:rPr lang="ru-RU" dirty="0"/>
              <a:t>.</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248</a:t>
            </a:fld>
            <a:endParaRPr lang="ru-RU"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таблицы, слайд 1/</a:t>
            </a:r>
            <a:r>
              <a:rPr lang="en-US" dirty="0"/>
              <a:t>3</a:t>
            </a:r>
          </a:p>
        </p:txBody>
      </p:sp>
      <p:sp>
        <p:nvSpPr>
          <p:cNvPr id="3" name="Content Placeholder 2"/>
          <p:cNvSpPr>
            <a:spLocks noGrp="1"/>
          </p:cNvSpPr>
          <p:nvPr>
            <p:ph idx="1"/>
          </p:nvPr>
        </p:nvSpPr>
        <p:spPr/>
        <p:txBody>
          <a:bodyPr>
            <a:normAutofit fontScale="55000" lnSpcReduction="20000"/>
          </a:bodyPr>
          <a:lstStyle/>
          <a:p>
            <a:r>
              <a:rPr lang="ru-RU" dirty="0"/>
              <a:t>В приведённом ниже списке перечислены имеющиеся режимы блокировок и контексты, где их автоматически применяет </a:t>
            </a:r>
            <a:r>
              <a:rPr lang="en-US" dirty="0" err="1"/>
              <a:t>PostgreSQL</a:t>
            </a:r>
            <a:r>
              <a:rPr lang="ru-RU" dirty="0"/>
              <a:t>. Вы можете также явно запросить любую из этих блокировок с помощью команды </a:t>
            </a:r>
            <a:r>
              <a:rPr lang="en-US" dirty="0"/>
              <a:t>LOCK</a:t>
            </a:r>
            <a:r>
              <a:rPr lang="ru-RU" dirty="0"/>
              <a:t>. Помните, что все эти режимы работают на уровне таблицы, даже если имя режима содержит слово «</a:t>
            </a:r>
            <a:r>
              <a:rPr lang="en-US" dirty="0"/>
              <a:t>row</a:t>
            </a:r>
            <a:r>
              <a:rPr lang="ru-RU" dirty="0"/>
              <a:t>»; такие имена сложились исторически. В некоторой степени эти имена отражают типичное применение каждого режима блокировки, но смысл у всех один. Единственное, что действительно отличает один режим блокировки от другого, это набор режимов, с которыми конфликтует каждый из них. Две транзакции не могут одновременно владеть блокировками конфликтующих режимов для одной и той же таблицы. (Следует отметить, что транзакция никогда не конфликтует с собой. Например, она может запросить блокировку </a:t>
            </a:r>
            <a:r>
              <a:rPr lang="en-US" cap="small" dirty="0"/>
              <a:t>access exclusive,</a:t>
            </a:r>
            <a:r>
              <a:rPr lang="ru-RU" dirty="0"/>
              <a:t>а затем </a:t>
            </a:r>
            <a:r>
              <a:rPr lang="en-US" cap="small" dirty="0"/>
              <a:t>access share</a:t>
            </a:r>
            <a:r>
              <a:rPr lang="ru-RU" dirty="0"/>
              <a:t>для той же таблицы.) При этом разные транзакции свободно могут одновременно владеть блокировками неконфликтующих режимов. Отметим, что некоторые режимы блокировки конфликтуют сами с собой (например, блокировкой </a:t>
            </a:r>
            <a:r>
              <a:rPr lang="en-US" cap="small" dirty="0"/>
              <a:t>access exclusive</a:t>
            </a:r>
            <a:r>
              <a:rPr lang="ru-RU" dirty="0"/>
              <a:t>в один момент времени может владеть только одна транзакция), а некоторые — нет (например, блокировку </a:t>
            </a:r>
            <a:r>
              <a:rPr lang="en-US" cap="small" dirty="0"/>
              <a:t>access share</a:t>
            </a:r>
            <a:r>
              <a:rPr lang="ru-RU" dirty="0"/>
              <a:t>могут получить сразу несколько транзакций).</a:t>
            </a:r>
            <a:endParaRPr lang="en-US" dirty="0"/>
          </a:p>
          <a:p>
            <a:r>
              <a:rPr lang="en-US" dirty="0"/>
              <a:t>ACCESS SHARE</a:t>
            </a:r>
          </a:p>
          <a:p>
            <a:r>
              <a:rPr lang="ru-RU" dirty="0"/>
              <a:t>Конфликтует только с режимом блокировки </a:t>
            </a:r>
            <a:r>
              <a:rPr lang="en-US" cap="small" dirty="0"/>
              <a:t>access exclusive.</a:t>
            </a:r>
            <a:endParaRPr lang="en-US" dirty="0"/>
          </a:p>
          <a:p>
            <a:r>
              <a:rPr lang="ru-RU" dirty="0"/>
              <a:t>Команда </a:t>
            </a:r>
            <a:r>
              <a:rPr lang="en-US" cap="small" dirty="0"/>
              <a:t>select</a:t>
            </a:r>
            <a:r>
              <a:rPr lang="ru-RU" dirty="0"/>
              <a:t>получает такую блокировку для таблиц, на которые она ссылается. Вообще говоря, блокировку в этом режиме получает любой запрос, который только </a:t>
            </a:r>
            <a:r>
              <a:rPr lang="ru-RU" i="1" dirty="0"/>
              <a:t>читает</a:t>
            </a:r>
            <a:r>
              <a:rPr lang="ru-RU" dirty="0"/>
              <a:t> таблицу, но не меняет её данные.</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249</a:t>
            </a:fld>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78670"/>
          </a:xfrm>
        </p:spPr>
        <p:txBody>
          <a:bodyPr>
            <a:normAutofit fontScale="90000"/>
          </a:bodyPr>
          <a:lstStyle/>
          <a:p>
            <a:r>
              <a:rPr lang="ru-RU" dirty="0"/>
              <a:t>Код файла </a:t>
            </a:r>
            <a:r>
              <a:rPr lang="en-US" dirty="0"/>
              <a:t>HTML</a:t>
            </a:r>
            <a:endParaRPr lang="ru-RU" dirty="0"/>
          </a:p>
        </p:txBody>
      </p:sp>
      <p:sp>
        <p:nvSpPr>
          <p:cNvPr id="3" name="Объект 2"/>
          <p:cNvSpPr>
            <a:spLocks noGrp="1"/>
          </p:cNvSpPr>
          <p:nvPr>
            <p:ph idx="1"/>
          </p:nvPr>
        </p:nvSpPr>
        <p:spPr>
          <a:xfrm>
            <a:off x="628650" y="1043797"/>
            <a:ext cx="7886700" cy="5133166"/>
          </a:xfrm>
        </p:spPr>
        <p:txBody>
          <a:bodyPr numCol="2">
            <a:normAutofit fontScale="47500" lnSpcReduction="20000"/>
          </a:bodyPr>
          <a:lstStyle/>
          <a:p>
            <a:pPr marL="0" indent="0">
              <a:lnSpc>
                <a:spcPct val="120000"/>
              </a:lnSpc>
              <a:spcBef>
                <a:spcPts val="0"/>
              </a:spcBef>
              <a:buNone/>
            </a:pPr>
            <a:r>
              <a:rPr lang="en-US" dirty="0"/>
              <a:t>&lt;!DOCTYPE html&gt;</a:t>
            </a:r>
          </a:p>
          <a:p>
            <a:pPr marL="0" indent="0">
              <a:lnSpc>
                <a:spcPct val="120000"/>
              </a:lnSpc>
              <a:spcBef>
                <a:spcPts val="0"/>
              </a:spcBef>
              <a:buNone/>
            </a:pPr>
            <a:r>
              <a:rPr lang="en-US" dirty="0"/>
              <a:t>&lt;html&gt;</a:t>
            </a:r>
          </a:p>
          <a:p>
            <a:pPr marL="0" indent="0">
              <a:lnSpc>
                <a:spcPct val="120000"/>
              </a:lnSpc>
              <a:spcBef>
                <a:spcPts val="0"/>
              </a:spcBef>
              <a:buNone/>
            </a:pPr>
            <a:r>
              <a:rPr lang="en-US" dirty="0"/>
              <a:t>&lt;head&gt;</a:t>
            </a:r>
          </a:p>
          <a:p>
            <a:pPr marL="0" indent="0">
              <a:lnSpc>
                <a:spcPct val="120000"/>
              </a:lnSpc>
              <a:spcBef>
                <a:spcPts val="0"/>
              </a:spcBef>
              <a:buNone/>
            </a:pPr>
            <a:r>
              <a:rPr lang="en-US" dirty="0"/>
              <a:t>&lt;script&gt;</a:t>
            </a:r>
          </a:p>
          <a:p>
            <a:pPr marL="0" indent="0">
              <a:lnSpc>
                <a:spcPct val="120000"/>
              </a:lnSpc>
              <a:spcBef>
                <a:spcPts val="0"/>
              </a:spcBef>
              <a:buNone/>
            </a:pPr>
            <a:r>
              <a:rPr lang="en-US" dirty="0"/>
              <a:t>   function </a:t>
            </a:r>
            <a:r>
              <a:rPr lang="en-US" dirty="0" err="1"/>
              <a:t>loadXMLDoc</a:t>
            </a:r>
            <a:r>
              <a:rPr lang="en-US" dirty="0"/>
              <a:t>(filename) {</a:t>
            </a:r>
          </a:p>
          <a:p>
            <a:pPr marL="0" indent="0">
              <a:lnSpc>
                <a:spcPct val="120000"/>
              </a:lnSpc>
              <a:spcBef>
                <a:spcPts val="0"/>
              </a:spcBef>
              <a:buNone/>
            </a:pPr>
            <a:r>
              <a:rPr lang="en-US" dirty="0"/>
              <a:t>      if (</a:t>
            </a:r>
            <a:r>
              <a:rPr lang="en-US" dirty="0" err="1"/>
              <a:t>window.ActiveXObject</a:t>
            </a:r>
            <a:r>
              <a:rPr lang="en-US" dirty="0"/>
              <a:t>) {</a:t>
            </a:r>
          </a:p>
          <a:p>
            <a:pPr marL="0" indent="0">
              <a:lnSpc>
                <a:spcPct val="120000"/>
              </a:lnSpc>
              <a:spcBef>
                <a:spcPts val="0"/>
              </a:spcBef>
              <a:buNone/>
            </a:pPr>
            <a:r>
              <a:rPr lang="en-US" dirty="0"/>
              <a:t>         </a:t>
            </a:r>
            <a:r>
              <a:rPr lang="en-US" dirty="0" err="1"/>
              <a:t>xhttp</a:t>
            </a:r>
            <a:r>
              <a:rPr lang="en-US" dirty="0"/>
              <a:t> = new </a:t>
            </a:r>
            <a:r>
              <a:rPr lang="en-US" dirty="0" err="1"/>
              <a:t>ActiveXObject</a:t>
            </a:r>
            <a:r>
              <a:rPr lang="en-US" dirty="0"/>
              <a:t>("Msxml2.XMLHTTP");</a:t>
            </a:r>
          </a:p>
          <a:p>
            <a:pPr marL="0" indent="0">
              <a:lnSpc>
                <a:spcPct val="120000"/>
              </a:lnSpc>
              <a:spcBef>
                <a:spcPts val="0"/>
              </a:spcBef>
              <a:buNone/>
            </a:pPr>
            <a:r>
              <a:rPr lang="en-US" dirty="0"/>
              <a:t>      }</a:t>
            </a:r>
          </a:p>
          <a:p>
            <a:pPr marL="0" indent="0">
              <a:lnSpc>
                <a:spcPct val="120000"/>
              </a:lnSpc>
              <a:spcBef>
                <a:spcPts val="0"/>
              </a:spcBef>
              <a:buNone/>
            </a:pPr>
            <a:r>
              <a:rPr lang="en-US" dirty="0"/>
              <a:t>      else {</a:t>
            </a:r>
          </a:p>
          <a:p>
            <a:pPr marL="0" indent="0">
              <a:lnSpc>
                <a:spcPct val="120000"/>
              </a:lnSpc>
              <a:spcBef>
                <a:spcPts val="0"/>
              </a:spcBef>
              <a:buNone/>
            </a:pPr>
            <a:r>
              <a:rPr lang="en-US" dirty="0"/>
              <a:t>         </a:t>
            </a:r>
            <a:r>
              <a:rPr lang="en-US" dirty="0" err="1"/>
              <a:t>xhttp</a:t>
            </a:r>
            <a:r>
              <a:rPr lang="en-US" dirty="0"/>
              <a:t> = new </a:t>
            </a:r>
            <a:r>
              <a:rPr lang="en-US" dirty="0" err="1"/>
              <a:t>XMLHttpRequest</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xhttp.open</a:t>
            </a:r>
            <a:r>
              <a:rPr lang="en-US" dirty="0"/>
              <a:t>("GET", filename, false);</a:t>
            </a:r>
          </a:p>
          <a:p>
            <a:pPr marL="0" indent="0">
              <a:lnSpc>
                <a:spcPct val="120000"/>
              </a:lnSpc>
              <a:spcBef>
                <a:spcPts val="0"/>
              </a:spcBef>
              <a:buNone/>
            </a:pPr>
            <a:r>
              <a:rPr lang="en-US" dirty="0"/>
              <a:t>       try { </a:t>
            </a:r>
            <a:r>
              <a:rPr lang="en-US" dirty="0" err="1"/>
              <a:t>xhttp.responseType</a:t>
            </a:r>
            <a:r>
              <a:rPr lang="en-US" dirty="0"/>
              <a:t> = "</a:t>
            </a:r>
            <a:r>
              <a:rPr lang="en-US" dirty="0" err="1"/>
              <a:t>msxml</a:t>
            </a:r>
            <a:r>
              <a:rPr lang="en-US" dirty="0"/>
              <a:t>-document" } catch(err) {} // Helping IE11</a:t>
            </a:r>
          </a:p>
          <a:p>
            <a:pPr marL="0" indent="0">
              <a:lnSpc>
                <a:spcPct val="120000"/>
              </a:lnSpc>
              <a:spcBef>
                <a:spcPts val="0"/>
              </a:spcBef>
              <a:buNone/>
            </a:pPr>
            <a:r>
              <a:rPr lang="en-US" dirty="0"/>
              <a:t>       </a:t>
            </a:r>
            <a:r>
              <a:rPr lang="en-US" dirty="0" err="1"/>
              <a:t>xhttp.send</a:t>
            </a:r>
            <a:r>
              <a:rPr lang="en-US" dirty="0"/>
              <a:t>("");</a:t>
            </a:r>
          </a:p>
          <a:p>
            <a:pPr marL="0" indent="0">
              <a:lnSpc>
                <a:spcPct val="120000"/>
              </a:lnSpc>
              <a:spcBef>
                <a:spcPts val="0"/>
              </a:spcBef>
              <a:buNone/>
            </a:pPr>
            <a:r>
              <a:rPr lang="en-US" dirty="0"/>
              <a:t>       return </a:t>
            </a:r>
            <a:r>
              <a:rPr lang="en-US" dirty="0" err="1"/>
              <a:t>xhttp.responseXML</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dirty="0"/>
              <a:t>   function </a:t>
            </a:r>
            <a:r>
              <a:rPr lang="en-US" dirty="0" err="1"/>
              <a:t>displayResult</a:t>
            </a:r>
            <a:r>
              <a:rPr lang="en-US" dirty="0"/>
              <a:t>() {</a:t>
            </a:r>
          </a:p>
          <a:p>
            <a:pPr marL="0" indent="0">
              <a:lnSpc>
                <a:spcPct val="120000"/>
              </a:lnSpc>
              <a:spcBef>
                <a:spcPts val="0"/>
              </a:spcBef>
              <a:buNone/>
            </a:pPr>
            <a:r>
              <a:rPr lang="en-US" dirty="0"/>
              <a:t>      xml = </a:t>
            </a:r>
            <a:r>
              <a:rPr lang="en-US" dirty="0" err="1"/>
              <a:t>loadXMLDoc</a:t>
            </a:r>
            <a:r>
              <a:rPr lang="en-US" dirty="0"/>
              <a:t>("cd_catalog.xml");</a:t>
            </a:r>
          </a:p>
          <a:p>
            <a:pPr marL="0" indent="0">
              <a:lnSpc>
                <a:spcPct val="120000"/>
              </a:lnSpc>
              <a:spcBef>
                <a:spcPts val="0"/>
              </a:spcBef>
              <a:buNone/>
            </a:pPr>
            <a:r>
              <a:rPr lang="en-US" dirty="0"/>
              <a:t>      </a:t>
            </a:r>
            <a:r>
              <a:rPr lang="en-US" dirty="0" err="1"/>
              <a:t>xsl</a:t>
            </a:r>
            <a:r>
              <a:rPr lang="en-US" dirty="0"/>
              <a:t> = </a:t>
            </a:r>
            <a:r>
              <a:rPr lang="en-US" dirty="0" err="1"/>
              <a:t>loadXMLDoc</a:t>
            </a:r>
            <a:r>
              <a:rPr lang="en-US" dirty="0"/>
              <a:t>("cd_catalog.xsl");</a:t>
            </a:r>
          </a:p>
          <a:p>
            <a:pPr marL="0" indent="0">
              <a:lnSpc>
                <a:spcPct val="120000"/>
              </a:lnSpc>
              <a:spcBef>
                <a:spcPts val="0"/>
              </a:spcBef>
              <a:buNone/>
            </a:pPr>
            <a:r>
              <a:rPr lang="en-US" dirty="0"/>
              <a:t>      // </a:t>
            </a:r>
            <a:r>
              <a:rPr lang="ru-RU" dirty="0"/>
              <a:t>код для </a:t>
            </a:r>
            <a:r>
              <a:rPr lang="en-US" dirty="0"/>
              <a:t>IE</a:t>
            </a:r>
          </a:p>
          <a:p>
            <a:pPr marL="0" indent="0">
              <a:lnSpc>
                <a:spcPct val="120000"/>
              </a:lnSpc>
              <a:spcBef>
                <a:spcPts val="0"/>
              </a:spcBef>
              <a:buNone/>
            </a:pPr>
            <a:r>
              <a:rPr lang="en-US" dirty="0"/>
              <a:t>      if (</a:t>
            </a:r>
            <a:r>
              <a:rPr lang="en-US" dirty="0" err="1"/>
              <a:t>window.ActiveXObject</a:t>
            </a:r>
            <a:r>
              <a:rPr lang="en-US" dirty="0"/>
              <a:t> || </a:t>
            </a:r>
            <a:r>
              <a:rPr lang="en-US" dirty="0" err="1"/>
              <a:t>xhttp.responseType</a:t>
            </a:r>
            <a:r>
              <a:rPr lang="en-US" dirty="0"/>
              <a:t> == "</a:t>
            </a:r>
            <a:r>
              <a:rPr lang="en-US" dirty="0" err="1"/>
              <a:t>msxml</a:t>
            </a:r>
            <a:r>
              <a:rPr lang="en-US" dirty="0"/>
              <a:t>-document") {</a:t>
            </a:r>
          </a:p>
          <a:p>
            <a:pPr marL="0" indent="0">
              <a:lnSpc>
                <a:spcPct val="120000"/>
              </a:lnSpc>
              <a:spcBef>
                <a:spcPts val="0"/>
              </a:spcBef>
              <a:buNone/>
            </a:pPr>
            <a:r>
              <a:rPr lang="en-US" dirty="0"/>
              <a:t>         ex = </a:t>
            </a:r>
            <a:r>
              <a:rPr lang="en-US" dirty="0" err="1"/>
              <a:t>xml.transformNode</a:t>
            </a:r>
            <a:r>
              <a:rPr lang="en-US" dirty="0"/>
              <a:t>(</a:t>
            </a:r>
            <a:r>
              <a:rPr lang="en-US" dirty="0" err="1"/>
              <a:t>xsl</a:t>
            </a:r>
            <a:r>
              <a:rPr lang="en-US" dirty="0"/>
              <a:t>);</a:t>
            </a:r>
          </a:p>
          <a:p>
            <a:pPr marL="0" indent="0">
              <a:lnSpc>
                <a:spcPct val="120000"/>
              </a:lnSpc>
              <a:spcBef>
                <a:spcPts val="0"/>
              </a:spcBef>
              <a:buNone/>
            </a:pPr>
            <a:r>
              <a:rPr lang="en-US" dirty="0"/>
              <a:t>         </a:t>
            </a:r>
            <a:r>
              <a:rPr lang="en-US" dirty="0" err="1"/>
              <a:t>document.getElementById</a:t>
            </a:r>
            <a:r>
              <a:rPr lang="en-US" dirty="0"/>
              <a:t>("example").</a:t>
            </a:r>
            <a:r>
              <a:rPr lang="en-US" dirty="0" err="1"/>
              <a:t>innerHTML</a:t>
            </a:r>
            <a:r>
              <a:rPr lang="en-US" dirty="0"/>
              <a:t> = ex;</a:t>
            </a:r>
          </a:p>
          <a:p>
            <a:pPr marL="0" indent="0">
              <a:lnSpc>
                <a:spcPct val="120000"/>
              </a:lnSpc>
              <a:spcBef>
                <a:spcPts val="0"/>
              </a:spcBef>
              <a:buNone/>
            </a:pPr>
            <a:r>
              <a:rPr lang="en-US" dirty="0"/>
              <a:t>      }</a:t>
            </a:r>
          </a:p>
          <a:p>
            <a:pPr marL="0" indent="0">
              <a:lnSpc>
                <a:spcPct val="120000"/>
              </a:lnSpc>
              <a:spcBef>
                <a:spcPts val="0"/>
              </a:spcBef>
              <a:buNone/>
            </a:pPr>
            <a:r>
              <a:rPr lang="en-US" dirty="0"/>
              <a:t>      // </a:t>
            </a:r>
            <a:r>
              <a:rPr lang="ru-RU" dirty="0"/>
              <a:t>код для </a:t>
            </a:r>
            <a:r>
              <a:rPr lang="en-US" dirty="0"/>
              <a:t>Chrome, Firefox, Opera </a:t>
            </a:r>
            <a:r>
              <a:rPr lang="ru-RU" dirty="0"/>
              <a:t>и др.</a:t>
            </a:r>
          </a:p>
          <a:p>
            <a:pPr marL="0" indent="0">
              <a:lnSpc>
                <a:spcPct val="120000"/>
              </a:lnSpc>
              <a:spcBef>
                <a:spcPts val="0"/>
              </a:spcBef>
              <a:buNone/>
            </a:pPr>
            <a:r>
              <a:rPr lang="ru-RU" dirty="0"/>
              <a:t>      </a:t>
            </a:r>
            <a:r>
              <a:rPr lang="en-US" dirty="0"/>
              <a:t>else if (</a:t>
            </a:r>
            <a:r>
              <a:rPr lang="en-US" dirty="0" err="1"/>
              <a:t>document.implementation</a:t>
            </a:r>
            <a:r>
              <a:rPr lang="en-US" dirty="0"/>
              <a:t> &amp;&amp; </a:t>
            </a:r>
            <a:r>
              <a:rPr lang="en-US" dirty="0" err="1"/>
              <a:t>document.implementation.createDocument</a:t>
            </a:r>
            <a:r>
              <a:rPr lang="en-US" dirty="0"/>
              <a:t>) {</a:t>
            </a:r>
          </a:p>
          <a:p>
            <a:pPr marL="0" indent="0">
              <a:lnSpc>
                <a:spcPct val="120000"/>
              </a:lnSpc>
              <a:spcBef>
                <a:spcPts val="0"/>
              </a:spcBef>
              <a:buNone/>
            </a:pPr>
            <a:r>
              <a:rPr lang="en-US" dirty="0"/>
              <a:t>         </a:t>
            </a:r>
            <a:r>
              <a:rPr lang="en-US" dirty="0" err="1"/>
              <a:t>xsltProcessor</a:t>
            </a:r>
            <a:r>
              <a:rPr lang="en-US" dirty="0"/>
              <a:t> = new </a:t>
            </a:r>
            <a:r>
              <a:rPr lang="en-US" dirty="0" err="1"/>
              <a:t>XSLTProcessor</a:t>
            </a:r>
            <a:r>
              <a:rPr lang="en-US" dirty="0"/>
              <a:t>();</a:t>
            </a:r>
          </a:p>
          <a:p>
            <a:pPr marL="0" indent="0">
              <a:lnSpc>
                <a:spcPct val="120000"/>
              </a:lnSpc>
              <a:spcBef>
                <a:spcPts val="0"/>
              </a:spcBef>
              <a:buNone/>
            </a:pPr>
            <a:r>
              <a:rPr lang="en-US" dirty="0"/>
              <a:t>         </a:t>
            </a:r>
            <a:r>
              <a:rPr lang="en-US" dirty="0" err="1"/>
              <a:t>xsltProcessor.importStylesheet</a:t>
            </a:r>
            <a:r>
              <a:rPr lang="en-US" dirty="0"/>
              <a:t>(</a:t>
            </a:r>
            <a:r>
              <a:rPr lang="en-US" dirty="0" err="1"/>
              <a:t>xsl</a:t>
            </a:r>
            <a:r>
              <a:rPr lang="en-US" dirty="0"/>
              <a:t>);</a:t>
            </a:r>
          </a:p>
          <a:p>
            <a:pPr marL="0" indent="0">
              <a:lnSpc>
                <a:spcPct val="120000"/>
              </a:lnSpc>
              <a:spcBef>
                <a:spcPts val="0"/>
              </a:spcBef>
              <a:buNone/>
            </a:pPr>
            <a:r>
              <a:rPr lang="en-US" dirty="0"/>
              <a:t>         </a:t>
            </a:r>
            <a:r>
              <a:rPr lang="en-US" dirty="0" err="1"/>
              <a:t>resultDocument</a:t>
            </a:r>
            <a:r>
              <a:rPr lang="en-US" dirty="0"/>
              <a:t> = </a:t>
            </a:r>
            <a:r>
              <a:rPr lang="en-US" dirty="0" err="1"/>
              <a:t>xsltProcessor.transformToFragment</a:t>
            </a:r>
            <a:r>
              <a:rPr lang="en-US" dirty="0"/>
              <a:t>(xml, document);</a:t>
            </a:r>
          </a:p>
          <a:p>
            <a:pPr marL="0" indent="0">
              <a:lnSpc>
                <a:spcPct val="120000"/>
              </a:lnSpc>
              <a:spcBef>
                <a:spcPts val="0"/>
              </a:spcBef>
              <a:buNone/>
            </a:pPr>
            <a:r>
              <a:rPr lang="en-US" dirty="0"/>
              <a:t>        </a:t>
            </a:r>
            <a:r>
              <a:rPr lang="en-US" dirty="0" err="1"/>
              <a:t>document.getElementById</a:t>
            </a:r>
            <a:r>
              <a:rPr lang="en-US" dirty="0"/>
              <a:t>("example").</a:t>
            </a:r>
            <a:r>
              <a:rPr lang="en-US" dirty="0" err="1"/>
              <a:t>appendChild</a:t>
            </a:r>
            <a:r>
              <a:rPr lang="en-US" dirty="0"/>
              <a:t>(</a:t>
            </a:r>
            <a:r>
              <a:rPr lang="en-US" dirty="0" err="1"/>
              <a:t>resultDocument</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p>
          <a:p>
            <a:pPr marL="0" indent="0">
              <a:lnSpc>
                <a:spcPct val="120000"/>
              </a:lnSpc>
              <a:spcBef>
                <a:spcPts val="0"/>
              </a:spcBef>
              <a:buNone/>
            </a:pPr>
            <a:r>
              <a:rPr lang="en-US" dirty="0"/>
              <a:t>&lt;/script&gt;</a:t>
            </a:r>
          </a:p>
          <a:p>
            <a:pPr marL="0" indent="0">
              <a:lnSpc>
                <a:spcPct val="120000"/>
              </a:lnSpc>
              <a:spcBef>
                <a:spcPts val="0"/>
              </a:spcBef>
              <a:buNone/>
            </a:pPr>
            <a:r>
              <a:rPr lang="en-US" dirty="0"/>
              <a:t>&lt;/head&gt;</a:t>
            </a:r>
          </a:p>
          <a:p>
            <a:pPr marL="0" indent="0">
              <a:lnSpc>
                <a:spcPct val="120000"/>
              </a:lnSpc>
              <a:spcBef>
                <a:spcPts val="0"/>
              </a:spcBef>
              <a:buNone/>
            </a:pPr>
            <a:r>
              <a:rPr lang="en-US" dirty="0"/>
              <a:t>&lt;body </a:t>
            </a:r>
            <a:r>
              <a:rPr lang="en-US" dirty="0" err="1"/>
              <a:t>onload</a:t>
            </a:r>
            <a:r>
              <a:rPr lang="en-US" dirty="0"/>
              <a:t>="</a:t>
            </a:r>
            <a:r>
              <a:rPr lang="en-US" dirty="0" err="1"/>
              <a:t>displayResult</a:t>
            </a:r>
            <a:r>
              <a:rPr lang="en-US" dirty="0"/>
              <a:t>()"&gt;</a:t>
            </a:r>
          </a:p>
          <a:p>
            <a:pPr marL="0" indent="0">
              <a:lnSpc>
                <a:spcPct val="120000"/>
              </a:lnSpc>
              <a:spcBef>
                <a:spcPts val="0"/>
              </a:spcBef>
              <a:buNone/>
            </a:pPr>
            <a:r>
              <a:rPr lang="en-US" dirty="0"/>
              <a:t>   &lt;div id="example" /&gt;</a:t>
            </a:r>
          </a:p>
          <a:p>
            <a:pPr marL="0" indent="0">
              <a:lnSpc>
                <a:spcPct val="120000"/>
              </a:lnSpc>
              <a:spcBef>
                <a:spcPts val="0"/>
              </a:spcBef>
              <a:buNone/>
            </a:pPr>
            <a:r>
              <a:rPr lang="en-US" dirty="0"/>
              <a:t>&lt;/body&gt;</a:t>
            </a:r>
          </a:p>
          <a:p>
            <a:pPr marL="0" indent="0">
              <a:lnSpc>
                <a:spcPct val="120000"/>
              </a:lnSpc>
              <a:spcBef>
                <a:spcPts val="0"/>
              </a:spcBef>
              <a:buNone/>
            </a:pPr>
            <a:r>
              <a:rPr lang="en-US" dirty="0"/>
              <a:t>&lt;/html&gt;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25</a:t>
            </a:fld>
            <a:endParaRPr lang="ru-RU"/>
          </a:p>
        </p:txBody>
      </p:sp>
      <p:pic>
        <p:nvPicPr>
          <p:cNvPr id="5" name="Рисунок 4"/>
          <p:cNvPicPr>
            <a:picLocks noChangeAspect="1"/>
          </p:cNvPicPr>
          <p:nvPr/>
        </p:nvPicPr>
        <p:blipFill>
          <a:blip r:embed="rId2"/>
          <a:stretch>
            <a:fillRect/>
          </a:stretch>
        </p:blipFill>
        <p:spPr>
          <a:xfrm>
            <a:off x="1969653" y="1510240"/>
            <a:ext cx="5204693" cy="4200279"/>
          </a:xfrm>
          <a:prstGeom prst="rect">
            <a:avLst/>
          </a:prstGeom>
        </p:spPr>
      </p:pic>
    </p:spTree>
    <p:extLst>
      <p:ext uri="{BB962C8B-B14F-4D97-AF65-F5344CB8AC3E}">
        <p14:creationId xmlns:p14="http://schemas.microsoft.com/office/powerpoint/2010/main" val="253514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таблицы, слайд 2/</a:t>
            </a:r>
            <a:r>
              <a:rPr lang="en-US" dirty="0"/>
              <a:t>3</a:t>
            </a:r>
          </a:p>
        </p:txBody>
      </p:sp>
      <p:sp>
        <p:nvSpPr>
          <p:cNvPr id="3" name="Content Placeholder 2"/>
          <p:cNvSpPr>
            <a:spLocks noGrp="1"/>
          </p:cNvSpPr>
          <p:nvPr>
            <p:ph idx="1"/>
          </p:nvPr>
        </p:nvSpPr>
        <p:spPr>
          <a:xfrm>
            <a:off x="628650" y="1825624"/>
            <a:ext cx="7886700" cy="4835151"/>
          </a:xfrm>
        </p:spPr>
        <p:txBody>
          <a:bodyPr>
            <a:normAutofit fontScale="47500" lnSpcReduction="20000"/>
          </a:bodyPr>
          <a:lstStyle/>
          <a:p>
            <a:r>
              <a:rPr lang="en-US" dirty="0"/>
              <a:t>ROW SHARE</a:t>
            </a:r>
          </a:p>
          <a:p>
            <a:r>
              <a:rPr lang="ru-RU" dirty="0"/>
              <a:t>Конфликтует с режимами блокировки </a:t>
            </a:r>
            <a:r>
              <a:rPr lang="en-US" cap="small" dirty="0"/>
              <a:t>exclusive</a:t>
            </a:r>
            <a:r>
              <a:rPr lang="ru-RU" dirty="0"/>
              <a:t>и </a:t>
            </a:r>
            <a:r>
              <a:rPr lang="en-US" cap="small" dirty="0"/>
              <a:t>access exclusive.</a:t>
            </a:r>
            <a:endParaRPr lang="en-US" dirty="0"/>
          </a:p>
          <a:p>
            <a:r>
              <a:rPr lang="ru-RU" dirty="0"/>
              <a:t>Команды </a:t>
            </a:r>
            <a:r>
              <a:rPr lang="en-US" cap="small" dirty="0"/>
              <a:t>select for update</a:t>
            </a:r>
            <a:r>
              <a:rPr lang="ru-RU" dirty="0"/>
              <a:t>и </a:t>
            </a:r>
            <a:r>
              <a:rPr lang="en-US" cap="small" dirty="0"/>
              <a:t>select for share</a:t>
            </a:r>
            <a:r>
              <a:rPr lang="ru-RU" dirty="0"/>
              <a:t>получают такую блокировку для своих целевых таблиц (помимо блокировок </a:t>
            </a:r>
            <a:r>
              <a:rPr lang="en-US" cap="small" dirty="0"/>
              <a:t>access share</a:t>
            </a:r>
            <a:r>
              <a:rPr lang="ru-RU" dirty="0"/>
              <a:t>для любых таблиц, которые используется в этих запросов, но не в предложении </a:t>
            </a:r>
            <a:r>
              <a:rPr lang="en-US" cap="small" dirty="0"/>
              <a:t>for update/for share).</a:t>
            </a:r>
            <a:endParaRPr lang="en-US" dirty="0"/>
          </a:p>
          <a:p>
            <a:r>
              <a:rPr lang="en-US" dirty="0"/>
              <a:t>ROW EXCLUSIVE</a:t>
            </a:r>
          </a:p>
          <a:p>
            <a:r>
              <a:rPr lang="ru-RU" dirty="0"/>
              <a:t>Конфликтует с режимами блокировки </a:t>
            </a:r>
            <a:r>
              <a:rPr lang="en-US" cap="small" dirty="0"/>
              <a:t>share, share row exclusive, exclusive</a:t>
            </a:r>
            <a:r>
              <a:rPr lang="ru-RU" dirty="0"/>
              <a:t>и </a:t>
            </a:r>
            <a:r>
              <a:rPr lang="en-US" cap="small" dirty="0"/>
              <a:t>access exclusive.</a:t>
            </a:r>
            <a:endParaRPr lang="en-US" dirty="0"/>
          </a:p>
          <a:p>
            <a:r>
              <a:rPr lang="ru-RU" dirty="0"/>
              <a:t>Команды </a:t>
            </a:r>
            <a:r>
              <a:rPr lang="en-US" cap="small" dirty="0"/>
              <a:t>update, delete</a:t>
            </a:r>
            <a:r>
              <a:rPr lang="ru-RU" dirty="0"/>
              <a:t>и </a:t>
            </a:r>
            <a:r>
              <a:rPr lang="en-US" cap="small" dirty="0"/>
              <a:t>insert</a:t>
            </a:r>
            <a:r>
              <a:rPr lang="ru-RU" dirty="0"/>
              <a:t>получают такую блокировку для целевой таблицы (в дополнение к блокировкам </a:t>
            </a:r>
            <a:r>
              <a:rPr lang="en-US" cap="small" dirty="0"/>
              <a:t>access share</a:t>
            </a:r>
            <a:r>
              <a:rPr lang="ru-RU" dirty="0"/>
              <a:t>для всех других задействованных таблиц). Вообще говоря, блокировку в этом режиме получает любая команда, которая </a:t>
            </a:r>
            <a:r>
              <a:rPr lang="ru-RU" i="1" dirty="0"/>
              <a:t>изменяет данные</a:t>
            </a:r>
            <a:r>
              <a:rPr lang="ru-RU" dirty="0"/>
              <a:t> в таблице.</a:t>
            </a:r>
            <a:endParaRPr lang="en-US" dirty="0"/>
          </a:p>
          <a:p>
            <a:r>
              <a:rPr lang="en-US" dirty="0"/>
              <a:t>SHARE UPDATE EXCLUSIVE</a:t>
            </a:r>
          </a:p>
          <a:p>
            <a:r>
              <a:rPr lang="ru-RU" dirty="0"/>
              <a:t>Конфликтует с режимами блокировки </a:t>
            </a:r>
            <a:r>
              <a:rPr lang="en-US" cap="small" dirty="0"/>
              <a:t>share update exclusive, share, share row exclusive, exclusive</a:t>
            </a:r>
            <a:r>
              <a:rPr lang="ru-RU" dirty="0"/>
              <a:t>и </a:t>
            </a:r>
            <a:r>
              <a:rPr lang="en-US" cap="small" dirty="0"/>
              <a:t>access exclusive.</a:t>
            </a:r>
            <a:r>
              <a:rPr lang="ru-RU" dirty="0"/>
              <a:t>Этот режим защищает таблицу от параллельного изменения схемы и запуска процесса </a:t>
            </a:r>
            <a:r>
              <a:rPr lang="en-US" cap="small" dirty="0"/>
              <a:t>vacuum.</a:t>
            </a:r>
            <a:endParaRPr lang="en-US" dirty="0"/>
          </a:p>
          <a:p>
            <a:r>
              <a:rPr lang="ru-RU" dirty="0"/>
              <a:t>Запрашивается командами </a:t>
            </a:r>
            <a:r>
              <a:rPr lang="en-US" cap="small" dirty="0"/>
              <a:t>vacuum</a:t>
            </a:r>
            <a:r>
              <a:rPr lang="ru-RU" dirty="0"/>
              <a:t>(без </a:t>
            </a:r>
            <a:r>
              <a:rPr lang="en-US" cap="small" dirty="0"/>
              <a:t>full), analyze, create index concurrently, alter table validate</a:t>
            </a:r>
            <a:r>
              <a:rPr lang="ru-RU" dirty="0"/>
              <a:t>и другими видами </a:t>
            </a:r>
            <a:r>
              <a:rPr lang="en-US" cap="small" dirty="0"/>
              <a:t>alter table</a:t>
            </a:r>
            <a:r>
              <a:rPr lang="ru-RU" dirty="0"/>
              <a:t>.</a:t>
            </a:r>
            <a:endParaRPr lang="en-US" dirty="0"/>
          </a:p>
          <a:p>
            <a:r>
              <a:rPr lang="en-US" dirty="0"/>
              <a:t>SHARE</a:t>
            </a:r>
          </a:p>
          <a:p>
            <a:r>
              <a:rPr lang="ru-RU" dirty="0"/>
              <a:t>Конфликтует с режимами блокировки </a:t>
            </a:r>
            <a:r>
              <a:rPr lang="en-US" cap="small" dirty="0"/>
              <a:t>row exclusive, share update exclusive, share row exclusive, exclusive</a:t>
            </a:r>
            <a:r>
              <a:rPr lang="ru-RU" dirty="0"/>
              <a:t>и </a:t>
            </a:r>
            <a:r>
              <a:rPr lang="en-US" cap="small" dirty="0"/>
              <a:t>access exclusive.</a:t>
            </a:r>
            <a:r>
              <a:rPr lang="ru-RU" dirty="0"/>
              <a:t>Этот режим защищает таблицу от параллельного изменения данных.</a:t>
            </a:r>
            <a:endParaRPr lang="en-US" dirty="0"/>
          </a:p>
          <a:p>
            <a:r>
              <a:rPr lang="ru-RU" dirty="0"/>
              <a:t>Запрашивается командой </a:t>
            </a:r>
            <a:r>
              <a:rPr lang="en-US" cap="small" dirty="0"/>
              <a:t>create index</a:t>
            </a:r>
            <a:r>
              <a:rPr lang="ru-RU" dirty="0"/>
              <a:t>(без параметра </a:t>
            </a:r>
            <a:r>
              <a:rPr lang="en-US" cap="small" dirty="0"/>
              <a:t>concurrently).</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250</a:t>
            </a:fld>
            <a:endParaRPr lang="ru-RU"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таблицы, слайд 3/</a:t>
            </a:r>
            <a:r>
              <a:rPr lang="en-US" dirty="0"/>
              <a:t>3</a:t>
            </a:r>
          </a:p>
        </p:txBody>
      </p:sp>
      <p:sp>
        <p:nvSpPr>
          <p:cNvPr id="3" name="Content Placeholder 2"/>
          <p:cNvSpPr>
            <a:spLocks noGrp="1"/>
          </p:cNvSpPr>
          <p:nvPr>
            <p:ph idx="1"/>
          </p:nvPr>
        </p:nvSpPr>
        <p:spPr>
          <a:xfrm>
            <a:off x="628650" y="1825625"/>
            <a:ext cx="7886700" cy="4897904"/>
          </a:xfrm>
        </p:spPr>
        <p:txBody>
          <a:bodyPr>
            <a:normAutofit lnSpcReduction="10000"/>
          </a:bodyPr>
          <a:lstStyle/>
          <a:p>
            <a:r>
              <a:rPr lang="en-US" sz="1200" dirty="0">
                <a:latin typeface="Times New Roman" pitchFamily="18" charset="0"/>
                <a:cs typeface="Times New Roman" pitchFamily="18" charset="0"/>
              </a:rPr>
              <a:t>SHARE ROW EXCLUSIVE</a:t>
            </a:r>
          </a:p>
          <a:p>
            <a:r>
              <a:rPr lang="ru-RU" sz="1200" dirty="0">
                <a:latin typeface="Times New Roman" pitchFamily="18" charset="0"/>
                <a:cs typeface="Times New Roman" pitchFamily="18" charset="0"/>
              </a:rPr>
              <a:t>Конфликтует с режимами блокировки </a:t>
            </a:r>
            <a:r>
              <a:rPr lang="en-US" sz="1200" cap="small" dirty="0">
                <a:latin typeface="Times New Roman" pitchFamily="18" charset="0"/>
                <a:cs typeface="Times New Roman" pitchFamily="18" charset="0"/>
              </a:rPr>
              <a:t>row exclusive, share update exclusive, share, share row exclusive, exclusive</a:t>
            </a:r>
            <a:r>
              <a:rPr lang="ru-RU" sz="1200" dirty="0">
                <a:latin typeface="Times New Roman" pitchFamily="18" charset="0"/>
                <a:cs typeface="Times New Roman" pitchFamily="18" charset="0"/>
              </a:rPr>
              <a:t>и </a:t>
            </a:r>
            <a:r>
              <a:rPr lang="en-US" sz="1200" cap="small" dirty="0">
                <a:latin typeface="Times New Roman" pitchFamily="18" charset="0"/>
                <a:cs typeface="Times New Roman" pitchFamily="18" charset="0"/>
              </a:rPr>
              <a:t>access exclusive.</a:t>
            </a:r>
            <a:r>
              <a:rPr lang="ru-RU" sz="1200" dirty="0">
                <a:latin typeface="Times New Roman" pitchFamily="18" charset="0"/>
                <a:cs typeface="Times New Roman" pitchFamily="18" charset="0"/>
              </a:rPr>
              <a:t>Этот режим защищает таблицу от параллельных изменений данных и при этом он является самоисключающим, так что такую блокировку может получить только один сеанс.</a:t>
            </a:r>
            <a:endParaRPr lang="en-US"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Запрашивается командой </a:t>
            </a:r>
            <a:r>
              <a:rPr lang="en-US" sz="1200" cap="small" dirty="0">
                <a:latin typeface="Times New Roman" pitchFamily="18" charset="0"/>
                <a:cs typeface="Times New Roman" pitchFamily="18" charset="0"/>
              </a:rPr>
              <a:t>create trigger</a:t>
            </a:r>
            <a:r>
              <a:rPr lang="ru-RU" sz="1200" dirty="0">
                <a:latin typeface="Times New Roman" pitchFamily="18" charset="0"/>
                <a:cs typeface="Times New Roman" pitchFamily="18" charset="0"/>
              </a:rPr>
              <a:t>и многими формами </a:t>
            </a:r>
            <a:r>
              <a:rPr lang="en-US" sz="1200" cap="small" dirty="0">
                <a:latin typeface="Times New Roman" pitchFamily="18" charset="0"/>
                <a:cs typeface="Times New Roman" pitchFamily="18" charset="0"/>
              </a:rPr>
              <a:t>alter table</a:t>
            </a:r>
            <a:r>
              <a:rPr lang="ru-RU"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EXCLUSIVE</a:t>
            </a:r>
          </a:p>
          <a:p>
            <a:r>
              <a:rPr lang="ru-RU" sz="1200" dirty="0">
                <a:latin typeface="Times New Roman" pitchFamily="18" charset="0"/>
                <a:cs typeface="Times New Roman" pitchFamily="18" charset="0"/>
              </a:rPr>
              <a:t>Конфликтует с режимами блокировки </a:t>
            </a:r>
            <a:r>
              <a:rPr lang="en-US" sz="1200" cap="small" dirty="0">
                <a:latin typeface="Times New Roman" pitchFamily="18" charset="0"/>
                <a:cs typeface="Times New Roman" pitchFamily="18" charset="0"/>
              </a:rPr>
              <a:t>row share, row exclusive, share update exclusive, share, share row exclusive, exclusive </a:t>
            </a:r>
            <a:r>
              <a:rPr lang="ru-RU" sz="1200" dirty="0">
                <a:latin typeface="Times New Roman" pitchFamily="18" charset="0"/>
                <a:cs typeface="Times New Roman" pitchFamily="18" charset="0"/>
              </a:rPr>
              <a:t>и </a:t>
            </a:r>
            <a:r>
              <a:rPr lang="en-US" sz="1200" cap="small" dirty="0">
                <a:latin typeface="Times New Roman" pitchFamily="18" charset="0"/>
                <a:cs typeface="Times New Roman" pitchFamily="18" charset="0"/>
              </a:rPr>
              <a:t>access exclusive.</a:t>
            </a:r>
            <a:r>
              <a:rPr lang="ru-RU" sz="1200" dirty="0">
                <a:latin typeface="Times New Roman" pitchFamily="18" charset="0"/>
                <a:cs typeface="Times New Roman" pitchFamily="18" charset="0"/>
              </a:rPr>
              <a:t>Этот режим совместим только с блокировкой </a:t>
            </a:r>
            <a:r>
              <a:rPr lang="en-US" sz="1200" dirty="0">
                <a:latin typeface="Times New Roman" pitchFamily="18" charset="0"/>
                <a:cs typeface="Times New Roman" pitchFamily="18" charset="0"/>
              </a:rPr>
              <a:t>ACCESS SHARE</a:t>
            </a:r>
            <a:r>
              <a:rPr lang="ru-RU" sz="1200" dirty="0">
                <a:latin typeface="Times New Roman" pitchFamily="18" charset="0"/>
                <a:cs typeface="Times New Roman" pitchFamily="18" charset="0"/>
              </a:rPr>
              <a:t>, то есть параллельно с транзакцией, получившей блокировку в этой режиме, допускается только чтение таблицы.</a:t>
            </a:r>
            <a:endParaRPr lang="en-US"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Запрашивается командой </a:t>
            </a:r>
            <a:r>
              <a:rPr lang="en-US" sz="1200" cap="small" dirty="0">
                <a:latin typeface="Times New Roman" pitchFamily="18" charset="0"/>
                <a:cs typeface="Times New Roman" pitchFamily="18" charset="0"/>
              </a:rPr>
              <a:t>refresh materialized view concurrently.</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ACCESS EXCLUSIVE</a:t>
            </a:r>
          </a:p>
          <a:p>
            <a:r>
              <a:rPr lang="ru-RU" sz="1200" dirty="0">
                <a:latin typeface="Times New Roman" pitchFamily="18" charset="0"/>
                <a:cs typeface="Times New Roman" pitchFamily="18" charset="0"/>
              </a:rPr>
              <a:t>Конфликтует со всеми режимами блокировки </a:t>
            </a:r>
            <a:r>
              <a:rPr lang="en-US" sz="1200" cap="small" dirty="0">
                <a:latin typeface="Times New Roman" pitchFamily="18" charset="0"/>
                <a:cs typeface="Times New Roman" pitchFamily="18" charset="0"/>
              </a:rPr>
              <a:t>(access share, row share, row exclusive, share UPDATE</a:t>
            </a:r>
            <a:r>
              <a:rPr lang="en-US" sz="1200" dirty="0">
                <a:latin typeface="Times New Roman" pitchFamily="18" charset="0"/>
                <a:cs typeface="Times New Roman" pitchFamily="18" charset="0"/>
              </a:rPr>
              <a:t> EXCLUSIVE, SHARE, SHARE ROW EXCLUSIVE, EXCLUSIVE </a:t>
            </a:r>
            <a:r>
              <a:rPr lang="ru-RU" sz="1200" dirty="0">
                <a:latin typeface="Times New Roman" pitchFamily="18" charset="0"/>
                <a:cs typeface="Times New Roman" pitchFamily="18" charset="0"/>
              </a:rPr>
              <a:t>и </a:t>
            </a:r>
            <a:r>
              <a:rPr lang="en-US" sz="1200" dirty="0">
                <a:latin typeface="Times New Roman" pitchFamily="18" charset="0"/>
                <a:cs typeface="Times New Roman" pitchFamily="18" charset="0"/>
              </a:rPr>
              <a:t>ACCESS EXCLUSIVE). </a:t>
            </a:r>
            <a:r>
              <a:rPr lang="ru-RU" sz="1200" dirty="0">
                <a:latin typeface="Times New Roman" pitchFamily="18" charset="0"/>
                <a:cs typeface="Times New Roman" pitchFamily="18" charset="0"/>
              </a:rPr>
              <a:t>Этот режим гарантирует, что кроме транзакции, получившей эту блокировку, никакая другая транзакция не может обращаться к таблице каким-либо способом.</a:t>
            </a:r>
            <a:endParaRPr lang="en-US"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Запрашивается командами </a:t>
            </a:r>
            <a:r>
              <a:rPr lang="en-US" sz="1200" cap="small" dirty="0">
                <a:latin typeface="Times New Roman" pitchFamily="18" charset="0"/>
                <a:cs typeface="Times New Roman" pitchFamily="18" charset="0"/>
              </a:rPr>
              <a:t>drop table, truncate, </a:t>
            </a:r>
            <a:r>
              <a:rPr lang="en-US" sz="1200" cap="small" dirty="0" err="1">
                <a:latin typeface="Times New Roman" pitchFamily="18" charset="0"/>
                <a:cs typeface="Times New Roman" pitchFamily="18" charset="0"/>
              </a:rPr>
              <a:t>reindex</a:t>
            </a:r>
            <a:r>
              <a:rPr lang="en-US" sz="1200" cap="small" dirty="0">
                <a:latin typeface="Times New Roman" pitchFamily="18" charset="0"/>
                <a:cs typeface="Times New Roman" pitchFamily="18" charset="0"/>
              </a:rPr>
              <a:t>, cluster, vacuum full</a:t>
            </a:r>
            <a:r>
              <a:rPr lang="ru-RU" sz="1200" dirty="0">
                <a:latin typeface="Times New Roman" pitchFamily="18" charset="0"/>
                <a:cs typeface="Times New Roman" pitchFamily="18" charset="0"/>
              </a:rPr>
              <a:t>и </a:t>
            </a:r>
            <a:r>
              <a:rPr lang="en-US" sz="1200" cap="small" dirty="0">
                <a:latin typeface="Times New Roman" pitchFamily="18" charset="0"/>
                <a:cs typeface="Times New Roman" pitchFamily="18" charset="0"/>
              </a:rPr>
              <a:t>refresh materialized view</a:t>
            </a:r>
            <a:r>
              <a:rPr lang="ru-RU" sz="1200" dirty="0">
                <a:latin typeface="Times New Roman" pitchFamily="18" charset="0"/>
                <a:cs typeface="Times New Roman" pitchFamily="18" charset="0"/>
              </a:rPr>
              <a:t>(без </a:t>
            </a:r>
            <a:r>
              <a:rPr lang="en-US" sz="1200" cap="small" dirty="0">
                <a:latin typeface="Times New Roman" pitchFamily="18" charset="0"/>
                <a:cs typeface="Times New Roman" pitchFamily="18" charset="0"/>
              </a:rPr>
              <a:t>concurrently).</a:t>
            </a:r>
            <a:r>
              <a:rPr lang="ru-RU" sz="1200" dirty="0">
                <a:latin typeface="Times New Roman" pitchFamily="18" charset="0"/>
                <a:cs typeface="Times New Roman" pitchFamily="18" charset="0"/>
              </a:rPr>
              <a:t>Блокировку на этом уровне запрашивают также многие виды </a:t>
            </a:r>
            <a:r>
              <a:rPr lang="en-US" sz="1200" cap="small" dirty="0">
                <a:latin typeface="Times New Roman" pitchFamily="18" charset="0"/>
                <a:cs typeface="Times New Roman" pitchFamily="18" charset="0"/>
              </a:rPr>
              <a:t>alter table.</a:t>
            </a:r>
            <a:r>
              <a:rPr lang="ru-RU" sz="1200" dirty="0">
                <a:latin typeface="Times New Roman" pitchFamily="18" charset="0"/>
                <a:cs typeface="Times New Roman" pitchFamily="18" charset="0"/>
              </a:rPr>
              <a:t>В этом режиме по умолчанию запрашивают блокировку и операторы </a:t>
            </a:r>
            <a:r>
              <a:rPr lang="en-US" sz="1200" cap="small" dirty="0">
                <a:latin typeface="Times New Roman" pitchFamily="18" charset="0"/>
                <a:cs typeface="Times New Roman" pitchFamily="18" charset="0"/>
              </a:rPr>
              <a:t>lock table,</a:t>
            </a:r>
            <a:r>
              <a:rPr lang="ru-RU" sz="1200" dirty="0">
                <a:latin typeface="Times New Roman" pitchFamily="18" charset="0"/>
                <a:cs typeface="Times New Roman" pitchFamily="18" charset="0"/>
              </a:rPr>
              <a:t>если явно не выбран другой режим.</a:t>
            </a:r>
            <a:endParaRPr lang="en-US" sz="1200" dirty="0">
              <a:latin typeface="Times New Roman" pitchFamily="18" charset="0"/>
              <a:cs typeface="Times New Roman" pitchFamily="18" charset="0"/>
            </a:endParaRPr>
          </a:p>
          <a:p>
            <a:r>
              <a:rPr lang="ru-RU" sz="1200" dirty="0">
                <a:latin typeface="Times New Roman" pitchFamily="18" charset="0"/>
                <a:cs typeface="Times New Roman" pitchFamily="18" charset="0"/>
              </a:rPr>
              <a:t>Полученная транзакцией блокировка обычно сохраняется до конца транзакции. Но если блокировка получена после установки точки сохранения, она освобождается немедленно в случае отката к этой точке. Это согласуется с принципом действия </a:t>
            </a:r>
            <a:r>
              <a:rPr lang="en-US" sz="1200" cap="small" dirty="0">
                <a:latin typeface="Times New Roman" pitchFamily="18" charset="0"/>
                <a:cs typeface="Times New Roman" pitchFamily="18" charset="0"/>
              </a:rPr>
              <a:t>rollback</a:t>
            </a:r>
            <a:r>
              <a:rPr lang="ru-RU" sz="1200" dirty="0">
                <a:latin typeface="Times New Roman" pitchFamily="18" charset="0"/>
                <a:cs typeface="Times New Roman" pitchFamily="18" charset="0"/>
              </a:rPr>
              <a:t>— эта команда отменяет эффекты всех команд после точки сохранения. То же справедливо и для блокировок, полученных в блоке исключений </a:t>
            </a:r>
            <a:r>
              <a:rPr lang="en-US" sz="1200" dirty="0">
                <a:latin typeface="Times New Roman" pitchFamily="18" charset="0"/>
                <a:cs typeface="Times New Roman" pitchFamily="18" charset="0"/>
              </a:rPr>
              <a:t>PL</a:t>
            </a:r>
            <a:r>
              <a:rPr lang="ru-RU" sz="1200" dirty="0">
                <a:latin typeface="Times New Roman" pitchFamily="18" charset="0"/>
                <a:cs typeface="Times New Roman" pitchFamily="18" charset="0"/>
              </a:rPr>
              <a:t>/</a:t>
            </a:r>
            <a:r>
              <a:rPr lang="en-US" sz="1200" dirty="0" err="1">
                <a:latin typeface="Times New Roman" pitchFamily="18" charset="0"/>
                <a:cs typeface="Times New Roman" pitchFamily="18" charset="0"/>
              </a:rPr>
              <a:t>pgSQL</a:t>
            </a:r>
            <a:r>
              <a:rPr lang="ru-RU" sz="1200" dirty="0">
                <a:latin typeface="Times New Roman" pitchFamily="18" charset="0"/>
                <a:cs typeface="Times New Roman" pitchFamily="18" charset="0"/>
              </a:rPr>
              <a:t>: при выходе из блока с ошибкой такие блокировки освобождаются.</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7BF893A-1522-497C-9455-E0D4EBB3EDB5}" type="slidenum">
              <a:rPr lang="ru-RU" smtClean="0"/>
              <a:pPr/>
              <a:t>251</a:t>
            </a:fld>
            <a:endParaRPr lang="ru-RU"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Кофликтующие режимы блокировки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252</a:t>
            </a:fld>
            <a:endParaRPr lang="ru-RU" dirty="0"/>
          </a:p>
        </p:txBody>
      </p:sp>
      <p:graphicFrame>
        <p:nvGraphicFramePr>
          <p:cNvPr id="5" name="Table 4"/>
          <p:cNvGraphicFramePr>
            <a:graphicFrameLocks noGrp="1"/>
          </p:cNvGraphicFramePr>
          <p:nvPr/>
        </p:nvGraphicFramePr>
        <p:xfrm>
          <a:off x="1124187" y="1842204"/>
          <a:ext cx="6675106" cy="4943179"/>
        </p:xfrm>
        <a:graphic>
          <a:graphicData uri="http://schemas.openxmlformats.org/drawingml/2006/table">
            <a:tbl>
              <a:tblPr/>
              <a:tblGrid>
                <a:gridCol w="736368">
                  <a:extLst>
                    <a:ext uri="{9D8B030D-6E8A-4147-A177-3AD203B41FA5}">
                      <a16:colId xmlns:a16="http://schemas.microsoft.com/office/drawing/2014/main" val="20000"/>
                    </a:ext>
                  </a:extLst>
                </a:gridCol>
                <a:gridCol w="733224">
                  <a:extLst>
                    <a:ext uri="{9D8B030D-6E8A-4147-A177-3AD203B41FA5}">
                      <a16:colId xmlns:a16="http://schemas.microsoft.com/office/drawing/2014/main" val="20001"/>
                    </a:ext>
                  </a:extLst>
                </a:gridCol>
                <a:gridCol w="733224">
                  <a:extLst>
                    <a:ext uri="{9D8B030D-6E8A-4147-A177-3AD203B41FA5}">
                      <a16:colId xmlns:a16="http://schemas.microsoft.com/office/drawing/2014/main" val="20002"/>
                    </a:ext>
                  </a:extLst>
                </a:gridCol>
                <a:gridCol w="733224">
                  <a:extLst>
                    <a:ext uri="{9D8B030D-6E8A-4147-A177-3AD203B41FA5}">
                      <a16:colId xmlns:a16="http://schemas.microsoft.com/office/drawing/2014/main" val="20003"/>
                    </a:ext>
                  </a:extLst>
                </a:gridCol>
                <a:gridCol w="733224">
                  <a:extLst>
                    <a:ext uri="{9D8B030D-6E8A-4147-A177-3AD203B41FA5}">
                      <a16:colId xmlns:a16="http://schemas.microsoft.com/office/drawing/2014/main" val="20004"/>
                    </a:ext>
                  </a:extLst>
                </a:gridCol>
                <a:gridCol w="733224">
                  <a:extLst>
                    <a:ext uri="{9D8B030D-6E8A-4147-A177-3AD203B41FA5}">
                      <a16:colId xmlns:a16="http://schemas.microsoft.com/office/drawing/2014/main" val="20005"/>
                    </a:ext>
                  </a:extLst>
                </a:gridCol>
                <a:gridCol w="733224">
                  <a:extLst>
                    <a:ext uri="{9D8B030D-6E8A-4147-A177-3AD203B41FA5}">
                      <a16:colId xmlns:a16="http://schemas.microsoft.com/office/drawing/2014/main" val="20006"/>
                    </a:ext>
                  </a:extLst>
                </a:gridCol>
                <a:gridCol w="769697">
                  <a:extLst>
                    <a:ext uri="{9D8B030D-6E8A-4147-A177-3AD203B41FA5}">
                      <a16:colId xmlns:a16="http://schemas.microsoft.com/office/drawing/2014/main" val="20007"/>
                    </a:ext>
                  </a:extLst>
                </a:gridCol>
                <a:gridCol w="769697">
                  <a:extLst>
                    <a:ext uri="{9D8B030D-6E8A-4147-A177-3AD203B41FA5}">
                      <a16:colId xmlns:a16="http://schemas.microsoft.com/office/drawing/2014/main" val="20008"/>
                    </a:ext>
                  </a:extLst>
                </a:gridCol>
              </a:tblGrid>
              <a:tr h="214434">
                <a:tc rowSpan="2">
                  <a:txBody>
                    <a:bodyPr/>
                    <a:lstStyle/>
                    <a:p>
                      <a:pPr marL="0" marR="0" indent="0" algn="l">
                        <a:lnSpc>
                          <a:spcPts val="1200"/>
                        </a:lnSpc>
                        <a:spcBef>
                          <a:spcPts val="0"/>
                        </a:spcBef>
                        <a:spcAft>
                          <a:spcPts val="0"/>
                        </a:spcAft>
                      </a:pPr>
                      <a:r>
                        <a:rPr lang="ru-RU" sz="1000" b="1" spc="0">
                          <a:solidFill>
                            <a:srgbClr val="000000"/>
                          </a:solidFill>
                          <a:latin typeface="Times New Roman"/>
                          <a:ea typeface="Times New Roman"/>
                          <a:cs typeface="Times New Roman"/>
                        </a:rPr>
                        <a:t>Запраши</a:t>
                      </a:r>
                      <a:endParaRPr lang="en-US" sz="1200">
                        <a:latin typeface="Times New Roman"/>
                        <a:ea typeface="Times New Roman"/>
                      </a:endParaRPr>
                    </a:p>
                    <a:p>
                      <a:pPr marL="0" marR="0" indent="0" algn="l">
                        <a:lnSpc>
                          <a:spcPts val="1200"/>
                        </a:lnSpc>
                        <a:spcBef>
                          <a:spcPts val="0"/>
                        </a:spcBef>
                        <a:spcAft>
                          <a:spcPts val="0"/>
                        </a:spcAft>
                      </a:pPr>
                      <a:r>
                        <a:rPr lang="ru-RU" sz="1000" b="1" spc="0">
                          <a:solidFill>
                            <a:srgbClr val="000000"/>
                          </a:solidFill>
                          <a:latin typeface="Times New Roman"/>
                          <a:ea typeface="Times New Roman"/>
                          <a:cs typeface="Times New Roman"/>
                        </a:rPr>
                        <a:t>ваемый</a:t>
                      </a:r>
                      <a:endParaRPr lang="en-US" sz="1200">
                        <a:latin typeface="Times New Roman"/>
                        <a:ea typeface="Times New Roman"/>
                      </a:endParaRPr>
                    </a:p>
                    <a:p>
                      <a:pPr marL="0" marR="0" indent="0" algn="l">
                        <a:lnSpc>
                          <a:spcPts val="1200"/>
                        </a:lnSpc>
                        <a:spcBef>
                          <a:spcPts val="0"/>
                        </a:spcBef>
                        <a:spcAft>
                          <a:spcPts val="0"/>
                        </a:spcAft>
                      </a:pPr>
                      <a:r>
                        <a:rPr lang="ru-RU" sz="1000" b="1" spc="0">
                          <a:solidFill>
                            <a:srgbClr val="000000"/>
                          </a:solidFill>
                          <a:latin typeface="Times New Roman"/>
                          <a:ea typeface="Times New Roman"/>
                          <a:cs typeface="Times New Roman"/>
                        </a:rPr>
                        <a:t>режим</a:t>
                      </a:r>
                      <a:endParaRPr lang="en-US" sz="1200">
                        <a:latin typeface="Times New Roman"/>
                        <a:ea typeface="Times New Roman"/>
                      </a:endParaRPr>
                    </a:p>
                    <a:p>
                      <a:pPr marL="0" marR="0" indent="0" algn="l">
                        <a:lnSpc>
                          <a:spcPts val="1200"/>
                        </a:lnSpc>
                        <a:spcBef>
                          <a:spcPts val="0"/>
                        </a:spcBef>
                        <a:spcAft>
                          <a:spcPts val="0"/>
                        </a:spcAft>
                      </a:pPr>
                      <a:r>
                        <a:rPr lang="ru-RU" sz="1000" b="1" spc="0">
                          <a:solidFill>
                            <a:srgbClr val="000000"/>
                          </a:solidFill>
                          <a:latin typeface="Times New Roman"/>
                          <a:ea typeface="Times New Roman"/>
                          <a:cs typeface="Times New Roman"/>
                        </a:rPr>
                        <a:t>блоки</a:t>
                      </a:r>
                      <a:endParaRPr lang="en-US" sz="1200">
                        <a:latin typeface="Times New Roman"/>
                        <a:ea typeface="Times New Roman"/>
                      </a:endParaRPr>
                    </a:p>
                    <a:p>
                      <a:pPr marL="0" marR="0" indent="0" algn="l">
                        <a:lnSpc>
                          <a:spcPts val="1200"/>
                        </a:lnSpc>
                        <a:spcBef>
                          <a:spcPts val="0"/>
                        </a:spcBef>
                        <a:spcAft>
                          <a:spcPts val="0"/>
                        </a:spcAft>
                      </a:pPr>
                      <a:r>
                        <a:rPr lang="ru-RU" sz="1000" b="1" spc="0">
                          <a:solidFill>
                            <a:srgbClr val="000000"/>
                          </a:solidFill>
                          <a:latin typeface="Times New Roman"/>
                          <a:ea typeface="Times New Roman"/>
                          <a:cs typeface="Times New Roman"/>
                        </a:rPr>
                        <a:t>ровки</a:t>
                      </a:r>
                      <a:endParaRPr lang="en-US" sz="120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8">
                  <a:txBody>
                    <a:bodyPr/>
                    <a:lstStyle/>
                    <a:p>
                      <a:pPr marL="0" marR="0" indent="0" algn="l">
                        <a:lnSpc>
                          <a:spcPts val="1050"/>
                        </a:lnSpc>
                        <a:spcBef>
                          <a:spcPts val="0"/>
                        </a:spcBef>
                        <a:spcAft>
                          <a:spcPts val="0"/>
                        </a:spcAft>
                      </a:pPr>
                      <a:r>
                        <a:rPr lang="ru-RU" sz="1000" b="1" spc="0">
                          <a:solidFill>
                            <a:srgbClr val="000000"/>
                          </a:solidFill>
                          <a:latin typeface="Times New Roman"/>
                          <a:ea typeface="Times New Roman"/>
                          <a:cs typeface="Times New Roman"/>
                        </a:rPr>
                        <a:t>Текущий режим блокировки</a:t>
                      </a:r>
                      <a:endParaRPr lang="en-US" sz="120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42286">
                <a:tc vMerge="1">
                  <a:txBody>
                    <a:bodyPr/>
                    <a:lstStyle/>
                    <a:p>
                      <a:endParaRPr lang="en-US"/>
                    </a:p>
                  </a:txBody>
                  <a:tcPr/>
                </a:tc>
                <a:tc>
                  <a:txBody>
                    <a:bodyPr/>
                    <a:lstStyle/>
                    <a:p>
                      <a:pPr marL="0" marR="0" indent="0" algn="l">
                        <a:lnSpc>
                          <a:spcPts val="1050"/>
                        </a:lnSpc>
                        <a:spcBef>
                          <a:spcPts val="0"/>
                        </a:spcBef>
                        <a:spcAft>
                          <a:spcPts val="300"/>
                        </a:spcAft>
                      </a:pPr>
                      <a:r>
                        <a:rPr lang="en-US" sz="1000" b="1" spc="0">
                          <a:solidFill>
                            <a:srgbClr val="000000"/>
                          </a:solidFill>
                          <a:latin typeface="Times New Roman"/>
                          <a:ea typeface="Times New Roman"/>
                          <a:cs typeface="Times New Roman"/>
                        </a:rPr>
                        <a:t>ACCESS</a:t>
                      </a:r>
                      <a:endParaRPr lang="en-US" sz="1200">
                        <a:latin typeface="Times New Roman"/>
                        <a:ea typeface="Times New Roman"/>
                      </a:endParaRPr>
                    </a:p>
                    <a:p>
                      <a:pPr marL="0" marR="0" indent="0" algn="l">
                        <a:lnSpc>
                          <a:spcPts val="1050"/>
                        </a:lnSpc>
                        <a:spcBef>
                          <a:spcPts val="300"/>
                        </a:spcBef>
                        <a:spcAft>
                          <a:spcPts val="0"/>
                        </a:spcAft>
                      </a:pPr>
                      <a:r>
                        <a:rPr lang="en-US" sz="1000" b="1" spc="0">
                          <a:solidFill>
                            <a:srgbClr val="000000"/>
                          </a:solidFill>
                          <a:latin typeface="Times New Roman"/>
                          <a:ea typeface="Times New Roman"/>
                          <a:cs typeface="Times New Roman"/>
                        </a:rPr>
                        <a:t>SHARE</a:t>
                      </a:r>
                      <a:endParaRPr lang="en-US" sz="120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300"/>
                        </a:spcAft>
                      </a:pPr>
                      <a:r>
                        <a:rPr lang="en-US" sz="1000" b="1" spc="0">
                          <a:solidFill>
                            <a:srgbClr val="000000"/>
                          </a:solidFill>
                          <a:latin typeface="Times New Roman"/>
                          <a:ea typeface="Times New Roman"/>
                          <a:cs typeface="Times New Roman"/>
                        </a:rPr>
                        <a:t>ROW</a:t>
                      </a:r>
                      <a:endParaRPr lang="en-US" sz="1200">
                        <a:latin typeface="Times New Roman"/>
                        <a:ea typeface="Times New Roman"/>
                      </a:endParaRPr>
                    </a:p>
                    <a:p>
                      <a:pPr marL="0" marR="0" indent="0" algn="l">
                        <a:lnSpc>
                          <a:spcPts val="1050"/>
                        </a:lnSpc>
                        <a:spcBef>
                          <a:spcPts val="300"/>
                        </a:spcBef>
                        <a:spcAft>
                          <a:spcPts val="0"/>
                        </a:spcAft>
                      </a:pPr>
                      <a:r>
                        <a:rPr lang="en-US" sz="1000" b="1" spc="0">
                          <a:solidFill>
                            <a:srgbClr val="000000"/>
                          </a:solidFill>
                          <a:latin typeface="Times New Roman"/>
                          <a:ea typeface="Times New Roman"/>
                          <a:cs typeface="Times New Roman"/>
                        </a:rPr>
                        <a:t>SHARE</a:t>
                      </a:r>
                      <a:endParaRPr lang="en-US" sz="120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300"/>
                        </a:spcAft>
                      </a:pPr>
                      <a:r>
                        <a:rPr lang="en-US" sz="1000" b="1" spc="0" dirty="0">
                          <a:solidFill>
                            <a:srgbClr val="000000"/>
                          </a:solidFill>
                          <a:latin typeface="Times New Roman"/>
                          <a:ea typeface="Times New Roman"/>
                          <a:cs typeface="Times New Roman"/>
                        </a:rPr>
                        <a:t>ROW</a:t>
                      </a:r>
                      <a:endParaRPr lang="en-US" sz="1200" dirty="0">
                        <a:latin typeface="Times New Roman"/>
                        <a:ea typeface="Times New Roman"/>
                      </a:endParaRPr>
                    </a:p>
                    <a:p>
                      <a:pPr marL="0" marR="0" indent="0" algn="l">
                        <a:lnSpc>
                          <a:spcPts val="1050"/>
                        </a:lnSpc>
                        <a:spcBef>
                          <a:spcPts val="300"/>
                        </a:spcBef>
                        <a:spcAft>
                          <a:spcPts val="0"/>
                        </a:spcAft>
                      </a:pPr>
                      <a:r>
                        <a:rPr lang="en-US" sz="1000" b="1" spc="0" dirty="0">
                          <a:solidFill>
                            <a:srgbClr val="000000"/>
                          </a:solidFill>
                          <a:latin typeface="Times New Roman"/>
                          <a:ea typeface="Times New Roman"/>
                          <a:cs typeface="Times New Roman"/>
                        </a:rPr>
                        <a:t>EXCLUSIVE</a:t>
                      </a:r>
                      <a:endParaRPr lang="en-US" sz="1200" dirty="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SHARE</a:t>
                      </a:r>
                      <a:endParaRPr lang="en-US" sz="1200" dirty="0">
                        <a:latin typeface="Times New Roman"/>
                        <a:ea typeface="Times New Roman"/>
                      </a:endParaRPr>
                    </a:p>
                    <a:p>
                      <a:pPr marL="0" marR="0" indent="0" algn="l">
                        <a:lnSpc>
                          <a:spcPts val="1200"/>
                        </a:lnSpc>
                        <a:spcBef>
                          <a:spcPts val="0"/>
                        </a:spcBef>
                        <a:spcAft>
                          <a:spcPts val="0"/>
                        </a:spcAft>
                      </a:pPr>
                      <a:r>
                        <a:rPr lang="en-US" sz="1200" dirty="0">
                          <a:latin typeface="Times New Roman"/>
                          <a:ea typeface="Times New Roman"/>
                        </a:rPr>
                        <a:t>'</a:t>
                      </a:r>
                      <a:r>
                        <a:rPr lang="en-US" sz="1000" b="1" spc="0" dirty="0">
                          <a:solidFill>
                            <a:srgbClr val="000000"/>
                          </a:solidFill>
                          <a:latin typeface="Times New Roman"/>
                          <a:ea typeface="Times New Roman"/>
                          <a:cs typeface="Times New Roman"/>
                        </a:rPr>
                        <a:t>UPDATE</a:t>
                      </a:r>
                      <a:endParaRPr lang="en-US" sz="1200" dirty="0">
                        <a:latin typeface="Times New Roman"/>
                        <a:ea typeface="Times New Roman"/>
                      </a:endParaRPr>
                    </a:p>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EXCLUSIVE</a:t>
                      </a:r>
                      <a:endParaRPr lang="en-US" sz="1200" dirty="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1500"/>
                        </a:spcAft>
                      </a:pPr>
                      <a:r>
                        <a:rPr lang="en-US" sz="1000" b="1" spc="0" dirty="0">
                          <a:solidFill>
                            <a:srgbClr val="000000"/>
                          </a:solidFill>
                          <a:latin typeface="Times New Roman"/>
                          <a:ea typeface="Times New Roman"/>
                          <a:cs typeface="Times New Roman"/>
                        </a:rPr>
                        <a:t>SHARE</a:t>
                      </a:r>
                      <a:endParaRPr lang="en-US" sz="1200" dirty="0">
                        <a:latin typeface="Times New Roman"/>
                        <a:ea typeface="Times New Roman"/>
                      </a:endParaRPr>
                    </a:p>
                    <a:p>
                      <a:pPr marL="0" marR="0" indent="0" algn="l">
                        <a:lnSpc>
                          <a:spcPts val="1200"/>
                        </a:lnSpc>
                        <a:spcBef>
                          <a:spcPts val="1500"/>
                        </a:spcBef>
                        <a:spcAft>
                          <a:spcPts val="0"/>
                        </a:spcAft>
                      </a:pPr>
                      <a:endParaRPr lang="en-US" sz="1200" dirty="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SHARE</a:t>
                      </a:r>
                      <a:endParaRPr lang="en-US" sz="1200" dirty="0">
                        <a:latin typeface="Times New Roman"/>
                        <a:ea typeface="Times New Roman"/>
                      </a:endParaRPr>
                    </a:p>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ROW</a:t>
                      </a:r>
                      <a:endParaRPr lang="en-US" sz="1200" dirty="0">
                        <a:latin typeface="Times New Roman"/>
                        <a:ea typeface="Times New Roman"/>
                      </a:endParaRPr>
                    </a:p>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EXCLUSIVE</a:t>
                      </a:r>
                      <a:endParaRPr lang="en-US" sz="1200" dirty="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EXCLU</a:t>
                      </a:r>
                      <a:endParaRPr lang="en-US" sz="1200" dirty="0">
                        <a:latin typeface="Times New Roman"/>
                        <a:ea typeface="Times New Roman"/>
                      </a:endParaRPr>
                    </a:p>
                    <a:p>
                      <a:pPr marL="0" marR="0" indent="0" algn="l">
                        <a:lnSpc>
                          <a:spcPts val="1200"/>
                        </a:lnSpc>
                        <a:spcBef>
                          <a:spcPts val="0"/>
                        </a:spcBef>
                        <a:spcAft>
                          <a:spcPts val="0"/>
                        </a:spcAft>
                      </a:pPr>
                      <a:r>
                        <a:rPr lang="en-US" sz="1000" b="1" spc="0" dirty="0">
                          <a:solidFill>
                            <a:srgbClr val="000000"/>
                          </a:solidFill>
                          <a:latin typeface="Times New Roman"/>
                          <a:ea typeface="Times New Roman"/>
                          <a:cs typeface="Times New Roman"/>
                        </a:rPr>
                        <a:t>SIVE</a:t>
                      </a:r>
                      <a:endParaRPr lang="en-US" sz="1200" dirty="0">
                        <a:latin typeface="Times New Roman"/>
                        <a:ea typeface="Times New Roman"/>
                      </a:endParaRPr>
                    </a:p>
                    <a:p>
                      <a:pPr marL="0" marR="0" indent="0" algn="l">
                        <a:lnSpc>
                          <a:spcPts val="1200"/>
                        </a:lnSpc>
                        <a:spcBef>
                          <a:spcPts val="0"/>
                        </a:spcBef>
                        <a:spcAft>
                          <a:spcPts val="0"/>
                        </a:spcAft>
                      </a:pPr>
                      <a:endParaRPr lang="en-US" sz="1200" dirty="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300"/>
                        </a:spcAft>
                      </a:pPr>
                      <a:r>
                        <a:rPr lang="en-US" sz="1000" b="1" spc="0">
                          <a:solidFill>
                            <a:srgbClr val="000000"/>
                          </a:solidFill>
                          <a:latin typeface="Times New Roman"/>
                          <a:ea typeface="Times New Roman"/>
                          <a:cs typeface="Times New Roman"/>
                        </a:rPr>
                        <a:t>ACCESS</a:t>
                      </a:r>
                      <a:endParaRPr lang="en-US" sz="1200">
                        <a:latin typeface="Times New Roman"/>
                        <a:ea typeface="Times New Roman"/>
                      </a:endParaRPr>
                    </a:p>
                    <a:p>
                      <a:pPr marL="0" marR="0" indent="0" algn="l">
                        <a:lnSpc>
                          <a:spcPts val="1050"/>
                        </a:lnSpc>
                        <a:spcBef>
                          <a:spcPts val="300"/>
                        </a:spcBef>
                        <a:spcAft>
                          <a:spcPts val="0"/>
                        </a:spcAft>
                      </a:pPr>
                      <a:r>
                        <a:rPr lang="en-US" sz="1000" b="1" spc="0">
                          <a:solidFill>
                            <a:srgbClr val="000000"/>
                          </a:solidFill>
                          <a:latin typeface="Times New Roman"/>
                          <a:ea typeface="Times New Roman"/>
                          <a:cs typeface="Times New Roman"/>
                        </a:rPr>
                        <a:t>EXCLUSIV</a:t>
                      </a:r>
                      <a:endParaRPr lang="en-US" sz="1200">
                        <a:latin typeface="Times New Roman"/>
                        <a:ea typeface="Times New Roman"/>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0162">
                <a:tc>
                  <a:txBody>
                    <a:bodyPr/>
                    <a:lstStyle/>
                    <a:p>
                      <a:pPr marL="0" marR="0" indent="0" algn="l">
                        <a:lnSpc>
                          <a:spcPts val="1200"/>
                        </a:lnSpc>
                        <a:spcBef>
                          <a:spcPts val="0"/>
                        </a:spcBef>
                        <a:spcAft>
                          <a:spcPts val="300"/>
                        </a:spcAft>
                      </a:pPr>
                      <a:r>
                        <a:rPr lang="en-US" sz="1200">
                          <a:latin typeface="Times New Roman"/>
                          <a:ea typeface="Times New Roman"/>
                        </a:rPr>
                        <a:t>ACCESS</a:t>
                      </a:r>
                    </a:p>
                    <a:p>
                      <a:pPr marL="0" marR="0" indent="0" algn="l">
                        <a:lnSpc>
                          <a:spcPts val="1200"/>
                        </a:lnSpc>
                        <a:spcBef>
                          <a:spcPts val="300"/>
                        </a:spcBef>
                        <a:spcAft>
                          <a:spcPts val="0"/>
                        </a:spcAft>
                      </a:pPr>
                      <a:r>
                        <a:rPr lang="en-US" sz="1200">
                          <a:latin typeface="Times New Roman"/>
                          <a:ea typeface="Times New Roman"/>
                        </a:rPr>
                        <a:t>SHARE</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0162">
                <a:tc>
                  <a:txBody>
                    <a:bodyPr/>
                    <a:lstStyle/>
                    <a:p>
                      <a:pPr marL="0" marR="0" indent="0" algn="l">
                        <a:lnSpc>
                          <a:spcPts val="1200"/>
                        </a:lnSpc>
                        <a:spcBef>
                          <a:spcPts val="0"/>
                        </a:spcBef>
                        <a:spcAft>
                          <a:spcPts val="300"/>
                        </a:spcAft>
                      </a:pPr>
                      <a:r>
                        <a:rPr lang="en-US" sz="1200">
                          <a:latin typeface="Times New Roman"/>
                          <a:ea typeface="Times New Roman"/>
                        </a:rPr>
                        <a:t>ROW</a:t>
                      </a:r>
                    </a:p>
                    <a:p>
                      <a:pPr marL="0" marR="0" indent="0" algn="l">
                        <a:lnSpc>
                          <a:spcPts val="1200"/>
                        </a:lnSpc>
                        <a:spcBef>
                          <a:spcPts val="300"/>
                        </a:spcBef>
                        <a:spcAft>
                          <a:spcPts val="0"/>
                        </a:spcAft>
                      </a:pPr>
                      <a:r>
                        <a:rPr lang="en-US" sz="1200">
                          <a:latin typeface="Times New Roman"/>
                          <a:ea typeface="Times New Roman"/>
                        </a:rPr>
                        <a:t>SHARE</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8227">
                <a:tc>
                  <a:txBody>
                    <a:bodyPr/>
                    <a:lstStyle/>
                    <a:p>
                      <a:pPr marL="0" marR="0" indent="0" algn="l">
                        <a:lnSpc>
                          <a:spcPts val="1200"/>
                        </a:lnSpc>
                        <a:spcBef>
                          <a:spcPts val="0"/>
                        </a:spcBef>
                        <a:spcAft>
                          <a:spcPts val="300"/>
                        </a:spcAft>
                      </a:pPr>
                      <a:r>
                        <a:rPr lang="en-US" sz="1200">
                          <a:latin typeface="Times New Roman"/>
                          <a:ea typeface="Times New Roman"/>
                        </a:rPr>
                        <a:t>ROW</a:t>
                      </a:r>
                    </a:p>
                    <a:p>
                      <a:pPr marL="0" marR="0" indent="0" algn="l">
                        <a:lnSpc>
                          <a:spcPts val="1200"/>
                        </a:lnSpc>
                        <a:spcBef>
                          <a:spcPts val="300"/>
                        </a:spcBef>
                        <a:spcAft>
                          <a:spcPts val="0"/>
                        </a:spcAft>
                      </a:pPr>
                      <a:r>
                        <a:rPr lang="en-US" sz="1200">
                          <a:latin typeface="Times New Roman"/>
                          <a:ea typeface="Times New Roman"/>
                        </a:rPr>
                        <a:t>EXCLUSIV</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200">
                          <a:latin typeface="Times New Roman"/>
                          <a:ea typeface="Times New Roman"/>
                        </a:rPr>
                        <a:t>E</a:t>
                      </a:r>
                    </a:p>
                  </a:txBody>
                  <a:tcPr marL="6288" marR="62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72259">
                <a:tc>
                  <a:txBody>
                    <a:bodyPr/>
                    <a:lstStyle/>
                    <a:p>
                      <a:pPr marL="0" marR="0" indent="0" algn="l">
                        <a:lnSpc>
                          <a:spcPts val="1200"/>
                        </a:lnSpc>
                        <a:spcBef>
                          <a:spcPts val="0"/>
                        </a:spcBef>
                        <a:spcAft>
                          <a:spcPts val="0"/>
                        </a:spcAft>
                      </a:pPr>
                      <a:r>
                        <a:rPr lang="en-US" sz="1200">
                          <a:latin typeface="Times New Roman"/>
                          <a:ea typeface="Times New Roman"/>
                        </a:rPr>
                        <a:t>SHARE</a:t>
                      </a:r>
                    </a:p>
                    <a:p>
                      <a:pPr marL="0" marR="0" indent="0" algn="l">
                        <a:lnSpc>
                          <a:spcPts val="1200"/>
                        </a:lnSpc>
                        <a:spcBef>
                          <a:spcPts val="0"/>
                        </a:spcBef>
                        <a:spcAft>
                          <a:spcPts val="0"/>
                        </a:spcAft>
                      </a:pPr>
                      <a:r>
                        <a:rPr lang="en-US" sz="1200">
                          <a:latin typeface="Times New Roman"/>
                          <a:ea typeface="Times New Roman"/>
                        </a:rPr>
                        <a:t>UPDATE</a:t>
                      </a:r>
                    </a:p>
                    <a:p>
                      <a:pPr marL="0" marR="0" indent="0" algn="l">
                        <a:lnSpc>
                          <a:spcPts val="1200"/>
                        </a:lnSpc>
                        <a:spcBef>
                          <a:spcPts val="0"/>
                        </a:spcBef>
                        <a:spcAft>
                          <a:spcPts val="0"/>
                        </a:spcAft>
                      </a:pPr>
                      <a:r>
                        <a:rPr lang="en-US" sz="1200">
                          <a:latin typeface="Times New Roman"/>
                          <a:ea typeface="Times New Roman"/>
                        </a:rPr>
                        <a:t>EXCLUSIV</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200">
                          <a:latin typeface="Times New Roman"/>
                          <a:ea typeface="Times New Roman"/>
                        </a:rPr>
                        <a:t>E</a:t>
                      </a:r>
                    </a:p>
                  </a:txBody>
                  <a:tcPr marL="6288" marR="628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5001">
                <a:tc>
                  <a:txBody>
                    <a:bodyPr/>
                    <a:lstStyle/>
                    <a:p>
                      <a:pPr marL="0" marR="0" indent="0" algn="l">
                        <a:lnSpc>
                          <a:spcPts val="1200"/>
                        </a:lnSpc>
                        <a:spcBef>
                          <a:spcPts val="0"/>
                        </a:spcBef>
                        <a:spcAft>
                          <a:spcPts val="0"/>
                        </a:spcAft>
                      </a:pPr>
                      <a:r>
                        <a:rPr lang="en-US" sz="1200">
                          <a:latin typeface="Times New Roman"/>
                          <a:ea typeface="Times New Roman"/>
                        </a:rPr>
                        <a:t>SHARE</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72259">
                <a:tc>
                  <a:txBody>
                    <a:bodyPr/>
                    <a:lstStyle/>
                    <a:p>
                      <a:pPr marL="0" marR="0" indent="0" algn="l">
                        <a:lnSpc>
                          <a:spcPts val="1200"/>
                        </a:lnSpc>
                        <a:spcBef>
                          <a:spcPts val="0"/>
                        </a:spcBef>
                        <a:spcAft>
                          <a:spcPts val="0"/>
                        </a:spcAft>
                      </a:pPr>
                      <a:r>
                        <a:rPr lang="en-US" sz="1200">
                          <a:latin typeface="Times New Roman"/>
                          <a:ea typeface="Times New Roman"/>
                        </a:rPr>
                        <a:t>SHARE</a:t>
                      </a:r>
                    </a:p>
                    <a:p>
                      <a:pPr marL="0" marR="0" indent="0" algn="l">
                        <a:lnSpc>
                          <a:spcPts val="1200"/>
                        </a:lnSpc>
                        <a:spcBef>
                          <a:spcPts val="0"/>
                        </a:spcBef>
                        <a:spcAft>
                          <a:spcPts val="0"/>
                        </a:spcAft>
                      </a:pPr>
                      <a:r>
                        <a:rPr lang="en-US" sz="1200">
                          <a:latin typeface="Times New Roman"/>
                          <a:ea typeface="Times New Roman"/>
                        </a:rPr>
                        <a:t>ROW</a:t>
                      </a:r>
                    </a:p>
                    <a:p>
                      <a:pPr marL="0" marR="0" indent="0" algn="l">
                        <a:lnSpc>
                          <a:spcPts val="1200"/>
                        </a:lnSpc>
                        <a:spcBef>
                          <a:spcPts val="0"/>
                        </a:spcBef>
                        <a:spcAft>
                          <a:spcPts val="0"/>
                        </a:spcAft>
                      </a:pPr>
                      <a:r>
                        <a:rPr lang="en-US" sz="1200">
                          <a:latin typeface="Times New Roman"/>
                          <a:ea typeface="Times New Roman"/>
                        </a:rPr>
                        <a:t>EXCLUSIV</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200"/>
                        </a:lnSpc>
                        <a:spcBef>
                          <a:spcPts val="0"/>
                        </a:spcBef>
                        <a:spcAft>
                          <a:spcPts val="0"/>
                        </a:spcAft>
                      </a:pPr>
                      <a:r>
                        <a:rPr lang="en-US" sz="1200">
                          <a:latin typeface="Times New Roman"/>
                          <a:ea typeface="Times New Roman"/>
                        </a:rPr>
                        <a:t>E</a:t>
                      </a:r>
                    </a:p>
                  </a:txBody>
                  <a:tcPr marL="6288" marR="628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0162">
                <a:tc>
                  <a:txBody>
                    <a:bodyPr/>
                    <a:lstStyle/>
                    <a:p>
                      <a:pPr marL="0" marR="0" indent="0" algn="l">
                        <a:lnSpc>
                          <a:spcPts val="1200"/>
                        </a:lnSpc>
                        <a:spcBef>
                          <a:spcPts val="0"/>
                        </a:spcBef>
                        <a:spcAft>
                          <a:spcPts val="300"/>
                        </a:spcAft>
                      </a:pPr>
                      <a:r>
                        <a:rPr lang="en-US" sz="1200">
                          <a:latin typeface="Times New Roman"/>
                          <a:ea typeface="Times New Roman"/>
                        </a:rPr>
                        <a:t>EXCLU</a:t>
                      </a:r>
                    </a:p>
                    <a:p>
                      <a:pPr marL="0" marR="0" indent="0" algn="l">
                        <a:lnSpc>
                          <a:spcPts val="1200"/>
                        </a:lnSpc>
                        <a:spcBef>
                          <a:spcPts val="300"/>
                        </a:spcBef>
                        <a:spcAft>
                          <a:spcPts val="0"/>
                        </a:spcAft>
                      </a:pPr>
                      <a:r>
                        <a:rPr lang="en-US" sz="1200">
                          <a:latin typeface="Times New Roman"/>
                          <a:ea typeface="Times New Roman"/>
                        </a:rPr>
                        <a:t>SIVE</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400">
                        <a:solidFill>
                          <a:srgbClr val="000000"/>
                        </a:solidFill>
                        <a:latin typeface="Microsoft Sans Serif"/>
                        <a:ea typeface="Microsoft Sans Serif"/>
                      </a:endParaRP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88227">
                <a:tc>
                  <a:txBody>
                    <a:bodyPr/>
                    <a:lstStyle/>
                    <a:p>
                      <a:pPr marL="0" marR="0" indent="0" algn="l">
                        <a:lnSpc>
                          <a:spcPts val="1200"/>
                        </a:lnSpc>
                        <a:spcBef>
                          <a:spcPts val="0"/>
                        </a:spcBef>
                        <a:spcAft>
                          <a:spcPts val="300"/>
                        </a:spcAft>
                      </a:pPr>
                      <a:r>
                        <a:rPr lang="en-US" sz="1200">
                          <a:latin typeface="Times New Roman"/>
                          <a:ea typeface="Times New Roman"/>
                        </a:rPr>
                        <a:t>ACCESS</a:t>
                      </a:r>
                    </a:p>
                    <a:p>
                      <a:pPr marL="0" marR="0" indent="0" algn="l">
                        <a:lnSpc>
                          <a:spcPts val="1200"/>
                        </a:lnSpc>
                        <a:spcBef>
                          <a:spcPts val="300"/>
                        </a:spcBef>
                        <a:spcAft>
                          <a:spcPts val="0"/>
                        </a:spcAft>
                      </a:pPr>
                      <a:r>
                        <a:rPr lang="en-US" sz="1200">
                          <a:latin typeface="Times New Roman"/>
                          <a:ea typeface="Times New Roman"/>
                        </a:rPr>
                        <a:t>EXCLUSIV</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300"/>
                        </a:spcAft>
                      </a:pPr>
                      <a:r>
                        <a:rPr lang="en-US" sz="1200">
                          <a:latin typeface="Times New Roman"/>
                          <a:ea typeface="Times New Roman"/>
                        </a:rPr>
                        <a:t>X</a:t>
                      </a:r>
                    </a:p>
                    <a:p>
                      <a:pPr marL="0" marR="0" indent="0" algn="l">
                        <a:lnSpc>
                          <a:spcPts val="1200"/>
                        </a:lnSpc>
                        <a:spcBef>
                          <a:spcPts val="300"/>
                        </a:spcBef>
                        <a:spcAft>
                          <a:spcPts val="0"/>
                        </a:spcAft>
                      </a:pPr>
                      <a:r>
                        <a:rPr lang="en-US" sz="1200">
                          <a:latin typeface="Times New Roman"/>
                          <a:ea typeface="Times New Roman"/>
                        </a:rPr>
                        <a:t>E</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200" dirty="0">
                          <a:latin typeface="Times New Roman"/>
                          <a:ea typeface="Times New Roman"/>
                        </a:rPr>
                        <a:t>X</a:t>
                      </a:r>
                    </a:p>
                  </a:txBody>
                  <a:tcPr marL="6288" marR="62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строк, слайд 1/2</a:t>
            </a:r>
            <a:endParaRPr lang="en-US" dirty="0"/>
          </a:p>
        </p:txBody>
      </p:sp>
      <p:sp>
        <p:nvSpPr>
          <p:cNvPr id="3" name="Content Placeholder 2"/>
          <p:cNvSpPr>
            <a:spLocks noGrp="1"/>
          </p:cNvSpPr>
          <p:nvPr>
            <p:ph idx="1"/>
          </p:nvPr>
        </p:nvSpPr>
        <p:spPr>
          <a:xfrm>
            <a:off x="628650" y="1825624"/>
            <a:ext cx="7886700" cy="4906869"/>
          </a:xfrm>
        </p:spPr>
        <p:txBody>
          <a:bodyPr>
            <a:normAutofit fontScale="55000" lnSpcReduction="20000"/>
          </a:bodyPr>
          <a:lstStyle/>
          <a:p>
            <a:r>
              <a:rPr lang="ru-RU" dirty="0"/>
              <a:t>В дополнение к блокировкам на уровне таблицы, существуют блокировки на уровне строк, перечисленные ниже с контекстами, где </a:t>
            </a:r>
            <a:r>
              <a:rPr lang="en-US" dirty="0" err="1"/>
              <a:t>PostgreSQL</a:t>
            </a:r>
            <a:r>
              <a:rPr lang="en-US" dirty="0"/>
              <a:t> </a:t>
            </a:r>
            <a:r>
              <a:rPr lang="ru-RU" dirty="0"/>
              <a:t>применяет их по умолчанию. Отметиим, что одна транзакция может владеть несколькими конфликтующими блокировками одной строки, даже в разных подтранзакциях; но две разных транзакции никогда не получат конфликтующие блокировки одной и той же строки. Блокировки на уровне строк блокируют только </a:t>
            </a:r>
            <a:r>
              <a:rPr lang="ru-RU" i="1" dirty="0"/>
              <a:t>запись в определённые строки,</a:t>
            </a:r>
            <a:r>
              <a:rPr lang="ru-RU" dirty="0"/>
              <a:t> но никак не влияют на выборку.</a:t>
            </a:r>
          </a:p>
          <a:p>
            <a:r>
              <a:rPr lang="en-US" dirty="0"/>
              <a:t>FOR UPDATE</a:t>
            </a:r>
          </a:p>
          <a:p>
            <a:r>
              <a:rPr lang="ru-RU" dirty="0"/>
              <a:t>В режиме </a:t>
            </a:r>
            <a:r>
              <a:rPr lang="en-US" cap="small" dirty="0"/>
              <a:t>for update</a:t>
            </a:r>
            <a:r>
              <a:rPr lang="ru-RU" cap="small" dirty="0"/>
              <a:t> </a:t>
            </a:r>
            <a:r>
              <a:rPr lang="ru-RU" dirty="0"/>
              <a:t>строки, выданные оператором </a:t>
            </a:r>
            <a:r>
              <a:rPr lang="en-US" cap="small" dirty="0"/>
              <a:t>select,</a:t>
            </a:r>
            <a:r>
              <a:rPr lang="ru-RU" dirty="0"/>
              <a:t>блокируются как для изменения. При этом они защищаются от блокировки, изменения и удаления другими транзакциями до завершения текущей. То есть другие транзакции, пытающиеся выполнить </a:t>
            </a:r>
            <a:r>
              <a:rPr lang="en-US" cap="small" dirty="0"/>
              <a:t>update, delete,</a:t>
            </a:r>
            <a:r>
              <a:rPr lang="en-US" dirty="0"/>
              <a:t> SELECT FOR UPDATE</a:t>
            </a:r>
            <a:r>
              <a:rPr lang="ru-RU" dirty="0"/>
              <a:t>, </a:t>
            </a:r>
            <a:r>
              <a:rPr lang="en-US" dirty="0"/>
              <a:t>SELECT FOR NO KEY UPDATE</a:t>
            </a:r>
            <a:r>
              <a:rPr lang="ru-RU" dirty="0"/>
              <a:t>, </a:t>
            </a:r>
            <a:r>
              <a:rPr lang="en-US" dirty="0"/>
              <a:t>SELECT FOR SHARE </a:t>
            </a:r>
            <a:r>
              <a:rPr lang="ru-RU" dirty="0"/>
              <a:t>или </a:t>
            </a:r>
            <a:r>
              <a:rPr lang="en-US" dirty="0"/>
              <a:t>SELECT FOR KEY </a:t>
            </a:r>
            <a:r>
              <a:rPr lang="en-US" cap="small" dirty="0"/>
              <a:t>share</a:t>
            </a:r>
            <a:r>
              <a:rPr lang="ru-RU" cap="small" dirty="0"/>
              <a:t> </a:t>
            </a:r>
            <a:r>
              <a:rPr lang="ru-RU" dirty="0"/>
              <a:t>с этими строками, будут заблокированы до завершения текущей транзакции; и наоборот, команда </a:t>
            </a:r>
            <a:r>
              <a:rPr lang="en-US" cap="small" dirty="0"/>
              <a:t>select for update</a:t>
            </a:r>
            <a:r>
              <a:rPr lang="ru-RU" dirty="0"/>
              <a:t>будет ожидать окончания параллельной транзакции, в которой выполнилась одна из этих команд с той же строкой, а затем установит блокировку и вернёт изменённую строку.</a:t>
            </a:r>
            <a:endParaRPr lang="en-US" dirty="0"/>
          </a:p>
          <a:p>
            <a:r>
              <a:rPr lang="ru-RU" dirty="0"/>
              <a:t>Режим блокировки </a:t>
            </a:r>
            <a:r>
              <a:rPr lang="en-US" cap="small" dirty="0"/>
              <a:t>for update</a:t>
            </a:r>
            <a:r>
              <a:rPr lang="ru-RU" cap="small" dirty="0"/>
              <a:t> </a:t>
            </a:r>
            <a:r>
              <a:rPr lang="ru-RU" dirty="0"/>
              <a:t>также запрашивается на уровне строки любой командой </a:t>
            </a:r>
            <a:r>
              <a:rPr lang="en-US" cap="small" dirty="0"/>
              <a:t>delete</a:t>
            </a:r>
            <a:r>
              <a:rPr lang="ru-RU" dirty="0"/>
              <a:t>и командой </a:t>
            </a:r>
            <a:r>
              <a:rPr lang="en-US" cap="small" dirty="0"/>
              <a:t>update,</a:t>
            </a:r>
            <a:r>
              <a:rPr lang="ru-RU" dirty="0"/>
              <a:t>изменяющей значения определённых столбцов. В настоящее время блокировка с </a:t>
            </a:r>
            <a:r>
              <a:rPr lang="en-US" cap="small" dirty="0"/>
              <a:t>update</a:t>
            </a:r>
            <a:r>
              <a:rPr lang="ru-RU" dirty="0"/>
              <a:t>касается столбцов, по которым создан уникальный индекс, применимый в качестве внешнего ключа (так что на частичные индексы и индексы выражений это не распространяется), но в будущем это может поменяться.</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253</a:t>
            </a:fld>
            <a:endParaRPr lang="ru-RU"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строк, слайд 2/2</a:t>
            </a:r>
            <a:endParaRPr lang="en-US" dirty="0"/>
          </a:p>
        </p:txBody>
      </p:sp>
      <p:sp>
        <p:nvSpPr>
          <p:cNvPr id="3" name="Content Placeholder 2"/>
          <p:cNvSpPr>
            <a:spLocks noGrp="1"/>
          </p:cNvSpPr>
          <p:nvPr>
            <p:ph idx="1"/>
          </p:nvPr>
        </p:nvSpPr>
        <p:spPr/>
        <p:txBody>
          <a:bodyPr>
            <a:normAutofit fontScale="55000" lnSpcReduction="20000"/>
          </a:bodyPr>
          <a:lstStyle/>
          <a:p>
            <a:r>
              <a:rPr lang="en-US" dirty="0"/>
              <a:t>FOR NO KEY UPDATE</a:t>
            </a:r>
          </a:p>
          <a:p>
            <a:r>
              <a:rPr lang="ru-RU" dirty="0"/>
              <a:t>Действует подобно </a:t>
            </a:r>
            <a:r>
              <a:rPr lang="en-US" cap="small" dirty="0"/>
              <a:t>for update,</a:t>
            </a:r>
            <a:r>
              <a:rPr lang="ru-RU" dirty="0"/>
              <a:t>но запрашиваемая в этом режиме блокировка слабее: она не будет блокировать команды </a:t>
            </a:r>
            <a:r>
              <a:rPr lang="en-US" cap="small" dirty="0"/>
              <a:t>select for key share,</a:t>
            </a:r>
            <a:r>
              <a:rPr lang="ru-RU" dirty="0"/>
              <a:t>пытающиеся получить блокировку тех же строк. Этот режим блокировки также запрашивается любой командой </a:t>
            </a:r>
            <a:r>
              <a:rPr lang="en-US" cap="small" dirty="0"/>
              <a:t>update,</a:t>
            </a:r>
            <a:r>
              <a:rPr lang="ru-RU" dirty="0"/>
              <a:t>которая не требует блокировки </a:t>
            </a:r>
            <a:r>
              <a:rPr lang="en-US" cap="small" dirty="0"/>
              <a:t>for update.</a:t>
            </a:r>
            <a:endParaRPr lang="en-US" dirty="0"/>
          </a:p>
          <a:p>
            <a:r>
              <a:rPr lang="en-US" dirty="0"/>
              <a:t>FOR SHARE</a:t>
            </a:r>
          </a:p>
          <a:p>
            <a:r>
              <a:rPr lang="ru-RU" dirty="0"/>
              <a:t>Действует подобно </a:t>
            </a:r>
            <a:r>
              <a:rPr lang="en-US" cap="small" dirty="0"/>
              <a:t>for no key update,</a:t>
            </a:r>
            <a:r>
              <a:rPr lang="ru-RU" dirty="0"/>
              <a:t>за исключением того, что для каждой из полученных строк запрашивается разделяемая, а не исключительная блокировка. Разделяемая блокировка не позволяет другим транзакциям выполнять с этими строками </a:t>
            </a:r>
            <a:r>
              <a:rPr lang="en-US" cap="small" dirty="0"/>
              <a:t>update, delete, select for UPDATE</a:t>
            </a:r>
            <a:r>
              <a:rPr lang="ru-RU" cap="small" dirty="0"/>
              <a:t> </a:t>
            </a:r>
            <a:r>
              <a:rPr lang="ru-RU" dirty="0"/>
              <a:t>или </a:t>
            </a:r>
            <a:r>
              <a:rPr lang="en-US" dirty="0"/>
              <a:t>SELECT FOR NO KEY UPDATE</a:t>
            </a:r>
            <a:r>
              <a:rPr lang="ru-RU" dirty="0"/>
              <a:t>, но допускает </a:t>
            </a:r>
            <a:r>
              <a:rPr lang="en-US" dirty="0"/>
              <a:t>SELECT FOR SHARE </a:t>
            </a:r>
            <a:r>
              <a:rPr lang="ru-RU" dirty="0"/>
              <a:t>и </a:t>
            </a:r>
            <a:r>
              <a:rPr lang="en-US" dirty="0"/>
              <a:t>SELECT FOR KEY SHARE</a:t>
            </a:r>
            <a:r>
              <a:rPr lang="ru-RU" dirty="0"/>
              <a:t>.</a:t>
            </a:r>
            <a:endParaRPr lang="en-US" dirty="0"/>
          </a:p>
          <a:p>
            <a:r>
              <a:rPr lang="en-US" dirty="0"/>
              <a:t>FOR KEY SHARE</a:t>
            </a:r>
          </a:p>
          <a:p>
            <a:r>
              <a:rPr lang="ru-RU" dirty="0"/>
              <a:t>Действует подобно </a:t>
            </a:r>
            <a:r>
              <a:rPr lang="en-US" cap="small" dirty="0"/>
              <a:t>for share,</a:t>
            </a:r>
            <a:r>
              <a:rPr lang="ru-RU" dirty="0"/>
              <a:t>но устанавливает более слабую блокировку: блокируется </a:t>
            </a:r>
            <a:r>
              <a:rPr lang="en-US" cap="small" dirty="0"/>
              <a:t>select for update,</a:t>
            </a:r>
            <a:r>
              <a:rPr lang="ru-RU" dirty="0"/>
              <a:t>но не </a:t>
            </a:r>
            <a:r>
              <a:rPr lang="en-US" cap="small" dirty="0"/>
              <a:t>select for no key update.</a:t>
            </a:r>
            <a:r>
              <a:rPr lang="ru-RU" dirty="0"/>
              <a:t>Блокировка разделяемого ключа не позволяет другим транзакциям выполнять команды </a:t>
            </a:r>
            <a:r>
              <a:rPr lang="en-US" cap="small" dirty="0"/>
              <a:t>delete</a:t>
            </a:r>
            <a:r>
              <a:rPr lang="ru-RU" dirty="0"/>
              <a:t>и </a:t>
            </a:r>
            <a:r>
              <a:rPr lang="en-US" cap="small" dirty="0"/>
              <a:t>update,</a:t>
            </a:r>
            <a:r>
              <a:rPr lang="ru-RU" dirty="0"/>
              <a:t>только если они меняют значение ключа (но не другие </a:t>
            </a:r>
            <a:r>
              <a:rPr lang="en-US" cap="small" dirty="0"/>
              <a:t>update),</a:t>
            </a:r>
            <a:r>
              <a:rPr lang="ru-RU" dirty="0"/>
              <a:t>и при этом допускает выполнение команд </a:t>
            </a:r>
            <a:r>
              <a:rPr lang="en-US" cap="small" dirty="0"/>
              <a:t>select for no key</a:t>
            </a:r>
            <a:r>
              <a:rPr lang="ru-RU" cap="small" dirty="0"/>
              <a:t>, </a:t>
            </a:r>
            <a:r>
              <a:rPr lang="en-US" dirty="0"/>
              <a:t>UPDATE, SELECT FOR SHARE </a:t>
            </a:r>
            <a:r>
              <a:rPr lang="ru-RU" dirty="0"/>
              <a:t>и </a:t>
            </a:r>
            <a:r>
              <a:rPr lang="en-US" dirty="0"/>
              <a:t>SELECT FOR KEY SHARE.</a:t>
            </a:r>
          </a:p>
        </p:txBody>
      </p:sp>
      <p:sp>
        <p:nvSpPr>
          <p:cNvPr id="4" name="Slide Number Placeholder 3"/>
          <p:cNvSpPr>
            <a:spLocks noGrp="1"/>
          </p:cNvSpPr>
          <p:nvPr>
            <p:ph type="sldNum" sz="quarter" idx="12"/>
          </p:nvPr>
        </p:nvSpPr>
        <p:spPr/>
        <p:txBody>
          <a:bodyPr/>
          <a:lstStyle/>
          <a:p>
            <a:fld id="{27BF893A-1522-497C-9455-E0D4EBB3EDB5}" type="slidenum">
              <a:rPr lang="ru-RU" smtClean="0"/>
              <a:pPr/>
              <a:t>254</a:t>
            </a:fld>
            <a:endParaRPr lang="ru-RU"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Конфликтующие блокировки на уровне строк</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255</a:t>
            </a:fld>
            <a:endParaRPr lang="ru-RU" dirty="0"/>
          </a:p>
        </p:txBody>
      </p:sp>
      <p:graphicFrame>
        <p:nvGraphicFramePr>
          <p:cNvPr id="5" name="Table 4"/>
          <p:cNvGraphicFramePr>
            <a:graphicFrameLocks noGrp="1"/>
          </p:cNvGraphicFramePr>
          <p:nvPr/>
        </p:nvGraphicFramePr>
        <p:xfrm>
          <a:off x="358588" y="2294966"/>
          <a:ext cx="8193741" cy="3657598"/>
        </p:xfrm>
        <a:graphic>
          <a:graphicData uri="http://schemas.openxmlformats.org/drawingml/2006/table">
            <a:tbl>
              <a:tblPr/>
              <a:tblGrid>
                <a:gridCol w="1639997">
                  <a:extLst>
                    <a:ext uri="{9D8B030D-6E8A-4147-A177-3AD203B41FA5}">
                      <a16:colId xmlns:a16="http://schemas.microsoft.com/office/drawing/2014/main" val="20000"/>
                    </a:ext>
                  </a:extLst>
                </a:gridCol>
                <a:gridCol w="1636875">
                  <a:extLst>
                    <a:ext uri="{9D8B030D-6E8A-4147-A177-3AD203B41FA5}">
                      <a16:colId xmlns:a16="http://schemas.microsoft.com/office/drawing/2014/main" val="20001"/>
                    </a:ext>
                  </a:extLst>
                </a:gridCol>
                <a:gridCol w="1636875">
                  <a:extLst>
                    <a:ext uri="{9D8B030D-6E8A-4147-A177-3AD203B41FA5}">
                      <a16:colId xmlns:a16="http://schemas.microsoft.com/office/drawing/2014/main" val="20002"/>
                    </a:ext>
                  </a:extLst>
                </a:gridCol>
                <a:gridCol w="1639997">
                  <a:extLst>
                    <a:ext uri="{9D8B030D-6E8A-4147-A177-3AD203B41FA5}">
                      <a16:colId xmlns:a16="http://schemas.microsoft.com/office/drawing/2014/main" val="20003"/>
                    </a:ext>
                  </a:extLst>
                </a:gridCol>
                <a:gridCol w="1639997">
                  <a:extLst>
                    <a:ext uri="{9D8B030D-6E8A-4147-A177-3AD203B41FA5}">
                      <a16:colId xmlns:a16="http://schemas.microsoft.com/office/drawing/2014/main" val="20004"/>
                    </a:ext>
                  </a:extLst>
                </a:gridCol>
              </a:tblGrid>
              <a:tr h="497350">
                <a:tc rowSpan="2">
                  <a:txBody>
                    <a:bodyPr/>
                    <a:lstStyle/>
                    <a:p>
                      <a:pPr marL="0" marR="0" indent="0" algn="just">
                        <a:lnSpc>
                          <a:spcPts val="1200"/>
                        </a:lnSpc>
                        <a:spcBef>
                          <a:spcPts val="0"/>
                        </a:spcBef>
                        <a:spcAft>
                          <a:spcPts val="0"/>
                        </a:spcAft>
                      </a:pPr>
                      <a:r>
                        <a:rPr lang="ru-RU" sz="1000" b="1" spc="0">
                          <a:solidFill>
                            <a:srgbClr val="000000"/>
                          </a:solidFill>
                          <a:latin typeface="Times New Roman"/>
                          <a:ea typeface="Times New Roman"/>
                          <a:cs typeface="Times New Roman"/>
                        </a:rPr>
                        <a:t>Запрашиваемый режим блоки ровки</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marL="0" marR="0" indent="0" algn="l">
                        <a:lnSpc>
                          <a:spcPts val="1050"/>
                        </a:lnSpc>
                        <a:spcBef>
                          <a:spcPts val="0"/>
                        </a:spcBef>
                        <a:spcAft>
                          <a:spcPts val="0"/>
                        </a:spcAft>
                      </a:pPr>
                      <a:r>
                        <a:rPr lang="ru-RU" sz="1000" b="1" spc="0">
                          <a:solidFill>
                            <a:srgbClr val="000000"/>
                          </a:solidFill>
                          <a:latin typeface="Times New Roman"/>
                          <a:ea typeface="Times New Roman"/>
                          <a:cs typeface="Times New Roman"/>
                        </a:rPr>
                        <a:t>Текущий режим блокировки</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45200">
                <a:tc vMerge="1">
                  <a:txBody>
                    <a:bodyPr/>
                    <a:lstStyle/>
                    <a:p>
                      <a:endParaRPr lang="en-US"/>
                    </a:p>
                  </a:txBody>
                  <a:tcPr/>
                </a:tc>
                <a:tc>
                  <a:txBody>
                    <a:bodyPr/>
                    <a:lstStyle/>
                    <a:p>
                      <a:pPr marL="0" marR="0" indent="0" algn="l">
                        <a:lnSpc>
                          <a:spcPts val="1050"/>
                        </a:lnSpc>
                        <a:spcBef>
                          <a:spcPts val="0"/>
                        </a:spcBef>
                        <a:spcAft>
                          <a:spcPts val="0"/>
                        </a:spcAft>
                      </a:pPr>
                      <a:r>
                        <a:rPr lang="en-US" sz="1000" b="1" spc="0">
                          <a:solidFill>
                            <a:srgbClr val="000000"/>
                          </a:solidFill>
                          <a:latin typeface="Times New Roman"/>
                          <a:ea typeface="Times New Roman"/>
                          <a:cs typeface="Times New Roman"/>
                        </a:rPr>
                        <a:t>FOR KEY SHARE</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0"/>
                        </a:spcAft>
                      </a:pPr>
                      <a:r>
                        <a:rPr lang="en-US" sz="1000" b="1" spc="0">
                          <a:solidFill>
                            <a:srgbClr val="000000"/>
                          </a:solidFill>
                          <a:latin typeface="Times New Roman"/>
                          <a:ea typeface="Times New Roman"/>
                          <a:cs typeface="Times New Roman"/>
                        </a:rPr>
                        <a:t>FOR SHARE</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just">
                        <a:lnSpc>
                          <a:spcPts val="1200"/>
                        </a:lnSpc>
                        <a:spcBef>
                          <a:spcPts val="0"/>
                        </a:spcBef>
                        <a:spcAft>
                          <a:spcPts val="0"/>
                        </a:spcAft>
                      </a:pPr>
                      <a:r>
                        <a:rPr lang="en-US" sz="1000" b="1" spc="0">
                          <a:solidFill>
                            <a:srgbClr val="000000"/>
                          </a:solidFill>
                          <a:latin typeface="Times New Roman"/>
                          <a:ea typeface="Times New Roman"/>
                          <a:cs typeface="Times New Roman"/>
                        </a:rPr>
                        <a:t>FOR NO KEY UPDATE</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ts val="1050"/>
                        </a:lnSpc>
                        <a:spcBef>
                          <a:spcPts val="0"/>
                        </a:spcBef>
                        <a:spcAft>
                          <a:spcPts val="0"/>
                        </a:spcAft>
                      </a:pPr>
                      <a:r>
                        <a:rPr lang="en-US" sz="1000" b="1" spc="0">
                          <a:solidFill>
                            <a:srgbClr val="000000"/>
                          </a:solidFill>
                          <a:latin typeface="Times New Roman"/>
                          <a:ea typeface="Times New Roman"/>
                          <a:cs typeface="Times New Roman"/>
                        </a:rPr>
                        <a:t>FOR UPDATE</a:t>
                      </a:r>
                      <a:endParaRPr lang="en-US" sz="1100">
                        <a:latin typeface="Times New Roman"/>
                        <a:ea typeface="Times New Roman"/>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2548">
                <a:tc>
                  <a:txBody>
                    <a:bodyPr/>
                    <a:lstStyle/>
                    <a:p>
                      <a:pPr marL="0" marR="0" indent="0" algn="just">
                        <a:lnSpc>
                          <a:spcPts val="1200"/>
                        </a:lnSpc>
                        <a:spcBef>
                          <a:spcPts val="0"/>
                        </a:spcBef>
                        <a:spcAft>
                          <a:spcPts val="0"/>
                        </a:spcAft>
                      </a:pPr>
                      <a:r>
                        <a:rPr lang="en-US" sz="1100">
                          <a:latin typeface="Times New Roman"/>
                          <a:ea typeface="Times New Roman"/>
                        </a:rPr>
                        <a:t>FOR KEY SHARE</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89950">
                <a:tc>
                  <a:txBody>
                    <a:bodyPr/>
                    <a:lstStyle/>
                    <a:p>
                      <a:pPr marL="0" marR="0" indent="0" algn="just">
                        <a:lnSpc>
                          <a:spcPts val="1200"/>
                        </a:lnSpc>
                        <a:spcBef>
                          <a:spcPts val="0"/>
                        </a:spcBef>
                        <a:spcAft>
                          <a:spcPts val="0"/>
                        </a:spcAft>
                      </a:pPr>
                      <a:r>
                        <a:rPr lang="en-US" sz="1100">
                          <a:latin typeface="Times New Roman"/>
                          <a:ea typeface="Times New Roman"/>
                        </a:rPr>
                        <a:t>FOR SHARE</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45200">
                <a:tc>
                  <a:txBody>
                    <a:bodyPr/>
                    <a:lstStyle/>
                    <a:p>
                      <a:pPr marL="0" marR="0" indent="0" algn="just">
                        <a:lnSpc>
                          <a:spcPts val="1200"/>
                        </a:lnSpc>
                        <a:spcBef>
                          <a:spcPts val="0"/>
                        </a:spcBef>
                        <a:spcAft>
                          <a:spcPts val="0"/>
                        </a:spcAft>
                      </a:pPr>
                      <a:r>
                        <a:rPr lang="en-US" sz="1100">
                          <a:latin typeface="Times New Roman"/>
                          <a:ea typeface="Times New Roman"/>
                        </a:rPr>
                        <a:t>FOR NO KEY UPDATE</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ru-RU" sz="500">
                        <a:solidFill>
                          <a:srgbClr val="000000"/>
                        </a:solidFill>
                        <a:latin typeface="Microsoft Sans Serif"/>
                        <a:ea typeface="Microsoft Sans Serif"/>
                      </a:endParaRP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7350">
                <a:tc>
                  <a:txBody>
                    <a:bodyPr/>
                    <a:lstStyle/>
                    <a:p>
                      <a:pPr marL="0" marR="0" indent="0" algn="just">
                        <a:lnSpc>
                          <a:spcPts val="1200"/>
                        </a:lnSpc>
                        <a:spcBef>
                          <a:spcPts val="0"/>
                        </a:spcBef>
                        <a:spcAft>
                          <a:spcPts val="0"/>
                        </a:spcAft>
                      </a:pPr>
                      <a:r>
                        <a:rPr lang="en-US" sz="1100">
                          <a:latin typeface="Times New Roman"/>
                          <a:ea typeface="Times New Roman"/>
                        </a:rPr>
                        <a:t>FOR UPDATE</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a:lnSpc>
                          <a:spcPts val="1200"/>
                        </a:lnSpc>
                        <a:spcBef>
                          <a:spcPts val="0"/>
                        </a:spcBef>
                        <a:spcAft>
                          <a:spcPts val="0"/>
                        </a:spcAft>
                      </a:pPr>
                      <a:r>
                        <a:rPr lang="en-US" sz="1100" dirty="0">
                          <a:latin typeface="Times New Roman"/>
                          <a:ea typeface="Times New Roman"/>
                        </a:rPr>
                        <a:t>X</a:t>
                      </a:r>
                    </a:p>
                  </a:txBody>
                  <a:tcPr marL="5805" marR="58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на уровне страниц</a:t>
            </a:r>
            <a:endParaRPr lang="en-US" dirty="0"/>
          </a:p>
        </p:txBody>
      </p:sp>
      <p:sp>
        <p:nvSpPr>
          <p:cNvPr id="3" name="Content Placeholder 2"/>
          <p:cNvSpPr>
            <a:spLocks noGrp="1"/>
          </p:cNvSpPr>
          <p:nvPr>
            <p:ph idx="1"/>
          </p:nvPr>
        </p:nvSpPr>
        <p:spPr/>
        <p:txBody>
          <a:bodyPr/>
          <a:lstStyle/>
          <a:p>
            <a:r>
              <a:rPr lang="ru-RU" dirty="0"/>
              <a:t>В дополнение к блокировкам на уровне таблицы и строк, для управления доступом к страницам таблиц в общих буферах используются блокировки на уровне страниц, исключительные и разделяемые. Эти блокировки освобождаются немедленно после выборки или изменения строк. Разработчикам приложений обычно можно не задумываться о блокировках страниц, здесь они упоминаются только для полноты картины.</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256</a:t>
            </a:fld>
            <a:endParaRPr lang="ru-RU"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Взаимоблокировки, слайд 1/2</a:t>
            </a:r>
            <a:endParaRPr lang="en-US" dirty="0"/>
          </a:p>
        </p:txBody>
      </p:sp>
      <p:sp>
        <p:nvSpPr>
          <p:cNvPr id="3" name="Content Placeholder 2"/>
          <p:cNvSpPr>
            <a:spLocks noGrp="1"/>
          </p:cNvSpPr>
          <p:nvPr>
            <p:ph idx="1"/>
          </p:nvPr>
        </p:nvSpPr>
        <p:spPr/>
        <p:txBody>
          <a:bodyPr>
            <a:normAutofit fontScale="70000" lnSpcReduction="20000"/>
          </a:bodyPr>
          <a:lstStyle/>
          <a:p>
            <a:r>
              <a:rPr lang="ru-RU" dirty="0"/>
              <a:t>Частое применение явных блокировок может увеличить вероятность </a:t>
            </a:r>
            <a:r>
              <a:rPr lang="ru-RU" i="1" dirty="0"/>
              <a:t>взаимоблокировок,</a:t>
            </a:r>
            <a:r>
              <a:rPr lang="ru-RU" dirty="0"/>
              <a:t> то есть ситуаций, когда две (или более) транзакций держат блокировки так, что взаимно блокируют друг друга. Например, если транзакция 1 получает исключительную блокировку таблицы </a:t>
            </a:r>
            <a:r>
              <a:rPr lang="en-US" dirty="0"/>
              <a:t>A</a:t>
            </a:r>
            <a:r>
              <a:rPr lang="ru-RU" dirty="0"/>
              <a:t>, а затем пытается получить исключительную блокировку таблицы </a:t>
            </a:r>
            <a:r>
              <a:rPr lang="en-US" dirty="0"/>
              <a:t>B</a:t>
            </a:r>
            <a:r>
              <a:rPr lang="ru-RU" dirty="0"/>
              <a:t>, которую до этого получила транзакция 2, в данный момент требующая исключительную блокировку таблицы </a:t>
            </a:r>
            <a:r>
              <a:rPr lang="en-US" dirty="0"/>
              <a:t>A</a:t>
            </a:r>
            <a:r>
              <a:rPr lang="ru-RU" dirty="0"/>
              <a:t>, ни одна из транзакций не сможет продолжить работу. </a:t>
            </a:r>
            <a:r>
              <a:rPr lang="en-US" dirty="0" err="1"/>
              <a:t>PostgreSQL</a:t>
            </a:r>
            <a:r>
              <a:rPr lang="en-US" dirty="0"/>
              <a:t> </a:t>
            </a:r>
            <a:r>
              <a:rPr lang="ru-RU" dirty="0"/>
              <a:t>автоматически выявляет такие ситуации и разрешает их, прерывая одну из сцепившихся транзакций и тем самым позволяя другой (другим) продолжить работу. (Какая именно транзакция будет прервана, обычно сложно предсказать, так что рассчитывать на определённое поведение не следует.)</a:t>
            </a:r>
            <a:endParaRPr lang="en-US" dirty="0"/>
          </a:p>
          <a:p>
            <a:r>
              <a:rPr lang="ru-RU" dirty="0"/>
              <a:t>Заметьте, что взаимоблокировки могут вызываться и блокировками на уровне строк (таким образом, они возможны, даже если не применяются явные блокировки).</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257</a:t>
            </a:fld>
            <a:endParaRPr lang="ru-RU"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Взимоблокировки, слайд 2/2</a:t>
            </a:r>
            <a:endParaRPr lang="en-US" dirty="0"/>
          </a:p>
        </p:txBody>
      </p:sp>
      <p:sp>
        <p:nvSpPr>
          <p:cNvPr id="3" name="Content Placeholder 2"/>
          <p:cNvSpPr>
            <a:spLocks noGrp="1"/>
          </p:cNvSpPr>
          <p:nvPr>
            <p:ph idx="1"/>
          </p:nvPr>
        </p:nvSpPr>
        <p:spPr/>
        <p:txBody>
          <a:bodyPr>
            <a:normAutofit fontScale="70000" lnSpcReduction="20000"/>
          </a:bodyPr>
          <a:lstStyle/>
          <a:p>
            <a:r>
              <a:rPr lang="ru-RU" dirty="0"/>
              <a:t>Обычно лучший способ предотвращения взаимоблокировок — добиться, чтобы все приложения, обращающиеся к базе данных, запрашивали блокировки нескольких объектов единообразно. В рассмотренном примере, если бы обе транзакции изменяли строки в одном порядке, взаимоблокировка бы не произошла. Блокировки в транзакции следует упорядочивать так, чтобы первой для какого- либо объекта запрашивалась наиболее ограничивающая из тех, которые для него потребуются. Если заранее обеспечить такой порядок нельзя, взаимоблокировки можно обработать по факту, повторяя прерванные транзакции.</a:t>
            </a:r>
            <a:endParaRPr lang="en-US" dirty="0"/>
          </a:p>
          <a:p>
            <a:r>
              <a:rPr lang="ru-RU" dirty="0"/>
              <a:t>Если ситуация взаимоблокировки не будет выявлена, транзакция, ожидающая блокировки на уровне таблицы или строки, будет ждать её освобождения неограниченное время. Это означает, что приложения не должны оставлять транзакции открытыми долгое время (например, ожидая ввода пользователя).</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258</a:t>
            </a:fld>
            <a:endParaRPr lang="ru-RU"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Рекомендательны блокировки, слайд 1/3</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PostgreSQL</a:t>
            </a:r>
            <a:r>
              <a:rPr lang="en-US" dirty="0"/>
              <a:t> </a:t>
            </a:r>
            <a:r>
              <a:rPr lang="ru-RU" dirty="0"/>
              <a:t>также имеет средства создания блокировок, смысл которых определяют сами приложения. Такие блокировки называются </a:t>
            </a:r>
            <a:r>
              <a:rPr lang="ru-RU" i="1" dirty="0"/>
              <a:t>рекомендательными,</a:t>
            </a:r>
            <a:r>
              <a:rPr lang="ru-RU" dirty="0"/>
              <a:t> так как система не форсирует их использование — правильно их использовать должно само приложение. Рекомендательные блокировки бывают полезны для реализаций стратегий блокирования, плохо вписывающихся в модель </a:t>
            </a:r>
            <a:r>
              <a:rPr lang="en-US" dirty="0"/>
              <a:t>MVCC</a:t>
            </a:r>
            <a:r>
              <a:rPr lang="ru-RU" dirty="0"/>
              <a:t>. Например, рекомендательные блокировки часто применяются для исполнения стратегии пессимистичной блокировки, типичной для систем управления данными «плоский файл». Хотя для этого можно использовать и дополнительные флаги в таблицах, рекомендательные блокировки работают быстрее, не нагружают таблицы и автоматически ликвидируется сервером в конце сеанса.</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259</a:t>
            </a:fld>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XSLT </a:t>
            </a:r>
            <a:r>
              <a:rPr lang="ru-RU" dirty="0"/>
              <a:t>на стороне сервера</a:t>
            </a:r>
          </a:p>
        </p:txBody>
      </p:sp>
      <p:sp>
        <p:nvSpPr>
          <p:cNvPr id="3" name="Объект 2"/>
          <p:cNvSpPr>
            <a:spLocks noGrp="1"/>
          </p:cNvSpPr>
          <p:nvPr>
            <p:ph idx="1"/>
          </p:nvPr>
        </p:nvSpPr>
        <p:spPr/>
        <p:txBody>
          <a:bodyPr>
            <a:normAutofit fontScale="62500" lnSpcReduction="20000"/>
          </a:bodyPr>
          <a:lstStyle/>
          <a:p>
            <a:pPr marL="0" indent="0">
              <a:lnSpc>
                <a:spcPct val="120000"/>
              </a:lnSpc>
              <a:spcBef>
                <a:spcPts val="0"/>
              </a:spcBef>
              <a:buNone/>
            </a:pPr>
            <a:r>
              <a:rPr lang="ru-RU" dirty="0"/>
              <a:t>Чтобы сделать XML данные доступными во всех типах браузеров, можно преобразовать XML документ еще на сервере и пользователю в браузер отправить уже готовый XHTML.</a:t>
            </a:r>
          </a:p>
          <a:p>
            <a:pPr marL="0" indent="0">
              <a:lnSpc>
                <a:spcPct val="120000"/>
              </a:lnSpc>
              <a:spcBef>
                <a:spcPts val="0"/>
              </a:spcBef>
              <a:buNone/>
            </a:pPr>
            <a:r>
              <a:rPr lang="ru-RU" dirty="0"/>
              <a:t>Выше было показано как при помощи XSLT можно преобразовывать XML документ в XHTML в самом браузере. Для этого использовался </a:t>
            </a:r>
            <a:r>
              <a:rPr lang="ru-RU" dirty="0" err="1"/>
              <a:t>JavaScript</a:t>
            </a:r>
            <a:r>
              <a:rPr lang="ru-RU" dirty="0"/>
              <a:t> и XML </a:t>
            </a:r>
            <a:r>
              <a:rPr lang="ru-RU" dirty="0" err="1"/>
              <a:t>парсер</a:t>
            </a:r>
            <a:r>
              <a:rPr lang="ru-RU" dirty="0"/>
              <a:t>. Тем не менее, данный подход не сработает, если в браузере нет XML </a:t>
            </a:r>
            <a:r>
              <a:rPr lang="ru-RU" dirty="0" err="1"/>
              <a:t>парсера</a:t>
            </a:r>
            <a:r>
              <a:rPr lang="ru-RU" dirty="0"/>
              <a:t>.</a:t>
            </a:r>
          </a:p>
          <a:p>
            <a:pPr marL="0" indent="0">
              <a:lnSpc>
                <a:spcPct val="120000"/>
              </a:lnSpc>
              <a:spcBef>
                <a:spcPts val="0"/>
              </a:spcBef>
              <a:buNone/>
            </a:pPr>
            <a:r>
              <a:rPr lang="ru-RU" dirty="0"/>
              <a:t>Чтобы сделать XML данные доступными во всех типах браузеров, можно преобразовать XML документ на стороне сервера и отправлять в браузер уже готовый XHTML.</a:t>
            </a:r>
          </a:p>
          <a:p>
            <a:pPr marL="0" indent="0">
              <a:lnSpc>
                <a:spcPct val="120000"/>
              </a:lnSpc>
              <a:spcBef>
                <a:spcPts val="0"/>
              </a:spcBef>
              <a:buNone/>
            </a:pPr>
            <a:r>
              <a:rPr lang="ru-RU" dirty="0"/>
              <a:t>В этом заключается еще одна прелесть XSLT. Одной из целью при разработке технологии XSLT было дать возможность преобразовывать данные из одного формата в другой на стороне сервера, возвращая данные, читаемые всеми видами браузеров.</a:t>
            </a:r>
          </a:p>
          <a:p>
            <a:pPr marL="0" indent="0">
              <a:lnSpc>
                <a:spcPct val="120000"/>
              </a:lnSpc>
              <a:spcBef>
                <a:spcPts val="0"/>
              </a:spcBef>
              <a:buNone/>
            </a:pPr>
            <a:r>
              <a:rPr lang="ru-RU" dirty="0"/>
              <a:t>Файлы </a:t>
            </a:r>
            <a:r>
              <a:rPr lang="en-US" dirty="0"/>
              <a:t>XML </a:t>
            </a:r>
            <a:r>
              <a:rPr lang="ru-RU" dirty="0"/>
              <a:t>и</a:t>
            </a:r>
            <a:r>
              <a:rPr lang="en-US" dirty="0"/>
              <a:t> XSL</a:t>
            </a:r>
            <a:r>
              <a:rPr lang="ru-RU" dirty="0"/>
              <a:t> были показаны на слайде 24</a:t>
            </a:r>
          </a:p>
          <a:p>
            <a:pPr marL="0" indent="0">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26</a:t>
            </a:fld>
            <a:endParaRPr lang="ru-RU"/>
          </a:p>
        </p:txBody>
      </p:sp>
    </p:spTree>
    <p:extLst>
      <p:ext uri="{BB962C8B-B14F-4D97-AF65-F5344CB8AC3E}">
        <p14:creationId xmlns:p14="http://schemas.microsoft.com/office/powerpoint/2010/main" val="424458829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Рекомендательные блокировки, слайд 2/3</a:t>
            </a:r>
            <a:endParaRPr lang="en-US" dirty="0"/>
          </a:p>
        </p:txBody>
      </p:sp>
      <p:sp>
        <p:nvSpPr>
          <p:cNvPr id="3" name="Content Placeholder 2"/>
          <p:cNvSpPr>
            <a:spLocks noGrp="1"/>
          </p:cNvSpPr>
          <p:nvPr>
            <p:ph idx="1"/>
          </p:nvPr>
        </p:nvSpPr>
        <p:spPr/>
        <p:txBody>
          <a:bodyPr>
            <a:normAutofit fontScale="55000" lnSpcReduction="20000"/>
          </a:bodyPr>
          <a:lstStyle/>
          <a:p>
            <a:r>
              <a:rPr lang="ru-RU" dirty="0"/>
              <a:t>В </a:t>
            </a:r>
            <a:r>
              <a:rPr lang="en-US" dirty="0" err="1"/>
              <a:t>PostgreSQL</a:t>
            </a:r>
            <a:r>
              <a:rPr lang="en-US" dirty="0"/>
              <a:t> </a:t>
            </a:r>
            <a:r>
              <a:rPr lang="ru-RU" dirty="0"/>
              <a:t>есть два варианта получить рекомендательные блокировки: на уровне сеанса и на уровне транзакции. Рекомендательная блокировка, полученная на уровне сеанса, удерживается, пока она не будет явно освобождена, или до конца сеанса. В отличие от стандартных рекомендательные блокировки уровня сеанса нарушают логику транзакций — блокировка, полученная в транзакции, даже если произойдёт откат этой транзакции, будет сохраняться в сеансе; аналогично, освобождение блокировки остаётся в силе, даже если транзакция, в которой оно было выполнено, позже прерывается. Вызывающий процесс может запросить блокировку несколько раз; при этом каждому запросу блокировки должен соответствовать запрос освобождения, чтобы она была действительно освобождена. Рекомендательные блокировки на уровне транзакций, напротив, во многом похожи на обычные блокировки: они автоматически освобождаются в конце транзакций и не требуют явного освобождения. Для кратковременного применения блокировок это поведение часто более уместно, чем поведение рекомендательных блокировок на уровне сеанса. Запросы рекомендательных блокировок одного идентификатора на уровне сеанса и на уровне транзакции будут блокировать друг друга вполне предсказуемым образом. Если сеанс уже владеет данной рекомендуемой блокировкой, дополнительные запросы её в том же сеансе будут всегда успешны, даже если её ожидают другие сеансы. Это утверждение справедливо вне зависимости от того, на каком уровне (сеанса или транзакции) установлены или запрашиваются новые блокировки.</a:t>
            </a:r>
            <a:endParaRPr lang="en-US" dirty="0"/>
          </a:p>
          <a:p>
            <a:r>
              <a:rPr lang="ru-RU" dirty="0"/>
              <a:t>Как и остальные блокировки в </a:t>
            </a:r>
            <a:r>
              <a:rPr lang="en-US" dirty="0" err="1"/>
              <a:t>PostgreSQL</a:t>
            </a:r>
            <a:r>
              <a:rPr lang="ru-RU" dirty="0"/>
              <a:t>, все рекомендательные блокировки, связанные с любыми сеансами, можно просмотреть в системном представлении </a:t>
            </a:r>
            <a:r>
              <a:rPr lang="en-US" dirty="0"/>
              <a:t>pg</a:t>
            </a:r>
            <a:r>
              <a:rPr lang="ru-RU" dirty="0"/>
              <a:t>_</a:t>
            </a:r>
            <a:r>
              <a:rPr lang="en-US" dirty="0"/>
              <a:t>locks</a:t>
            </a:r>
            <a:r>
              <a:rPr lang="ru-RU" dirty="0"/>
              <a:t>.</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260</a:t>
            </a:fld>
            <a:endParaRPr lang="ru-RU"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Рекомендательные блокировки, слайд 3/3</a:t>
            </a:r>
            <a:endParaRPr lang="en-US" dirty="0"/>
          </a:p>
        </p:txBody>
      </p:sp>
      <p:sp>
        <p:nvSpPr>
          <p:cNvPr id="3" name="Content Placeholder 2"/>
          <p:cNvSpPr>
            <a:spLocks noGrp="1"/>
          </p:cNvSpPr>
          <p:nvPr>
            <p:ph idx="1"/>
          </p:nvPr>
        </p:nvSpPr>
        <p:spPr/>
        <p:txBody>
          <a:bodyPr>
            <a:normAutofit fontScale="55000" lnSpcReduction="20000"/>
          </a:bodyPr>
          <a:lstStyle/>
          <a:p>
            <a:r>
              <a:rPr lang="ru-RU" dirty="0"/>
              <a:t>И рекомендательные, и обычные блокировки сохраняются в области общей памяти, размер которой определяется параметрами конфигурации </a:t>
            </a:r>
            <a:r>
              <a:rPr lang="en-US" dirty="0"/>
              <a:t>max</a:t>
            </a:r>
            <a:r>
              <a:rPr lang="ru-RU" dirty="0"/>
              <a:t>_</a:t>
            </a:r>
            <a:r>
              <a:rPr lang="en-US" dirty="0"/>
              <a:t>locks</a:t>
            </a:r>
            <a:r>
              <a:rPr lang="ru-RU" dirty="0"/>
              <a:t>_</a:t>
            </a:r>
            <a:r>
              <a:rPr lang="en-US" dirty="0"/>
              <a:t>per</a:t>
            </a:r>
            <a:r>
              <a:rPr lang="ru-RU" dirty="0"/>
              <a:t>_</a:t>
            </a:r>
            <a:r>
              <a:rPr lang="en-US" dirty="0"/>
              <a:t>transaction </a:t>
            </a:r>
            <a:r>
              <a:rPr lang="ru-RU" dirty="0"/>
              <a:t>и </a:t>
            </a:r>
            <a:r>
              <a:rPr lang="en-US" dirty="0"/>
              <a:t>max</a:t>
            </a:r>
            <a:r>
              <a:rPr lang="ru-RU" dirty="0"/>
              <a:t>_</a:t>
            </a:r>
            <a:r>
              <a:rPr lang="en-US" dirty="0"/>
              <a:t>connections</a:t>
            </a:r>
            <a:r>
              <a:rPr lang="ru-RU" dirty="0"/>
              <a:t>. Важно, чтобы этой памяти было достаточно, так как в противном случае сервер не сможет выдать никакую блокировку. Таким образом, число рекомендуемых блокировок, которые может выдать сервер, ограничивается обычно десятками или сотнями тысяч в зависимости от конфигурации сервера.</a:t>
            </a:r>
            <a:endParaRPr lang="en-US" dirty="0"/>
          </a:p>
          <a:p>
            <a:r>
              <a:rPr lang="ru-RU" dirty="0"/>
              <a:t>В определённых случаях при использовании рекомендательных блокировок, особенно в запросах с явными указаниями </a:t>
            </a:r>
            <a:r>
              <a:rPr lang="en-US" cap="small" dirty="0"/>
              <a:t>order by</a:t>
            </a:r>
            <a:r>
              <a:rPr lang="ru-RU" dirty="0"/>
              <a:t>и </a:t>
            </a:r>
            <a:r>
              <a:rPr lang="en-US" cap="small" dirty="0"/>
              <a:t>limit,</a:t>
            </a:r>
            <a:r>
              <a:rPr lang="ru-RU" dirty="0"/>
              <a:t>важно учитывать, что получаемые блокировки могут зависеть от порядка вычисления </a:t>
            </a:r>
            <a:r>
              <a:rPr lang="en-US" dirty="0"/>
              <a:t>SQL</a:t>
            </a:r>
            <a:r>
              <a:rPr lang="ru-RU" dirty="0"/>
              <a:t>-выражений. Например</a:t>
            </a:r>
            <a:r>
              <a:rPr lang="en-US" dirty="0"/>
              <a:t>:</a:t>
            </a:r>
          </a:p>
          <a:p>
            <a:r>
              <a:rPr lang="en-US" dirty="0"/>
              <a:t>SELECT </a:t>
            </a:r>
            <a:r>
              <a:rPr lang="en-US" dirty="0" err="1"/>
              <a:t>pg_advisory_lock</a:t>
            </a:r>
            <a:r>
              <a:rPr lang="en-US" dirty="0"/>
              <a:t>(id) FROM </a:t>
            </a:r>
            <a:r>
              <a:rPr lang="en-US" dirty="0" err="1"/>
              <a:t>foo</a:t>
            </a:r>
            <a:r>
              <a:rPr lang="en-US" dirty="0"/>
              <a:t> WHERE id = 12345; — ok</a:t>
            </a:r>
          </a:p>
          <a:p>
            <a:r>
              <a:rPr lang="en-US" dirty="0"/>
              <a:t>SELECT </a:t>
            </a:r>
            <a:r>
              <a:rPr lang="en-US" dirty="0" err="1"/>
              <a:t>pg_advisory_lock</a:t>
            </a:r>
            <a:r>
              <a:rPr lang="en-US" dirty="0"/>
              <a:t>(id) FROM </a:t>
            </a:r>
            <a:r>
              <a:rPr lang="en-US" dirty="0" err="1"/>
              <a:t>foo</a:t>
            </a:r>
            <a:r>
              <a:rPr lang="en-US" dirty="0"/>
              <a:t> WHERE id &gt; 12345 LIMIT 100; — </a:t>
            </a:r>
            <a:r>
              <a:rPr lang="ru-RU" dirty="0"/>
              <a:t>опасно</a:t>
            </a:r>
            <a:r>
              <a:rPr lang="en-US" dirty="0"/>
              <a:t>!</a:t>
            </a:r>
          </a:p>
          <a:p>
            <a:r>
              <a:rPr lang="en-US" dirty="0"/>
              <a:t>SELECT </a:t>
            </a:r>
            <a:r>
              <a:rPr lang="en-US" dirty="0" err="1"/>
              <a:t>pg_advisory_lock</a:t>
            </a:r>
            <a:r>
              <a:rPr lang="en-US" dirty="0"/>
              <a:t>(q.id) FROM (</a:t>
            </a:r>
          </a:p>
          <a:p>
            <a:r>
              <a:rPr lang="en-US" dirty="0"/>
              <a:t>SELECT id FROM </a:t>
            </a:r>
            <a:r>
              <a:rPr lang="en-US" dirty="0" err="1"/>
              <a:t>foo</a:t>
            </a:r>
            <a:r>
              <a:rPr lang="en-US" dirty="0"/>
              <a:t> WHERE id &gt; 12345 LIMIT 100 ) q; — ok</a:t>
            </a:r>
          </a:p>
          <a:p>
            <a:r>
              <a:rPr lang="ru-RU" dirty="0"/>
              <a:t>В этом примере второй вариант опасен, так как </a:t>
            </a:r>
            <a:r>
              <a:rPr lang="en-US" dirty="0"/>
              <a:t>LIMIT </a:t>
            </a:r>
            <a:r>
              <a:rPr lang="ru-RU" dirty="0"/>
              <a:t>не обязательно будет применяться перед вызовом функции блокировки. В результате приложение может получить блокировки, на которые оно не рассчитывает и которые оно не сможет освободить (до завершения сеанса). С точки зрения приложения такие блокировки окажутся в подвешенном состоянии, хотя они и будут отображаться в </a:t>
            </a:r>
            <a:r>
              <a:rPr lang="en-US" dirty="0"/>
              <a:t>pg</a:t>
            </a:r>
            <a:r>
              <a:rPr lang="ru-RU" dirty="0"/>
              <a:t>_</a:t>
            </a:r>
            <a:r>
              <a:rPr lang="en-US" dirty="0"/>
              <a:t>locks</a:t>
            </a:r>
            <a:r>
              <a:rPr lang="ru-RU" dirty="0"/>
              <a:t>.</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261</a:t>
            </a:fld>
            <a:endParaRPr lang="ru-RU"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Проверки целостности данных на уровне приложения</a:t>
            </a:r>
            <a:endParaRPr lang="en-US" dirty="0"/>
          </a:p>
        </p:txBody>
      </p:sp>
      <p:sp>
        <p:nvSpPr>
          <p:cNvPr id="3" name="Content Placeholder 2"/>
          <p:cNvSpPr>
            <a:spLocks noGrp="1"/>
          </p:cNvSpPr>
          <p:nvPr>
            <p:ph idx="1"/>
          </p:nvPr>
        </p:nvSpPr>
        <p:spPr/>
        <p:txBody>
          <a:bodyPr>
            <a:normAutofit fontScale="55000" lnSpcReduction="20000"/>
          </a:bodyPr>
          <a:lstStyle/>
          <a:p>
            <a:r>
              <a:rPr lang="ru-RU" dirty="0"/>
              <a:t>Используя транзакции </a:t>
            </a:r>
            <a:r>
              <a:rPr lang="en-US" dirty="0"/>
              <a:t>Read Committed</a:t>
            </a:r>
            <a:r>
              <a:rPr lang="ru-RU" dirty="0"/>
              <a:t>, очень сложно обеспечить целостность данных с точки зрения бизнес-логики, так как представление данных смещается с каждым оператором и даже один оператор может не ограничиваться своим снимком состояния в случае конфликта записи.</a:t>
            </a:r>
            <a:endParaRPr lang="en-US" dirty="0"/>
          </a:p>
          <a:p>
            <a:r>
              <a:rPr lang="ru-RU" dirty="0"/>
              <a:t>Хотя транзакция </a:t>
            </a:r>
            <a:r>
              <a:rPr lang="en-US" dirty="0"/>
              <a:t>Repeatable Read </a:t>
            </a:r>
            <a:r>
              <a:rPr lang="ru-RU" dirty="0"/>
              <a:t>получает стабильное представление данных в процессе выполнения, с использованием снимков </a:t>
            </a:r>
            <a:r>
              <a:rPr lang="en-US" dirty="0"/>
              <a:t>MVCC </a:t>
            </a:r>
            <a:r>
              <a:rPr lang="ru-RU" dirty="0"/>
              <a:t>для проверки целостности данных всё же связаны тонкие моменты, включая так называемые </a:t>
            </a:r>
            <a:r>
              <a:rPr lang="ru-RU" i="1" dirty="0"/>
              <a:t>конфликты чтения/записи.</a:t>
            </a:r>
            <a:r>
              <a:rPr lang="ru-RU" dirty="0"/>
              <a:t> Если одна транзакция записывает данные, а другая в это же время пытается их прочитать (до или после записи), она не может увидеть результат работы первой. В таком случае создаётся впечатление, что читающая транзакция выполняется первой вне зависимости от того, какая из них была начата или зафиксирована раньше. Если этим всё и ограничивается, нет никаких проблем, но если читающая транзакция также пишет данные, которые читает параллельная транзакция, получается, что теперь эта транзакция будет исполняться, как будто она запущена перед другими вышеупомянутыми. Если же транзакция, которая должна исполняться как последняя, на самом деле зафиксирована первой, в графе упорядоченных транзакций легко может возникнуть цикл. И когда он возникает, проверки целостности не будут работать правильно без дополнительных мер.</a:t>
            </a:r>
            <a:endParaRPr lang="en-US" dirty="0"/>
          </a:p>
          <a:p>
            <a:r>
              <a:rPr lang="ru-RU" dirty="0"/>
              <a:t>Как было сказано выше, сериализуемые транзакции представляют собой те же транзакции </a:t>
            </a:r>
            <a:r>
              <a:rPr lang="en-US" dirty="0"/>
              <a:t>Repeatable Read</a:t>
            </a:r>
            <a:r>
              <a:rPr lang="ru-RU" dirty="0"/>
              <a:t>, но дополненные неблокирующим механизмом отслеживания опасных условий конфликтов чтения/записи. Когда выявляется условие, приводящее к циклу в порядке транзакций, одна из этих транзакций откатывается и этот цикл таким образом разрывается.</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262</a:t>
            </a:fld>
            <a:endParaRPr lang="ru-RU"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Обеспечение согласованности в сериализуемых транзакциях</a:t>
            </a:r>
            <a:endParaRPr lang="en-US" dirty="0"/>
          </a:p>
        </p:txBody>
      </p:sp>
      <p:sp>
        <p:nvSpPr>
          <p:cNvPr id="3" name="Content Placeholder 2"/>
          <p:cNvSpPr>
            <a:spLocks noGrp="1"/>
          </p:cNvSpPr>
          <p:nvPr>
            <p:ph idx="1"/>
          </p:nvPr>
        </p:nvSpPr>
        <p:spPr>
          <a:xfrm>
            <a:off x="628650" y="1825624"/>
            <a:ext cx="7886700" cy="4799293"/>
          </a:xfrm>
        </p:spPr>
        <p:txBody>
          <a:bodyPr>
            <a:normAutofit fontScale="77500" lnSpcReduction="20000"/>
          </a:bodyPr>
          <a:lstStyle/>
          <a:p>
            <a:r>
              <a:rPr lang="ru-RU" dirty="0"/>
              <a:t>Если для всех операций чтения и записи, нуждающихся в согласованном представлении данных, используются транзакции уровня изоляции </a:t>
            </a:r>
            <a:r>
              <a:rPr lang="en-US" dirty="0" err="1"/>
              <a:t>Serializable</a:t>
            </a:r>
            <a:r>
              <a:rPr lang="ru-RU" dirty="0"/>
              <a:t>, это обеспечивает необходимую согласованность без дополнительных усилий. Приложения из других окружений, применяющие сериализуемые транзакции для обеспечения целостности, в </a:t>
            </a:r>
            <a:r>
              <a:rPr lang="en-US" dirty="0" err="1"/>
              <a:t>PostgreSQL</a:t>
            </a:r>
            <a:r>
              <a:rPr lang="en-US" dirty="0"/>
              <a:t> </a:t>
            </a:r>
            <a:r>
              <a:rPr lang="ru-RU" dirty="0"/>
              <a:t>в этом смысле будут «просто работать».</a:t>
            </a:r>
            <a:endParaRPr lang="en-US" dirty="0"/>
          </a:p>
          <a:p>
            <a:r>
              <a:rPr lang="ru-RU" dirty="0"/>
              <a:t>Применение этого подхода избавляет программистов приложений от лишних сложностей, если приложение использует инфраструктуру, которая автоматически повторяет транзакции в случае отката из-за сбоев сериализации. Возможно, </a:t>
            </a:r>
            <a:r>
              <a:rPr lang="en-US" dirty="0" err="1"/>
              <a:t>serializable</a:t>
            </a:r>
            <a:r>
              <a:rPr lang="en-US" dirty="0"/>
              <a:t> </a:t>
            </a:r>
            <a:r>
              <a:rPr lang="ru-RU" dirty="0"/>
              <a:t>стоит даже установить в качестве уровня изоляции по умолчанию </a:t>
            </a:r>
            <a:r>
              <a:rPr lang="en-US" dirty="0"/>
              <a:t>(</a:t>
            </a:r>
            <a:r>
              <a:rPr lang="en-US" dirty="0" err="1"/>
              <a:t>default_transaction_isolation</a:t>
            </a:r>
            <a:r>
              <a:rPr lang="en-US" dirty="0"/>
              <a:t>). </a:t>
            </a:r>
            <a:r>
              <a:rPr lang="ru-RU" dirty="0"/>
              <a:t>Также имеет смысл принять меры для предотвращения использования других уровней изоляции, непреднамеренного или с целью обойти проверки целостности, например проверять уровень изоляции в триггерах.</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263</a:t>
            </a:fld>
            <a:endParaRPr lang="ru-RU"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ru-RU" dirty="0"/>
              <a:t>Ограничения изоляции</a:t>
            </a:r>
            <a:endParaRPr lang="en-US" dirty="0"/>
          </a:p>
        </p:txBody>
      </p:sp>
      <p:sp>
        <p:nvSpPr>
          <p:cNvPr id="3" name="Content Placeholder 2"/>
          <p:cNvSpPr>
            <a:spLocks noGrp="1"/>
          </p:cNvSpPr>
          <p:nvPr>
            <p:ph idx="1"/>
          </p:nvPr>
        </p:nvSpPr>
        <p:spPr>
          <a:xfrm>
            <a:off x="628650" y="1102659"/>
            <a:ext cx="7886700" cy="5074304"/>
          </a:xfrm>
        </p:spPr>
        <p:txBody>
          <a:bodyPr>
            <a:normAutofit fontScale="62500" lnSpcReduction="20000"/>
          </a:bodyPr>
          <a:lstStyle/>
          <a:p>
            <a:r>
              <a:rPr lang="ru-RU" dirty="0"/>
              <a:t>Некоторые команды </a:t>
            </a:r>
            <a:r>
              <a:rPr lang="en-US" dirty="0"/>
              <a:t>DDL</a:t>
            </a:r>
            <a:r>
              <a:rPr lang="ru-RU" dirty="0"/>
              <a:t>, в настоящее время это </a:t>
            </a:r>
            <a:r>
              <a:rPr lang="en-US" dirty="0"/>
              <a:t>TRUNCATE </a:t>
            </a:r>
            <a:r>
              <a:rPr lang="ru-RU" dirty="0"/>
              <a:t>и формы </a:t>
            </a:r>
            <a:r>
              <a:rPr lang="en-US" dirty="0"/>
              <a:t>ALTER TABLE</a:t>
            </a:r>
            <a:r>
              <a:rPr lang="ru-RU" dirty="0"/>
              <a:t>, перезаписывающие таблицу, не являются безопасными с точки зрения </a:t>
            </a:r>
            <a:r>
              <a:rPr lang="en-US" dirty="0"/>
              <a:t>MVCC</a:t>
            </a:r>
            <a:r>
              <a:rPr lang="ru-RU" dirty="0"/>
              <a:t>. Это значит, что после фиксации усечения или перезаписи таблица окажется пустой для всех параллельных транзакций, если они работают со снимком, полученным перед фиксацией такой команды </a:t>
            </a:r>
            <a:r>
              <a:rPr lang="en-US" dirty="0"/>
              <a:t>DDL</a:t>
            </a:r>
            <a:r>
              <a:rPr lang="ru-RU" dirty="0"/>
              <a:t>. Это может проявиться только в транзакции, которая не обращалась к таблице до момента начала команды </a:t>
            </a:r>
            <a:r>
              <a:rPr lang="en-US" dirty="0"/>
              <a:t>DDL </a:t>
            </a:r>
            <a:r>
              <a:rPr lang="ru-RU" dirty="0"/>
              <a:t>— любая транзакция, которая обращалась к ней раньше, получила бы как минимум блокировку </a:t>
            </a:r>
            <a:r>
              <a:rPr lang="en-US" cap="small" dirty="0"/>
              <a:t>access share,</a:t>
            </a:r>
            <a:r>
              <a:rPr lang="ru-RU" dirty="0"/>
              <a:t>которая заблокировала бы эту команду </a:t>
            </a:r>
            <a:r>
              <a:rPr lang="en-US" dirty="0"/>
              <a:t>DDL </a:t>
            </a:r>
            <a:r>
              <a:rPr lang="ru-RU" dirty="0"/>
              <a:t>до завершения транзакции. Поэтому такие команды не приводят ни к каким видимым несоответствиям с содержимым таблицы при последовательных запросах к целевой таблице, хотя возможно видимое несоответствие между содержимым целевой таблицы и другими таблицами в базе данных.</a:t>
            </a:r>
            <a:endParaRPr lang="en-US" dirty="0"/>
          </a:p>
          <a:p>
            <a:r>
              <a:rPr lang="ru-RU" dirty="0"/>
              <a:t>Поддержка уровня изоляции </a:t>
            </a:r>
            <a:r>
              <a:rPr lang="en-US" dirty="0" err="1"/>
              <a:t>Serializable</a:t>
            </a:r>
            <a:r>
              <a:rPr lang="en-US" dirty="0"/>
              <a:t> </a:t>
            </a:r>
            <a:r>
              <a:rPr lang="ru-RU" dirty="0"/>
              <a:t>ещё не реализована для целевых серверов горячего резерва. На данный момент самый строгий уровень изоляции, поддерживаемый в режиме горячего резерва, это </a:t>
            </a:r>
            <a:r>
              <a:rPr lang="en-US" dirty="0"/>
              <a:t>Repeatable Read</a:t>
            </a:r>
            <a:r>
              <a:rPr lang="ru-RU" dirty="0"/>
              <a:t>. Хотя и тогда, когда главный сервер выполняет запись в транзакциях </a:t>
            </a:r>
            <a:r>
              <a:rPr lang="en-US" dirty="0" err="1"/>
              <a:t>Serializable</a:t>
            </a:r>
            <a:r>
              <a:rPr lang="ru-RU" dirty="0"/>
              <a:t>, все резервные серверы в итоге достигают согласованного состояния, но транзакция </a:t>
            </a:r>
            <a:r>
              <a:rPr lang="en-US" dirty="0"/>
              <a:t>Repeatable Read </a:t>
            </a:r>
            <a:r>
              <a:rPr lang="ru-RU" dirty="0"/>
              <a:t>на резервном сервере иногда может увидеть промежуточное состояние, не соответствующее результату последовательного выполнения транзакций на главном сервере.</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264</a:t>
            </a:fld>
            <a:endParaRPr lang="ru-RU"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Блокировки и индексы</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ru-RU" dirty="0"/>
              <a:t>Хотя </a:t>
            </a:r>
            <a:r>
              <a:rPr lang="en-US" dirty="0" err="1"/>
              <a:t>PostgreSQL</a:t>
            </a:r>
            <a:r>
              <a:rPr lang="en-US" dirty="0"/>
              <a:t> </a:t>
            </a:r>
            <a:r>
              <a:rPr lang="ru-RU" dirty="0"/>
              <a:t>обеспечивает неблокирующий доступ на чтение/запись к данным таблиц, для индексов в настоящий момент это поддерживается не в полной мере. </a:t>
            </a:r>
            <a:r>
              <a:rPr lang="en-US" dirty="0" err="1"/>
              <a:t>PostgreSQL</a:t>
            </a:r>
            <a:r>
              <a:rPr lang="en-US" dirty="0"/>
              <a:t> </a:t>
            </a:r>
            <a:r>
              <a:rPr lang="ru-RU" dirty="0"/>
              <a:t>управляет доступом к различным типам индексов следующим образом:</a:t>
            </a:r>
            <a:endParaRPr lang="en-US" dirty="0"/>
          </a:p>
          <a:p>
            <a:r>
              <a:rPr lang="ru-RU" dirty="0"/>
              <a:t>Индексы типа </a:t>
            </a:r>
            <a:r>
              <a:rPr lang="en-US" dirty="0"/>
              <a:t>B</a:t>
            </a:r>
            <a:r>
              <a:rPr lang="ru-RU" dirty="0"/>
              <a:t>-дерево, </a:t>
            </a:r>
            <a:r>
              <a:rPr lang="en-US" dirty="0" err="1"/>
              <a:t>GiST</a:t>
            </a:r>
            <a:r>
              <a:rPr lang="en-US" dirty="0"/>
              <a:t> </a:t>
            </a:r>
            <a:r>
              <a:rPr lang="ru-RU" dirty="0"/>
              <a:t>и </a:t>
            </a:r>
            <a:r>
              <a:rPr lang="en-US" dirty="0"/>
              <a:t>SP</a:t>
            </a:r>
            <a:r>
              <a:rPr lang="ru-RU" dirty="0"/>
              <a:t>-</a:t>
            </a:r>
            <a:r>
              <a:rPr lang="en-US" dirty="0" err="1"/>
              <a:t>GiST</a:t>
            </a:r>
            <a:r>
              <a:rPr lang="ru-RU" dirty="0"/>
              <a:t> -  Для управления чтением/записью используются кратковременные блокировки на уровне страницы, исключительные и разделяемые. Блокировки освобождаются сразу после извлечения или добавления строки индекса. Эти типы индексов обеспечивают максимальное распараллеливание операций, не допуская взаимоблокировок.</a:t>
            </a:r>
            <a:endParaRPr lang="en-US" dirty="0"/>
          </a:p>
          <a:p>
            <a:r>
              <a:rPr lang="ru-RU" dirty="0"/>
              <a:t>Хеш-индексы -  Для управления чтением/записью используются блокировки на уровне групп хеша. Блокировки освобождаются после обработки всей группы. Такие блокировки с точки зрения распараллеливания лучше, чем блокировки на уровне индекса, но не исключают взаимоблокировок, так как они сохраняются дольше, чем выполняется одна операция с индексом.</a:t>
            </a:r>
            <a:endParaRPr lang="en-US" dirty="0"/>
          </a:p>
          <a:p>
            <a:r>
              <a:rPr lang="ru-RU" dirty="0"/>
              <a:t>Индексы </a:t>
            </a:r>
            <a:r>
              <a:rPr lang="en-US" dirty="0"/>
              <a:t>GIN</a:t>
            </a:r>
            <a:r>
              <a:rPr lang="ru-RU"/>
              <a:t> - Для </a:t>
            </a:r>
            <a:r>
              <a:rPr lang="ru-RU" dirty="0"/>
              <a:t>управления чтением/записью используются кратковременные блокировки на уровне страницы, исключительные и разделяемые. Блокировки освобождаются сразу после извлечения или добавления строки индекса. Но заметьте, что добавление значения в поле с </a:t>
            </a:r>
            <a:r>
              <a:rPr lang="en-US" dirty="0"/>
              <a:t>GIN</a:t>
            </a:r>
            <a:r>
              <a:rPr lang="ru-RU" dirty="0"/>
              <a:t>-индексом обычно влечёт добавление нескольких ключей индекса, так что </a:t>
            </a:r>
            <a:r>
              <a:rPr lang="en-US" dirty="0"/>
              <a:t>GIN </a:t>
            </a:r>
            <a:r>
              <a:rPr lang="ru-RU" dirty="0"/>
              <a:t>может проделывать целый ряд операций для одного значения.</a:t>
            </a:r>
            <a:endParaRPr lang="en-US" dirty="0"/>
          </a:p>
          <a:p>
            <a:r>
              <a:rPr lang="ru-RU" dirty="0"/>
              <a:t>В настоящее время в многопоточной среде наиболее производительны индексы-Б-деревья; и так как они более функциональны, чем хеш-индексы, их рекомендуется использовать в такой среде для приложений, когда нужно индексировать скалярные данные. Если же нужно индексировать не скалярные данные, Б-деревья не подходят, и вместо них следует использовать индексы </a:t>
            </a:r>
            <a:r>
              <a:rPr lang="en-US" dirty="0" err="1"/>
              <a:t>GiST</a:t>
            </a:r>
            <a:r>
              <a:rPr lang="ru-RU" dirty="0"/>
              <a:t>, </a:t>
            </a:r>
            <a:r>
              <a:rPr lang="en-US" dirty="0"/>
              <a:t>SP</a:t>
            </a:r>
            <a:r>
              <a:rPr lang="ru-RU" dirty="0"/>
              <a:t>-</a:t>
            </a:r>
            <a:r>
              <a:rPr lang="en-US" dirty="0" err="1"/>
              <a:t>GiST</a:t>
            </a:r>
            <a:r>
              <a:rPr lang="en-US" dirty="0"/>
              <a:t> </a:t>
            </a:r>
            <a:r>
              <a:rPr lang="ru-RU" dirty="0"/>
              <a:t>или </a:t>
            </a:r>
            <a:r>
              <a:rPr lang="en-US" dirty="0"/>
              <a:t>GIN</a:t>
            </a:r>
            <a:r>
              <a:rPr lang="ru-RU" dirty="0"/>
              <a:t>.</a:t>
            </a:r>
            <a:endParaRPr lang="en-US" dirty="0"/>
          </a:p>
        </p:txBody>
      </p:sp>
      <p:sp>
        <p:nvSpPr>
          <p:cNvPr id="4" name="Slide Number Placeholder 3"/>
          <p:cNvSpPr>
            <a:spLocks noGrp="1"/>
          </p:cNvSpPr>
          <p:nvPr>
            <p:ph type="sldNum" sz="quarter" idx="12"/>
          </p:nvPr>
        </p:nvSpPr>
        <p:spPr/>
        <p:txBody>
          <a:bodyPr/>
          <a:lstStyle/>
          <a:p>
            <a:fld id="{27BF893A-1522-497C-9455-E0D4EBB3EDB5}" type="slidenum">
              <a:rPr lang="ru-RU" smtClean="0"/>
              <a:pPr/>
              <a:t>265</a:t>
            </a:fld>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Преобразование на стороне сервера, код </a:t>
            </a:r>
            <a:r>
              <a:rPr lang="en-US" dirty="0"/>
              <a:t>PHP</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en-US" dirty="0"/>
              <a:t>&lt;?</a:t>
            </a:r>
            <a:r>
              <a:rPr lang="en-US" dirty="0" err="1"/>
              <a:t>php</a:t>
            </a:r>
            <a:r>
              <a:rPr lang="en-US" dirty="0"/>
              <a:t> </a:t>
            </a:r>
          </a:p>
          <a:p>
            <a:pPr marL="0" indent="0">
              <a:buNone/>
            </a:pPr>
            <a:r>
              <a:rPr lang="en-US" dirty="0"/>
              <a:t>// </a:t>
            </a:r>
            <a:r>
              <a:rPr lang="ru-RU" dirty="0"/>
              <a:t>Загружаем </a:t>
            </a:r>
            <a:r>
              <a:rPr lang="en-US" dirty="0"/>
              <a:t>XML </a:t>
            </a:r>
            <a:r>
              <a:rPr lang="ru-RU" dirty="0"/>
              <a:t>файл </a:t>
            </a:r>
            <a:endParaRPr lang="en-US" dirty="0"/>
          </a:p>
          <a:p>
            <a:pPr marL="0" indent="0">
              <a:buNone/>
            </a:pPr>
            <a:r>
              <a:rPr lang="ru-RU" dirty="0"/>
              <a:t>$</a:t>
            </a:r>
            <a:r>
              <a:rPr lang="en-US" dirty="0"/>
              <a:t>xml = new </a:t>
            </a:r>
            <a:r>
              <a:rPr lang="en-US" dirty="0" err="1"/>
              <a:t>DOMDocument</a:t>
            </a:r>
            <a:r>
              <a:rPr lang="en-US" dirty="0"/>
              <a:t>; </a:t>
            </a:r>
          </a:p>
          <a:p>
            <a:pPr marL="0" indent="0">
              <a:buNone/>
            </a:pPr>
            <a:r>
              <a:rPr lang="en-US" dirty="0"/>
              <a:t>$xml-&gt;load('cdcatalog.xml'); </a:t>
            </a:r>
          </a:p>
          <a:p>
            <a:pPr marL="0" indent="0">
              <a:buNone/>
            </a:pPr>
            <a:r>
              <a:rPr lang="en-US" dirty="0"/>
              <a:t>// </a:t>
            </a:r>
            <a:r>
              <a:rPr lang="ru-RU" dirty="0"/>
              <a:t>Загружаем </a:t>
            </a:r>
            <a:r>
              <a:rPr lang="en-US" dirty="0"/>
              <a:t>XSL </a:t>
            </a:r>
            <a:r>
              <a:rPr lang="ru-RU" dirty="0"/>
              <a:t>файл </a:t>
            </a:r>
            <a:endParaRPr lang="en-US" dirty="0"/>
          </a:p>
          <a:p>
            <a:pPr marL="0" indent="0">
              <a:buNone/>
            </a:pPr>
            <a:r>
              <a:rPr lang="ru-RU" dirty="0"/>
              <a:t>$</a:t>
            </a:r>
            <a:r>
              <a:rPr lang="en-US" dirty="0" err="1"/>
              <a:t>xsl</a:t>
            </a:r>
            <a:r>
              <a:rPr lang="en-US" dirty="0"/>
              <a:t> = new </a:t>
            </a:r>
            <a:r>
              <a:rPr lang="en-US" dirty="0" err="1"/>
              <a:t>DOMDocument</a:t>
            </a:r>
            <a:r>
              <a:rPr lang="en-US" dirty="0"/>
              <a:t>; </a:t>
            </a:r>
          </a:p>
          <a:p>
            <a:pPr marL="0" indent="0">
              <a:buNone/>
            </a:pPr>
            <a:r>
              <a:rPr lang="en-US" dirty="0"/>
              <a:t>$</a:t>
            </a:r>
            <a:r>
              <a:rPr lang="en-US" dirty="0" err="1"/>
              <a:t>xsl</a:t>
            </a:r>
            <a:r>
              <a:rPr lang="en-US" dirty="0"/>
              <a:t>-&gt;load('cdcatalog.xsl'); </a:t>
            </a:r>
          </a:p>
          <a:p>
            <a:pPr marL="0" indent="0">
              <a:buNone/>
            </a:pPr>
            <a:r>
              <a:rPr lang="en-US" dirty="0"/>
              <a:t>// </a:t>
            </a:r>
            <a:r>
              <a:rPr lang="ru-RU" dirty="0"/>
              <a:t>Настраиваем преобразователь </a:t>
            </a:r>
            <a:endParaRPr lang="en-US" dirty="0"/>
          </a:p>
          <a:p>
            <a:pPr marL="0" indent="0">
              <a:buNone/>
            </a:pPr>
            <a:r>
              <a:rPr lang="ru-RU" dirty="0"/>
              <a:t>$</a:t>
            </a:r>
            <a:r>
              <a:rPr lang="en-US" dirty="0" err="1"/>
              <a:t>proc</a:t>
            </a:r>
            <a:r>
              <a:rPr lang="en-US" dirty="0"/>
              <a:t> = new </a:t>
            </a:r>
            <a:r>
              <a:rPr lang="en-US" dirty="0" err="1"/>
              <a:t>XSLTProcessor</a:t>
            </a:r>
            <a:r>
              <a:rPr lang="en-US" dirty="0"/>
              <a:t>; </a:t>
            </a:r>
          </a:p>
          <a:p>
            <a:pPr marL="0" indent="0">
              <a:buNone/>
            </a:pPr>
            <a:r>
              <a:rPr lang="en-US" dirty="0"/>
              <a:t>// </a:t>
            </a:r>
            <a:r>
              <a:rPr lang="ru-RU" dirty="0"/>
              <a:t>Присоединяем </a:t>
            </a:r>
            <a:r>
              <a:rPr lang="en-US" dirty="0" err="1"/>
              <a:t>xsl</a:t>
            </a:r>
            <a:r>
              <a:rPr lang="en-US" dirty="0"/>
              <a:t> </a:t>
            </a:r>
            <a:r>
              <a:rPr lang="ru-RU" dirty="0"/>
              <a:t>правила </a:t>
            </a:r>
            <a:endParaRPr lang="en-US" dirty="0"/>
          </a:p>
          <a:p>
            <a:pPr marL="0" indent="0">
              <a:buNone/>
            </a:pPr>
            <a:r>
              <a:rPr lang="ru-RU" dirty="0"/>
              <a:t>$</a:t>
            </a:r>
            <a:r>
              <a:rPr lang="en-US" dirty="0" err="1"/>
              <a:t>proc</a:t>
            </a:r>
            <a:r>
              <a:rPr lang="en-US" dirty="0"/>
              <a:t>-&gt;</a:t>
            </a:r>
            <a:r>
              <a:rPr lang="en-US" dirty="0" err="1"/>
              <a:t>importStyleSheet</a:t>
            </a:r>
            <a:r>
              <a:rPr lang="en-US" dirty="0"/>
              <a:t>($</a:t>
            </a:r>
            <a:r>
              <a:rPr lang="en-US" dirty="0" err="1"/>
              <a:t>xsl</a:t>
            </a:r>
            <a:r>
              <a:rPr lang="en-US" dirty="0"/>
              <a:t>); </a:t>
            </a:r>
          </a:p>
          <a:p>
            <a:pPr marL="0" indent="0">
              <a:buNone/>
            </a:pPr>
            <a:r>
              <a:rPr lang="en-US" dirty="0"/>
              <a:t>echo $</a:t>
            </a:r>
            <a:r>
              <a:rPr lang="en-US" dirty="0" err="1"/>
              <a:t>proc</a:t>
            </a:r>
            <a:r>
              <a:rPr lang="en-US" dirty="0"/>
              <a:t>-&gt;</a:t>
            </a:r>
            <a:r>
              <a:rPr lang="en-US" dirty="0" err="1"/>
              <a:t>transformToXML</a:t>
            </a:r>
            <a:r>
              <a:rPr lang="en-US" dirty="0"/>
              <a:t>($xml); </a:t>
            </a:r>
          </a:p>
          <a:p>
            <a:pPr marL="0" indent="0">
              <a:buNone/>
            </a:pP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27</a:t>
            </a:fld>
            <a:endParaRPr lang="ru-RU"/>
          </a:p>
        </p:txBody>
      </p:sp>
    </p:spTree>
    <p:extLst>
      <p:ext uri="{BB962C8B-B14F-4D97-AF65-F5344CB8AC3E}">
        <p14:creationId xmlns:p14="http://schemas.microsoft.com/office/powerpoint/2010/main" val="233495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Преобразование на стороне сервера, код </a:t>
            </a:r>
            <a:r>
              <a:rPr lang="en-US" dirty="0"/>
              <a:t>ASP</a:t>
            </a:r>
            <a:r>
              <a:rPr lang="ru-RU" dirty="0"/>
              <a:t> </a:t>
            </a:r>
          </a:p>
        </p:txBody>
      </p:sp>
      <p:sp>
        <p:nvSpPr>
          <p:cNvPr id="3" name="Объект 2"/>
          <p:cNvSpPr>
            <a:spLocks noGrp="1"/>
          </p:cNvSpPr>
          <p:nvPr>
            <p:ph idx="1"/>
          </p:nvPr>
        </p:nvSpPr>
        <p:spPr/>
        <p:txBody>
          <a:bodyPr>
            <a:normAutofit fontScale="92500" lnSpcReduction="20000"/>
          </a:bodyPr>
          <a:lstStyle/>
          <a:p>
            <a:pPr marL="0" indent="0">
              <a:buNone/>
            </a:pPr>
            <a:r>
              <a:rPr lang="ru-RU" dirty="0"/>
              <a:t>&lt;% </a:t>
            </a:r>
            <a:endParaRPr lang="en-US" dirty="0"/>
          </a:p>
          <a:p>
            <a:pPr marL="0" indent="0">
              <a:buNone/>
            </a:pPr>
            <a:r>
              <a:rPr lang="ru-RU" dirty="0"/>
              <a:t>'Загружаем </a:t>
            </a:r>
            <a:r>
              <a:rPr lang="en-US" dirty="0"/>
              <a:t>XML </a:t>
            </a:r>
            <a:r>
              <a:rPr lang="ru-RU" dirty="0"/>
              <a:t>файл </a:t>
            </a:r>
            <a:endParaRPr lang="en-US" dirty="0"/>
          </a:p>
          <a:p>
            <a:pPr marL="0" indent="0">
              <a:buNone/>
            </a:pPr>
            <a:r>
              <a:rPr lang="en-US" dirty="0"/>
              <a:t>set xml = </a:t>
            </a:r>
            <a:r>
              <a:rPr lang="en-US" dirty="0" err="1"/>
              <a:t>Server.CreateObject</a:t>
            </a:r>
            <a:r>
              <a:rPr lang="en-US" dirty="0"/>
              <a:t>("</a:t>
            </a:r>
            <a:r>
              <a:rPr lang="en-US" dirty="0" err="1"/>
              <a:t>Microsoft.XMLDOM</a:t>
            </a:r>
            <a:r>
              <a:rPr lang="en-US" dirty="0"/>
              <a:t>") </a:t>
            </a:r>
            <a:r>
              <a:rPr lang="en-US" dirty="0" err="1"/>
              <a:t>xml.async</a:t>
            </a:r>
            <a:r>
              <a:rPr lang="en-US" dirty="0"/>
              <a:t> = false </a:t>
            </a:r>
            <a:r>
              <a:rPr lang="en-US" dirty="0" err="1"/>
              <a:t>xml.load</a:t>
            </a:r>
            <a:r>
              <a:rPr lang="en-US" dirty="0"/>
              <a:t>(</a:t>
            </a:r>
            <a:r>
              <a:rPr lang="en-US" dirty="0" err="1"/>
              <a:t>Server.MapPath</a:t>
            </a:r>
            <a:r>
              <a:rPr lang="en-US" dirty="0"/>
              <a:t>("cdcatalog.xml")) '</a:t>
            </a:r>
            <a:r>
              <a:rPr lang="ru-RU" dirty="0"/>
              <a:t>Загружаем </a:t>
            </a:r>
            <a:r>
              <a:rPr lang="en-US" dirty="0"/>
              <a:t>XSL </a:t>
            </a:r>
            <a:r>
              <a:rPr lang="ru-RU" dirty="0"/>
              <a:t>файл </a:t>
            </a:r>
            <a:endParaRPr lang="en-US" dirty="0"/>
          </a:p>
          <a:p>
            <a:pPr marL="0" indent="0">
              <a:buNone/>
            </a:pPr>
            <a:r>
              <a:rPr lang="en-US" dirty="0"/>
              <a:t>set </a:t>
            </a:r>
            <a:r>
              <a:rPr lang="en-US" dirty="0" err="1"/>
              <a:t>xsl</a:t>
            </a:r>
            <a:r>
              <a:rPr lang="en-US" dirty="0"/>
              <a:t> = </a:t>
            </a:r>
            <a:r>
              <a:rPr lang="en-US" dirty="0" err="1"/>
              <a:t>Server.CreateObject</a:t>
            </a:r>
            <a:r>
              <a:rPr lang="en-US" dirty="0"/>
              <a:t>("</a:t>
            </a:r>
            <a:r>
              <a:rPr lang="en-US" dirty="0" err="1"/>
              <a:t>Microsoft.XMLDOM</a:t>
            </a:r>
            <a:r>
              <a:rPr lang="en-US" dirty="0"/>
              <a:t>") </a:t>
            </a:r>
            <a:r>
              <a:rPr lang="en-US" dirty="0" err="1"/>
              <a:t>xsl.async</a:t>
            </a:r>
            <a:r>
              <a:rPr lang="en-US" dirty="0"/>
              <a:t> = false </a:t>
            </a:r>
            <a:r>
              <a:rPr lang="en-US" dirty="0" err="1"/>
              <a:t>xsl.load</a:t>
            </a:r>
            <a:r>
              <a:rPr lang="en-US" dirty="0"/>
              <a:t>(</a:t>
            </a:r>
            <a:r>
              <a:rPr lang="en-US" dirty="0" err="1"/>
              <a:t>Server.MapPath</a:t>
            </a:r>
            <a:r>
              <a:rPr lang="en-US" dirty="0"/>
              <a:t>("cdcatalog.xsl")) '</a:t>
            </a:r>
            <a:r>
              <a:rPr lang="ru-RU" dirty="0"/>
              <a:t>Преобразовываем файл </a:t>
            </a:r>
            <a:r>
              <a:rPr lang="en-US" dirty="0" err="1"/>
              <a:t>Response.Write</a:t>
            </a:r>
            <a:r>
              <a:rPr lang="en-US" dirty="0"/>
              <a:t>(</a:t>
            </a:r>
            <a:r>
              <a:rPr lang="en-US" dirty="0" err="1"/>
              <a:t>xml.transformNode</a:t>
            </a:r>
            <a:r>
              <a:rPr lang="en-US" dirty="0"/>
              <a:t>(</a:t>
            </a:r>
            <a:r>
              <a:rPr lang="en-US" dirty="0" err="1"/>
              <a:t>xsl</a:t>
            </a:r>
            <a:r>
              <a:rPr lang="en-US" dirty="0"/>
              <a:t>)) </a:t>
            </a:r>
          </a:p>
          <a:p>
            <a:pPr marL="0" indent="0">
              <a:buNone/>
            </a:pP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28</a:t>
            </a:fld>
            <a:endParaRPr lang="ru-RU"/>
          </a:p>
        </p:txBody>
      </p:sp>
    </p:spTree>
    <p:extLst>
      <p:ext uri="{BB962C8B-B14F-4D97-AF65-F5344CB8AC3E}">
        <p14:creationId xmlns:p14="http://schemas.microsoft.com/office/powerpoint/2010/main" val="847777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26912"/>
          </a:xfrm>
        </p:spPr>
        <p:txBody>
          <a:bodyPr>
            <a:normAutofit fontScale="90000"/>
          </a:bodyPr>
          <a:lstStyle/>
          <a:p>
            <a:r>
              <a:rPr lang="ru-RU" dirty="0"/>
              <a:t>Основы </a:t>
            </a:r>
            <a:r>
              <a:rPr lang="en-US"/>
              <a:t>XPath</a:t>
            </a:r>
            <a:endParaRPr lang="ru-RU"/>
          </a:p>
        </p:txBody>
      </p:sp>
      <p:sp>
        <p:nvSpPr>
          <p:cNvPr id="3" name="Объект 2"/>
          <p:cNvSpPr>
            <a:spLocks noGrp="1"/>
          </p:cNvSpPr>
          <p:nvPr>
            <p:ph idx="1"/>
          </p:nvPr>
        </p:nvSpPr>
        <p:spPr>
          <a:xfrm>
            <a:off x="628650" y="992038"/>
            <a:ext cx="4288407" cy="5729438"/>
          </a:xfrm>
        </p:spPr>
        <p:txBody>
          <a:bodyPr>
            <a:normAutofit fontScale="47500" lnSpcReduction="20000"/>
          </a:bodyPr>
          <a:lstStyle/>
          <a:p>
            <a:pPr>
              <a:lnSpc>
                <a:spcPct val="120000"/>
              </a:lnSpc>
              <a:spcBef>
                <a:spcPts val="0"/>
              </a:spcBef>
            </a:pPr>
            <a:r>
              <a:rPr lang="ru-RU" dirty="0"/>
              <a:t>Выражения XPath</a:t>
            </a:r>
          </a:p>
          <a:p>
            <a:pPr marL="0" indent="0">
              <a:lnSpc>
                <a:spcPct val="120000"/>
              </a:lnSpc>
              <a:spcBef>
                <a:spcPts val="0"/>
              </a:spcBef>
              <a:buNone/>
            </a:pPr>
            <a:r>
              <a:rPr lang="ru-RU" dirty="0"/>
              <a:t>Чтобы выбрать узлы или наборы узлов в XML документе, XPath использует выражения пути.</a:t>
            </a:r>
          </a:p>
          <a:p>
            <a:pPr marL="0" indent="0">
              <a:lnSpc>
                <a:spcPct val="120000"/>
              </a:lnSpc>
              <a:spcBef>
                <a:spcPts val="0"/>
              </a:spcBef>
              <a:buNone/>
            </a:pPr>
            <a:r>
              <a:rPr lang="ru-RU" dirty="0"/>
              <a:t>Такие выражения очень похожи на выражения пути, которые используются в традиционных файловых системах</a:t>
            </a:r>
            <a:r>
              <a:rPr lang="en-US" dirty="0"/>
              <a:t> (</a:t>
            </a:r>
            <a:r>
              <a:rPr lang="ru-RU" dirty="0"/>
              <a:t>см. рисунок</a:t>
            </a:r>
            <a:r>
              <a:rPr lang="en-US" dirty="0"/>
              <a:t>)</a:t>
            </a:r>
            <a:endParaRPr lang="ru-RU" dirty="0"/>
          </a:p>
          <a:p>
            <a:pPr>
              <a:lnSpc>
                <a:spcPct val="120000"/>
              </a:lnSpc>
              <a:spcBef>
                <a:spcPts val="0"/>
              </a:spcBef>
            </a:pPr>
            <a:r>
              <a:rPr lang="ru-RU" dirty="0"/>
              <a:t>Стандартные функции XPath</a:t>
            </a:r>
          </a:p>
          <a:p>
            <a:pPr marL="0" indent="0">
              <a:lnSpc>
                <a:spcPct val="120000"/>
              </a:lnSpc>
              <a:spcBef>
                <a:spcPts val="0"/>
              </a:spcBef>
              <a:buNone/>
            </a:pPr>
            <a:r>
              <a:rPr lang="ru-RU" dirty="0"/>
              <a:t>XPath включает более 200 встроенных функций.</a:t>
            </a:r>
          </a:p>
          <a:p>
            <a:pPr marL="0" indent="0">
              <a:lnSpc>
                <a:spcPct val="120000"/>
              </a:lnSpc>
              <a:spcBef>
                <a:spcPts val="0"/>
              </a:spcBef>
              <a:buNone/>
            </a:pPr>
            <a:r>
              <a:rPr lang="ru-RU" dirty="0"/>
              <a:t>Есть функции для работы со строковыми, числовыми и логическими значениями, функции для сравнения даты и времени, для манипуляции узлами и последовательностями и многое другое. (см. </a:t>
            </a:r>
            <a:r>
              <a:rPr lang="en-US" dirty="0"/>
              <a:t>[1]</a:t>
            </a:r>
            <a:r>
              <a:rPr lang="ru-RU" dirty="0"/>
              <a:t>)</a:t>
            </a:r>
          </a:p>
          <a:p>
            <a:pPr marL="0" indent="0">
              <a:lnSpc>
                <a:spcPct val="120000"/>
              </a:lnSpc>
              <a:spcBef>
                <a:spcPts val="0"/>
              </a:spcBef>
              <a:buNone/>
            </a:pPr>
            <a:r>
              <a:rPr lang="ru-RU" dirty="0"/>
              <a:t>Сегодня выражения XPath можно также использоваться в </a:t>
            </a:r>
            <a:r>
              <a:rPr lang="ru-RU" dirty="0" err="1"/>
              <a:t>JavaScript</a:t>
            </a:r>
            <a:r>
              <a:rPr lang="ru-RU" dirty="0"/>
              <a:t>, </a:t>
            </a:r>
            <a:r>
              <a:rPr lang="ru-RU" dirty="0" err="1"/>
              <a:t>Java</a:t>
            </a:r>
            <a:r>
              <a:rPr lang="ru-RU" dirty="0"/>
              <a:t>, схемах XML, PHP, </a:t>
            </a:r>
            <a:r>
              <a:rPr lang="ru-RU" dirty="0" err="1"/>
              <a:t>Python</a:t>
            </a:r>
            <a:r>
              <a:rPr lang="ru-RU" dirty="0"/>
              <a:t>, C и C++ и во многих других языках программирования.</a:t>
            </a:r>
          </a:p>
          <a:p>
            <a:pPr>
              <a:lnSpc>
                <a:spcPct val="120000"/>
              </a:lnSpc>
              <a:spcBef>
                <a:spcPts val="0"/>
              </a:spcBef>
            </a:pPr>
            <a:r>
              <a:rPr lang="ru-RU" dirty="0"/>
              <a:t>XPath используется в XSLT</a:t>
            </a:r>
          </a:p>
          <a:p>
            <a:pPr marL="0" indent="0">
              <a:lnSpc>
                <a:spcPct val="120000"/>
              </a:lnSpc>
              <a:spcBef>
                <a:spcPts val="0"/>
              </a:spcBef>
              <a:buNone/>
            </a:pPr>
            <a:r>
              <a:rPr lang="ru-RU" dirty="0"/>
              <a:t>XPath — основной элемент в стандарте XSLT.</a:t>
            </a:r>
          </a:p>
          <a:p>
            <a:pPr marL="0" indent="0">
              <a:lnSpc>
                <a:spcPct val="120000"/>
              </a:lnSpc>
              <a:spcBef>
                <a:spcPts val="0"/>
              </a:spcBef>
              <a:buNone/>
            </a:pPr>
            <a:r>
              <a:rPr lang="ru-RU" dirty="0"/>
              <a:t>Благодаря знаниям XPath возможности XSLT будет значительно шире.</a:t>
            </a:r>
          </a:p>
          <a:p>
            <a:pPr marL="0" indent="0">
              <a:lnSpc>
                <a:spcPct val="120000"/>
              </a:lnSpc>
              <a:spcBef>
                <a:spcPts val="0"/>
              </a:spcBef>
              <a:buNone/>
            </a:pPr>
            <a:endParaRPr lang="ru-RU" dirty="0"/>
          </a:p>
          <a:p>
            <a:pPr>
              <a:lnSpc>
                <a:spcPct val="120000"/>
              </a:lnSpc>
              <a:spcBef>
                <a:spcPts val="0"/>
              </a:spcBef>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29</a:t>
            </a:fld>
            <a:endParaRPr lang="ru-RU"/>
          </a:p>
        </p:txBody>
      </p:sp>
      <p:pic>
        <p:nvPicPr>
          <p:cNvPr id="1026" name="Picture 2" descr="Структура выражения пути в X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57" y="1002431"/>
            <a:ext cx="38100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6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темы курса</a:t>
            </a:r>
          </a:p>
        </p:txBody>
      </p:sp>
      <p:sp>
        <p:nvSpPr>
          <p:cNvPr id="3" name="Объект 2"/>
          <p:cNvSpPr>
            <a:spLocks noGrp="1"/>
          </p:cNvSpPr>
          <p:nvPr>
            <p:ph idx="1"/>
          </p:nvPr>
        </p:nvSpPr>
        <p:spPr/>
        <p:txBody>
          <a:bodyPr/>
          <a:lstStyle/>
          <a:p>
            <a:r>
              <a:rPr lang="ru-RU" dirty="0"/>
              <a:t>Язык преобразований </a:t>
            </a:r>
            <a:r>
              <a:rPr lang="en-US" dirty="0"/>
              <a:t>XLST, </a:t>
            </a:r>
            <a:r>
              <a:rPr lang="ru-RU" dirty="0"/>
              <a:t>иные элементы </a:t>
            </a:r>
            <a:r>
              <a:rPr lang="en-US" dirty="0"/>
              <a:t>XML</a:t>
            </a:r>
          </a:p>
          <a:p>
            <a:r>
              <a:rPr lang="ru-RU" dirty="0"/>
              <a:t>Валидация </a:t>
            </a:r>
            <a:r>
              <a:rPr lang="en-US" dirty="0"/>
              <a:t>XML-</a:t>
            </a:r>
            <a:r>
              <a:rPr lang="ru-RU" dirty="0"/>
              <a:t>документов</a:t>
            </a:r>
          </a:p>
          <a:p>
            <a:r>
              <a:rPr lang="ru-RU" dirty="0"/>
              <a:t>Работа с датой и временем в </a:t>
            </a:r>
            <a:r>
              <a:rPr lang="en-US" dirty="0"/>
              <a:t>C#</a:t>
            </a:r>
            <a:endParaRPr lang="ru-RU" dirty="0"/>
          </a:p>
          <a:p>
            <a:r>
              <a:rPr lang="ru-RU" dirty="0"/>
              <a:t>Производительность в </a:t>
            </a:r>
            <a:r>
              <a:rPr lang="en-US" dirty="0"/>
              <a:t>SQL – </a:t>
            </a:r>
            <a:r>
              <a:rPr lang="ru-RU" dirty="0"/>
              <a:t>индексы и блокировки</a:t>
            </a:r>
          </a:p>
          <a:p>
            <a:r>
              <a:rPr lang="ru-RU" dirty="0"/>
              <a:t>Работа с </a:t>
            </a:r>
            <a:r>
              <a:rPr lang="en-US" dirty="0"/>
              <a:t>XML </a:t>
            </a:r>
            <a:r>
              <a:rPr lang="ru-RU" dirty="0"/>
              <a:t>в </a:t>
            </a:r>
            <a:r>
              <a:rPr lang="en-US"/>
              <a:t>SQL</a:t>
            </a:r>
            <a:endParaRPr lang="ru-RU" i="1"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a:t>
            </a:fld>
            <a:endParaRPr lang="ru-RU" dirty="0"/>
          </a:p>
        </p:txBody>
      </p:sp>
    </p:spTree>
    <p:extLst>
      <p:ext uri="{BB962C8B-B14F-4D97-AF65-F5344CB8AC3E}">
        <p14:creationId xmlns:p14="http://schemas.microsoft.com/office/powerpoint/2010/main" val="333247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Терминология </a:t>
            </a:r>
            <a:r>
              <a:rPr lang="en-US"/>
              <a:t>XPath</a:t>
            </a:r>
            <a:endParaRPr lang="ru-RU" dirty="0"/>
          </a:p>
        </p:txBody>
      </p:sp>
      <p:sp>
        <p:nvSpPr>
          <p:cNvPr id="3" name="Объект 2"/>
          <p:cNvSpPr>
            <a:spLocks noGrp="1"/>
          </p:cNvSpPr>
          <p:nvPr>
            <p:ph idx="1"/>
          </p:nvPr>
        </p:nvSpPr>
        <p:spPr/>
        <p:txBody>
          <a:bodyPr numCol="2">
            <a:normAutofit fontScale="55000" lnSpcReduction="20000"/>
          </a:bodyPr>
          <a:lstStyle/>
          <a:p>
            <a:r>
              <a:rPr lang="ru-RU" dirty="0"/>
              <a:t>Узлы</a:t>
            </a:r>
          </a:p>
          <a:p>
            <a:pPr marL="0" indent="0">
              <a:buNone/>
            </a:pPr>
            <a:r>
              <a:rPr lang="ru-RU" dirty="0"/>
              <a:t>Всего в XPath выделяется семь типов узлов: элемент, атрибут, текст, пространство имен, инструкция обработки, комментарий и узлы документа.</a:t>
            </a:r>
          </a:p>
          <a:p>
            <a:pPr marL="0" indent="0">
              <a:buNone/>
            </a:pPr>
            <a:r>
              <a:rPr lang="ru-RU" dirty="0"/>
              <a:t>Документ XML рассматривается, как дерево узлов. Элемент, находящийся в самом верху этого дерева, называется корневым элементом.</a:t>
            </a:r>
          </a:p>
          <a:p>
            <a:pPr marL="0" indent="0">
              <a:buNone/>
            </a:pPr>
            <a:r>
              <a:rPr lang="ru-RU" dirty="0"/>
              <a:t>Рассмотрим на следующий XML документ:</a:t>
            </a:r>
            <a:endParaRPr lang="en-US" dirty="0"/>
          </a:p>
          <a:p>
            <a:pPr marL="0" indent="0">
              <a:buNone/>
            </a:pPr>
            <a:r>
              <a:rPr lang="en-US" dirty="0"/>
              <a:t>&lt;?xml version="1.0" encoding="UTF-8"?&gt;</a:t>
            </a:r>
          </a:p>
          <a:p>
            <a:pPr marL="0" indent="0">
              <a:buNone/>
            </a:pPr>
            <a:r>
              <a:rPr lang="en-US" dirty="0"/>
              <a:t>&lt;messages&gt;</a:t>
            </a:r>
          </a:p>
          <a:p>
            <a:pPr marL="0" indent="0">
              <a:buNone/>
            </a:pPr>
            <a:r>
              <a:rPr lang="en-US" dirty="0"/>
              <a:t>   &lt;note id="1"&gt;</a:t>
            </a:r>
          </a:p>
          <a:p>
            <a:pPr marL="0" indent="0">
              <a:buNone/>
            </a:pPr>
            <a:r>
              <a:rPr lang="en-US" dirty="0"/>
              <a:t>      &lt;to&gt;</a:t>
            </a:r>
            <a:r>
              <a:rPr lang="ru-RU" dirty="0" err="1"/>
              <a:t>ВинниПух</a:t>
            </a:r>
            <a:r>
              <a:rPr lang="ru-RU" dirty="0"/>
              <a:t>&lt;/</a:t>
            </a:r>
            <a:r>
              <a:rPr lang="en-US" dirty="0"/>
              <a:t>to&gt;</a:t>
            </a:r>
          </a:p>
          <a:p>
            <a:pPr marL="0" indent="0">
              <a:buNone/>
            </a:pPr>
            <a:r>
              <a:rPr lang="en-US" dirty="0"/>
              <a:t>      &lt;from&gt;</a:t>
            </a:r>
            <a:r>
              <a:rPr lang="ru-RU" dirty="0"/>
              <a:t>Кролик&lt;/</a:t>
            </a:r>
            <a:r>
              <a:rPr lang="en-US" dirty="0"/>
              <a:t>from&gt;</a:t>
            </a:r>
          </a:p>
          <a:p>
            <a:pPr marL="0" indent="0">
              <a:buNone/>
            </a:pPr>
            <a:r>
              <a:rPr lang="en-US" dirty="0"/>
              <a:t>      &lt;heading&gt;</a:t>
            </a:r>
            <a:r>
              <a:rPr lang="ru-RU" dirty="0"/>
              <a:t>Вопрос&lt;/</a:t>
            </a:r>
            <a:r>
              <a:rPr lang="en-US" dirty="0"/>
              <a:t>heading&gt;</a:t>
            </a:r>
          </a:p>
          <a:p>
            <a:pPr marL="0" indent="0">
              <a:buNone/>
            </a:pPr>
            <a:r>
              <a:rPr lang="en-US" dirty="0"/>
              <a:t>      &lt;body&gt;</a:t>
            </a:r>
            <a:r>
              <a:rPr lang="ru-RU" dirty="0"/>
              <a:t>Ты мёда не видел?&lt;/</a:t>
            </a:r>
            <a:r>
              <a:rPr lang="en-US" dirty="0"/>
              <a:t>body&gt;</a:t>
            </a:r>
          </a:p>
          <a:p>
            <a:pPr marL="0" indent="0">
              <a:buNone/>
            </a:pPr>
            <a:r>
              <a:rPr lang="en-US" dirty="0"/>
              <a:t>   &lt;/note&gt;</a:t>
            </a:r>
          </a:p>
          <a:p>
            <a:pPr marL="0" indent="0">
              <a:buNone/>
            </a:pPr>
            <a:r>
              <a:rPr lang="en-US" dirty="0"/>
              <a:t>&lt;/messages&gt;</a:t>
            </a:r>
          </a:p>
          <a:p>
            <a:pPr marL="0" indent="0">
              <a:buNone/>
            </a:pPr>
            <a:r>
              <a:rPr lang="ru-RU" dirty="0"/>
              <a:t>Здесь:</a:t>
            </a:r>
          </a:p>
          <a:p>
            <a:pPr marL="0" indent="0">
              <a:buNone/>
            </a:pPr>
            <a:r>
              <a:rPr lang="ru-RU" b="1" dirty="0"/>
              <a:t>&lt;</a:t>
            </a:r>
            <a:r>
              <a:rPr lang="en-US" b="1" dirty="0"/>
              <a:t>messages&gt;</a:t>
            </a:r>
            <a:r>
              <a:rPr lang="en-US" dirty="0"/>
              <a:t> - </a:t>
            </a:r>
            <a:r>
              <a:rPr lang="ru-RU" dirty="0"/>
              <a:t>узел корневого элемента</a:t>
            </a:r>
          </a:p>
          <a:p>
            <a:pPr marL="0" indent="0">
              <a:buNone/>
            </a:pPr>
            <a:r>
              <a:rPr lang="ru-RU" b="1" dirty="0"/>
              <a:t>&lt;</a:t>
            </a:r>
            <a:r>
              <a:rPr lang="en-US" b="1" dirty="0"/>
              <a:t>to&gt;</a:t>
            </a:r>
            <a:r>
              <a:rPr lang="ru-RU" dirty="0"/>
              <a:t> </a:t>
            </a:r>
            <a:r>
              <a:rPr lang="ru-RU" b="1" dirty="0" err="1"/>
              <a:t>ВинниПух</a:t>
            </a:r>
            <a:r>
              <a:rPr lang="ru-RU" b="1" dirty="0"/>
              <a:t> &lt;/</a:t>
            </a:r>
            <a:r>
              <a:rPr lang="en-US" b="1" dirty="0"/>
              <a:t>to&gt;</a:t>
            </a:r>
            <a:r>
              <a:rPr lang="en-US" dirty="0"/>
              <a:t> - </a:t>
            </a:r>
            <a:r>
              <a:rPr lang="ru-RU" dirty="0"/>
              <a:t>узел элемента</a:t>
            </a:r>
          </a:p>
          <a:p>
            <a:pPr marL="0" indent="0">
              <a:buNone/>
            </a:pPr>
            <a:r>
              <a:rPr lang="en-US" b="1" dirty="0"/>
              <a:t>note id="1"</a:t>
            </a:r>
            <a:r>
              <a:rPr lang="en-US" dirty="0"/>
              <a:t> - </a:t>
            </a:r>
            <a:r>
              <a:rPr lang="ru-RU" dirty="0"/>
              <a:t>узел атрибута</a:t>
            </a:r>
          </a:p>
          <a:p>
            <a:r>
              <a:rPr lang="en-US" dirty="0"/>
              <a:t> </a:t>
            </a:r>
            <a:r>
              <a:rPr lang="ru-RU" dirty="0"/>
              <a:t>Атомарные значения</a:t>
            </a:r>
          </a:p>
          <a:p>
            <a:pPr marL="0" indent="0">
              <a:buNone/>
            </a:pPr>
            <a:r>
              <a:rPr lang="ru-RU" dirty="0"/>
              <a:t>Узлы, у которых нет родителей и потомков, называются атомарными значениями.</a:t>
            </a:r>
          </a:p>
          <a:p>
            <a:pPr marL="0" indent="0">
              <a:buNone/>
            </a:pPr>
            <a:r>
              <a:rPr lang="ru-RU" dirty="0"/>
              <a:t>Пример:</a:t>
            </a:r>
          </a:p>
          <a:p>
            <a:pPr marL="0" indent="0">
              <a:buNone/>
            </a:pPr>
            <a:r>
              <a:rPr lang="ru-RU" dirty="0" err="1"/>
              <a:t>ВинниПух</a:t>
            </a:r>
            <a:endParaRPr lang="ru-RU" dirty="0"/>
          </a:p>
          <a:p>
            <a:pPr marL="0" indent="0">
              <a:buNone/>
            </a:pPr>
            <a:r>
              <a:rPr lang="ru-RU" dirty="0"/>
              <a:t>«1»</a:t>
            </a:r>
          </a:p>
          <a:p>
            <a:r>
              <a:rPr lang="ru-RU" dirty="0"/>
              <a:t>Элементы данных</a:t>
            </a:r>
          </a:p>
          <a:p>
            <a:pPr marL="0" indent="0">
              <a:buNone/>
            </a:pPr>
            <a:r>
              <a:rPr lang="ru-RU" dirty="0"/>
              <a:t>Атомарные значения или узлы называются элементами данных.</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30</a:t>
            </a:fld>
            <a:endParaRPr lang="ru-RU"/>
          </a:p>
        </p:txBody>
      </p:sp>
    </p:spTree>
    <p:extLst>
      <p:ext uri="{BB962C8B-B14F-4D97-AF65-F5344CB8AC3E}">
        <p14:creationId xmlns:p14="http://schemas.microsoft.com/office/powerpoint/2010/main" val="254075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Отношения узлов, слайд 1/2</a:t>
            </a:r>
          </a:p>
        </p:txBody>
      </p:sp>
      <p:sp>
        <p:nvSpPr>
          <p:cNvPr id="3" name="Объект 2"/>
          <p:cNvSpPr>
            <a:spLocks noGrp="1"/>
          </p:cNvSpPr>
          <p:nvPr>
            <p:ph idx="1"/>
          </p:nvPr>
        </p:nvSpPr>
        <p:spPr/>
        <p:txBody>
          <a:bodyPr>
            <a:normAutofit fontScale="62500" lnSpcReduction="20000"/>
          </a:bodyPr>
          <a:lstStyle/>
          <a:p>
            <a:r>
              <a:rPr lang="ru-RU" dirty="0"/>
              <a:t>Родитель</a:t>
            </a:r>
          </a:p>
          <a:p>
            <a:pPr marL="0" indent="0">
              <a:buNone/>
            </a:pPr>
            <a:r>
              <a:rPr lang="ru-RU" dirty="0"/>
              <a:t>У каждого элемента есть один родитель.</a:t>
            </a:r>
          </a:p>
          <a:p>
            <a:pPr marL="0" indent="0">
              <a:buNone/>
            </a:pPr>
            <a:r>
              <a:rPr lang="ru-RU" dirty="0"/>
              <a:t>В следующем примере элемент </a:t>
            </a:r>
            <a:r>
              <a:rPr lang="ru-RU" b="1" dirty="0" err="1"/>
              <a:t>note</a:t>
            </a:r>
            <a:r>
              <a:rPr lang="ru-RU" b="1" dirty="0"/>
              <a:t> </a:t>
            </a:r>
            <a:r>
              <a:rPr lang="ru-RU" dirty="0"/>
              <a:t>является родителем элементов </a:t>
            </a:r>
            <a:r>
              <a:rPr lang="ru-RU" b="1" dirty="0" err="1"/>
              <a:t>to</a:t>
            </a:r>
            <a:r>
              <a:rPr lang="ru-RU" dirty="0"/>
              <a:t>, </a:t>
            </a:r>
            <a:r>
              <a:rPr lang="ru-RU" b="1" dirty="0" err="1"/>
              <a:t>from</a:t>
            </a:r>
            <a:r>
              <a:rPr lang="ru-RU" dirty="0"/>
              <a:t>, </a:t>
            </a:r>
            <a:r>
              <a:rPr lang="ru-RU" b="1" dirty="0" err="1"/>
              <a:t>heading</a:t>
            </a:r>
            <a:r>
              <a:rPr lang="ru-RU" dirty="0"/>
              <a:t> и </a:t>
            </a:r>
            <a:r>
              <a:rPr lang="ru-RU" b="1" dirty="0" err="1"/>
              <a:t>body</a:t>
            </a:r>
            <a:r>
              <a:rPr lang="ru-RU" dirty="0"/>
              <a:t>:</a:t>
            </a:r>
          </a:p>
          <a:p>
            <a:pPr marL="0" indent="0">
              <a:buNone/>
            </a:pPr>
            <a:r>
              <a:rPr lang="en-US" dirty="0"/>
              <a:t>&lt;note id="1"&gt;</a:t>
            </a:r>
          </a:p>
          <a:p>
            <a:pPr marL="0" indent="0">
              <a:buNone/>
            </a:pPr>
            <a:r>
              <a:rPr lang="en-US" dirty="0"/>
              <a:t>      &lt;to&gt;</a:t>
            </a:r>
            <a:r>
              <a:rPr lang="ru-RU" dirty="0" err="1"/>
              <a:t>ВинниПух</a:t>
            </a:r>
            <a:r>
              <a:rPr lang="ru-RU" dirty="0"/>
              <a:t>&lt;/</a:t>
            </a:r>
            <a:r>
              <a:rPr lang="en-US" dirty="0"/>
              <a:t>to&gt;</a:t>
            </a:r>
          </a:p>
          <a:p>
            <a:pPr marL="0" indent="0">
              <a:buNone/>
            </a:pPr>
            <a:r>
              <a:rPr lang="en-US" dirty="0"/>
              <a:t>      &lt;from&gt;</a:t>
            </a:r>
            <a:r>
              <a:rPr lang="ru-RU" dirty="0"/>
              <a:t>Кролик&lt;/</a:t>
            </a:r>
            <a:r>
              <a:rPr lang="en-US" dirty="0"/>
              <a:t>from&gt;</a:t>
            </a:r>
          </a:p>
          <a:p>
            <a:pPr marL="0" indent="0">
              <a:buNone/>
            </a:pPr>
            <a:r>
              <a:rPr lang="en-US" dirty="0"/>
              <a:t>      &lt;heading&gt;</a:t>
            </a:r>
            <a:r>
              <a:rPr lang="ru-RU" dirty="0"/>
              <a:t>Вопрос&lt;/</a:t>
            </a:r>
            <a:r>
              <a:rPr lang="en-US" dirty="0"/>
              <a:t>heading&gt;</a:t>
            </a:r>
          </a:p>
          <a:p>
            <a:pPr marL="0" indent="0">
              <a:buNone/>
            </a:pPr>
            <a:r>
              <a:rPr lang="en-US" dirty="0"/>
              <a:t>      &lt;body&gt;</a:t>
            </a:r>
            <a:r>
              <a:rPr lang="ru-RU" dirty="0"/>
              <a:t>Ты мёда не видел?&lt;/</a:t>
            </a:r>
            <a:r>
              <a:rPr lang="en-US" dirty="0"/>
              <a:t>body&gt;</a:t>
            </a:r>
          </a:p>
          <a:p>
            <a:pPr marL="0" indent="0">
              <a:buNone/>
            </a:pPr>
            <a:r>
              <a:rPr lang="en-US" dirty="0"/>
              <a:t>   &lt;/note&gt;</a:t>
            </a:r>
            <a:endParaRPr lang="ru-RU" dirty="0"/>
          </a:p>
          <a:p>
            <a:r>
              <a:rPr lang="ru-RU" dirty="0"/>
              <a:t>Прямые потомки</a:t>
            </a:r>
          </a:p>
          <a:p>
            <a:pPr marL="0" indent="0">
              <a:buNone/>
            </a:pPr>
            <a:r>
              <a:rPr lang="ru-RU" dirty="0"/>
              <a:t>У элемента может быть ноль, один или больше прямых потомков.</a:t>
            </a:r>
          </a:p>
          <a:p>
            <a:pPr marL="0" indent="0">
              <a:buNone/>
            </a:pPr>
            <a:r>
              <a:rPr lang="ru-RU" dirty="0"/>
              <a:t>В примере на слайде элементы </a:t>
            </a:r>
            <a:r>
              <a:rPr lang="ru-RU" b="1" dirty="0" err="1"/>
              <a:t>to</a:t>
            </a:r>
            <a:r>
              <a:rPr lang="ru-RU" dirty="0"/>
              <a:t>, </a:t>
            </a:r>
            <a:r>
              <a:rPr lang="ru-RU" b="1" dirty="0" err="1"/>
              <a:t>from</a:t>
            </a:r>
            <a:r>
              <a:rPr lang="ru-RU" dirty="0"/>
              <a:t>, </a:t>
            </a:r>
            <a:r>
              <a:rPr lang="ru-RU" b="1" dirty="0" err="1"/>
              <a:t>heading</a:t>
            </a:r>
            <a:r>
              <a:rPr lang="ru-RU" dirty="0"/>
              <a:t> и </a:t>
            </a:r>
            <a:r>
              <a:rPr lang="ru-RU" b="1" dirty="0" err="1"/>
              <a:t>body</a:t>
            </a:r>
            <a:r>
              <a:rPr lang="ru-RU" dirty="0"/>
              <a:t> являются прямыми потомками элемента </a:t>
            </a:r>
            <a:r>
              <a:rPr lang="ru-RU" b="1" dirty="0" err="1"/>
              <a:t>note</a:t>
            </a:r>
            <a:r>
              <a:rPr lang="ru-RU" dirty="0"/>
              <a:t>.</a:t>
            </a:r>
          </a:p>
          <a:p>
            <a:pPr marL="0" indent="0">
              <a:buNone/>
            </a:pPr>
            <a:endParaRPr lang="en-US"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31</a:t>
            </a:fld>
            <a:endParaRPr lang="ru-RU"/>
          </a:p>
        </p:txBody>
      </p:sp>
    </p:spTree>
    <p:extLst>
      <p:ext uri="{BB962C8B-B14F-4D97-AF65-F5344CB8AC3E}">
        <p14:creationId xmlns:p14="http://schemas.microsoft.com/office/powerpoint/2010/main" val="2163166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Отношения узлов, слайд 2/2</a:t>
            </a:r>
          </a:p>
        </p:txBody>
      </p:sp>
      <p:sp>
        <p:nvSpPr>
          <p:cNvPr id="3" name="Объект 2"/>
          <p:cNvSpPr>
            <a:spLocks noGrp="1"/>
          </p:cNvSpPr>
          <p:nvPr>
            <p:ph idx="1"/>
          </p:nvPr>
        </p:nvSpPr>
        <p:spPr/>
        <p:txBody>
          <a:bodyPr>
            <a:normAutofit fontScale="47500" lnSpcReduction="20000"/>
          </a:bodyPr>
          <a:lstStyle/>
          <a:p>
            <a:r>
              <a:rPr lang="ru-RU" dirty="0"/>
              <a:t>Элементы данных одного уровня</a:t>
            </a:r>
          </a:p>
          <a:p>
            <a:pPr marL="0" indent="0">
              <a:buNone/>
            </a:pPr>
            <a:r>
              <a:rPr lang="ru-RU" dirty="0"/>
              <a:t>Узлы, у которых один и тот же родитель, являются элементами данных одного уровня.</a:t>
            </a:r>
          </a:p>
          <a:p>
            <a:pPr marL="0" indent="0">
              <a:buNone/>
            </a:pPr>
            <a:r>
              <a:rPr lang="ru-RU" dirty="0"/>
              <a:t>В примере элементы </a:t>
            </a:r>
            <a:r>
              <a:rPr lang="ru-RU" b="1" dirty="0" err="1"/>
              <a:t>to</a:t>
            </a:r>
            <a:r>
              <a:rPr lang="ru-RU" dirty="0"/>
              <a:t>, </a:t>
            </a:r>
            <a:r>
              <a:rPr lang="ru-RU" b="1" dirty="0" err="1"/>
              <a:t>from</a:t>
            </a:r>
            <a:r>
              <a:rPr lang="ru-RU" dirty="0"/>
              <a:t>, </a:t>
            </a:r>
            <a:r>
              <a:rPr lang="ru-RU" b="1" dirty="0" err="1"/>
              <a:t>heading</a:t>
            </a:r>
            <a:r>
              <a:rPr lang="ru-RU" dirty="0"/>
              <a:t> и </a:t>
            </a:r>
            <a:r>
              <a:rPr lang="ru-RU" b="1" dirty="0" err="1"/>
              <a:t>body</a:t>
            </a:r>
            <a:r>
              <a:rPr lang="ru-RU" dirty="0"/>
              <a:t> являются элементами данных одного уровня:</a:t>
            </a:r>
          </a:p>
          <a:p>
            <a:pPr marL="0" indent="0">
              <a:buNone/>
            </a:pPr>
            <a:r>
              <a:rPr lang="en-US" dirty="0"/>
              <a:t>&lt;note id="1"&gt;</a:t>
            </a:r>
          </a:p>
          <a:p>
            <a:pPr marL="0" indent="0">
              <a:buNone/>
            </a:pPr>
            <a:r>
              <a:rPr lang="en-US" dirty="0"/>
              <a:t>      &lt;to&gt;</a:t>
            </a:r>
            <a:r>
              <a:rPr lang="ru-RU" dirty="0" err="1"/>
              <a:t>ВинниПух</a:t>
            </a:r>
            <a:r>
              <a:rPr lang="ru-RU" dirty="0"/>
              <a:t>&lt;/</a:t>
            </a:r>
            <a:r>
              <a:rPr lang="en-US" dirty="0"/>
              <a:t>to&gt;</a:t>
            </a:r>
          </a:p>
          <a:p>
            <a:pPr marL="0" indent="0">
              <a:buNone/>
            </a:pPr>
            <a:r>
              <a:rPr lang="en-US" dirty="0"/>
              <a:t>      &lt;from&gt;</a:t>
            </a:r>
            <a:r>
              <a:rPr lang="ru-RU" dirty="0"/>
              <a:t>Кролик&lt;/</a:t>
            </a:r>
            <a:r>
              <a:rPr lang="en-US" dirty="0"/>
              <a:t>from&gt;</a:t>
            </a:r>
          </a:p>
          <a:p>
            <a:pPr marL="0" indent="0">
              <a:buNone/>
            </a:pPr>
            <a:r>
              <a:rPr lang="en-US" dirty="0"/>
              <a:t>      &lt;heading&gt;</a:t>
            </a:r>
            <a:r>
              <a:rPr lang="ru-RU" dirty="0"/>
              <a:t>Вопрос&lt;/</a:t>
            </a:r>
            <a:r>
              <a:rPr lang="en-US" dirty="0"/>
              <a:t>heading&gt;</a:t>
            </a:r>
          </a:p>
          <a:p>
            <a:pPr marL="0" indent="0">
              <a:buNone/>
            </a:pPr>
            <a:r>
              <a:rPr lang="en-US" dirty="0"/>
              <a:t>      &lt;body&gt;</a:t>
            </a:r>
            <a:r>
              <a:rPr lang="ru-RU" dirty="0"/>
              <a:t>Ты мёда не видел?&lt;/</a:t>
            </a:r>
            <a:r>
              <a:rPr lang="en-US" dirty="0"/>
              <a:t>body&gt;</a:t>
            </a:r>
          </a:p>
          <a:p>
            <a:pPr marL="0" indent="0">
              <a:buNone/>
            </a:pPr>
            <a:r>
              <a:rPr lang="en-US" dirty="0"/>
              <a:t>   &lt;/note&gt;</a:t>
            </a:r>
            <a:endParaRPr lang="ru-RU" dirty="0"/>
          </a:p>
          <a:p>
            <a:r>
              <a:rPr lang="ru-RU" dirty="0"/>
              <a:t>Предки</a:t>
            </a:r>
          </a:p>
          <a:p>
            <a:pPr marL="0" indent="0">
              <a:buNone/>
            </a:pPr>
            <a:r>
              <a:rPr lang="ru-RU" dirty="0"/>
              <a:t>Предками называются родители узлов, родители родителей и т.д.</a:t>
            </a:r>
          </a:p>
          <a:p>
            <a:pPr marL="0" indent="0">
              <a:buNone/>
            </a:pPr>
            <a:r>
              <a:rPr lang="ru-RU" dirty="0"/>
              <a:t>В примере на слайде предками элемента </a:t>
            </a:r>
            <a:r>
              <a:rPr lang="ru-RU" b="1" dirty="0" err="1"/>
              <a:t>to</a:t>
            </a:r>
            <a:r>
              <a:rPr lang="ru-RU" dirty="0"/>
              <a:t> являются элементы </a:t>
            </a:r>
            <a:r>
              <a:rPr lang="ru-RU" b="1" dirty="0" err="1"/>
              <a:t>note</a:t>
            </a:r>
            <a:r>
              <a:rPr lang="ru-RU" dirty="0"/>
              <a:t> и </a:t>
            </a:r>
            <a:r>
              <a:rPr lang="ru-RU" b="1" dirty="0" err="1"/>
              <a:t>messages</a:t>
            </a:r>
            <a:r>
              <a:rPr lang="ru-RU" dirty="0"/>
              <a:t>:</a:t>
            </a:r>
          </a:p>
          <a:p>
            <a:r>
              <a:rPr lang="ru-RU" dirty="0"/>
              <a:t>Потомки</a:t>
            </a:r>
          </a:p>
          <a:p>
            <a:pPr marL="0" indent="0">
              <a:buNone/>
            </a:pPr>
            <a:r>
              <a:rPr lang="ru-RU" dirty="0"/>
              <a:t>Потомками называются прямые потомки узлов, прямые потомки прямых потомков и т. д.</a:t>
            </a:r>
          </a:p>
          <a:p>
            <a:pPr marL="0" indent="0">
              <a:buNone/>
            </a:pPr>
            <a:r>
              <a:rPr lang="ru-RU" dirty="0"/>
              <a:t>В примере на слайде потомками элемента </a:t>
            </a:r>
            <a:r>
              <a:rPr lang="ru-RU" b="1" dirty="0" err="1"/>
              <a:t>messages</a:t>
            </a:r>
            <a:r>
              <a:rPr lang="ru-RU" dirty="0"/>
              <a:t> являются элементы </a:t>
            </a:r>
            <a:r>
              <a:rPr lang="ru-RU" b="1" dirty="0" err="1"/>
              <a:t>note</a:t>
            </a:r>
            <a:r>
              <a:rPr lang="ru-RU" dirty="0"/>
              <a:t>, </a:t>
            </a:r>
            <a:r>
              <a:rPr lang="ru-RU" b="1" dirty="0" err="1"/>
              <a:t>to</a:t>
            </a:r>
            <a:r>
              <a:rPr lang="ru-RU" dirty="0"/>
              <a:t>, </a:t>
            </a:r>
            <a:r>
              <a:rPr lang="ru-RU" b="1" dirty="0" err="1"/>
              <a:t>from</a:t>
            </a:r>
            <a:r>
              <a:rPr lang="ru-RU" dirty="0"/>
              <a:t>, </a:t>
            </a:r>
            <a:r>
              <a:rPr lang="ru-RU" b="1" dirty="0" err="1"/>
              <a:t>heading</a:t>
            </a:r>
            <a:r>
              <a:rPr lang="ru-RU" dirty="0"/>
              <a:t> и </a:t>
            </a:r>
            <a:r>
              <a:rPr lang="ru-RU" b="1" dirty="0" err="1"/>
              <a:t>body</a:t>
            </a:r>
            <a:r>
              <a:rPr lang="ru-RU" dirty="0"/>
              <a:t>:</a:t>
            </a:r>
          </a:p>
          <a:p>
            <a:pPr marL="0" indent="0">
              <a:buNone/>
            </a:pPr>
            <a:endParaRPr lang="ru-RU" dirty="0"/>
          </a:p>
          <a:p>
            <a:pPr marL="0" indent="0">
              <a:buNone/>
            </a:pPr>
            <a:endParaRPr lang="ru-RU" dirty="0"/>
          </a:p>
          <a:p>
            <a:pPr marL="0" indent="0">
              <a:buNone/>
            </a:pPr>
            <a:endParaRPr lang="ru-RU" dirty="0"/>
          </a:p>
          <a:p>
            <a:pPr marL="0" indent="0">
              <a:buNone/>
            </a:pP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32</a:t>
            </a:fld>
            <a:endParaRPr lang="ru-RU"/>
          </a:p>
        </p:txBody>
      </p:sp>
    </p:spTree>
    <p:extLst>
      <p:ext uri="{BB962C8B-B14F-4D97-AF65-F5344CB8AC3E}">
        <p14:creationId xmlns:p14="http://schemas.microsoft.com/office/powerpoint/2010/main" val="13948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a:t>
            </a:r>
            <a:r>
              <a:rPr lang="en-US" dirty="0"/>
              <a:t>XPath</a:t>
            </a:r>
            <a:r>
              <a:rPr lang="ru-RU" dirty="0"/>
              <a:t>, пример документа</a:t>
            </a:r>
          </a:p>
        </p:txBody>
      </p:sp>
      <p:sp>
        <p:nvSpPr>
          <p:cNvPr id="3" name="Объект 2"/>
          <p:cNvSpPr>
            <a:spLocks noGrp="1"/>
          </p:cNvSpPr>
          <p:nvPr>
            <p:ph idx="1"/>
          </p:nvPr>
        </p:nvSpPr>
        <p:spPr/>
        <p:txBody>
          <a:bodyPr>
            <a:normAutofit fontScale="77500" lnSpcReduction="20000"/>
          </a:bodyPr>
          <a:lstStyle/>
          <a:p>
            <a:pPr marL="0" indent="0">
              <a:buNone/>
            </a:pPr>
            <a:r>
              <a:rPr lang="en-US" dirty="0"/>
              <a:t>&lt;?xml version="1.0" encoding="UTF-8"?&gt;</a:t>
            </a:r>
          </a:p>
          <a:p>
            <a:pPr marL="0" indent="0">
              <a:buNone/>
            </a:pPr>
            <a:r>
              <a:rPr lang="en-US" dirty="0"/>
              <a:t>&lt;messages&gt;</a:t>
            </a:r>
          </a:p>
          <a:p>
            <a:pPr marL="0" indent="0">
              <a:buNone/>
            </a:pPr>
            <a:r>
              <a:rPr lang="en-US" dirty="0"/>
              <a:t>   &lt;note&gt;</a:t>
            </a:r>
          </a:p>
          <a:p>
            <a:pPr marL="0" indent="0">
              <a:buNone/>
            </a:pPr>
            <a:r>
              <a:rPr lang="en-US" dirty="0"/>
              <a:t>      &lt;heading  date="10/01/2008"&gt;</a:t>
            </a:r>
            <a:r>
              <a:rPr lang="ru-RU" dirty="0"/>
              <a:t>Напоминание&lt;/</a:t>
            </a:r>
            <a:r>
              <a:rPr lang="en-US" dirty="0"/>
              <a:t>heading&gt;</a:t>
            </a:r>
          </a:p>
          <a:p>
            <a:pPr marL="0" indent="0">
              <a:buNone/>
            </a:pPr>
            <a:r>
              <a:rPr lang="en-US" dirty="0"/>
              <a:t>      &lt;body&gt;</a:t>
            </a:r>
            <a:r>
              <a:rPr lang="ru-RU" dirty="0"/>
              <a:t>Отправить письмо!&lt;/</a:t>
            </a:r>
            <a:r>
              <a:rPr lang="en-US" dirty="0"/>
              <a:t>body&gt;</a:t>
            </a:r>
          </a:p>
          <a:p>
            <a:pPr marL="0" indent="0">
              <a:buNone/>
            </a:pPr>
            <a:r>
              <a:rPr lang="en-US" dirty="0"/>
              <a:t>   &lt;/note&gt;</a:t>
            </a:r>
          </a:p>
          <a:p>
            <a:pPr marL="0" indent="0">
              <a:buNone/>
            </a:pPr>
            <a:r>
              <a:rPr lang="en-US" dirty="0"/>
              <a:t>   &lt;note&gt;</a:t>
            </a:r>
          </a:p>
          <a:p>
            <a:pPr marL="0" indent="0">
              <a:buNone/>
            </a:pPr>
            <a:r>
              <a:rPr lang="en-US" dirty="0"/>
              <a:t>      &lt;heading  date="11/01/2008"&gt;Re: </a:t>
            </a:r>
            <a:r>
              <a:rPr lang="ru-RU" dirty="0"/>
              <a:t>Напоминание&lt;/</a:t>
            </a:r>
            <a:r>
              <a:rPr lang="en-US" dirty="0"/>
              <a:t>heading&gt;</a:t>
            </a:r>
          </a:p>
          <a:p>
            <a:pPr marL="0" indent="0">
              <a:buNone/>
            </a:pPr>
            <a:r>
              <a:rPr lang="en-US" dirty="0"/>
              <a:t>      &lt;body&gt;</a:t>
            </a:r>
            <a:r>
              <a:rPr lang="ru-RU" dirty="0"/>
              <a:t>Письмо отправлено&lt;/</a:t>
            </a:r>
            <a:r>
              <a:rPr lang="en-US" dirty="0"/>
              <a:t>body&gt;</a:t>
            </a:r>
          </a:p>
          <a:p>
            <a:pPr marL="0" indent="0">
              <a:buNone/>
            </a:pPr>
            <a:r>
              <a:rPr lang="en-US" dirty="0"/>
              <a:t>   &lt;/note&gt;</a:t>
            </a:r>
          </a:p>
          <a:p>
            <a:pPr marL="0" indent="0">
              <a:buNone/>
            </a:pPr>
            <a:r>
              <a:rPr lang="en-US" dirty="0"/>
              <a:t>&lt;/messages&gt;</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33</a:t>
            </a:fld>
            <a:endParaRPr lang="ru-RU"/>
          </a:p>
        </p:txBody>
      </p:sp>
    </p:spTree>
    <p:extLst>
      <p:ext uri="{BB962C8B-B14F-4D97-AF65-F5344CB8AC3E}">
        <p14:creationId xmlns:p14="http://schemas.microsoft.com/office/powerpoint/2010/main" val="3411007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49467"/>
            <a:ext cx="7886700" cy="463010"/>
          </a:xfrm>
        </p:spPr>
        <p:txBody>
          <a:bodyPr>
            <a:normAutofit fontScale="90000"/>
          </a:bodyPr>
          <a:lstStyle/>
          <a:p>
            <a:r>
              <a:rPr lang="ru-RU" dirty="0"/>
              <a:t>Синтаксис </a:t>
            </a:r>
            <a:r>
              <a:rPr lang="en-US" dirty="0"/>
              <a:t>XPath</a:t>
            </a:r>
            <a:r>
              <a:rPr lang="ru-RU" dirty="0"/>
              <a:t>, выбор узлов</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266181198"/>
              </p:ext>
            </p:extLst>
          </p:nvPr>
        </p:nvGraphicFramePr>
        <p:xfrm>
          <a:off x="628650" y="619294"/>
          <a:ext cx="7886700" cy="2743200"/>
        </p:xfrm>
        <a:graphic>
          <a:graphicData uri="http://schemas.openxmlformats.org/drawingml/2006/table">
            <a:tbl>
              <a:tblPr firstRow="1" bandRow="1">
                <a:tableStyleId>{5C22544A-7EE6-4342-B048-85BDC9FD1C3A}</a:tableStyleId>
              </a:tblPr>
              <a:tblGrid>
                <a:gridCol w="1614218">
                  <a:extLst>
                    <a:ext uri="{9D8B030D-6E8A-4147-A177-3AD203B41FA5}">
                      <a16:colId xmlns:a16="http://schemas.microsoft.com/office/drawing/2014/main" val="250667010"/>
                    </a:ext>
                  </a:extLst>
                </a:gridCol>
                <a:gridCol w="6272482">
                  <a:extLst>
                    <a:ext uri="{9D8B030D-6E8A-4147-A177-3AD203B41FA5}">
                      <a16:colId xmlns:a16="http://schemas.microsoft.com/office/drawing/2014/main" val="2454613596"/>
                    </a:ext>
                  </a:extLst>
                </a:gridCol>
              </a:tblGrid>
              <a:tr h="370840">
                <a:tc>
                  <a:txBody>
                    <a:bodyPr/>
                    <a:lstStyle/>
                    <a:p>
                      <a:r>
                        <a:rPr lang="ru-RU" sz="1400" dirty="0"/>
                        <a:t>Выражение</a:t>
                      </a:r>
                    </a:p>
                  </a:txBody>
                  <a:tcPr/>
                </a:tc>
                <a:tc>
                  <a:txBody>
                    <a:bodyPr/>
                    <a:lstStyle/>
                    <a:p>
                      <a:r>
                        <a:rPr lang="ru-RU" sz="1400" dirty="0"/>
                        <a:t>Результат</a:t>
                      </a:r>
                    </a:p>
                  </a:txBody>
                  <a:tcPr/>
                </a:tc>
                <a:extLst>
                  <a:ext uri="{0D108BD9-81ED-4DB2-BD59-A6C34878D82A}">
                    <a16:rowId xmlns:a16="http://schemas.microsoft.com/office/drawing/2014/main" val="3326878930"/>
                  </a:ext>
                </a:extLst>
              </a:tr>
              <a:tr h="370840">
                <a:tc>
                  <a:txBody>
                    <a:bodyPr/>
                    <a:lstStyle/>
                    <a:p>
                      <a:r>
                        <a:rPr lang="ru-RU" sz="1400" b="0" i="1" kern="1200" dirty="0" err="1">
                          <a:solidFill>
                            <a:schemeClr val="dk1"/>
                          </a:solidFill>
                          <a:effectLst/>
                          <a:latin typeface="+mn-lt"/>
                          <a:ea typeface="+mn-ea"/>
                          <a:cs typeface="+mn-cs"/>
                        </a:rPr>
                        <a:t>имя_узла</a:t>
                      </a:r>
                      <a:endParaRPr lang="ru-RU" sz="1400" dirty="0"/>
                    </a:p>
                  </a:txBody>
                  <a:tcPr/>
                </a:tc>
                <a:tc>
                  <a:txBody>
                    <a:bodyPr/>
                    <a:lstStyle/>
                    <a:p>
                      <a:r>
                        <a:rPr lang="ru-RU" sz="1400" b="0" i="0" kern="1200" dirty="0">
                          <a:solidFill>
                            <a:schemeClr val="dk1"/>
                          </a:solidFill>
                          <a:effectLst/>
                          <a:latin typeface="+mn-lt"/>
                          <a:ea typeface="+mn-ea"/>
                          <a:cs typeface="+mn-cs"/>
                        </a:rPr>
                        <a:t>Выбирает все узлы с именем "</a:t>
                      </a:r>
                      <a:r>
                        <a:rPr lang="ru-RU" sz="1400" b="0" i="0" kern="1200" dirty="0" err="1">
                          <a:solidFill>
                            <a:schemeClr val="dk1"/>
                          </a:solidFill>
                          <a:effectLst/>
                          <a:latin typeface="+mn-lt"/>
                          <a:ea typeface="+mn-ea"/>
                          <a:cs typeface="+mn-cs"/>
                        </a:rPr>
                        <a:t>имя_узла</a:t>
                      </a:r>
                      <a:r>
                        <a:rPr lang="ru-RU" sz="1400" b="0" i="0" kern="1200" dirty="0">
                          <a:solidFill>
                            <a:schemeClr val="dk1"/>
                          </a:solidFill>
                          <a:effectLst/>
                          <a:latin typeface="+mn-lt"/>
                          <a:ea typeface="+mn-ea"/>
                          <a:cs typeface="+mn-cs"/>
                        </a:rPr>
                        <a:t>"</a:t>
                      </a:r>
                      <a:endParaRPr lang="ru-RU" sz="1400" dirty="0"/>
                    </a:p>
                  </a:txBody>
                  <a:tcPr/>
                </a:tc>
                <a:extLst>
                  <a:ext uri="{0D108BD9-81ED-4DB2-BD59-A6C34878D82A}">
                    <a16:rowId xmlns:a16="http://schemas.microsoft.com/office/drawing/2014/main" val="4278270151"/>
                  </a:ext>
                </a:extLst>
              </a:tr>
              <a:tr h="370840">
                <a:tc>
                  <a:txBody>
                    <a:bodyPr/>
                    <a:lstStyle/>
                    <a:p>
                      <a:r>
                        <a:rPr lang="en-US" sz="1400" dirty="0"/>
                        <a:t>/</a:t>
                      </a:r>
                      <a:endParaRPr lang="ru-RU" sz="1400" dirty="0"/>
                    </a:p>
                  </a:txBody>
                  <a:tcPr/>
                </a:tc>
                <a:tc>
                  <a:txBody>
                    <a:bodyPr/>
                    <a:lstStyle/>
                    <a:p>
                      <a:r>
                        <a:rPr lang="ru-RU" sz="1400" b="0" i="0" kern="1200" dirty="0">
                          <a:solidFill>
                            <a:schemeClr val="dk1"/>
                          </a:solidFill>
                          <a:effectLst/>
                          <a:latin typeface="+mn-lt"/>
                          <a:ea typeface="+mn-ea"/>
                          <a:cs typeface="+mn-cs"/>
                        </a:rPr>
                        <a:t>Выбирает от корневого узла</a:t>
                      </a:r>
                      <a:endParaRPr lang="ru-RU" sz="1400" dirty="0"/>
                    </a:p>
                  </a:txBody>
                  <a:tcPr/>
                </a:tc>
                <a:extLst>
                  <a:ext uri="{0D108BD9-81ED-4DB2-BD59-A6C34878D82A}">
                    <a16:rowId xmlns:a16="http://schemas.microsoft.com/office/drawing/2014/main" val="1823574009"/>
                  </a:ext>
                </a:extLst>
              </a:tr>
              <a:tr h="370840">
                <a:tc>
                  <a:txBody>
                    <a:bodyPr/>
                    <a:lstStyle/>
                    <a:p>
                      <a:r>
                        <a:rPr lang="en-US" sz="1400" dirty="0"/>
                        <a:t>//</a:t>
                      </a:r>
                      <a:endParaRPr lang="ru-RU" sz="1400" dirty="0"/>
                    </a:p>
                  </a:txBody>
                  <a:tcPr/>
                </a:tc>
                <a:tc>
                  <a:txBody>
                    <a:bodyPr/>
                    <a:lstStyle/>
                    <a:p>
                      <a:r>
                        <a:rPr lang="ru-RU" sz="1400" b="0" i="0" kern="1200" dirty="0">
                          <a:solidFill>
                            <a:schemeClr val="dk1"/>
                          </a:solidFill>
                          <a:effectLst/>
                          <a:latin typeface="+mn-lt"/>
                          <a:ea typeface="+mn-ea"/>
                          <a:cs typeface="+mn-cs"/>
                        </a:rPr>
                        <a:t>Выбирает узлы от текущего узла, соответствующего выбору, независимо от их местонахождения</a:t>
                      </a:r>
                      <a:endParaRPr lang="ru-RU" sz="1400" dirty="0"/>
                    </a:p>
                  </a:txBody>
                  <a:tcPr/>
                </a:tc>
                <a:extLst>
                  <a:ext uri="{0D108BD9-81ED-4DB2-BD59-A6C34878D82A}">
                    <a16:rowId xmlns:a16="http://schemas.microsoft.com/office/drawing/2014/main" val="2360701683"/>
                  </a:ext>
                </a:extLst>
              </a:tr>
              <a:tr h="370840">
                <a:tc>
                  <a:txBody>
                    <a:bodyPr/>
                    <a:lstStyle/>
                    <a:p>
                      <a:r>
                        <a:rPr lang="en-US" sz="1400" dirty="0"/>
                        <a:t>.</a:t>
                      </a:r>
                      <a:endParaRPr lang="ru-RU" sz="1400" dirty="0"/>
                    </a:p>
                  </a:txBody>
                  <a:tcPr/>
                </a:tc>
                <a:tc>
                  <a:txBody>
                    <a:bodyPr/>
                    <a:lstStyle/>
                    <a:p>
                      <a:r>
                        <a:rPr lang="ru-RU" sz="1400" b="0" i="0" kern="1200" dirty="0">
                          <a:solidFill>
                            <a:schemeClr val="dk1"/>
                          </a:solidFill>
                          <a:effectLst/>
                          <a:latin typeface="+mn-lt"/>
                          <a:ea typeface="+mn-ea"/>
                          <a:cs typeface="+mn-cs"/>
                        </a:rPr>
                        <a:t>Выбирает текущий узел</a:t>
                      </a:r>
                      <a:endParaRPr lang="ru-RU" sz="1400" dirty="0"/>
                    </a:p>
                  </a:txBody>
                  <a:tcPr/>
                </a:tc>
                <a:extLst>
                  <a:ext uri="{0D108BD9-81ED-4DB2-BD59-A6C34878D82A}">
                    <a16:rowId xmlns:a16="http://schemas.microsoft.com/office/drawing/2014/main" val="2922715512"/>
                  </a:ext>
                </a:extLst>
              </a:tr>
              <a:tr h="370840">
                <a:tc>
                  <a:txBody>
                    <a:bodyPr/>
                    <a:lstStyle/>
                    <a:p>
                      <a:r>
                        <a:rPr lang="en-US" sz="1400" dirty="0"/>
                        <a:t>..</a:t>
                      </a:r>
                      <a:endParaRPr lang="ru-RU" sz="1400" dirty="0"/>
                    </a:p>
                  </a:txBody>
                  <a:tcPr/>
                </a:tc>
                <a:tc>
                  <a:txBody>
                    <a:bodyPr/>
                    <a:lstStyle/>
                    <a:p>
                      <a:r>
                        <a:rPr lang="ru-RU" sz="1400" b="0" i="0" kern="1200" dirty="0">
                          <a:solidFill>
                            <a:schemeClr val="dk1"/>
                          </a:solidFill>
                          <a:effectLst/>
                          <a:latin typeface="+mn-lt"/>
                          <a:ea typeface="+mn-ea"/>
                          <a:cs typeface="+mn-cs"/>
                        </a:rPr>
                        <a:t>Выбирает родителя текущего узла</a:t>
                      </a:r>
                      <a:endParaRPr lang="ru-RU" sz="1400" dirty="0"/>
                    </a:p>
                  </a:txBody>
                  <a:tcPr/>
                </a:tc>
                <a:extLst>
                  <a:ext uri="{0D108BD9-81ED-4DB2-BD59-A6C34878D82A}">
                    <a16:rowId xmlns:a16="http://schemas.microsoft.com/office/drawing/2014/main" val="454980339"/>
                  </a:ext>
                </a:extLst>
              </a:tr>
              <a:tr h="370840">
                <a:tc>
                  <a:txBody>
                    <a:bodyPr/>
                    <a:lstStyle/>
                    <a:p>
                      <a:r>
                        <a:rPr lang="en-US" sz="1400" dirty="0"/>
                        <a:t>@</a:t>
                      </a:r>
                      <a:endParaRPr lang="ru-RU" sz="1400" dirty="0"/>
                    </a:p>
                  </a:txBody>
                  <a:tcPr/>
                </a:tc>
                <a:tc>
                  <a:txBody>
                    <a:bodyPr/>
                    <a:lstStyle/>
                    <a:p>
                      <a:r>
                        <a:rPr lang="ru-RU" sz="1400" b="0" i="0" kern="1200" dirty="0">
                          <a:solidFill>
                            <a:schemeClr val="dk1"/>
                          </a:solidFill>
                          <a:effectLst/>
                          <a:latin typeface="+mn-lt"/>
                          <a:ea typeface="+mn-ea"/>
                          <a:cs typeface="+mn-cs"/>
                        </a:rPr>
                        <a:t>Выбирает атрибуты</a:t>
                      </a:r>
                      <a:endParaRPr lang="ru-RU" sz="1400" dirty="0"/>
                    </a:p>
                  </a:txBody>
                  <a:tcPr/>
                </a:tc>
                <a:extLst>
                  <a:ext uri="{0D108BD9-81ED-4DB2-BD59-A6C34878D82A}">
                    <a16:rowId xmlns:a16="http://schemas.microsoft.com/office/drawing/2014/main" val="1627730318"/>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34</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009569845"/>
              </p:ext>
            </p:extLst>
          </p:nvPr>
        </p:nvGraphicFramePr>
        <p:xfrm>
          <a:off x="628650" y="3470276"/>
          <a:ext cx="7886700" cy="3251200"/>
        </p:xfrm>
        <a:graphic>
          <a:graphicData uri="http://schemas.openxmlformats.org/drawingml/2006/table">
            <a:tbl>
              <a:tblPr firstRow="1" bandRow="1">
                <a:tableStyleId>{5C22544A-7EE6-4342-B048-85BDC9FD1C3A}</a:tableStyleId>
              </a:tblPr>
              <a:tblGrid>
                <a:gridCol w="1760867">
                  <a:extLst>
                    <a:ext uri="{9D8B030D-6E8A-4147-A177-3AD203B41FA5}">
                      <a16:colId xmlns:a16="http://schemas.microsoft.com/office/drawing/2014/main" val="1887958481"/>
                    </a:ext>
                  </a:extLst>
                </a:gridCol>
                <a:gridCol w="6125833">
                  <a:extLst>
                    <a:ext uri="{9D8B030D-6E8A-4147-A177-3AD203B41FA5}">
                      <a16:colId xmlns:a16="http://schemas.microsoft.com/office/drawing/2014/main" val="2050573499"/>
                    </a:ext>
                  </a:extLst>
                </a:gridCol>
              </a:tblGrid>
              <a:tr h="370840">
                <a:tc>
                  <a:txBody>
                    <a:bodyPr/>
                    <a:lstStyle/>
                    <a:p>
                      <a:r>
                        <a:rPr lang="ru-RU" sz="1400" dirty="0"/>
                        <a:t>Выражение </a:t>
                      </a:r>
                      <a:r>
                        <a:rPr lang="en-US" sz="1400" dirty="0"/>
                        <a:t>XPath</a:t>
                      </a:r>
                      <a:endParaRPr lang="ru-RU" sz="1400" dirty="0"/>
                    </a:p>
                  </a:txBody>
                  <a:tcPr/>
                </a:tc>
                <a:tc>
                  <a:txBody>
                    <a:bodyPr/>
                    <a:lstStyle/>
                    <a:p>
                      <a:r>
                        <a:rPr lang="ru-RU" sz="1400" dirty="0"/>
                        <a:t>Результат</a:t>
                      </a:r>
                    </a:p>
                  </a:txBody>
                  <a:tcPr/>
                </a:tc>
                <a:extLst>
                  <a:ext uri="{0D108BD9-81ED-4DB2-BD59-A6C34878D82A}">
                    <a16:rowId xmlns:a16="http://schemas.microsoft.com/office/drawing/2014/main" val="3925571836"/>
                  </a:ext>
                </a:extLst>
              </a:tr>
              <a:tr h="370840">
                <a:tc>
                  <a:txBody>
                    <a:bodyPr/>
                    <a:lstStyle/>
                    <a:p>
                      <a:r>
                        <a:rPr lang="en-US" sz="1400" dirty="0"/>
                        <a:t>messages</a:t>
                      </a:r>
                      <a:endParaRPr lang="ru-RU" sz="1400" dirty="0"/>
                    </a:p>
                  </a:txBody>
                  <a:tcPr/>
                </a:tc>
                <a:tc>
                  <a:txBody>
                    <a:bodyPr/>
                    <a:lstStyle/>
                    <a:p>
                      <a:r>
                        <a:rPr lang="ru-RU" sz="1400" b="0" i="0" kern="1200" dirty="0">
                          <a:solidFill>
                            <a:schemeClr val="dk1"/>
                          </a:solidFill>
                          <a:effectLst/>
                          <a:latin typeface="+mn-lt"/>
                          <a:ea typeface="+mn-ea"/>
                          <a:cs typeface="+mn-cs"/>
                        </a:rPr>
                        <a:t>Выбирает все узлы с именем "</a:t>
                      </a:r>
                      <a:r>
                        <a:rPr lang="ru-RU" sz="1400" b="0" i="0" kern="1200" dirty="0" err="1">
                          <a:solidFill>
                            <a:schemeClr val="dk1"/>
                          </a:solidFill>
                          <a:effectLst/>
                          <a:latin typeface="+mn-lt"/>
                          <a:ea typeface="+mn-ea"/>
                          <a:cs typeface="+mn-cs"/>
                        </a:rPr>
                        <a:t>messages</a:t>
                      </a:r>
                      <a:r>
                        <a:rPr lang="ru-RU" sz="1400" b="0" i="0" kern="1200" dirty="0">
                          <a:solidFill>
                            <a:schemeClr val="dk1"/>
                          </a:solidFill>
                          <a:effectLst/>
                          <a:latin typeface="+mn-lt"/>
                          <a:ea typeface="+mn-ea"/>
                          <a:cs typeface="+mn-cs"/>
                        </a:rPr>
                        <a:t>"</a:t>
                      </a:r>
                      <a:endParaRPr lang="ru-RU" sz="1400" dirty="0"/>
                    </a:p>
                  </a:txBody>
                  <a:tcPr/>
                </a:tc>
                <a:extLst>
                  <a:ext uri="{0D108BD9-81ED-4DB2-BD59-A6C34878D82A}">
                    <a16:rowId xmlns:a16="http://schemas.microsoft.com/office/drawing/2014/main" val="4118600121"/>
                  </a:ext>
                </a:extLst>
              </a:tr>
              <a:tr h="370840">
                <a:tc>
                  <a:txBody>
                    <a:bodyPr/>
                    <a:lstStyle/>
                    <a:p>
                      <a:r>
                        <a:rPr lang="en-US" sz="1400" dirty="0"/>
                        <a:t>/messages</a:t>
                      </a:r>
                      <a:endParaRPr lang="ru-RU" sz="1400" dirty="0"/>
                    </a:p>
                  </a:txBody>
                  <a:tcPr/>
                </a:tc>
                <a:tc>
                  <a:txBody>
                    <a:bodyPr/>
                    <a:lstStyle/>
                    <a:p>
                      <a:r>
                        <a:rPr lang="ru-RU" sz="1400" b="0" i="0" kern="1200" dirty="0">
                          <a:solidFill>
                            <a:schemeClr val="dk1"/>
                          </a:solidFill>
                          <a:effectLst/>
                          <a:latin typeface="+mn-lt"/>
                          <a:ea typeface="+mn-ea"/>
                          <a:cs typeface="+mn-cs"/>
                        </a:rPr>
                        <a:t>Выбирает корневой элемент сообщений</a:t>
                      </a:r>
                      <a:br>
                        <a:rPr lang="ru-RU" sz="1400" dirty="0"/>
                      </a:br>
                      <a:r>
                        <a:rPr lang="ru-RU" sz="1400" b="1" i="0" kern="1200" dirty="0">
                          <a:solidFill>
                            <a:schemeClr val="dk1"/>
                          </a:solidFill>
                          <a:effectLst/>
                          <a:latin typeface="+mn-lt"/>
                          <a:ea typeface="+mn-ea"/>
                          <a:cs typeface="+mn-cs"/>
                        </a:rPr>
                        <a:t>Примечание</a:t>
                      </a:r>
                      <a:r>
                        <a:rPr lang="ru-RU" sz="1400" b="0" i="0" kern="1200" dirty="0">
                          <a:solidFill>
                            <a:schemeClr val="dk1"/>
                          </a:solidFill>
                          <a:effectLst/>
                          <a:latin typeface="+mn-lt"/>
                          <a:ea typeface="+mn-ea"/>
                          <a:cs typeface="+mn-cs"/>
                        </a:rPr>
                        <a:t>: Если путь начинается с косой черты ( / ), то он всегда представляет абсолютный путь к элементу!</a:t>
                      </a:r>
                      <a:endParaRPr lang="ru-RU" sz="1400" dirty="0"/>
                    </a:p>
                  </a:txBody>
                  <a:tcPr/>
                </a:tc>
                <a:extLst>
                  <a:ext uri="{0D108BD9-81ED-4DB2-BD59-A6C34878D82A}">
                    <a16:rowId xmlns:a16="http://schemas.microsoft.com/office/drawing/2014/main" val="4255103493"/>
                  </a:ext>
                </a:extLst>
              </a:tr>
              <a:tr h="370840">
                <a:tc>
                  <a:txBody>
                    <a:bodyPr/>
                    <a:lstStyle/>
                    <a:p>
                      <a:r>
                        <a:rPr lang="en-US" sz="1400" dirty="0"/>
                        <a:t>messages/note</a:t>
                      </a:r>
                      <a:endParaRPr lang="ru-RU" sz="1400" dirty="0"/>
                    </a:p>
                  </a:txBody>
                  <a:tcPr/>
                </a:tc>
                <a:tc>
                  <a:txBody>
                    <a:bodyPr/>
                    <a:lstStyle/>
                    <a:p>
                      <a:r>
                        <a:rPr lang="ru-RU" sz="1400" b="0" i="0" kern="1200" dirty="0">
                          <a:solidFill>
                            <a:schemeClr val="dk1"/>
                          </a:solidFill>
                          <a:effectLst/>
                          <a:latin typeface="+mn-lt"/>
                          <a:ea typeface="+mn-ea"/>
                          <a:cs typeface="+mn-cs"/>
                        </a:rPr>
                        <a:t>Выбирает все элементы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являющиеся потомками элемента </a:t>
                      </a:r>
                      <a:r>
                        <a:rPr lang="ru-RU" sz="1400" b="0" i="0" kern="1200" dirty="0" err="1">
                          <a:solidFill>
                            <a:schemeClr val="dk1"/>
                          </a:solidFill>
                          <a:effectLst/>
                          <a:latin typeface="+mn-lt"/>
                          <a:ea typeface="+mn-ea"/>
                          <a:cs typeface="+mn-cs"/>
                        </a:rPr>
                        <a:t>messages</a:t>
                      </a:r>
                      <a:endParaRPr lang="ru-RU" sz="1400" dirty="0"/>
                    </a:p>
                  </a:txBody>
                  <a:tcPr/>
                </a:tc>
                <a:extLst>
                  <a:ext uri="{0D108BD9-81ED-4DB2-BD59-A6C34878D82A}">
                    <a16:rowId xmlns:a16="http://schemas.microsoft.com/office/drawing/2014/main" val="3953740336"/>
                  </a:ext>
                </a:extLst>
              </a:tr>
              <a:tr h="370840">
                <a:tc>
                  <a:txBody>
                    <a:bodyPr/>
                    <a:lstStyle/>
                    <a:p>
                      <a:r>
                        <a:rPr lang="en-US" sz="1400" dirty="0"/>
                        <a:t>//note</a:t>
                      </a:r>
                      <a:endParaRPr lang="ru-RU" sz="1400" dirty="0"/>
                    </a:p>
                  </a:txBody>
                  <a:tcPr/>
                </a:tc>
                <a:tc>
                  <a:txBody>
                    <a:bodyPr/>
                    <a:lstStyle/>
                    <a:p>
                      <a:r>
                        <a:rPr lang="ru-RU" sz="1400" b="0" i="0" kern="1200" dirty="0">
                          <a:solidFill>
                            <a:schemeClr val="dk1"/>
                          </a:solidFill>
                          <a:effectLst/>
                          <a:latin typeface="+mn-lt"/>
                          <a:ea typeface="+mn-ea"/>
                          <a:cs typeface="+mn-cs"/>
                        </a:rPr>
                        <a:t>Выбирает все элементы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независимо от того, где в документе они находятся</a:t>
                      </a:r>
                      <a:endParaRPr lang="ru-RU" sz="1400" dirty="0"/>
                    </a:p>
                  </a:txBody>
                  <a:tcPr/>
                </a:tc>
                <a:extLst>
                  <a:ext uri="{0D108BD9-81ED-4DB2-BD59-A6C34878D82A}">
                    <a16:rowId xmlns:a16="http://schemas.microsoft.com/office/drawing/2014/main" val="2228476723"/>
                  </a:ext>
                </a:extLst>
              </a:tr>
              <a:tr h="370840">
                <a:tc>
                  <a:txBody>
                    <a:bodyPr/>
                    <a:lstStyle/>
                    <a:p>
                      <a:r>
                        <a:rPr lang="en-US" sz="1400" dirty="0"/>
                        <a:t>messages//note</a:t>
                      </a:r>
                      <a:endParaRPr lang="ru-RU" sz="1400" dirty="0"/>
                    </a:p>
                  </a:txBody>
                  <a:tcPr/>
                </a:tc>
                <a:tc>
                  <a:txBody>
                    <a:bodyPr/>
                    <a:lstStyle/>
                    <a:p>
                      <a:r>
                        <a:rPr lang="ru-RU" sz="1400" b="0" i="0" kern="1200" dirty="0">
                          <a:solidFill>
                            <a:schemeClr val="dk1"/>
                          </a:solidFill>
                          <a:effectLst/>
                          <a:latin typeface="+mn-lt"/>
                          <a:ea typeface="+mn-ea"/>
                          <a:cs typeface="+mn-cs"/>
                        </a:rPr>
                        <a:t>Выбирает все элементы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являющиеся потомками элемента </a:t>
                      </a:r>
                      <a:r>
                        <a:rPr lang="ru-RU" sz="1400" b="0" i="0" kern="1200" dirty="0" err="1">
                          <a:solidFill>
                            <a:schemeClr val="dk1"/>
                          </a:solidFill>
                          <a:effectLst/>
                          <a:latin typeface="+mn-lt"/>
                          <a:ea typeface="+mn-ea"/>
                          <a:cs typeface="+mn-cs"/>
                        </a:rPr>
                        <a:t>messages</a:t>
                      </a:r>
                      <a:r>
                        <a:rPr lang="ru-RU" sz="1400" b="0" i="0" kern="1200" dirty="0">
                          <a:solidFill>
                            <a:schemeClr val="dk1"/>
                          </a:solidFill>
                          <a:effectLst/>
                          <a:latin typeface="+mn-lt"/>
                          <a:ea typeface="+mn-ea"/>
                          <a:cs typeface="+mn-cs"/>
                        </a:rPr>
                        <a:t> независимо от того, где они находятся от элемента </a:t>
                      </a:r>
                      <a:r>
                        <a:rPr lang="ru-RU" sz="1400" b="0" i="0" kern="1200" dirty="0" err="1">
                          <a:solidFill>
                            <a:schemeClr val="dk1"/>
                          </a:solidFill>
                          <a:effectLst/>
                          <a:latin typeface="+mn-lt"/>
                          <a:ea typeface="+mn-ea"/>
                          <a:cs typeface="+mn-cs"/>
                        </a:rPr>
                        <a:t>messages</a:t>
                      </a:r>
                      <a:endParaRPr lang="ru-RU" sz="1400" dirty="0"/>
                    </a:p>
                  </a:txBody>
                  <a:tcPr/>
                </a:tc>
                <a:extLst>
                  <a:ext uri="{0D108BD9-81ED-4DB2-BD59-A6C34878D82A}">
                    <a16:rowId xmlns:a16="http://schemas.microsoft.com/office/drawing/2014/main" val="1025717635"/>
                  </a:ext>
                </a:extLst>
              </a:tr>
              <a:tr h="370840">
                <a:tc>
                  <a:txBody>
                    <a:bodyPr/>
                    <a:lstStyle/>
                    <a:p>
                      <a:r>
                        <a:rPr lang="en-US" sz="1400" dirty="0"/>
                        <a:t>//@date</a:t>
                      </a:r>
                      <a:endParaRPr lang="ru-RU" sz="1400" dirty="0"/>
                    </a:p>
                  </a:txBody>
                  <a:tcPr/>
                </a:tc>
                <a:tc>
                  <a:txBody>
                    <a:bodyPr/>
                    <a:lstStyle/>
                    <a:p>
                      <a:r>
                        <a:rPr lang="ru-RU" sz="1400" b="0" i="0" kern="1200" dirty="0">
                          <a:solidFill>
                            <a:schemeClr val="dk1"/>
                          </a:solidFill>
                          <a:effectLst/>
                          <a:latin typeface="+mn-lt"/>
                          <a:ea typeface="+mn-ea"/>
                          <a:cs typeface="+mn-cs"/>
                        </a:rPr>
                        <a:t>Выбирает все атрибуты с именем </a:t>
                      </a:r>
                      <a:r>
                        <a:rPr lang="ru-RU" sz="1400" b="0" i="0" kern="1200" dirty="0" err="1">
                          <a:solidFill>
                            <a:schemeClr val="dk1"/>
                          </a:solidFill>
                          <a:effectLst/>
                          <a:latin typeface="+mn-lt"/>
                          <a:ea typeface="+mn-ea"/>
                          <a:cs typeface="+mn-cs"/>
                        </a:rPr>
                        <a:t>date</a:t>
                      </a:r>
                      <a:endParaRPr lang="ru-RU" sz="1400" dirty="0"/>
                    </a:p>
                  </a:txBody>
                  <a:tcPr/>
                </a:tc>
                <a:extLst>
                  <a:ext uri="{0D108BD9-81ED-4DB2-BD59-A6C34878D82A}">
                    <a16:rowId xmlns:a16="http://schemas.microsoft.com/office/drawing/2014/main" val="3451539495"/>
                  </a:ext>
                </a:extLst>
              </a:tr>
            </a:tbl>
          </a:graphicData>
        </a:graphic>
      </p:graphicFrame>
    </p:spTree>
    <p:extLst>
      <p:ext uri="{BB962C8B-B14F-4D97-AF65-F5344CB8AC3E}">
        <p14:creationId xmlns:p14="http://schemas.microsoft.com/office/powerpoint/2010/main" val="107029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26912"/>
          </a:xfrm>
        </p:spPr>
        <p:txBody>
          <a:bodyPr>
            <a:normAutofit fontScale="90000"/>
          </a:bodyPr>
          <a:lstStyle/>
          <a:p>
            <a:r>
              <a:rPr lang="ru-RU" dirty="0"/>
              <a:t>Синтаксис </a:t>
            </a:r>
            <a:r>
              <a:rPr lang="en-US" dirty="0"/>
              <a:t>XPath</a:t>
            </a:r>
            <a:r>
              <a:rPr lang="ru-RU" dirty="0"/>
              <a:t>, предикаты</a:t>
            </a:r>
          </a:p>
        </p:txBody>
      </p:sp>
      <p:sp>
        <p:nvSpPr>
          <p:cNvPr id="3" name="Объект 2"/>
          <p:cNvSpPr>
            <a:spLocks noGrp="1"/>
          </p:cNvSpPr>
          <p:nvPr>
            <p:ph idx="1"/>
          </p:nvPr>
        </p:nvSpPr>
        <p:spPr>
          <a:xfrm>
            <a:off x="628650" y="992039"/>
            <a:ext cx="7886700" cy="1072850"/>
          </a:xfrm>
        </p:spPr>
        <p:txBody>
          <a:bodyPr>
            <a:normAutofit fontScale="55000" lnSpcReduction="20000"/>
          </a:bodyPr>
          <a:lstStyle/>
          <a:p>
            <a:pPr marL="0" indent="0">
              <a:buNone/>
            </a:pPr>
            <a:r>
              <a:rPr lang="ru-RU" dirty="0"/>
              <a:t>Предикаты позволяют найти конкретный узел или узел с конкретным значением.</a:t>
            </a:r>
          </a:p>
          <a:p>
            <a:pPr marL="0" indent="0">
              <a:buNone/>
            </a:pPr>
            <a:r>
              <a:rPr lang="ru-RU" dirty="0"/>
              <a:t>Предикаты всегда заключаются в квадратные скобки.</a:t>
            </a:r>
          </a:p>
          <a:p>
            <a:pPr marL="0" indent="0">
              <a:buNone/>
            </a:pPr>
            <a:r>
              <a:rPr lang="ru-RU" dirty="0"/>
              <a:t>В следующей таблице приводятся некоторые выражения XPath с предикатами, позволяющие сделать выборки по демонстрационному XML документу:</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35</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290842132"/>
              </p:ext>
            </p:extLst>
          </p:nvPr>
        </p:nvGraphicFramePr>
        <p:xfrm>
          <a:off x="628650" y="2064889"/>
          <a:ext cx="7886700" cy="4399280"/>
        </p:xfrm>
        <a:graphic>
          <a:graphicData uri="http://schemas.openxmlformats.org/drawingml/2006/table">
            <a:tbl>
              <a:tblPr firstRow="1" bandRow="1">
                <a:tableStyleId>{5C22544A-7EE6-4342-B048-85BDC9FD1C3A}</a:tableStyleId>
              </a:tblPr>
              <a:tblGrid>
                <a:gridCol w="2934059">
                  <a:extLst>
                    <a:ext uri="{9D8B030D-6E8A-4147-A177-3AD203B41FA5}">
                      <a16:colId xmlns:a16="http://schemas.microsoft.com/office/drawing/2014/main" val="4055690159"/>
                    </a:ext>
                  </a:extLst>
                </a:gridCol>
                <a:gridCol w="4952641">
                  <a:extLst>
                    <a:ext uri="{9D8B030D-6E8A-4147-A177-3AD203B41FA5}">
                      <a16:colId xmlns:a16="http://schemas.microsoft.com/office/drawing/2014/main" val="3557019815"/>
                    </a:ext>
                  </a:extLst>
                </a:gridCol>
              </a:tblGrid>
              <a:tr h="370840">
                <a:tc>
                  <a:txBody>
                    <a:bodyPr/>
                    <a:lstStyle/>
                    <a:p>
                      <a:r>
                        <a:rPr lang="ru-RU" sz="1400" dirty="0"/>
                        <a:t>Выражение </a:t>
                      </a:r>
                      <a:r>
                        <a:rPr lang="en-US" sz="1400" dirty="0"/>
                        <a:t>XPath</a:t>
                      </a:r>
                      <a:endParaRPr lang="ru-RU" sz="1400" dirty="0"/>
                    </a:p>
                  </a:txBody>
                  <a:tcPr/>
                </a:tc>
                <a:tc>
                  <a:txBody>
                    <a:bodyPr/>
                    <a:lstStyle/>
                    <a:p>
                      <a:r>
                        <a:rPr lang="ru-RU" sz="1400" dirty="0"/>
                        <a:t>Результат</a:t>
                      </a:r>
                    </a:p>
                  </a:txBody>
                  <a:tcPr/>
                </a:tc>
                <a:extLst>
                  <a:ext uri="{0D108BD9-81ED-4DB2-BD59-A6C34878D82A}">
                    <a16:rowId xmlns:a16="http://schemas.microsoft.com/office/drawing/2014/main" val="1472792733"/>
                  </a:ext>
                </a:extLst>
              </a:tr>
              <a:tr h="370840">
                <a:tc>
                  <a:txBody>
                    <a:bodyPr/>
                    <a:lstStyle/>
                    <a:p>
                      <a:r>
                        <a:rPr lang="en-US" sz="1400" b="0" i="0" kern="1200" dirty="0">
                          <a:solidFill>
                            <a:schemeClr val="dk1"/>
                          </a:solidFill>
                          <a:effectLst/>
                          <a:latin typeface="+mn-lt"/>
                          <a:ea typeface="+mn-ea"/>
                          <a:cs typeface="+mn-cs"/>
                        </a:rPr>
                        <a:t>/messages/note[1]</a:t>
                      </a:r>
                      <a:endParaRPr lang="ru-RU" sz="1400" dirty="0"/>
                    </a:p>
                  </a:txBody>
                  <a:tcPr/>
                </a:tc>
                <a:tc>
                  <a:txBody>
                    <a:bodyPr/>
                    <a:lstStyle/>
                    <a:p>
                      <a:r>
                        <a:rPr lang="ru-RU" sz="1400" b="0" i="0" kern="1200" dirty="0">
                          <a:solidFill>
                            <a:schemeClr val="dk1"/>
                          </a:solidFill>
                          <a:effectLst/>
                          <a:latin typeface="+mn-lt"/>
                          <a:ea typeface="+mn-ea"/>
                          <a:cs typeface="+mn-cs"/>
                        </a:rPr>
                        <a:t>Выбирает первый элемент </a:t>
                      </a:r>
                      <a:r>
                        <a:rPr lang="en-US" sz="1400" b="0" i="0" kern="1200" dirty="0">
                          <a:solidFill>
                            <a:schemeClr val="dk1"/>
                          </a:solidFill>
                          <a:effectLst/>
                          <a:latin typeface="+mn-lt"/>
                          <a:ea typeface="+mn-ea"/>
                          <a:cs typeface="+mn-cs"/>
                        </a:rPr>
                        <a:t>note, </a:t>
                      </a:r>
                      <a:r>
                        <a:rPr lang="ru-RU" sz="1400" b="0" i="0" kern="1200" dirty="0">
                          <a:solidFill>
                            <a:schemeClr val="dk1"/>
                          </a:solidFill>
                          <a:effectLst/>
                          <a:latin typeface="+mn-lt"/>
                          <a:ea typeface="+mn-ea"/>
                          <a:cs typeface="+mn-cs"/>
                        </a:rPr>
                        <a:t>который является прямым потомком элемента </a:t>
                      </a:r>
                      <a:r>
                        <a:rPr lang="en-US" sz="1400" b="0" i="0" kern="1200" dirty="0">
                          <a:solidFill>
                            <a:schemeClr val="dk1"/>
                          </a:solidFill>
                          <a:effectLst/>
                          <a:latin typeface="+mn-lt"/>
                          <a:ea typeface="+mn-ea"/>
                          <a:cs typeface="+mn-cs"/>
                        </a:rPr>
                        <a:t>messages.</a:t>
                      </a:r>
                      <a:br>
                        <a:rPr lang="en-US" sz="1400" dirty="0"/>
                      </a:br>
                      <a:r>
                        <a:rPr lang="ru-RU" sz="1400" b="1" i="0" kern="1200" dirty="0">
                          <a:solidFill>
                            <a:schemeClr val="dk1"/>
                          </a:solidFill>
                          <a:effectLst/>
                          <a:latin typeface="+mn-lt"/>
                          <a:ea typeface="+mn-ea"/>
                          <a:cs typeface="+mn-cs"/>
                        </a:rPr>
                        <a:t>Примечание</a:t>
                      </a:r>
                      <a:r>
                        <a:rPr lang="ru-RU" sz="1400" b="0" i="0" kern="1200" dirty="0">
                          <a:solidFill>
                            <a:schemeClr val="dk1"/>
                          </a:solidFill>
                          <a:effectLst/>
                          <a:latin typeface="+mn-lt"/>
                          <a:ea typeface="+mn-ea"/>
                          <a:cs typeface="+mn-cs"/>
                        </a:rPr>
                        <a:t>: В </a:t>
                      </a:r>
                      <a:r>
                        <a:rPr lang="en-US" sz="1400" b="0" i="0" kern="1200" dirty="0">
                          <a:solidFill>
                            <a:schemeClr val="dk1"/>
                          </a:solidFill>
                          <a:effectLst/>
                          <a:latin typeface="+mn-lt"/>
                          <a:ea typeface="+mn-ea"/>
                          <a:cs typeface="+mn-cs"/>
                        </a:rPr>
                        <a:t>IE 5,6,7,8,9 </a:t>
                      </a:r>
                      <a:r>
                        <a:rPr lang="ru-RU" sz="1400" b="0" i="0" kern="1200" dirty="0">
                          <a:solidFill>
                            <a:schemeClr val="dk1"/>
                          </a:solidFill>
                          <a:effectLst/>
                          <a:latin typeface="+mn-lt"/>
                          <a:ea typeface="+mn-ea"/>
                          <a:cs typeface="+mn-cs"/>
                        </a:rPr>
                        <a:t>первым узлом будет [0], однако согласно </a:t>
                      </a:r>
                      <a:r>
                        <a:rPr lang="en-US" sz="1400" b="0" i="0" kern="1200" dirty="0">
                          <a:solidFill>
                            <a:schemeClr val="dk1"/>
                          </a:solidFill>
                          <a:effectLst/>
                          <a:latin typeface="+mn-lt"/>
                          <a:ea typeface="+mn-ea"/>
                          <a:cs typeface="+mn-cs"/>
                        </a:rPr>
                        <a:t>W3C </a:t>
                      </a:r>
                      <a:r>
                        <a:rPr lang="ru-RU" sz="1400" b="0" i="0" kern="1200" dirty="0">
                          <a:solidFill>
                            <a:schemeClr val="dk1"/>
                          </a:solidFill>
                          <a:effectLst/>
                          <a:latin typeface="+mn-lt"/>
                          <a:ea typeface="+mn-ea"/>
                          <a:cs typeface="+mn-cs"/>
                        </a:rPr>
                        <a:t>это должен быть [1]. Чтобы решить эту проблему в </a:t>
                      </a:r>
                      <a:r>
                        <a:rPr lang="en-US" sz="1400" b="0" i="0" kern="1200" dirty="0">
                          <a:solidFill>
                            <a:schemeClr val="dk1"/>
                          </a:solidFill>
                          <a:effectLst/>
                          <a:latin typeface="+mn-lt"/>
                          <a:ea typeface="+mn-ea"/>
                          <a:cs typeface="+mn-cs"/>
                        </a:rPr>
                        <a:t>IE, </a:t>
                      </a:r>
                      <a:r>
                        <a:rPr lang="ru-RU" sz="1400" b="0" i="0" kern="1200" dirty="0">
                          <a:solidFill>
                            <a:schemeClr val="dk1"/>
                          </a:solidFill>
                          <a:effectLst/>
                          <a:latin typeface="+mn-lt"/>
                          <a:ea typeface="+mn-ea"/>
                          <a:cs typeface="+mn-cs"/>
                        </a:rPr>
                        <a:t>нужно установить опцию </a:t>
                      </a:r>
                      <a:r>
                        <a:rPr lang="en-US" sz="1400" b="0" i="0" kern="1200" dirty="0" err="1">
                          <a:solidFill>
                            <a:schemeClr val="dk1"/>
                          </a:solidFill>
                          <a:effectLst/>
                          <a:latin typeface="+mn-lt"/>
                          <a:ea typeface="+mn-ea"/>
                          <a:cs typeface="+mn-cs"/>
                        </a:rPr>
                        <a:t>SelectionLanguage</a:t>
                      </a:r>
                      <a:r>
                        <a:rPr lang="en-US" sz="1400" b="0" i="0" kern="1200" dirty="0">
                          <a:solidFill>
                            <a:schemeClr val="dk1"/>
                          </a:solidFill>
                          <a:effectLst/>
                          <a:latin typeface="+mn-lt"/>
                          <a:ea typeface="+mn-ea"/>
                          <a:cs typeface="+mn-cs"/>
                        </a:rPr>
                        <a:t> </a:t>
                      </a:r>
                      <a:r>
                        <a:rPr lang="ru-RU" sz="1400" b="0" i="0" kern="1200" dirty="0">
                          <a:solidFill>
                            <a:schemeClr val="dk1"/>
                          </a:solidFill>
                          <a:effectLst/>
                          <a:latin typeface="+mn-lt"/>
                          <a:ea typeface="+mn-ea"/>
                          <a:cs typeface="+mn-cs"/>
                        </a:rPr>
                        <a:t>в значение </a:t>
                      </a:r>
                      <a:r>
                        <a:rPr lang="en-US" sz="1400" b="0" i="0" kern="1200" dirty="0">
                          <a:solidFill>
                            <a:schemeClr val="dk1"/>
                          </a:solidFill>
                          <a:effectLst/>
                          <a:latin typeface="+mn-lt"/>
                          <a:ea typeface="+mn-ea"/>
                          <a:cs typeface="+mn-cs"/>
                        </a:rPr>
                        <a:t>XPath.</a:t>
                      </a:r>
                      <a:br>
                        <a:rPr lang="en-US" sz="1400" dirty="0"/>
                      </a:br>
                      <a:r>
                        <a:rPr lang="ru-RU" sz="1400" b="0" i="0" kern="1200" dirty="0">
                          <a:solidFill>
                            <a:schemeClr val="dk1"/>
                          </a:solidFill>
                          <a:effectLst/>
                          <a:latin typeface="+mn-lt"/>
                          <a:ea typeface="+mn-ea"/>
                          <a:cs typeface="+mn-cs"/>
                        </a:rPr>
                        <a:t>В </a:t>
                      </a:r>
                      <a:r>
                        <a:rPr lang="en-US" sz="1400" b="0" i="0" kern="1200" dirty="0">
                          <a:solidFill>
                            <a:schemeClr val="dk1"/>
                          </a:solidFill>
                          <a:effectLst/>
                          <a:latin typeface="+mn-lt"/>
                          <a:ea typeface="+mn-ea"/>
                          <a:cs typeface="+mn-cs"/>
                        </a:rPr>
                        <a:t>JavaScript: </a:t>
                      </a:r>
                      <a:r>
                        <a:rPr lang="en-US" sz="1400" b="0" i="0" kern="1200" dirty="0" err="1">
                          <a:solidFill>
                            <a:schemeClr val="dk1"/>
                          </a:solidFill>
                          <a:effectLst/>
                          <a:latin typeface="+mn-lt"/>
                          <a:ea typeface="+mn-ea"/>
                          <a:cs typeface="+mn-cs"/>
                        </a:rPr>
                        <a:t>xml.setProperty</a:t>
                      </a:r>
                      <a:r>
                        <a:rPr lang="en-US" sz="1400" b="0" i="0" kern="1200" dirty="0">
                          <a:solidFill>
                            <a:schemeClr val="dk1"/>
                          </a:solidFill>
                          <a:effectLst/>
                          <a:latin typeface="+mn-lt"/>
                          <a:ea typeface="+mn-ea"/>
                          <a:cs typeface="+mn-cs"/>
                        </a:rPr>
                        <a:t>("</a:t>
                      </a:r>
                      <a:r>
                        <a:rPr lang="en-US" sz="1400" b="0" i="0" kern="1200" dirty="0" err="1">
                          <a:solidFill>
                            <a:schemeClr val="dk1"/>
                          </a:solidFill>
                          <a:effectLst/>
                          <a:latin typeface="+mn-lt"/>
                          <a:ea typeface="+mn-ea"/>
                          <a:cs typeface="+mn-cs"/>
                        </a:rPr>
                        <a:t>SelectionLanguage</a:t>
                      </a:r>
                      <a:r>
                        <a:rPr lang="en-US" sz="1400" b="0" i="0" kern="1200" dirty="0">
                          <a:solidFill>
                            <a:schemeClr val="dk1"/>
                          </a:solidFill>
                          <a:effectLst/>
                          <a:latin typeface="+mn-lt"/>
                          <a:ea typeface="+mn-ea"/>
                          <a:cs typeface="+mn-cs"/>
                        </a:rPr>
                        <a:t>","XPath");</a:t>
                      </a:r>
                      <a:endParaRPr lang="ru-RU" sz="1400" dirty="0"/>
                    </a:p>
                  </a:txBody>
                  <a:tcPr/>
                </a:tc>
                <a:extLst>
                  <a:ext uri="{0D108BD9-81ED-4DB2-BD59-A6C34878D82A}">
                    <a16:rowId xmlns:a16="http://schemas.microsoft.com/office/drawing/2014/main" val="2189423459"/>
                  </a:ext>
                </a:extLst>
              </a:tr>
              <a:tr h="370840">
                <a:tc>
                  <a:txBody>
                    <a:bodyPr/>
                    <a:lstStyle/>
                    <a:p>
                      <a:r>
                        <a:rPr lang="en-US" sz="1400" b="0" i="0" kern="1200" dirty="0">
                          <a:solidFill>
                            <a:schemeClr val="dk1"/>
                          </a:solidFill>
                          <a:effectLst/>
                          <a:latin typeface="+mn-lt"/>
                          <a:ea typeface="+mn-ea"/>
                          <a:cs typeface="+mn-cs"/>
                        </a:rPr>
                        <a:t>/messages/note[last()]</a:t>
                      </a:r>
                      <a:endParaRPr lang="ru-RU" sz="1400" dirty="0"/>
                    </a:p>
                  </a:txBody>
                  <a:tcPr/>
                </a:tc>
                <a:tc>
                  <a:txBody>
                    <a:bodyPr/>
                    <a:lstStyle/>
                    <a:p>
                      <a:r>
                        <a:rPr lang="ru-RU" sz="1400" b="0" i="0" kern="1200" dirty="0">
                          <a:solidFill>
                            <a:schemeClr val="dk1"/>
                          </a:solidFill>
                          <a:effectLst/>
                          <a:latin typeface="+mn-lt"/>
                          <a:ea typeface="+mn-ea"/>
                          <a:cs typeface="+mn-cs"/>
                        </a:rPr>
                        <a:t>Выбирает последний элемент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который является прямым потомком элемента </a:t>
                      </a:r>
                      <a:r>
                        <a:rPr lang="ru-RU" sz="1400" b="0" i="0" kern="1200" dirty="0" err="1">
                          <a:solidFill>
                            <a:schemeClr val="dk1"/>
                          </a:solidFill>
                          <a:effectLst/>
                          <a:latin typeface="+mn-lt"/>
                          <a:ea typeface="+mn-ea"/>
                          <a:cs typeface="+mn-cs"/>
                        </a:rPr>
                        <a:t>messages</a:t>
                      </a:r>
                      <a:r>
                        <a:rPr lang="ru-RU" sz="1400" b="0" i="0" kern="1200" dirty="0">
                          <a:solidFill>
                            <a:schemeClr val="dk1"/>
                          </a:solidFill>
                          <a:effectLst/>
                          <a:latin typeface="+mn-lt"/>
                          <a:ea typeface="+mn-ea"/>
                          <a:cs typeface="+mn-cs"/>
                        </a:rPr>
                        <a:t>.</a:t>
                      </a:r>
                      <a:endParaRPr lang="ru-RU" sz="1400" dirty="0"/>
                    </a:p>
                  </a:txBody>
                  <a:tcPr/>
                </a:tc>
                <a:extLst>
                  <a:ext uri="{0D108BD9-81ED-4DB2-BD59-A6C34878D82A}">
                    <a16:rowId xmlns:a16="http://schemas.microsoft.com/office/drawing/2014/main" val="1426102728"/>
                  </a:ext>
                </a:extLst>
              </a:tr>
              <a:tr h="370840">
                <a:tc>
                  <a:txBody>
                    <a:bodyPr/>
                    <a:lstStyle/>
                    <a:p>
                      <a:r>
                        <a:rPr lang="en-US" sz="1400" b="0" i="0" kern="1200" dirty="0">
                          <a:solidFill>
                            <a:schemeClr val="dk1"/>
                          </a:solidFill>
                          <a:effectLst/>
                          <a:latin typeface="+mn-lt"/>
                          <a:ea typeface="+mn-ea"/>
                          <a:cs typeface="+mn-cs"/>
                        </a:rPr>
                        <a:t>/messages/note[last()-1]</a:t>
                      </a:r>
                      <a:endParaRPr lang="ru-RU" sz="1400" dirty="0"/>
                    </a:p>
                  </a:txBody>
                  <a:tcPr/>
                </a:tc>
                <a:tc>
                  <a:txBody>
                    <a:bodyPr/>
                    <a:lstStyle/>
                    <a:p>
                      <a:r>
                        <a:rPr lang="ru-RU" sz="1400" b="0" i="0" kern="1200" dirty="0">
                          <a:solidFill>
                            <a:schemeClr val="dk1"/>
                          </a:solidFill>
                          <a:effectLst/>
                          <a:latin typeface="+mn-lt"/>
                          <a:ea typeface="+mn-ea"/>
                          <a:cs typeface="+mn-cs"/>
                        </a:rPr>
                        <a:t>Выбирает предпоследний элемент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который является прямым потомком элемента </a:t>
                      </a:r>
                      <a:r>
                        <a:rPr lang="ru-RU" sz="1400" b="0" i="0" kern="1200" dirty="0" err="1">
                          <a:solidFill>
                            <a:schemeClr val="dk1"/>
                          </a:solidFill>
                          <a:effectLst/>
                          <a:latin typeface="+mn-lt"/>
                          <a:ea typeface="+mn-ea"/>
                          <a:cs typeface="+mn-cs"/>
                        </a:rPr>
                        <a:t>messages</a:t>
                      </a:r>
                      <a:r>
                        <a:rPr lang="ru-RU" sz="1400" b="0" i="0" kern="1200" dirty="0">
                          <a:solidFill>
                            <a:schemeClr val="dk1"/>
                          </a:solidFill>
                          <a:effectLst/>
                          <a:latin typeface="+mn-lt"/>
                          <a:ea typeface="+mn-ea"/>
                          <a:cs typeface="+mn-cs"/>
                        </a:rPr>
                        <a:t>.</a:t>
                      </a:r>
                      <a:endParaRPr lang="ru-RU" sz="1400" dirty="0"/>
                    </a:p>
                  </a:txBody>
                  <a:tcPr/>
                </a:tc>
                <a:extLst>
                  <a:ext uri="{0D108BD9-81ED-4DB2-BD59-A6C34878D82A}">
                    <a16:rowId xmlns:a16="http://schemas.microsoft.com/office/drawing/2014/main" val="2506014954"/>
                  </a:ext>
                </a:extLst>
              </a:tr>
              <a:tr h="370840">
                <a:tc>
                  <a:txBody>
                    <a:bodyPr/>
                    <a:lstStyle/>
                    <a:p>
                      <a:r>
                        <a:rPr lang="en-US" sz="1400" b="0" i="0" kern="1200" dirty="0">
                          <a:solidFill>
                            <a:schemeClr val="dk1"/>
                          </a:solidFill>
                          <a:effectLst/>
                          <a:latin typeface="+mn-lt"/>
                          <a:ea typeface="+mn-ea"/>
                          <a:cs typeface="+mn-cs"/>
                        </a:rPr>
                        <a:t>/messages/note[position()]</a:t>
                      </a:r>
                      <a:endParaRPr lang="ru-RU" sz="1400" dirty="0"/>
                    </a:p>
                  </a:txBody>
                  <a:tcPr/>
                </a:tc>
                <a:tc>
                  <a:txBody>
                    <a:bodyPr/>
                    <a:lstStyle/>
                    <a:p>
                      <a:r>
                        <a:rPr lang="ru-RU" sz="1400" b="0" i="0" kern="1200" dirty="0">
                          <a:solidFill>
                            <a:schemeClr val="dk1"/>
                          </a:solidFill>
                          <a:effectLst/>
                          <a:latin typeface="+mn-lt"/>
                          <a:ea typeface="+mn-ea"/>
                          <a:cs typeface="+mn-cs"/>
                        </a:rPr>
                        <a:t>Выбирает первые два элемента </a:t>
                      </a:r>
                      <a:r>
                        <a:rPr lang="ru-RU" sz="1400" b="0" i="0" kern="1200" dirty="0" err="1">
                          <a:solidFill>
                            <a:schemeClr val="dk1"/>
                          </a:solidFill>
                          <a:effectLst/>
                          <a:latin typeface="+mn-lt"/>
                          <a:ea typeface="+mn-ea"/>
                          <a:cs typeface="+mn-cs"/>
                        </a:rPr>
                        <a:t>note</a:t>
                      </a:r>
                      <a:r>
                        <a:rPr lang="ru-RU" sz="1400" b="0" i="0" kern="1200" dirty="0">
                          <a:solidFill>
                            <a:schemeClr val="dk1"/>
                          </a:solidFill>
                          <a:effectLst/>
                          <a:latin typeface="+mn-lt"/>
                          <a:ea typeface="+mn-ea"/>
                          <a:cs typeface="+mn-cs"/>
                        </a:rPr>
                        <a:t>, которые являются прямыми потомками элемента </a:t>
                      </a:r>
                      <a:r>
                        <a:rPr lang="ru-RU" sz="1400" b="0" i="0" kern="1200" dirty="0" err="1">
                          <a:solidFill>
                            <a:schemeClr val="dk1"/>
                          </a:solidFill>
                          <a:effectLst/>
                          <a:latin typeface="+mn-lt"/>
                          <a:ea typeface="+mn-ea"/>
                          <a:cs typeface="+mn-cs"/>
                        </a:rPr>
                        <a:t>messages</a:t>
                      </a:r>
                      <a:r>
                        <a:rPr lang="ru-RU" sz="1400" b="0" i="0" kern="1200" dirty="0">
                          <a:solidFill>
                            <a:schemeClr val="dk1"/>
                          </a:solidFill>
                          <a:effectLst/>
                          <a:latin typeface="+mn-lt"/>
                          <a:ea typeface="+mn-ea"/>
                          <a:cs typeface="+mn-cs"/>
                        </a:rPr>
                        <a:t>.</a:t>
                      </a:r>
                      <a:endParaRPr lang="ru-RU" sz="1400" dirty="0"/>
                    </a:p>
                  </a:txBody>
                  <a:tcPr/>
                </a:tc>
                <a:extLst>
                  <a:ext uri="{0D108BD9-81ED-4DB2-BD59-A6C34878D82A}">
                    <a16:rowId xmlns:a16="http://schemas.microsoft.com/office/drawing/2014/main" val="3381802703"/>
                  </a:ext>
                </a:extLst>
              </a:tr>
              <a:tr h="370840">
                <a:tc>
                  <a:txBody>
                    <a:bodyPr/>
                    <a:lstStyle/>
                    <a:p>
                      <a:r>
                        <a:rPr lang="en-US" sz="1400" b="0" i="0" kern="1200" dirty="0">
                          <a:solidFill>
                            <a:schemeClr val="dk1"/>
                          </a:solidFill>
                          <a:effectLst/>
                          <a:latin typeface="+mn-lt"/>
                          <a:ea typeface="+mn-ea"/>
                          <a:cs typeface="+mn-cs"/>
                        </a:rPr>
                        <a:t>//heading[@date]</a:t>
                      </a:r>
                      <a:endParaRPr lang="ru-RU" sz="1400" dirty="0"/>
                    </a:p>
                  </a:txBody>
                  <a:tcPr/>
                </a:tc>
                <a:tc>
                  <a:txBody>
                    <a:bodyPr/>
                    <a:lstStyle/>
                    <a:p>
                      <a:r>
                        <a:rPr lang="ru-RU" sz="1400" b="0" i="0" kern="1200" dirty="0">
                          <a:solidFill>
                            <a:schemeClr val="dk1"/>
                          </a:solidFill>
                          <a:effectLst/>
                          <a:latin typeface="+mn-lt"/>
                          <a:ea typeface="+mn-ea"/>
                          <a:cs typeface="+mn-cs"/>
                        </a:rPr>
                        <a:t>Выбирает все элементы </a:t>
                      </a:r>
                      <a:r>
                        <a:rPr lang="ru-RU" sz="1400" b="0" i="0" kern="1200" dirty="0" err="1">
                          <a:solidFill>
                            <a:schemeClr val="dk1"/>
                          </a:solidFill>
                          <a:effectLst/>
                          <a:latin typeface="+mn-lt"/>
                          <a:ea typeface="+mn-ea"/>
                          <a:cs typeface="+mn-cs"/>
                        </a:rPr>
                        <a:t>heading</a:t>
                      </a:r>
                      <a:r>
                        <a:rPr lang="ru-RU" sz="1400" b="0" i="0" kern="1200" dirty="0">
                          <a:solidFill>
                            <a:schemeClr val="dk1"/>
                          </a:solidFill>
                          <a:effectLst/>
                          <a:latin typeface="+mn-lt"/>
                          <a:ea typeface="+mn-ea"/>
                          <a:cs typeface="+mn-cs"/>
                        </a:rPr>
                        <a:t>, у которых есть атрибут </a:t>
                      </a:r>
                      <a:r>
                        <a:rPr lang="ru-RU" sz="1400" b="0" i="0" kern="1200" dirty="0" err="1">
                          <a:solidFill>
                            <a:schemeClr val="dk1"/>
                          </a:solidFill>
                          <a:effectLst/>
                          <a:latin typeface="+mn-lt"/>
                          <a:ea typeface="+mn-ea"/>
                          <a:cs typeface="+mn-cs"/>
                        </a:rPr>
                        <a:t>date</a:t>
                      </a:r>
                      <a:endParaRPr lang="ru-RU" sz="1400" dirty="0"/>
                    </a:p>
                  </a:txBody>
                  <a:tcPr/>
                </a:tc>
                <a:extLst>
                  <a:ext uri="{0D108BD9-81ED-4DB2-BD59-A6C34878D82A}">
                    <a16:rowId xmlns:a16="http://schemas.microsoft.com/office/drawing/2014/main" val="840521563"/>
                  </a:ext>
                </a:extLst>
              </a:tr>
              <a:tr h="370840">
                <a:tc>
                  <a:txBody>
                    <a:bodyPr/>
                    <a:lstStyle/>
                    <a:p>
                      <a:r>
                        <a:rPr lang="en-US" sz="1400" b="0" i="0" kern="1200" dirty="0">
                          <a:solidFill>
                            <a:schemeClr val="dk1"/>
                          </a:solidFill>
                          <a:effectLst/>
                          <a:latin typeface="+mn-lt"/>
                          <a:ea typeface="+mn-ea"/>
                          <a:cs typeface="+mn-cs"/>
                        </a:rPr>
                        <a:t>//heading[@date="10/01/2008"]</a:t>
                      </a:r>
                      <a:endParaRPr lang="ru-RU" sz="1400" dirty="0"/>
                    </a:p>
                  </a:txBody>
                  <a:tcPr/>
                </a:tc>
                <a:tc>
                  <a:txBody>
                    <a:bodyPr/>
                    <a:lstStyle/>
                    <a:p>
                      <a:r>
                        <a:rPr lang="ru-RU" sz="1400" b="0" i="0" kern="1200" dirty="0">
                          <a:solidFill>
                            <a:schemeClr val="dk1"/>
                          </a:solidFill>
                          <a:effectLst/>
                          <a:latin typeface="+mn-lt"/>
                          <a:ea typeface="+mn-ea"/>
                          <a:cs typeface="+mn-cs"/>
                        </a:rPr>
                        <a:t>Выбирает все элементы </a:t>
                      </a:r>
                      <a:r>
                        <a:rPr lang="ru-RU" sz="1400" b="0" i="0" kern="1200" dirty="0" err="1">
                          <a:solidFill>
                            <a:schemeClr val="dk1"/>
                          </a:solidFill>
                          <a:effectLst/>
                          <a:latin typeface="+mn-lt"/>
                          <a:ea typeface="+mn-ea"/>
                          <a:cs typeface="+mn-cs"/>
                        </a:rPr>
                        <a:t>heading</a:t>
                      </a:r>
                      <a:r>
                        <a:rPr lang="ru-RU" sz="1400" b="0" i="0" kern="1200" dirty="0">
                          <a:solidFill>
                            <a:schemeClr val="dk1"/>
                          </a:solidFill>
                          <a:effectLst/>
                          <a:latin typeface="+mn-lt"/>
                          <a:ea typeface="+mn-ea"/>
                          <a:cs typeface="+mn-cs"/>
                        </a:rPr>
                        <a:t>, у которых есть атрибут </a:t>
                      </a:r>
                      <a:r>
                        <a:rPr lang="ru-RU" sz="1400" b="0" i="0" kern="1200" dirty="0" err="1">
                          <a:solidFill>
                            <a:schemeClr val="dk1"/>
                          </a:solidFill>
                          <a:effectLst/>
                          <a:latin typeface="+mn-lt"/>
                          <a:ea typeface="+mn-ea"/>
                          <a:cs typeface="+mn-cs"/>
                        </a:rPr>
                        <a:t>date</a:t>
                      </a:r>
                      <a:r>
                        <a:rPr lang="ru-RU" sz="1400" b="0" i="0" kern="1200" dirty="0">
                          <a:solidFill>
                            <a:schemeClr val="dk1"/>
                          </a:solidFill>
                          <a:effectLst/>
                          <a:latin typeface="+mn-lt"/>
                          <a:ea typeface="+mn-ea"/>
                          <a:cs typeface="+mn-cs"/>
                        </a:rPr>
                        <a:t> со значением "10/01/2008"</a:t>
                      </a:r>
                      <a:endParaRPr lang="ru-RU" sz="1400" dirty="0"/>
                    </a:p>
                  </a:txBody>
                  <a:tcPr/>
                </a:tc>
                <a:extLst>
                  <a:ext uri="{0D108BD9-81ED-4DB2-BD59-A6C34878D82A}">
                    <a16:rowId xmlns:a16="http://schemas.microsoft.com/office/drawing/2014/main" val="1800517784"/>
                  </a:ext>
                </a:extLst>
              </a:tr>
            </a:tbl>
          </a:graphicData>
        </a:graphic>
      </p:graphicFrame>
    </p:spTree>
    <p:extLst>
      <p:ext uri="{BB962C8B-B14F-4D97-AF65-F5344CB8AC3E}">
        <p14:creationId xmlns:p14="http://schemas.microsoft.com/office/powerpoint/2010/main" val="212424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a:t>
            </a:r>
            <a:r>
              <a:rPr lang="en-US" dirty="0"/>
              <a:t>XPath, </a:t>
            </a:r>
            <a:r>
              <a:rPr lang="ru-RU" dirty="0"/>
              <a:t>выбор заранее неизвестных узлов</a:t>
            </a:r>
          </a:p>
        </p:txBody>
      </p:sp>
      <p:graphicFrame>
        <p:nvGraphicFramePr>
          <p:cNvPr id="5" name="Объект 4"/>
          <p:cNvGraphicFramePr>
            <a:graphicFrameLocks noGrp="1"/>
          </p:cNvGraphicFramePr>
          <p:nvPr>
            <p:ph idx="1"/>
            <p:extLst>
              <p:ext uri="{D42A27DB-BD31-4B8C-83A1-F6EECF244321}">
                <p14:modId xmlns:p14="http://schemas.microsoft.com/office/powerpoint/2010/main" val="831131199"/>
              </p:ext>
            </p:extLst>
          </p:nvPr>
        </p:nvGraphicFramePr>
        <p:xfrm>
          <a:off x="628650" y="1825625"/>
          <a:ext cx="7886700" cy="175260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4224852035"/>
                    </a:ext>
                  </a:extLst>
                </a:gridCol>
                <a:gridCol w="3943350">
                  <a:extLst>
                    <a:ext uri="{9D8B030D-6E8A-4147-A177-3AD203B41FA5}">
                      <a16:colId xmlns:a16="http://schemas.microsoft.com/office/drawing/2014/main" val="3535656322"/>
                    </a:ext>
                  </a:extLst>
                </a:gridCol>
              </a:tblGrid>
              <a:tr h="370840">
                <a:tc>
                  <a:txBody>
                    <a:bodyPr/>
                    <a:lstStyle/>
                    <a:p>
                      <a:r>
                        <a:rPr lang="ru-RU" dirty="0"/>
                        <a:t>Спецсимвол</a:t>
                      </a:r>
                    </a:p>
                  </a:txBody>
                  <a:tcPr/>
                </a:tc>
                <a:tc>
                  <a:txBody>
                    <a:bodyPr/>
                    <a:lstStyle/>
                    <a:p>
                      <a:r>
                        <a:rPr lang="ru-RU" dirty="0"/>
                        <a:t>Описание</a:t>
                      </a:r>
                    </a:p>
                  </a:txBody>
                  <a:tcPr/>
                </a:tc>
                <a:extLst>
                  <a:ext uri="{0D108BD9-81ED-4DB2-BD59-A6C34878D82A}">
                    <a16:rowId xmlns:a16="http://schemas.microsoft.com/office/drawing/2014/main" val="3415473103"/>
                  </a:ext>
                </a:extLst>
              </a:tr>
              <a:tr h="370840">
                <a:tc>
                  <a:txBody>
                    <a:bodyPr/>
                    <a:lstStyle/>
                    <a:p>
                      <a:r>
                        <a:rPr lang="ru-RU" dirty="0"/>
                        <a:t>*</a:t>
                      </a:r>
                    </a:p>
                  </a:txBody>
                  <a:tcPr/>
                </a:tc>
                <a:tc>
                  <a:txBody>
                    <a:bodyPr/>
                    <a:lstStyle/>
                    <a:p>
                      <a:r>
                        <a:rPr lang="ru-RU" dirty="0"/>
                        <a:t>Соответствует любому узлу элемента</a:t>
                      </a:r>
                    </a:p>
                  </a:txBody>
                  <a:tcPr/>
                </a:tc>
                <a:extLst>
                  <a:ext uri="{0D108BD9-81ED-4DB2-BD59-A6C34878D82A}">
                    <a16:rowId xmlns:a16="http://schemas.microsoft.com/office/drawing/2014/main" val="783906285"/>
                  </a:ext>
                </a:extLst>
              </a:tr>
              <a:tr h="370840">
                <a:tc>
                  <a:txBody>
                    <a:bodyPr/>
                    <a:lstStyle/>
                    <a:p>
                      <a:r>
                        <a:rPr lang="en-US" dirty="0"/>
                        <a:t>@</a:t>
                      </a:r>
                      <a:r>
                        <a:rPr lang="ru-RU" dirty="0"/>
                        <a:t>*</a:t>
                      </a:r>
                    </a:p>
                  </a:txBody>
                  <a:tcPr/>
                </a:tc>
                <a:tc>
                  <a:txBody>
                    <a:bodyPr/>
                    <a:lstStyle/>
                    <a:p>
                      <a:r>
                        <a:rPr lang="ru-RU" dirty="0"/>
                        <a:t>Соответствует любому узлу атрибута</a:t>
                      </a:r>
                    </a:p>
                  </a:txBody>
                  <a:tcPr/>
                </a:tc>
                <a:extLst>
                  <a:ext uri="{0D108BD9-81ED-4DB2-BD59-A6C34878D82A}">
                    <a16:rowId xmlns:a16="http://schemas.microsoft.com/office/drawing/2014/main" val="1377649653"/>
                  </a:ext>
                </a:extLst>
              </a:tr>
              <a:tr h="370840">
                <a:tc>
                  <a:txBody>
                    <a:bodyPr/>
                    <a:lstStyle/>
                    <a:p>
                      <a:r>
                        <a:rPr lang="en-US" dirty="0"/>
                        <a:t>node()</a:t>
                      </a:r>
                      <a:endParaRPr lang="ru-RU" dirty="0"/>
                    </a:p>
                  </a:txBody>
                  <a:tcPr/>
                </a:tc>
                <a:tc>
                  <a:txBody>
                    <a:bodyPr/>
                    <a:lstStyle/>
                    <a:p>
                      <a:r>
                        <a:rPr lang="ru-RU" dirty="0"/>
                        <a:t>Соответствует любому узлу любого</a:t>
                      </a:r>
                      <a:r>
                        <a:rPr lang="ru-RU" baseline="0" dirty="0"/>
                        <a:t> типа</a:t>
                      </a:r>
                      <a:endParaRPr lang="ru-RU" dirty="0"/>
                    </a:p>
                  </a:txBody>
                  <a:tcPr/>
                </a:tc>
                <a:extLst>
                  <a:ext uri="{0D108BD9-81ED-4DB2-BD59-A6C34878D82A}">
                    <a16:rowId xmlns:a16="http://schemas.microsoft.com/office/drawing/2014/main" val="3053081875"/>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36</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7544330"/>
              </p:ext>
            </p:extLst>
          </p:nvPr>
        </p:nvGraphicFramePr>
        <p:xfrm>
          <a:off x="628650" y="3727135"/>
          <a:ext cx="7886700" cy="2077720"/>
        </p:xfrm>
        <a:graphic>
          <a:graphicData uri="http://schemas.openxmlformats.org/drawingml/2006/table">
            <a:tbl>
              <a:tblPr firstRow="1" bandRow="1">
                <a:tableStyleId>{5C22544A-7EE6-4342-B048-85BDC9FD1C3A}</a:tableStyleId>
              </a:tblPr>
              <a:tblGrid>
                <a:gridCol w="2028286">
                  <a:extLst>
                    <a:ext uri="{9D8B030D-6E8A-4147-A177-3AD203B41FA5}">
                      <a16:colId xmlns:a16="http://schemas.microsoft.com/office/drawing/2014/main" val="2905526545"/>
                    </a:ext>
                  </a:extLst>
                </a:gridCol>
                <a:gridCol w="5858414">
                  <a:extLst>
                    <a:ext uri="{9D8B030D-6E8A-4147-A177-3AD203B41FA5}">
                      <a16:colId xmlns:a16="http://schemas.microsoft.com/office/drawing/2014/main" val="2683603021"/>
                    </a:ext>
                  </a:extLst>
                </a:gridCol>
              </a:tblGrid>
              <a:tr h="370840">
                <a:tc>
                  <a:txBody>
                    <a:bodyPr/>
                    <a:lstStyle/>
                    <a:p>
                      <a:r>
                        <a:rPr lang="ru-RU" dirty="0"/>
                        <a:t>Выражение </a:t>
                      </a:r>
                      <a:r>
                        <a:rPr lang="en-US" dirty="0"/>
                        <a:t>XPath</a:t>
                      </a:r>
                      <a:endParaRPr lang="ru-RU" dirty="0"/>
                    </a:p>
                  </a:txBody>
                  <a:tcPr/>
                </a:tc>
                <a:tc>
                  <a:txBody>
                    <a:bodyPr/>
                    <a:lstStyle/>
                    <a:p>
                      <a:r>
                        <a:rPr lang="ru-RU" dirty="0"/>
                        <a:t>Результат</a:t>
                      </a:r>
                    </a:p>
                  </a:txBody>
                  <a:tcPr/>
                </a:tc>
                <a:extLst>
                  <a:ext uri="{0D108BD9-81ED-4DB2-BD59-A6C34878D82A}">
                    <a16:rowId xmlns:a16="http://schemas.microsoft.com/office/drawing/2014/main" val="1814795992"/>
                  </a:ext>
                </a:extLst>
              </a:tr>
              <a:tr h="370840">
                <a:tc>
                  <a:txBody>
                    <a:bodyPr/>
                    <a:lstStyle/>
                    <a:p>
                      <a:r>
                        <a:rPr lang="en-US" sz="1800" b="0" i="0" kern="1200" dirty="0">
                          <a:solidFill>
                            <a:schemeClr val="dk1"/>
                          </a:solidFill>
                          <a:effectLst/>
                          <a:latin typeface="+mn-lt"/>
                          <a:ea typeface="+mn-ea"/>
                          <a:cs typeface="+mn-cs"/>
                        </a:rPr>
                        <a:t>/messages/*</a:t>
                      </a:r>
                      <a:endParaRPr lang="ru-RU" dirty="0"/>
                    </a:p>
                  </a:txBody>
                  <a:tcPr/>
                </a:tc>
                <a:tc>
                  <a:txBody>
                    <a:bodyPr/>
                    <a:lstStyle/>
                    <a:p>
                      <a:r>
                        <a:rPr lang="ru-RU" sz="1800" b="0" i="0" kern="1200" dirty="0">
                          <a:solidFill>
                            <a:schemeClr val="dk1"/>
                          </a:solidFill>
                          <a:effectLst/>
                          <a:latin typeface="+mn-lt"/>
                          <a:ea typeface="+mn-ea"/>
                          <a:cs typeface="+mn-cs"/>
                        </a:rPr>
                        <a:t>Выбирает все элементы, которые являются прямыми потомками элемента </a:t>
                      </a:r>
                      <a:r>
                        <a:rPr lang="ru-RU" sz="1800" b="0" i="0" kern="1200" dirty="0" err="1">
                          <a:solidFill>
                            <a:schemeClr val="dk1"/>
                          </a:solidFill>
                          <a:effectLst/>
                          <a:latin typeface="+mn-lt"/>
                          <a:ea typeface="+mn-ea"/>
                          <a:cs typeface="+mn-cs"/>
                        </a:rPr>
                        <a:t>messages</a:t>
                      </a:r>
                      <a:endParaRPr lang="ru-RU" dirty="0"/>
                    </a:p>
                  </a:txBody>
                  <a:tcPr/>
                </a:tc>
                <a:extLst>
                  <a:ext uri="{0D108BD9-81ED-4DB2-BD59-A6C34878D82A}">
                    <a16:rowId xmlns:a16="http://schemas.microsoft.com/office/drawing/2014/main" val="3652946826"/>
                  </a:ext>
                </a:extLst>
              </a:tr>
              <a:tr h="370840">
                <a:tc>
                  <a:txBody>
                    <a:bodyPr/>
                    <a:lstStyle/>
                    <a:p>
                      <a:pPr algn="l" fontAlgn="t"/>
                      <a:r>
                        <a:rPr lang="ru-RU" dirty="0">
                          <a:effectLst/>
                        </a:rPr>
                        <a:t>//*</a:t>
                      </a:r>
                    </a:p>
                  </a:txBody>
                  <a:tcPr marL="76200" marR="76200" marT="76200" marB="76200"/>
                </a:tc>
                <a:tc>
                  <a:txBody>
                    <a:bodyPr/>
                    <a:lstStyle/>
                    <a:p>
                      <a:pPr algn="l" fontAlgn="t"/>
                      <a:r>
                        <a:rPr lang="ru-RU" dirty="0">
                          <a:effectLst/>
                        </a:rPr>
                        <a:t>Выбирает все элементы в документе</a:t>
                      </a:r>
                    </a:p>
                  </a:txBody>
                  <a:tcPr marL="76200" marR="76200" marT="76200" marB="76200"/>
                </a:tc>
                <a:extLst>
                  <a:ext uri="{0D108BD9-81ED-4DB2-BD59-A6C34878D82A}">
                    <a16:rowId xmlns:a16="http://schemas.microsoft.com/office/drawing/2014/main" val="70132268"/>
                  </a:ext>
                </a:extLst>
              </a:tr>
              <a:tr h="370840">
                <a:tc>
                  <a:txBody>
                    <a:bodyPr/>
                    <a:lstStyle/>
                    <a:p>
                      <a:r>
                        <a:rPr lang="en-US" sz="1800" b="0" i="0" kern="1200" dirty="0">
                          <a:solidFill>
                            <a:schemeClr val="dk1"/>
                          </a:solidFill>
                          <a:effectLst/>
                          <a:latin typeface="+mn-lt"/>
                          <a:ea typeface="+mn-ea"/>
                          <a:cs typeface="+mn-cs"/>
                        </a:rPr>
                        <a:t>//heading[@*]</a:t>
                      </a:r>
                      <a:endParaRPr lang="ru-RU" dirty="0"/>
                    </a:p>
                  </a:txBody>
                  <a:tcPr/>
                </a:tc>
                <a:tc>
                  <a:txBody>
                    <a:bodyPr/>
                    <a:lstStyle/>
                    <a:p>
                      <a:r>
                        <a:rPr lang="ru-RU" sz="1800" b="0" i="0" kern="1200" dirty="0">
                          <a:solidFill>
                            <a:schemeClr val="dk1"/>
                          </a:solidFill>
                          <a:effectLst/>
                          <a:latin typeface="+mn-lt"/>
                          <a:ea typeface="+mn-ea"/>
                          <a:cs typeface="+mn-cs"/>
                        </a:rPr>
                        <a:t>Выбирает все элементы </a:t>
                      </a:r>
                      <a:r>
                        <a:rPr lang="ru-RU" sz="1800" b="0" i="0" kern="1200" dirty="0" err="1">
                          <a:solidFill>
                            <a:schemeClr val="dk1"/>
                          </a:solidFill>
                          <a:effectLst/>
                          <a:latin typeface="+mn-lt"/>
                          <a:ea typeface="+mn-ea"/>
                          <a:cs typeface="+mn-cs"/>
                        </a:rPr>
                        <a:t>heading</a:t>
                      </a:r>
                      <a:r>
                        <a:rPr lang="ru-RU" sz="1800" b="0" i="0" kern="1200" dirty="0">
                          <a:solidFill>
                            <a:schemeClr val="dk1"/>
                          </a:solidFill>
                          <a:effectLst/>
                          <a:latin typeface="+mn-lt"/>
                          <a:ea typeface="+mn-ea"/>
                          <a:cs typeface="+mn-cs"/>
                        </a:rPr>
                        <a:t>, у которых есть по крайней мере один атрибут любого типа</a:t>
                      </a:r>
                      <a:endParaRPr lang="ru-RU" dirty="0"/>
                    </a:p>
                  </a:txBody>
                  <a:tcPr/>
                </a:tc>
                <a:extLst>
                  <a:ext uri="{0D108BD9-81ED-4DB2-BD59-A6C34878D82A}">
                    <a16:rowId xmlns:a16="http://schemas.microsoft.com/office/drawing/2014/main" val="820491147"/>
                  </a:ext>
                </a:extLst>
              </a:tr>
            </a:tbl>
          </a:graphicData>
        </a:graphic>
      </p:graphicFrame>
    </p:spTree>
    <p:extLst>
      <p:ext uri="{BB962C8B-B14F-4D97-AF65-F5344CB8AC3E}">
        <p14:creationId xmlns:p14="http://schemas.microsoft.com/office/powerpoint/2010/main" val="3224405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a:t>
            </a:r>
            <a:r>
              <a:rPr lang="en-US" dirty="0"/>
              <a:t>XPath</a:t>
            </a:r>
            <a:r>
              <a:rPr lang="ru-RU" dirty="0"/>
              <a:t>, выбор нескольких путей</a:t>
            </a:r>
          </a:p>
        </p:txBody>
      </p:sp>
      <p:sp>
        <p:nvSpPr>
          <p:cNvPr id="3" name="Объект 2"/>
          <p:cNvSpPr>
            <a:spLocks noGrp="1"/>
          </p:cNvSpPr>
          <p:nvPr>
            <p:ph idx="1"/>
          </p:nvPr>
        </p:nvSpPr>
        <p:spPr>
          <a:xfrm>
            <a:off x="628650" y="1825625"/>
            <a:ext cx="7886700" cy="2151152"/>
          </a:xfrm>
        </p:spPr>
        <p:txBody>
          <a:bodyPr>
            <a:normAutofit fontScale="92500"/>
          </a:bodyPr>
          <a:lstStyle/>
          <a:p>
            <a:pPr marL="0" indent="0">
              <a:buNone/>
            </a:pPr>
            <a:r>
              <a:rPr lang="ru-RU" dirty="0"/>
              <a:t>Использование оператора | в выражении XPath позволяет делать выбор по нескольким путям.</a:t>
            </a:r>
          </a:p>
          <a:p>
            <a:pPr marL="0" indent="0">
              <a:buNone/>
            </a:pPr>
            <a:r>
              <a:rPr lang="ru-RU" dirty="0"/>
              <a:t>В следующей таблице приводятся некоторые выражения XPath, позволяющие сделать выборки по демонстрационному XML документу:</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37</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1105639740"/>
              </p:ext>
            </p:extLst>
          </p:nvPr>
        </p:nvGraphicFramePr>
        <p:xfrm>
          <a:off x="628650" y="3976777"/>
          <a:ext cx="7886700" cy="1651000"/>
        </p:xfrm>
        <a:graphic>
          <a:graphicData uri="http://schemas.openxmlformats.org/drawingml/2006/table">
            <a:tbl>
              <a:tblPr firstRow="1" bandRow="1">
                <a:tableStyleId>{5C22544A-7EE6-4342-B048-85BDC9FD1C3A}</a:tableStyleId>
              </a:tblPr>
              <a:tblGrid>
                <a:gridCol w="3097961">
                  <a:extLst>
                    <a:ext uri="{9D8B030D-6E8A-4147-A177-3AD203B41FA5}">
                      <a16:colId xmlns:a16="http://schemas.microsoft.com/office/drawing/2014/main" val="2574441982"/>
                    </a:ext>
                  </a:extLst>
                </a:gridCol>
                <a:gridCol w="4788739">
                  <a:extLst>
                    <a:ext uri="{9D8B030D-6E8A-4147-A177-3AD203B41FA5}">
                      <a16:colId xmlns:a16="http://schemas.microsoft.com/office/drawing/2014/main" val="2746504441"/>
                    </a:ext>
                  </a:extLst>
                </a:gridCol>
              </a:tblGrid>
              <a:tr h="370840">
                <a:tc>
                  <a:txBody>
                    <a:bodyPr/>
                    <a:lstStyle/>
                    <a:p>
                      <a:r>
                        <a:rPr lang="ru-RU" dirty="0"/>
                        <a:t>Выражение</a:t>
                      </a:r>
                      <a:r>
                        <a:rPr lang="ru-RU" baseline="0" dirty="0"/>
                        <a:t> </a:t>
                      </a:r>
                      <a:r>
                        <a:rPr lang="en-US" baseline="0" dirty="0"/>
                        <a:t>XPath</a:t>
                      </a:r>
                      <a:endParaRPr lang="ru-RU" dirty="0"/>
                    </a:p>
                  </a:txBody>
                  <a:tcPr/>
                </a:tc>
                <a:tc>
                  <a:txBody>
                    <a:bodyPr/>
                    <a:lstStyle/>
                    <a:p>
                      <a:r>
                        <a:rPr lang="ru-RU" dirty="0"/>
                        <a:t>Результат</a:t>
                      </a:r>
                    </a:p>
                  </a:txBody>
                  <a:tcPr/>
                </a:tc>
                <a:extLst>
                  <a:ext uri="{0D108BD9-81ED-4DB2-BD59-A6C34878D82A}">
                    <a16:rowId xmlns:a16="http://schemas.microsoft.com/office/drawing/2014/main" val="1157863872"/>
                  </a:ext>
                </a:extLst>
              </a:tr>
              <a:tr h="370840">
                <a:tc>
                  <a:txBody>
                    <a:bodyPr/>
                    <a:lstStyle/>
                    <a:p>
                      <a:r>
                        <a:rPr lang="en-US" sz="1800" b="0" i="0" kern="1200" dirty="0">
                          <a:solidFill>
                            <a:schemeClr val="dk1"/>
                          </a:solidFill>
                          <a:effectLst/>
                          <a:latin typeface="+mn-lt"/>
                          <a:ea typeface="+mn-ea"/>
                          <a:cs typeface="+mn-cs"/>
                        </a:rPr>
                        <a:t>//note/heading | //note/body</a:t>
                      </a:r>
                      <a:endParaRPr lang="ru-RU" dirty="0"/>
                    </a:p>
                  </a:txBody>
                  <a:tcPr/>
                </a:tc>
                <a:tc>
                  <a:txBody>
                    <a:bodyPr/>
                    <a:lstStyle/>
                    <a:p>
                      <a:r>
                        <a:rPr lang="ru-RU" sz="1800" b="0" i="0" kern="1200" dirty="0">
                          <a:solidFill>
                            <a:schemeClr val="dk1"/>
                          </a:solidFill>
                          <a:effectLst/>
                          <a:latin typeface="+mn-lt"/>
                          <a:ea typeface="+mn-ea"/>
                          <a:cs typeface="+mn-cs"/>
                        </a:rPr>
                        <a:t>Выбирает все элементы </a:t>
                      </a:r>
                      <a:r>
                        <a:rPr lang="ru-RU" sz="1800" b="0" i="0" kern="1200" dirty="0" err="1">
                          <a:solidFill>
                            <a:schemeClr val="dk1"/>
                          </a:solidFill>
                          <a:effectLst/>
                          <a:latin typeface="+mn-lt"/>
                          <a:ea typeface="+mn-ea"/>
                          <a:cs typeface="+mn-cs"/>
                        </a:rPr>
                        <a:t>heading</a:t>
                      </a:r>
                      <a:r>
                        <a:rPr lang="ru-RU" sz="1800" b="0" i="0" kern="1200" dirty="0">
                          <a:solidFill>
                            <a:schemeClr val="dk1"/>
                          </a:solidFill>
                          <a:effectLst/>
                          <a:latin typeface="+mn-lt"/>
                          <a:ea typeface="+mn-ea"/>
                          <a:cs typeface="+mn-cs"/>
                        </a:rPr>
                        <a:t> И </a:t>
                      </a:r>
                      <a:r>
                        <a:rPr lang="ru-RU" sz="1800" b="0" i="0" kern="1200" dirty="0" err="1">
                          <a:solidFill>
                            <a:schemeClr val="dk1"/>
                          </a:solidFill>
                          <a:effectLst/>
                          <a:latin typeface="+mn-lt"/>
                          <a:ea typeface="+mn-ea"/>
                          <a:cs typeface="+mn-cs"/>
                        </a:rPr>
                        <a:t>body</a:t>
                      </a:r>
                      <a:r>
                        <a:rPr lang="ru-RU" sz="1800" b="0" i="0" kern="1200" dirty="0">
                          <a:solidFill>
                            <a:schemeClr val="dk1"/>
                          </a:solidFill>
                          <a:effectLst/>
                          <a:latin typeface="+mn-lt"/>
                          <a:ea typeface="+mn-ea"/>
                          <a:cs typeface="+mn-cs"/>
                        </a:rPr>
                        <a:t> из всех элементов </a:t>
                      </a:r>
                      <a:r>
                        <a:rPr lang="ru-RU" sz="1800" b="0" i="0" kern="1200" dirty="0" err="1">
                          <a:solidFill>
                            <a:schemeClr val="dk1"/>
                          </a:solidFill>
                          <a:effectLst/>
                          <a:latin typeface="+mn-lt"/>
                          <a:ea typeface="+mn-ea"/>
                          <a:cs typeface="+mn-cs"/>
                        </a:rPr>
                        <a:t>note</a:t>
                      </a:r>
                      <a:endParaRPr lang="ru-RU" dirty="0"/>
                    </a:p>
                  </a:txBody>
                  <a:tcPr/>
                </a:tc>
                <a:extLst>
                  <a:ext uri="{0D108BD9-81ED-4DB2-BD59-A6C34878D82A}">
                    <a16:rowId xmlns:a16="http://schemas.microsoft.com/office/drawing/2014/main" val="763981876"/>
                  </a:ext>
                </a:extLst>
              </a:tr>
              <a:tr h="370840">
                <a:tc>
                  <a:txBody>
                    <a:bodyPr/>
                    <a:lstStyle/>
                    <a:p>
                      <a:r>
                        <a:rPr lang="en-US" sz="1800" b="0" i="0" kern="1200" dirty="0">
                          <a:solidFill>
                            <a:schemeClr val="dk1"/>
                          </a:solidFill>
                          <a:effectLst/>
                          <a:latin typeface="+mn-lt"/>
                          <a:ea typeface="+mn-ea"/>
                          <a:cs typeface="+mn-cs"/>
                        </a:rPr>
                        <a:t>//heading | //body</a:t>
                      </a:r>
                      <a:endParaRPr lang="ru-RU" dirty="0"/>
                    </a:p>
                  </a:txBody>
                  <a:tcPr/>
                </a:tc>
                <a:tc>
                  <a:txBody>
                    <a:bodyPr/>
                    <a:lstStyle/>
                    <a:p>
                      <a:r>
                        <a:rPr lang="ru-RU" sz="1800" b="0" i="0" kern="1200" dirty="0">
                          <a:solidFill>
                            <a:schemeClr val="dk1"/>
                          </a:solidFill>
                          <a:effectLst/>
                          <a:latin typeface="+mn-lt"/>
                          <a:ea typeface="+mn-ea"/>
                          <a:cs typeface="+mn-cs"/>
                        </a:rPr>
                        <a:t>Выбирает все элементы </a:t>
                      </a:r>
                      <a:r>
                        <a:rPr lang="ru-RU" sz="1800" b="0" i="0" kern="1200" dirty="0" err="1">
                          <a:solidFill>
                            <a:schemeClr val="dk1"/>
                          </a:solidFill>
                          <a:effectLst/>
                          <a:latin typeface="+mn-lt"/>
                          <a:ea typeface="+mn-ea"/>
                          <a:cs typeface="+mn-cs"/>
                        </a:rPr>
                        <a:t>heading</a:t>
                      </a:r>
                      <a:r>
                        <a:rPr lang="ru-RU" sz="1800" b="0" i="0" kern="1200" dirty="0">
                          <a:solidFill>
                            <a:schemeClr val="dk1"/>
                          </a:solidFill>
                          <a:effectLst/>
                          <a:latin typeface="+mn-lt"/>
                          <a:ea typeface="+mn-ea"/>
                          <a:cs typeface="+mn-cs"/>
                        </a:rPr>
                        <a:t> И </a:t>
                      </a:r>
                      <a:r>
                        <a:rPr lang="ru-RU" sz="1800" b="0" i="0" kern="1200" dirty="0" err="1">
                          <a:solidFill>
                            <a:schemeClr val="dk1"/>
                          </a:solidFill>
                          <a:effectLst/>
                          <a:latin typeface="+mn-lt"/>
                          <a:ea typeface="+mn-ea"/>
                          <a:cs typeface="+mn-cs"/>
                        </a:rPr>
                        <a:t>body</a:t>
                      </a:r>
                      <a:r>
                        <a:rPr lang="ru-RU" sz="1800" b="0" i="0" kern="1200" dirty="0">
                          <a:solidFill>
                            <a:schemeClr val="dk1"/>
                          </a:solidFill>
                          <a:effectLst/>
                          <a:latin typeface="+mn-lt"/>
                          <a:ea typeface="+mn-ea"/>
                          <a:cs typeface="+mn-cs"/>
                        </a:rPr>
                        <a:t> во всем документе</a:t>
                      </a:r>
                      <a:endParaRPr lang="ru-RU" dirty="0"/>
                    </a:p>
                  </a:txBody>
                  <a:tcPr/>
                </a:tc>
                <a:extLst>
                  <a:ext uri="{0D108BD9-81ED-4DB2-BD59-A6C34878D82A}">
                    <a16:rowId xmlns:a16="http://schemas.microsoft.com/office/drawing/2014/main" val="3505194352"/>
                  </a:ext>
                </a:extLst>
              </a:tr>
            </a:tbl>
          </a:graphicData>
        </a:graphic>
      </p:graphicFrame>
    </p:spTree>
    <p:extLst>
      <p:ext uri="{BB962C8B-B14F-4D97-AF65-F5344CB8AC3E}">
        <p14:creationId xmlns:p14="http://schemas.microsoft.com/office/powerpoint/2010/main" val="65873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Оси </a:t>
            </a:r>
            <a:r>
              <a:rPr lang="en-US" dirty="0"/>
              <a:t>XPath</a:t>
            </a:r>
            <a:r>
              <a:rPr lang="ru-RU" dirty="0"/>
              <a:t>, пример документа</a:t>
            </a:r>
          </a:p>
        </p:txBody>
      </p:sp>
      <p:sp>
        <p:nvSpPr>
          <p:cNvPr id="3" name="Объект 2"/>
          <p:cNvSpPr>
            <a:spLocks noGrp="1"/>
          </p:cNvSpPr>
          <p:nvPr>
            <p:ph idx="1"/>
          </p:nvPr>
        </p:nvSpPr>
        <p:spPr/>
        <p:txBody>
          <a:bodyPr>
            <a:normAutofit fontScale="62500" lnSpcReduction="20000"/>
          </a:bodyPr>
          <a:lstStyle/>
          <a:p>
            <a:pPr marL="0" indent="0">
              <a:buNone/>
            </a:pPr>
            <a:r>
              <a:rPr lang="en-US" dirty="0"/>
              <a:t>&lt;?xml version="1.0" encoding="UTF-8"?&gt;</a:t>
            </a:r>
          </a:p>
          <a:p>
            <a:pPr marL="0" indent="0">
              <a:buNone/>
            </a:pPr>
            <a:r>
              <a:rPr lang="en-US" dirty="0"/>
              <a:t>&lt;messages&gt;</a:t>
            </a:r>
          </a:p>
          <a:p>
            <a:pPr marL="0" indent="0">
              <a:buNone/>
            </a:pPr>
            <a:r>
              <a:rPr lang="en-US" dirty="0"/>
              <a:t>   &lt;note&gt;</a:t>
            </a:r>
          </a:p>
          <a:p>
            <a:pPr marL="0" indent="0">
              <a:buNone/>
            </a:pPr>
            <a:r>
              <a:rPr lang="en-US" dirty="0"/>
              <a:t>      &lt;heading  date="10/01/2008"&gt;</a:t>
            </a:r>
            <a:r>
              <a:rPr lang="ru-RU" dirty="0"/>
              <a:t>Напоминание&lt;/</a:t>
            </a:r>
            <a:r>
              <a:rPr lang="en-US" dirty="0"/>
              <a:t>heading&gt;</a:t>
            </a:r>
          </a:p>
          <a:p>
            <a:pPr marL="0" indent="0">
              <a:buNone/>
            </a:pPr>
            <a:r>
              <a:rPr lang="en-US" dirty="0"/>
              <a:t>      &lt;body&gt;</a:t>
            </a:r>
            <a:r>
              <a:rPr lang="ru-RU" dirty="0"/>
              <a:t>Отправить письмо!&lt;/</a:t>
            </a:r>
            <a:r>
              <a:rPr lang="en-US" dirty="0"/>
              <a:t>body&gt;</a:t>
            </a:r>
          </a:p>
          <a:p>
            <a:pPr marL="0" indent="0">
              <a:buNone/>
            </a:pPr>
            <a:r>
              <a:rPr lang="en-US" dirty="0"/>
              <a:t>   &lt;/note&gt;</a:t>
            </a:r>
          </a:p>
          <a:p>
            <a:pPr marL="0" indent="0">
              <a:buNone/>
            </a:pPr>
            <a:r>
              <a:rPr lang="en-US" dirty="0"/>
              <a:t>   &lt;note&gt;</a:t>
            </a:r>
          </a:p>
          <a:p>
            <a:pPr marL="0" indent="0">
              <a:buNone/>
            </a:pPr>
            <a:r>
              <a:rPr lang="en-US" dirty="0"/>
              <a:t>      &lt;heading  date="11/01/2008"&gt;Re: </a:t>
            </a:r>
            <a:r>
              <a:rPr lang="ru-RU" dirty="0"/>
              <a:t>Напоминание&lt;/</a:t>
            </a:r>
            <a:r>
              <a:rPr lang="en-US" dirty="0"/>
              <a:t>heading&gt;</a:t>
            </a:r>
          </a:p>
          <a:p>
            <a:pPr marL="0" indent="0">
              <a:buNone/>
            </a:pPr>
            <a:r>
              <a:rPr lang="en-US" dirty="0"/>
              <a:t>      &lt;body&gt;</a:t>
            </a:r>
            <a:r>
              <a:rPr lang="ru-RU" dirty="0"/>
              <a:t>Письмо отправлено&lt;/</a:t>
            </a:r>
            <a:r>
              <a:rPr lang="en-US" dirty="0"/>
              <a:t>body&gt;</a:t>
            </a:r>
          </a:p>
          <a:p>
            <a:pPr marL="0" indent="0">
              <a:buNone/>
            </a:pPr>
            <a:r>
              <a:rPr lang="en-US" dirty="0"/>
              <a:t>   &lt;/note&gt;</a:t>
            </a:r>
          </a:p>
          <a:p>
            <a:pPr marL="0" indent="0">
              <a:buNone/>
            </a:pPr>
            <a:r>
              <a:rPr lang="en-US" dirty="0"/>
              <a:t>&lt;/messages&gt;</a:t>
            </a:r>
          </a:p>
          <a:p>
            <a:endParaRPr lang="ru-RU" dirty="0"/>
          </a:p>
          <a:p>
            <a:pPr marL="0" indent="0">
              <a:buNone/>
            </a:pPr>
            <a:r>
              <a:rPr lang="ru-RU" dirty="0"/>
              <a:t>Ось определяет отношение узлового набора по отношению к текущему узлу.</a:t>
            </a:r>
          </a:p>
        </p:txBody>
      </p:sp>
      <p:sp>
        <p:nvSpPr>
          <p:cNvPr id="4" name="Номер слайда 3"/>
          <p:cNvSpPr>
            <a:spLocks noGrp="1"/>
          </p:cNvSpPr>
          <p:nvPr>
            <p:ph type="sldNum" sz="quarter" idx="12"/>
          </p:nvPr>
        </p:nvSpPr>
        <p:spPr/>
        <p:txBody>
          <a:bodyPr/>
          <a:lstStyle/>
          <a:p>
            <a:fld id="{27BF893A-1522-497C-9455-E0D4EBB3EDB5}" type="slidenum">
              <a:rPr lang="ru-RU" smtClean="0"/>
              <a:pPr/>
              <a:t>38</a:t>
            </a:fld>
            <a:endParaRPr lang="ru-RU"/>
          </a:p>
        </p:txBody>
      </p:sp>
    </p:spTree>
    <p:extLst>
      <p:ext uri="{BB962C8B-B14F-4D97-AF65-F5344CB8AC3E}">
        <p14:creationId xmlns:p14="http://schemas.microsoft.com/office/powerpoint/2010/main" val="12452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06142"/>
          </a:xfrm>
        </p:spPr>
        <p:txBody>
          <a:bodyPr>
            <a:normAutofit fontScale="90000"/>
          </a:bodyPr>
          <a:lstStyle/>
          <a:p>
            <a:r>
              <a:rPr lang="ru-RU" dirty="0"/>
              <a:t>Оси </a:t>
            </a:r>
            <a:r>
              <a:rPr lang="en-US" dirty="0"/>
              <a:t>XPath</a:t>
            </a:r>
            <a:r>
              <a:rPr lang="ru-RU" dirty="0"/>
              <a:t>, таблица осей</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201121416"/>
              </p:ext>
            </p:extLst>
          </p:nvPr>
        </p:nvGraphicFramePr>
        <p:xfrm>
          <a:off x="628650" y="1017930"/>
          <a:ext cx="7886700" cy="5633720"/>
        </p:xfrm>
        <a:graphic>
          <a:graphicData uri="http://schemas.openxmlformats.org/drawingml/2006/table">
            <a:tbl>
              <a:tblPr firstRow="1" bandRow="1">
                <a:tableStyleId>{5C22544A-7EE6-4342-B048-85BDC9FD1C3A}</a:tableStyleId>
              </a:tblPr>
              <a:tblGrid>
                <a:gridCol w="1967901">
                  <a:extLst>
                    <a:ext uri="{9D8B030D-6E8A-4147-A177-3AD203B41FA5}">
                      <a16:colId xmlns:a16="http://schemas.microsoft.com/office/drawing/2014/main" val="2418786934"/>
                    </a:ext>
                  </a:extLst>
                </a:gridCol>
                <a:gridCol w="5918799">
                  <a:extLst>
                    <a:ext uri="{9D8B030D-6E8A-4147-A177-3AD203B41FA5}">
                      <a16:colId xmlns:a16="http://schemas.microsoft.com/office/drawing/2014/main" val="3429822296"/>
                    </a:ext>
                  </a:extLst>
                </a:gridCol>
              </a:tblGrid>
              <a:tr h="370840">
                <a:tc>
                  <a:txBody>
                    <a:bodyPr/>
                    <a:lstStyle/>
                    <a:p>
                      <a:r>
                        <a:rPr lang="ru-RU" sz="1600" dirty="0"/>
                        <a:t>Название оси</a:t>
                      </a:r>
                    </a:p>
                  </a:txBody>
                  <a:tcPr/>
                </a:tc>
                <a:tc>
                  <a:txBody>
                    <a:bodyPr/>
                    <a:lstStyle/>
                    <a:p>
                      <a:r>
                        <a:rPr lang="ru-RU" sz="1600" dirty="0"/>
                        <a:t>Результат</a:t>
                      </a:r>
                    </a:p>
                  </a:txBody>
                  <a:tcPr/>
                </a:tc>
                <a:extLst>
                  <a:ext uri="{0D108BD9-81ED-4DB2-BD59-A6C34878D82A}">
                    <a16:rowId xmlns:a16="http://schemas.microsoft.com/office/drawing/2014/main" val="1153186275"/>
                  </a:ext>
                </a:extLst>
              </a:tr>
              <a:tr h="370840">
                <a:tc>
                  <a:txBody>
                    <a:bodyPr/>
                    <a:lstStyle/>
                    <a:p>
                      <a:r>
                        <a:rPr lang="en-US" sz="1600" b="0" i="0" kern="1200" dirty="0">
                          <a:solidFill>
                            <a:schemeClr val="dk1"/>
                          </a:solidFill>
                          <a:effectLst/>
                          <a:latin typeface="+mn-lt"/>
                          <a:ea typeface="+mn-ea"/>
                          <a:cs typeface="+mn-cs"/>
                        </a:rPr>
                        <a:t>ancestor</a:t>
                      </a:r>
                      <a:endParaRPr lang="ru-RU" sz="1600" dirty="0"/>
                    </a:p>
                  </a:txBody>
                  <a:tcPr/>
                </a:tc>
                <a:tc>
                  <a:txBody>
                    <a:bodyPr/>
                    <a:lstStyle/>
                    <a:p>
                      <a:r>
                        <a:rPr lang="ru-RU" sz="1600" b="0" i="0" kern="1200" dirty="0">
                          <a:solidFill>
                            <a:schemeClr val="dk1"/>
                          </a:solidFill>
                          <a:effectLst/>
                          <a:latin typeface="+mn-lt"/>
                          <a:ea typeface="+mn-ea"/>
                          <a:cs typeface="+mn-cs"/>
                        </a:rPr>
                        <a:t>Выбирает всех предков текущего узла</a:t>
                      </a:r>
                      <a:endParaRPr lang="ru-RU" sz="1600" dirty="0"/>
                    </a:p>
                  </a:txBody>
                  <a:tcPr/>
                </a:tc>
                <a:extLst>
                  <a:ext uri="{0D108BD9-81ED-4DB2-BD59-A6C34878D82A}">
                    <a16:rowId xmlns:a16="http://schemas.microsoft.com/office/drawing/2014/main" val="1805397048"/>
                  </a:ext>
                </a:extLst>
              </a:tr>
              <a:tr h="370840">
                <a:tc>
                  <a:txBody>
                    <a:bodyPr/>
                    <a:lstStyle/>
                    <a:p>
                      <a:r>
                        <a:rPr lang="en-US" sz="1600" b="0" i="0" kern="1200" dirty="0">
                          <a:solidFill>
                            <a:schemeClr val="dk1"/>
                          </a:solidFill>
                          <a:effectLst/>
                          <a:latin typeface="+mn-lt"/>
                          <a:ea typeface="+mn-ea"/>
                          <a:cs typeface="+mn-cs"/>
                        </a:rPr>
                        <a:t>ancestor-or-self</a:t>
                      </a:r>
                      <a:endParaRPr lang="ru-RU" sz="1600" dirty="0"/>
                    </a:p>
                  </a:txBody>
                  <a:tcPr/>
                </a:tc>
                <a:tc>
                  <a:txBody>
                    <a:bodyPr/>
                    <a:lstStyle/>
                    <a:p>
                      <a:r>
                        <a:rPr lang="ru-RU" sz="1600" b="0" i="0" kern="1200" dirty="0">
                          <a:solidFill>
                            <a:schemeClr val="dk1"/>
                          </a:solidFill>
                          <a:effectLst/>
                          <a:latin typeface="+mn-lt"/>
                          <a:ea typeface="+mn-ea"/>
                          <a:cs typeface="+mn-cs"/>
                        </a:rPr>
                        <a:t>Выбирает всех предков текущего узла и сам текущий узел</a:t>
                      </a:r>
                      <a:endParaRPr lang="ru-RU" sz="1600" dirty="0"/>
                    </a:p>
                  </a:txBody>
                  <a:tcPr/>
                </a:tc>
                <a:extLst>
                  <a:ext uri="{0D108BD9-81ED-4DB2-BD59-A6C34878D82A}">
                    <a16:rowId xmlns:a16="http://schemas.microsoft.com/office/drawing/2014/main" val="739223091"/>
                  </a:ext>
                </a:extLst>
              </a:tr>
              <a:tr h="370840">
                <a:tc>
                  <a:txBody>
                    <a:bodyPr/>
                    <a:lstStyle/>
                    <a:p>
                      <a:r>
                        <a:rPr lang="en-US" sz="1600" b="0" i="0" kern="1200" dirty="0">
                          <a:solidFill>
                            <a:schemeClr val="dk1"/>
                          </a:solidFill>
                          <a:effectLst/>
                          <a:latin typeface="+mn-lt"/>
                          <a:ea typeface="+mn-ea"/>
                          <a:cs typeface="+mn-cs"/>
                        </a:rPr>
                        <a:t>attribute</a:t>
                      </a:r>
                      <a:endParaRPr lang="ru-RU" sz="1600" dirty="0"/>
                    </a:p>
                  </a:txBody>
                  <a:tcPr/>
                </a:tc>
                <a:tc>
                  <a:txBody>
                    <a:bodyPr/>
                    <a:lstStyle/>
                    <a:p>
                      <a:r>
                        <a:rPr lang="ru-RU" sz="1600" b="0" i="0" kern="1200" dirty="0">
                          <a:solidFill>
                            <a:schemeClr val="dk1"/>
                          </a:solidFill>
                          <a:effectLst/>
                          <a:latin typeface="+mn-lt"/>
                          <a:ea typeface="+mn-ea"/>
                          <a:cs typeface="+mn-cs"/>
                        </a:rPr>
                        <a:t>Выбирает все атрибуты текущего узла</a:t>
                      </a:r>
                      <a:endParaRPr lang="ru-RU" sz="1600" dirty="0"/>
                    </a:p>
                  </a:txBody>
                  <a:tcPr/>
                </a:tc>
                <a:extLst>
                  <a:ext uri="{0D108BD9-81ED-4DB2-BD59-A6C34878D82A}">
                    <a16:rowId xmlns:a16="http://schemas.microsoft.com/office/drawing/2014/main" val="4029784867"/>
                  </a:ext>
                </a:extLst>
              </a:tr>
              <a:tr h="370840">
                <a:tc>
                  <a:txBody>
                    <a:bodyPr/>
                    <a:lstStyle/>
                    <a:p>
                      <a:r>
                        <a:rPr lang="en-US" sz="1600" b="0" i="0" kern="1200" dirty="0">
                          <a:solidFill>
                            <a:schemeClr val="dk1"/>
                          </a:solidFill>
                          <a:effectLst/>
                          <a:latin typeface="+mn-lt"/>
                          <a:ea typeface="+mn-ea"/>
                          <a:cs typeface="+mn-cs"/>
                        </a:rPr>
                        <a:t>child</a:t>
                      </a:r>
                      <a:endParaRPr lang="ru-RU" sz="1600" dirty="0"/>
                    </a:p>
                  </a:txBody>
                  <a:tcPr/>
                </a:tc>
                <a:tc>
                  <a:txBody>
                    <a:bodyPr/>
                    <a:lstStyle/>
                    <a:p>
                      <a:r>
                        <a:rPr lang="ru-RU" sz="1600" b="0" i="0" kern="1200" dirty="0">
                          <a:solidFill>
                            <a:schemeClr val="dk1"/>
                          </a:solidFill>
                          <a:effectLst/>
                          <a:latin typeface="+mn-lt"/>
                          <a:ea typeface="+mn-ea"/>
                          <a:cs typeface="+mn-cs"/>
                        </a:rPr>
                        <a:t>Выбирает всех прямых потомков текущего узла</a:t>
                      </a:r>
                      <a:endParaRPr lang="ru-RU" sz="1600" dirty="0"/>
                    </a:p>
                  </a:txBody>
                  <a:tcPr/>
                </a:tc>
                <a:extLst>
                  <a:ext uri="{0D108BD9-81ED-4DB2-BD59-A6C34878D82A}">
                    <a16:rowId xmlns:a16="http://schemas.microsoft.com/office/drawing/2014/main" val="2210513308"/>
                  </a:ext>
                </a:extLst>
              </a:tr>
              <a:tr h="370840">
                <a:tc>
                  <a:txBody>
                    <a:bodyPr/>
                    <a:lstStyle/>
                    <a:p>
                      <a:r>
                        <a:rPr lang="en-US" sz="1600" b="0" i="0" kern="1200" dirty="0">
                          <a:solidFill>
                            <a:schemeClr val="dk1"/>
                          </a:solidFill>
                          <a:effectLst/>
                          <a:latin typeface="+mn-lt"/>
                          <a:ea typeface="+mn-ea"/>
                          <a:cs typeface="+mn-cs"/>
                        </a:rPr>
                        <a:t>descendant</a:t>
                      </a:r>
                      <a:endParaRPr lang="ru-RU" sz="1600" dirty="0"/>
                    </a:p>
                  </a:txBody>
                  <a:tcPr/>
                </a:tc>
                <a:tc>
                  <a:txBody>
                    <a:bodyPr/>
                    <a:lstStyle/>
                    <a:p>
                      <a:r>
                        <a:rPr lang="ru-RU" sz="1600" b="0" i="0" kern="1200" dirty="0">
                          <a:solidFill>
                            <a:schemeClr val="dk1"/>
                          </a:solidFill>
                          <a:effectLst/>
                          <a:latin typeface="+mn-lt"/>
                          <a:ea typeface="+mn-ea"/>
                          <a:cs typeface="+mn-cs"/>
                        </a:rPr>
                        <a:t>Выбирает всех потомков текущего узла</a:t>
                      </a:r>
                      <a:endParaRPr lang="ru-RU" sz="1600" dirty="0"/>
                    </a:p>
                  </a:txBody>
                  <a:tcPr/>
                </a:tc>
                <a:extLst>
                  <a:ext uri="{0D108BD9-81ED-4DB2-BD59-A6C34878D82A}">
                    <a16:rowId xmlns:a16="http://schemas.microsoft.com/office/drawing/2014/main" val="132883241"/>
                  </a:ext>
                </a:extLst>
              </a:tr>
              <a:tr h="370840">
                <a:tc>
                  <a:txBody>
                    <a:bodyPr/>
                    <a:lstStyle/>
                    <a:p>
                      <a:r>
                        <a:rPr lang="en-US" sz="1600" b="0" i="0" kern="1200" dirty="0">
                          <a:solidFill>
                            <a:schemeClr val="dk1"/>
                          </a:solidFill>
                          <a:effectLst/>
                          <a:latin typeface="+mn-lt"/>
                          <a:ea typeface="+mn-ea"/>
                          <a:cs typeface="+mn-cs"/>
                        </a:rPr>
                        <a:t>descendant-or-self</a:t>
                      </a:r>
                      <a:endParaRPr lang="ru-RU" sz="1600" dirty="0"/>
                    </a:p>
                  </a:txBody>
                  <a:tcPr/>
                </a:tc>
                <a:tc>
                  <a:txBody>
                    <a:bodyPr/>
                    <a:lstStyle/>
                    <a:p>
                      <a:r>
                        <a:rPr lang="ru-RU" sz="1600" b="0" i="0" kern="1200" dirty="0">
                          <a:solidFill>
                            <a:schemeClr val="dk1"/>
                          </a:solidFill>
                          <a:effectLst/>
                          <a:latin typeface="+mn-lt"/>
                          <a:ea typeface="+mn-ea"/>
                          <a:cs typeface="+mn-cs"/>
                        </a:rPr>
                        <a:t>Выбирает всех потомков текущего узла и сам текущий узел</a:t>
                      </a:r>
                      <a:endParaRPr lang="ru-RU" sz="1600" dirty="0"/>
                    </a:p>
                  </a:txBody>
                  <a:tcPr/>
                </a:tc>
                <a:extLst>
                  <a:ext uri="{0D108BD9-81ED-4DB2-BD59-A6C34878D82A}">
                    <a16:rowId xmlns:a16="http://schemas.microsoft.com/office/drawing/2014/main" val="1334624787"/>
                  </a:ext>
                </a:extLst>
              </a:tr>
              <a:tr h="370840">
                <a:tc>
                  <a:txBody>
                    <a:bodyPr/>
                    <a:lstStyle/>
                    <a:p>
                      <a:r>
                        <a:rPr lang="en-US" sz="1600" b="0" i="0" kern="1200" dirty="0">
                          <a:solidFill>
                            <a:schemeClr val="dk1"/>
                          </a:solidFill>
                          <a:effectLst/>
                          <a:latin typeface="+mn-lt"/>
                          <a:ea typeface="+mn-ea"/>
                          <a:cs typeface="+mn-cs"/>
                        </a:rPr>
                        <a:t>following</a:t>
                      </a:r>
                      <a:endParaRPr lang="ru-RU" sz="1600" dirty="0"/>
                    </a:p>
                  </a:txBody>
                  <a:tcPr/>
                </a:tc>
                <a:tc>
                  <a:txBody>
                    <a:bodyPr/>
                    <a:lstStyle/>
                    <a:p>
                      <a:r>
                        <a:rPr lang="ru-RU" sz="1600" b="0" i="0" kern="1200" dirty="0">
                          <a:solidFill>
                            <a:schemeClr val="dk1"/>
                          </a:solidFill>
                          <a:effectLst/>
                          <a:latin typeface="+mn-lt"/>
                          <a:ea typeface="+mn-ea"/>
                          <a:cs typeface="+mn-cs"/>
                        </a:rPr>
                        <a:t>Выбирает все элементы в документе после закрывающего тега текущего узла</a:t>
                      </a:r>
                      <a:endParaRPr lang="ru-RU" sz="1600" dirty="0"/>
                    </a:p>
                  </a:txBody>
                  <a:tcPr/>
                </a:tc>
                <a:extLst>
                  <a:ext uri="{0D108BD9-81ED-4DB2-BD59-A6C34878D82A}">
                    <a16:rowId xmlns:a16="http://schemas.microsoft.com/office/drawing/2014/main" val="731805179"/>
                  </a:ext>
                </a:extLst>
              </a:tr>
              <a:tr h="370840">
                <a:tc>
                  <a:txBody>
                    <a:bodyPr/>
                    <a:lstStyle/>
                    <a:p>
                      <a:r>
                        <a:rPr lang="en-US" sz="1600" b="0" i="0" kern="1200" dirty="0">
                          <a:solidFill>
                            <a:schemeClr val="dk1"/>
                          </a:solidFill>
                          <a:effectLst/>
                          <a:latin typeface="+mn-lt"/>
                          <a:ea typeface="+mn-ea"/>
                          <a:cs typeface="+mn-cs"/>
                        </a:rPr>
                        <a:t>following-sibling</a:t>
                      </a:r>
                      <a:endParaRPr lang="ru-RU" sz="1600" dirty="0"/>
                    </a:p>
                  </a:txBody>
                  <a:tcPr/>
                </a:tc>
                <a:tc>
                  <a:txBody>
                    <a:bodyPr/>
                    <a:lstStyle/>
                    <a:p>
                      <a:r>
                        <a:rPr lang="ru-RU" sz="1600" b="0" i="0" kern="1200" dirty="0">
                          <a:solidFill>
                            <a:schemeClr val="dk1"/>
                          </a:solidFill>
                          <a:effectLst/>
                          <a:latin typeface="+mn-lt"/>
                          <a:ea typeface="+mn-ea"/>
                          <a:cs typeface="+mn-cs"/>
                        </a:rPr>
                        <a:t>Выбирает все элементы одного уровня после текущего узла</a:t>
                      </a:r>
                      <a:endParaRPr lang="ru-RU" sz="1600" dirty="0"/>
                    </a:p>
                  </a:txBody>
                  <a:tcPr/>
                </a:tc>
                <a:extLst>
                  <a:ext uri="{0D108BD9-81ED-4DB2-BD59-A6C34878D82A}">
                    <a16:rowId xmlns:a16="http://schemas.microsoft.com/office/drawing/2014/main" val="359504266"/>
                  </a:ext>
                </a:extLst>
              </a:tr>
              <a:tr h="370840">
                <a:tc>
                  <a:txBody>
                    <a:bodyPr/>
                    <a:lstStyle/>
                    <a:p>
                      <a:r>
                        <a:rPr lang="en-US" sz="1600" b="0" i="0" kern="1200" dirty="0">
                          <a:solidFill>
                            <a:schemeClr val="dk1"/>
                          </a:solidFill>
                          <a:effectLst/>
                          <a:latin typeface="+mn-lt"/>
                          <a:ea typeface="+mn-ea"/>
                          <a:cs typeface="+mn-cs"/>
                        </a:rPr>
                        <a:t>namespace</a:t>
                      </a:r>
                      <a:endParaRPr lang="ru-RU" sz="1600" dirty="0"/>
                    </a:p>
                  </a:txBody>
                  <a:tcPr/>
                </a:tc>
                <a:tc>
                  <a:txBody>
                    <a:bodyPr/>
                    <a:lstStyle/>
                    <a:p>
                      <a:r>
                        <a:rPr lang="ru-RU" sz="1600" b="0" i="0" kern="1200" dirty="0">
                          <a:solidFill>
                            <a:schemeClr val="dk1"/>
                          </a:solidFill>
                          <a:effectLst/>
                          <a:latin typeface="+mn-lt"/>
                          <a:ea typeface="+mn-ea"/>
                          <a:cs typeface="+mn-cs"/>
                        </a:rPr>
                        <a:t>Выбирает все узлы пространства имен текущего узла</a:t>
                      </a:r>
                      <a:endParaRPr lang="ru-RU" sz="1600" dirty="0"/>
                    </a:p>
                  </a:txBody>
                  <a:tcPr/>
                </a:tc>
                <a:extLst>
                  <a:ext uri="{0D108BD9-81ED-4DB2-BD59-A6C34878D82A}">
                    <a16:rowId xmlns:a16="http://schemas.microsoft.com/office/drawing/2014/main" val="1358891985"/>
                  </a:ext>
                </a:extLst>
              </a:tr>
              <a:tr h="370840">
                <a:tc>
                  <a:txBody>
                    <a:bodyPr/>
                    <a:lstStyle/>
                    <a:p>
                      <a:r>
                        <a:rPr lang="en-US" sz="1600" b="0" i="0" kern="1200" dirty="0">
                          <a:solidFill>
                            <a:schemeClr val="dk1"/>
                          </a:solidFill>
                          <a:effectLst/>
                          <a:latin typeface="+mn-lt"/>
                          <a:ea typeface="+mn-ea"/>
                          <a:cs typeface="+mn-cs"/>
                        </a:rPr>
                        <a:t>parent</a:t>
                      </a:r>
                      <a:endParaRPr lang="ru-RU" sz="1600" dirty="0"/>
                    </a:p>
                  </a:txBody>
                  <a:tcPr/>
                </a:tc>
                <a:tc>
                  <a:txBody>
                    <a:bodyPr/>
                    <a:lstStyle/>
                    <a:p>
                      <a:pPr algn="l" fontAlgn="t"/>
                      <a:r>
                        <a:rPr lang="ru-RU" sz="1600" dirty="0">
                          <a:effectLst/>
                        </a:rPr>
                        <a:t>Выбирает родителя текущего узла</a:t>
                      </a:r>
                    </a:p>
                  </a:txBody>
                  <a:tcPr marL="76200" marR="76200" marT="76200" marB="76200"/>
                </a:tc>
                <a:extLst>
                  <a:ext uri="{0D108BD9-81ED-4DB2-BD59-A6C34878D82A}">
                    <a16:rowId xmlns:a16="http://schemas.microsoft.com/office/drawing/2014/main" val="1462764033"/>
                  </a:ext>
                </a:extLst>
              </a:tr>
              <a:tr h="370840">
                <a:tc>
                  <a:txBody>
                    <a:bodyPr/>
                    <a:lstStyle/>
                    <a:p>
                      <a:r>
                        <a:rPr lang="en-US" sz="1600" b="0" i="0" kern="1200" dirty="0">
                          <a:solidFill>
                            <a:schemeClr val="dk1"/>
                          </a:solidFill>
                          <a:effectLst/>
                          <a:latin typeface="+mn-lt"/>
                          <a:ea typeface="+mn-ea"/>
                          <a:cs typeface="+mn-cs"/>
                        </a:rPr>
                        <a:t>preceding</a:t>
                      </a:r>
                      <a:endParaRPr lang="ru-RU" sz="1600" dirty="0"/>
                    </a:p>
                  </a:txBody>
                  <a:tcPr/>
                </a:tc>
                <a:tc>
                  <a:txBody>
                    <a:bodyPr/>
                    <a:lstStyle/>
                    <a:p>
                      <a:r>
                        <a:rPr lang="ru-RU" sz="1600" b="0" i="0" kern="1200" dirty="0">
                          <a:solidFill>
                            <a:schemeClr val="dk1"/>
                          </a:solidFill>
                          <a:effectLst/>
                          <a:latin typeface="+mn-lt"/>
                          <a:ea typeface="+mn-ea"/>
                          <a:cs typeface="+mn-cs"/>
                        </a:rPr>
                        <a:t>Выбирает все узлы, которые появляются перед текущим узлом, за исключением предков, узлов атрибутов и пространства имен</a:t>
                      </a:r>
                      <a:endParaRPr lang="ru-RU" sz="1600" dirty="0"/>
                    </a:p>
                  </a:txBody>
                  <a:tcPr/>
                </a:tc>
                <a:extLst>
                  <a:ext uri="{0D108BD9-81ED-4DB2-BD59-A6C34878D82A}">
                    <a16:rowId xmlns:a16="http://schemas.microsoft.com/office/drawing/2014/main" val="3862509990"/>
                  </a:ext>
                </a:extLst>
              </a:tr>
              <a:tr h="370840">
                <a:tc>
                  <a:txBody>
                    <a:bodyPr/>
                    <a:lstStyle/>
                    <a:p>
                      <a:r>
                        <a:rPr lang="en-US" sz="1600" b="0" i="0" kern="1200" dirty="0">
                          <a:solidFill>
                            <a:schemeClr val="dk1"/>
                          </a:solidFill>
                          <a:effectLst/>
                          <a:latin typeface="+mn-lt"/>
                          <a:ea typeface="+mn-ea"/>
                          <a:cs typeface="+mn-cs"/>
                        </a:rPr>
                        <a:t>preceding-sibling</a:t>
                      </a:r>
                      <a:endParaRPr lang="ru-RU" sz="1600" dirty="0"/>
                    </a:p>
                  </a:txBody>
                  <a:tcPr/>
                </a:tc>
                <a:tc>
                  <a:txBody>
                    <a:bodyPr/>
                    <a:lstStyle/>
                    <a:p>
                      <a:r>
                        <a:rPr lang="ru-RU" sz="1600" b="0" i="0" kern="1200" dirty="0">
                          <a:solidFill>
                            <a:schemeClr val="dk1"/>
                          </a:solidFill>
                          <a:effectLst/>
                          <a:latin typeface="+mn-lt"/>
                          <a:ea typeface="+mn-ea"/>
                          <a:cs typeface="+mn-cs"/>
                        </a:rPr>
                        <a:t>Выбирает все элементы одного уровня до текущего узла</a:t>
                      </a:r>
                      <a:endParaRPr lang="ru-RU" sz="1600" dirty="0"/>
                    </a:p>
                  </a:txBody>
                  <a:tcPr/>
                </a:tc>
                <a:extLst>
                  <a:ext uri="{0D108BD9-81ED-4DB2-BD59-A6C34878D82A}">
                    <a16:rowId xmlns:a16="http://schemas.microsoft.com/office/drawing/2014/main" val="1681177682"/>
                  </a:ext>
                </a:extLst>
              </a:tr>
              <a:tr h="370840">
                <a:tc>
                  <a:txBody>
                    <a:bodyPr/>
                    <a:lstStyle/>
                    <a:p>
                      <a:r>
                        <a:rPr lang="en-US" sz="1600" b="0" i="0" kern="1200" dirty="0">
                          <a:solidFill>
                            <a:schemeClr val="dk1"/>
                          </a:solidFill>
                          <a:effectLst/>
                          <a:latin typeface="+mn-lt"/>
                          <a:ea typeface="+mn-ea"/>
                          <a:cs typeface="+mn-cs"/>
                        </a:rPr>
                        <a:t>self</a:t>
                      </a:r>
                      <a:endParaRPr lang="ru-RU" sz="1600" dirty="0"/>
                    </a:p>
                  </a:txBody>
                  <a:tcPr/>
                </a:tc>
                <a:tc>
                  <a:txBody>
                    <a:bodyPr/>
                    <a:lstStyle/>
                    <a:p>
                      <a:r>
                        <a:rPr lang="ru-RU" sz="1600" dirty="0"/>
                        <a:t>Выбирает текущий узел</a:t>
                      </a:r>
                    </a:p>
                  </a:txBody>
                  <a:tcPr/>
                </a:tc>
                <a:extLst>
                  <a:ext uri="{0D108BD9-81ED-4DB2-BD59-A6C34878D82A}">
                    <a16:rowId xmlns:a16="http://schemas.microsoft.com/office/drawing/2014/main" val="2478509474"/>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39</a:t>
            </a:fld>
            <a:endParaRPr lang="ru-RU"/>
          </a:p>
        </p:txBody>
      </p:sp>
    </p:spTree>
    <p:extLst>
      <p:ext uri="{BB962C8B-B14F-4D97-AF65-F5344CB8AC3E}">
        <p14:creationId xmlns:p14="http://schemas.microsoft.com/office/powerpoint/2010/main" val="4508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131095"/>
            <a:ext cx="7886700" cy="521943"/>
          </a:xfrm>
        </p:spPr>
        <p:txBody>
          <a:bodyPr>
            <a:normAutofit fontScale="90000"/>
          </a:bodyPr>
          <a:lstStyle/>
          <a:p>
            <a:r>
              <a:rPr lang="ru-RU" dirty="0"/>
              <a:t>Языки </a:t>
            </a:r>
            <a:r>
              <a:rPr lang="en-US" dirty="0"/>
              <a:t>XSL(T)</a:t>
            </a:r>
            <a:endParaRPr lang="ru-RU" dirty="0"/>
          </a:p>
        </p:txBody>
      </p:sp>
      <p:sp>
        <p:nvSpPr>
          <p:cNvPr id="3" name="Объект 2"/>
          <p:cNvSpPr>
            <a:spLocks noGrp="1"/>
          </p:cNvSpPr>
          <p:nvPr>
            <p:ph idx="1"/>
          </p:nvPr>
        </p:nvSpPr>
        <p:spPr>
          <a:xfrm>
            <a:off x="628650" y="1653038"/>
            <a:ext cx="7886700" cy="5068437"/>
          </a:xfrm>
        </p:spPr>
        <p:txBody>
          <a:bodyPr>
            <a:normAutofit fontScale="40000" lnSpcReduction="20000"/>
          </a:bodyPr>
          <a:lstStyle/>
          <a:p>
            <a:pPr>
              <a:lnSpc>
                <a:spcPct val="120000"/>
              </a:lnSpc>
              <a:spcBef>
                <a:spcPts val="0"/>
              </a:spcBef>
            </a:pPr>
            <a:r>
              <a:rPr lang="ru-RU" b="1" dirty="0"/>
              <a:t>XSLT </a:t>
            </a:r>
            <a:r>
              <a:rPr lang="ru-RU" dirty="0"/>
              <a:t>— язык для преобразования XML документов.</a:t>
            </a:r>
          </a:p>
          <a:p>
            <a:pPr>
              <a:lnSpc>
                <a:spcPct val="120000"/>
              </a:lnSpc>
              <a:spcBef>
                <a:spcPts val="0"/>
              </a:spcBef>
            </a:pPr>
            <a:r>
              <a:rPr lang="ru-RU" b="1" dirty="0"/>
              <a:t>XPath </a:t>
            </a:r>
            <a:r>
              <a:rPr lang="ru-RU" dirty="0"/>
              <a:t>— язык для навигации по элементам и атрибутам XML документа.</a:t>
            </a:r>
          </a:p>
          <a:p>
            <a:pPr>
              <a:lnSpc>
                <a:spcPct val="120000"/>
              </a:lnSpc>
              <a:spcBef>
                <a:spcPts val="0"/>
              </a:spcBef>
            </a:pPr>
            <a:r>
              <a:rPr lang="ru-RU" b="1" dirty="0"/>
              <a:t>XQuery </a:t>
            </a:r>
            <a:r>
              <a:rPr lang="ru-RU" dirty="0"/>
              <a:t>— язык, позволяющий делать выборки из XML данных.</a:t>
            </a:r>
          </a:p>
          <a:p>
            <a:pPr marL="0" indent="0">
              <a:lnSpc>
                <a:spcPct val="120000"/>
              </a:lnSpc>
              <a:spcBef>
                <a:spcPts val="0"/>
              </a:spcBef>
              <a:buNone/>
            </a:pPr>
            <a:r>
              <a:rPr lang="ru-RU" dirty="0"/>
              <a:t>В HTML используются предопределенные теги, значение и способ отображения которых хорошо понятны.</a:t>
            </a:r>
          </a:p>
          <a:p>
            <a:pPr marL="0" indent="0">
              <a:lnSpc>
                <a:spcPct val="120000"/>
              </a:lnSpc>
              <a:spcBef>
                <a:spcPts val="0"/>
              </a:spcBef>
              <a:buNone/>
            </a:pPr>
            <a:r>
              <a:rPr lang="ru-RU" dirty="0"/>
              <a:t>CSS используется для добавления стилей элементам HTML.</a:t>
            </a:r>
          </a:p>
          <a:p>
            <a:pPr marL="0" indent="0">
              <a:lnSpc>
                <a:spcPct val="120000"/>
              </a:lnSpc>
              <a:spcBef>
                <a:spcPts val="0"/>
              </a:spcBef>
              <a:buNone/>
            </a:pPr>
            <a:endParaRPr lang="en-US" dirty="0"/>
          </a:p>
          <a:p>
            <a:pPr marL="0" indent="0">
              <a:lnSpc>
                <a:spcPct val="120000"/>
              </a:lnSpc>
              <a:spcBef>
                <a:spcPts val="0"/>
              </a:spcBef>
              <a:buNone/>
            </a:pPr>
            <a:r>
              <a:rPr lang="ru-RU" dirty="0"/>
              <a:t>В XML используются теги не определенные заранее, что делает значение каждого тега не ясным изначально.</a:t>
            </a:r>
          </a:p>
          <a:p>
            <a:pPr marL="0" indent="0">
              <a:lnSpc>
                <a:spcPct val="120000"/>
              </a:lnSpc>
              <a:spcBef>
                <a:spcPts val="0"/>
              </a:spcBef>
              <a:buNone/>
            </a:pPr>
            <a:r>
              <a:rPr lang="ru-RU" dirty="0"/>
              <a:t>Например, элемент &lt;table&gt; в HTML означает таблицу и ничего другого. В XML этот элемент может означать все что угодно — таблицу, стол и т. д. — и браузеры не знают наверняка, как его отображать.</a:t>
            </a:r>
          </a:p>
          <a:p>
            <a:pPr marL="0" indent="0">
              <a:lnSpc>
                <a:spcPct val="120000"/>
              </a:lnSpc>
              <a:spcBef>
                <a:spcPts val="0"/>
              </a:spcBef>
              <a:buNone/>
            </a:pPr>
            <a:r>
              <a:rPr lang="ru-RU" dirty="0"/>
              <a:t>И здесь на помощь приходить XSL, который позволяет описать, как элементы XML должны отображаться в браузере.</a:t>
            </a:r>
          </a:p>
          <a:p>
            <a:pPr marL="0" indent="0">
              <a:lnSpc>
                <a:spcPct val="120000"/>
              </a:lnSpc>
              <a:spcBef>
                <a:spcPts val="0"/>
              </a:spcBef>
              <a:buNone/>
            </a:pPr>
            <a:endParaRPr lang="en-US" dirty="0"/>
          </a:p>
          <a:p>
            <a:pPr marL="0" indent="0">
              <a:lnSpc>
                <a:spcPct val="120000"/>
              </a:lnSpc>
              <a:spcBef>
                <a:spcPts val="0"/>
              </a:spcBef>
              <a:buNone/>
            </a:pPr>
            <a:r>
              <a:rPr lang="ru-RU" dirty="0"/>
              <a:t>XSL — больше, чем просто язык таблицы стилей</a:t>
            </a:r>
          </a:p>
          <a:p>
            <a:pPr marL="0" indent="0">
              <a:lnSpc>
                <a:spcPct val="120000"/>
              </a:lnSpc>
              <a:spcBef>
                <a:spcPts val="0"/>
              </a:spcBef>
              <a:buNone/>
            </a:pPr>
            <a:endParaRPr lang="en-US" dirty="0"/>
          </a:p>
          <a:p>
            <a:pPr marL="0" indent="0">
              <a:lnSpc>
                <a:spcPct val="120000"/>
              </a:lnSpc>
              <a:spcBef>
                <a:spcPts val="0"/>
              </a:spcBef>
              <a:buNone/>
            </a:pPr>
            <a:r>
              <a:rPr lang="ru-RU" dirty="0"/>
              <a:t>XSL состоит из четырех частей:</a:t>
            </a:r>
          </a:p>
          <a:p>
            <a:pPr>
              <a:lnSpc>
                <a:spcPct val="120000"/>
              </a:lnSpc>
              <a:spcBef>
                <a:spcPts val="0"/>
              </a:spcBef>
            </a:pPr>
            <a:r>
              <a:rPr lang="ru-RU" dirty="0"/>
              <a:t>XSLT — язык преобразования XML документов</a:t>
            </a:r>
          </a:p>
          <a:p>
            <a:pPr>
              <a:lnSpc>
                <a:spcPct val="120000"/>
              </a:lnSpc>
              <a:spcBef>
                <a:spcPts val="0"/>
              </a:spcBef>
            </a:pPr>
            <a:r>
              <a:rPr lang="ru-RU" dirty="0"/>
              <a:t>XPath — язык для навигации по элементам XML документа</a:t>
            </a:r>
          </a:p>
          <a:p>
            <a:pPr>
              <a:lnSpc>
                <a:spcPct val="120000"/>
              </a:lnSpc>
              <a:spcBef>
                <a:spcPts val="0"/>
              </a:spcBef>
            </a:pPr>
            <a:r>
              <a:rPr lang="ru-RU" dirty="0"/>
              <a:t>XSL-FO — язык для форматирования XML документов (разработка остановлена в 2013 году, заменён </a:t>
            </a:r>
            <a:r>
              <a:rPr lang="en-US" dirty="0"/>
              <a:t>CSS3</a:t>
            </a:r>
            <a:r>
              <a:rPr lang="ru-RU" dirty="0"/>
              <a:t>)</a:t>
            </a:r>
          </a:p>
          <a:p>
            <a:pPr>
              <a:lnSpc>
                <a:spcPct val="120000"/>
              </a:lnSpc>
              <a:spcBef>
                <a:spcPts val="0"/>
              </a:spcBef>
            </a:pPr>
            <a:r>
              <a:rPr lang="ru-RU" dirty="0"/>
              <a:t>XQuery — язык, позволяющий делать выборки из XML данных</a:t>
            </a:r>
          </a:p>
          <a:p>
            <a:pPr marL="0" indent="0">
              <a:lnSpc>
                <a:spcPct val="120000"/>
              </a:lnSpc>
              <a:spcBef>
                <a:spcPts val="0"/>
              </a:spcBef>
              <a:buNone/>
            </a:pPr>
            <a:endParaRPr lang="en-US" b="1" dirty="0"/>
          </a:p>
          <a:p>
            <a:pPr marL="0" indent="0">
              <a:lnSpc>
                <a:spcPct val="120000"/>
              </a:lnSpc>
              <a:spcBef>
                <a:spcPts val="0"/>
              </a:spcBef>
              <a:buNone/>
            </a:pPr>
            <a:r>
              <a:rPr lang="ru-RU" b="1" dirty="0"/>
              <a:t>Примечание</a:t>
            </a:r>
            <a:r>
              <a:rPr lang="ru-RU" dirty="0"/>
              <a:t>: Представив в 2013 году модуль CSS3 </a:t>
            </a:r>
            <a:r>
              <a:rPr lang="ru-RU" dirty="0" err="1"/>
              <a:t>Paged</a:t>
            </a:r>
            <a:r>
              <a:rPr lang="ru-RU" dirty="0"/>
              <a:t> </a:t>
            </a:r>
            <a:r>
              <a:rPr lang="ru-RU" dirty="0" err="1"/>
              <a:t>Media</a:t>
            </a:r>
            <a:r>
              <a:rPr lang="ru-RU" dirty="0"/>
              <a:t> </a:t>
            </a:r>
            <a:r>
              <a:rPr lang="ru-RU" dirty="0" err="1"/>
              <a:t>Module</a:t>
            </a:r>
            <a:r>
              <a:rPr lang="ru-RU" dirty="0"/>
              <a:t>, консорциум W3C определил новый стандарт форматирования документов. Таким образом, с 2013 года CSS3 позиционируется, как замена языка XSL-FO.</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a:t>
            </a:fld>
            <a:endParaRPr lang="ru-RU"/>
          </a:p>
        </p:txBody>
      </p:sp>
    </p:spTree>
    <p:extLst>
      <p:ext uri="{BB962C8B-B14F-4D97-AF65-F5344CB8AC3E}">
        <p14:creationId xmlns:p14="http://schemas.microsoft.com/office/powerpoint/2010/main" val="3815916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Оси </a:t>
            </a:r>
            <a:r>
              <a:rPr lang="en-US" dirty="0"/>
              <a:t>XPath</a:t>
            </a:r>
            <a:r>
              <a:rPr lang="ru-RU" dirty="0"/>
              <a:t>, выражение путей выборки</a:t>
            </a:r>
          </a:p>
        </p:txBody>
      </p:sp>
      <p:sp>
        <p:nvSpPr>
          <p:cNvPr id="3" name="Объект 2"/>
          <p:cNvSpPr>
            <a:spLocks noGrp="1"/>
          </p:cNvSpPr>
          <p:nvPr>
            <p:ph idx="1"/>
          </p:nvPr>
        </p:nvSpPr>
        <p:spPr/>
        <p:txBody>
          <a:bodyPr>
            <a:normAutofit fontScale="55000" lnSpcReduction="20000"/>
          </a:bodyPr>
          <a:lstStyle/>
          <a:p>
            <a:pPr marL="0" indent="0">
              <a:buNone/>
            </a:pPr>
            <a:r>
              <a:rPr lang="ru-RU" dirty="0"/>
              <a:t>Путь выборки может быть абсолютным или относительным.</a:t>
            </a:r>
          </a:p>
          <a:p>
            <a:pPr marL="0" indent="0">
              <a:buNone/>
            </a:pPr>
            <a:r>
              <a:rPr lang="ru-RU" dirty="0"/>
              <a:t>Абсолютный путь выборки начинается с символа косой черты ( / ), а относительный нет. В обоих случаях такой путь содержит один или более шагов, разделенных косой чертой:</a:t>
            </a:r>
          </a:p>
          <a:p>
            <a:pPr marL="0" indent="0">
              <a:buNone/>
            </a:pPr>
            <a:r>
              <a:rPr lang="ru-RU" dirty="0"/>
              <a:t>Абсолютный путь:</a:t>
            </a:r>
          </a:p>
          <a:p>
            <a:pPr marL="0" indent="0">
              <a:buNone/>
            </a:pPr>
            <a:r>
              <a:rPr lang="ru-RU" dirty="0"/>
              <a:t> /шаг/шаг/...</a:t>
            </a:r>
          </a:p>
          <a:p>
            <a:pPr marL="0" indent="0">
              <a:buNone/>
            </a:pPr>
            <a:r>
              <a:rPr lang="ru-RU" dirty="0"/>
              <a:t>Относительный путь:</a:t>
            </a:r>
          </a:p>
          <a:p>
            <a:pPr marL="0" indent="0">
              <a:buNone/>
            </a:pPr>
            <a:r>
              <a:rPr lang="ru-RU" dirty="0"/>
              <a:t> шаг/шаг/...</a:t>
            </a:r>
          </a:p>
          <a:p>
            <a:pPr marL="0" indent="0">
              <a:buNone/>
            </a:pPr>
            <a:r>
              <a:rPr lang="ru-RU" dirty="0"/>
              <a:t>Каждый шаг вычисляется по отношению к узлам в текущем узловом наборе.</a:t>
            </a:r>
          </a:p>
          <a:p>
            <a:pPr marL="0" indent="0">
              <a:buNone/>
            </a:pPr>
            <a:r>
              <a:rPr lang="ru-RU" dirty="0"/>
              <a:t>Шаг содержит:</a:t>
            </a:r>
          </a:p>
          <a:p>
            <a:r>
              <a:rPr lang="ru-RU" dirty="0"/>
              <a:t>ось (определяет древовидное отношение между выбранными узлами и текущим узлом)</a:t>
            </a:r>
          </a:p>
          <a:p>
            <a:r>
              <a:rPr lang="ru-RU" dirty="0"/>
              <a:t>проверка узла (определяет узел внутри оси)</a:t>
            </a:r>
          </a:p>
          <a:p>
            <a:r>
              <a:rPr lang="ru-RU" dirty="0"/>
              <a:t>ноль или больше предикатов (для более точного указания выбранного узлового набора)</a:t>
            </a:r>
          </a:p>
          <a:p>
            <a:pPr marL="0" indent="0">
              <a:buNone/>
            </a:pPr>
            <a:r>
              <a:rPr lang="ru-RU" dirty="0"/>
              <a:t>Синтаксис для шага выборки имеет следующий вид:</a:t>
            </a:r>
          </a:p>
          <a:p>
            <a:pPr marL="0" indent="0">
              <a:buNone/>
            </a:pPr>
            <a:r>
              <a:rPr lang="ru-RU" dirty="0" err="1"/>
              <a:t>имяОси</a:t>
            </a:r>
            <a:r>
              <a:rPr lang="ru-RU" dirty="0"/>
              <a:t>::</a:t>
            </a:r>
            <a:r>
              <a:rPr lang="ru-RU" dirty="0" err="1"/>
              <a:t>проверкаУзла</a:t>
            </a:r>
            <a:r>
              <a:rPr lang="ru-RU" dirty="0"/>
              <a:t>[предикат]</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40</a:t>
            </a:fld>
            <a:endParaRPr lang="ru-RU"/>
          </a:p>
        </p:txBody>
      </p:sp>
    </p:spTree>
    <p:extLst>
      <p:ext uri="{BB962C8B-B14F-4D97-AF65-F5344CB8AC3E}">
        <p14:creationId xmlns:p14="http://schemas.microsoft.com/office/powerpoint/2010/main" val="1510658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704549"/>
          </a:xfrm>
        </p:spPr>
        <p:txBody>
          <a:bodyPr/>
          <a:lstStyle/>
          <a:p>
            <a:r>
              <a:rPr lang="ru-RU" dirty="0"/>
              <a:t>Примеры путей выборки</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960438384"/>
              </p:ext>
            </p:extLst>
          </p:nvPr>
        </p:nvGraphicFramePr>
        <p:xfrm>
          <a:off x="628650" y="1078301"/>
          <a:ext cx="7886700" cy="4886960"/>
        </p:xfrm>
        <a:graphic>
          <a:graphicData uri="http://schemas.openxmlformats.org/drawingml/2006/table">
            <a:tbl>
              <a:tblPr firstRow="1" bandRow="1">
                <a:tableStyleId>{5C22544A-7EE6-4342-B048-85BDC9FD1C3A}</a:tableStyleId>
              </a:tblPr>
              <a:tblGrid>
                <a:gridCol w="2356090">
                  <a:extLst>
                    <a:ext uri="{9D8B030D-6E8A-4147-A177-3AD203B41FA5}">
                      <a16:colId xmlns:a16="http://schemas.microsoft.com/office/drawing/2014/main" val="3213683711"/>
                    </a:ext>
                  </a:extLst>
                </a:gridCol>
                <a:gridCol w="5530610">
                  <a:extLst>
                    <a:ext uri="{9D8B030D-6E8A-4147-A177-3AD203B41FA5}">
                      <a16:colId xmlns:a16="http://schemas.microsoft.com/office/drawing/2014/main" val="4035055147"/>
                    </a:ext>
                  </a:extLst>
                </a:gridCol>
              </a:tblGrid>
              <a:tr h="370840">
                <a:tc>
                  <a:txBody>
                    <a:bodyPr/>
                    <a:lstStyle/>
                    <a:p>
                      <a:r>
                        <a:rPr lang="ru-RU" dirty="0"/>
                        <a:t>Пример</a:t>
                      </a:r>
                    </a:p>
                  </a:txBody>
                  <a:tcPr/>
                </a:tc>
                <a:tc>
                  <a:txBody>
                    <a:bodyPr/>
                    <a:lstStyle/>
                    <a:p>
                      <a:r>
                        <a:rPr lang="ru-RU" dirty="0"/>
                        <a:t>Результат</a:t>
                      </a:r>
                    </a:p>
                  </a:txBody>
                  <a:tcPr/>
                </a:tc>
                <a:extLst>
                  <a:ext uri="{0D108BD9-81ED-4DB2-BD59-A6C34878D82A}">
                    <a16:rowId xmlns:a16="http://schemas.microsoft.com/office/drawing/2014/main" val="3016711426"/>
                  </a:ext>
                </a:extLst>
              </a:tr>
              <a:tr h="370840">
                <a:tc>
                  <a:txBody>
                    <a:bodyPr/>
                    <a:lstStyle/>
                    <a:p>
                      <a:r>
                        <a:rPr lang="en-US" sz="1800" b="0" i="0" kern="1200" dirty="0">
                          <a:solidFill>
                            <a:schemeClr val="dk1"/>
                          </a:solidFill>
                          <a:effectLst/>
                          <a:latin typeface="+mn-lt"/>
                          <a:ea typeface="+mn-ea"/>
                          <a:cs typeface="+mn-cs"/>
                        </a:rPr>
                        <a:t>child::note</a:t>
                      </a:r>
                      <a:endParaRPr lang="ru-RU" dirty="0"/>
                    </a:p>
                  </a:txBody>
                  <a:tcPr/>
                </a:tc>
                <a:tc>
                  <a:txBody>
                    <a:bodyPr/>
                    <a:lstStyle/>
                    <a:p>
                      <a:r>
                        <a:rPr lang="ru-RU" sz="1800" b="0" i="0" kern="1200" dirty="0">
                          <a:solidFill>
                            <a:schemeClr val="dk1"/>
                          </a:solidFill>
                          <a:effectLst/>
                          <a:latin typeface="+mn-lt"/>
                          <a:ea typeface="+mn-ea"/>
                          <a:cs typeface="+mn-cs"/>
                        </a:rPr>
                        <a:t>Выбирает все узлы </a:t>
                      </a:r>
                      <a:r>
                        <a:rPr lang="ru-RU" sz="1800" b="0" i="0" kern="1200" dirty="0" err="1">
                          <a:solidFill>
                            <a:schemeClr val="dk1"/>
                          </a:solidFill>
                          <a:effectLst/>
                          <a:latin typeface="+mn-lt"/>
                          <a:ea typeface="+mn-ea"/>
                          <a:cs typeface="+mn-cs"/>
                        </a:rPr>
                        <a:t>note</a:t>
                      </a:r>
                      <a:r>
                        <a:rPr lang="ru-RU" sz="1800" b="0" i="0" kern="1200" dirty="0">
                          <a:solidFill>
                            <a:schemeClr val="dk1"/>
                          </a:solidFill>
                          <a:effectLst/>
                          <a:latin typeface="+mn-lt"/>
                          <a:ea typeface="+mn-ea"/>
                          <a:cs typeface="+mn-cs"/>
                        </a:rPr>
                        <a:t>, которые являются прямыми потомками текущего узла</a:t>
                      </a:r>
                      <a:endParaRPr lang="ru-RU" dirty="0"/>
                    </a:p>
                  </a:txBody>
                  <a:tcPr/>
                </a:tc>
                <a:extLst>
                  <a:ext uri="{0D108BD9-81ED-4DB2-BD59-A6C34878D82A}">
                    <a16:rowId xmlns:a16="http://schemas.microsoft.com/office/drawing/2014/main" val="2492032776"/>
                  </a:ext>
                </a:extLst>
              </a:tr>
              <a:tr h="370840">
                <a:tc>
                  <a:txBody>
                    <a:bodyPr/>
                    <a:lstStyle/>
                    <a:p>
                      <a:r>
                        <a:rPr lang="en-US" sz="1800" b="0" i="0" kern="1200" dirty="0">
                          <a:solidFill>
                            <a:schemeClr val="dk1"/>
                          </a:solidFill>
                          <a:effectLst/>
                          <a:latin typeface="+mn-lt"/>
                          <a:ea typeface="+mn-ea"/>
                          <a:cs typeface="+mn-cs"/>
                        </a:rPr>
                        <a:t>attribute::date</a:t>
                      </a:r>
                      <a:endParaRPr lang="ru-RU" dirty="0"/>
                    </a:p>
                  </a:txBody>
                  <a:tcPr/>
                </a:tc>
                <a:tc>
                  <a:txBody>
                    <a:bodyPr/>
                    <a:lstStyle/>
                    <a:p>
                      <a:r>
                        <a:rPr lang="ru-RU" sz="1800" b="0" i="0" kern="1200" dirty="0">
                          <a:solidFill>
                            <a:schemeClr val="dk1"/>
                          </a:solidFill>
                          <a:effectLst/>
                          <a:latin typeface="+mn-lt"/>
                          <a:ea typeface="+mn-ea"/>
                          <a:cs typeface="+mn-cs"/>
                        </a:rPr>
                        <a:t>Выбирает атрибут </a:t>
                      </a:r>
                      <a:r>
                        <a:rPr lang="ru-RU" sz="1800" b="0" i="0" kern="1200" dirty="0" err="1">
                          <a:solidFill>
                            <a:schemeClr val="dk1"/>
                          </a:solidFill>
                          <a:effectLst/>
                          <a:latin typeface="+mn-lt"/>
                          <a:ea typeface="+mn-ea"/>
                          <a:cs typeface="+mn-cs"/>
                        </a:rPr>
                        <a:t>date</a:t>
                      </a:r>
                      <a:r>
                        <a:rPr lang="ru-RU" sz="1800" b="0" i="0" kern="1200" dirty="0">
                          <a:solidFill>
                            <a:schemeClr val="dk1"/>
                          </a:solidFill>
                          <a:effectLst/>
                          <a:latin typeface="+mn-lt"/>
                          <a:ea typeface="+mn-ea"/>
                          <a:cs typeface="+mn-cs"/>
                        </a:rPr>
                        <a:t> текущего узла</a:t>
                      </a:r>
                      <a:endParaRPr lang="ru-RU" dirty="0"/>
                    </a:p>
                  </a:txBody>
                  <a:tcPr/>
                </a:tc>
                <a:extLst>
                  <a:ext uri="{0D108BD9-81ED-4DB2-BD59-A6C34878D82A}">
                    <a16:rowId xmlns:a16="http://schemas.microsoft.com/office/drawing/2014/main" val="3840437883"/>
                  </a:ext>
                </a:extLst>
              </a:tr>
              <a:tr h="370840">
                <a:tc>
                  <a:txBody>
                    <a:bodyPr/>
                    <a:lstStyle/>
                    <a:p>
                      <a:r>
                        <a:rPr lang="en-US" sz="1800" b="0" i="0" kern="1200" dirty="0">
                          <a:solidFill>
                            <a:schemeClr val="dk1"/>
                          </a:solidFill>
                          <a:effectLst/>
                          <a:latin typeface="+mn-lt"/>
                          <a:ea typeface="+mn-ea"/>
                          <a:cs typeface="+mn-cs"/>
                        </a:rPr>
                        <a:t>child::*</a:t>
                      </a:r>
                      <a:endParaRPr lang="ru-RU" dirty="0"/>
                    </a:p>
                  </a:txBody>
                  <a:tcPr/>
                </a:tc>
                <a:tc>
                  <a:txBody>
                    <a:bodyPr/>
                    <a:lstStyle/>
                    <a:p>
                      <a:r>
                        <a:rPr lang="ru-RU" sz="1800" b="0" i="0" kern="1200" dirty="0">
                          <a:solidFill>
                            <a:schemeClr val="dk1"/>
                          </a:solidFill>
                          <a:effectLst/>
                          <a:latin typeface="+mn-lt"/>
                          <a:ea typeface="+mn-ea"/>
                          <a:cs typeface="+mn-cs"/>
                        </a:rPr>
                        <a:t>Выбирает всех прямых потомков текущего узла</a:t>
                      </a:r>
                      <a:endParaRPr lang="ru-RU" dirty="0"/>
                    </a:p>
                  </a:txBody>
                  <a:tcPr/>
                </a:tc>
                <a:extLst>
                  <a:ext uri="{0D108BD9-81ED-4DB2-BD59-A6C34878D82A}">
                    <a16:rowId xmlns:a16="http://schemas.microsoft.com/office/drawing/2014/main" val="3062211692"/>
                  </a:ext>
                </a:extLst>
              </a:tr>
              <a:tr h="370840">
                <a:tc>
                  <a:txBody>
                    <a:bodyPr/>
                    <a:lstStyle/>
                    <a:p>
                      <a:r>
                        <a:rPr lang="en-US" sz="1800" b="0" i="0" kern="1200" dirty="0">
                          <a:solidFill>
                            <a:schemeClr val="dk1"/>
                          </a:solidFill>
                          <a:effectLst/>
                          <a:latin typeface="+mn-lt"/>
                          <a:ea typeface="+mn-ea"/>
                          <a:cs typeface="+mn-cs"/>
                        </a:rPr>
                        <a:t>attribute::*</a:t>
                      </a:r>
                      <a:endParaRPr lang="ru-RU" dirty="0"/>
                    </a:p>
                  </a:txBody>
                  <a:tcPr/>
                </a:tc>
                <a:tc>
                  <a:txBody>
                    <a:bodyPr/>
                    <a:lstStyle/>
                    <a:p>
                      <a:r>
                        <a:rPr lang="ru-RU" sz="1800" b="0" i="0" kern="1200" dirty="0">
                          <a:solidFill>
                            <a:schemeClr val="dk1"/>
                          </a:solidFill>
                          <a:effectLst/>
                          <a:latin typeface="+mn-lt"/>
                          <a:ea typeface="+mn-ea"/>
                          <a:cs typeface="+mn-cs"/>
                        </a:rPr>
                        <a:t>Выбирает все атрибуты текущего узла</a:t>
                      </a:r>
                      <a:endParaRPr lang="ru-RU" dirty="0"/>
                    </a:p>
                  </a:txBody>
                  <a:tcPr/>
                </a:tc>
                <a:extLst>
                  <a:ext uri="{0D108BD9-81ED-4DB2-BD59-A6C34878D82A}">
                    <a16:rowId xmlns:a16="http://schemas.microsoft.com/office/drawing/2014/main" val="354654383"/>
                  </a:ext>
                </a:extLst>
              </a:tr>
              <a:tr h="370840">
                <a:tc>
                  <a:txBody>
                    <a:bodyPr/>
                    <a:lstStyle/>
                    <a:p>
                      <a:r>
                        <a:rPr lang="en-US" sz="1800" b="0" i="0" kern="1200" dirty="0">
                          <a:solidFill>
                            <a:schemeClr val="dk1"/>
                          </a:solidFill>
                          <a:effectLst/>
                          <a:latin typeface="+mn-lt"/>
                          <a:ea typeface="+mn-ea"/>
                          <a:cs typeface="+mn-cs"/>
                        </a:rPr>
                        <a:t>child::text()</a:t>
                      </a:r>
                      <a:endParaRPr lang="ru-RU" dirty="0"/>
                    </a:p>
                  </a:txBody>
                  <a:tcPr/>
                </a:tc>
                <a:tc>
                  <a:txBody>
                    <a:bodyPr/>
                    <a:lstStyle/>
                    <a:p>
                      <a:r>
                        <a:rPr lang="ru-RU" sz="1800" b="0" i="0" kern="1200" dirty="0">
                          <a:solidFill>
                            <a:schemeClr val="dk1"/>
                          </a:solidFill>
                          <a:effectLst/>
                          <a:latin typeface="+mn-lt"/>
                          <a:ea typeface="+mn-ea"/>
                          <a:cs typeface="+mn-cs"/>
                        </a:rPr>
                        <a:t>Выбирает все текстовые узлы текущего узла</a:t>
                      </a:r>
                      <a:endParaRPr lang="ru-RU" dirty="0"/>
                    </a:p>
                  </a:txBody>
                  <a:tcPr/>
                </a:tc>
                <a:extLst>
                  <a:ext uri="{0D108BD9-81ED-4DB2-BD59-A6C34878D82A}">
                    <a16:rowId xmlns:a16="http://schemas.microsoft.com/office/drawing/2014/main" val="3090667397"/>
                  </a:ext>
                </a:extLst>
              </a:tr>
              <a:tr h="370840">
                <a:tc>
                  <a:txBody>
                    <a:bodyPr/>
                    <a:lstStyle/>
                    <a:p>
                      <a:r>
                        <a:rPr lang="en-US" sz="1800" b="0" i="0" kern="1200" dirty="0">
                          <a:solidFill>
                            <a:schemeClr val="dk1"/>
                          </a:solidFill>
                          <a:effectLst/>
                          <a:latin typeface="+mn-lt"/>
                          <a:ea typeface="+mn-ea"/>
                          <a:cs typeface="+mn-cs"/>
                        </a:rPr>
                        <a:t>child::node()</a:t>
                      </a:r>
                      <a:endParaRPr lang="ru-RU" dirty="0"/>
                    </a:p>
                  </a:txBody>
                  <a:tcPr/>
                </a:tc>
                <a:tc>
                  <a:txBody>
                    <a:bodyPr/>
                    <a:lstStyle/>
                    <a:p>
                      <a:r>
                        <a:rPr lang="ru-RU" sz="1800" b="0" i="0" kern="1200" dirty="0">
                          <a:solidFill>
                            <a:schemeClr val="dk1"/>
                          </a:solidFill>
                          <a:effectLst/>
                          <a:latin typeface="+mn-lt"/>
                          <a:ea typeface="+mn-ea"/>
                          <a:cs typeface="+mn-cs"/>
                        </a:rPr>
                        <a:t>Выбирает всех прямых потомков текущего узла</a:t>
                      </a:r>
                      <a:endParaRPr lang="ru-RU" dirty="0"/>
                    </a:p>
                  </a:txBody>
                  <a:tcPr/>
                </a:tc>
                <a:extLst>
                  <a:ext uri="{0D108BD9-81ED-4DB2-BD59-A6C34878D82A}">
                    <a16:rowId xmlns:a16="http://schemas.microsoft.com/office/drawing/2014/main" val="590905637"/>
                  </a:ext>
                </a:extLst>
              </a:tr>
              <a:tr h="370840">
                <a:tc>
                  <a:txBody>
                    <a:bodyPr/>
                    <a:lstStyle/>
                    <a:p>
                      <a:r>
                        <a:rPr lang="en-US" sz="1800" b="0" i="0" kern="1200" dirty="0">
                          <a:solidFill>
                            <a:schemeClr val="dk1"/>
                          </a:solidFill>
                          <a:effectLst/>
                          <a:latin typeface="+mn-lt"/>
                          <a:ea typeface="+mn-ea"/>
                          <a:cs typeface="+mn-cs"/>
                        </a:rPr>
                        <a:t>descendant::note</a:t>
                      </a:r>
                      <a:endParaRPr lang="ru-RU" dirty="0"/>
                    </a:p>
                  </a:txBody>
                  <a:tcPr/>
                </a:tc>
                <a:tc>
                  <a:txBody>
                    <a:bodyPr/>
                    <a:lstStyle/>
                    <a:p>
                      <a:r>
                        <a:rPr lang="ru-RU" sz="1800" b="0" i="0" kern="1200" dirty="0">
                          <a:solidFill>
                            <a:schemeClr val="dk1"/>
                          </a:solidFill>
                          <a:effectLst/>
                          <a:latin typeface="+mn-lt"/>
                          <a:ea typeface="+mn-ea"/>
                          <a:cs typeface="+mn-cs"/>
                        </a:rPr>
                        <a:t>Выбирает всех потомков </a:t>
                      </a:r>
                      <a:r>
                        <a:rPr lang="ru-RU" sz="1800" b="0" i="0" kern="1200" dirty="0" err="1">
                          <a:solidFill>
                            <a:schemeClr val="dk1"/>
                          </a:solidFill>
                          <a:effectLst/>
                          <a:latin typeface="+mn-lt"/>
                          <a:ea typeface="+mn-ea"/>
                          <a:cs typeface="+mn-cs"/>
                        </a:rPr>
                        <a:t>note</a:t>
                      </a:r>
                      <a:r>
                        <a:rPr lang="ru-RU" sz="1800" b="0" i="0" kern="1200" dirty="0">
                          <a:solidFill>
                            <a:schemeClr val="dk1"/>
                          </a:solidFill>
                          <a:effectLst/>
                          <a:latin typeface="+mn-lt"/>
                          <a:ea typeface="+mn-ea"/>
                          <a:cs typeface="+mn-cs"/>
                        </a:rPr>
                        <a:t> текущего узла</a:t>
                      </a:r>
                      <a:endParaRPr lang="ru-RU" dirty="0"/>
                    </a:p>
                  </a:txBody>
                  <a:tcPr/>
                </a:tc>
                <a:extLst>
                  <a:ext uri="{0D108BD9-81ED-4DB2-BD59-A6C34878D82A}">
                    <a16:rowId xmlns:a16="http://schemas.microsoft.com/office/drawing/2014/main" val="1801061260"/>
                  </a:ext>
                </a:extLst>
              </a:tr>
              <a:tr h="370840">
                <a:tc>
                  <a:txBody>
                    <a:bodyPr/>
                    <a:lstStyle/>
                    <a:p>
                      <a:r>
                        <a:rPr lang="en-US" sz="1800" b="0" i="0" kern="1200" dirty="0">
                          <a:solidFill>
                            <a:schemeClr val="dk1"/>
                          </a:solidFill>
                          <a:effectLst/>
                          <a:latin typeface="+mn-lt"/>
                          <a:ea typeface="+mn-ea"/>
                          <a:cs typeface="+mn-cs"/>
                        </a:rPr>
                        <a:t>ancestor::note</a:t>
                      </a:r>
                      <a:endParaRPr lang="ru-RU" dirty="0"/>
                    </a:p>
                  </a:txBody>
                  <a:tcPr/>
                </a:tc>
                <a:tc>
                  <a:txBody>
                    <a:bodyPr/>
                    <a:lstStyle/>
                    <a:p>
                      <a:r>
                        <a:rPr lang="ru-RU" sz="1800" b="0" i="0" kern="1200" dirty="0">
                          <a:solidFill>
                            <a:schemeClr val="dk1"/>
                          </a:solidFill>
                          <a:effectLst/>
                          <a:latin typeface="+mn-lt"/>
                          <a:ea typeface="+mn-ea"/>
                          <a:cs typeface="+mn-cs"/>
                        </a:rPr>
                        <a:t>Выбирает всех предков </a:t>
                      </a:r>
                      <a:r>
                        <a:rPr lang="ru-RU" sz="1800" b="0" i="0" kern="1200" dirty="0" err="1">
                          <a:solidFill>
                            <a:schemeClr val="dk1"/>
                          </a:solidFill>
                          <a:effectLst/>
                          <a:latin typeface="+mn-lt"/>
                          <a:ea typeface="+mn-ea"/>
                          <a:cs typeface="+mn-cs"/>
                        </a:rPr>
                        <a:t>note</a:t>
                      </a:r>
                      <a:r>
                        <a:rPr lang="ru-RU" sz="1800" b="0" i="0" kern="1200" dirty="0">
                          <a:solidFill>
                            <a:schemeClr val="dk1"/>
                          </a:solidFill>
                          <a:effectLst/>
                          <a:latin typeface="+mn-lt"/>
                          <a:ea typeface="+mn-ea"/>
                          <a:cs typeface="+mn-cs"/>
                        </a:rPr>
                        <a:t> текущего узла</a:t>
                      </a:r>
                      <a:endParaRPr lang="ru-RU" dirty="0"/>
                    </a:p>
                  </a:txBody>
                  <a:tcPr/>
                </a:tc>
                <a:extLst>
                  <a:ext uri="{0D108BD9-81ED-4DB2-BD59-A6C34878D82A}">
                    <a16:rowId xmlns:a16="http://schemas.microsoft.com/office/drawing/2014/main" val="1311823755"/>
                  </a:ext>
                </a:extLst>
              </a:tr>
              <a:tr h="370840">
                <a:tc>
                  <a:txBody>
                    <a:bodyPr/>
                    <a:lstStyle/>
                    <a:p>
                      <a:r>
                        <a:rPr lang="en-US" sz="1800" b="0" i="0" kern="1200" dirty="0">
                          <a:solidFill>
                            <a:schemeClr val="dk1"/>
                          </a:solidFill>
                          <a:effectLst/>
                          <a:latin typeface="+mn-lt"/>
                          <a:ea typeface="+mn-ea"/>
                          <a:cs typeface="+mn-cs"/>
                        </a:rPr>
                        <a:t>ancestor-or-self::note</a:t>
                      </a:r>
                      <a:endParaRPr lang="ru-RU" dirty="0"/>
                    </a:p>
                  </a:txBody>
                  <a:tcPr/>
                </a:tc>
                <a:tc>
                  <a:txBody>
                    <a:bodyPr/>
                    <a:lstStyle/>
                    <a:p>
                      <a:r>
                        <a:rPr lang="ru-RU" sz="1800" b="0" i="0" kern="1200" dirty="0">
                          <a:solidFill>
                            <a:schemeClr val="dk1"/>
                          </a:solidFill>
                          <a:effectLst/>
                          <a:latin typeface="+mn-lt"/>
                          <a:ea typeface="+mn-ea"/>
                          <a:cs typeface="+mn-cs"/>
                        </a:rPr>
                        <a:t>Выбирает всех предков </a:t>
                      </a:r>
                      <a:r>
                        <a:rPr lang="ru-RU" sz="1800" b="0" i="0" kern="1200" dirty="0" err="1">
                          <a:solidFill>
                            <a:schemeClr val="dk1"/>
                          </a:solidFill>
                          <a:effectLst/>
                          <a:latin typeface="+mn-lt"/>
                          <a:ea typeface="+mn-ea"/>
                          <a:cs typeface="+mn-cs"/>
                        </a:rPr>
                        <a:t>note</a:t>
                      </a:r>
                      <a:r>
                        <a:rPr lang="ru-RU" sz="1800" b="0" i="0" kern="1200" dirty="0">
                          <a:solidFill>
                            <a:schemeClr val="dk1"/>
                          </a:solidFill>
                          <a:effectLst/>
                          <a:latin typeface="+mn-lt"/>
                          <a:ea typeface="+mn-ea"/>
                          <a:cs typeface="+mn-cs"/>
                        </a:rPr>
                        <a:t> текущего узла, а также сам текущий узел, если это узел </a:t>
                      </a:r>
                      <a:r>
                        <a:rPr lang="ru-RU" sz="1800" b="0" i="0" kern="1200" dirty="0" err="1">
                          <a:solidFill>
                            <a:schemeClr val="dk1"/>
                          </a:solidFill>
                          <a:effectLst/>
                          <a:latin typeface="+mn-lt"/>
                          <a:ea typeface="+mn-ea"/>
                          <a:cs typeface="+mn-cs"/>
                        </a:rPr>
                        <a:t>note</a:t>
                      </a:r>
                      <a:endParaRPr lang="ru-RU" dirty="0"/>
                    </a:p>
                  </a:txBody>
                  <a:tcPr/>
                </a:tc>
                <a:extLst>
                  <a:ext uri="{0D108BD9-81ED-4DB2-BD59-A6C34878D82A}">
                    <a16:rowId xmlns:a16="http://schemas.microsoft.com/office/drawing/2014/main" val="3986269161"/>
                  </a:ext>
                </a:extLst>
              </a:tr>
              <a:tr h="370840">
                <a:tc>
                  <a:txBody>
                    <a:bodyPr/>
                    <a:lstStyle/>
                    <a:p>
                      <a:r>
                        <a:rPr lang="en-US" sz="1800" b="0" i="0" kern="1200" dirty="0">
                          <a:solidFill>
                            <a:schemeClr val="dk1"/>
                          </a:solidFill>
                          <a:effectLst/>
                          <a:latin typeface="+mn-lt"/>
                          <a:ea typeface="+mn-ea"/>
                          <a:cs typeface="+mn-cs"/>
                        </a:rPr>
                        <a:t>child::*/child::heading</a:t>
                      </a:r>
                      <a:endParaRPr lang="ru-RU" dirty="0"/>
                    </a:p>
                  </a:txBody>
                  <a:tcPr/>
                </a:tc>
                <a:tc>
                  <a:txBody>
                    <a:bodyPr/>
                    <a:lstStyle/>
                    <a:p>
                      <a:r>
                        <a:rPr lang="ru-RU" sz="1800" b="0" i="0" kern="1200" dirty="0">
                          <a:solidFill>
                            <a:schemeClr val="dk1"/>
                          </a:solidFill>
                          <a:effectLst/>
                          <a:latin typeface="+mn-lt"/>
                          <a:ea typeface="+mn-ea"/>
                          <a:cs typeface="+mn-cs"/>
                        </a:rPr>
                        <a:t>Выбирает всех прямых потомков прямых потомков ("внуков") </a:t>
                      </a:r>
                      <a:r>
                        <a:rPr lang="ru-RU" sz="1800" b="0" i="0" kern="1200" dirty="0" err="1">
                          <a:solidFill>
                            <a:schemeClr val="dk1"/>
                          </a:solidFill>
                          <a:effectLst/>
                          <a:latin typeface="+mn-lt"/>
                          <a:ea typeface="+mn-ea"/>
                          <a:cs typeface="+mn-cs"/>
                        </a:rPr>
                        <a:t>heading</a:t>
                      </a:r>
                      <a:r>
                        <a:rPr lang="ru-RU" sz="1800" b="0" i="0" kern="1200" dirty="0">
                          <a:solidFill>
                            <a:schemeClr val="dk1"/>
                          </a:solidFill>
                          <a:effectLst/>
                          <a:latin typeface="+mn-lt"/>
                          <a:ea typeface="+mn-ea"/>
                          <a:cs typeface="+mn-cs"/>
                        </a:rPr>
                        <a:t> текущего узла</a:t>
                      </a:r>
                      <a:endParaRPr lang="ru-RU" dirty="0"/>
                    </a:p>
                  </a:txBody>
                  <a:tcPr/>
                </a:tc>
                <a:extLst>
                  <a:ext uri="{0D108BD9-81ED-4DB2-BD59-A6C34878D82A}">
                    <a16:rowId xmlns:a16="http://schemas.microsoft.com/office/drawing/2014/main" val="755033126"/>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41</a:t>
            </a:fld>
            <a:endParaRPr lang="ru-RU"/>
          </a:p>
        </p:txBody>
      </p:sp>
    </p:spTree>
    <p:extLst>
      <p:ext uri="{BB962C8B-B14F-4D97-AF65-F5344CB8AC3E}">
        <p14:creationId xmlns:p14="http://schemas.microsoft.com/office/powerpoint/2010/main" val="3335178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18285"/>
          </a:xfrm>
        </p:spPr>
        <p:txBody>
          <a:bodyPr>
            <a:normAutofit fontScale="90000"/>
          </a:bodyPr>
          <a:lstStyle/>
          <a:p>
            <a:r>
              <a:rPr lang="ru-RU" dirty="0"/>
              <a:t>Операторы </a:t>
            </a:r>
            <a:r>
              <a:rPr lang="en-US" dirty="0"/>
              <a:t>XPath</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42</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855051824"/>
              </p:ext>
            </p:extLst>
          </p:nvPr>
        </p:nvGraphicFramePr>
        <p:xfrm>
          <a:off x="628650" y="983411"/>
          <a:ext cx="8247930" cy="5562600"/>
        </p:xfrm>
        <a:graphic>
          <a:graphicData uri="http://schemas.openxmlformats.org/drawingml/2006/table">
            <a:tbl>
              <a:tblPr firstRow="1" bandRow="1">
                <a:tableStyleId>{5C22544A-7EE6-4342-B048-85BDC9FD1C3A}</a:tableStyleId>
              </a:tblPr>
              <a:tblGrid>
                <a:gridCol w="1623811">
                  <a:extLst>
                    <a:ext uri="{9D8B030D-6E8A-4147-A177-3AD203B41FA5}">
                      <a16:colId xmlns:a16="http://schemas.microsoft.com/office/drawing/2014/main" val="600443347"/>
                    </a:ext>
                  </a:extLst>
                </a:gridCol>
                <a:gridCol w="3874809">
                  <a:extLst>
                    <a:ext uri="{9D8B030D-6E8A-4147-A177-3AD203B41FA5}">
                      <a16:colId xmlns:a16="http://schemas.microsoft.com/office/drawing/2014/main" val="3781142996"/>
                    </a:ext>
                  </a:extLst>
                </a:gridCol>
                <a:gridCol w="2749310">
                  <a:extLst>
                    <a:ext uri="{9D8B030D-6E8A-4147-A177-3AD203B41FA5}">
                      <a16:colId xmlns:a16="http://schemas.microsoft.com/office/drawing/2014/main" val="4116242676"/>
                    </a:ext>
                  </a:extLst>
                </a:gridCol>
              </a:tblGrid>
              <a:tr h="370840">
                <a:tc>
                  <a:txBody>
                    <a:bodyPr/>
                    <a:lstStyle/>
                    <a:p>
                      <a:r>
                        <a:rPr lang="ru-RU" dirty="0"/>
                        <a:t>Оператор</a:t>
                      </a:r>
                    </a:p>
                  </a:txBody>
                  <a:tcPr/>
                </a:tc>
                <a:tc>
                  <a:txBody>
                    <a:bodyPr/>
                    <a:lstStyle/>
                    <a:p>
                      <a:r>
                        <a:rPr lang="ru-RU" dirty="0"/>
                        <a:t>Описание</a:t>
                      </a:r>
                    </a:p>
                  </a:txBody>
                  <a:tcPr/>
                </a:tc>
                <a:tc>
                  <a:txBody>
                    <a:bodyPr/>
                    <a:lstStyle/>
                    <a:p>
                      <a:r>
                        <a:rPr lang="ru-RU" dirty="0"/>
                        <a:t>Пример</a:t>
                      </a:r>
                    </a:p>
                  </a:txBody>
                  <a:tcPr/>
                </a:tc>
                <a:extLst>
                  <a:ext uri="{0D108BD9-81ED-4DB2-BD59-A6C34878D82A}">
                    <a16:rowId xmlns:a16="http://schemas.microsoft.com/office/drawing/2014/main" val="1710494704"/>
                  </a:ext>
                </a:extLst>
              </a:tr>
              <a:tr h="370840">
                <a:tc>
                  <a:txBody>
                    <a:bodyPr/>
                    <a:lstStyle/>
                    <a:p>
                      <a:r>
                        <a:rPr lang="en-US" dirty="0"/>
                        <a:t>|</a:t>
                      </a:r>
                      <a:endParaRPr lang="ru-RU" dirty="0"/>
                    </a:p>
                  </a:txBody>
                  <a:tcPr/>
                </a:tc>
                <a:tc>
                  <a:txBody>
                    <a:bodyPr/>
                    <a:lstStyle/>
                    <a:p>
                      <a:r>
                        <a:rPr lang="ru-RU" sz="1800" b="0" i="0" kern="1200" dirty="0">
                          <a:solidFill>
                            <a:schemeClr val="dk1"/>
                          </a:solidFill>
                          <a:effectLst/>
                          <a:latin typeface="+mn-lt"/>
                          <a:ea typeface="+mn-ea"/>
                          <a:cs typeface="+mn-cs"/>
                        </a:rPr>
                        <a:t>Обрабатывает два узловых набора</a:t>
                      </a:r>
                      <a:endParaRPr lang="ru-RU" dirty="0"/>
                    </a:p>
                  </a:txBody>
                  <a:tcPr/>
                </a:tc>
                <a:tc>
                  <a:txBody>
                    <a:bodyPr/>
                    <a:lstStyle/>
                    <a:p>
                      <a:r>
                        <a:rPr lang="en-US" sz="1800" b="0" i="0" kern="1200" dirty="0">
                          <a:solidFill>
                            <a:schemeClr val="dk1"/>
                          </a:solidFill>
                          <a:effectLst/>
                          <a:latin typeface="+mn-lt"/>
                          <a:ea typeface="+mn-ea"/>
                          <a:cs typeface="+mn-cs"/>
                        </a:rPr>
                        <a:t>//note | //cd</a:t>
                      </a:r>
                      <a:endParaRPr lang="ru-RU" dirty="0"/>
                    </a:p>
                  </a:txBody>
                  <a:tcPr/>
                </a:tc>
                <a:extLst>
                  <a:ext uri="{0D108BD9-81ED-4DB2-BD59-A6C34878D82A}">
                    <a16:rowId xmlns:a16="http://schemas.microsoft.com/office/drawing/2014/main" val="1211651458"/>
                  </a:ext>
                </a:extLst>
              </a:tr>
              <a:tr h="370840">
                <a:tc>
                  <a:txBody>
                    <a:bodyPr/>
                    <a:lstStyle/>
                    <a:p>
                      <a:r>
                        <a:rPr lang="en-US" dirty="0"/>
                        <a:t>+</a:t>
                      </a:r>
                      <a:endParaRPr lang="ru-RU" dirty="0"/>
                    </a:p>
                  </a:txBody>
                  <a:tcPr/>
                </a:tc>
                <a:tc>
                  <a:txBody>
                    <a:bodyPr/>
                    <a:lstStyle/>
                    <a:p>
                      <a:r>
                        <a:rPr lang="ru-RU" dirty="0"/>
                        <a:t>Сложение</a:t>
                      </a:r>
                    </a:p>
                  </a:txBody>
                  <a:tcPr/>
                </a:tc>
                <a:tc>
                  <a:txBody>
                    <a:bodyPr/>
                    <a:lstStyle/>
                    <a:p>
                      <a:r>
                        <a:rPr lang="ru-RU" dirty="0"/>
                        <a:t>5+7</a:t>
                      </a:r>
                    </a:p>
                  </a:txBody>
                  <a:tcPr/>
                </a:tc>
                <a:extLst>
                  <a:ext uri="{0D108BD9-81ED-4DB2-BD59-A6C34878D82A}">
                    <a16:rowId xmlns:a16="http://schemas.microsoft.com/office/drawing/2014/main" val="550077862"/>
                  </a:ext>
                </a:extLst>
              </a:tr>
              <a:tr h="370840">
                <a:tc>
                  <a:txBody>
                    <a:bodyPr/>
                    <a:lstStyle/>
                    <a:p>
                      <a:r>
                        <a:rPr lang="en-US" dirty="0"/>
                        <a:t>-</a:t>
                      </a:r>
                      <a:endParaRPr lang="ru-RU" dirty="0"/>
                    </a:p>
                  </a:txBody>
                  <a:tcPr/>
                </a:tc>
                <a:tc>
                  <a:txBody>
                    <a:bodyPr/>
                    <a:lstStyle/>
                    <a:p>
                      <a:r>
                        <a:rPr lang="ru-RU" dirty="0"/>
                        <a:t>Вычитание</a:t>
                      </a:r>
                    </a:p>
                  </a:txBody>
                  <a:tcPr/>
                </a:tc>
                <a:tc>
                  <a:txBody>
                    <a:bodyPr/>
                    <a:lstStyle/>
                    <a:p>
                      <a:r>
                        <a:rPr lang="ru-RU" dirty="0"/>
                        <a:t>7-5</a:t>
                      </a:r>
                    </a:p>
                  </a:txBody>
                  <a:tcPr/>
                </a:tc>
                <a:extLst>
                  <a:ext uri="{0D108BD9-81ED-4DB2-BD59-A6C34878D82A}">
                    <a16:rowId xmlns:a16="http://schemas.microsoft.com/office/drawing/2014/main" val="581493376"/>
                  </a:ext>
                </a:extLst>
              </a:tr>
              <a:tr h="370840">
                <a:tc>
                  <a:txBody>
                    <a:bodyPr/>
                    <a:lstStyle/>
                    <a:p>
                      <a:r>
                        <a:rPr lang="en-US" dirty="0"/>
                        <a:t>*</a:t>
                      </a:r>
                      <a:endParaRPr lang="ru-RU" dirty="0"/>
                    </a:p>
                  </a:txBody>
                  <a:tcPr/>
                </a:tc>
                <a:tc>
                  <a:txBody>
                    <a:bodyPr/>
                    <a:lstStyle/>
                    <a:p>
                      <a:r>
                        <a:rPr lang="ru-RU" dirty="0"/>
                        <a:t>Умножение</a:t>
                      </a:r>
                    </a:p>
                  </a:txBody>
                  <a:tcPr/>
                </a:tc>
                <a:tc>
                  <a:txBody>
                    <a:bodyPr/>
                    <a:lstStyle/>
                    <a:p>
                      <a:r>
                        <a:rPr lang="ru-RU" dirty="0"/>
                        <a:t>9*5</a:t>
                      </a:r>
                    </a:p>
                  </a:txBody>
                  <a:tcPr/>
                </a:tc>
                <a:extLst>
                  <a:ext uri="{0D108BD9-81ED-4DB2-BD59-A6C34878D82A}">
                    <a16:rowId xmlns:a16="http://schemas.microsoft.com/office/drawing/2014/main" val="3712579274"/>
                  </a:ext>
                </a:extLst>
              </a:tr>
              <a:tr h="370840">
                <a:tc>
                  <a:txBody>
                    <a:bodyPr/>
                    <a:lstStyle/>
                    <a:p>
                      <a:r>
                        <a:rPr lang="en-US" dirty="0"/>
                        <a:t>div</a:t>
                      </a:r>
                      <a:endParaRPr lang="ru-RU" dirty="0"/>
                    </a:p>
                  </a:txBody>
                  <a:tcPr/>
                </a:tc>
                <a:tc>
                  <a:txBody>
                    <a:bodyPr/>
                    <a:lstStyle/>
                    <a:p>
                      <a:r>
                        <a:rPr lang="ru-RU" dirty="0"/>
                        <a:t>Деление</a:t>
                      </a:r>
                    </a:p>
                  </a:txBody>
                  <a:tcPr/>
                </a:tc>
                <a:tc>
                  <a:txBody>
                    <a:bodyPr/>
                    <a:lstStyle/>
                    <a:p>
                      <a:r>
                        <a:rPr lang="ru-RU" dirty="0"/>
                        <a:t>4 </a:t>
                      </a:r>
                      <a:r>
                        <a:rPr lang="en-US" dirty="0"/>
                        <a:t>div</a:t>
                      </a:r>
                      <a:r>
                        <a:rPr lang="en-US" baseline="0" dirty="0"/>
                        <a:t> 3</a:t>
                      </a:r>
                      <a:endParaRPr lang="ru-RU" dirty="0"/>
                    </a:p>
                  </a:txBody>
                  <a:tcPr/>
                </a:tc>
                <a:extLst>
                  <a:ext uri="{0D108BD9-81ED-4DB2-BD59-A6C34878D82A}">
                    <a16:rowId xmlns:a16="http://schemas.microsoft.com/office/drawing/2014/main" val="1117762855"/>
                  </a:ext>
                </a:extLst>
              </a:tr>
              <a:tr h="370840">
                <a:tc>
                  <a:txBody>
                    <a:bodyPr/>
                    <a:lstStyle/>
                    <a:p>
                      <a:r>
                        <a:rPr lang="en-US" dirty="0"/>
                        <a:t>=</a:t>
                      </a:r>
                      <a:endParaRPr lang="ru-RU" dirty="0"/>
                    </a:p>
                  </a:txBody>
                  <a:tcPr/>
                </a:tc>
                <a:tc>
                  <a:txBody>
                    <a:bodyPr/>
                    <a:lstStyle/>
                    <a:p>
                      <a:r>
                        <a:rPr lang="ru-RU" dirty="0"/>
                        <a:t>Равно</a:t>
                      </a:r>
                    </a:p>
                  </a:txBody>
                  <a:tcPr/>
                </a:tc>
                <a:tc>
                  <a:txBody>
                    <a:bodyPr/>
                    <a:lstStyle/>
                    <a:p>
                      <a:r>
                        <a:rPr lang="en-US" sz="1800" b="0" i="0" kern="1200" dirty="0" err="1">
                          <a:solidFill>
                            <a:schemeClr val="dk1"/>
                          </a:solidFill>
                          <a:effectLst/>
                          <a:latin typeface="+mn-lt"/>
                          <a:ea typeface="+mn-ea"/>
                          <a:cs typeface="+mn-cs"/>
                        </a:rPr>
                        <a:t>lang</a:t>
                      </a:r>
                      <a:r>
                        <a:rPr lang="en-US" sz="1800" b="0" i="0" kern="1200" dirty="0">
                          <a:solidFill>
                            <a:schemeClr val="dk1"/>
                          </a:solidFill>
                          <a:effectLst/>
                          <a:latin typeface="+mn-lt"/>
                          <a:ea typeface="+mn-ea"/>
                          <a:cs typeface="+mn-cs"/>
                        </a:rPr>
                        <a:t>=6.90</a:t>
                      </a:r>
                      <a:endParaRPr lang="ru-RU" dirty="0"/>
                    </a:p>
                  </a:txBody>
                  <a:tcPr/>
                </a:tc>
                <a:extLst>
                  <a:ext uri="{0D108BD9-81ED-4DB2-BD59-A6C34878D82A}">
                    <a16:rowId xmlns:a16="http://schemas.microsoft.com/office/drawing/2014/main" val="615660455"/>
                  </a:ext>
                </a:extLst>
              </a:tr>
              <a:tr h="370840">
                <a:tc>
                  <a:txBody>
                    <a:bodyPr/>
                    <a:lstStyle/>
                    <a:p>
                      <a:r>
                        <a:rPr lang="en-US" dirty="0"/>
                        <a:t>!=</a:t>
                      </a:r>
                      <a:endParaRPr lang="ru-RU" dirty="0"/>
                    </a:p>
                  </a:txBody>
                  <a:tcPr/>
                </a:tc>
                <a:tc>
                  <a:txBody>
                    <a:bodyPr/>
                    <a:lstStyle/>
                    <a:p>
                      <a:r>
                        <a:rPr lang="ru-RU" dirty="0"/>
                        <a:t>Не равно</a:t>
                      </a:r>
                    </a:p>
                  </a:txBody>
                  <a:tcPr/>
                </a:tc>
                <a:tc>
                  <a:txBody>
                    <a:bodyPr/>
                    <a:lstStyle/>
                    <a:p>
                      <a:r>
                        <a:rPr lang="en-US" sz="1800" b="0" i="0" kern="1200" dirty="0" err="1">
                          <a:solidFill>
                            <a:schemeClr val="dk1"/>
                          </a:solidFill>
                          <a:effectLst/>
                          <a:latin typeface="+mn-lt"/>
                          <a:ea typeface="+mn-ea"/>
                          <a:cs typeface="+mn-cs"/>
                        </a:rPr>
                        <a:t>lang</a:t>
                      </a:r>
                      <a:r>
                        <a:rPr lang="en-US" sz="1800" b="0" i="0" kern="1200" dirty="0">
                          <a:solidFill>
                            <a:schemeClr val="dk1"/>
                          </a:solidFill>
                          <a:effectLst/>
                          <a:latin typeface="+mn-lt"/>
                          <a:ea typeface="+mn-ea"/>
                          <a:cs typeface="+mn-cs"/>
                        </a:rPr>
                        <a:t>!=4.50</a:t>
                      </a:r>
                      <a:endParaRPr lang="ru-RU" dirty="0"/>
                    </a:p>
                  </a:txBody>
                  <a:tcPr/>
                </a:tc>
                <a:extLst>
                  <a:ext uri="{0D108BD9-81ED-4DB2-BD59-A6C34878D82A}">
                    <a16:rowId xmlns:a16="http://schemas.microsoft.com/office/drawing/2014/main" val="165623281"/>
                  </a:ext>
                </a:extLst>
              </a:tr>
              <a:tr h="370840">
                <a:tc>
                  <a:txBody>
                    <a:bodyPr/>
                    <a:lstStyle/>
                    <a:p>
                      <a:r>
                        <a:rPr lang="en-US" dirty="0"/>
                        <a:t>&lt;</a:t>
                      </a:r>
                      <a:endParaRPr lang="ru-RU" dirty="0"/>
                    </a:p>
                  </a:txBody>
                  <a:tcPr/>
                </a:tc>
                <a:tc>
                  <a:txBody>
                    <a:bodyPr/>
                    <a:lstStyle/>
                    <a:p>
                      <a:r>
                        <a:rPr lang="ru-RU" dirty="0"/>
                        <a:t>Меньше</a:t>
                      </a:r>
                    </a:p>
                  </a:txBody>
                  <a:tcPr/>
                </a:tc>
                <a:tc>
                  <a:txBody>
                    <a:bodyPr/>
                    <a:lstStyle/>
                    <a:p>
                      <a:r>
                        <a:rPr lang="en-US" sz="1800" b="0" i="0" kern="1200" dirty="0">
                          <a:solidFill>
                            <a:schemeClr val="dk1"/>
                          </a:solidFill>
                          <a:effectLst/>
                          <a:latin typeface="+mn-lt"/>
                          <a:ea typeface="+mn-ea"/>
                          <a:cs typeface="+mn-cs"/>
                        </a:rPr>
                        <a:t>ret&lt;7.10</a:t>
                      </a:r>
                      <a:endParaRPr lang="ru-RU" dirty="0"/>
                    </a:p>
                  </a:txBody>
                  <a:tcPr/>
                </a:tc>
                <a:extLst>
                  <a:ext uri="{0D108BD9-81ED-4DB2-BD59-A6C34878D82A}">
                    <a16:rowId xmlns:a16="http://schemas.microsoft.com/office/drawing/2014/main" val="3443156595"/>
                  </a:ext>
                </a:extLst>
              </a:tr>
              <a:tr h="370840">
                <a:tc>
                  <a:txBody>
                    <a:bodyPr/>
                    <a:lstStyle/>
                    <a:p>
                      <a:r>
                        <a:rPr lang="en-US" dirty="0"/>
                        <a:t>&lt;=</a:t>
                      </a:r>
                      <a:endParaRPr lang="ru-RU" dirty="0"/>
                    </a:p>
                  </a:txBody>
                  <a:tcPr/>
                </a:tc>
                <a:tc>
                  <a:txBody>
                    <a:bodyPr/>
                    <a:lstStyle/>
                    <a:p>
                      <a:r>
                        <a:rPr lang="ru-RU" dirty="0"/>
                        <a:t>Меньше или равно</a:t>
                      </a:r>
                    </a:p>
                  </a:txBody>
                  <a:tcPr/>
                </a:tc>
                <a:tc>
                  <a:txBody>
                    <a:bodyPr/>
                    <a:lstStyle/>
                    <a:p>
                      <a:r>
                        <a:rPr lang="en-US" sz="1800" b="0" i="0" kern="1200" dirty="0">
                          <a:solidFill>
                            <a:schemeClr val="dk1"/>
                          </a:solidFill>
                          <a:effectLst/>
                          <a:latin typeface="+mn-lt"/>
                          <a:ea typeface="+mn-ea"/>
                          <a:cs typeface="+mn-cs"/>
                        </a:rPr>
                        <a:t>terra&lt;=9.80</a:t>
                      </a:r>
                      <a:endParaRPr lang="ru-RU" dirty="0"/>
                    </a:p>
                  </a:txBody>
                  <a:tcPr/>
                </a:tc>
                <a:extLst>
                  <a:ext uri="{0D108BD9-81ED-4DB2-BD59-A6C34878D82A}">
                    <a16:rowId xmlns:a16="http://schemas.microsoft.com/office/drawing/2014/main" val="3992919297"/>
                  </a:ext>
                </a:extLst>
              </a:tr>
              <a:tr h="370840">
                <a:tc>
                  <a:txBody>
                    <a:bodyPr/>
                    <a:lstStyle/>
                    <a:p>
                      <a:r>
                        <a:rPr lang="en-US" dirty="0"/>
                        <a:t>&gt;</a:t>
                      </a:r>
                      <a:endParaRPr lang="ru-RU" dirty="0"/>
                    </a:p>
                  </a:txBody>
                  <a:tcPr/>
                </a:tc>
                <a:tc>
                  <a:txBody>
                    <a:bodyPr/>
                    <a:lstStyle/>
                    <a:p>
                      <a:r>
                        <a:rPr lang="ru-RU" dirty="0"/>
                        <a:t>Больше</a:t>
                      </a:r>
                    </a:p>
                  </a:txBody>
                  <a:tcPr/>
                </a:tc>
                <a:tc>
                  <a:txBody>
                    <a:bodyPr/>
                    <a:lstStyle/>
                    <a:p>
                      <a:r>
                        <a:rPr lang="en-US" sz="1800" b="0" i="0" kern="1200" dirty="0">
                          <a:solidFill>
                            <a:schemeClr val="dk1"/>
                          </a:solidFill>
                          <a:effectLst/>
                          <a:latin typeface="+mn-lt"/>
                          <a:ea typeface="+mn-ea"/>
                          <a:cs typeface="+mn-cs"/>
                        </a:rPr>
                        <a:t>root&gt;2.55</a:t>
                      </a:r>
                      <a:endParaRPr lang="ru-RU" dirty="0"/>
                    </a:p>
                  </a:txBody>
                  <a:tcPr/>
                </a:tc>
                <a:extLst>
                  <a:ext uri="{0D108BD9-81ED-4DB2-BD59-A6C34878D82A}">
                    <a16:rowId xmlns:a16="http://schemas.microsoft.com/office/drawing/2014/main" val="676605033"/>
                  </a:ext>
                </a:extLst>
              </a:tr>
              <a:tr h="370840">
                <a:tc>
                  <a:txBody>
                    <a:bodyPr/>
                    <a:lstStyle/>
                    <a:p>
                      <a:r>
                        <a:rPr lang="en-US" dirty="0"/>
                        <a:t>&gt;=</a:t>
                      </a:r>
                      <a:endParaRPr lang="ru-RU" dirty="0"/>
                    </a:p>
                  </a:txBody>
                  <a:tcPr/>
                </a:tc>
                <a:tc>
                  <a:txBody>
                    <a:bodyPr/>
                    <a:lstStyle/>
                    <a:p>
                      <a:r>
                        <a:rPr lang="ru-RU" dirty="0"/>
                        <a:t>Больше или равно</a:t>
                      </a:r>
                    </a:p>
                  </a:txBody>
                  <a:tcPr/>
                </a:tc>
                <a:tc>
                  <a:txBody>
                    <a:bodyPr/>
                    <a:lstStyle/>
                    <a:p>
                      <a:r>
                        <a:rPr lang="en-US" sz="1800" b="0" i="0" kern="1200" dirty="0">
                          <a:solidFill>
                            <a:schemeClr val="dk1"/>
                          </a:solidFill>
                          <a:effectLst/>
                          <a:latin typeface="+mn-lt"/>
                          <a:ea typeface="+mn-ea"/>
                          <a:cs typeface="+mn-cs"/>
                        </a:rPr>
                        <a:t>last&gt;=4.30</a:t>
                      </a:r>
                      <a:endParaRPr lang="ru-RU" dirty="0"/>
                    </a:p>
                  </a:txBody>
                  <a:tcPr/>
                </a:tc>
                <a:extLst>
                  <a:ext uri="{0D108BD9-81ED-4DB2-BD59-A6C34878D82A}">
                    <a16:rowId xmlns:a16="http://schemas.microsoft.com/office/drawing/2014/main" val="1741301042"/>
                  </a:ext>
                </a:extLst>
              </a:tr>
              <a:tr h="370840">
                <a:tc>
                  <a:txBody>
                    <a:bodyPr/>
                    <a:lstStyle/>
                    <a:p>
                      <a:r>
                        <a:rPr lang="en-US" dirty="0"/>
                        <a:t>or</a:t>
                      </a:r>
                      <a:endParaRPr lang="ru-RU" dirty="0"/>
                    </a:p>
                  </a:txBody>
                  <a:tcPr/>
                </a:tc>
                <a:tc>
                  <a:txBody>
                    <a:bodyPr/>
                    <a:lstStyle/>
                    <a:p>
                      <a:r>
                        <a:rPr lang="ru-RU" dirty="0"/>
                        <a:t>Или</a:t>
                      </a:r>
                    </a:p>
                  </a:txBody>
                  <a:tcPr/>
                </a:tc>
                <a:tc>
                  <a:txBody>
                    <a:bodyPr/>
                    <a:lstStyle/>
                    <a:p>
                      <a:r>
                        <a:rPr lang="en-US" sz="1800" b="0" i="0" kern="1200" dirty="0">
                          <a:solidFill>
                            <a:schemeClr val="dk1"/>
                          </a:solidFill>
                          <a:effectLst/>
                          <a:latin typeface="+mn-lt"/>
                          <a:ea typeface="+mn-ea"/>
                          <a:cs typeface="+mn-cs"/>
                        </a:rPr>
                        <a:t>step=10 or loop=7.70</a:t>
                      </a:r>
                      <a:endParaRPr lang="ru-RU" dirty="0"/>
                    </a:p>
                  </a:txBody>
                  <a:tcPr/>
                </a:tc>
                <a:extLst>
                  <a:ext uri="{0D108BD9-81ED-4DB2-BD59-A6C34878D82A}">
                    <a16:rowId xmlns:a16="http://schemas.microsoft.com/office/drawing/2014/main" val="1147196008"/>
                  </a:ext>
                </a:extLst>
              </a:tr>
              <a:tr h="370840">
                <a:tc>
                  <a:txBody>
                    <a:bodyPr/>
                    <a:lstStyle/>
                    <a:p>
                      <a:r>
                        <a:rPr lang="en-US" dirty="0"/>
                        <a:t>and</a:t>
                      </a:r>
                      <a:endParaRPr lang="ru-RU" dirty="0"/>
                    </a:p>
                  </a:txBody>
                  <a:tcPr/>
                </a:tc>
                <a:tc>
                  <a:txBody>
                    <a:bodyPr/>
                    <a:lstStyle/>
                    <a:p>
                      <a:r>
                        <a:rPr lang="ru-RU" dirty="0"/>
                        <a:t>И</a:t>
                      </a:r>
                    </a:p>
                  </a:txBody>
                  <a:tcPr/>
                </a:tc>
                <a:tc>
                  <a:txBody>
                    <a:bodyPr/>
                    <a:lstStyle/>
                    <a:p>
                      <a:r>
                        <a:rPr lang="en-US" sz="1800" b="0" i="0" kern="1200" dirty="0">
                          <a:solidFill>
                            <a:schemeClr val="dk1"/>
                          </a:solidFill>
                          <a:effectLst/>
                          <a:latin typeface="+mn-lt"/>
                          <a:ea typeface="+mn-ea"/>
                          <a:cs typeface="+mn-cs"/>
                        </a:rPr>
                        <a:t>loop&gt;6.00 and loop2</a:t>
                      </a:r>
                      <a:endParaRPr lang="ru-RU" dirty="0"/>
                    </a:p>
                  </a:txBody>
                  <a:tcPr/>
                </a:tc>
                <a:extLst>
                  <a:ext uri="{0D108BD9-81ED-4DB2-BD59-A6C34878D82A}">
                    <a16:rowId xmlns:a16="http://schemas.microsoft.com/office/drawing/2014/main" val="890746291"/>
                  </a:ext>
                </a:extLst>
              </a:tr>
              <a:tr h="370840">
                <a:tc>
                  <a:txBody>
                    <a:bodyPr/>
                    <a:lstStyle/>
                    <a:p>
                      <a:r>
                        <a:rPr lang="en-US" dirty="0"/>
                        <a:t>mod</a:t>
                      </a:r>
                      <a:endParaRPr lang="ru-RU" dirty="0"/>
                    </a:p>
                  </a:txBody>
                  <a:tcPr/>
                </a:tc>
                <a:tc>
                  <a:txBody>
                    <a:bodyPr/>
                    <a:lstStyle/>
                    <a:p>
                      <a:r>
                        <a:rPr lang="ru-RU" dirty="0"/>
                        <a:t>Остаток от деления</a:t>
                      </a:r>
                    </a:p>
                  </a:txBody>
                  <a:tcPr/>
                </a:tc>
                <a:tc>
                  <a:txBody>
                    <a:bodyPr/>
                    <a:lstStyle/>
                    <a:p>
                      <a:r>
                        <a:rPr lang="en-US" sz="1800" b="0" i="0" kern="1200" dirty="0">
                          <a:solidFill>
                            <a:schemeClr val="dk1"/>
                          </a:solidFill>
                          <a:effectLst/>
                          <a:latin typeface="+mn-lt"/>
                          <a:ea typeface="+mn-ea"/>
                          <a:cs typeface="+mn-cs"/>
                        </a:rPr>
                        <a:t>5 mod 2</a:t>
                      </a:r>
                      <a:endParaRPr lang="ru-RU" dirty="0"/>
                    </a:p>
                  </a:txBody>
                  <a:tcPr/>
                </a:tc>
                <a:extLst>
                  <a:ext uri="{0D108BD9-81ED-4DB2-BD59-A6C34878D82A}">
                    <a16:rowId xmlns:a16="http://schemas.microsoft.com/office/drawing/2014/main" val="1651683639"/>
                  </a:ext>
                </a:extLst>
              </a:tr>
            </a:tbl>
          </a:graphicData>
        </a:graphic>
      </p:graphicFrame>
    </p:spTree>
    <p:extLst>
      <p:ext uri="{BB962C8B-B14F-4D97-AF65-F5344CB8AC3E}">
        <p14:creationId xmlns:p14="http://schemas.microsoft.com/office/powerpoint/2010/main" val="3283703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a:t>
            </a:r>
            <a:r>
              <a:rPr lang="en-US" dirty="0"/>
              <a:t>XPath</a:t>
            </a:r>
            <a:r>
              <a:rPr lang="ru-RU" dirty="0"/>
              <a:t>, слайд 1/3</a:t>
            </a:r>
          </a:p>
        </p:txBody>
      </p:sp>
      <p:sp>
        <p:nvSpPr>
          <p:cNvPr id="3" name="Объект 2"/>
          <p:cNvSpPr>
            <a:spLocks noGrp="1"/>
          </p:cNvSpPr>
          <p:nvPr>
            <p:ph idx="1"/>
          </p:nvPr>
        </p:nvSpPr>
        <p:spPr/>
        <p:txBody>
          <a:bodyPr>
            <a:normAutofit fontScale="85000" lnSpcReduction="20000"/>
          </a:bodyPr>
          <a:lstStyle/>
          <a:p>
            <a:pPr marL="0" indent="0">
              <a:buNone/>
            </a:pPr>
            <a:r>
              <a:rPr lang="ru-RU" dirty="0"/>
              <a:t>В качестве примера будет рассматриваться </a:t>
            </a:r>
            <a:r>
              <a:rPr lang="en-US" dirty="0"/>
              <a:t>XML-</a:t>
            </a:r>
            <a:r>
              <a:rPr lang="ru-RU" dirty="0"/>
              <a:t>документ со слайда </a:t>
            </a:r>
            <a:r>
              <a:rPr lang="ru-RU" dirty="0">
                <a:hlinkClick r:id="rId2" action="ppaction://hlinksldjump"/>
              </a:rPr>
              <a:t>38</a:t>
            </a:r>
            <a:endParaRPr lang="ru-RU" dirty="0"/>
          </a:p>
          <a:p>
            <a:r>
              <a:rPr lang="ru-RU" dirty="0"/>
              <a:t>Загрузка XML документа</a:t>
            </a:r>
          </a:p>
          <a:p>
            <a:pPr marL="0" indent="0">
              <a:buNone/>
            </a:pPr>
            <a:r>
              <a:rPr lang="ru-RU" dirty="0"/>
              <a:t>Для загрузки XML документа используется объект </a:t>
            </a:r>
            <a:r>
              <a:rPr lang="ru-RU" dirty="0" err="1"/>
              <a:t>XMLHttpRequest</a:t>
            </a:r>
            <a:r>
              <a:rPr lang="ru-RU" dirty="0"/>
              <a:t>, который поддерживается всеми основными браузерами.</a:t>
            </a:r>
          </a:p>
          <a:p>
            <a:pPr marL="0" indent="0">
              <a:buNone/>
            </a:pPr>
            <a:r>
              <a:rPr lang="en-US" dirty="0" err="1"/>
              <a:t>var</a:t>
            </a:r>
            <a:r>
              <a:rPr lang="en-US" dirty="0"/>
              <a:t> </a:t>
            </a:r>
            <a:r>
              <a:rPr lang="en-US" dirty="0" err="1"/>
              <a:t>xmlhttp</a:t>
            </a:r>
            <a:r>
              <a:rPr lang="en-US" dirty="0"/>
              <a:t> = new </a:t>
            </a:r>
            <a:r>
              <a:rPr lang="en-US" dirty="0" err="1"/>
              <a:t>XMLHttpRequest</a:t>
            </a:r>
            <a:r>
              <a:rPr lang="en-US" dirty="0"/>
              <a:t>();</a:t>
            </a:r>
            <a:endParaRPr lang="ru-RU" dirty="0"/>
          </a:p>
          <a:p>
            <a:r>
              <a:rPr lang="ru-RU" dirty="0"/>
              <a:t>Выбор узлов</a:t>
            </a:r>
          </a:p>
          <a:p>
            <a:pPr marL="0" indent="0">
              <a:buNone/>
            </a:pPr>
            <a:r>
              <a:rPr lang="ru-RU" dirty="0" err="1"/>
              <a:t>Chrome</a:t>
            </a:r>
            <a:r>
              <a:rPr lang="ru-RU" dirty="0"/>
              <a:t>, </a:t>
            </a:r>
            <a:r>
              <a:rPr lang="ru-RU" dirty="0" err="1"/>
              <a:t>Firefox</a:t>
            </a:r>
            <a:r>
              <a:rPr lang="ru-RU" dirty="0"/>
              <a:t>, </a:t>
            </a:r>
            <a:r>
              <a:rPr lang="ru-RU" dirty="0" err="1"/>
              <a:t>Edge</a:t>
            </a:r>
            <a:r>
              <a:rPr lang="ru-RU" dirty="0"/>
              <a:t>, </a:t>
            </a:r>
            <a:r>
              <a:rPr lang="ru-RU" dirty="0" err="1"/>
              <a:t>Opera</a:t>
            </a:r>
            <a:r>
              <a:rPr lang="ru-RU" dirty="0"/>
              <a:t> и </a:t>
            </a:r>
            <a:r>
              <a:rPr lang="ru-RU" dirty="0" err="1"/>
              <a:t>Safari</a:t>
            </a:r>
            <a:r>
              <a:rPr lang="ru-RU" dirty="0"/>
              <a:t> для выбора узлов используют метод </a:t>
            </a:r>
            <a:r>
              <a:rPr lang="ru-RU" dirty="0" err="1"/>
              <a:t>evaluate</a:t>
            </a:r>
            <a:r>
              <a:rPr lang="ru-RU" dirty="0"/>
              <a:t>():</a:t>
            </a:r>
          </a:p>
          <a:p>
            <a:pPr marL="0" indent="0">
              <a:buNone/>
            </a:pPr>
            <a:r>
              <a:rPr lang="en-US" dirty="0" err="1"/>
              <a:t>xmlDoc.evaluate</a:t>
            </a:r>
            <a:r>
              <a:rPr lang="en-US" dirty="0"/>
              <a:t>(</a:t>
            </a:r>
            <a:r>
              <a:rPr lang="en-US" dirty="0" err="1"/>
              <a:t>xpath</a:t>
            </a:r>
            <a:r>
              <a:rPr lang="en-US" dirty="0"/>
              <a:t>, </a:t>
            </a:r>
            <a:r>
              <a:rPr lang="en-US" dirty="0" err="1"/>
              <a:t>xmlDoc</a:t>
            </a:r>
            <a:r>
              <a:rPr lang="en-US" dirty="0"/>
              <a:t>, null, </a:t>
            </a:r>
            <a:r>
              <a:rPr lang="en-US" dirty="0" err="1"/>
              <a:t>XpathResult.ANY_TYPE</a:t>
            </a:r>
            <a:r>
              <a:rPr lang="en-US" dirty="0"/>
              <a:t>, null); </a:t>
            </a:r>
            <a:br>
              <a:rPr lang="en-US" dirty="0"/>
            </a:b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43</a:t>
            </a:fld>
            <a:endParaRPr lang="ru-RU"/>
          </a:p>
        </p:txBody>
      </p:sp>
    </p:spTree>
    <p:extLst>
      <p:ext uri="{BB962C8B-B14F-4D97-AF65-F5344CB8AC3E}">
        <p14:creationId xmlns:p14="http://schemas.microsoft.com/office/powerpoint/2010/main" val="1529570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a:t>
            </a:r>
            <a:r>
              <a:rPr lang="en-US" dirty="0"/>
              <a:t>XPath, </a:t>
            </a:r>
            <a:r>
              <a:rPr lang="ru-RU" dirty="0"/>
              <a:t>слайд 2/3</a:t>
            </a:r>
          </a:p>
        </p:txBody>
      </p:sp>
      <p:sp>
        <p:nvSpPr>
          <p:cNvPr id="3" name="Объект 2"/>
          <p:cNvSpPr>
            <a:spLocks noGrp="1"/>
          </p:cNvSpPr>
          <p:nvPr>
            <p:ph idx="1"/>
          </p:nvPr>
        </p:nvSpPr>
        <p:spPr/>
        <p:txBody>
          <a:bodyPr>
            <a:normAutofit fontScale="85000" lnSpcReduction="10000"/>
          </a:bodyPr>
          <a:lstStyle/>
          <a:p>
            <a:r>
              <a:rPr lang="ru-RU" dirty="0"/>
              <a:t>Выбор всех заголовков</a:t>
            </a:r>
          </a:p>
          <a:p>
            <a:pPr marL="0" indent="0">
              <a:buNone/>
            </a:pPr>
            <a:r>
              <a:rPr lang="ru-RU" dirty="0"/>
              <a:t>В следующем примере выбираются все узлы </a:t>
            </a:r>
            <a:r>
              <a:rPr lang="ru-RU" dirty="0" err="1"/>
              <a:t>heading</a:t>
            </a:r>
            <a:r>
              <a:rPr lang="ru-RU" dirty="0"/>
              <a:t>:</a:t>
            </a:r>
          </a:p>
          <a:p>
            <a:pPr marL="0" indent="0">
              <a:buNone/>
            </a:pPr>
            <a:r>
              <a:rPr lang="en-US" dirty="0"/>
              <a:t>/messages/note/heading</a:t>
            </a:r>
            <a:endParaRPr lang="ru-RU" dirty="0"/>
          </a:p>
          <a:p>
            <a:r>
              <a:rPr lang="ru-RU" dirty="0"/>
              <a:t>Выбор заголовка первой заметки</a:t>
            </a:r>
          </a:p>
          <a:p>
            <a:pPr marL="0" indent="0">
              <a:buNone/>
            </a:pPr>
            <a:r>
              <a:rPr lang="ru-RU" dirty="0"/>
              <a:t>В следующем примере выбирается заголовок </a:t>
            </a:r>
            <a:r>
              <a:rPr lang="ru-RU" dirty="0" err="1"/>
              <a:t>heading</a:t>
            </a:r>
            <a:r>
              <a:rPr lang="ru-RU" dirty="0"/>
              <a:t> первого узла </a:t>
            </a:r>
            <a:r>
              <a:rPr lang="ru-RU" dirty="0" err="1"/>
              <a:t>note</a:t>
            </a:r>
            <a:r>
              <a:rPr lang="ru-RU" dirty="0"/>
              <a:t> элемента </a:t>
            </a:r>
            <a:r>
              <a:rPr lang="ru-RU" dirty="0" err="1"/>
              <a:t>messages</a:t>
            </a:r>
            <a:r>
              <a:rPr lang="ru-RU" dirty="0"/>
              <a:t>:</a:t>
            </a:r>
          </a:p>
          <a:p>
            <a:pPr marL="0" indent="0">
              <a:buNone/>
            </a:pPr>
            <a:r>
              <a:rPr lang="en-US" dirty="0"/>
              <a:t>/messages/note[1]/heading</a:t>
            </a:r>
            <a:endParaRPr lang="ru-RU" dirty="0"/>
          </a:p>
          <a:p>
            <a:r>
              <a:rPr lang="ru-RU" dirty="0"/>
              <a:t>Выбор всех отделов</a:t>
            </a:r>
          </a:p>
          <a:p>
            <a:pPr marL="0" indent="0">
              <a:buNone/>
            </a:pPr>
            <a:r>
              <a:rPr lang="ru-RU" dirty="0"/>
              <a:t>В следующем примере выбирается текст из всех узлов </a:t>
            </a:r>
            <a:r>
              <a:rPr lang="ru-RU" dirty="0" err="1"/>
              <a:t>desk</a:t>
            </a:r>
            <a:r>
              <a:rPr lang="ru-RU" dirty="0"/>
              <a:t>:</a:t>
            </a:r>
          </a:p>
          <a:p>
            <a:pPr marL="0" indent="0">
              <a:buNone/>
            </a:pPr>
            <a:r>
              <a:rPr lang="en-US" dirty="0"/>
              <a:t>/messages/note/desk[text()] </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44</a:t>
            </a:fld>
            <a:endParaRPr lang="ru-RU"/>
          </a:p>
        </p:txBody>
      </p:sp>
    </p:spTree>
    <p:extLst>
      <p:ext uri="{BB962C8B-B14F-4D97-AF65-F5344CB8AC3E}">
        <p14:creationId xmlns:p14="http://schemas.microsoft.com/office/powerpoint/2010/main" val="4179718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Примеры </a:t>
            </a:r>
            <a:r>
              <a:rPr lang="en-US" dirty="0"/>
              <a:t>XPath</a:t>
            </a:r>
            <a:r>
              <a:rPr lang="ru-RU" dirty="0"/>
              <a:t>, слайд 3/3</a:t>
            </a:r>
          </a:p>
        </p:txBody>
      </p:sp>
      <p:sp>
        <p:nvSpPr>
          <p:cNvPr id="3" name="Объект 2"/>
          <p:cNvSpPr>
            <a:spLocks noGrp="1"/>
          </p:cNvSpPr>
          <p:nvPr>
            <p:ph idx="1"/>
          </p:nvPr>
        </p:nvSpPr>
        <p:spPr/>
        <p:txBody>
          <a:bodyPr>
            <a:normAutofit lnSpcReduction="10000"/>
          </a:bodyPr>
          <a:lstStyle/>
          <a:p>
            <a:r>
              <a:rPr lang="ru-RU" dirty="0"/>
              <a:t>Выбираем отделы с номером больше 4</a:t>
            </a:r>
          </a:p>
          <a:p>
            <a:pPr marL="0" indent="0">
              <a:buNone/>
            </a:pPr>
            <a:r>
              <a:rPr lang="ru-RU" dirty="0"/>
              <a:t>В следующем примере выбираются все узлы </a:t>
            </a:r>
            <a:r>
              <a:rPr lang="ru-RU" dirty="0" err="1"/>
              <a:t>desk</a:t>
            </a:r>
            <a:r>
              <a:rPr lang="ru-RU" dirty="0"/>
              <a:t>, значение которых больше 4:</a:t>
            </a:r>
          </a:p>
          <a:p>
            <a:pPr marL="0" indent="0">
              <a:buNone/>
            </a:pPr>
            <a:r>
              <a:rPr lang="en-US" dirty="0"/>
              <a:t>/messages/note[desk&gt;4]/desk</a:t>
            </a:r>
            <a:endParaRPr lang="ru-RU" dirty="0"/>
          </a:p>
          <a:p>
            <a:r>
              <a:rPr lang="ru-RU" dirty="0"/>
              <a:t>Выбираем заголовки заметок для отделов с номерами больше 4</a:t>
            </a:r>
          </a:p>
          <a:p>
            <a:pPr marL="0" indent="0">
              <a:buNone/>
            </a:pPr>
            <a:r>
              <a:rPr lang="ru-RU" dirty="0"/>
              <a:t>В следующем примере выбираются все узлы </a:t>
            </a:r>
            <a:r>
              <a:rPr lang="ru-RU" dirty="0" err="1"/>
              <a:t>heading</a:t>
            </a:r>
            <a:r>
              <a:rPr lang="ru-RU" dirty="0"/>
              <a:t> тех узлов </a:t>
            </a:r>
            <a:r>
              <a:rPr lang="ru-RU" dirty="0" err="1"/>
              <a:t>note</a:t>
            </a:r>
            <a:r>
              <a:rPr lang="ru-RU" dirty="0"/>
              <a:t>, элемент </a:t>
            </a:r>
            <a:r>
              <a:rPr lang="ru-RU" dirty="0" err="1"/>
              <a:t>desk</a:t>
            </a:r>
            <a:r>
              <a:rPr lang="ru-RU" dirty="0"/>
              <a:t> которых значение больше 4:</a:t>
            </a:r>
          </a:p>
          <a:p>
            <a:pPr marL="0" indent="0">
              <a:buNone/>
            </a:pPr>
            <a:r>
              <a:rPr lang="en-US" dirty="0"/>
              <a:t>/messages/note[desk&gt;4]/heading</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45</a:t>
            </a:fld>
            <a:endParaRPr lang="ru-RU"/>
          </a:p>
        </p:txBody>
      </p:sp>
    </p:spTree>
    <p:extLst>
      <p:ext uri="{BB962C8B-B14F-4D97-AF65-F5344CB8AC3E}">
        <p14:creationId xmlns:p14="http://schemas.microsoft.com/office/powerpoint/2010/main" val="1934890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ru-RU" dirty="0"/>
              <a:t> </a:t>
            </a:r>
            <a:r>
              <a:rPr lang="en-US" dirty="0"/>
              <a:t>XML-</a:t>
            </a:r>
            <a:r>
              <a:rPr lang="ru-RU" dirty="0"/>
              <a:t>документов</a:t>
            </a:r>
          </a:p>
        </p:txBody>
      </p:sp>
      <p:sp>
        <p:nvSpPr>
          <p:cNvPr id="3" name="Объект 2"/>
          <p:cNvSpPr>
            <a:spLocks noGrp="1"/>
          </p:cNvSpPr>
          <p:nvPr>
            <p:ph idx="1"/>
          </p:nvPr>
        </p:nvSpPr>
        <p:spPr/>
        <p:txBody>
          <a:bodyPr>
            <a:normAutofit fontScale="47500" lnSpcReduction="20000"/>
          </a:bodyPr>
          <a:lstStyle/>
          <a:p>
            <a:pPr marL="0" indent="0">
              <a:buNone/>
            </a:pPr>
            <a:r>
              <a:rPr lang="ru-RU" dirty="0"/>
              <a:t>XML документ с корректным синтаксисом называется "правильно сформированным" или "синтаксически верным".</a:t>
            </a:r>
          </a:p>
          <a:p>
            <a:pPr marL="0" indent="0">
              <a:buNone/>
            </a:pPr>
            <a:r>
              <a:rPr lang="ru-RU" dirty="0"/>
              <a:t>"Валидный" XML документ кроме всего прочего должен соответствовать определенному типу документов.</a:t>
            </a:r>
          </a:p>
          <a:p>
            <a:pPr marL="0" indent="0">
              <a:buNone/>
            </a:pPr>
            <a:r>
              <a:rPr lang="ru-RU" dirty="0"/>
              <a:t>XML документ с корректным синтаксисом является "синтаксически верным".</a:t>
            </a:r>
          </a:p>
          <a:p>
            <a:pPr marL="0" indent="0">
              <a:buNone/>
            </a:pPr>
            <a:r>
              <a:rPr lang="ru-RU" dirty="0"/>
              <a:t>Синтаксические правила были описаны по соответствующим правилам:</a:t>
            </a:r>
          </a:p>
          <a:p>
            <a:r>
              <a:rPr lang="ru-RU" dirty="0"/>
              <a:t>XML документ должен иметь корневой элемент</a:t>
            </a:r>
          </a:p>
          <a:p>
            <a:r>
              <a:rPr lang="ru-RU" dirty="0"/>
              <a:t>XML элемент должен иметь закрывающий тег</a:t>
            </a:r>
          </a:p>
          <a:p>
            <a:r>
              <a:rPr lang="ru-RU" dirty="0"/>
              <a:t>XML теги </a:t>
            </a:r>
            <a:r>
              <a:rPr lang="ru-RU" dirty="0" err="1"/>
              <a:t>регистрозависимы</a:t>
            </a:r>
            <a:endParaRPr lang="ru-RU" dirty="0"/>
          </a:p>
          <a:p>
            <a:r>
              <a:rPr lang="ru-RU" dirty="0"/>
              <a:t>XML элементы должны соблюдать последовательность вложенности</a:t>
            </a:r>
          </a:p>
          <a:p>
            <a:r>
              <a:rPr lang="ru-RU" dirty="0"/>
              <a:t>Значения XML атрибутов должны заключаться в кавычки</a:t>
            </a:r>
          </a:p>
          <a:p>
            <a:pPr marL="0" indent="0">
              <a:buNone/>
            </a:pPr>
            <a:endParaRPr lang="ru-RU" dirty="0"/>
          </a:p>
          <a:p>
            <a:pPr marL="0" indent="0">
              <a:buNone/>
            </a:pPr>
            <a:r>
              <a:rPr lang="ru-RU" dirty="0"/>
              <a:t>Валидный XML документ не то же самое, что и синтаксически верный XML документ.</a:t>
            </a:r>
          </a:p>
          <a:p>
            <a:pPr marL="0" indent="0">
              <a:buNone/>
            </a:pPr>
            <a:r>
              <a:rPr lang="ru-RU" dirty="0"/>
              <a:t>Первое правило для валидного XML документа то, что он должен быть синтаксически верным.</a:t>
            </a:r>
          </a:p>
          <a:p>
            <a:pPr marL="0" indent="0">
              <a:buNone/>
            </a:pPr>
            <a:r>
              <a:rPr lang="ru-RU" dirty="0"/>
              <a:t>Второе правило — валидный XML документ должен соответствовать определенному типу документов.</a:t>
            </a:r>
          </a:p>
          <a:p>
            <a:pPr marL="0" indent="0">
              <a:buNone/>
            </a:pPr>
            <a:r>
              <a:rPr lang="ru-RU" dirty="0"/>
              <a:t>Правила, определяющие допустимые элементы и атрибуты для XML документа, часто называются определениями документа или схемами документа.</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46</a:t>
            </a:fld>
            <a:endParaRPr lang="ru-RU"/>
          </a:p>
        </p:txBody>
      </p:sp>
    </p:spTree>
    <p:extLst>
      <p:ext uri="{BB962C8B-B14F-4D97-AF65-F5344CB8AC3E}">
        <p14:creationId xmlns:p14="http://schemas.microsoft.com/office/powerpoint/2010/main" val="325214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471635"/>
          </a:xfrm>
        </p:spPr>
        <p:txBody>
          <a:bodyPr>
            <a:noAutofit/>
          </a:bodyPr>
          <a:lstStyle/>
          <a:p>
            <a:r>
              <a:rPr lang="ru-RU" sz="2800" dirty="0"/>
              <a:t>Область применения определения документа</a:t>
            </a:r>
          </a:p>
        </p:txBody>
      </p:sp>
      <p:sp>
        <p:nvSpPr>
          <p:cNvPr id="3" name="Объект 2"/>
          <p:cNvSpPr>
            <a:spLocks noGrp="1"/>
          </p:cNvSpPr>
          <p:nvPr>
            <p:ph idx="1"/>
          </p:nvPr>
        </p:nvSpPr>
        <p:spPr>
          <a:xfrm>
            <a:off x="628650" y="836760"/>
            <a:ext cx="7886700" cy="5884715"/>
          </a:xfrm>
        </p:spPr>
        <p:txBody>
          <a:bodyPr>
            <a:normAutofit fontScale="55000" lnSpcReduction="20000"/>
          </a:bodyPr>
          <a:lstStyle/>
          <a:p>
            <a:pPr marL="0" indent="0">
              <a:buNone/>
            </a:pPr>
            <a:r>
              <a:rPr lang="ru-RU" dirty="0"/>
              <a:t>Когда используют определения документа?</a:t>
            </a:r>
          </a:p>
          <a:p>
            <a:r>
              <a:rPr lang="ru-RU" dirty="0"/>
              <a:t>Определения документа — это самый простой способ предоставить рекомендации по допустимым элементам и атрибутам документа.</a:t>
            </a:r>
          </a:p>
          <a:p>
            <a:r>
              <a:rPr lang="ru-RU" dirty="0"/>
              <a:t>Определения документа также предоставляют общие рекомендации, которые могут использоваться другими пользователями и/или разработчиками.</a:t>
            </a:r>
          </a:p>
          <a:p>
            <a:r>
              <a:rPr lang="ru-RU" dirty="0"/>
              <a:t>Определения документа предоставляют стандартизацию, которая значительно облегчает жизнь.</a:t>
            </a:r>
          </a:p>
          <a:p>
            <a:pPr marL="0" indent="0">
              <a:buNone/>
            </a:pPr>
            <a:r>
              <a:rPr lang="ru-RU" dirty="0"/>
              <a:t>Когда не используют определения документа?</a:t>
            </a:r>
          </a:p>
          <a:p>
            <a:pPr marL="0" indent="0">
              <a:buNone/>
            </a:pPr>
            <a:r>
              <a:rPr lang="ru-RU" dirty="0"/>
              <a:t>В действительности XML не требует определений документа.</a:t>
            </a:r>
          </a:p>
          <a:p>
            <a:r>
              <a:rPr lang="ru-RU" dirty="0"/>
              <a:t>При работе с небольшими XML файлами или экспериментами с ними, создание определений документа может стать лишней тратой времени.</a:t>
            </a:r>
          </a:p>
          <a:p>
            <a:r>
              <a:rPr lang="ru-RU" dirty="0"/>
              <a:t>Если разрабатывается приложение, то рекомендуется выждать до тех пор, пока спецификации не будут стабильными, и только потом добавлять определения документов. В обратном случае приложение может перестать работать из-за ошибок проверки правильности документа.</a:t>
            </a:r>
          </a:p>
          <a:p>
            <a:pPr marL="0" indent="0">
              <a:buNone/>
            </a:pPr>
            <a:r>
              <a:rPr lang="ru-RU" dirty="0"/>
              <a:t>С XML можно использовать различные типы определений документа:</a:t>
            </a:r>
          </a:p>
          <a:p>
            <a:r>
              <a:rPr lang="ru-RU" dirty="0"/>
              <a:t>Оригинальное определение типа документа (DTD)</a:t>
            </a:r>
          </a:p>
          <a:p>
            <a:r>
              <a:rPr lang="ru-RU" dirty="0"/>
              <a:t>Более новый тип определений, основанный на XML - XML схема.</a:t>
            </a:r>
          </a:p>
          <a:p>
            <a:pPr marL="0" indent="0">
              <a:buNone/>
            </a:pPr>
            <a:r>
              <a:rPr lang="ru-RU" dirty="0"/>
              <a:t>Ошибки в XML документе остановят работу XML приложения.</a:t>
            </a:r>
          </a:p>
          <a:p>
            <a:pPr marL="0" indent="0">
              <a:buNone/>
            </a:pPr>
            <a:r>
              <a:rPr lang="ru-RU" dirty="0"/>
              <a:t>W3C спецификации XML предписывают, что при возникновении ошибки программа разбора XML документа должна прекратить свою работу. Это сделано для того, чтобы приложения XML были небольшого размера, быстрые и широко совместимые.</a:t>
            </a:r>
          </a:p>
          <a:p>
            <a:pPr marL="0" indent="0">
              <a:buNone/>
            </a:pPr>
            <a:r>
              <a:rPr lang="ru-RU" dirty="0"/>
              <a:t>HTML браузеры отобразят HTML документ даже с ошибками (например, пропущенный закрывающий тег). С XML ошибки не допустимы (в теории).</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47</a:t>
            </a:fld>
            <a:endParaRPr lang="ru-RU"/>
          </a:p>
        </p:txBody>
      </p:sp>
    </p:spTree>
    <p:extLst>
      <p:ext uri="{BB962C8B-B14F-4D97-AF65-F5344CB8AC3E}">
        <p14:creationId xmlns:p14="http://schemas.microsoft.com/office/powerpoint/2010/main" val="372862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35538"/>
          </a:xfrm>
        </p:spPr>
        <p:txBody>
          <a:bodyPr>
            <a:normAutofit fontScale="90000"/>
          </a:bodyPr>
          <a:lstStyle/>
          <a:p>
            <a:r>
              <a:rPr lang="en-US" dirty="0"/>
              <a:t>XML DTD</a:t>
            </a:r>
            <a:endParaRPr lang="ru-RU" dirty="0"/>
          </a:p>
        </p:txBody>
      </p:sp>
      <p:sp>
        <p:nvSpPr>
          <p:cNvPr id="3" name="Объект 2"/>
          <p:cNvSpPr>
            <a:spLocks noGrp="1"/>
          </p:cNvSpPr>
          <p:nvPr>
            <p:ph idx="1"/>
          </p:nvPr>
        </p:nvSpPr>
        <p:spPr>
          <a:xfrm>
            <a:off x="628650" y="1000664"/>
            <a:ext cx="7886700" cy="5720811"/>
          </a:xfrm>
        </p:spPr>
        <p:txBody>
          <a:bodyPr>
            <a:normAutofit fontScale="55000" lnSpcReduction="20000"/>
          </a:bodyPr>
          <a:lstStyle/>
          <a:p>
            <a:pPr marL="0" indent="0">
              <a:buNone/>
            </a:pPr>
            <a:r>
              <a:rPr lang="ru-RU" dirty="0"/>
              <a:t>Цель DTD (Определение типов документа — от англ. </a:t>
            </a:r>
            <a:r>
              <a:rPr lang="ru-RU" dirty="0" err="1"/>
              <a:t>Document</a:t>
            </a:r>
            <a:r>
              <a:rPr lang="ru-RU" dirty="0"/>
              <a:t> </a:t>
            </a:r>
            <a:r>
              <a:rPr lang="ru-RU" dirty="0" err="1"/>
              <a:t>Type</a:t>
            </a:r>
            <a:r>
              <a:rPr lang="ru-RU" dirty="0"/>
              <a:t> </a:t>
            </a:r>
            <a:r>
              <a:rPr lang="ru-RU" dirty="0" err="1"/>
              <a:t>Definition</a:t>
            </a:r>
            <a:r>
              <a:rPr lang="ru-RU" dirty="0"/>
              <a:t>) состоит в определении допустимых строительных блоков XML документа.</a:t>
            </a:r>
          </a:p>
          <a:p>
            <a:pPr marL="0" indent="0">
              <a:buNone/>
            </a:pPr>
            <a:r>
              <a:rPr lang="ru-RU" dirty="0"/>
              <a:t>DTD определяет структуру документа со списком допустимых элементов и атрибутов.</a:t>
            </a:r>
          </a:p>
          <a:p>
            <a:pPr marL="0" indent="0">
              <a:buNone/>
            </a:pPr>
            <a:r>
              <a:rPr lang="ru-RU" dirty="0"/>
              <a:t>Пример DTD:</a:t>
            </a:r>
          </a:p>
          <a:p>
            <a:pPr marL="0" indent="0">
              <a:buNone/>
            </a:pPr>
            <a:r>
              <a:rPr lang="en-US" dirty="0"/>
              <a:t>&lt;!DOCTYPE NEWSPAPER [</a:t>
            </a:r>
          </a:p>
          <a:p>
            <a:pPr marL="0" indent="0">
              <a:buNone/>
            </a:pPr>
            <a:endParaRPr lang="ru-RU" dirty="0"/>
          </a:p>
          <a:p>
            <a:pPr marL="0" indent="0">
              <a:buNone/>
            </a:pPr>
            <a:r>
              <a:rPr lang="en-US" dirty="0"/>
              <a:t>&lt;!ELEMENT NEWSPAPER (ARTICLE+)&gt;</a:t>
            </a:r>
          </a:p>
          <a:p>
            <a:pPr marL="0" indent="0">
              <a:buNone/>
            </a:pPr>
            <a:r>
              <a:rPr lang="en-US" dirty="0"/>
              <a:t>&lt;!ELEMENT ARTICLE (HEADLINE,BYLINE,LEAD,BODY,NOTES)&gt;</a:t>
            </a:r>
          </a:p>
          <a:p>
            <a:pPr marL="0" indent="0">
              <a:buNone/>
            </a:pPr>
            <a:r>
              <a:rPr lang="en-US" dirty="0"/>
              <a:t>&lt;!ELEMENT HEADLINE (#PCDATA)&gt;</a:t>
            </a:r>
          </a:p>
          <a:p>
            <a:pPr marL="0" indent="0">
              <a:buNone/>
            </a:pPr>
            <a:r>
              <a:rPr lang="en-US" dirty="0"/>
              <a:t>&lt;!ELEMENT BYLINE (#PCDATA)&gt;</a:t>
            </a:r>
          </a:p>
          <a:p>
            <a:pPr marL="0" indent="0">
              <a:buNone/>
            </a:pPr>
            <a:r>
              <a:rPr lang="en-US" dirty="0"/>
              <a:t>&lt;!ELEMENT LEAD (#PCDATA)&gt;</a:t>
            </a:r>
          </a:p>
          <a:p>
            <a:pPr marL="0" indent="0">
              <a:buNone/>
            </a:pPr>
            <a:r>
              <a:rPr lang="en-US" dirty="0"/>
              <a:t>&lt;!ELEMENT BODY (#PCDATA)&gt;</a:t>
            </a:r>
          </a:p>
          <a:p>
            <a:pPr marL="0" indent="0">
              <a:buNone/>
            </a:pPr>
            <a:r>
              <a:rPr lang="en-US" dirty="0"/>
              <a:t>&lt;!ELEMENT NOTES (#PCDATA)&gt;</a:t>
            </a:r>
          </a:p>
          <a:p>
            <a:pPr marL="0" indent="0">
              <a:buNone/>
            </a:pPr>
            <a:r>
              <a:rPr lang="en-US" dirty="0"/>
              <a:t>&lt;!ATTLIST ARTICLE AUTHOR CDATA #REQUIRED&gt;</a:t>
            </a:r>
          </a:p>
          <a:p>
            <a:pPr marL="0" indent="0">
              <a:buNone/>
            </a:pPr>
            <a:r>
              <a:rPr lang="en-US" dirty="0"/>
              <a:t>&lt;!ATTLIST ARTICLE EDITOR CDATA #IMPLIED&gt;</a:t>
            </a:r>
          </a:p>
          <a:p>
            <a:pPr marL="0" indent="0">
              <a:buNone/>
            </a:pPr>
            <a:r>
              <a:rPr lang="en-US" dirty="0"/>
              <a:t>&lt;!ATTLIST ARTICLE DATE CDATA #IMPLIED&gt;</a:t>
            </a:r>
          </a:p>
          <a:p>
            <a:pPr marL="0" indent="0">
              <a:buNone/>
            </a:pPr>
            <a:r>
              <a:rPr lang="en-US" dirty="0"/>
              <a:t>&lt;!ATTLIST ARTICLE EDITION CDATA #IMPLIED&gt;</a:t>
            </a:r>
          </a:p>
          <a:p>
            <a:pPr marL="0" indent="0">
              <a:buNone/>
            </a:pPr>
            <a:endParaRPr lang="en-US" dirty="0"/>
          </a:p>
          <a:p>
            <a:pPr marL="0" indent="0">
              <a:buNone/>
            </a:pP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48</a:t>
            </a:fld>
            <a:endParaRPr lang="ru-RU"/>
          </a:p>
        </p:txBody>
      </p:sp>
    </p:spTree>
    <p:extLst>
      <p:ext uri="{BB962C8B-B14F-4D97-AF65-F5344CB8AC3E}">
        <p14:creationId xmlns:p14="http://schemas.microsoft.com/office/powerpoint/2010/main" val="942620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540648"/>
          </a:xfrm>
        </p:spPr>
        <p:txBody>
          <a:bodyPr>
            <a:normAutofit fontScale="90000"/>
          </a:bodyPr>
          <a:lstStyle/>
          <a:p>
            <a:r>
              <a:rPr lang="ru-RU" dirty="0"/>
              <a:t>Внутренняя декларация </a:t>
            </a:r>
            <a:r>
              <a:rPr lang="en-US" dirty="0"/>
              <a:t>DTD</a:t>
            </a:r>
            <a:endParaRPr lang="ru-RU" dirty="0"/>
          </a:p>
        </p:txBody>
      </p:sp>
      <p:sp>
        <p:nvSpPr>
          <p:cNvPr id="3" name="Объект 2"/>
          <p:cNvSpPr>
            <a:spLocks noGrp="1"/>
          </p:cNvSpPr>
          <p:nvPr>
            <p:ph idx="1"/>
          </p:nvPr>
        </p:nvSpPr>
        <p:spPr>
          <a:xfrm>
            <a:off x="628650" y="905774"/>
            <a:ext cx="3770822" cy="5815701"/>
          </a:xfrm>
        </p:spPr>
        <p:txBody>
          <a:bodyPr>
            <a:normAutofit fontScale="55000" lnSpcReduction="20000"/>
          </a:bodyPr>
          <a:lstStyle/>
          <a:p>
            <a:pPr marL="0" indent="0">
              <a:buNone/>
            </a:pPr>
            <a:r>
              <a:rPr lang="ru-RU" dirty="0"/>
              <a:t>Если DTD декларируется внутри XML файла, то она должны быть заключена в специальный тег декларации </a:t>
            </a:r>
            <a:r>
              <a:rPr lang="ru-RU" b="1" dirty="0"/>
              <a:t>DOCTYPE</a:t>
            </a:r>
            <a:r>
              <a:rPr lang="ru-RU" dirty="0"/>
              <a:t>, который имеет следующий синтаксис:</a:t>
            </a:r>
            <a:endParaRPr lang="en-US" dirty="0"/>
          </a:p>
          <a:p>
            <a:pPr marL="0" indent="0">
              <a:buNone/>
            </a:pPr>
            <a:r>
              <a:rPr lang="en-US" dirty="0"/>
              <a:t>&lt;!DOCTYPE </a:t>
            </a:r>
            <a:r>
              <a:rPr lang="ru-RU" dirty="0"/>
              <a:t>корневой-элемент [декларации-элементов]&gt; </a:t>
            </a:r>
            <a:br>
              <a:rPr lang="ru-RU" dirty="0"/>
            </a:br>
            <a:r>
              <a:rPr lang="ru-RU" dirty="0"/>
              <a:t>Пример XML документа с внутренним DTD:</a:t>
            </a:r>
            <a:endParaRPr lang="en-US" dirty="0"/>
          </a:p>
          <a:p>
            <a:pPr marL="0" indent="0">
              <a:buNone/>
            </a:pPr>
            <a:r>
              <a:rPr lang="en-US" dirty="0"/>
              <a:t>&lt;?xml version="1.0"?&gt;</a:t>
            </a:r>
          </a:p>
          <a:p>
            <a:pPr marL="0" indent="0">
              <a:buNone/>
            </a:pPr>
            <a:r>
              <a:rPr lang="en-US" dirty="0"/>
              <a:t>&lt;!DOCTYPE note [</a:t>
            </a:r>
          </a:p>
          <a:p>
            <a:pPr marL="0" indent="0">
              <a:buNone/>
            </a:pPr>
            <a:r>
              <a:rPr lang="en-US" dirty="0"/>
              <a:t>&lt;!ELEMENT note (</a:t>
            </a:r>
            <a:r>
              <a:rPr lang="en-US" dirty="0" err="1"/>
              <a:t>to,from,heading,body</a:t>
            </a:r>
            <a:r>
              <a:rPr lang="en-US" dirty="0"/>
              <a:t>)&gt;</a:t>
            </a:r>
          </a:p>
          <a:p>
            <a:pPr marL="0" indent="0">
              <a:buNone/>
            </a:pPr>
            <a:r>
              <a:rPr lang="en-US" dirty="0"/>
              <a:t>&lt;!ELEMENT to (#PCDATA)&gt;</a:t>
            </a:r>
          </a:p>
          <a:p>
            <a:pPr marL="0" indent="0">
              <a:buNone/>
            </a:pPr>
            <a:r>
              <a:rPr lang="en-US" dirty="0"/>
              <a:t>&lt;!ELEMENT from (#PCDATA)&gt;</a:t>
            </a:r>
          </a:p>
          <a:p>
            <a:pPr marL="0" indent="0">
              <a:buNone/>
            </a:pPr>
            <a:r>
              <a:rPr lang="en-US" dirty="0"/>
              <a:t>&lt;!ELEMENT heading (#PCDATA)&gt;</a:t>
            </a:r>
          </a:p>
          <a:p>
            <a:pPr marL="0" indent="0">
              <a:buNone/>
            </a:pPr>
            <a:r>
              <a:rPr lang="en-US" dirty="0"/>
              <a:t>&lt;!ELEMENT body (#PCDATA)&gt;</a:t>
            </a:r>
          </a:p>
          <a:p>
            <a:pPr marL="0" indent="0">
              <a:buNone/>
            </a:pPr>
            <a:r>
              <a:rPr lang="en-US" dirty="0"/>
              <a:t>]&gt;</a:t>
            </a:r>
          </a:p>
          <a:p>
            <a:pPr marL="0" indent="0">
              <a:buNone/>
            </a:pPr>
            <a:r>
              <a:rPr lang="en-US" dirty="0"/>
              <a:t>&lt;note&gt;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Разобрать закачанное&lt;/</a:t>
            </a:r>
            <a:r>
              <a:rPr lang="en-US" dirty="0"/>
              <a:t>body&gt;</a:t>
            </a:r>
          </a:p>
          <a:p>
            <a:pPr marL="0" indent="0">
              <a:buNone/>
            </a:pPr>
            <a:r>
              <a:rPr lang="en-US" dirty="0"/>
              <a:t>&lt;/note&gt;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49</a:t>
            </a:fld>
            <a:endParaRPr lang="ru-RU"/>
          </a:p>
        </p:txBody>
      </p:sp>
      <p:sp>
        <p:nvSpPr>
          <p:cNvPr id="5" name="Прямоугольник 4"/>
          <p:cNvSpPr/>
          <p:nvPr/>
        </p:nvSpPr>
        <p:spPr>
          <a:xfrm>
            <a:off x="4632385" y="905774"/>
            <a:ext cx="4572000" cy="5632311"/>
          </a:xfrm>
          <a:prstGeom prst="rect">
            <a:avLst/>
          </a:prstGeom>
        </p:spPr>
        <p:txBody>
          <a:bodyPr>
            <a:spAutoFit/>
          </a:bodyPr>
          <a:lstStyle/>
          <a:p>
            <a:r>
              <a:rPr lang="en-US" dirty="0">
                <a:solidFill>
                  <a:srgbClr val="333333"/>
                </a:solidFill>
                <a:latin typeface="Helvetica Neue"/>
              </a:rPr>
              <a:t>DTD </a:t>
            </a:r>
            <a:r>
              <a:rPr lang="ru-RU" dirty="0">
                <a:solidFill>
                  <a:srgbClr val="333333"/>
                </a:solidFill>
                <a:latin typeface="Helvetica Neue"/>
              </a:rPr>
              <a:t>в приведенном примере интерпретируется следующим образом:</a:t>
            </a:r>
          </a:p>
          <a:p>
            <a:pPr>
              <a:buFont typeface="Arial" panose="020B0604020202020204" pitchFamily="34" charset="0"/>
              <a:buChar char="•"/>
            </a:pPr>
            <a:r>
              <a:rPr lang="ru-RU" b="1" i="1" dirty="0">
                <a:solidFill>
                  <a:srgbClr val="333333"/>
                </a:solidFill>
                <a:latin typeface="Helvetica Neue"/>
              </a:rPr>
              <a:t>!</a:t>
            </a:r>
            <a:r>
              <a:rPr lang="en-US" b="1" i="1" dirty="0">
                <a:solidFill>
                  <a:srgbClr val="333333"/>
                </a:solidFill>
                <a:latin typeface="Helvetica Neue"/>
              </a:rPr>
              <a:t>DOCTYPE note</a:t>
            </a:r>
            <a:r>
              <a:rPr lang="en-US" dirty="0">
                <a:solidFill>
                  <a:srgbClr val="333333"/>
                </a:solidFill>
                <a:latin typeface="Helvetica Neue"/>
              </a:rPr>
              <a:t> </a:t>
            </a:r>
            <a:r>
              <a:rPr lang="ru-RU" dirty="0">
                <a:solidFill>
                  <a:srgbClr val="333333"/>
                </a:solidFill>
                <a:latin typeface="Helvetica Neue"/>
              </a:rPr>
              <a:t>определяет, что корневым элементом документа является </a:t>
            </a:r>
            <a:r>
              <a:rPr lang="en-US" b="1" dirty="0">
                <a:solidFill>
                  <a:srgbClr val="333333"/>
                </a:solidFill>
                <a:latin typeface="Helvetica Neue"/>
              </a:rPr>
              <a:t>note</a:t>
            </a:r>
            <a:endParaRPr lang="en-US" dirty="0">
              <a:solidFill>
                <a:srgbClr val="333333"/>
              </a:solidFill>
              <a:latin typeface="Helvetica Neue"/>
            </a:endParaRPr>
          </a:p>
          <a:p>
            <a:pPr>
              <a:buFont typeface="Arial" panose="020B0604020202020204" pitchFamily="34" charset="0"/>
              <a:buChar char="•"/>
            </a:pPr>
            <a:r>
              <a:rPr lang="en-US" b="1" i="1" dirty="0">
                <a:solidFill>
                  <a:srgbClr val="333333"/>
                </a:solidFill>
                <a:latin typeface="Helvetica Neue"/>
              </a:rPr>
              <a:t>!ELEMENT note</a:t>
            </a:r>
            <a:r>
              <a:rPr lang="en-US" dirty="0">
                <a:solidFill>
                  <a:srgbClr val="333333"/>
                </a:solidFill>
                <a:latin typeface="Helvetica Neue"/>
              </a:rPr>
              <a:t> </a:t>
            </a:r>
            <a:r>
              <a:rPr lang="ru-RU" dirty="0">
                <a:solidFill>
                  <a:srgbClr val="333333"/>
                </a:solidFill>
                <a:latin typeface="Helvetica Neue"/>
              </a:rPr>
              <a:t>определяет, что элемент </a:t>
            </a:r>
            <a:r>
              <a:rPr lang="en-US" b="1" dirty="0">
                <a:solidFill>
                  <a:srgbClr val="333333"/>
                </a:solidFill>
                <a:latin typeface="Helvetica Neue"/>
              </a:rPr>
              <a:t>note</a:t>
            </a:r>
            <a:r>
              <a:rPr lang="en-US" dirty="0">
                <a:solidFill>
                  <a:srgbClr val="333333"/>
                </a:solidFill>
                <a:latin typeface="Helvetica Neue"/>
              </a:rPr>
              <a:t> </a:t>
            </a:r>
            <a:r>
              <a:rPr lang="ru-RU" dirty="0">
                <a:solidFill>
                  <a:srgbClr val="333333"/>
                </a:solidFill>
                <a:latin typeface="Helvetica Neue"/>
              </a:rPr>
              <a:t>содержит четыре элемента: </a:t>
            </a:r>
            <a:r>
              <a:rPr lang="en-US" b="1" dirty="0">
                <a:solidFill>
                  <a:srgbClr val="333333"/>
                </a:solidFill>
                <a:latin typeface="Helvetica Neue"/>
              </a:rPr>
              <a:t>to, from, heading, body</a:t>
            </a:r>
            <a:endParaRPr lang="en-US" dirty="0">
              <a:solidFill>
                <a:srgbClr val="333333"/>
              </a:solidFill>
              <a:latin typeface="Helvetica Neue"/>
            </a:endParaRPr>
          </a:p>
          <a:p>
            <a:pPr>
              <a:buFont typeface="Arial" panose="020B0604020202020204" pitchFamily="34" charset="0"/>
              <a:buChar char="•"/>
            </a:pPr>
            <a:r>
              <a:rPr lang="en-US" b="1" i="1" dirty="0">
                <a:solidFill>
                  <a:srgbClr val="333333"/>
                </a:solidFill>
                <a:latin typeface="Helvetica Neue"/>
              </a:rPr>
              <a:t>!ELEMENT to</a:t>
            </a:r>
            <a:r>
              <a:rPr lang="en-US" dirty="0">
                <a:solidFill>
                  <a:srgbClr val="333333"/>
                </a:solidFill>
                <a:latin typeface="Helvetica Neue"/>
              </a:rPr>
              <a:t> </a:t>
            </a:r>
            <a:r>
              <a:rPr lang="ru-RU" dirty="0">
                <a:latin typeface="Helvetica Neue"/>
              </a:rPr>
              <a:t>определяет, что элемент </a:t>
            </a:r>
            <a:r>
              <a:rPr lang="en-US" b="1" dirty="0">
                <a:latin typeface="Helvetica Neue"/>
              </a:rPr>
              <a:t>to</a:t>
            </a:r>
            <a:r>
              <a:rPr lang="en-US" dirty="0">
                <a:latin typeface="Helvetica Neue"/>
              </a:rPr>
              <a:t> </a:t>
            </a:r>
            <a:r>
              <a:rPr lang="ru-RU" dirty="0">
                <a:latin typeface="Helvetica Neue"/>
              </a:rPr>
              <a:t>должен быть типа "#</a:t>
            </a:r>
            <a:r>
              <a:rPr lang="en-US" dirty="0">
                <a:latin typeface="Helvetica Neue"/>
              </a:rPr>
              <a:t>PCDATA"</a:t>
            </a:r>
          </a:p>
          <a:p>
            <a:pPr>
              <a:buFont typeface="Arial" panose="020B0604020202020204" pitchFamily="34" charset="0"/>
              <a:buChar char="•"/>
            </a:pPr>
            <a:r>
              <a:rPr lang="en-US" b="1" i="1" dirty="0">
                <a:solidFill>
                  <a:srgbClr val="333333"/>
                </a:solidFill>
                <a:latin typeface="Helvetica Neue"/>
              </a:rPr>
              <a:t>!ELEMENT from</a:t>
            </a:r>
            <a:r>
              <a:rPr lang="en-US" dirty="0">
                <a:solidFill>
                  <a:srgbClr val="333333"/>
                </a:solidFill>
                <a:latin typeface="Helvetica Neue"/>
              </a:rPr>
              <a:t> </a:t>
            </a:r>
            <a:r>
              <a:rPr lang="ru-RU" dirty="0">
                <a:solidFill>
                  <a:srgbClr val="333333"/>
                </a:solidFill>
                <a:latin typeface="Helvetica Neue"/>
              </a:rPr>
              <a:t>определяет, что элемент </a:t>
            </a:r>
            <a:r>
              <a:rPr lang="en-US" b="1" dirty="0">
                <a:solidFill>
                  <a:srgbClr val="333333"/>
                </a:solidFill>
                <a:latin typeface="Helvetica Neue"/>
              </a:rPr>
              <a:t>from</a:t>
            </a:r>
            <a:r>
              <a:rPr lang="en-US" dirty="0">
                <a:solidFill>
                  <a:srgbClr val="333333"/>
                </a:solidFill>
                <a:latin typeface="Helvetica Neue"/>
              </a:rPr>
              <a:t> </a:t>
            </a:r>
            <a:r>
              <a:rPr lang="ru-RU" dirty="0">
                <a:solidFill>
                  <a:srgbClr val="333333"/>
                </a:solidFill>
                <a:latin typeface="Helvetica Neue"/>
              </a:rPr>
              <a:t>должен быть типа "#</a:t>
            </a:r>
            <a:r>
              <a:rPr lang="en-US" dirty="0">
                <a:solidFill>
                  <a:srgbClr val="333333"/>
                </a:solidFill>
                <a:latin typeface="Helvetica Neue"/>
              </a:rPr>
              <a:t>PCDATA"</a:t>
            </a:r>
          </a:p>
          <a:p>
            <a:pPr>
              <a:buFont typeface="Arial" panose="020B0604020202020204" pitchFamily="34" charset="0"/>
              <a:buChar char="•"/>
            </a:pPr>
            <a:r>
              <a:rPr lang="en-US" b="1" i="1" dirty="0">
                <a:solidFill>
                  <a:srgbClr val="333333"/>
                </a:solidFill>
                <a:latin typeface="Helvetica Neue"/>
              </a:rPr>
              <a:t>!ELEMENT heading</a:t>
            </a:r>
            <a:r>
              <a:rPr lang="en-US" dirty="0">
                <a:solidFill>
                  <a:srgbClr val="333333"/>
                </a:solidFill>
                <a:latin typeface="Helvetica Neue"/>
              </a:rPr>
              <a:t> </a:t>
            </a:r>
            <a:r>
              <a:rPr lang="ru-RU" dirty="0">
                <a:solidFill>
                  <a:srgbClr val="333333"/>
                </a:solidFill>
                <a:latin typeface="Helvetica Neue"/>
              </a:rPr>
              <a:t>определяет, что элемент </a:t>
            </a:r>
            <a:r>
              <a:rPr lang="en-US" b="1" dirty="0">
                <a:solidFill>
                  <a:srgbClr val="333333"/>
                </a:solidFill>
                <a:latin typeface="Helvetica Neue"/>
              </a:rPr>
              <a:t>heading</a:t>
            </a:r>
            <a:r>
              <a:rPr lang="en-US" dirty="0">
                <a:solidFill>
                  <a:srgbClr val="333333"/>
                </a:solidFill>
                <a:latin typeface="Helvetica Neue"/>
              </a:rPr>
              <a:t> </a:t>
            </a:r>
            <a:r>
              <a:rPr lang="ru-RU" dirty="0">
                <a:solidFill>
                  <a:srgbClr val="333333"/>
                </a:solidFill>
                <a:latin typeface="Helvetica Neue"/>
              </a:rPr>
              <a:t>должен быть типа "#</a:t>
            </a:r>
            <a:r>
              <a:rPr lang="en-US" dirty="0">
                <a:solidFill>
                  <a:srgbClr val="333333"/>
                </a:solidFill>
                <a:latin typeface="Helvetica Neue"/>
              </a:rPr>
              <a:t>PCDATA"</a:t>
            </a:r>
          </a:p>
          <a:p>
            <a:pPr>
              <a:buFont typeface="Arial" panose="020B0604020202020204" pitchFamily="34" charset="0"/>
              <a:buChar char="•"/>
            </a:pPr>
            <a:r>
              <a:rPr lang="en-US" b="1" i="1" dirty="0">
                <a:solidFill>
                  <a:srgbClr val="333333"/>
                </a:solidFill>
                <a:latin typeface="Helvetica Neue"/>
              </a:rPr>
              <a:t>!ELEMENT body</a:t>
            </a:r>
            <a:r>
              <a:rPr lang="en-US" dirty="0">
                <a:solidFill>
                  <a:srgbClr val="333333"/>
                </a:solidFill>
                <a:latin typeface="Helvetica Neue"/>
              </a:rPr>
              <a:t> </a:t>
            </a:r>
            <a:r>
              <a:rPr lang="ru-RU" dirty="0">
                <a:solidFill>
                  <a:srgbClr val="333333"/>
                </a:solidFill>
                <a:latin typeface="Helvetica Neue"/>
              </a:rPr>
              <a:t>определяет, что элемент </a:t>
            </a:r>
            <a:r>
              <a:rPr lang="en-US" b="1" dirty="0">
                <a:solidFill>
                  <a:srgbClr val="333333"/>
                </a:solidFill>
                <a:latin typeface="Helvetica Neue"/>
              </a:rPr>
              <a:t>body</a:t>
            </a:r>
            <a:r>
              <a:rPr lang="en-US" dirty="0">
                <a:solidFill>
                  <a:srgbClr val="333333"/>
                </a:solidFill>
                <a:latin typeface="Helvetica Neue"/>
              </a:rPr>
              <a:t> </a:t>
            </a:r>
            <a:r>
              <a:rPr lang="ru-RU" dirty="0">
                <a:solidFill>
                  <a:srgbClr val="333333"/>
                </a:solidFill>
                <a:latin typeface="Helvetica Neue"/>
              </a:rPr>
              <a:t>должен быть типа  "#</a:t>
            </a:r>
            <a:r>
              <a:rPr lang="en-US" dirty="0">
                <a:solidFill>
                  <a:srgbClr val="333333"/>
                </a:solidFill>
                <a:latin typeface="Helvetica Neue"/>
              </a:rPr>
              <a:t>PCDATA"</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47025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131095"/>
            <a:ext cx="7886700" cy="567232"/>
          </a:xfrm>
        </p:spPr>
        <p:txBody>
          <a:bodyPr>
            <a:normAutofit fontScale="90000"/>
          </a:bodyPr>
          <a:lstStyle/>
          <a:p>
            <a:r>
              <a:rPr lang="ru-RU" dirty="0"/>
              <a:t>Что такое </a:t>
            </a:r>
            <a:r>
              <a:rPr lang="en-US" dirty="0"/>
              <a:t>XSLT</a:t>
            </a:r>
            <a:endParaRPr lang="ru-RU" dirty="0"/>
          </a:p>
        </p:txBody>
      </p:sp>
      <p:sp>
        <p:nvSpPr>
          <p:cNvPr id="3" name="Объект 2"/>
          <p:cNvSpPr>
            <a:spLocks noGrp="1"/>
          </p:cNvSpPr>
          <p:nvPr>
            <p:ph idx="1"/>
          </p:nvPr>
        </p:nvSpPr>
        <p:spPr>
          <a:xfrm>
            <a:off x="628650" y="1698326"/>
            <a:ext cx="7886700" cy="4211847"/>
          </a:xfrm>
        </p:spPr>
        <p:txBody>
          <a:bodyPr>
            <a:normAutofit fontScale="32500" lnSpcReduction="20000"/>
          </a:bodyPr>
          <a:lstStyle/>
          <a:p>
            <a:pPr>
              <a:lnSpc>
                <a:spcPct val="120000"/>
              </a:lnSpc>
              <a:spcBef>
                <a:spcPts val="0"/>
              </a:spcBef>
            </a:pPr>
            <a:r>
              <a:rPr lang="ru-RU" dirty="0"/>
              <a:t>XSLT означает преобразование или трансформация XSL (от англ. XSL </a:t>
            </a:r>
            <a:r>
              <a:rPr lang="ru-RU" dirty="0" err="1"/>
              <a:t>Transformations</a:t>
            </a:r>
            <a:r>
              <a:rPr lang="ru-RU" dirty="0"/>
              <a:t>)</a:t>
            </a:r>
          </a:p>
          <a:p>
            <a:pPr>
              <a:lnSpc>
                <a:spcPct val="120000"/>
              </a:lnSpc>
              <a:spcBef>
                <a:spcPts val="0"/>
              </a:spcBef>
            </a:pPr>
            <a:r>
              <a:rPr lang="ru-RU" dirty="0"/>
              <a:t>XSLT является наиболее важной частью языка XSL</a:t>
            </a:r>
          </a:p>
          <a:p>
            <a:pPr>
              <a:lnSpc>
                <a:spcPct val="120000"/>
              </a:lnSpc>
              <a:spcBef>
                <a:spcPts val="0"/>
              </a:spcBef>
            </a:pPr>
            <a:r>
              <a:rPr lang="ru-RU" dirty="0"/>
              <a:t>XSLT преобразовывает XML документ в другой XML документ</a:t>
            </a:r>
          </a:p>
          <a:p>
            <a:pPr>
              <a:lnSpc>
                <a:spcPct val="120000"/>
              </a:lnSpc>
              <a:spcBef>
                <a:spcPts val="0"/>
              </a:spcBef>
            </a:pPr>
            <a:r>
              <a:rPr lang="ru-RU" dirty="0"/>
              <a:t>XSLT для навигации по XML документу использует язык XPath</a:t>
            </a:r>
          </a:p>
          <a:p>
            <a:pPr>
              <a:lnSpc>
                <a:spcPct val="120000"/>
              </a:lnSpc>
              <a:spcBef>
                <a:spcPts val="0"/>
              </a:spcBef>
            </a:pPr>
            <a:r>
              <a:rPr lang="ru-RU" dirty="0"/>
              <a:t>XSLT — наиболее важная часть языка XSL</a:t>
            </a:r>
          </a:p>
          <a:p>
            <a:pPr marL="0" indent="0">
              <a:lnSpc>
                <a:spcPct val="120000"/>
              </a:lnSpc>
              <a:spcBef>
                <a:spcPts val="0"/>
              </a:spcBef>
              <a:buNone/>
            </a:pPr>
            <a:endParaRPr lang="en-US" dirty="0"/>
          </a:p>
          <a:p>
            <a:pPr marL="0" indent="0">
              <a:lnSpc>
                <a:spcPct val="120000"/>
              </a:lnSpc>
              <a:spcBef>
                <a:spcPts val="0"/>
              </a:spcBef>
              <a:buNone/>
            </a:pPr>
            <a:r>
              <a:rPr lang="ru-RU" dirty="0"/>
              <a:t>XSLT используется для преобразования XML документа в другой XML документ или в другой тип документа, распознаваемый браузером, например, HTML и XHTML. Обычно, XSLT делает это преобразовывая каждый XML элемент в (X)HTML элемент.</a:t>
            </a:r>
          </a:p>
          <a:p>
            <a:pPr marL="0" indent="0">
              <a:lnSpc>
                <a:spcPct val="120000"/>
              </a:lnSpc>
              <a:spcBef>
                <a:spcPts val="0"/>
              </a:spcBef>
              <a:buNone/>
            </a:pPr>
            <a:r>
              <a:rPr lang="ru-RU" dirty="0"/>
              <a:t>При помощи XSLT можно добавлять/удалять элементы и атрибуты в конечный файл. Также, можно реорганизовывать и сортировать элементы, выполнять тесты, определять, какие элементы скрыть или отобразить, и многое другое.</a:t>
            </a:r>
          </a:p>
          <a:p>
            <a:pPr marL="0" indent="0">
              <a:lnSpc>
                <a:spcPct val="120000"/>
              </a:lnSpc>
              <a:spcBef>
                <a:spcPts val="0"/>
              </a:spcBef>
              <a:buNone/>
            </a:pPr>
            <a:endParaRPr lang="en-US" dirty="0"/>
          </a:p>
          <a:p>
            <a:pPr marL="0" indent="0">
              <a:lnSpc>
                <a:spcPct val="120000"/>
              </a:lnSpc>
              <a:spcBef>
                <a:spcPts val="0"/>
              </a:spcBef>
              <a:buNone/>
            </a:pPr>
            <a:r>
              <a:rPr lang="ru-RU" dirty="0"/>
              <a:t>В общих словах процесс преобразования можно описать следующим образом — XSLT преобразовывает исходное дерево XML в XML дерево-результат.</a:t>
            </a:r>
          </a:p>
          <a:p>
            <a:pPr marL="0" indent="0">
              <a:lnSpc>
                <a:spcPct val="120000"/>
              </a:lnSpc>
              <a:spcBef>
                <a:spcPts val="0"/>
              </a:spcBef>
              <a:buNone/>
            </a:pPr>
            <a:endParaRPr lang="en-US" dirty="0"/>
          </a:p>
          <a:p>
            <a:pPr marL="0" indent="0">
              <a:lnSpc>
                <a:spcPct val="120000"/>
              </a:lnSpc>
              <a:spcBef>
                <a:spcPts val="0"/>
              </a:spcBef>
              <a:buNone/>
            </a:pPr>
            <a:r>
              <a:rPr lang="ru-RU" dirty="0"/>
              <a:t>XSLT использует XPath</a:t>
            </a:r>
          </a:p>
          <a:p>
            <a:pPr marL="0" indent="0">
              <a:lnSpc>
                <a:spcPct val="120000"/>
              </a:lnSpc>
              <a:spcBef>
                <a:spcPts val="0"/>
              </a:spcBef>
              <a:buNone/>
            </a:pPr>
            <a:r>
              <a:rPr lang="ru-RU" dirty="0"/>
              <a:t>Для поиска информации в XML документе XSLT использует язык XPath. Язык XPath позволяет перемещаться по элементам и атрибутам XML документа.</a:t>
            </a:r>
          </a:p>
          <a:p>
            <a:pPr marL="0" indent="0">
              <a:lnSpc>
                <a:spcPct val="120000"/>
              </a:lnSpc>
              <a:spcBef>
                <a:spcPts val="0"/>
              </a:spcBef>
              <a:buNone/>
            </a:pPr>
            <a:endParaRPr lang="en-US" dirty="0"/>
          </a:p>
          <a:p>
            <a:pPr marL="0" indent="0">
              <a:lnSpc>
                <a:spcPct val="120000"/>
              </a:lnSpc>
              <a:spcBef>
                <a:spcPts val="0"/>
              </a:spcBef>
              <a:buNone/>
            </a:pPr>
            <a:r>
              <a:rPr lang="ru-RU" dirty="0"/>
              <a:t>Как это работает?</a:t>
            </a:r>
          </a:p>
          <a:p>
            <a:pPr marL="0" indent="0">
              <a:lnSpc>
                <a:spcPct val="120000"/>
              </a:lnSpc>
              <a:spcBef>
                <a:spcPts val="0"/>
              </a:spcBef>
              <a:buNone/>
            </a:pPr>
            <a:r>
              <a:rPr lang="ru-RU" dirty="0"/>
              <a:t>В процессе преобразования XSLT при помощи XPath определяет те части исходного документа, которые должны соответствовать одному или нескольким предопределенным шаблонам. Если соответствие будет найдено, то XSLT преобразует эту часть исходного документа и создаст конечный документ.</a:t>
            </a:r>
          </a:p>
          <a:p>
            <a:pPr marL="0" indent="0">
              <a:lnSpc>
                <a:spcPct val="120000"/>
              </a:lnSpc>
              <a:spcBef>
                <a:spcPts val="0"/>
              </a:spcBef>
              <a:buNone/>
            </a:pPr>
            <a:endParaRPr lang="en-US" dirty="0"/>
          </a:p>
          <a:p>
            <a:pPr marL="0" indent="0">
              <a:lnSpc>
                <a:spcPct val="120000"/>
              </a:lnSpc>
              <a:spcBef>
                <a:spcPts val="0"/>
              </a:spcBef>
              <a:buNone/>
            </a:pPr>
            <a:r>
              <a:rPr lang="ru-RU" dirty="0"/>
              <a:t>Поддержка XSLT</a:t>
            </a:r>
          </a:p>
          <a:p>
            <a:pPr marL="0" indent="0">
              <a:lnSpc>
                <a:spcPct val="120000"/>
              </a:lnSpc>
              <a:spcBef>
                <a:spcPts val="0"/>
              </a:spcBef>
              <a:buNone/>
            </a:pPr>
            <a:r>
              <a:rPr lang="ru-RU" dirty="0"/>
              <a:t>Все основные браузеры поддерживают XSLT и XPath.</a:t>
            </a:r>
          </a:p>
          <a:p>
            <a:pPr>
              <a:lnSpc>
                <a:spcPct val="120000"/>
              </a:lnSpc>
              <a:spcBef>
                <a:spcPts val="0"/>
              </a:spcBef>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a:t>
            </a:fld>
            <a:endParaRPr lang="ru-RU"/>
          </a:p>
        </p:txBody>
      </p:sp>
    </p:spTree>
    <p:extLst>
      <p:ext uri="{BB962C8B-B14F-4D97-AF65-F5344CB8AC3E}">
        <p14:creationId xmlns:p14="http://schemas.microsoft.com/office/powerpoint/2010/main" val="3875926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01032"/>
          </a:xfrm>
        </p:spPr>
        <p:txBody>
          <a:bodyPr>
            <a:normAutofit fontScale="90000"/>
          </a:bodyPr>
          <a:lstStyle/>
          <a:p>
            <a:r>
              <a:rPr lang="ru-RU" dirty="0"/>
              <a:t>Внешняя декларация </a:t>
            </a:r>
            <a:r>
              <a:rPr lang="en-US" dirty="0"/>
              <a:t>DTD</a:t>
            </a:r>
            <a:endParaRPr lang="ru-RU" dirty="0"/>
          </a:p>
        </p:txBody>
      </p:sp>
      <p:sp>
        <p:nvSpPr>
          <p:cNvPr id="3" name="Объект 2"/>
          <p:cNvSpPr>
            <a:spLocks noGrp="1"/>
          </p:cNvSpPr>
          <p:nvPr>
            <p:ph idx="1"/>
          </p:nvPr>
        </p:nvSpPr>
        <p:spPr>
          <a:xfrm>
            <a:off x="628650" y="966159"/>
            <a:ext cx="3839833" cy="5210804"/>
          </a:xfrm>
        </p:spPr>
        <p:txBody>
          <a:bodyPr>
            <a:normAutofit fontScale="62500" lnSpcReduction="20000"/>
          </a:bodyPr>
          <a:lstStyle/>
          <a:p>
            <a:pPr marL="0" indent="0">
              <a:buNone/>
            </a:pPr>
            <a:r>
              <a:rPr lang="ru-RU" dirty="0"/>
              <a:t>Если DTD декларируется во внешнем файле, то подключение осуществляется следующим образом:</a:t>
            </a:r>
            <a:endParaRPr lang="en-US" dirty="0"/>
          </a:p>
          <a:p>
            <a:pPr marL="0" indent="0">
              <a:buNone/>
            </a:pPr>
            <a:r>
              <a:rPr lang="en-US" dirty="0"/>
              <a:t>&lt;!DOCTYPE </a:t>
            </a:r>
            <a:r>
              <a:rPr lang="ru-RU" dirty="0"/>
              <a:t>корневой-элемент </a:t>
            </a:r>
            <a:r>
              <a:rPr lang="en-US" dirty="0"/>
              <a:t>SYSTEM "</a:t>
            </a:r>
            <a:r>
              <a:rPr lang="ru-RU" dirty="0"/>
              <a:t>имя файла"&gt;</a:t>
            </a:r>
            <a:endParaRPr lang="en-US" dirty="0"/>
          </a:p>
          <a:p>
            <a:pPr marL="0" indent="0">
              <a:buNone/>
            </a:pPr>
            <a:r>
              <a:rPr lang="en-US" dirty="0"/>
              <a:t>&lt;?xml version="1.0"?&gt;</a:t>
            </a:r>
          </a:p>
          <a:p>
            <a:pPr marL="0" indent="0">
              <a:buNone/>
            </a:pPr>
            <a:r>
              <a:rPr lang="en-US" dirty="0"/>
              <a:t>&lt;!DOCTYPE note SYSTEM "dtd_file.dtd"&gt;</a:t>
            </a:r>
          </a:p>
          <a:p>
            <a:pPr marL="0" indent="0">
              <a:buNone/>
            </a:pPr>
            <a:r>
              <a:rPr lang="en-US" dirty="0"/>
              <a:t>&lt;note&gt;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Разобрать закачанное&lt;/</a:t>
            </a:r>
            <a:r>
              <a:rPr lang="en-US" dirty="0"/>
              <a:t>body&gt;</a:t>
            </a:r>
          </a:p>
          <a:p>
            <a:pPr marL="0" indent="0">
              <a:buNone/>
            </a:pPr>
            <a:r>
              <a:rPr lang="en-US" dirty="0"/>
              <a:t>&lt;/note&gt;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50</a:t>
            </a:fld>
            <a:endParaRPr lang="ru-RU"/>
          </a:p>
        </p:txBody>
      </p:sp>
      <p:sp>
        <p:nvSpPr>
          <p:cNvPr id="5" name="Прямоугольник 4"/>
          <p:cNvSpPr/>
          <p:nvPr/>
        </p:nvSpPr>
        <p:spPr>
          <a:xfrm>
            <a:off x="4572000" y="966159"/>
            <a:ext cx="4572000" cy="6186309"/>
          </a:xfrm>
          <a:prstGeom prst="rect">
            <a:avLst/>
          </a:prstGeom>
        </p:spPr>
        <p:txBody>
          <a:bodyPr>
            <a:spAutoFit/>
          </a:bodyPr>
          <a:lstStyle/>
          <a:p>
            <a:r>
              <a:rPr lang="ru-RU" dirty="0"/>
              <a:t>Содержимое файла </a:t>
            </a:r>
            <a:r>
              <a:rPr lang="en-US" dirty="0"/>
              <a:t>dtd_file.dtd:</a:t>
            </a:r>
            <a:endParaRPr lang="ru-RU" dirty="0"/>
          </a:p>
          <a:p>
            <a:endParaRPr lang="ru-RU" dirty="0"/>
          </a:p>
          <a:p>
            <a:r>
              <a:rPr lang="ru-RU" dirty="0"/>
              <a:t>&lt;!ELEMENT </a:t>
            </a:r>
            <a:r>
              <a:rPr lang="ru-RU" dirty="0" err="1"/>
              <a:t>note</a:t>
            </a:r>
            <a:r>
              <a:rPr lang="ru-RU" dirty="0"/>
              <a:t> (</a:t>
            </a:r>
            <a:r>
              <a:rPr lang="ru-RU" dirty="0" err="1"/>
              <a:t>to,from,heading,body</a:t>
            </a:r>
            <a:r>
              <a:rPr lang="ru-RU" dirty="0"/>
              <a:t>)&gt;</a:t>
            </a:r>
          </a:p>
          <a:p>
            <a:r>
              <a:rPr lang="ru-RU" dirty="0"/>
              <a:t>&lt;!ELEMENT </a:t>
            </a:r>
            <a:r>
              <a:rPr lang="ru-RU" dirty="0" err="1"/>
              <a:t>to</a:t>
            </a:r>
            <a:r>
              <a:rPr lang="ru-RU" dirty="0"/>
              <a:t> (#PCDATA)&gt;</a:t>
            </a:r>
          </a:p>
          <a:p>
            <a:r>
              <a:rPr lang="ru-RU" dirty="0"/>
              <a:t>&lt;!ELEMENT </a:t>
            </a:r>
            <a:r>
              <a:rPr lang="ru-RU" dirty="0" err="1"/>
              <a:t>from</a:t>
            </a:r>
            <a:r>
              <a:rPr lang="ru-RU" dirty="0"/>
              <a:t> (#PCDATA)&gt;</a:t>
            </a:r>
          </a:p>
          <a:p>
            <a:r>
              <a:rPr lang="ru-RU" dirty="0"/>
              <a:t>&lt;!ELEMENT </a:t>
            </a:r>
            <a:r>
              <a:rPr lang="ru-RU" dirty="0" err="1"/>
              <a:t>heading</a:t>
            </a:r>
            <a:r>
              <a:rPr lang="ru-RU" dirty="0"/>
              <a:t> (#PCDATA)&gt;</a:t>
            </a:r>
          </a:p>
          <a:p>
            <a:r>
              <a:rPr lang="ru-RU" dirty="0"/>
              <a:t>&lt;!ELEMENT </a:t>
            </a:r>
            <a:r>
              <a:rPr lang="ru-RU" dirty="0" err="1"/>
              <a:t>body</a:t>
            </a:r>
            <a:r>
              <a:rPr lang="ru-RU" dirty="0"/>
              <a:t> (#PCDATA)&gt;</a:t>
            </a:r>
          </a:p>
          <a:p>
            <a:endParaRPr lang="ru-RU" dirty="0"/>
          </a:p>
          <a:p>
            <a:r>
              <a:rPr lang="ru-RU" dirty="0"/>
              <a:t>Для чего используют DTD?</a:t>
            </a:r>
          </a:p>
          <a:p>
            <a:pPr marL="285750" indent="-285750">
              <a:buFont typeface="Arial" panose="020B0604020202020204" pitchFamily="34" charset="0"/>
              <a:buChar char="•"/>
            </a:pPr>
            <a:r>
              <a:rPr lang="ru-RU" dirty="0"/>
              <a:t>С DTD каждый XML файл может нести описание своего собственного формата.</a:t>
            </a:r>
          </a:p>
          <a:p>
            <a:pPr marL="285750" indent="-285750">
              <a:buFont typeface="Arial" panose="020B0604020202020204" pitchFamily="34" charset="0"/>
              <a:buChar char="•"/>
            </a:pPr>
            <a:r>
              <a:rPr lang="ru-RU" dirty="0"/>
              <a:t>С DTD различные, не связанные друг с другом, группы людей могут приходить к соглашению о стандартах взаимно обмениваемых данных.</a:t>
            </a:r>
          </a:p>
          <a:p>
            <a:pPr marL="285750" indent="-285750">
              <a:buFont typeface="Arial" panose="020B0604020202020204" pitchFamily="34" charset="0"/>
              <a:buChar char="•"/>
            </a:pPr>
            <a:r>
              <a:rPr lang="ru-RU" dirty="0"/>
              <a:t>С DTD можно быть </a:t>
            </a:r>
            <a:r>
              <a:rPr lang="ru-RU" dirty="0" err="1"/>
              <a:t>увереным</a:t>
            </a:r>
            <a:r>
              <a:rPr lang="ru-RU" dirty="0"/>
              <a:t>, что получаемые из внешних источников данные будут корректными.</a:t>
            </a:r>
          </a:p>
          <a:p>
            <a:pPr marL="285750" indent="-285750">
              <a:buFont typeface="Arial" panose="020B0604020202020204" pitchFamily="34" charset="0"/>
              <a:buChar char="•"/>
            </a:pPr>
            <a:r>
              <a:rPr lang="ru-RU" dirty="0"/>
              <a:t>Также, можно использовать DTD, чтобы проводит проверки корректности собственных данных.</a:t>
            </a:r>
          </a:p>
          <a:p>
            <a:endParaRPr lang="ru-RU" dirty="0"/>
          </a:p>
        </p:txBody>
      </p:sp>
    </p:spTree>
    <p:extLst>
      <p:ext uri="{BB962C8B-B14F-4D97-AF65-F5344CB8AC3E}">
        <p14:creationId xmlns:p14="http://schemas.microsoft.com/office/powerpoint/2010/main" val="4063154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a:t>
            </a:r>
            <a:r>
              <a:rPr lang="en-US" dirty="0"/>
              <a:t>#PCDATA </a:t>
            </a:r>
            <a:r>
              <a:rPr lang="ru-RU" dirty="0"/>
              <a:t>и</a:t>
            </a:r>
            <a:r>
              <a:rPr lang="en-US" dirty="0"/>
              <a:t> #CDATA</a:t>
            </a:r>
            <a:endParaRPr lang="ru-RU" dirty="0"/>
          </a:p>
        </p:txBody>
      </p:sp>
      <p:sp>
        <p:nvSpPr>
          <p:cNvPr id="3" name="Объект 2"/>
          <p:cNvSpPr>
            <a:spLocks noGrp="1"/>
          </p:cNvSpPr>
          <p:nvPr>
            <p:ph idx="1"/>
          </p:nvPr>
        </p:nvSpPr>
        <p:spPr/>
        <p:txBody>
          <a:bodyPr>
            <a:normAutofit fontScale="55000" lnSpcReduction="20000"/>
          </a:bodyPr>
          <a:lstStyle/>
          <a:p>
            <a:r>
              <a:rPr lang="ru-RU" dirty="0"/>
              <a:t>PCDATA</a:t>
            </a:r>
          </a:p>
          <a:p>
            <a:pPr marL="0" indent="0">
              <a:buNone/>
            </a:pPr>
            <a:r>
              <a:rPr lang="ru-RU" dirty="0"/>
              <a:t>PCDATA означает анализируемые символьные данные.</a:t>
            </a:r>
          </a:p>
          <a:p>
            <a:pPr marL="0" indent="0">
              <a:buNone/>
            </a:pPr>
            <a:r>
              <a:rPr lang="ru-RU" dirty="0"/>
              <a:t>Символьные данные это текст, который находится между открывающим и закрывающим тегами XML элемента.</a:t>
            </a:r>
          </a:p>
          <a:p>
            <a:pPr marL="0" indent="0">
              <a:buNone/>
            </a:pPr>
            <a:r>
              <a:rPr lang="ru-RU" dirty="0"/>
              <a:t>PCDATA — это текст, который будет анализироваться </a:t>
            </a:r>
            <a:r>
              <a:rPr lang="ru-RU" dirty="0" err="1"/>
              <a:t>парсером</a:t>
            </a:r>
            <a:r>
              <a:rPr lang="ru-RU" dirty="0"/>
              <a:t>. Т.е. </a:t>
            </a:r>
            <a:r>
              <a:rPr lang="ru-RU" dirty="0" err="1"/>
              <a:t>парсер</a:t>
            </a:r>
            <a:r>
              <a:rPr lang="ru-RU" dirty="0"/>
              <a:t> будет проверять этот текст на наличие сущностей и другой разметки.</a:t>
            </a:r>
          </a:p>
          <a:p>
            <a:pPr marL="0" indent="0">
              <a:buNone/>
            </a:pPr>
            <a:r>
              <a:rPr lang="ru-RU" dirty="0"/>
              <a:t>Теги внутри такого текста будут восприняты, как вложенная разметка, а сущности будут раскрыты.</a:t>
            </a:r>
          </a:p>
          <a:p>
            <a:pPr marL="0" indent="0">
              <a:buNone/>
            </a:pPr>
            <a:r>
              <a:rPr lang="ru-RU" dirty="0"/>
              <a:t>Тем не менее, анализируемые символьные данные не должны содержать символы </a:t>
            </a:r>
            <a:r>
              <a:rPr lang="ru-RU" b="1" dirty="0"/>
              <a:t>&amp;</a:t>
            </a:r>
            <a:r>
              <a:rPr lang="ru-RU" dirty="0"/>
              <a:t>, </a:t>
            </a:r>
            <a:r>
              <a:rPr lang="ru-RU" b="1" dirty="0"/>
              <a:t>&lt;</a:t>
            </a:r>
            <a:r>
              <a:rPr lang="ru-RU" dirty="0"/>
              <a:t> или </a:t>
            </a:r>
            <a:r>
              <a:rPr lang="ru-RU" b="1" dirty="0"/>
              <a:t>&gt;</a:t>
            </a:r>
            <a:r>
              <a:rPr lang="ru-RU" dirty="0"/>
              <a:t>. Они должны быть представлены соответствующими сущностями </a:t>
            </a:r>
            <a:r>
              <a:rPr lang="ru-RU" b="1" dirty="0"/>
              <a:t>&amp;</a:t>
            </a:r>
            <a:r>
              <a:rPr lang="ru-RU" b="1" dirty="0" err="1"/>
              <a:t>amp</a:t>
            </a:r>
            <a:r>
              <a:rPr lang="ru-RU" b="1" dirty="0"/>
              <a:t>;</a:t>
            </a:r>
            <a:r>
              <a:rPr lang="ru-RU" dirty="0"/>
              <a:t>, </a:t>
            </a:r>
            <a:r>
              <a:rPr lang="ru-RU" b="1" dirty="0"/>
              <a:t>&amp;</a:t>
            </a:r>
            <a:r>
              <a:rPr lang="ru-RU" b="1" dirty="0" err="1"/>
              <a:t>lt</a:t>
            </a:r>
            <a:r>
              <a:rPr lang="ru-RU" b="1" dirty="0"/>
              <a:t>;</a:t>
            </a:r>
            <a:r>
              <a:rPr lang="ru-RU" dirty="0"/>
              <a:t> и </a:t>
            </a:r>
            <a:r>
              <a:rPr lang="ru-RU" b="1" dirty="0"/>
              <a:t>&amp;</a:t>
            </a:r>
            <a:r>
              <a:rPr lang="ru-RU" b="1" dirty="0" err="1"/>
              <a:t>gt</a:t>
            </a:r>
            <a:r>
              <a:rPr lang="ru-RU" b="1" dirty="0"/>
              <a:t>;</a:t>
            </a:r>
            <a:r>
              <a:rPr lang="ru-RU" dirty="0"/>
              <a:t>.</a:t>
            </a:r>
          </a:p>
          <a:p>
            <a:r>
              <a:rPr lang="ru-RU" dirty="0"/>
              <a:t>CDATA</a:t>
            </a:r>
          </a:p>
          <a:p>
            <a:pPr marL="0" indent="0">
              <a:buNone/>
            </a:pPr>
            <a:r>
              <a:rPr lang="ru-RU" dirty="0"/>
              <a:t>CDATA означает неанализируемые символьные данные.</a:t>
            </a:r>
          </a:p>
          <a:p>
            <a:pPr marL="0" indent="0">
              <a:buNone/>
            </a:pPr>
            <a:r>
              <a:rPr lang="ru-RU" dirty="0"/>
              <a:t>CDATA — это текст, который не будет анализироваться </a:t>
            </a:r>
            <a:r>
              <a:rPr lang="ru-RU" dirty="0" err="1"/>
              <a:t>парсером</a:t>
            </a:r>
            <a:r>
              <a:rPr lang="ru-RU" dirty="0"/>
              <a:t>. Теги внутри такого текста не будут восприняты, как вложенная разметка, а сущности не будут раскрыты.</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51</a:t>
            </a:fld>
            <a:endParaRPr lang="ru-RU"/>
          </a:p>
        </p:txBody>
      </p:sp>
    </p:spTree>
    <p:extLst>
      <p:ext uri="{BB962C8B-B14F-4D97-AF65-F5344CB8AC3E}">
        <p14:creationId xmlns:p14="http://schemas.microsoft.com/office/powerpoint/2010/main" val="104248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в </a:t>
            </a:r>
            <a:r>
              <a:rPr lang="en-US" dirty="0"/>
              <a:t>DTD</a:t>
            </a:r>
            <a:r>
              <a:rPr lang="ru-RU" dirty="0"/>
              <a:t>, слайд 1/5</a:t>
            </a:r>
          </a:p>
        </p:txBody>
      </p:sp>
      <p:sp>
        <p:nvSpPr>
          <p:cNvPr id="3" name="Объект 2"/>
          <p:cNvSpPr>
            <a:spLocks noGrp="1"/>
          </p:cNvSpPr>
          <p:nvPr>
            <p:ph idx="1"/>
          </p:nvPr>
        </p:nvSpPr>
        <p:spPr/>
        <p:txBody>
          <a:bodyPr>
            <a:normAutofit fontScale="92500" lnSpcReduction="10000"/>
          </a:bodyPr>
          <a:lstStyle/>
          <a:p>
            <a:pPr marL="0" indent="0">
              <a:buNone/>
            </a:pPr>
            <a:r>
              <a:rPr lang="ru-RU" dirty="0"/>
              <a:t>В DTD элементы XML определяются при помощи декларации элементов следующим образом:</a:t>
            </a:r>
          </a:p>
          <a:p>
            <a:pPr marL="0" indent="0">
              <a:buNone/>
            </a:pPr>
            <a:r>
              <a:rPr lang="en-US" dirty="0"/>
              <a:t>&lt;!ELEMENT </a:t>
            </a:r>
            <a:r>
              <a:rPr lang="ru-RU" dirty="0"/>
              <a:t>имя-элемента категория&gt;</a:t>
            </a:r>
          </a:p>
          <a:p>
            <a:pPr marL="0" indent="0">
              <a:buNone/>
            </a:pPr>
            <a:r>
              <a:rPr lang="en-US" dirty="0"/>
              <a:t>&lt;!ELEMENT </a:t>
            </a:r>
            <a:r>
              <a:rPr lang="ru-RU" dirty="0"/>
              <a:t>имя-элемента (содержимое-элемента)&gt;</a:t>
            </a:r>
          </a:p>
          <a:p>
            <a:r>
              <a:rPr lang="ru-RU" dirty="0"/>
              <a:t>Пустые элементы декларируются при помощи ключевого слова категории </a:t>
            </a:r>
            <a:r>
              <a:rPr lang="ru-RU" b="1" dirty="0"/>
              <a:t>EMPTY:</a:t>
            </a:r>
          </a:p>
          <a:p>
            <a:pPr marL="0" indent="0">
              <a:buNone/>
            </a:pPr>
            <a:r>
              <a:rPr lang="en-US" dirty="0"/>
              <a:t>&lt;!ELEMENT </a:t>
            </a:r>
            <a:r>
              <a:rPr lang="ru-RU" dirty="0"/>
              <a:t>имя-элемента </a:t>
            </a:r>
            <a:r>
              <a:rPr lang="en-US" dirty="0"/>
              <a:t>EMPTY&gt;</a:t>
            </a:r>
            <a:endParaRPr lang="ru-RU" dirty="0"/>
          </a:p>
          <a:p>
            <a:pPr marL="0" indent="0">
              <a:buNone/>
            </a:pPr>
            <a:r>
              <a:rPr lang="en-US" dirty="0"/>
              <a:t>&lt;!ELEMENT </a:t>
            </a:r>
            <a:r>
              <a:rPr lang="en-US" dirty="0" err="1"/>
              <a:t>br</a:t>
            </a:r>
            <a:r>
              <a:rPr lang="en-US" dirty="0"/>
              <a:t> EMPTY&gt;</a:t>
            </a:r>
            <a:endParaRPr lang="ru-RU" dirty="0"/>
          </a:p>
          <a:p>
            <a:pPr marL="0" indent="0">
              <a:buNone/>
            </a:pPr>
            <a:r>
              <a:rPr lang="en-US" dirty="0"/>
              <a:t>&lt;</a:t>
            </a:r>
            <a:r>
              <a:rPr lang="en-US" dirty="0" err="1"/>
              <a:t>br</a:t>
            </a:r>
            <a:r>
              <a:rPr lang="en-US" dirty="0"/>
              <a:t> /&gt;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52</a:t>
            </a:fld>
            <a:endParaRPr lang="ru-RU"/>
          </a:p>
        </p:txBody>
      </p:sp>
    </p:spTree>
    <p:extLst>
      <p:ext uri="{BB962C8B-B14F-4D97-AF65-F5344CB8AC3E}">
        <p14:creationId xmlns:p14="http://schemas.microsoft.com/office/powerpoint/2010/main" val="2989356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в </a:t>
            </a:r>
            <a:r>
              <a:rPr lang="en-US" dirty="0"/>
              <a:t>DTD</a:t>
            </a:r>
            <a:r>
              <a:rPr lang="ru-RU" dirty="0"/>
              <a:t>, слайд 2/5</a:t>
            </a:r>
          </a:p>
        </p:txBody>
      </p:sp>
      <p:sp>
        <p:nvSpPr>
          <p:cNvPr id="3" name="Объект 2"/>
          <p:cNvSpPr>
            <a:spLocks noGrp="1"/>
          </p:cNvSpPr>
          <p:nvPr>
            <p:ph idx="1"/>
          </p:nvPr>
        </p:nvSpPr>
        <p:spPr/>
        <p:txBody>
          <a:bodyPr>
            <a:normAutofit fontScale="85000" lnSpcReduction="20000"/>
          </a:bodyPr>
          <a:lstStyle/>
          <a:p>
            <a:r>
              <a:rPr lang="ru-RU" dirty="0"/>
              <a:t>Элементы с анализируемыми символьными данными</a:t>
            </a:r>
          </a:p>
          <a:p>
            <a:pPr marL="0" indent="0">
              <a:buNone/>
            </a:pPr>
            <a:r>
              <a:rPr lang="ru-RU" dirty="0"/>
              <a:t>Элементы, содержащие только анализируемые символьные данные, декларируются при помощи ключевого слова </a:t>
            </a:r>
            <a:r>
              <a:rPr lang="ru-RU" b="1" dirty="0"/>
              <a:t>#PCDATA</a:t>
            </a:r>
            <a:r>
              <a:rPr lang="ru-RU" dirty="0"/>
              <a:t> в скобках:</a:t>
            </a:r>
          </a:p>
          <a:p>
            <a:pPr marL="0" indent="0">
              <a:buNone/>
            </a:pPr>
            <a:r>
              <a:rPr lang="en-US" dirty="0"/>
              <a:t>&lt;!ELEMENT </a:t>
            </a:r>
            <a:r>
              <a:rPr lang="ru-RU" dirty="0"/>
              <a:t>имя-элемента (#</a:t>
            </a:r>
            <a:r>
              <a:rPr lang="en-US" dirty="0"/>
              <a:t>PCDATA)&gt;</a:t>
            </a:r>
            <a:endParaRPr lang="ru-RU" dirty="0"/>
          </a:p>
          <a:p>
            <a:pPr marL="0" indent="0">
              <a:buNone/>
            </a:pPr>
            <a:r>
              <a:rPr lang="en-US" dirty="0"/>
              <a:t>&lt;!ELEMENT from (#PCDATA)&gt;</a:t>
            </a:r>
            <a:endParaRPr lang="ru-RU" dirty="0"/>
          </a:p>
          <a:p>
            <a:r>
              <a:rPr lang="ru-RU" dirty="0"/>
              <a:t>Элементы с любым контентом</a:t>
            </a:r>
          </a:p>
          <a:p>
            <a:pPr marL="0" indent="0">
              <a:buNone/>
            </a:pPr>
            <a:r>
              <a:rPr lang="ru-RU" dirty="0"/>
              <a:t>Элементы, декларированные с ключевым словом категории </a:t>
            </a:r>
            <a:r>
              <a:rPr lang="ru-RU" b="1" dirty="0"/>
              <a:t>ANY</a:t>
            </a:r>
            <a:r>
              <a:rPr lang="ru-RU" dirty="0"/>
              <a:t>, могут содержать любую комбинацию анализируемых данных:</a:t>
            </a:r>
          </a:p>
          <a:p>
            <a:pPr marL="0" indent="0">
              <a:buNone/>
            </a:pPr>
            <a:r>
              <a:rPr lang="en-US" dirty="0"/>
              <a:t>&lt;!ELEMENT </a:t>
            </a:r>
            <a:r>
              <a:rPr lang="ru-RU" dirty="0"/>
              <a:t>имя-элемента </a:t>
            </a:r>
            <a:r>
              <a:rPr lang="en-US" dirty="0"/>
              <a:t>ANY&gt;</a:t>
            </a:r>
            <a:endParaRPr lang="ru-RU" dirty="0"/>
          </a:p>
          <a:p>
            <a:pPr marL="0" indent="0">
              <a:buNone/>
            </a:pPr>
            <a:r>
              <a:rPr lang="en-US" dirty="0"/>
              <a:t>&lt;!ELEMENT note ANY&gt;</a:t>
            </a:r>
            <a:endParaRPr lang="ru-RU" dirty="0"/>
          </a:p>
          <a:p>
            <a:pPr marL="0" indent="0">
              <a:buNone/>
            </a:pP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53</a:t>
            </a:fld>
            <a:endParaRPr lang="ru-RU"/>
          </a:p>
        </p:txBody>
      </p:sp>
    </p:spTree>
    <p:extLst>
      <p:ext uri="{BB962C8B-B14F-4D97-AF65-F5344CB8AC3E}">
        <p14:creationId xmlns:p14="http://schemas.microsoft.com/office/powerpoint/2010/main" val="115008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в </a:t>
            </a:r>
            <a:r>
              <a:rPr lang="en-US" dirty="0"/>
              <a:t>DTD</a:t>
            </a:r>
            <a:r>
              <a:rPr lang="ru-RU" dirty="0"/>
              <a:t>, слайд 3/5</a:t>
            </a:r>
          </a:p>
        </p:txBody>
      </p:sp>
      <p:sp>
        <p:nvSpPr>
          <p:cNvPr id="3" name="Объект 2"/>
          <p:cNvSpPr>
            <a:spLocks noGrp="1"/>
          </p:cNvSpPr>
          <p:nvPr>
            <p:ph idx="1"/>
          </p:nvPr>
        </p:nvSpPr>
        <p:spPr>
          <a:xfrm>
            <a:off x="628650" y="1825624"/>
            <a:ext cx="7886700" cy="4895851"/>
          </a:xfrm>
        </p:spPr>
        <p:txBody>
          <a:bodyPr>
            <a:normAutofit fontScale="62500" lnSpcReduction="20000"/>
          </a:bodyPr>
          <a:lstStyle/>
          <a:p>
            <a:r>
              <a:rPr lang="ru-RU" dirty="0"/>
              <a:t>Элементы с потомками (последовательности)</a:t>
            </a:r>
          </a:p>
          <a:p>
            <a:pPr marL="0" indent="0">
              <a:buNone/>
            </a:pPr>
            <a:r>
              <a:rPr lang="ru-RU" dirty="0"/>
              <a:t>Элементы с одним или более потомком декларируются с именем дочернего элемента в скобках:</a:t>
            </a:r>
          </a:p>
          <a:p>
            <a:pPr marL="0" indent="0">
              <a:buNone/>
            </a:pPr>
            <a:r>
              <a:rPr lang="en-US" dirty="0"/>
              <a:t>&lt;!ELEMENT </a:t>
            </a:r>
            <a:r>
              <a:rPr lang="ru-RU" dirty="0"/>
              <a:t>имя-элемента (потомок1)&gt;</a:t>
            </a:r>
          </a:p>
          <a:p>
            <a:pPr marL="0" indent="0">
              <a:buNone/>
            </a:pPr>
            <a:r>
              <a:rPr lang="en-US" dirty="0"/>
              <a:t>&lt;!ELEMENT </a:t>
            </a:r>
            <a:r>
              <a:rPr lang="ru-RU" dirty="0"/>
              <a:t>имя-элемента (потомок1,потомок2,...)&gt;</a:t>
            </a:r>
          </a:p>
          <a:p>
            <a:pPr marL="0" indent="0">
              <a:buNone/>
            </a:pPr>
            <a:r>
              <a:rPr lang="en-US" dirty="0"/>
              <a:t>&lt;!ELEMENT note (</a:t>
            </a:r>
            <a:r>
              <a:rPr lang="en-US" dirty="0" err="1"/>
              <a:t>to,from,heading,body</a:t>
            </a:r>
            <a:r>
              <a:rPr lang="en-US" dirty="0"/>
              <a:t>)&gt;</a:t>
            </a:r>
            <a:endParaRPr lang="ru-RU" dirty="0"/>
          </a:p>
          <a:p>
            <a:pPr marL="0" indent="0">
              <a:buNone/>
            </a:pPr>
            <a:r>
              <a:rPr lang="ru-RU" dirty="0"/>
              <a:t>Когда потомки декларируются в последовательности разделенные запятыми, они должны появляться в том же самом порядке. В полной декларации дочерние элементы также должны быть декларированы. Кроме этого, дочерние элементы также могут иметь потомки. Ниже представлена полная декларация элемента "</a:t>
            </a:r>
            <a:r>
              <a:rPr lang="ru-RU" dirty="0" err="1"/>
              <a:t>note</a:t>
            </a:r>
            <a:r>
              <a:rPr lang="ru-RU" dirty="0"/>
              <a:t>":</a:t>
            </a:r>
          </a:p>
          <a:p>
            <a:pPr marL="0" indent="0">
              <a:buNone/>
            </a:pPr>
            <a:r>
              <a:rPr lang="en-US" dirty="0"/>
              <a:t>&lt;!ELEMENT note (</a:t>
            </a:r>
            <a:r>
              <a:rPr lang="en-US" dirty="0" err="1"/>
              <a:t>to,from,heading,body</a:t>
            </a:r>
            <a:r>
              <a:rPr lang="en-US" dirty="0"/>
              <a:t>)&gt; </a:t>
            </a:r>
            <a:endParaRPr lang="ru-RU" dirty="0"/>
          </a:p>
          <a:p>
            <a:pPr marL="0" indent="0">
              <a:buNone/>
            </a:pPr>
            <a:r>
              <a:rPr lang="en-US" dirty="0"/>
              <a:t>&lt;!ELEMENT to (#PCDATA)&gt; </a:t>
            </a:r>
            <a:endParaRPr lang="ru-RU" dirty="0"/>
          </a:p>
          <a:p>
            <a:pPr marL="0" indent="0">
              <a:buNone/>
            </a:pPr>
            <a:r>
              <a:rPr lang="en-US" dirty="0"/>
              <a:t>&lt;!ELEMENT from (#PCDATA)&gt; </a:t>
            </a:r>
            <a:endParaRPr lang="ru-RU" dirty="0"/>
          </a:p>
          <a:p>
            <a:pPr marL="0" indent="0">
              <a:buNone/>
            </a:pPr>
            <a:r>
              <a:rPr lang="en-US" dirty="0"/>
              <a:t>&lt;!ELEMENT heading (#PCDATA)&gt; </a:t>
            </a:r>
            <a:endParaRPr lang="ru-RU" dirty="0"/>
          </a:p>
          <a:p>
            <a:pPr marL="0" indent="0">
              <a:buNone/>
            </a:pPr>
            <a:r>
              <a:rPr lang="en-US" dirty="0"/>
              <a:t>&lt;!ELEMENT body (#PCDATA)&gt;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54</a:t>
            </a:fld>
            <a:endParaRPr lang="ru-RU"/>
          </a:p>
        </p:txBody>
      </p:sp>
    </p:spTree>
    <p:extLst>
      <p:ext uri="{BB962C8B-B14F-4D97-AF65-F5344CB8AC3E}">
        <p14:creationId xmlns:p14="http://schemas.microsoft.com/office/powerpoint/2010/main" val="3320035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в </a:t>
            </a:r>
            <a:r>
              <a:rPr lang="en-US" dirty="0"/>
              <a:t>DTD</a:t>
            </a:r>
            <a:r>
              <a:rPr lang="ru-RU" dirty="0"/>
              <a:t>, слайд 4/5</a:t>
            </a:r>
          </a:p>
        </p:txBody>
      </p:sp>
      <p:sp>
        <p:nvSpPr>
          <p:cNvPr id="3" name="Объект 2"/>
          <p:cNvSpPr>
            <a:spLocks noGrp="1"/>
          </p:cNvSpPr>
          <p:nvPr>
            <p:ph idx="1"/>
          </p:nvPr>
        </p:nvSpPr>
        <p:spPr>
          <a:xfrm>
            <a:off x="628650" y="1825624"/>
            <a:ext cx="7886700" cy="4895851"/>
          </a:xfrm>
        </p:spPr>
        <p:txBody>
          <a:bodyPr>
            <a:normAutofit fontScale="47500" lnSpcReduction="20000"/>
          </a:bodyPr>
          <a:lstStyle/>
          <a:p>
            <a:r>
              <a:rPr lang="ru-RU" dirty="0"/>
              <a:t>Декларация единичного элемента</a:t>
            </a:r>
          </a:p>
          <a:p>
            <a:pPr marL="0" indent="0">
              <a:buNone/>
            </a:pPr>
            <a:r>
              <a:rPr lang="en-US" dirty="0"/>
              <a:t>&lt;!ELEMENT </a:t>
            </a:r>
            <a:r>
              <a:rPr lang="ru-RU" dirty="0"/>
              <a:t>имя-элемента (имя-потомка)&gt;</a:t>
            </a:r>
          </a:p>
          <a:p>
            <a:pPr marL="0" indent="0">
              <a:buNone/>
            </a:pPr>
            <a:r>
              <a:rPr lang="en-US" dirty="0"/>
              <a:t>&lt;!ELEMENT note (message)&gt;</a:t>
            </a:r>
            <a:endParaRPr lang="ru-RU" dirty="0"/>
          </a:p>
          <a:p>
            <a:pPr marL="0" indent="0">
              <a:buNone/>
            </a:pPr>
            <a:r>
              <a:rPr lang="ru-RU" dirty="0"/>
              <a:t>В приведенном примере декларируется, что элемент "</a:t>
            </a:r>
            <a:r>
              <a:rPr lang="ru-RU" dirty="0" err="1"/>
              <a:t>note</a:t>
            </a:r>
            <a:r>
              <a:rPr lang="ru-RU" dirty="0"/>
              <a:t>" должен содержать только один дочерний элемент "</a:t>
            </a:r>
            <a:r>
              <a:rPr lang="ru-RU" dirty="0" err="1"/>
              <a:t>message</a:t>
            </a:r>
            <a:r>
              <a:rPr lang="ru-RU" dirty="0"/>
              <a:t>".</a:t>
            </a:r>
          </a:p>
          <a:p>
            <a:r>
              <a:rPr lang="ru-RU" dirty="0"/>
              <a:t>Декларация минимум одного элемента</a:t>
            </a:r>
          </a:p>
          <a:p>
            <a:pPr marL="0" indent="0">
              <a:buNone/>
            </a:pPr>
            <a:r>
              <a:rPr lang="en-US" dirty="0"/>
              <a:t>&lt;!ELEMENT </a:t>
            </a:r>
            <a:r>
              <a:rPr lang="ru-RU" dirty="0"/>
              <a:t>имя-элемента (имя-потомка+)&gt;</a:t>
            </a:r>
          </a:p>
          <a:p>
            <a:pPr marL="0" indent="0">
              <a:buNone/>
            </a:pPr>
            <a:r>
              <a:rPr lang="en-US" dirty="0"/>
              <a:t>&lt;!ELEMENT note (message+)&gt;</a:t>
            </a:r>
            <a:endParaRPr lang="ru-RU" dirty="0"/>
          </a:p>
          <a:p>
            <a:pPr marL="0" indent="0">
              <a:buNone/>
            </a:pPr>
            <a:r>
              <a:rPr lang="ru-RU" dirty="0"/>
              <a:t>Знак + в приведенном примере декларирует, что элемент "</a:t>
            </a:r>
            <a:r>
              <a:rPr lang="ru-RU" dirty="0" err="1"/>
              <a:t>note</a:t>
            </a:r>
            <a:r>
              <a:rPr lang="ru-RU" dirty="0"/>
              <a:t>" должен содержать один или более дочерних элементов "</a:t>
            </a:r>
            <a:r>
              <a:rPr lang="ru-RU" dirty="0" err="1"/>
              <a:t>message</a:t>
            </a:r>
            <a:r>
              <a:rPr lang="ru-RU" dirty="0"/>
              <a:t>".</a:t>
            </a:r>
          </a:p>
          <a:p>
            <a:r>
              <a:rPr lang="ru-RU" dirty="0"/>
              <a:t>Декларирование от нуля и больше элементов</a:t>
            </a:r>
          </a:p>
          <a:p>
            <a:pPr marL="0" indent="0">
              <a:buNone/>
            </a:pPr>
            <a:r>
              <a:rPr lang="en-US" dirty="0"/>
              <a:t>&lt;!ELEMENT </a:t>
            </a:r>
            <a:r>
              <a:rPr lang="ru-RU" dirty="0"/>
              <a:t>имя-элемента (имя-потомка*)&gt;</a:t>
            </a:r>
          </a:p>
          <a:p>
            <a:pPr marL="0" indent="0">
              <a:buNone/>
            </a:pPr>
            <a:r>
              <a:rPr lang="en-US" dirty="0"/>
              <a:t>&lt;!ELEMENT note (message*)&gt;</a:t>
            </a:r>
            <a:endParaRPr lang="ru-RU" dirty="0"/>
          </a:p>
          <a:p>
            <a:pPr marL="0" indent="0">
              <a:buNone/>
            </a:pPr>
            <a:r>
              <a:rPr lang="ru-RU" dirty="0"/>
              <a:t>Знак * в примере декларирует, что элемент "</a:t>
            </a:r>
            <a:r>
              <a:rPr lang="ru-RU" dirty="0" err="1"/>
              <a:t>note</a:t>
            </a:r>
            <a:r>
              <a:rPr lang="ru-RU" dirty="0"/>
              <a:t>" может содержать сколько угодно дочерних элементов "</a:t>
            </a:r>
            <a:r>
              <a:rPr lang="ru-RU" dirty="0" err="1"/>
              <a:t>message</a:t>
            </a:r>
            <a:r>
              <a:rPr lang="ru-RU" dirty="0"/>
              <a:t>", либо не содержать их вообще.</a:t>
            </a:r>
          </a:p>
          <a:p>
            <a:r>
              <a:rPr lang="ru-RU" dirty="0"/>
              <a:t>Декларирование от нуля до одного элемента</a:t>
            </a:r>
          </a:p>
          <a:p>
            <a:pPr marL="0" indent="0">
              <a:buNone/>
            </a:pPr>
            <a:r>
              <a:rPr lang="en-US" dirty="0"/>
              <a:t>&lt;!ELEMENT </a:t>
            </a:r>
            <a:r>
              <a:rPr lang="ru-RU" dirty="0"/>
              <a:t>имя-элемента (имя-потомка?)&gt;</a:t>
            </a:r>
          </a:p>
          <a:p>
            <a:pPr marL="0" indent="0">
              <a:buNone/>
            </a:pPr>
            <a:r>
              <a:rPr lang="en-US" dirty="0"/>
              <a:t>&lt;!ELEMENT note (message?)&gt;</a:t>
            </a:r>
            <a:endParaRPr lang="ru-RU" dirty="0"/>
          </a:p>
          <a:p>
            <a:pPr marL="0" indent="0">
              <a:buNone/>
            </a:pPr>
            <a:r>
              <a:rPr lang="ru-RU" dirty="0"/>
              <a:t>Знак ? в примере декларирует, что элемент "</a:t>
            </a:r>
            <a:r>
              <a:rPr lang="ru-RU" dirty="0" err="1"/>
              <a:t>note</a:t>
            </a:r>
            <a:r>
              <a:rPr lang="ru-RU" dirty="0"/>
              <a:t>" может содержать только один дочерний элемент "</a:t>
            </a:r>
            <a:r>
              <a:rPr lang="ru-RU" dirty="0" err="1"/>
              <a:t>message</a:t>
            </a:r>
            <a:r>
              <a:rPr lang="ru-RU" dirty="0"/>
              <a:t>", либо не содержать его вообще</a:t>
            </a:r>
          </a:p>
          <a:p>
            <a:endParaRPr lang="ru-RU" dirty="0"/>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55</a:t>
            </a:fld>
            <a:endParaRPr lang="ru-RU"/>
          </a:p>
        </p:txBody>
      </p:sp>
    </p:spTree>
    <p:extLst>
      <p:ext uri="{BB962C8B-B14F-4D97-AF65-F5344CB8AC3E}">
        <p14:creationId xmlns:p14="http://schemas.microsoft.com/office/powerpoint/2010/main" val="4289285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элементов в </a:t>
            </a:r>
            <a:r>
              <a:rPr lang="en-US" dirty="0"/>
              <a:t>DTD</a:t>
            </a:r>
            <a:r>
              <a:rPr lang="ru-RU" dirty="0"/>
              <a:t>, слайд 5/5</a:t>
            </a:r>
          </a:p>
        </p:txBody>
      </p:sp>
      <p:sp>
        <p:nvSpPr>
          <p:cNvPr id="3" name="Объект 2"/>
          <p:cNvSpPr>
            <a:spLocks noGrp="1"/>
          </p:cNvSpPr>
          <p:nvPr>
            <p:ph idx="1"/>
          </p:nvPr>
        </p:nvSpPr>
        <p:spPr/>
        <p:txBody>
          <a:bodyPr>
            <a:normAutofit fontScale="85000" lnSpcReduction="20000"/>
          </a:bodyPr>
          <a:lstStyle/>
          <a:p>
            <a:r>
              <a:rPr lang="ru-RU" dirty="0"/>
              <a:t>Декларирование альтернативных элементов</a:t>
            </a:r>
          </a:p>
          <a:p>
            <a:pPr marL="0" indent="0">
              <a:buNone/>
            </a:pPr>
            <a:r>
              <a:rPr lang="en-US" dirty="0"/>
              <a:t>&lt;!ELEMENT note (</a:t>
            </a:r>
            <a:r>
              <a:rPr lang="en-US" dirty="0" err="1"/>
              <a:t>to,from,header</a:t>
            </a:r>
            <a:r>
              <a:rPr lang="en-US" dirty="0"/>
              <a:t>,(</a:t>
            </a:r>
            <a:r>
              <a:rPr lang="en-US" dirty="0" err="1"/>
              <a:t>message|body</a:t>
            </a:r>
            <a:r>
              <a:rPr lang="en-US" dirty="0"/>
              <a:t>))&gt;</a:t>
            </a:r>
            <a:endParaRPr lang="ru-RU" dirty="0"/>
          </a:p>
          <a:p>
            <a:pPr marL="0" indent="0">
              <a:buNone/>
            </a:pPr>
            <a:r>
              <a:rPr lang="ru-RU" dirty="0"/>
              <a:t>В вышеприведенном примере декларируется, что элемент "</a:t>
            </a:r>
            <a:r>
              <a:rPr lang="ru-RU" dirty="0" err="1"/>
              <a:t>note</a:t>
            </a:r>
            <a:r>
              <a:rPr lang="ru-RU" dirty="0"/>
              <a:t>" должен содержать элементы "</a:t>
            </a:r>
            <a:r>
              <a:rPr lang="ru-RU" dirty="0" err="1"/>
              <a:t>to</a:t>
            </a:r>
            <a:r>
              <a:rPr lang="ru-RU" dirty="0"/>
              <a:t>", "</a:t>
            </a:r>
            <a:r>
              <a:rPr lang="ru-RU" dirty="0" err="1"/>
              <a:t>from</a:t>
            </a:r>
            <a:r>
              <a:rPr lang="ru-RU" dirty="0"/>
              <a:t>", "</a:t>
            </a:r>
            <a:r>
              <a:rPr lang="ru-RU" dirty="0" err="1"/>
              <a:t>header</a:t>
            </a:r>
            <a:r>
              <a:rPr lang="ru-RU" dirty="0"/>
              <a:t>" и либо элемент "</a:t>
            </a:r>
            <a:r>
              <a:rPr lang="ru-RU" dirty="0" err="1"/>
              <a:t>message</a:t>
            </a:r>
            <a:r>
              <a:rPr lang="ru-RU" dirty="0"/>
              <a:t>", либо элемент "</a:t>
            </a:r>
            <a:r>
              <a:rPr lang="ru-RU" dirty="0" err="1"/>
              <a:t>body</a:t>
            </a:r>
            <a:r>
              <a:rPr lang="ru-RU" dirty="0"/>
              <a:t>".</a:t>
            </a:r>
          </a:p>
          <a:p>
            <a:r>
              <a:rPr lang="ru-RU" dirty="0"/>
              <a:t>Декларирование смешанного контента</a:t>
            </a:r>
          </a:p>
          <a:p>
            <a:pPr marL="0" indent="0">
              <a:buNone/>
            </a:pPr>
            <a:r>
              <a:rPr lang="en-US" dirty="0"/>
              <a:t>&lt;!ELEMENT note (#</a:t>
            </a:r>
            <a:r>
              <a:rPr lang="en-US" dirty="0" err="1"/>
              <a:t>PCDATA|to|from|header|message</a:t>
            </a:r>
            <a:r>
              <a:rPr lang="en-US" dirty="0"/>
              <a:t>)*&gt;</a:t>
            </a:r>
            <a:endParaRPr lang="ru-RU" dirty="0"/>
          </a:p>
          <a:p>
            <a:pPr marL="0" indent="0">
              <a:buNone/>
            </a:pPr>
            <a:r>
              <a:rPr lang="ru-RU" dirty="0"/>
              <a:t>В приведенном выше примере декларируется, что элемент "</a:t>
            </a:r>
            <a:r>
              <a:rPr lang="ru-RU" dirty="0" err="1"/>
              <a:t>note</a:t>
            </a:r>
            <a:r>
              <a:rPr lang="ru-RU" dirty="0"/>
              <a:t>" может содержать сколько угодно анализируемых символьных данных, элементов "</a:t>
            </a:r>
            <a:r>
              <a:rPr lang="ru-RU" dirty="0" err="1"/>
              <a:t>to</a:t>
            </a:r>
            <a:r>
              <a:rPr lang="ru-RU" dirty="0"/>
              <a:t>", "</a:t>
            </a:r>
            <a:r>
              <a:rPr lang="ru-RU" dirty="0" err="1"/>
              <a:t>from</a:t>
            </a:r>
            <a:r>
              <a:rPr lang="ru-RU" dirty="0"/>
              <a:t>", "</a:t>
            </a:r>
            <a:r>
              <a:rPr lang="ru-RU" dirty="0" err="1"/>
              <a:t>header</a:t>
            </a:r>
            <a:r>
              <a:rPr lang="ru-RU" dirty="0"/>
              <a:t>" или "</a:t>
            </a:r>
            <a:r>
              <a:rPr lang="ru-RU" dirty="0" err="1"/>
              <a:t>message</a:t>
            </a:r>
            <a:r>
              <a:rPr lang="ru-RU" dirty="0"/>
              <a:t>", либо не содержать их вообще.</a:t>
            </a:r>
          </a:p>
        </p:txBody>
      </p:sp>
      <p:sp>
        <p:nvSpPr>
          <p:cNvPr id="4" name="Номер слайда 3"/>
          <p:cNvSpPr>
            <a:spLocks noGrp="1"/>
          </p:cNvSpPr>
          <p:nvPr>
            <p:ph type="sldNum" sz="quarter" idx="12"/>
          </p:nvPr>
        </p:nvSpPr>
        <p:spPr/>
        <p:txBody>
          <a:bodyPr/>
          <a:lstStyle/>
          <a:p>
            <a:fld id="{27BF893A-1522-497C-9455-E0D4EBB3EDB5}" type="slidenum">
              <a:rPr lang="ru-RU" smtClean="0"/>
              <a:pPr/>
              <a:t>56</a:t>
            </a:fld>
            <a:endParaRPr lang="ru-RU"/>
          </a:p>
        </p:txBody>
      </p:sp>
    </p:spTree>
    <p:extLst>
      <p:ext uri="{BB962C8B-B14F-4D97-AF65-F5344CB8AC3E}">
        <p14:creationId xmlns:p14="http://schemas.microsoft.com/office/powerpoint/2010/main" val="4293255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атрибутов в </a:t>
            </a:r>
            <a:r>
              <a:rPr lang="en-US" dirty="0"/>
              <a:t>XML DTD</a:t>
            </a:r>
            <a:endParaRPr lang="ru-RU" dirty="0"/>
          </a:p>
        </p:txBody>
      </p:sp>
      <p:sp>
        <p:nvSpPr>
          <p:cNvPr id="3" name="Объект 2"/>
          <p:cNvSpPr>
            <a:spLocks noGrp="1"/>
          </p:cNvSpPr>
          <p:nvPr>
            <p:ph idx="1"/>
          </p:nvPr>
        </p:nvSpPr>
        <p:spPr/>
        <p:txBody>
          <a:bodyPr/>
          <a:lstStyle/>
          <a:p>
            <a:pPr marL="0" indent="0">
              <a:buNone/>
            </a:pPr>
            <a:r>
              <a:rPr lang="ru-RU" dirty="0"/>
              <a:t>В DTD атрибуты определяются при помощи декларации </a:t>
            </a:r>
            <a:r>
              <a:rPr lang="ru-RU" b="1" dirty="0"/>
              <a:t>ATTLIST</a:t>
            </a:r>
            <a:r>
              <a:rPr lang="ru-RU" dirty="0"/>
              <a:t>. Декларация атрибутов имеет следующий синтаксис:</a:t>
            </a:r>
          </a:p>
          <a:p>
            <a:pPr marL="0" indent="0">
              <a:buNone/>
            </a:pPr>
            <a:r>
              <a:rPr lang="ru-RU" dirty="0"/>
              <a:t>&lt;!ATTLIST имя-элемента имя-атрибута тип-атрибута значение-атрибута&gt;</a:t>
            </a:r>
          </a:p>
          <a:p>
            <a:pPr marL="0" indent="0">
              <a:buNone/>
            </a:pPr>
            <a:r>
              <a:rPr lang="ru-RU" dirty="0"/>
              <a:t>Пример </a:t>
            </a:r>
            <a:r>
              <a:rPr lang="en-US" dirty="0"/>
              <a:t>DTD:</a:t>
            </a:r>
            <a:endParaRPr lang="ru-RU" dirty="0"/>
          </a:p>
          <a:p>
            <a:pPr marL="0" indent="0">
              <a:buNone/>
            </a:pPr>
            <a:r>
              <a:rPr lang="en-US" dirty="0"/>
              <a:t>&lt;!ATTLIST payment type CDATA "check"&gt;</a:t>
            </a:r>
            <a:endParaRPr lang="ru-RU" dirty="0"/>
          </a:p>
          <a:p>
            <a:pPr marL="0" indent="0">
              <a:buNone/>
            </a:pPr>
            <a:r>
              <a:rPr lang="ru-RU" dirty="0"/>
              <a:t>Пример </a:t>
            </a:r>
            <a:r>
              <a:rPr lang="en-US" dirty="0"/>
              <a:t>XML:</a:t>
            </a:r>
            <a:endParaRPr lang="ru-RU" dirty="0"/>
          </a:p>
          <a:p>
            <a:pPr marL="0" indent="0">
              <a:buNone/>
            </a:pPr>
            <a:r>
              <a:rPr lang="en-US" dirty="0"/>
              <a:t>&lt;payment type="check" /&gt;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57</a:t>
            </a:fld>
            <a:endParaRPr lang="ru-RU"/>
          </a:p>
        </p:txBody>
      </p:sp>
    </p:spTree>
    <p:extLst>
      <p:ext uri="{BB962C8B-B14F-4D97-AF65-F5344CB8AC3E}">
        <p14:creationId xmlns:p14="http://schemas.microsoft.com/office/powerpoint/2010/main" val="4156766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Значения параметра «тип-атрибута»</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831378280"/>
              </p:ext>
            </p:extLst>
          </p:nvPr>
        </p:nvGraphicFramePr>
        <p:xfrm>
          <a:off x="628650" y="1825625"/>
          <a:ext cx="7886700" cy="4450080"/>
        </p:xfrm>
        <a:graphic>
          <a:graphicData uri="http://schemas.openxmlformats.org/drawingml/2006/table">
            <a:tbl>
              <a:tblPr firstRow="1" bandRow="1">
                <a:tableStyleId>{5C22544A-7EE6-4342-B048-85BDC9FD1C3A}</a:tableStyleId>
              </a:tblPr>
              <a:tblGrid>
                <a:gridCol w="1467569">
                  <a:extLst>
                    <a:ext uri="{9D8B030D-6E8A-4147-A177-3AD203B41FA5}">
                      <a16:colId xmlns:a16="http://schemas.microsoft.com/office/drawing/2014/main" val="684866617"/>
                    </a:ext>
                  </a:extLst>
                </a:gridCol>
                <a:gridCol w="6419131">
                  <a:extLst>
                    <a:ext uri="{9D8B030D-6E8A-4147-A177-3AD203B41FA5}">
                      <a16:colId xmlns:a16="http://schemas.microsoft.com/office/drawing/2014/main" val="2792379329"/>
                    </a:ext>
                  </a:extLst>
                </a:gridCol>
              </a:tblGrid>
              <a:tr h="370840">
                <a:tc>
                  <a:txBody>
                    <a:bodyPr/>
                    <a:lstStyle/>
                    <a:p>
                      <a:r>
                        <a:rPr lang="ru-RU" dirty="0"/>
                        <a:t>Тип</a:t>
                      </a:r>
                    </a:p>
                  </a:txBody>
                  <a:tcPr/>
                </a:tc>
                <a:tc>
                  <a:txBody>
                    <a:bodyPr/>
                    <a:lstStyle/>
                    <a:p>
                      <a:r>
                        <a:rPr lang="ru-RU" dirty="0"/>
                        <a:t>Описание</a:t>
                      </a:r>
                    </a:p>
                  </a:txBody>
                  <a:tcPr/>
                </a:tc>
                <a:extLst>
                  <a:ext uri="{0D108BD9-81ED-4DB2-BD59-A6C34878D82A}">
                    <a16:rowId xmlns:a16="http://schemas.microsoft.com/office/drawing/2014/main" val="843035607"/>
                  </a:ext>
                </a:extLst>
              </a:tr>
              <a:tr h="370840">
                <a:tc>
                  <a:txBody>
                    <a:bodyPr/>
                    <a:lstStyle/>
                    <a:p>
                      <a:r>
                        <a:rPr lang="en-US" sz="1800" b="0" i="0" kern="1200" dirty="0">
                          <a:solidFill>
                            <a:schemeClr val="dk1"/>
                          </a:solidFill>
                          <a:effectLst/>
                          <a:latin typeface="+mn-lt"/>
                          <a:ea typeface="+mn-ea"/>
                          <a:cs typeface="+mn-cs"/>
                        </a:rPr>
                        <a:t>CDATA</a:t>
                      </a:r>
                      <a:endParaRPr lang="ru-RU" dirty="0"/>
                    </a:p>
                  </a:txBody>
                  <a:tcPr/>
                </a:tc>
                <a:tc>
                  <a:txBody>
                    <a:bodyPr/>
                    <a:lstStyle/>
                    <a:p>
                      <a:r>
                        <a:rPr lang="ru-RU" sz="1800" b="0" i="0" kern="1200" dirty="0">
                          <a:solidFill>
                            <a:schemeClr val="dk1"/>
                          </a:solidFill>
                          <a:effectLst/>
                          <a:latin typeface="+mn-lt"/>
                          <a:ea typeface="+mn-ea"/>
                          <a:cs typeface="+mn-cs"/>
                        </a:rPr>
                        <a:t>Значение — символьные данные</a:t>
                      </a:r>
                      <a:endParaRPr lang="ru-RU" dirty="0"/>
                    </a:p>
                  </a:txBody>
                  <a:tcPr/>
                </a:tc>
                <a:extLst>
                  <a:ext uri="{0D108BD9-81ED-4DB2-BD59-A6C34878D82A}">
                    <a16:rowId xmlns:a16="http://schemas.microsoft.com/office/drawing/2014/main" val="3591963864"/>
                  </a:ext>
                </a:extLst>
              </a:tr>
              <a:tr h="370840">
                <a:tc>
                  <a:txBody>
                    <a:bodyPr/>
                    <a:lstStyle/>
                    <a:p>
                      <a:r>
                        <a:rPr lang="en-US" sz="1800" b="0" i="0" kern="1200" dirty="0">
                          <a:solidFill>
                            <a:schemeClr val="dk1"/>
                          </a:solidFill>
                          <a:effectLst/>
                          <a:latin typeface="+mn-lt"/>
                          <a:ea typeface="+mn-ea"/>
                          <a:cs typeface="+mn-cs"/>
                        </a:rPr>
                        <a:t>(en1|en2|..)</a:t>
                      </a:r>
                      <a:endParaRPr lang="ru-RU" dirty="0"/>
                    </a:p>
                  </a:txBody>
                  <a:tcPr/>
                </a:tc>
                <a:tc>
                  <a:txBody>
                    <a:bodyPr/>
                    <a:lstStyle/>
                    <a:p>
                      <a:r>
                        <a:rPr lang="ru-RU" sz="1800" b="0" i="0" kern="1200" dirty="0">
                          <a:solidFill>
                            <a:schemeClr val="dk1"/>
                          </a:solidFill>
                          <a:effectLst/>
                          <a:latin typeface="+mn-lt"/>
                          <a:ea typeface="+mn-ea"/>
                          <a:cs typeface="+mn-cs"/>
                        </a:rPr>
                        <a:t>Значение должно быть из перечисленного списка</a:t>
                      </a:r>
                      <a:endParaRPr lang="ru-RU" dirty="0"/>
                    </a:p>
                  </a:txBody>
                  <a:tcPr/>
                </a:tc>
                <a:extLst>
                  <a:ext uri="{0D108BD9-81ED-4DB2-BD59-A6C34878D82A}">
                    <a16:rowId xmlns:a16="http://schemas.microsoft.com/office/drawing/2014/main" val="3026793652"/>
                  </a:ext>
                </a:extLst>
              </a:tr>
              <a:tr h="370840">
                <a:tc>
                  <a:txBody>
                    <a:bodyPr/>
                    <a:lstStyle/>
                    <a:p>
                      <a:r>
                        <a:rPr lang="en-US" sz="1800" b="0" i="0" kern="1200" dirty="0">
                          <a:solidFill>
                            <a:schemeClr val="dk1"/>
                          </a:solidFill>
                          <a:effectLst/>
                          <a:latin typeface="+mn-lt"/>
                          <a:ea typeface="+mn-ea"/>
                          <a:cs typeface="+mn-cs"/>
                        </a:rPr>
                        <a:t>ID</a:t>
                      </a:r>
                      <a:endParaRPr lang="ru-RU" dirty="0"/>
                    </a:p>
                  </a:txBody>
                  <a:tcPr/>
                </a:tc>
                <a:tc>
                  <a:txBody>
                    <a:bodyPr/>
                    <a:lstStyle/>
                    <a:p>
                      <a:r>
                        <a:rPr lang="ru-RU" sz="1800" b="0" i="0" kern="1200" dirty="0">
                          <a:solidFill>
                            <a:schemeClr val="dk1"/>
                          </a:solidFill>
                          <a:effectLst/>
                          <a:latin typeface="+mn-lt"/>
                          <a:ea typeface="+mn-ea"/>
                          <a:cs typeface="+mn-cs"/>
                        </a:rPr>
                        <a:t>Значение — уникальный идентификатор</a:t>
                      </a:r>
                      <a:endParaRPr lang="ru-RU" dirty="0"/>
                    </a:p>
                  </a:txBody>
                  <a:tcPr/>
                </a:tc>
                <a:extLst>
                  <a:ext uri="{0D108BD9-81ED-4DB2-BD59-A6C34878D82A}">
                    <a16:rowId xmlns:a16="http://schemas.microsoft.com/office/drawing/2014/main" val="226270564"/>
                  </a:ext>
                </a:extLst>
              </a:tr>
              <a:tr h="370840">
                <a:tc>
                  <a:txBody>
                    <a:bodyPr/>
                    <a:lstStyle/>
                    <a:p>
                      <a:r>
                        <a:rPr lang="en-US" sz="1800" b="0" i="0" kern="1200" dirty="0">
                          <a:solidFill>
                            <a:schemeClr val="dk1"/>
                          </a:solidFill>
                          <a:effectLst/>
                          <a:latin typeface="+mn-lt"/>
                          <a:ea typeface="+mn-ea"/>
                          <a:cs typeface="+mn-cs"/>
                        </a:rPr>
                        <a:t>IDREF</a:t>
                      </a:r>
                      <a:endParaRPr lang="ru-RU" dirty="0"/>
                    </a:p>
                  </a:txBody>
                  <a:tcPr/>
                </a:tc>
                <a:tc>
                  <a:txBody>
                    <a:bodyPr/>
                    <a:lstStyle/>
                    <a:p>
                      <a:r>
                        <a:rPr lang="ru-RU" sz="1800" b="0" i="0" kern="1200" dirty="0">
                          <a:solidFill>
                            <a:schemeClr val="dk1"/>
                          </a:solidFill>
                          <a:effectLst/>
                          <a:latin typeface="+mn-lt"/>
                          <a:ea typeface="+mn-ea"/>
                          <a:cs typeface="+mn-cs"/>
                        </a:rPr>
                        <a:t>Значение — идентификатор другого элемента</a:t>
                      </a:r>
                      <a:endParaRPr lang="ru-RU" dirty="0"/>
                    </a:p>
                  </a:txBody>
                  <a:tcPr/>
                </a:tc>
                <a:extLst>
                  <a:ext uri="{0D108BD9-81ED-4DB2-BD59-A6C34878D82A}">
                    <a16:rowId xmlns:a16="http://schemas.microsoft.com/office/drawing/2014/main" val="354436519"/>
                  </a:ext>
                </a:extLst>
              </a:tr>
              <a:tr h="370840">
                <a:tc>
                  <a:txBody>
                    <a:bodyPr/>
                    <a:lstStyle/>
                    <a:p>
                      <a:r>
                        <a:rPr lang="en-US" sz="1800" b="0" i="0" kern="1200" dirty="0">
                          <a:solidFill>
                            <a:schemeClr val="dk1"/>
                          </a:solidFill>
                          <a:effectLst/>
                          <a:latin typeface="+mn-lt"/>
                          <a:ea typeface="+mn-ea"/>
                          <a:cs typeface="+mn-cs"/>
                        </a:rPr>
                        <a:t>IDREFS</a:t>
                      </a:r>
                      <a:endParaRPr lang="ru-RU" dirty="0"/>
                    </a:p>
                  </a:txBody>
                  <a:tcPr/>
                </a:tc>
                <a:tc>
                  <a:txBody>
                    <a:bodyPr/>
                    <a:lstStyle/>
                    <a:p>
                      <a:r>
                        <a:rPr lang="ru-RU" sz="1800" b="0" i="0" kern="1200" dirty="0">
                          <a:solidFill>
                            <a:schemeClr val="dk1"/>
                          </a:solidFill>
                          <a:effectLst/>
                          <a:latin typeface="+mn-lt"/>
                          <a:ea typeface="+mn-ea"/>
                          <a:cs typeface="+mn-cs"/>
                        </a:rPr>
                        <a:t>Значение — список других идентификаторов</a:t>
                      </a:r>
                      <a:endParaRPr lang="ru-RU" dirty="0"/>
                    </a:p>
                  </a:txBody>
                  <a:tcPr/>
                </a:tc>
                <a:extLst>
                  <a:ext uri="{0D108BD9-81ED-4DB2-BD59-A6C34878D82A}">
                    <a16:rowId xmlns:a16="http://schemas.microsoft.com/office/drawing/2014/main" val="3136333565"/>
                  </a:ext>
                </a:extLst>
              </a:tr>
              <a:tr h="370840">
                <a:tc>
                  <a:txBody>
                    <a:bodyPr/>
                    <a:lstStyle/>
                    <a:p>
                      <a:r>
                        <a:rPr lang="en-US" sz="1800" b="0" i="0" kern="1200" dirty="0">
                          <a:solidFill>
                            <a:schemeClr val="dk1"/>
                          </a:solidFill>
                          <a:effectLst/>
                          <a:latin typeface="+mn-lt"/>
                          <a:ea typeface="+mn-ea"/>
                          <a:cs typeface="+mn-cs"/>
                        </a:rPr>
                        <a:t>NMTOKEN</a:t>
                      </a:r>
                      <a:endParaRPr lang="ru-RU" dirty="0"/>
                    </a:p>
                  </a:txBody>
                  <a:tcPr/>
                </a:tc>
                <a:tc>
                  <a:txBody>
                    <a:bodyPr/>
                    <a:lstStyle/>
                    <a:p>
                      <a:r>
                        <a:rPr lang="ru-RU" sz="1800" b="0" i="0" kern="1200" dirty="0">
                          <a:solidFill>
                            <a:schemeClr val="dk1"/>
                          </a:solidFill>
                          <a:effectLst/>
                          <a:latin typeface="+mn-lt"/>
                          <a:ea typeface="+mn-ea"/>
                          <a:cs typeface="+mn-cs"/>
                        </a:rPr>
                        <a:t>Значение — допустимое </a:t>
                      </a:r>
                      <a:r>
                        <a:rPr lang="en-US" sz="1800" b="0" i="0" kern="1200" dirty="0">
                          <a:solidFill>
                            <a:schemeClr val="dk1"/>
                          </a:solidFill>
                          <a:effectLst/>
                          <a:latin typeface="+mn-lt"/>
                          <a:ea typeface="+mn-ea"/>
                          <a:cs typeface="+mn-cs"/>
                        </a:rPr>
                        <a:t>XML </a:t>
                      </a:r>
                      <a:r>
                        <a:rPr lang="ru-RU" sz="1800" b="0" i="0" kern="1200" dirty="0">
                          <a:solidFill>
                            <a:schemeClr val="dk1"/>
                          </a:solidFill>
                          <a:effectLst/>
                          <a:latin typeface="+mn-lt"/>
                          <a:ea typeface="+mn-ea"/>
                          <a:cs typeface="+mn-cs"/>
                        </a:rPr>
                        <a:t>имя</a:t>
                      </a:r>
                      <a:endParaRPr lang="ru-RU" dirty="0"/>
                    </a:p>
                  </a:txBody>
                  <a:tcPr/>
                </a:tc>
                <a:extLst>
                  <a:ext uri="{0D108BD9-81ED-4DB2-BD59-A6C34878D82A}">
                    <a16:rowId xmlns:a16="http://schemas.microsoft.com/office/drawing/2014/main" val="2486204580"/>
                  </a:ext>
                </a:extLst>
              </a:tr>
              <a:tr h="370840">
                <a:tc>
                  <a:txBody>
                    <a:bodyPr/>
                    <a:lstStyle/>
                    <a:p>
                      <a:r>
                        <a:rPr lang="en-US" sz="1800" b="0" i="0" kern="1200" dirty="0">
                          <a:solidFill>
                            <a:schemeClr val="dk1"/>
                          </a:solidFill>
                          <a:effectLst/>
                          <a:latin typeface="+mn-lt"/>
                          <a:ea typeface="+mn-ea"/>
                          <a:cs typeface="+mn-cs"/>
                        </a:rPr>
                        <a:t>NMTOKENS</a:t>
                      </a:r>
                      <a:endParaRPr lang="ru-RU" dirty="0"/>
                    </a:p>
                  </a:txBody>
                  <a:tcPr/>
                </a:tc>
                <a:tc>
                  <a:txBody>
                    <a:bodyPr/>
                    <a:lstStyle/>
                    <a:p>
                      <a:r>
                        <a:rPr lang="ru-RU" sz="1800" b="0" i="0" kern="1200" dirty="0">
                          <a:solidFill>
                            <a:schemeClr val="dk1"/>
                          </a:solidFill>
                          <a:effectLst/>
                          <a:latin typeface="+mn-lt"/>
                          <a:ea typeface="+mn-ea"/>
                          <a:cs typeface="+mn-cs"/>
                        </a:rPr>
                        <a:t>Значение — список допустимых XML имен</a:t>
                      </a:r>
                      <a:endParaRPr lang="ru-RU" dirty="0"/>
                    </a:p>
                  </a:txBody>
                  <a:tcPr/>
                </a:tc>
                <a:extLst>
                  <a:ext uri="{0D108BD9-81ED-4DB2-BD59-A6C34878D82A}">
                    <a16:rowId xmlns:a16="http://schemas.microsoft.com/office/drawing/2014/main" val="3317830598"/>
                  </a:ext>
                </a:extLst>
              </a:tr>
              <a:tr h="370840">
                <a:tc>
                  <a:txBody>
                    <a:bodyPr/>
                    <a:lstStyle/>
                    <a:p>
                      <a:r>
                        <a:rPr lang="en-US" sz="1800" b="0" i="0" kern="1200" dirty="0">
                          <a:solidFill>
                            <a:schemeClr val="dk1"/>
                          </a:solidFill>
                          <a:effectLst/>
                          <a:latin typeface="+mn-lt"/>
                          <a:ea typeface="+mn-ea"/>
                          <a:cs typeface="+mn-cs"/>
                        </a:rPr>
                        <a:t>ENTITY</a:t>
                      </a:r>
                      <a:endParaRPr lang="ru-RU" dirty="0"/>
                    </a:p>
                  </a:txBody>
                  <a:tcPr/>
                </a:tc>
                <a:tc>
                  <a:txBody>
                    <a:bodyPr/>
                    <a:lstStyle/>
                    <a:p>
                      <a:r>
                        <a:rPr lang="ru-RU" sz="1800" b="0" i="0" kern="1200" dirty="0">
                          <a:solidFill>
                            <a:schemeClr val="dk1"/>
                          </a:solidFill>
                          <a:effectLst/>
                          <a:latin typeface="+mn-lt"/>
                          <a:ea typeface="+mn-ea"/>
                          <a:cs typeface="+mn-cs"/>
                        </a:rPr>
                        <a:t>Значение — сущность</a:t>
                      </a:r>
                      <a:endParaRPr lang="ru-RU" dirty="0"/>
                    </a:p>
                  </a:txBody>
                  <a:tcPr/>
                </a:tc>
                <a:extLst>
                  <a:ext uri="{0D108BD9-81ED-4DB2-BD59-A6C34878D82A}">
                    <a16:rowId xmlns:a16="http://schemas.microsoft.com/office/drawing/2014/main" val="3540960627"/>
                  </a:ext>
                </a:extLst>
              </a:tr>
              <a:tr h="370840">
                <a:tc>
                  <a:txBody>
                    <a:bodyPr/>
                    <a:lstStyle/>
                    <a:p>
                      <a:r>
                        <a:rPr lang="en-US" sz="1800" b="0" i="0" kern="1200" dirty="0">
                          <a:solidFill>
                            <a:schemeClr val="dk1"/>
                          </a:solidFill>
                          <a:effectLst/>
                          <a:latin typeface="+mn-lt"/>
                          <a:ea typeface="+mn-ea"/>
                          <a:cs typeface="+mn-cs"/>
                        </a:rPr>
                        <a:t>ENTITIES</a:t>
                      </a:r>
                      <a:endParaRPr lang="ru-RU" dirty="0"/>
                    </a:p>
                  </a:txBody>
                  <a:tcPr/>
                </a:tc>
                <a:tc>
                  <a:txBody>
                    <a:bodyPr/>
                    <a:lstStyle/>
                    <a:p>
                      <a:r>
                        <a:rPr lang="ru-RU" sz="1800" b="0" i="0" kern="1200" dirty="0">
                          <a:solidFill>
                            <a:schemeClr val="dk1"/>
                          </a:solidFill>
                          <a:effectLst/>
                          <a:latin typeface="+mn-lt"/>
                          <a:ea typeface="+mn-ea"/>
                          <a:cs typeface="+mn-cs"/>
                        </a:rPr>
                        <a:t>Значение — список сущностей</a:t>
                      </a:r>
                      <a:endParaRPr lang="ru-RU" dirty="0"/>
                    </a:p>
                  </a:txBody>
                  <a:tcPr/>
                </a:tc>
                <a:extLst>
                  <a:ext uri="{0D108BD9-81ED-4DB2-BD59-A6C34878D82A}">
                    <a16:rowId xmlns:a16="http://schemas.microsoft.com/office/drawing/2014/main" val="3671705302"/>
                  </a:ext>
                </a:extLst>
              </a:tr>
              <a:tr h="370840">
                <a:tc>
                  <a:txBody>
                    <a:bodyPr/>
                    <a:lstStyle/>
                    <a:p>
                      <a:r>
                        <a:rPr lang="en-US" sz="1800" b="0" i="0" kern="1200" dirty="0">
                          <a:solidFill>
                            <a:schemeClr val="dk1"/>
                          </a:solidFill>
                          <a:effectLst/>
                          <a:latin typeface="+mn-lt"/>
                          <a:ea typeface="+mn-ea"/>
                          <a:cs typeface="+mn-cs"/>
                        </a:rPr>
                        <a:t>NOTATION</a:t>
                      </a:r>
                      <a:endParaRPr lang="ru-RU" dirty="0"/>
                    </a:p>
                  </a:txBody>
                  <a:tcPr/>
                </a:tc>
                <a:tc>
                  <a:txBody>
                    <a:bodyPr/>
                    <a:lstStyle/>
                    <a:p>
                      <a:r>
                        <a:rPr lang="ru-RU" sz="1800" b="0" i="0" kern="1200" dirty="0">
                          <a:solidFill>
                            <a:schemeClr val="dk1"/>
                          </a:solidFill>
                          <a:effectLst/>
                          <a:latin typeface="+mn-lt"/>
                          <a:ea typeface="+mn-ea"/>
                          <a:cs typeface="+mn-cs"/>
                        </a:rPr>
                        <a:t>Значение — имя нотации</a:t>
                      </a:r>
                      <a:endParaRPr lang="ru-RU" dirty="0"/>
                    </a:p>
                  </a:txBody>
                  <a:tcPr/>
                </a:tc>
                <a:extLst>
                  <a:ext uri="{0D108BD9-81ED-4DB2-BD59-A6C34878D82A}">
                    <a16:rowId xmlns:a16="http://schemas.microsoft.com/office/drawing/2014/main" val="3490783560"/>
                  </a:ext>
                </a:extLst>
              </a:tr>
              <a:tr h="370840">
                <a:tc>
                  <a:txBody>
                    <a:bodyPr/>
                    <a:lstStyle/>
                    <a:p>
                      <a:r>
                        <a:rPr lang="en-US" sz="1800" b="0" i="0" kern="1200" dirty="0">
                          <a:solidFill>
                            <a:schemeClr val="dk1"/>
                          </a:solidFill>
                          <a:effectLst/>
                          <a:latin typeface="+mn-lt"/>
                          <a:ea typeface="+mn-ea"/>
                          <a:cs typeface="+mn-cs"/>
                        </a:rPr>
                        <a:t>xml:</a:t>
                      </a:r>
                      <a:endParaRPr lang="ru-RU" dirty="0"/>
                    </a:p>
                  </a:txBody>
                  <a:tcPr/>
                </a:tc>
                <a:tc>
                  <a:txBody>
                    <a:bodyPr/>
                    <a:lstStyle/>
                    <a:p>
                      <a:r>
                        <a:rPr lang="ru-RU" sz="1800" b="0" i="0" kern="1200" dirty="0">
                          <a:solidFill>
                            <a:schemeClr val="dk1"/>
                          </a:solidFill>
                          <a:effectLst/>
                          <a:latin typeface="+mn-lt"/>
                          <a:ea typeface="+mn-ea"/>
                          <a:cs typeface="+mn-cs"/>
                        </a:rPr>
                        <a:t>Значение — предопределенное </a:t>
                      </a:r>
                      <a:r>
                        <a:rPr lang="en-US" sz="1800" b="0" i="0" kern="1200" dirty="0">
                          <a:solidFill>
                            <a:schemeClr val="dk1"/>
                          </a:solidFill>
                          <a:effectLst/>
                          <a:latin typeface="+mn-lt"/>
                          <a:ea typeface="+mn-ea"/>
                          <a:cs typeface="+mn-cs"/>
                        </a:rPr>
                        <a:t>xml </a:t>
                      </a:r>
                      <a:r>
                        <a:rPr lang="ru-RU" sz="1800" b="0" i="0" kern="1200" dirty="0">
                          <a:solidFill>
                            <a:schemeClr val="dk1"/>
                          </a:solidFill>
                          <a:effectLst/>
                          <a:latin typeface="+mn-lt"/>
                          <a:ea typeface="+mn-ea"/>
                          <a:cs typeface="+mn-cs"/>
                        </a:rPr>
                        <a:t>значение</a:t>
                      </a:r>
                      <a:endParaRPr lang="ru-RU" dirty="0"/>
                    </a:p>
                  </a:txBody>
                  <a:tcPr/>
                </a:tc>
                <a:extLst>
                  <a:ext uri="{0D108BD9-81ED-4DB2-BD59-A6C34878D82A}">
                    <a16:rowId xmlns:a16="http://schemas.microsoft.com/office/drawing/2014/main" val="535291780"/>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58</a:t>
            </a:fld>
            <a:endParaRPr lang="ru-RU"/>
          </a:p>
        </p:txBody>
      </p:sp>
    </p:spTree>
    <p:extLst>
      <p:ext uri="{BB962C8B-B14F-4D97-AF65-F5344CB8AC3E}">
        <p14:creationId xmlns:p14="http://schemas.microsoft.com/office/powerpoint/2010/main" val="451667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Значения параметра «значение атрибута»</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0129519"/>
              </p:ext>
            </p:extLst>
          </p:nvPr>
        </p:nvGraphicFramePr>
        <p:xfrm>
          <a:off x="628650" y="1825625"/>
          <a:ext cx="7886700" cy="22402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697698164"/>
                    </a:ext>
                  </a:extLst>
                </a:gridCol>
                <a:gridCol w="3943350">
                  <a:extLst>
                    <a:ext uri="{9D8B030D-6E8A-4147-A177-3AD203B41FA5}">
                      <a16:colId xmlns:a16="http://schemas.microsoft.com/office/drawing/2014/main" val="2030714505"/>
                    </a:ext>
                  </a:extLst>
                </a:gridCol>
              </a:tblGrid>
              <a:tr h="370840">
                <a:tc>
                  <a:txBody>
                    <a:bodyPr/>
                    <a:lstStyle/>
                    <a:p>
                      <a:r>
                        <a:rPr lang="ru-RU" dirty="0"/>
                        <a:t>Значение</a:t>
                      </a:r>
                    </a:p>
                  </a:txBody>
                  <a:tcPr/>
                </a:tc>
                <a:tc>
                  <a:txBody>
                    <a:bodyPr/>
                    <a:lstStyle/>
                    <a:p>
                      <a:r>
                        <a:rPr lang="ru-RU" dirty="0"/>
                        <a:t>Описание</a:t>
                      </a:r>
                    </a:p>
                  </a:txBody>
                  <a:tcPr/>
                </a:tc>
                <a:extLst>
                  <a:ext uri="{0D108BD9-81ED-4DB2-BD59-A6C34878D82A}">
                    <a16:rowId xmlns:a16="http://schemas.microsoft.com/office/drawing/2014/main" val="2017630494"/>
                  </a:ext>
                </a:extLst>
              </a:tr>
              <a:tr h="370840">
                <a:tc>
                  <a:txBody>
                    <a:bodyPr/>
                    <a:lstStyle/>
                    <a:p>
                      <a:r>
                        <a:rPr lang="en-US" sz="1800" b="0" i="0" kern="1200" dirty="0">
                          <a:solidFill>
                            <a:schemeClr val="dk1"/>
                          </a:solidFill>
                          <a:effectLst/>
                          <a:latin typeface="+mn-lt"/>
                          <a:ea typeface="+mn-ea"/>
                          <a:cs typeface="+mn-cs"/>
                        </a:rPr>
                        <a:t>value</a:t>
                      </a:r>
                      <a:endParaRPr lang="ru-RU" dirty="0"/>
                    </a:p>
                  </a:txBody>
                  <a:tcPr/>
                </a:tc>
                <a:tc>
                  <a:txBody>
                    <a:bodyPr/>
                    <a:lstStyle/>
                    <a:p>
                      <a:r>
                        <a:rPr lang="ru-RU" sz="1800" b="0" i="0" kern="1200" dirty="0">
                          <a:solidFill>
                            <a:schemeClr val="dk1"/>
                          </a:solidFill>
                          <a:effectLst/>
                          <a:latin typeface="+mn-lt"/>
                          <a:ea typeface="+mn-ea"/>
                          <a:cs typeface="+mn-cs"/>
                        </a:rPr>
                        <a:t>Значение атрибута по умолчанию</a:t>
                      </a:r>
                      <a:endParaRPr lang="ru-RU" dirty="0"/>
                    </a:p>
                  </a:txBody>
                  <a:tcPr/>
                </a:tc>
                <a:extLst>
                  <a:ext uri="{0D108BD9-81ED-4DB2-BD59-A6C34878D82A}">
                    <a16:rowId xmlns:a16="http://schemas.microsoft.com/office/drawing/2014/main" val="2294425097"/>
                  </a:ext>
                </a:extLst>
              </a:tr>
              <a:tr h="370840">
                <a:tc>
                  <a:txBody>
                    <a:bodyPr/>
                    <a:lstStyle/>
                    <a:p>
                      <a:r>
                        <a:rPr lang="en-US" sz="1800" b="0" i="0" kern="1200" dirty="0">
                          <a:solidFill>
                            <a:schemeClr val="dk1"/>
                          </a:solidFill>
                          <a:effectLst/>
                          <a:latin typeface="+mn-lt"/>
                          <a:ea typeface="+mn-ea"/>
                          <a:cs typeface="+mn-cs"/>
                        </a:rPr>
                        <a:t>#REQUIRED</a:t>
                      </a:r>
                      <a:endParaRPr lang="ru-RU" dirty="0"/>
                    </a:p>
                  </a:txBody>
                  <a:tcPr/>
                </a:tc>
                <a:tc>
                  <a:txBody>
                    <a:bodyPr/>
                    <a:lstStyle/>
                    <a:p>
                      <a:r>
                        <a:rPr lang="ru-RU" sz="1800" b="0" i="0" kern="1200" dirty="0">
                          <a:solidFill>
                            <a:schemeClr val="dk1"/>
                          </a:solidFill>
                          <a:effectLst/>
                          <a:latin typeface="+mn-lt"/>
                          <a:ea typeface="+mn-ea"/>
                          <a:cs typeface="+mn-cs"/>
                        </a:rPr>
                        <a:t>Атрибут обязателен</a:t>
                      </a:r>
                      <a:endParaRPr lang="ru-RU" dirty="0"/>
                    </a:p>
                  </a:txBody>
                  <a:tcPr/>
                </a:tc>
                <a:extLst>
                  <a:ext uri="{0D108BD9-81ED-4DB2-BD59-A6C34878D82A}">
                    <a16:rowId xmlns:a16="http://schemas.microsoft.com/office/drawing/2014/main" val="3926928975"/>
                  </a:ext>
                </a:extLst>
              </a:tr>
              <a:tr h="370840">
                <a:tc>
                  <a:txBody>
                    <a:bodyPr/>
                    <a:lstStyle/>
                    <a:p>
                      <a:r>
                        <a:rPr lang="en-US" sz="1800" b="0" i="0" kern="1200" dirty="0">
                          <a:solidFill>
                            <a:schemeClr val="dk1"/>
                          </a:solidFill>
                          <a:effectLst/>
                          <a:latin typeface="+mn-lt"/>
                          <a:ea typeface="+mn-ea"/>
                          <a:cs typeface="+mn-cs"/>
                        </a:rPr>
                        <a:t>#IMPLIED</a:t>
                      </a:r>
                      <a:endParaRPr lang="ru-RU" dirty="0"/>
                    </a:p>
                  </a:txBody>
                  <a:tcPr/>
                </a:tc>
                <a:tc>
                  <a:txBody>
                    <a:bodyPr/>
                    <a:lstStyle/>
                    <a:p>
                      <a:pPr algn="l" fontAlgn="t"/>
                      <a:r>
                        <a:rPr lang="ru-RU" dirty="0">
                          <a:effectLst/>
                        </a:rPr>
                        <a:t>Атрибут не обязателен</a:t>
                      </a:r>
                    </a:p>
                  </a:txBody>
                  <a:tcPr marL="76200" marR="76200" marT="76200" marB="76200"/>
                </a:tc>
                <a:extLst>
                  <a:ext uri="{0D108BD9-81ED-4DB2-BD59-A6C34878D82A}">
                    <a16:rowId xmlns:a16="http://schemas.microsoft.com/office/drawing/2014/main" val="3215613563"/>
                  </a:ext>
                </a:extLst>
              </a:tr>
              <a:tr h="370840">
                <a:tc>
                  <a:txBody>
                    <a:bodyPr/>
                    <a:lstStyle/>
                    <a:p>
                      <a:r>
                        <a:rPr lang="en-US" sz="1800" b="0" i="0" kern="1200" dirty="0">
                          <a:solidFill>
                            <a:schemeClr val="dk1"/>
                          </a:solidFill>
                          <a:effectLst/>
                          <a:latin typeface="+mn-lt"/>
                          <a:ea typeface="+mn-ea"/>
                          <a:cs typeface="+mn-cs"/>
                        </a:rPr>
                        <a:t>#FIXED value</a:t>
                      </a:r>
                      <a:endParaRPr lang="ru-RU" dirty="0"/>
                    </a:p>
                  </a:txBody>
                  <a:tcPr/>
                </a:tc>
                <a:tc>
                  <a:txBody>
                    <a:bodyPr/>
                    <a:lstStyle/>
                    <a:p>
                      <a:pPr algn="l" fontAlgn="t"/>
                      <a:r>
                        <a:rPr lang="ru-RU" dirty="0">
                          <a:effectLst/>
                        </a:rPr>
                        <a:t>Атрибут имеет фиксированное значение</a:t>
                      </a:r>
                    </a:p>
                  </a:txBody>
                  <a:tcPr marL="76200" marR="76200" marT="76200" marB="76200"/>
                </a:tc>
                <a:extLst>
                  <a:ext uri="{0D108BD9-81ED-4DB2-BD59-A6C34878D82A}">
                    <a16:rowId xmlns:a16="http://schemas.microsoft.com/office/drawing/2014/main" val="3254072160"/>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59</a:t>
            </a:fld>
            <a:endParaRPr lang="ru-RU"/>
          </a:p>
        </p:txBody>
      </p:sp>
    </p:spTree>
    <p:extLst>
      <p:ext uri="{BB962C8B-B14F-4D97-AF65-F5344CB8AC3E}">
        <p14:creationId xmlns:p14="http://schemas.microsoft.com/office/powerpoint/2010/main" val="116791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131095"/>
            <a:ext cx="7886700" cy="470185"/>
          </a:xfrm>
        </p:spPr>
        <p:txBody>
          <a:bodyPr>
            <a:normAutofit fontScale="90000"/>
          </a:bodyPr>
          <a:lstStyle/>
          <a:p>
            <a:r>
              <a:rPr lang="en-US" dirty="0"/>
              <a:t>XSLT - </a:t>
            </a:r>
            <a:r>
              <a:rPr lang="ru-RU" dirty="0"/>
              <a:t>преобразование</a:t>
            </a:r>
          </a:p>
        </p:txBody>
      </p:sp>
      <p:sp>
        <p:nvSpPr>
          <p:cNvPr id="3" name="Объект 2"/>
          <p:cNvSpPr>
            <a:spLocks noGrp="1"/>
          </p:cNvSpPr>
          <p:nvPr>
            <p:ph idx="1"/>
          </p:nvPr>
        </p:nvSpPr>
        <p:spPr>
          <a:xfrm>
            <a:off x="628650" y="1665978"/>
            <a:ext cx="7886700" cy="4192438"/>
          </a:xfrm>
        </p:spPr>
        <p:txBody>
          <a:bodyPr>
            <a:normAutofit fontScale="55000" lnSpcReduction="20000"/>
          </a:bodyPr>
          <a:lstStyle/>
          <a:p>
            <a:r>
              <a:rPr lang="ru-RU" dirty="0"/>
              <a:t>Корневым элементом, декларирующим документ таблицы стилей XSL, является &lt;</a:t>
            </a:r>
            <a:r>
              <a:rPr lang="ru-RU" dirty="0" err="1"/>
              <a:t>xsl:stylesheet</a:t>
            </a:r>
            <a:r>
              <a:rPr lang="ru-RU" dirty="0"/>
              <a:t>&gt; или &lt;</a:t>
            </a:r>
            <a:r>
              <a:rPr lang="ru-RU" dirty="0" err="1"/>
              <a:t>xsl:transform</a:t>
            </a:r>
            <a:r>
              <a:rPr lang="ru-RU" dirty="0"/>
              <a:t>&gt;.</a:t>
            </a:r>
          </a:p>
          <a:p>
            <a:r>
              <a:rPr lang="ru-RU" b="1" dirty="0"/>
              <a:t>Примечание</a:t>
            </a:r>
            <a:r>
              <a:rPr lang="ru-RU" dirty="0"/>
              <a:t>: Элементы &lt;</a:t>
            </a:r>
            <a:r>
              <a:rPr lang="ru-RU" dirty="0" err="1"/>
              <a:t>xsl:stylesheet</a:t>
            </a:r>
            <a:r>
              <a:rPr lang="ru-RU" dirty="0"/>
              <a:t>&gt; и &lt;</a:t>
            </a:r>
            <a:r>
              <a:rPr lang="ru-RU" dirty="0" err="1"/>
              <a:t>xsl:transform</a:t>
            </a:r>
            <a:r>
              <a:rPr lang="ru-RU" dirty="0"/>
              <a:t>&gt; являются полными синонимами, и для декларации таблицы стилей можно использовать любой из них!</a:t>
            </a:r>
          </a:p>
          <a:p>
            <a:r>
              <a:rPr lang="ru-RU" dirty="0"/>
              <a:t>Согласно рекомендации консорциума W3C таблица стилей XSL декларируется следующим образом:</a:t>
            </a:r>
          </a:p>
          <a:p>
            <a:r>
              <a:rPr lang="en-US" dirty="0"/>
              <a:t>&lt;</a:t>
            </a:r>
            <a:r>
              <a:rPr lang="en-US" dirty="0" err="1"/>
              <a:t>xsl:stylesheet</a:t>
            </a:r>
            <a:r>
              <a:rPr lang="en-US" dirty="0"/>
              <a:t> version="1.0" </a:t>
            </a:r>
            <a:r>
              <a:rPr lang="en-US" dirty="0" err="1"/>
              <a:t>xmlns:xsl</a:t>
            </a:r>
            <a:r>
              <a:rPr lang="en-US" dirty="0"/>
              <a:t>="http://www.w3.org/1999/XSL/Transform"&gt; </a:t>
            </a:r>
            <a:endParaRPr lang="ru-RU" dirty="0"/>
          </a:p>
          <a:p>
            <a:r>
              <a:rPr lang="ru-RU" dirty="0"/>
              <a:t>или</a:t>
            </a:r>
          </a:p>
          <a:p>
            <a:r>
              <a:rPr lang="en-US" dirty="0"/>
              <a:t>&lt;</a:t>
            </a:r>
            <a:r>
              <a:rPr lang="en-US" dirty="0" err="1"/>
              <a:t>xsl:transform</a:t>
            </a:r>
            <a:r>
              <a:rPr lang="en-US" dirty="0"/>
              <a:t> version="1.0" </a:t>
            </a:r>
            <a:r>
              <a:rPr lang="en-US" dirty="0" err="1"/>
              <a:t>xmlns:xsl</a:t>
            </a:r>
            <a:r>
              <a:rPr lang="en-US" dirty="0"/>
              <a:t>="http://www.w3.org/1999/XSL/Transform"&gt;</a:t>
            </a:r>
            <a:endParaRPr lang="ru-RU" dirty="0"/>
          </a:p>
          <a:p>
            <a:r>
              <a:rPr lang="ru-RU" dirty="0"/>
              <a:t>Чтобы получить доступ к элементам, атрибутам и другим функциям XSLT, необходимо в начале документа декларировать пространство имен XSLT.</a:t>
            </a:r>
          </a:p>
          <a:p>
            <a:r>
              <a:rPr lang="ru-RU" dirty="0"/>
              <a:t>Строка </a:t>
            </a:r>
            <a:r>
              <a:rPr lang="ru-RU" i="1" dirty="0" err="1"/>
              <a:t>xmlns:xsl</a:t>
            </a:r>
            <a:r>
              <a:rPr lang="ru-RU" i="1" dirty="0"/>
              <a:t>="http://www.w3.org/1999/XSL/Transform"</a:t>
            </a:r>
            <a:r>
              <a:rPr lang="ru-RU" dirty="0"/>
              <a:t> указывает на официальное пространство имен XSLT консорциума W3C. Если вы используете это пространство имен, то вы также должны указывать и атрибут </a:t>
            </a:r>
            <a:r>
              <a:rPr lang="ru-RU" i="1" dirty="0" err="1"/>
              <a:t>version</a:t>
            </a:r>
            <a:r>
              <a:rPr lang="ru-RU" i="1" dirty="0"/>
              <a:t>="1.0"</a:t>
            </a:r>
            <a:r>
              <a:rPr lang="ru-RU" dirty="0"/>
              <a:t>.</a:t>
            </a:r>
          </a:p>
          <a:p>
            <a:endParaRPr lang="ru-RU" dirty="0"/>
          </a:p>
          <a:p>
            <a:pPr marL="0" indent="0">
              <a:buNone/>
            </a:pPr>
            <a:endParaRPr lang="ru-RU" dirty="0"/>
          </a:p>
        </p:txBody>
      </p:sp>
      <p:sp>
        <p:nvSpPr>
          <p:cNvPr id="5" name="Номер слайда 4"/>
          <p:cNvSpPr>
            <a:spLocks noGrp="1"/>
          </p:cNvSpPr>
          <p:nvPr>
            <p:ph type="sldNum" sz="quarter" idx="12"/>
          </p:nvPr>
        </p:nvSpPr>
        <p:spPr/>
        <p:txBody>
          <a:bodyPr/>
          <a:lstStyle/>
          <a:p>
            <a:fld id="{27BF893A-1522-497C-9455-E0D4EBB3EDB5}" type="slidenum">
              <a:rPr lang="ru-RU" smtClean="0"/>
              <a:pPr/>
              <a:t>6</a:t>
            </a:fld>
            <a:endParaRPr lang="ru-RU"/>
          </a:p>
        </p:txBody>
      </p:sp>
    </p:spTree>
    <p:extLst>
      <p:ext uri="{BB962C8B-B14F-4D97-AF65-F5344CB8AC3E}">
        <p14:creationId xmlns:p14="http://schemas.microsoft.com/office/powerpoint/2010/main" val="3922673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Значение атрибута по умолчанию</a:t>
            </a:r>
          </a:p>
        </p:txBody>
      </p:sp>
      <p:sp>
        <p:nvSpPr>
          <p:cNvPr id="3" name="Объект 2"/>
          <p:cNvSpPr>
            <a:spLocks noGrp="1"/>
          </p:cNvSpPr>
          <p:nvPr>
            <p:ph idx="1"/>
          </p:nvPr>
        </p:nvSpPr>
        <p:spPr/>
        <p:txBody>
          <a:bodyPr>
            <a:normAutofit lnSpcReduction="10000"/>
          </a:bodyPr>
          <a:lstStyle/>
          <a:p>
            <a:r>
              <a:rPr lang="en-US" dirty="0"/>
              <a:t>DTD:</a:t>
            </a:r>
            <a:endParaRPr lang="ru-RU" dirty="0"/>
          </a:p>
          <a:p>
            <a:pPr marL="0" indent="0">
              <a:buNone/>
            </a:pPr>
            <a:r>
              <a:rPr lang="en-US" dirty="0"/>
              <a:t>&lt;!ELEMENT square EMPTY&gt; </a:t>
            </a:r>
            <a:endParaRPr lang="ru-RU" dirty="0"/>
          </a:p>
          <a:p>
            <a:pPr marL="0" indent="0">
              <a:buNone/>
            </a:pPr>
            <a:r>
              <a:rPr lang="en-US" dirty="0"/>
              <a:t>&lt;!ATTLIST square width CDATA "0"&gt;</a:t>
            </a:r>
            <a:endParaRPr lang="ru-RU" dirty="0"/>
          </a:p>
          <a:p>
            <a:r>
              <a:rPr lang="en-US" dirty="0"/>
              <a:t>XML:</a:t>
            </a:r>
            <a:endParaRPr lang="ru-RU" dirty="0"/>
          </a:p>
          <a:p>
            <a:pPr marL="0" indent="0">
              <a:buNone/>
            </a:pPr>
            <a:r>
              <a:rPr lang="en-US" dirty="0"/>
              <a:t>&lt;square width="100" /&gt;</a:t>
            </a:r>
            <a:endParaRPr lang="ru-RU" dirty="0"/>
          </a:p>
          <a:p>
            <a:pPr marL="0" indent="0">
              <a:buNone/>
            </a:pPr>
            <a:r>
              <a:rPr lang="ru-RU" dirty="0"/>
              <a:t>В приведенном примере элемент "</a:t>
            </a:r>
            <a:r>
              <a:rPr lang="ru-RU" b="1" dirty="0" err="1"/>
              <a:t>square</a:t>
            </a:r>
            <a:r>
              <a:rPr lang="ru-RU" dirty="0"/>
              <a:t>" декларируется, как пустой элемент с атрибутом "</a:t>
            </a:r>
            <a:r>
              <a:rPr lang="ru-RU" b="1" i="1" dirty="0" err="1"/>
              <a:t>width</a:t>
            </a:r>
            <a:r>
              <a:rPr lang="ru-RU" dirty="0"/>
              <a:t>", который имеет тип </a:t>
            </a:r>
            <a:r>
              <a:rPr lang="ru-RU" b="1" dirty="0"/>
              <a:t>CDATA</a:t>
            </a:r>
            <a:r>
              <a:rPr lang="ru-RU" dirty="0"/>
              <a:t>. Если атрибут "</a:t>
            </a:r>
            <a:r>
              <a:rPr lang="ru-RU" b="1" i="1" dirty="0" err="1"/>
              <a:t>width</a:t>
            </a:r>
            <a:r>
              <a:rPr lang="ru-RU" dirty="0"/>
              <a:t>" не задан, то он будет иметь значение по умолчанию 0.</a:t>
            </a:r>
          </a:p>
        </p:txBody>
      </p:sp>
      <p:sp>
        <p:nvSpPr>
          <p:cNvPr id="4" name="Номер слайда 3"/>
          <p:cNvSpPr>
            <a:spLocks noGrp="1"/>
          </p:cNvSpPr>
          <p:nvPr>
            <p:ph type="sldNum" sz="quarter" idx="12"/>
          </p:nvPr>
        </p:nvSpPr>
        <p:spPr/>
        <p:txBody>
          <a:bodyPr/>
          <a:lstStyle/>
          <a:p>
            <a:fld id="{27BF893A-1522-497C-9455-E0D4EBB3EDB5}" type="slidenum">
              <a:rPr lang="ru-RU" smtClean="0"/>
              <a:pPr/>
              <a:t>60</a:t>
            </a:fld>
            <a:endParaRPr lang="ru-RU"/>
          </a:p>
        </p:txBody>
      </p:sp>
    </p:spTree>
    <p:extLst>
      <p:ext uri="{BB962C8B-B14F-4D97-AF65-F5344CB8AC3E}">
        <p14:creationId xmlns:p14="http://schemas.microsoft.com/office/powerpoint/2010/main" val="937124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#REQUIRED</a:t>
            </a:r>
            <a:endParaRPr lang="ru-RU" dirty="0"/>
          </a:p>
        </p:txBody>
      </p:sp>
      <p:sp>
        <p:nvSpPr>
          <p:cNvPr id="3" name="Объект 2"/>
          <p:cNvSpPr>
            <a:spLocks noGrp="1"/>
          </p:cNvSpPr>
          <p:nvPr>
            <p:ph idx="1"/>
          </p:nvPr>
        </p:nvSpPr>
        <p:spPr/>
        <p:txBody>
          <a:bodyPr>
            <a:normAutofit fontScale="92500" lnSpcReduction="20000"/>
          </a:bodyPr>
          <a:lstStyle/>
          <a:p>
            <a:r>
              <a:rPr lang="ru-RU" dirty="0"/>
              <a:t>Синтаксис:</a:t>
            </a:r>
          </a:p>
          <a:p>
            <a:pPr marL="0" indent="0">
              <a:buNone/>
            </a:pPr>
            <a:r>
              <a:rPr lang="en-US" dirty="0"/>
              <a:t>&lt;!ATTLIST </a:t>
            </a:r>
            <a:r>
              <a:rPr lang="ru-RU" dirty="0"/>
              <a:t>имя-элемента имя-атрибута тип-атрибута #</a:t>
            </a:r>
            <a:r>
              <a:rPr lang="en-US" dirty="0"/>
              <a:t>REQUIRED&gt;</a:t>
            </a:r>
            <a:endParaRPr lang="ru-RU" dirty="0"/>
          </a:p>
          <a:p>
            <a:pPr marL="0" indent="0">
              <a:buNone/>
            </a:pPr>
            <a:r>
              <a:rPr lang="ru-RU" dirty="0"/>
              <a:t>Пример</a:t>
            </a:r>
          </a:p>
          <a:p>
            <a:r>
              <a:rPr lang="en-US" dirty="0"/>
              <a:t>DTD:</a:t>
            </a:r>
          </a:p>
          <a:p>
            <a:pPr marL="0" indent="0">
              <a:buNone/>
            </a:pPr>
            <a:r>
              <a:rPr lang="en-US" dirty="0"/>
              <a:t>&lt;!ATTLIST person number CDATA #REQUIRED&gt;</a:t>
            </a:r>
            <a:endParaRPr lang="ru-RU" dirty="0"/>
          </a:p>
          <a:p>
            <a:r>
              <a:rPr lang="ru-RU" dirty="0"/>
              <a:t>Правильный </a:t>
            </a:r>
            <a:r>
              <a:rPr lang="en-US" dirty="0"/>
              <a:t>XML:</a:t>
            </a:r>
            <a:endParaRPr lang="ru-RU" dirty="0"/>
          </a:p>
          <a:p>
            <a:pPr marL="0" indent="0">
              <a:buNone/>
            </a:pPr>
            <a:r>
              <a:rPr lang="en-US" dirty="0"/>
              <a:t>&lt;person number="5677" /&gt;</a:t>
            </a:r>
            <a:endParaRPr lang="ru-RU" dirty="0"/>
          </a:p>
          <a:p>
            <a:pPr marL="0" indent="0">
              <a:buNone/>
            </a:pPr>
            <a:r>
              <a:rPr lang="ru-RU" dirty="0"/>
              <a:t>Ключевое слово </a:t>
            </a:r>
            <a:r>
              <a:rPr lang="ru-RU" b="1" dirty="0"/>
              <a:t>#REQUIRED </a:t>
            </a:r>
            <a:r>
              <a:rPr lang="ru-RU" dirty="0"/>
              <a:t>используется, если нет вариантов по значению по умолчанию, но всё же нужно, чтобы атрибут обязательно присутствовал.</a:t>
            </a:r>
          </a:p>
        </p:txBody>
      </p:sp>
      <p:sp>
        <p:nvSpPr>
          <p:cNvPr id="4" name="Номер слайда 3"/>
          <p:cNvSpPr>
            <a:spLocks noGrp="1"/>
          </p:cNvSpPr>
          <p:nvPr>
            <p:ph type="sldNum" sz="quarter" idx="12"/>
          </p:nvPr>
        </p:nvSpPr>
        <p:spPr/>
        <p:txBody>
          <a:bodyPr/>
          <a:lstStyle/>
          <a:p>
            <a:fld id="{27BF893A-1522-497C-9455-E0D4EBB3EDB5}" type="slidenum">
              <a:rPr lang="ru-RU" smtClean="0"/>
              <a:pPr/>
              <a:t>61</a:t>
            </a:fld>
            <a:endParaRPr lang="ru-RU"/>
          </a:p>
        </p:txBody>
      </p:sp>
    </p:spTree>
    <p:extLst>
      <p:ext uri="{BB962C8B-B14F-4D97-AF65-F5344CB8AC3E}">
        <p14:creationId xmlns:p14="http://schemas.microsoft.com/office/powerpoint/2010/main" val="1277291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#IMPLIED</a:t>
            </a:r>
            <a:endParaRPr lang="ru-RU" dirty="0"/>
          </a:p>
        </p:txBody>
      </p:sp>
      <p:sp>
        <p:nvSpPr>
          <p:cNvPr id="3" name="Объект 2"/>
          <p:cNvSpPr>
            <a:spLocks noGrp="1"/>
          </p:cNvSpPr>
          <p:nvPr>
            <p:ph idx="1"/>
          </p:nvPr>
        </p:nvSpPr>
        <p:spPr/>
        <p:txBody>
          <a:bodyPr>
            <a:normAutofit fontScale="77500" lnSpcReduction="20000"/>
          </a:bodyPr>
          <a:lstStyle/>
          <a:p>
            <a:r>
              <a:rPr lang="ru-RU" dirty="0"/>
              <a:t>Синтаксис:</a:t>
            </a:r>
          </a:p>
          <a:p>
            <a:pPr marL="0" indent="0">
              <a:buNone/>
            </a:pPr>
            <a:r>
              <a:rPr lang="en-US" dirty="0"/>
              <a:t>&lt;!ATTLIST </a:t>
            </a:r>
            <a:r>
              <a:rPr lang="ru-RU" dirty="0"/>
              <a:t>имя-элемента имя-атрибута тип-атрибута #</a:t>
            </a:r>
            <a:r>
              <a:rPr lang="en-US" dirty="0"/>
              <a:t>IMPLIED&gt;</a:t>
            </a:r>
            <a:endParaRPr lang="ru-RU" dirty="0"/>
          </a:p>
          <a:p>
            <a:r>
              <a:rPr lang="ru-RU" dirty="0"/>
              <a:t>Пример</a:t>
            </a:r>
          </a:p>
          <a:p>
            <a:pPr marL="0" indent="0">
              <a:buNone/>
            </a:pPr>
            <a:r>
              <a:rPr lang="en-US" dirty="0"/>
              <a:t>DTD:</a:t>
            </a:r>
          </a:p>
          <a:p>
            <a:pPr marL="0" indent="0">
              <a:buNone/>
            </a:pPr>
            <a:r>
              <a:rPr lang="en-US" dirty="0"/>
              <a:t>&lt;!ATTLIST contact fax CDATA #IMPLIED&gt;</a:t>
            </a:r>
            <a:endParaRPr lang="ru-RU" dirty="0"/>
          </a:p>
          <a:p>
            <a:r>
              <a:rPr lang="ru-RU" dirty="0"/>
              <a:t>Правильный </a:t>
            </a:r>
            <a:r>
              <a:rPr lang="en-US" dirty="0"/>
              <a:t>XML:</a:t>
            </a:r>
            <a:endParaRPr lang="ru-RU" dirty="0"/>
          </a:p>
          <a:p>
            <a:pPr marL="0" indent="0">
              <a:buNone/>
            </a:pPr>
            <a:r>
              <a:rPr lang="en-US" dirty="0"/>
              <a:t>&lt;contact fax="555-667788" /&gt;</a:t>
            </a:r>
            <a:endParaRPr lang="ru-RU" dirty="0"/>
          </a:p>
          <a:p>
            <a:pPr marL="0" indent="0">
              <a:buNone/>
            </a:pPr>
            <a:r>
              <a:rPr lang="en-US" dirty="0"/>
              <a:t>&lt;contact /&gt;</a:t>
            </a:r>
            <a:endParaRPr lang="ru-RU" dirty="0"/>
          </a:p>
          <a:p>
            <a:pPr marL="0" indent="0">
              <a:buNone/>
            </a:pPr>
            <a:r>
              <a:rPr lang="ru-RU" dirty="0"/>
              <a:t>Ключевое слово </a:t>
            </a:r>
            <a:r>
              <a:rPr lang="ru-RU" b="1" dirty="0"/>
              <a:t>#IMPLIED</a:t>
            </a:r>
            <a:r>
              <a:rPr lang="ru-RU" dirty="0"/>
              <a:t> используется, если нет необходимости в обязательном использовании атрибута, и нет вариантов по значению по умолчанию.</a:t>
            </a:r>
          </a:p>
        </p:txBody>
      </p:sp>
      <p:sp>
        <p:nvSpPr>
          <p:cNvPr id="4" name="Номер слайда 3"/>
          <p:cNvSpPr>
            <a:spLocks noGrp="1"/>
          </p:cNvSpPr>
          <p:nvPr>
            <p:ph type="sldNum" sz="quarter" idx="12"/>
          </p:nvPr>
        </p:nvSpPr>
        <p:spPr/>
        <p:txBody>
          <a:bodyPr/>
          <a:lstStyle/>
          <a:p>
            <a:fld id="{27BF893A-1522-497C-9455-E0D4EBB3EDB5}" type="slidenum">
              <a:rPr lang="ru-RU" smtClean="0"/>
              <a:pPr/>
              <a:t>62</a:t>
            </a:fld>
            <a:endParaRPr lang="ru-RU"/>
          </a:p>
        </p:txBody>
      </p:sp>
    </p:spTree>
    <p:extLst>
      <p:ext uri="{BB962C8B-B14F-4D97-AF65-F5344CB8AC3E}">
        <p14:creationId xmlns:p14="http://schemas.microsoft.com/office/powerpoint/2010/main" val="29175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#FIXED</a:t>
            </a:r>
          </a:p>
        </p:txBody>
      </p:sp>
      <p:sp>
        <p:nvSpPr>
          <p:cNvPr id="3" name="Объект 2"/>
          <p:cNvSpPr>
            <a:spLocks noGrp="1"/>
          </p:cNvSpPr>
          <p:nvPr>
            <p:ph idx="1"/>
          </p:nvPr>
        </p:nvSpPr>
        <p:spPr/>
        <p:txBody>
          <a:bodyPr>
            <a:normAutofit fontScale="70000" lnSpcReduction="20000"/>
          </a:bodyPr>
          <a:lstStyle/>
          <a:p>
            <a:r>
              <a:rPr lang="ru-RU" dirty="0"/>
              <a:t>Синтаксис:</a:t>
            </a:r>
          </a:p>
          <a:p>
            <a:pPr marL="0" indent="0">
              <a:buNone/>
            </a:pPr>
            <a:r>
              <a:rPr lang="ru-RU" dirty="0"/>
              <a:t>&lt;!ATTLIST имя-элемента имя-атрибута тип-атрибута #FIXED "значение"&gt;</a:t>
            </a:r>
          </a:p>
          <a:p>
            <a:r>
              <a:rPr lang="ru-RU" dirty="0"/>
              <a:t>Пример</a:t>
            </a:r>
          </a:p>
          <a:p>
            <a:pPr marL="0" indent="0">
              <a:buNone/>
            </a:pPr>
            <a:r>
              <a:rPr lang="en-US" dirty="0"/>
              <a:t>DTD:</a:t>
            </a:r>
            <a:endParaRPr lang="ru-RU" dirty="0"/>
          </a:p>
          <a:p>
            <a:pPr marL="0" indent="0">
              <a:buNone/>
            </a:pPr>
            <a:r>
              <a:rPr lang="en-US" dirty="0"/>
              <a:t>&lt;!ATTLIST sender company CDATA #FIXED "Microsoft"&gt;</a:t>
            </a:r>
            <a:endParaRPr lang="ru-RU" dirty="0"/>
          </a:p>
          <a:p>
            <a:r>
              <a:rPr lang="ru-RU" dirty="0"/>
              <a:t>Правильный </a:t>
            </a:r>
            <a:r>
              <a:rPr lang="en-US" dirty="0"/>
              <a:t>XML:</a:t>
            </a:r>
            <a:endParaRPr lang="ru-RU" dirty="0"/>
          </a:p>
          <a:p>
            <a:pPr marL="0" indent="0">
              <a:buNone/>
            </a:pPr>
            <a:r>
              <a:rPr lang="en-US" dirty="0"/>
              <a:t>&lt;sender company="Microsoft" /&gt;</a:t>
            </a:r>
            <a:endParaRPr lang="ru-RU" dirty="0"/>
          </a:p>
          <a:p>
            <a:r>
              <a:rPr lang="ru-RU" dirty="0"/>
              <a:t>Неправильный </a:t>
            </a:r>
            <a:r>
              <a:rPr lang="en-US" dirty="0"/>
              <a:t>XML:</a:t>
            </a:r>
            <a:endParaRPr lang="ru-RU" dirty="0"/>
          </a:p>
          <a:p>
            <a:pPr marL="0" indent="0">
              <a:buNone/>
            </a:pPr>
            <a:r>
              <a:rPr lang="en-US" dirty="0"/>
              <a:t>&lt;sender company="</a:t>
            </a:r>
            <a:r>
              <a:rPr lang="en-US" dirty="0" err="1"/>
              <a:t>MSiter</a:t>
            </a:r>
            <a:r>
              <a:rPr lang="en-US" dirty="0"/>
              <a:t>" /&gt;</a:t>
            </a:r>
            <a:endParaRPr lang="ru-RU" dirty="0"/>
          </a:p>
          <a:p>
            <a:pPr marL="0" indent="0">
              <a:buNone/>
            </a:pPr>
            <a:r>
              <a:rPr lang="ru-RU" dirty="0"/>
              <a:t>Ключевое слово </a:t>
            </a:r>
            <a:r>
              <a:rPr lang="ru-RU" b="1" dirty="0"/>
              <a:t>#FIXED</a:t>
            </a:r>
            <a:r>
              <a:rPr lang="ru-RU" dirty="0"/>
              <a:t> используется, когда необходимо, чтобы у атрибута было некое фиксированное значение, которое автор XML файла не может изменять. Если автор XML файла задаст другое значение такого атрибута, то </a:t>
            </a:r>
            <a:r>
              <a:rPr lang="ru-RU" dirty="0" err="1"/>
              <a:t>парсер</a:t>
            </a:r>
            <a:r>
              <a:rPr lang="ru-RU" dirty="0"/>
              <a:t> вернет ошибку.</a:t>
            </a:r>
            <a:endParaRPr lang="en-US" dirty="0"/>
          </a:p>
          <a:p>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63</a:t>
            </a:fld>
            <a:endParaRPr lang="ru-RU"/>
          </a:p>
        </p:txBody>
      </p:sp>
    </p:spTree>
    <p:extLst>
      <p:ext uri="{BB962C8B-B14F-4D97-AF65-F5344CB8AC3E}">
        <p14:creationId xmlns:p14="http://schemas.microsoft.com/office/powerpoint/2010/main" val="2568943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Перечисленные значения атрибута</a:t>
            </a:r>
          </a:p>
        </p:txBody>
      </p:sp>
      <p:sp>
        <p:nvSpPr>
          <p:cNvPr id="3" name="Объект 2"/>
          <p:cNvSpPr>
            <a:spLocks noGrp="1"/>
          </p:cNvSpPr>
          <p:nvPr>
            <p:ph idx="1"/>
          </p:nvPr>
        </p:nvSpPr>
        <p:spPr/>
        <p:txBody>
          <a:bodyPr>
            <a:normAutofit fontScale="85000" lnSpcReduction="20000"/>
          </a:bodyPr>
          <a:lstStyle/>
          <a:p>
            <a:r>
              <a:rPr lang="ru-RU" dirty="0"/>
              <a:t>Синтаксис:</a:t>
            </a:r>
          </a:p>
          <a:p>
            <a:pPr marL="0" indent="0">
              <a:buNone/>
            </a:pPr>
            <a:r>
              <a:rPr lang="ru-RU" dirty="0"/>
              <a:t>&lt;!ATTLIST имя-элемента имя-атрибута (en1|en2|..) значение-по-умолчанию&gt;</a:t>
            </a:r>
          </a:p>
          <a:p>
            <a:r>
              <a:rPr lang="ru-RU" dirty="0"/>
              <a:t>Пример</a:t>
            </a:r>
          </a:p>
          <a:p>
            <a:pPr marL="0" indent="0">
              <a:buNone/>
            </a:pPr>
            <a:r>
              <a:rPr lang="en-US" dirty="0"/>
              <a:t>DTD:</a:t>
            </a:r>
            <a:endParaRPr lang="ru-RU" dirty="0"/>
          </a:p>
          <a:p>
            <a:pPr marL="0" indent="0">
              <a:buNone/>
            </a:pPr>
            <a:r>
              <a:rPr lang="en-US" dirty="0"/>
              <a:t>&lt;!ATTLIST payment type (</a:t>
            </a:r>
            <a:r>
              <a:rPr lang="en-US" dirty="0" err="1"/>
              <a:t>check|cash</a:t>
            </a:r>
            <a:r>
              <a:rPr lang="en-US" dirty="0"/>
              <a:t>) "cash"&gt;</a:t>
            </a:r>
            <a:endParaRPr lang="ru-RU" dirty="0"/>
          </a:p>
          <a:p>
            <a:r>
              <a:rPr lang="en-US" dirty="0"/>
              <a:t>XML:</a:t>
            </a:r>
            <a:endParaRPr lang="ru-RU" dirty="0"/>
          </a:p>
          <a:p>
            <a:pPr marL="0" indent="0">
              <a:buNone/>
            </a:pPr>
            <a:r>
              <a:rPr lang="en-US" dirty="0"/>
              <a:t>&lt;payment type="check" /&gt;</a:t>
            </a:r>
            <a:endParaRPr lang="ru-RU" dirty="0"/>
          </a:p>
          <a:p>
            <a:pPr marL="0" indent="0">
              <a:buNone/>
            </a:pPr>
            <a:r>
              <a:rPr lang="en-US" dirty="0"/>
              <a:t>&lt;payment type="cash" /&gt;</a:t>
            </a:r>
            <a:endParaRPr lang="ru-RU" dirty="0"/>
          </a:p>
          <a:p>
            <a:pPr marL="0" indent="0">
              <a:buNone/>
            </a:pPr>
            <a:r>
              <a:rPr lang="ru-RU" dirty="0"/>
              <a:t>Перечисленные значения атрибута используются, когда необходимо задать список из допустимых фиксированных значений.</a:t>
            </a:r>
            <a:endParaRPr lang="en-US"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64</a:t>
            </a:fld>
            <a:endParaRPr lang="ru-RU"/>
          </a:p>
        </p:txBody>
      </p:sp>
    </p:spTree>
    <p:extLst>
      <p:ext uri="{BB962C8B-B14F-4D97-AF65-F5344CB8AC3E}">
        <p14:creationId xmlns:p14="http://schemas.microsoft.com/office/powerpoint/2010/main" val="1776475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566527"/>
          </a:xfrm>
        </p:spPr>
        <p:txBody>
          <a:bodyPr>
            <a:normAutofit fontScale="90000"/>
          </a:bodyPr>
          <a:lstStyle/>
          <a:p>
            <a:r>
              <a:rPr lang="ru-RU" dirty="0"/>
              <a:t>Элементы или атрибуты</a:t>
            </a:r>
          </a:p>
        </p:txBody>
      </p:sp>
      <p:sp>
        <p:nvSpPr>
          <p:cNvPr id="3" name="Объект 2"/>
          <p:cNvSpPr>
            <a:spLocks noGrp="1"/>
          </p:cNvSpPr>
          <p:nvPr>
            <p:ph idx="1"/>
          </p:nvPr>
        </p:nvSpPr>
        <p:spPr>
          <a:xfrm>
            <a:off x="628650" y="931653"/>
            <a:ext cx="7886700" cy="5245310"/>
          </a:xfrm>
        </p:spPr>
        <p:txBody>
          <a:bodyPr>
            <a:normAutofit fontScale="47500" lnSpcReduction="20000"/>
          </a:bodyPr>
          <a:lstStyle/>
          <a:p>
            <a:pPr marL="0" indent="0">
              <a:buNone/>
            </a:pPr>
            <a:r>
              <a:rPr lang="ru-RU" dirty="0"/>
              <a:t>В XML не существует правил о том, когда использовать атрибуты, а когда дочерние элементы.</a:t>
            </a:r>
          </a:p>
          <a:p>
            <a:pPr marL="0" indent="0">
              <a:buNone/>
            </a:pPr>
            <a:r>
              <a:rPr lang="ru-RU" dirty="0"/>
              <a:t>Данные могут храниться как в дочерних элементах, так и в атрибутах.</a:t>
            </a:r>
          </a:p>
          <a:p>
            <a:pPr marL="0" indent="0">
              <a:buNone/>
            </a:pPr>
            <a:endParaRPr lang="ru-RU" dirty="0"/>
          </a:p>
          <a:p>
            <a:pPr marL="0" indent="0">
              <a:buNone/>
            </a:pPr>
            <a:r>
              <a:rPr lang="en-US" dirty="0"/>
              <a:t>&lt;person sex="female"&gt;</a:t>
            </a:r>
          </a:p>
          <a:p>
            <a:pPr marL="0" indent="0">
              <a:buNone/>
            </a:pPr>
            <a:r>
              <a:rPr lang="en-US" dirty="0"/>
              <a:t>   &lt;</a:t>
            </a:r>
            <a:r>
              <a:rPr lang="en-US" dirty="0" err="1"/>
              <a:t>firstname</a:t>
            </a:r>
            <a:r>
              <a:rPr lang="en-US" dirty="0"/>
              <a:t>&gt;Anna&lt;/</a:t>
            </a:r>
            <a:r>
              <a:rPr lang="en-US" dirty="0" err="1"/>
              <a:t>firstname</a:t>
            </a:r>
            <a:r>
              <a:rPr lang="en-US" dirty="0"/>
              <a:t>&gt;</a:t>
            </a:r>
          </a:p>
          <a:p>
            <a:pPr marL="0" indent="0">
              <a:buNone/>
            </a:pPr>
            <a:r>
              <a:rPr lang="en-US" dirty="0"/>
              <a:t>   &lt;</a:t>
            </a:r>
            <a:r>
              <a:rPr lang="en-US" dirty="0" err="1"/>
              <a:t>lastname</a:t>
            </a:r>
            <a:r>
              <a:rPr lang="en-US" dirty="0"/>
              <a:t>&gt;Smith&lt;/</a:t>
            </a:r>
            <a:r>
              <a:rPr lang="en-US" dirty="0" err="1"/>
              <a:t>lastname</a:t>
            </a:r>
            <a:r>
              <a:rPr lang="en-US" dirty="0"/>
              <a:t>&gt;</a:t>
            </a:r>
          </a:p>
          <a:p>
            <a:pPr marL="0" indent="0">
              <a:buNone/>
            </a:pPr>
            <a:r>
              <a:rPr lang="en-US" dirty="0"/>
              <a:t>&lt;/person&gt;</a:t>
            </a:r>
          </a:p>
          <a:p>
            <a:pPr marL="0" indent="0">
              <a:buNone/>
            </a:pPr>
            <a:endParaRPr lang="en-US" dirty="0"/>
          </a:p>
          <a:p>
            <a:pPr marL="0" indent="0">
              <a:buNone/>
            </a:pPr>
            <a:r>
              <a:rPr lang="en-US" dirty="0"/>
              <a:t>&lt;person&gt;</a:t>
            </a:r>
          </a:p>
          <a:p>
            <a:pPr marL="0" indent="0">
              <a:buNone/>
            </a:pPr>
            <a:r>
              <a:rPr lang="en-US" dirty="0"/>
              <a:t>   &lt;sex&gt;female&lt;/sex&gt;</a:t>
            </a:r>
          </a:p>
          <a:p>
            <a:pPr marL="0" indent="0">
              <a:buNone/>
            </a:pPr>
            <a:r>
              <a:rPr lang="en-US" dirty="0"/>
              <a:t>   &lt;</a:t>
            </a:r>
            <a:r>
              <a:rPr lang="en-US" dirty="0" err="1"/>
              <a:t>firstname</a:t>
            </a:r>
            <a:r>
              <a:rPr lang="en-US" dirty="0"/>
              <a:t>&gt;Anna&lt;/</a:t>
            </a:r>
            <a:r>
              <a:rPr lang="en-US" dirty="0" err="1"/>
              <a:t>firstname</a:t>
            </a:r>
            <a:r>
              <a:rPr lang="en-US" dirty="0"/>
              <a:t>&gt;</a:t>
            </a:r>
          </a:p>
          <a:p>
            <a:pPr marL="0" indent="0">
              <a:buNone/>
            </a:pPr>
            <a:r>
              <a:rPr lang="en-US" dirty="0"/>
              <a:t>   &lt;</a:t>
            </a:r>
            <a:r>
              <a:rPr lang="en-US" dirty="0" err="1"/>
              <a:t>lastname</a:t>
            </a:r>
            <a:r>
              <a:rPr lang="en-US" dirty="0"/>
              <a:t>&gt;Smith&lt;/</a:t>
            </a:r>
            <a:r>
              <a:rPr lang="en-US" dirty="0" err="1"/>
              <a:t>lastname</a:t>
            </a:r>
            <a:r>
              <a:rPr lang="en-US" dirty="0"/>
              <a:t>&gt;</a:t>
            </a:r>
          </a:p>
          <a:p>
            <a:pPr marL="0" indent="0">
              <a:buNone/>
            </a:pPr>
            <a:r>
              <a:rPr lang="en-US" dirty="0"/>
              <a:t>&lt;/person&gt;</a:t>
            </a:r>
            <a:endParaRPr lang="ru-RU" dirty="0"/>
          </a:p>
          <a:p>
            <a:pPr marL="0" indent="0">
              <a:buNone/>
            </a:pPr>
            <a:endParaRPr lang="ru-RU" dirty="0"/>
          </a:p>
          <a:p>
            <a:pPr marL="0" indent="0">
              <a:buNone/>
            </a:pPr>
            <a:r>
              <a:rPr lang="ru-RU" dirty="0"/>
              <a:t>В первом примере данные о поле хранятся в атрибуте "</a:t>
            </a:r>
            <a:r>
              <a:rPr lang="ru-RU" dirty="0" err="1"/>
              <a:t>sex</a:t>
            </a:r>
            <a:r>
              <a:rPr lang="ru-RU" dirty="0"/>
              <a:t>". Во втором примере пол указан в дочернем элементе "</a:t>
            </a:r>
            <a:r>
              <a:rPr lang="ru-RU" dirty="0" err="1"/>
              <a:t>sex</a:t>
            </a:r>
            <a:r>
              <a:rPr lang="ru-RU" dirty="0"/>
              <a:t>". Оба примера предоставляют одну и ту же информацию.</a:t>
            </a:r>
          </a:p>
          <a:p>
            <a:pPr marL="0" indent="0">
              <a:buNone/>
            </a:pPr>
            <a:r>
              <a:rPr lang="ru-RU" dirty="0"/>
              <a:t>Не существует каких-либо жестких правил когда использовать атрибуты, а когда элементы. Тем не менее, опыт показывает, что атрибуты удобны в HTML, однако в XML следует стараться избегать их. Если информация представляет данные, то следует использовать элементы.</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65</a:t>
            </a:fld>
            <a:endParaRPr lang="ru-RU"/>
          </a:p>
        </p:txBody>
      </p:sp>
    </p:spTree>
    <p:extLst>
      <p:ext uri="{BB962C8B-B14F-4D97-AF65-F5344CB8AC3E}">
        <p14:creationId xmlns:p14="http://schemas.microsoft.com/office/powerpoint/2010/main" val="244159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618285"/>
          </a:xfrm>
        </p:spPr>
        <p:txBody>
          <a:bodyPr>
            <a:normAutofit fontScale="90000"/>
          </a:bodyPr>
          <a:lstStyle/>
          <a:p>
            <a:r>
              <a:rPr lang="ru-RU" dirty="0"/>
              <a:t>Предпочтение элементам</a:t>
            </a:r>
          </a:p>
        </p:txBody>
      </p:sp>
      <p:sp>
        <p:nvSpPr>
          <p:cNvPr id="3" name="Объект 2"/>
          <p:cNvSpPr>
            <a:spLocks noGrp="1"/>
          </p:cNvSpPr>
          <p:nvPr>
            <p:ph idx="1"/>
          </p:nvPr>
        </p:nvSpPr>
        <p:spPr>
          <a:xfrm>
            <a:off x="628650" y="983410"/>
            <a:ext cx="7886700" cy="5738065"/>
          </a:xfrm>
        </p:spPr>
        <p:txBody>
          <a:bodyPr numCol="2">
            <a:normAutofit fontScale="55000" lnSpcReduction="20000"/>
          </a:bodyPr>
          <a:lstStyle/>
          <a:p>
            <a:pPr marL="0" indent="0">
              <a:buNone/>
            </a:pPr>
            <a:r>
              <a:rPr lang="ru-RU" dirty="0"/>
              <a:t>Следует отдавать предпочтение хранению данных в элементах.</a:t>
            </a:r>
          </a:p>
          <a:p>
            <a:pPr marL="0" indent="0">
              <a:buNone/>
            </a:pPr>
            <a:r>
              <a:rPr lang="ru-RU" dirty="0"/>
              <a:t>Следующие три XML документа содержат совершенно одинаковую информацию:</a:t>
            </a:r>
          </a:p>
          <a:p>
            <a:pPr marL="0" indent="0">
              <a:buNone/>
            </a:pPr>
            <a:r>
              <a:rPr lang="ru-RU" dirty="0"/>
              <a:t>В первом примере дата указана в атрибуте:</a:t>
            </a:r>
          </a:p>
          <a:p>
            <a:pPr marL="0" indent="0">
              <a:buNone/>
            </a:pPr>
            <a:r>
              <a:rPr lang="en-US" dirty="0"/>
              <a:t>&lt;note date="12/11/2002"&gt;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en-US" dirty="0" err="1"/>
              <a:t>Напоминание</a:t>
            </a:r>
            <a:r>
              <a:rPr lang="en-US" dirty="0"/>
              <a:t>&lt;/heading&gt;</a:t>
            </a:r>
          </a:p>
          <a:p>
            <a:pPr marL="0" indent="0">
              <a:buNone/>
            </a:pPr>
            <a:r>
              <a:rPr lang="en-US" dirty="0"/>
              <a:t>   &lt;body&gt;</a:t>
            </a:r>
            <a:r>
              <a:rPr lang="en-US" dirty="0" err="1"/>
              <a:t>Разобрать</a:t>
            </a:r>
            <a:r>
              <a:rPr lang="en-US" dirty="0"/>
              <a:t> </a:t>
            </a:r>
            <a:r>
              <a:rPr lang="en-US" dirty="0" err="1"/>
              <a:t>скачанное</a:t>
            </a:r>
            <a:r>
              <a:rPr lang="en-US" dirty="0"/>
              <a:t>&lt;/body&gt;</a:t>
            </a:r>
          </a:p>
          <a:p>
            <a:pPr marL="0" indent="0">
              <a:buNone/>
            </a:pPr>
            <a:r>
              <a:rPr lang="en-US" dirty="0"/>
              <a:t>&lt;/note&gt;</a:t>
            </a:r>
            <a:endParaRPr lang="ru-RU" dirty="0"/>
          </a:p>
          <a:p>
            <a:pPr marL="0" indent="0">
              <a:buNone/>
            </a:pPr>
            <a:r>
              <a:rPr lang="ru-RU" dirty="0"/>
              <a:t>Во втором примере дата указана в элементе:</a:t>
            </a:r>
          </a:p>
          <a:p>
            <a:pPr marL="0" indent="0">
              <a:buNone/>
            </a:pPr>
            <a:r>
              <a:rPr lang="en-US" dirty="0"/>
              <a:t>&lt;note&gt;</a:t>
            </a:r>
          </a:p>
          <a:p>
            <a:pPr marL="0" indent="0">
              <a:buNone/>
            </a:pPr>
            <a:r>
              <a:rPr lang="en-US" dirty="0"/>
              <a:t>   &lt;date&gt;12/11/2002&lt;/date&gt;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en-US" dirty="0" err="1"/>
              <a:t>Напоминание</a:t>
            </a:r>
            <a:r>
              <a:rPr lang="en-US" dirty="0"/>
              <a:t>&lt;/heading&gt;</a:t>
            </a:r>
          </a:p>
          <a:p>
            <a:pPr marL="0" indent="0">
              <a:buNone/>
            </a:pPr>
            <a:r>
              <a:rPr lang="en-US" dirty="0"/>
              <a:t>   &lt;body&gt;</a:t>
            </a:r>
            <a:r>
              <a:rPr lang="en-US" dirty="0" err="1"/>
              <a:t>Разобрать</a:t>
            </a:r>
            <a:r>
              <a:rPr lang="en-US" dirty="0"/>
              <a:t> </a:t>
            </a:r>
            <a:r>
              <a:rPr lang="en-US" dirty="0" err="1"/>
              <a:t>скачанное</a:t>
            </a:r>
            <a:r>
              <a:rPr lang="en-US" dirty="0"/>
              <a:t>&lt;/body&gt;</a:t>
            </a:r>
          </a:p>
          <a:p>
            <a:pPr marL="0" indent="0">
              <a:buNone/>
            </a:pPr>
            <a:r>
              <a:rPr lang="en-US" dirty="0"/>
              <a:t>&lt;/note&gt;</a:t>
            </a:r>
            <a:endParaRPr lang="ru-RU" dirty="0"/>
          </a:p>
          <a:p>
            <a:pPr marL="0" indent="0">
              <a:buNone/>
            </a:pPr>
            <a:r>
              <a:rPr lang="ru-RU" dirty="0"/>
              <a:t>В третьем примере (наилучший вариант) для определения даты используется расширенный элемент:</a:t>
            </a:r>
          </a:p>
          <a:p>
            <a:pPr marL="0" indent="0">
              <a:buNone/>
            </a:pPr>
            <a:r>
              <a:rPr lang="en-US" dirty="0"/>
              <a:t>&lt;note&gt;</a:t>
            </a:r>
          </a:p>
          <a:p>
            <a:pPr marL="0" indent="0">
              <a:buNone/>
            </a:pPr>
            <a:r>
              <a:rPr lang="en-US" dirty="0"/>
              <a:t>   &lt;date&gt;</a:t>
            </a:r>
          </a:p>
          <a:p>
            <a:pPr marL="0" indent="0">
              <a:buNone/>
            </a:pPr>
            <a:r>
              <a:rPr lang="en-US" dirty="0"/>
              <a:t>      &lt;day&gt;12&lt;/day&gt;</a:t>
            </a:r>
          </a:p>
          <a:p>
            <a:pPr marL="0" indent="0">
              <a:buNone/>
            </a:pPr>
            <a:r>
              <a:rPr lang="en-US" dirty="0"/>
              <a:t>      &lt;month&gt;11&lt;/month&gt;</a:t>
            </a:r>
          </a:p>
          <a:p>
            <a:pPr marL="0" indent="0">
              <a:buNone/>
            </a:pPr>
            <a:r>
              <a:rPr lang="en-US" dirty="0"/>
              <a:t>      &lt;year&gt;2002&lt;/year&gt;</a:t>
            </a:r>
          </a:p>
          <a:p>
            <a:pPr marL="0" indent="0">
              <a:buNone/>
            </a:pPr>
            <a:r>
              <a:rPr lang="en-US" dirty="0"/>
              <a:t>   &lt;/date&gt;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en-US" dirty="0" err="1"/>
              <a:t>Напоминание</a:t>
            </a:r>
            <a:r>
              <a:rPr lang="en-US" dirty="0"/>
              <a:t>&lt;/heading&gt;</a:t>
            </a:r>
          </a:p>
          <a:p>
            <a:pPr marL="0" indent="0">
              <a:buNone/>
            </a:pPr>
            <a:r>
              <a:rPr lang="en-US" dirty="0"/>
              <a:t>   &lt;body&gt;</a:t>
            </a:r>
            <a:r>
              <a:rPr lang="en-US" dirty="0" err="1"/>
              <a:t>Разобрать</a:t>
            </a:r>
            <a:r>
              <a:rPr lang="en-US" dirty="0"/>
              <a:t> </a:t>
            </a:r>
            <a:r>
              <a:rPr lang="en-US" dirty="0" err="1"/>
              <a:t>скачанное</a:t>
            </a:r>
            <a:r>
              <a:rPr lang="en-US" dirty="0"/>
              <a:t>&lt;/body&gt;</a:t>
            </a:r>
          </a:p>
          <a:p>
            <a:pPr marL="0" indent="0">
              <a:buNone/>
            </a:pPr>
            <a:r>
              <a:rPr lang="en-US" dirty="0"/>
              <a:t>&lt;/note&gt;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66</a:t>
            </a:fld>
            <a:endParaRPr lang="ru-RU"/>
          </a:p>
        </p:txBody>
      </p:sp>
    </p:spTree>
    <p:extLst>
      <p:ext uri="{BB962C8B-B14F-4D97-AF65-F5344CB8AC3E}">
        <p14:creationId xmlns:p14="http://schemas.microsoft.com/office/powerpoint/2010/main" val="473467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Избегать использования атрибутов</a:t>
            </a:r>
          </a:p>
        </p:txBody>
      </p:sp>
      <p:sp>
        <p:nvSpPr>
          <p:cNvPr id="3" name="Объект 2"/>
          <p:cNvSpPr>
            <a:spLocks noGrp="1"/>
          </p:cNvSpPr>
          <p:nvPr>
            <p:ph idx="1"/>
          </p:nvPr>
        </p:nvSpPr>
        <p:spPr>
          <a:xfrm>
            <a:off x="628650" y="1825624"/>
            <a:ext cx="7886700" cy="4895851"/>
          </a:xfrm>
        </p:spPr>
        <p:txBody>
          <a:bodyPr numCol="2" spcCol="252000">
            <a:normAutofit fontScale="55000" lnSpcReduction="20000"/>
          </a:bodyPr>
          <a:lstStyle/>
          <a:p>
            <a:pPr marL="0" indent="0" algn="just">
              <a:buNone/>
            </a:pPr>
            <a:r>
              <a:rPr lang="ru-RU" dirty="0"/>
              <a:t>При использовании атрибутов могут возникать некоторые проблемы:</a:t>
            </a:r>
          </a:p>
          <a:p>
            <a:pPr algn="just"/>
            <a:r>
              <a:rPr lang="ru-RU" dirty="0"/>
              <a:t>атрибуты не могут содержать множественные значения (элементы могут)</a:t>
            </a:r>
          </a:p>
          <a:p>
            <a:pPr algn="just"/>
            <a:r>
              <a:rPr lang="ru-RU" dirty="0"/>
              <a:t>атрибуты сложно расширять (для последующих изменений)</a:t>
            </a:r>
          </a:p>
          <a:p>
            <a:pPr algn="just"/>
            <a:r>
              <a:rPr lang="ru-RU" dirty="0"/>
              <a:t>атрибуты не могут описывать структуры (элементы могут)</a:t>
            </a:r>
          </a:p>
          <a:p>
            <a:pPr algn="just"/>
            <a:r>
              <a:rPr lang="ru-RU" dirty="0"/>
              <a:t>атрибуты более сложны для манипулирования программами</a:t>
            </a:r>
          </a:p>
          <a:p>
            <a:pPr algn="just"/>
            <a:r>
              <a:rPr lang="ru-RU" dirty="0"/>
              <a:t>значения атрибутов сложно проверять по DTD</a:t>
            </a:r>
          </a:p>
          <a:p>
            <a:pPr marL="0" indent="0" algn="just">
              <a:buNone/>
            </a:pPr>
            <a:r>
              <a:rPr lang="ru-RU" dirty="0"/>
              <a:t>Если использовать атрибуты в качестве контейнеров данных, то конечные документы будут сложны для чтения и манипулирования. Для описания данных следует использовать элементы. Атрибуты следует использовать для предоставления информации, не относящейся к данным.</a:t>
            </a:r>
          </a:p>
          <a:p>
            <a:pPr marL="0" indent="0" algn="just">
              <a:buNone/>
            </a:pPr>
            <a:r>
              <a:rPr lang="ru-RU" dirty="0"/>
              <a:t>Никогда не используйте следующие конструкции (это пример того, как не должен выглядеть XML документ):</a:t>
            </a:r>
          </a:p>
          <a:p>
            <a:pPr marL="0" indent="0" algn="just">
              <a:buNone/>
            </a:pPr>
            <a:r>
              <a:rPr lang="en-US" dirty="0"/>
              <a:t>&lt;note</a:t>
            </a:r>
          </a:p>
          <a:p>
            <a:pPr marL="0" indent="0" algn="just">
              <a:buNone/>
            </a:pPr>
            <a:r>
              <a:rPr lang="en-US" dirty="0"/>
              <a:t>   day="12"</a:t>
            </a:r>
          </a:p>
          <a:p>
            <a:pPr marL="0" indent="0" algn="just">
              <a:buNone/>
            </a:pPr>
            <a:r>
              <a:rPr lang="en-US" dirty="0"/>
              <a:t>   month="11"</a:t>
            </a:r>
          </a:p>
          <a:p>
            <a:pPr marL="0" indent="0" algn="just">
              <a:buNone/>
            </a:pPr>
            <a:r>
              <a:rPr lang="en-US" dirty="0"/>
              <a:t>   year="2002"</a:t>
            </a:r>
          </a:p>
          <a:p>
            <a:pPr marL="0" indent="0" algn="just">
              <a:buNone/>
            </a:pPr>
            <a:r>
              <a:rPr lang="en-US" dirty="0"/>
              <a:t>   to="</a:t>
            </a:r>
            <a:r>
              <a:rPr lang="en-US" dirty="0" err="1"/>
              <a:t>Tove</a:t>
            </a:r>
            <a:r>
              <a:rPr lang="en-US" dirty="0"/>
              <a:t>"</a:t>
            </a:r>
          </a:p>
          <a:p>
            <a:pPr marL="0" indent="0" algn="just">
              <a:buNone/>
            </a:pPr>
            <a:r>
              <a:rPr lang="en-US" dirty="0"/>
              <a:t>   from="</a:t>
            </a:r>
            <a:r>
              <a:rPr lang="en-US" dirty="0" err="1"/>
              <a:t>Jani</a:t>
            </a:r>
            <a:r>
              <a:rPr lang="en-US" dirty="0"/>
              <a:t>"</a:t>
            </a:r>
          </a:p>
          <a:p>
            <a:pPr marL="0" indent="0" algn="just">
              <a:buNone/>
            </a:pPr>
            <a:r>
              <a:rPr lang="en-US" dirty="0"/>
              <a:t>   heading="</a:t>
            </a:r>
            <a:r>
              <a:rPr lang="ru-RU" dirty="0"/>
              <a:t>Напоминание"</a:t>
            </a:r>
          </a:p>
          <a:p>
            <a:pPr marL="0" indent="0" algn="just">
              <a:buNone/>
            </a:pPr>
            <a:r>
              <a:rPr lang="ru-RU" dirty="0"/>
              <a:t>   </a:t>
            </a:r>
            <a:r>
              <a:rPr lang="en-US" dirty="0"/>
              <a:t>body="</a:t>
            </a:r>
            <a:r>
              <a:rPr lang="ru-RU" dirty="0"/>
              <a:t>Не забудь обо мне в эти выходные"&gt;</a:t>
            </a:r>
          </a:p>
          <a:p>
            <a:pPr marL="0" indent="0" algn="just">
              <a:buNone/>
            </a:pPr>
            <a:r>
              <a:rPr lang="ru-RU" dirty="0"/>
              <a:t>&lt;/</a:t>
            </a:r>
            <a:r>
              <a:rPr lang="en-US" dirty="0"/>
              <a:t>note&gt;</a:t>
            </a:r>
            <a:endParaRPr lang="ru-RU" dirty="0"/>
          </a:p>
          <a:p>
            <a:pPr algn="just"/>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67</a:t>
            </a:fld>
            <a:endParaRPr lang="ru-RU"/>
          </a:p>
        </p:txBody>
      </p:sp>
    </p:spTree>
    <p:extLst>
      <p:ext uri="{BB962C8B-B14F-4D97-AF65-F5344CB8AC3E}">
        <p14:creationId xmlns:p14="http://schemas.microsoft.com/office/powerpoint/2010/main" val="743433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Исключение использования атрибутов</a:t>
            </a:r>
          </a:p>
        </p:txBody>
      </p:sp>
      <p:sp>
        <p:nvSpPr>
          <p:cNvPr id="3" name="Объект 2"/>
          <p:cNvSpPr>
            <a:spLocks noGrp="1"/>
          </p:cNvSpPr>
          <p:nvPr>
            <p:ph idx="1"/>
          </p:nvPr>
        </p:nvSpPr>
        <p:spPr/>
        <p:txBody>
          <a:bodyPr numCol="2" spcCol="180000">
            <a:normAutofit fontScale="55000" lnSpcReduction="20000"/>
          </a:bodyPr>
          <a:lstStyle/>
          <a:p>
            <a:pPr marL="0" indent="0">
              <a:buNone/>
            </a:pPr>
            <a:r>
              <a:rPr lang="ru-RU" dirty="0"/>
              <a:t>Для негласного правила запрета на использование атрибутов также есть одно исключение. Оно вступает в действие, когда, например, необходимо присвоить элементам идентификатор. Этот идентификатор в последствии может быть использован таким же образом, как идентификаторы в HTML. Следующий пример иллюстрирует это:</a:t>
            </a:r>
          </a:p>
          <a:p>
            <a:pPr marL="0" indent="0">
              <a:buNone/>
            </a:pPr>
            <a:r>
              <a:rPr lang="en-US" dirty="0"/>
              <a:t>&lt;messages&gt;</a:t>
            </a:r>
          </a:p>
          <a:p>
            <a:pPr marL="0" indent="0">
              <a:buNone/>
            </a:pPr>
            <a:r>
              <a:rPr lang="en-US" dirty="0"/>
              <a:t>   &lt;note id="p501"&gt;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Текст </a:t>
            </a:r>
            <a:r>
              <a:rPr lang="ru-RU" dirty="0" err="1"/>
              <a:t>напомининия</a:t>
            </a:r>
            <a:r>
              <a:rPr lang="ru-RU" dirty="0"/>
              <a:t>&lt;/</a:t>
            </a:r>
            <a:r>
              <a:rPr lang="en-US" dirty="0"/>
              <a:t>body&gt;</a:t>
            </a:r>
          </a:p>
          <a:p>
            <a:pPr marL="0" indent="0">
              <a:buNone/>
            </a:pPr>
            <a:r>
              <a:rPr lang="en-US" dirty="0"/>
              <a:t>   &lt;/note&gt;</a:t>
            </a:r>
          </a:p>
          <a:p>
            <a:pPr marL="0" indent="0">
              <a:buNone/>
            </a:pPr>
            <a:r>
              <a:rPr lang="en-US" dirty="0"/>
              <a:t>   &lt;note id="p502"&gt;</a:t>
            </a:r>
          </a:p>
          <a:p>
            <a:pPr marL="0" indent="0">
              <a:buNone/>
            </a:pPr>
            <a:r>
              <a:rPr lang="en-US" dirty="0"/>
              <a:t>      &lt;to&gt;</a:t>
            </a:r>
            <a:r>
              <a:rPr lang="en-US" dirty="0" err="1"/>
              <a:t>Jani</a:t>
            </a:r>
            <a:r>
              <a:rPr lang="en-US" dirty="0"/>
              <a:t>&lt;/to&gt;</a:t>
            </a:r>
          </a:p>
          <a:p>
            <a:pPr marL="0" indent="0">
              <a:buNone/>
            </a:pPr>
            <a:r>
              <a:rPr lang="en-US" dirty="0"/>
              <a:t>      &lt;from&gt;</a:t>
            </a:r>
            <a:r>
              <a:rPr lang="en-US" dirty="0" err="1"/>
              <a:t>Tove</a:t>
            </a:r>
            <a:r>
              <a:rPr lang="en-US" dirty="0"/>
              <a:t>&lt;/from&gt;</a:t>
            </a:r>
          </a:p>
          <a:p>
            <a:pPr marL="0" indent="0">
              <a:buNone/>
            </a:pPr>
            <a:r>
              <a:rPr lang="en-US" dirty="0"/>
              <a:t>      &lt;heading&gt;Re: </a:t>
            </a:r>
            <a:r>
              <a:rPr lang="ru-RU" dirty="0"/>
              <a:t>Напоминание&lt;/</a:t>
            </a:r>
            <a:r>
              <a:rPr lang="en-US" dirty="0"/>
              <a:t>heading&gt;</a:t>
            </a:r>
          </a:p>
          <a:p>
            <a:pPr marL="0" indent="0">
              <a:buNone/>
            </a:pPr>
            <a:r>
              <a:rPr lang="en-US" dirty="0"/>
              <a:t>      &lt;body&gt;</a:t>
            </a:r>
            <a:r>
              <a:rPr lang="ru-RU" dirty="0"/>
              <a:t>Всё равно забуду&lt;/</a:t>
            </a:r>
            <a:r>
              <a:rPr lang="en-US" dirty="0"/>
              <a:t>body&gt;</a:t>
            </a:r>
          </a:p>
          <a:p>
            <a:pPr marL="0" indent="0">
              <a:buNone/>
            </a:pPr>
            <a:r>
              <a:rPr lang="en-US" dirty="0"/>
              <a:t>   &lt;/note&gt;</a:t>
            </a:r>
          </a:p>
          <a:p>
            <a:pPr marL="0" indent="0">
              <a:buNone/>
            </a:pPr>
            <a:r>
              <a:rPr lang="en-US" dirty="0"/>
              <a:t>&lt;/messages&gt;</a:t>
            </a:r>
            <a:endParaRPr lang="ru-RU" dirty="0"/>
          </a:p>
          <a:p>
            <a:pPr marL="0" indent="0">
              <a:buNone/>
            </a:pPr>
            <a:r>
              <a:rPr lang="ru-RU" dirty="0"/>
              <a:t>Атрибут ID в этих примерах является простым счетчиком или уникальным идентификатором, который идентифицирует разные заметки в XML файле и не является частью данных самой заметки.</a:t>
            </a:r>
          </a:p>
          <a:p>
            <a:pPr marL="0" indent="0">
              <a:buNone/>
            </a:pPr>
            <a:r>
              <a:rPr lang="ru-RU" dirty="0"/>
              <a:t>Смысл всего сказанного заключается в том, что метаданные (т.е. данные о данных) следует хранить как атрибуты, а сами данные должны быть представлены как элементы.</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68</a:t>
            </a:fld>
            <a:endParaRPr lang="ru-RU"/>
          </a:p>
        </p:txBody>
      </p:sp>
    </p:spTree>
    <p:extLst>
      <p:ext uri="{BB962C8B-B14F-4D97-AF65-F5344CB8AC3E}">
        <p14:creationId xmlns:p14="http://schemas.microsoft.com/office/powerpoint/2010/main" val="27679096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сущностей, слайд 1/2</a:t>
            </a:r>
          </a:p>
        </p:txBody>
      </p:sp>
      <p:sp>
        <p:nvSpPr>
          <p:cNvPr id="3" name="Объект 2"/>
          <p:cNvSpPr>
            <a:spLocks noGrp="1"/>
          </p:cNvSpPr>
          <p:nvPr>
            <p:ph idx="1"/>
          </p:nvPr>
        </p:nvSpPr>
        <p:spPr/>
        <p:txBody>
          <a:bodyPr>
            <a:normAutofit fontScale="92500" lnSpcReduction="20000"/>
          </a:bodyPr>
          <a:lstStyle/>
          <a:p>
            <a:r>
              <a:rPr lang="ru-RU" dirty="0"/>
              <a:t>Внутрикодовая декларация сущностей:</a:t>
            </a:r>
          </a:p>
          <a:p>
            <a:pPr marL="0" indent="0">
              <a:buNone/>
            </a:pPr>
            <a:r>
              <a:rPr lang="ru-RU" dirty="0"/>
              <a:t>Синтаксис:</a:t>
            </a:r>
          </a:p>
          <a:p>
            <a:pPr marL="0" indent="0">
              <a:buNone/>
            </a:pPr>
            <a:r>
              <a:rPr lang="en-US" dirty="0"/>
              <a:t>&lt;!ENTITY </a:t>
            </a:r>
            <a:r>
              <a:rPr lang="ru-RU" dirty="0"/>
              <a:t>имя-сущности "значение-сущности"&gt;</a:t>
            </a:r>
          </a:p>
          <a:p>
            <a:r>
              <a:rPr lang="ru-RU" dirty="0"/>
              <a:t>Пример</a:t>
            </a:r>
          </a:p>
          <a:p>
            <a:r>
              <a:rPr lang="en-US" dirty="0"/>
              <a:t>DTD:</a:t>
            </a:r>
          </a:p>
          <a:p>
            <a:pPr marL="0" indent="0">
              <a:buNone/>
            </a:pPr>
            <a:r>
              <a:rPr lang="en-US" dirty="0"/>
              <a:t>&lt;!ENTITY writer "Donald Duck."&gt; </a:t>
            </a:r>
            <a:endParaRPr lang="ru-RU" dirty="0"/>
          </a:p>
          <a:p>
            <a:pPr marL="0" indent="0">
              <a:buNone/>
            </a:pPr>
            <a:r>
              <a:rPr lang="en-US" dirty="0"/>
              <a:t>&lt;!ENTITY copyright "Copyright </a:t>
            </a:r>
            <a:r>
              <a:rPr lang="en-US" dirty="0" err="1"/>
              <a:t>MSiter</a:t>
            </a:r>
            <a:r>
              <a:rPr lang="en-US" dirty="0"/>
              <a:t>."&gt;</a:t>
            </a:r>
            <a:endParaRPr lang="ru-RU" dirty="0"/>
          </a:p>
          <a:p>
            <a:r>
              <a:rPr lang="en-US" dirty="0"/>
              <a:t>XML:</a:t>
            </a:r>
            <a:endParaRPr lang="ru-RU" dirty="0"/>
          </a:p>
          <a:p>
            <a:pPr marL="0" indent="0">
              <a:buNone/>
            </a:pPr>
            <a:r>
              <a:rPr lang="en-US" dirty="0"/>
              <a:t>&lt;author&gt;&amp;writer;&amp;copyright;&lt;/author&gt;</a:t>
            </a:r>
            <a:endParaRPr lang="ru-RU" dirty="0"/>
          </a:p>
          <a:p>
            <a:pPr marL="0" indent="0">
              <a:buNone/>
            </a:pPr>
            <a:r>
              <a:rPr lang="ru-RU" dirty="0"/>
              <a:t>Примечание: Сущность состоит из трех частей: амперсанд (&amp;), имя сущности и точки с запятой (;).</a:t>
            </a:r>
          </a:p>
        </p:txBody>
      </p:sp>
      <p:sp>
        <p:nvSpPr>
          <p:cNvPr id="4" name="Номер слайда 3"/>
          <p:cNvSpPr>
            <a:spLocks noGrp="1"/>
          </p:cNvSpPr>
          <p:nvPr>
            <p:ph type="sldNum" sz="quarter" idx="12"/>
          </p:nvPr>
        </p:nvSpPr>
        <p:spPr/>
        <p:txBody>
          <a:bodyPr/>
          <a:lstStyle/>
          <a:p>
            <a:fld id="{27BF893A-1522-497C-9455-E0D4EBB3EDB5}" type="slidenum">
              <a:rPr lang="ru-RU" smtClean="0"/>
              <a:pPr/>
              <a:t>69</a:t>
            </a:fld>
            <a:endParaRPr lang="ru-RU"/>
          </a:p>
        </p:txBody>
      </p:sp>
    </p:spTree>
    <p:extLst>
      <p:ext uri="{BB962C8B-B14F-4D97-AF65-F5344CB8AC3E}">
        <p14:creationId xmlns:p14="http://schemas.microsoft.com/office/powerpoint/2010/main" val="206239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a:t>
            </a:r>
            <a:r>
              <a:rPr lang="en-US" dirty="0"/>
              <a:t>XML-</a:t>
            </a:r>
            <a:r>
              <a:rPr lang="ru-RU" dirty="0"/>
              <a:t>файла</a:t>
            </a:r>
            <a:r>
              <a:rPr lang="en-US" dirty="0"/>
              <a:t> (cd_catalog.xml)</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en-US" dirty="0"/>
              <a:t>&lt;?xml version="1.0" encoding="UTF-8"?&gt;</a:t>
            </a:r>
          </a:p>
          <a:p>
            <a:pPr marL="0" indent="0">
              <a:buNone/>
            </a:pPr>
            <a:r>
              <a:rPr lang="en-US" dirty="0"/>
              <a:t>&lt;catalog&gt;</a:t>
            </a:r>
          </a:p>
          <a:p>
            <a:pPr marL="0" indent="0">
              <a:buNone/>
            </a:pPr>
            <a:r>
              <a:rPr lang="en-US" dirty="0"/>
              <a:t>   &lt;cd&gt;</a:t>
            </a:r>
          </a:p>
          <a:p>
            <a:pPr marL="0" indent="0">
              <a:buNone/>
            </a:pPr>
            <a:r>
              <a:rPr lang="en-US" dirty="0"/>
              <a:t>     &lt;title&gt;Empire Burlesque&lt;/title&gt;</a:t>
            </a:r>
          </a:p>
          <a:p>
            <a:pPr marL="0" indent="0">
              <a:buNone/>
            </a:pPr>
            <a:r>
              <a:rPr lang="en-US" dirty="0"/>
              <a:t>     &lt;artist&gt;Bob Dylan&lt;/artist&gt;</a:t>
            </a:r>
          </a:p>
          <a:p>
            <a:pPr marL="0" indent="0">
              <a:buNone/>
            </a:pPr>
            <a:r>
              <a:rPr lang="en-US" dirty="0"/>
              <a:t>     &lt;country&gt;USA&lt;/country&gt;</a:t>
            </a:r>
          </a:p>
          <a:p>
            <a:pPr marL="0" indent="0">
              <a:buNone/>
            </a:pPr>
            <a:r>
              <a:rPr lang="en-US" dirty="0"/>
              <a:t>     &lt;company&gt;Columbia&lt;/company&gt;</a:t>
            </a:r>
          </a:p>
          <a:p>
            <a:pPr marL="0" indent="0">
              <a:buNone/>
            </a:pPr>
            <a:r>
              <a:rPr lang="en-US" dirty="0"/>
              <a:t>     &lt;price&gt;10.90&lt;/price&gt;</a:t>
            </a:r>
          </a:p>
          <a:p>
            <a:pPr marL="0" indent="0">
              <a:buNone/>
            </a:pPr>
            <a:r>
              <a:rPr lang="en-US" dirty="0"/>
              <a:t>     &lt;year&gt;1985&lt;/year&gt;</a:t>
            </a:r>
          </a:p>
          <a:p>
            <a:pPr marL="0" indent="0">
              <a:buNone/>
            </a:pPr>
            <a:r>
              <a:rPr lang="en-US" dirty="0"/>
              <a:t>   &lt;/cd&gt;</a:t>
            </a:r>
          </a:p>
          <a:p>
            <a:pPr marL="0" indent="0">
              <a:buNone/>
            </a:pPr>
            <a:r>
              <a:rPr lang="en-US" dirty="0"/>
              <a:t>&lt;/catalog&gt;</a:t>
            </a:r>
            <a:endParaRPr lang="ru-RU" dirty="0"/>
          </a:p>
        </p:txBody>
      </p:sp>
      <p:pic>
        <p:nvPicPr>
          <p:cNvPr id="4" name="Рисунок 3"/>
          <p:cNvPicPr>
            <a:picLocks noChangeAspect="1"/>
          </p:cNvPicPr>
          <p:nvPr/>
        </p:nvPicPr>
        <p:blipFill>
          <a:blip r:embed="rId2"/>
          <a:stretch>
            <a:fillRect/>
          </a:stretch>
        </p:blipFill>
        <p:spPr>
          <a:xfrm>
            <a:off x="4796557" y="2125267"/>
            <a:ext cx="3761221" cy="3364706"/>
          </a:xfrm>
          <a:prstGeom prst="rect">
            <a:avLst/>
          </a:prstGeom>
        </p:spPr>
      </p:pic>
      <p:sp>
        <p:nvSpPr>
          <p:cNvPr id="5" name="Номер слайда 4"/>
          <p:cNvSpPr>
            <a:spLocks noGrp="1"/>
          </p:cNvSpPr>
          <p:nvPr>
            <p:ph type="sldNum" sz="quarter" idx="12"/>
          </p:nvPr>
        </p:nvSpPr>
        <p:spPr/>
        <p:txBody>
          <a:bodyPr/>
          <a:lstStyle/>
          <a:p>
            <a:fld id="{27BF893A-1522-497C-9455-E0D4EBB3EDB5}" type="slidenum">
              <a:rPr lang="ru-RU" smtClean="0"/>
              <a:pPr/>
              <a:t>7</a:t>
            </a:fld>
            <a:endParaRPr lang="ru-RU"/>
          </a:p>
        </p:txBody>
      </p:sp>
    </p:spTree>
    <p:extLst>
      <p:ext uri="{BB962C8B-B14F-4D97-AF65-F5344CB8AC3E}">
        <p14:creationId xmlns:p14="http://schemas.microsoft.com/office/powerpoint/2010/main" val="1231951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сущностей, слайд 2/2</a:t>
            </a:r>
          </a:p>
        </p:txBody>
      </p:sp>
      <p:sp>
        <p:nvSpPr>
          <p:cNvPr id="3" name="Объект 2"/>
          <p:cNvSpPr>
            <a:spLocks noGrp="1"/>
          </p:cNvSpPr>
          <p:nvPr>
            <p:ph idx="1"/>
          </p:nvPr>
        </p:nvSpPr>
        <p:spPr/>
        <p:txBody>
          <a:bodyPr>
            <a:normAutofit fontScale="92500"/>
          </a:bodyPr>
          <a:lstStyle/>
          <a:p>
            <a:r>
              <a:rPr lang="ru-RU" dirty="0"/>
              <a:t>Декларация сущности внешним ресурсом:</a:t>
            </a:r>
          </a:p>
          <a:p>
            <a:pPr marL="0" indent="0">
              <a:buNone/>
            </a:pPr>
            <a:r>
              <a:rPr lang="en-US" dirty="0"/>
              <a:t>&lt;!ENTITY </a:t>
            </a:r>
            <a:r>
              <a:rPr lang="ru-RU" dirty="0"/>
              <a:t>имя-сущности </a:t>
            </a:r>
            <a:r>
              <a:rPr lang="en-US" dirty="0"/>
              <a:t>SYSTEM "URI/URL"&gt;</a:t>
            </a:r>
            <a:endParaRPr lang="ru-RU" dirty="0"/>
          </a:p>
          <a:p>
            <a:r>
              <a:rPr lang="ru-RU" dirty="0"/>
              <a:t>Пример</a:t>
            </a:r>
          </a:p>
          <a:p>
            <a:r>
              <a:rPr lang="en-US" dirty="0"/>
              <a:t>DTD:</a:t>
            </a:r>
          </a:p>
          <a:p>
            <a:pPr marL="0" indent="0">
              <a:buNone/>
            </a:pPr>
            <a:r>
              <a:rPr lang="en-US" dirty="0"/>
              <a:t>&lt;!ENTITY writer SYSTEM "http://msiter.ru/entities.dtd"&gt; </a:t>
            </a:r>
            <a:endParaRPr lang="ru-RU" dirty="0"/>
          </a:p>
          <a:p>
            <a:pPr marL="0" indent="0">
              <a:buNone/>
            </a:pPr>
            <a:r>
              <a:rPr lang="en-US" dirty="0"/>
              <a:t>&lt;!ENTITY copyright SYSTEM "http://msiter.ru/entities.dtd"&gt;</a:t>
            </a:r>
            <a:endParaRPr lang="ru-RU" dirty="0"/>
          </a:p>
          <a:p>
            <a:r>
              <a:rPr lang="en-US" dirty="0"/>
              <a:t>XML:</a:t>
            </a:r>
            <a:endParaRPr lang="ru-RU" dirty="0"/>
          </a:p>
          <a:p>
            <a:pPr marL="0" indent="0">
              <a:buNone/>
            </a:pPr>
            <a:r>
              <a:rPr lang="en-US" dirty="0"/>
              <a:t>&lt;author&gt;&amp;writer;&amp;copyright;&lt;/author&gt;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70</a:t>
            </a:fld>
            <a:endParaRPr lang="ru-RU"/>
          </a:p>
        </p:txBody>
      </p:sp>
    </p:spTree>
    <p:extLst>
      <p:ext uri="{BB962C8B-B14F-4D97-AF65-F5344CB8AC3E}">
        <p14:creationId xmlns:p14="http://schemas.microsoft.com/office/powerpoint/2010/main" val="684222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a:t>
            </a:r>
            <a:r>
              <a:rPr lang="ru-RU" dirty="0"/>
              <a:t>схема</a:t>
            </a:r>
          </a:p>
        </p:txBody>
      </p:sp>
      <p:sp>
        <p:nvSpPr>
          <p:cNvPr id="3" name="Объект 2"/>
          <p:cNvSpPr>
            <a:spLocks noGrp="1"/>
          </p:cNvSpPr>
          <p:nvPr>
            <p:ph idx="1"/>
          </p:nvPr>
        </p:nvSpPr>
        <p:spPr/>
        <p:txBody>
          <a:bodyPr>
            <a:normAutofit fontScale="47500" lnSpcReduction="20000"/>
          </a:bodyPr>
          <a:lstStyle/>
          <a:p>
            <a:pPr marL="0" indent="0">
              <a:buNone/>
            </a:pPr>
            <a:r>
              <a:rPr lang="ru-RU" dirty="0"/>
              <a:t>XML схема описывает структуру XML документа.</a:t>
            </a:r>
          </a:p>
          <a:p>
            <a:pPr marL="0" indent="0">
              <a:buNone/>
            </a:pPr>
            <a:r>
              <a:rPr lang="ru-RU" dirty="0"/>
              <a:t>Язык XML схем также называют </a:t>
            </a:r>
            <a:r>
              <a:rPr lang="ru-RU" i="1" dirty="0"/>
              <a:t>Определение схемы XML</a:t>
            </a:r>
            <a:r>
              <a:rPr lang="ru-RU" dirty="0"/>
              <a:t> или </a:t>
            </a:r>
            <a:r>
              <a:rPr lang="ru-RU" i="1" dirty="0"/>
              <a:t>XSD</a:t>
            </a:r>
            <a:r>
              <a:rPr lang="ru-RU" dirty="0"/>
              <a:t> (от </a:t>
            </a:r>
            <a:r>
              <a:rPr lang="ru-RU" dirty="0" err="1"/>
              <a:t>анг</a:t>
            </a:r>
            <a:r>
              <a:rPr lang="ru-RU" dirty="0"/>
              <a:t>. XML </a:t>
            </a:r>
            <a:r>
              <a:rPr lang="ru-RU" dirty="0" err="1"/>
              <a:t>Schema</a:t>
            </a:r>
            <a:r>
              <a:rPr lang="ru-RU" dirty="0"/>
              <a:t> </a:t>
            </a:r>
            <a:r>
              <a:rPr lang="ru-RU" dirty="0" err="1"/>
              <a:t>Definition</a:t>
            </a:r>
            <a:r>
              <a:rPr lang="ru-RU" dirty="0"/>
              <a:t>).</a:t>
            </a:r>
          </a:p>
          <a:p>
            <a:pPr marL="0" indent="0">
              <a:buNone/>
            </a:pPr>
            <a:r>
              <a:rPr lang="ru-RU" dirty="0"/>
              <a:t>Пример XML схемы:</a:t>
            </a:r>
          </a:p>
          <a:p>
            <a:pPr marL="0" indent="0">
              <a:buNone/>
            </a:pPr>
            <a:r>
              <a:rPr lang="en-US" dirty="0"/>
              <a:t>&lt;?xml version="1.0"?&gt;</a:t>
            </a:r>
          </a:p>
          <a:p>
            <a:pPr marL="0" indent="0">
              <a:buNone/>
            </a:pPr>
            <a:r>
              <a:rPr lang="en-US" dirty="0"/>
              <a:t>&lt;</a:t>
            </a:r>
            <a:r>
              <a:rPr lang="en-US" dirty="0" err="1"/>
              <a:t>xs:schema</a:t>
            </a:r>
            <a:r>
              <a:rPr lang="en-US" dirty="0"/>
              <a:t> </a:t>
            </a:r>
            <a:r>
              <a:rPr lang="en-US" dirty="0" err="1"/>
              <a:t>xmlns:xs</a:t>
            </a:r>
            <a:r>
              <a:rPr lang="en-US" dirty="0"/>
              <a:t>="http://www.w3.org/2001/XMLSchema"&gt;</a:t>
            </a:r>
          </a:p>
          <a:p>
            <a:pPr marL="0" indent="0">
              <a:buNone/>
            </a:pPr>
            <a:r>
              <a:rPr lang="en-US" dirty="0"/>
              <a:t>   &lt;</a:t>
            </a:r>
            <a:r>
              <a:rPr lang="en-US" dirty="0" err="1"/>
              <a:t>xs:element</a:t>
            </a:r>
            <a:r>
              <a:rPr lang="en-US" dirty="0"/>
              <a:t> name="note"&gt;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name="to" type="</a:t>
            </a:r>
            <a:r>
              <a:rPr lang="en-US" dirty="0" err="1"/>
              <a:t>xs:string</a:t>
            </a:r>
            <a:r>
              <a:rPr lang="en-US" dirty="0"/>
              <a:t>"/&gt;</a:t>
            </a:r>
          </a:p>
          <a:p>
            <a:pPr marL="0" indent="0">
              <a:buNone/>
            </a:pPr>
            <a:r>
              <a:rPr lang="en-US" dirty="0"/>
              <a:t>            &lt;</a:t>
            </a:r>
            <a:r>
              <a:rPr lang="en-US" dirty="0" err="1"/>
              <a:t>xs:element</a:t>
            </a:r>
            <a:r>
              <a:rPr lang="en-US" dirty="0"/>
              <a:t> name="from" type="</a:t>
            </a:r>
            <a:r>
              <a:rPr lang="en-US" dirty="0" err="1"/>
              <a:t>xs:string</a:t>
            </a:r>
            <a:r>
              <a:rPr lang="en-US" dirty="0"/>
              <a:t>"/&gt;</a:t>
            </a:r>
          </a:p>
          <a:p>
            <a:pPr marL="0" indent="0">
              <a:buNone/>
            </a:pPr>
            <a:r>
              <a:rPr lang="en-US" dirty="0"/>
              <a:t>            &lt;</a:t>
            </a:r>
            <a:r>
              <a:rPr lang="en-US" dirty="0" err="1"/>
              <a:t>xs:element</a:t>
            </a:r>
            <a:r>
              <a:rPr lang="en-US" dirty="0"/>
              <a:t> name="heading" type="</a:t>
            </a:r>
            <a:r>
              <a:rPr lang="en-US" dirty="0" err="1"/>
              <a:t>xs:string</a:t>
            </a:r>
            <a:r>
              <a:rPr lang="en-US" dirty="0"/>
              <a:t>"/&gt;</a:t>
            </a:r>
          </a:p>
          <a:p>
            <a:pPr marL="0" indent="0">
              <a:buNone/>
            </a:pPr>
            <a:r>
              <a:rPr lang="en-US" dirty="0"/>
              <a:t>            &lt;</a:t>
            </a:r>
            <a:r>
              <a:rPr lang="en-US" dirty="0" err="1"/>
              <a:t>xs:element</a:t>
            </a:r>
            <a:r>
              <a:rPr lang="en-US" dirty="0"/>
              <a:t> name="body"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xs:element</a:t>
            </a:r>
            <a:r>
              <a:rPr lang="en-US" dirty="0"/>
              <a:t>&gt;</a:t>
            </a:r>
          </a:p>
          <a:p>
            <a:pPr marL="0" indent="0">
              <a:buNone/>
            </a:pPr>
            <a:r>
              <a:rPr lang="en-US" dirty="0"/>
              <a:t>&lt;/</a:t>
            </a:r>
            <a:r>
              <a:rPr lang="en-US" dirty="0" err="1"/>
              <a:t>xs:schema</a:t>
            </a:r>
            <a:r>
              <a:rPr lang="en-US" dirty="0"/>
              <a:t>&gt;</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71</a:t>
            </a:fld>
            <a:endParaRPr lang="ru-RU"/>
          </a:p>
        </p:txBody>
      </p:sp>
    </p:spTree>
    <p:extLst>
      <p:ext uri="{BB962C8B-B14F-4D97-AF65-F5344CB8AC3E}">
        <p14:creationId xmlns:p14="http://schemas.microsoft.com/office/powerpoint/2010/main" val="4134141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20770"/>
            <a:ext cx="7886700" cy="957532"/>
          </a:xfrm>
        </p:spPr>
        <p:txBody>
          <a:bodyPr>
            <a:normAutofit fontScale="90000"/>
          </a:bodyPr>
          <a:lstStyle/>
          <a:p>
            <a:r>
              <a:rPr lang="ru-RU" dirty="0"/>
              <a:t>Преимущества </a:t>
            </a:r>
            <a:r>
              <a:rPr lang="en-US" dirty="0"/>
              <a:t>XML-</a:t>
            </a:r>
            <a:r>
              <a:rPr lang="ru-RU" dirty="0"/>
              <a:t>схемы, слайд 1/4</a:t>
            </a:r>
          </a:p>
        </p:txBody>
      </p:sp>
      <p:sp>
        <p:nvSpPr>
          <p:cNvPr id="3" name="Объект 2"/>
          <p:cNvSpPr>
            <a:spLocks noGrp="1"/>
          </p:cNvSpPr>
          <p:nvPr>
            <p:ph idx="1"/>
          </p:nvPr>
        </p:nvSpPr>
        <p:spPr>
          <a:xfrm>
            <a:off x="628650" y="1259457"/>
            <a:ext cx="7886700" cy="5096894"/>
          </a:xfrm>
        </p:spPr>
        <p:txBody>
          <a:bodyPr>
            <a:normAutofit fontScale="55000" lnSpcReduction="20000"/>
          </a:bodyPr>
          <a:lstStyle/>
          <a:p>
            <a:pPr marL="0" indent="0">
              <a:buNone/>
            </a:pPr>
            <a:r>
              <a:rPr lang="ru-RU" dirty="0"/>
              <a:t>Подобно DTD, XML схемы предназначены для определения допустимых строительных блоков XML документа.</a:t>
            </a:r>
          </a:p>
          <a:p>
            <a:pPr marL="0" indent="0">
              <a:buNone/>
            </a:pPr>
            <a:r>
              <a:rPr lang="ru-RU" dirty="0"/>
              <a:t>XML схема:</a:t>
            </a:r>
          </a:p>
          <a:p>
            <a:r>
              <a:rPr lang="ru-RU" dirty="0"/>
              <a:t>определяет элементы, которые могут появляться в XML документе</a:t>
            </a:r>
          </a:p>
          <a:p>
            <a:r>
              <a:rPr lang="ru-RU" dirty="0"/>
              <a:t>определяет атрибуты, которые могут появляться в XML документе</a:t>
            </a:r>
          </a:p>
          <a:p>
            <a:r>
              <a:rPr lang="ru-RU" dirty="0"/>
              <a:t>определяет, какие элементы являются дочерними</a:t>
            </a:r>
          </a:p>
          <a:p>
            <a:r>
              <a:rPr lang="ru-RU" dirty="0"/>
              <a:t>определяет порядок дочерних элементов</a:t>
            </a:r>
          </a:p>
          <a:p>
            <a:r>
              <a:rPr lang="ru-RU" dirty="0"/>
              <a:t>определяет количество дочерних элементов</a:t>
            </a:r>
          </a:p>
          <a:p>
            <a:r>
              <a:rPr lang="ru-RU" dirty="0"/>
              <a:t>определяет, пустой ли элемент или может содержать текст</a:t>
            </a:r>
          </a:p>
          <a:p>
            <a:r>
              <a:rPr lang="ru-RU" dirty="0"/>
              <a:t>определяет типы данных элементов и атрибутов</a:t>
            </a:r>
          </a:p>
          <a:p>
            <a:r>
              <a:rPr lang="ru-RU" dirty="0"/>
              <a:t>определяет фиксированные значения и значения по умолчанию элементов и атрибутов</a:t>
            </a:r>
          </a:p>
          <a:p>
            <a:r>
              <a:rPr lang="ru-RU" dirty="0"/>
              <a:t>XML схема — преемник DTD</a:t>
            </a:r>
          </a:p>
          <a:p>
            <a:pPr marL="0" indent="0">
              <a:buNone/>
            </a:pPr>
            <a:r>
              <a:rPr lang="ru-RU" dirty="0"/>
              <a:t>Преимущества:</a:t>
            </a:r>
          </a:p>
          <a:p>
            <a:r>
              <a:rPr lang="ru-RU" dirty="0"/>
              <a:t>XML схемы легко расширяются</a:t>
            </a:r>
          </a:p>
          <a:p>
            <a:r>
              <a:rPr lang="ru-RU" dirty="0"/>
              <a:t>XML схемы - более мощный инструмент, чем DTD</a:t>
            </a:r>
          </a:p>
          <a:p>
            <a:r>
              <a:rPr lang="ru-RU" dirty="0"/>
              <a:t>XML схемы пишутся на XML</a:t>
            </a:r>
          </a:p>
          <a:p>
            <a:r>
              <a:rPr lang="ru-RU" dirty="0"/>
              <a:t>XML схемы поддерживают типы данных</a:t>
            </a:r>
          </a:p>
          <a:p>
            <a:r>
              <a:rPr lang="ru-RU" dirty="0"/>
              <a:t>XML схемы поддерживают пространства имен</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72</a:t>
            </a:fld>
            <a:endParaRPr lang="ru-RU"/>
          </a:p>
        </p:txBody>
      </p:sp>
    </p:spTree>
    <p:extLst>
      <p:ext uri="{BB962C8B-B14F-4D97-AF65-F5344CB8AC3E}">
        <p14:creationId xmlns:p14="http://schemas.microsoft.com/office/powerpoint/2010/main" val="1151573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a:t>
            </a:r>
            <a:r>
              <a:rPr lang="en-US" dirty="0"/>
              <a:t>XML-</a:t>
            </a:r>
            <a:r>
              <a:rPr lang="ru-RU" dirty="0"/>
              <a:t>схемы, слайд 2/4</a:t>
            </a:r>
          </a:p>
        </p:txBody>
      </p:sp>
      <p:sp>
        <p:nvSpPr>
          <p:cNvPr id="3" name="Объект 2"/>
          <p:cNvSpPr>
            <a:spLocks noGrp="1"/>
          </p:cNvSpPr>
          <p:nvPr>
            <p:ph idx="1"/>
          </p:nvPr>
        </p:nvSpPr>
        <p:spPr/>
        <p:txBody>
          <a:bodyPr>
            <a:normAutofit fontScale="47500" lnSpcReduction="20000"/>
          </a:bodyPr>
          <a:lstStyle/>
          <a:p>
            <a:pPr marL="0" indent="0">
              <a:buNone/>
            </a:pPr>
            <a:r>
              <a:rPr lang="ru-RU" dirty="0"/>
              <a:t>Один из самых больших плюсов XML схем это поддержка типов данных.</a:t>
            </a:r>
          </a:p>
          <a:p>
            <a:pPr marL="0" indent="0">
              <a:buNone/>
            </a:pPr>
            <a:r>
              <a:rPr lang="ru-RU" b="1" dirty="0"/>
              <a:t>Поддержка типов данных позволяет:</a:t>
            </a:r>
          </a:p>
          <a:p>
            <a:r>
              <a:rPr lang="ru-RU" dirty="0"/>
              <a:t>описывать допустимый контент документа</a:t>
            </a:r>
          </a:p>
          <a:p>
            <a:r>
              <a:rPr lang="ru-RU" dirty="0"/>
              <a:t>проверять корректность данных</a:t>
            </a:r>
          </a:p>
          <a:p>
            <a:r>
              <a:rPr lang="ru-RU" dirty="0"/>
              <a:t>работать с данными из базы данных</a:t>
            </a:r>
          </a:p>
          <a:p>
            <a:r>
              <a:rPr lang="ru-RU" dirty="0"/>
              <a:t>определять аспекты данных (ограничения по данным)</a:t>
            </a:r>
          </a:p>
          <a:p>
            <a:r>
              <a:rPr lang="ru-RU" dirty="0"/>
              <a:t>определять модели данных (форматы данных)</a:t>
            </a:r>
          </a:p>
          <a:p>
            <a:r>
              <a:rPr lang="ru-RU" dirty="0"/>
              <a:t>конвертировать данные между различными типами данных</a:t>
            </a:r>
          </a:p>
          <a:p>
            <a:pPr marL="0" indent="0">
              <a:buNone/>
            </a:pPr>
            <a:r>
              <a:rPr lang="ru-RU" b="1" dirty="0"/>
              <a:t>XML схемы используют синтаксис XML</a:t>
            </a:r>
          </a:p>
          <a:p>
            <a:pPr marL="0" indent="0">
              <a:buNone/>
            </a:pPr>
            <a:r>
              <a:rPr lang="ru-RU" dirty="0"/>
              <a:t>Еще одним значительным плюсом XML схем является то, что схемы пишутся на XML.</a:t>
            </a:r>
          </a:p>
          <a:p>
            <a:r>
              <a:rPr lang="ru-RU" dirty="0"/>
              <a:t>То, что XML схемы пишутся на XML, дает следующие преимущества:</a:t>
            </a:r>
          </a:p>
          <a:p>
            <a:r>
              <a:rPr lang="ru-RU" dirty="0"/>
              <a:t>не нужно изучать новый язык программирования</a:t>
            </a:r>
          </a:p>
          <a:p>
            <a:r>
              <a:rPr lang="ru-RU" dirty="0"/>
              <a:t>для редактирования схем можно использовать привычный XML редактор</a:t>
            </a:r>
          </a:p>
          <a:p>
            <a:r>
              <a:rPr lang="ru-RU" dirty="0"/>
              <a:t>для разбора файлов схем можно использовать тот же XML </a:t>
            </a:r>
            <a:r>
              <a:rPr lang="ru-RU" dirty="0" err="1"/>
              <a:t>парсер</a:t>
            </a:r>
            <a:endParaRPr lang="ru-RU" dirty="0"/>
          </a:p>
          <a:p>
            <a:r>
              <a:rPr lang="ru-RU" dirty="0"/>
              <a:t>можно манипулировать XML схемами при помощи XML DOM</a:t>
            </a:r>
          </a:p>
          <a:p>
            <a:r>
              <a:rPr lang="ru-RU" dirty="0"/>
              <a:t>можно трансформировать XML схемы при помощи XSLT</a:t>
            </a:r>
          </a:p>
          <a:p>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73</a:t>
            </a:fld>
            <a:endParaRPr lang="ru-RU"/>
          </a:p>
        </p:txBody>
      </p:sp>
    </p:spTree>
    <p:extLst>
      <p:ext uri="{BB962C8B-B14F-4D97-AF65-F5344CB8AC3E}">
        <p14:creationId xmlns:p14="http://schemas.microsoft.com/office/powerpoint/2010/main" val="14473754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a:t>
            </a:r>
            <a:r>
              <a:rPr lang="en-US" dirty="0"/>
              <a:t>XML-</a:t>
            </a:r>
            <a:r>
              <a:rPr lang="ru-RU" dirty="0"/>
              <a:t>схемы, слайд 3/4</a:t>
            </a:r>
          </a:p>
        </p:txBody>
      </p:sp>
      <p:sp>
        <p:nvSpPr>
          <p:cNvPr id="3" name="Объект 2"/>
          <p:cNvSpPr>
            <a:spLocks noGrp="1"/>
          </p:cNvSpPr>
          <p:nvPr>
            <p:ph idx="1"/>
          </p:nvPr>
        </p:nvSpPr>
        <p:spPr/>
        <p:txBody>
          <a:bodyPr>
            <a:normAutofit fontScale="55000" lnSpcReduction="20000"/>
          </a:bodyPr>
          <a:lstStyle/>
          <a:p>
            <a:pPr marL="0" indent="0">
              <a:buNone/>
            </a:pPr>
            <a:r>
              <a:rPr lang="ru-RU" b="1" dirty="0"/>
              <a:t>XML схемы обеспечивают безопасную передачу данных</a:t>
            </a:r>
          </a:p>
          <a:p>
            <a:pPr marL="0" indent="0">
              <a:buNone/>
            </a:pPr>
            <a:r>
              <a:rPr lang="ru-RU" dirty="0"/>
              <a:t>При посылке данных от отправителя к получателю крайне важно, чтобы оба участника имели одинаковые "ожидания" по поводу контента.</a:t>
            </a:r>
          </a:p>
          <a:p>
            <a:pPr marL="0" indent="0">
              <a:buNone/>
            </a:pPr>
            <a:r>
              <a:rPr lang="ru-RU" dirty="0"/>
              <a:t>При помощи </a:t>
            </a:r>
            <a:r>
              <a:rPr lang="ru-RU" i="1" dirty="0"/>
              <a:t>XML схем</a:t>
            </a:r>
            <a:r>
              <a:rPr lang="ru-RU" dirty="0"/>
              <a:t> отправитель может описать данные таким образом, что получатель без труда их поймет.</a:t>
            </a:r>
          </a:p>
          <a:p>
            <a:pPr marL="0" indent="0">
              <a:buNone/>
            </a:pPr>
            <a:r>
              <a:rPr lang="ru-RU" dirty="0"/>
              <a:t>Например, запись даты: "03-11-2004" в одних странах будет понята, как 3 Ноября, а в других, как 11 Марта.</a:t>
            </a:r>
          </a:p>
          <a:p>
            <a:pPr marL="0" indent="0">
              <a:buNone/>
            </a:pPr>
            <a:r>
              <a:rPr lang="ru-RU" dirty="0"/>
              <a:t>Тем не менее, при описании XML элемента с датой следующим образом: </a:t>
            </a:r>
            <a:r>
              <a:rPr lang="en-US" dirty="0"/>
              <a:t>&lt;date type="date"&gt;2004-03-11&lt;/date&gt;</a:t>
            </a:r>
            <a:r>
              <a:rPr lang="ru-RU" dirty="0"/>
              <a:t> обеспечивает обоюдное понимание контента, так как тип XML данных "</a:t>
            </a:r>
            <a:r>
              <a:rPr lang="ru-RU" dirty="0" err="1"/>
              <a:t>date</a:t>
            </a:r>
            <a:r>
              <a:rPr lang="ru-RU" dirty="0"/>
              <a:t>" требует использования формата "ГГГГ-ММ-ДД".</a:t>
            </a:r>
          </a:p>
          <a:p>
            <a:pPr marL="0" indent="0">
              <a:buNone/>
            </a:pPr>
            <a:r>
              <a:rPr lang="ru-RU" b="1" dirty="0"/>
              <a:t>XML схемы легко расширяются</a:t>
            </a:r>
          </a:p>
          <a:p>
            <a:pPr marL="0" indent="0">
              <a:buNone/>
            </a:pPr>
            <a:r>
              <a:rPr lang="ru-RU" dirty="0"/>
              <a:t>Так как XML схемы написаны на XML, то их очень просто расширять.</a:t>
            </a:r>
          </a:p>
          <a:p>
            <a:pPr marL="0" indent="0">
              <a:buNone/>
            </a:pPr>
            <a:r>
              <a:rPr lang="ru-RU" dirty="0"/>
              <a:t>Благодаря расширяемым схемам определений возникает следующая возможность:</a:t>
            </a:r>
          </a:p>
          <a:p>
            <a:r>
              <a:rPr lang="ru-RU" dirty="0"/>
              <a:t>повторно использовать одни схемы в других схемах</a:t>
            </a:r>
          </a:p>
          <a:p>
            <a:r>
              <a:rPr lang="ru-RU" dirty="0"/>
              <a:t>создавать собственные типы данных, производя их от стандартных</a:t>
            </a:r>
          </a:p>
          <a:p>
            <a:r>
              <a:rPr lang="ru-RU" dirty="0"/>
              <a:t>подключать несколько схем к одному документу</a:t>
            </a:r>
          </a:p>
          <a:p>
            <a:pPr marL="0" indent="0">
              <a:buNone/>
            </a:pP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74</a:t>
            </a:fld>
            <a:endParaRPr lang="ru-RU"/>
          </a:p>
        </p:txBody>
      </p:sp>
    </p:spTree>
    <p:extLst>
      <p:ext uri="{BB962C8B-B14F-4D97-AF65-F5344CB8AC3E}">
        <p14:creationId xmlns:p14="http://schemas.microsoft.com/office/powerpoint/2010/main" val="2582880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a:t>
            </a:r>
            <a:r>
              <a:rPr lang="en-US" dirty="0"/>
              <a:t>XML-</a:t>
            </a:r>
            <a:r>
              <a:rPr lang="ru-RU" dirty="0"/>
              <a:t>схемы, слайд 4/4</a:t>
            </a:r>
          </a:p>
        </p:txBody>
      </p:sp>
      <p:sp>
        <p:nvSpPr>
          <p:cNvPr id="3" name="Объект 2"/>
          <p:cNvSpPr>
            <a:spLocks noGrp="1"/>
          </p:cNvSpPr>
          <p:nvPr>
            <p:ph idx="1"/>
          </p:nvPr>
        </p:nvSpPr>
        <p:spPr/>
        <p:txBody>
          <a:bodyPr>
            <a:normAutofit fontScale="55000" lnSpcReduction="20000"/>
          </a:bodyPr>
          <a:lstStyle/>
          <a:p>
            <a:pPr marL="0" indent="0">
              <a:buNone/>
            </a:pPr>
            <a:r>
              <a:rPr lang="ru-RU" b="1" dirty="0"/>
              <a:t>Быть синтаксически верным не достаточно</a:t>
            </a:r>
          </a:p>
          <a:p>
            <a:pPr marL="0" indent="0">
              <a:buNone/>
            </a:pPr>
            <a:r>
              <a:rPr lang="ru-RU" dirty="0"/>
              <a:t>Синтаксически верный XML документ это документ, который соответствует таким синтаксическим правилам XML, как:</a:t>
            </a:r>
          </a:p>
          <a:p>
            <a:r>
              <a:rPr lang="ru-RU" dirty="0"/>
              <a:t>он должен начинаться с XML декларации</a:t>
            </a:r>
          </a:p>
          <a:p>
            <a:r>
              <a:rPr lang="ru-RU" dirty="0"/>
              <a:t>у него должен быть один корневой элемент</a:t>
            </a:r>
          </a:p>
          <a:p>
            <a:r>
              <a:rPr lang="ru-RU" dirty="0"/>
              <a:t>открывающий тег должен иметь соответствующий закрывающий тег</a:t>
            </a:r>
          </a:p>
          <a:p>
            <a:r>
              <a:rPr lang="ru-RU" dirty="0"/>
              <a:t>имена элементов </a:t>
            </a:r>
            <a:r>
              <a:rPr lang="ru-RU" dirty="0" err="1"/>
              <a:t>регистрозависимы</a:t>
            </a:r>
            <a:endParaRPr lang="ru-RU" dirty="0"/>
          </a:p>
          <a:p>
            <a:r>
              <a:rPr lang="ru-RU" dirty="0"/>
              <a:t>все элементы должны быть закрыты</a:t>
            </a:r>
          </a:p>
          <a:p>
            <a:r>
              <a:rPr lang="ru-RU" dirty="0"/>
              <a:t>все элементы должны быть соответствующим образом вложены</a:t>
            </a:r>
          </a:p>
          <a:p>
            <a:r>
              <a:rPr lang="ru-RU" dirty="0"/>
              <a:t>все значения атрибутов должны заключаться в кавычки</a:t>
            </a:r>
          </a:p>
          <a:p>
            <a:r>
              <a:rPr lang="ru-RU" dirty="0"/>
              <a:t>для специальных символов должны использоваться сущности</a:t>
            </a:r>
          </a:p>
          <a:p>
            <a:pPr marL="0" indent="0">
              <a:buNone/>
            </a:pPr>
            <a:r>
              <a:rPr lang="ru-RU" dirty="0"/>
              <a:t>Даже если документ синтаксически верен, он все равно может содержать ошибки. И эти ошибки могут привести к серьезным последствиям.</a:t>
            </a:r>
          </a:p>
          <a:p>
            <a:pPr marL="0" indent="0">
              <a:buNone/>
            </a:pPr>
            <a:r>
              <a:rPr lang="ru-RU" dirty="0"/>
              <a:t>XML схемы могут решить проблемы с этими ошибками, предоставив средства для проверки документов на </a:t>
            </a:r>
            <a:r>
              <a:rPr lang="ru-RU" dirty="0" err="1"/>
              <a:t>валидность</a:t>
            </a:r>
            <a:r>
              <a:rPr lang="ru-RU" dirty="0"/>
              <a:t>.</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75</a:t>
            </a:fld>
            <a:endParaRPr lang="ru-RU"/>
          </a:p>
        </p:txBody>
      </p:sp>
    </p:spTree>
    <p:extLst>
      <p:ext uri="{BB962C8B-B14F-4D97-AF65-F5344CB8AC3E}">
        <p14:creationId xmlns:p14="http://schemas.microsoft.com/office/powerpoint/2010/main" val="3562849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Простой </a:t>
            </a:r>
            <a:r>
              <a:rPr lang="en-US" dirty="0"/>
              <a:t>XML </a:t>
            </a:r>
            <a:r>
              <a:rPr lang="ru-RU" dirty="0"/>
              <a:t>документ</a:t>
            </a:r>
          </a:p>
        </p:txBody>
      </p:sp>
      <p:sp>
        <p:nvSpPr>
          <p:cNvPr id="3" name="Объект 2"/>
          <p:cNvSpPr>
            <a:spLocks noGrp="1"/>
          </p:cNvSpPr>
          <p:nvPr>
            <p:ph idx="1"/>
          </p:nvPr>
        </p:nvSpPr>
        <p:spPr/>
        <p:txBody>
          <a:bodyPr numCol="2">
            <a:normAutofit fontScale="40000" lnSpcReduction="20000"/>
          </a:bodyPr>
          <a:lstStyle/>
          <a:p>
            <a:pPr marL="0" indent="0">
              <a:buNone/>
            </a:pPr>
            <a:r>
              <a:rPr lang="ru-RU" dirty="0"/>
              <a:t>XML документ может иметь либо подключение к DTD, либо к </a:t>
            </a:r>
            <a:r>
              <a:rPr lang="ru-RU" i="1" dirty="0"/>
              <a:t>XML схеме</a:t>
            </a:r>
            <a:r>
              <a:rPr lang="ru-RU" dirty="0"/>
              <a:t>.</a:t>
            </a:r>
          </a:p>
          <a:p>
            <a:r>
              <a:rPr lang="ru-RU" dirty="0"/>
              <a:t>Пример простого документа приведён на слайде:</a:t>
            </a:r>
          </a:p>
          <a:p>
            <a:pPr marL="0" indent="0">
              <a:buNone/>
            </a:pPr>
            <a:r>
              <a:rPr lang="en-US" dirty="0"/>
              <a:t>&lt;?xml version="1.0"?&gt;</a:t>
            </a:r>
          </a:p>
          <a:p>
            <a:pPr marL="0" indent="0">
              <a:buNone/>
            </a:pPr>
            <a:r>
              <a:rPr lang="en-US" dirty="0"/>
              <a:t>&lt;note&gt;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en-US" dirty="0" err="1"/>
              <a:t>Напоминание</a:t>
            </a:r>
            <a:r>
              <a:rPr lang="en-US" dirty="0"/>
              <a:t>&lt;/heading&gt;</a:t>
            </a:r>
          </a:p>
          <a:p>
            <a:pPr marL="0" indent="0">
              <a:buNone/>
            </a:pPr>
            <a:r>
              <a:rPr lang="en-US" dirty="0"/>
              <a:t>   &lt;body&gt;</a:t>
            </a:r>
            <a:r>
              <a:rPr lang="en-US" dirty="0" err="1"/>
              <a:t>Займи</a:t>
            </a:r>
            <a:r>
              <a:rPr lang="en-US" dirty="0"/>
              <a:t>, </a:t>
            </a:r>
            <a:r>
              <a:rPr lang="en-US" dirty="0" err="1"/>
              <a:t>но</a:t>
            </a:r>
            <a:r>
              <a:rPr lang="en-US" dirty="0"/>
              <a:t> </a:t>
            </a:r>
            <a:r>
              <a:rPr lang="en-US" dirty="0" err="1"/>
              <a:t>выпей</a:t>
            </a:r>
            <a:r>
              <a:rPr lang="en-US" dirty="0"/>
              <a:t>&lt;/body&gt;</a:t>
            </a:r>
          </a:p>
          <a:p>
            <a:pPr marL="0" indent="0">
              <a:buNone/>
            </a:pPr>
            <a:r>
              <a:rPr lang="en-US" dirty="0"/>
              <a:t>&lt;/note&gt;</a:t>
            </a:r>
            <a:endParaRPr lang="ru-RU" dirty="0"/>
          </a:p>
          <a:p>
            <a:r>
              <a:rPr lang="ru-RU" dirty="0"/>
              <a:t>Пример </a:t>
            </a:r>
            <a:r>
              <a:rPr lang="en-US" dirty="0"/>
              <a:t>DTD </a:t>
            </a:r>
            <a:r>
              <a:rPr lang="ru-RU" dirty="0"/>
              <a:t>для файла</a:t>
            </a:r>
          </a:p>
          <a:p>
            <a:pPr marL="0" indent="0">
              <a:buNone/>
            </a:pPr>
            <a:r>
              <a:rPr lang="en-US" dirty="0"/>
              <a:t>&lt;!ELEMENT note (to, from, heading, body)&gt; </a:t>
            </a:r>
            <a:endParaRPr lang="ru-RU" dirty="0"/>
          </a:p>
          <a:p>
            <a:pPr marL="0" indent="0">
              <a:buNone/>
            </a:pPr>
            <a:r>
              <a:rPr lang="en-US" dirty="0"/>
              <a:t>&lt;!ELEMENT to (#PCDATA)&gt; </a:t>
            </a:r>
            <a:endParaRPr lang="ru-RU" dirty="0"/>
          </a:p>
          <a:p>
            <a:pPr marL="0" indent="0">
              <a:buNone/>
            </a:pPr>
            <a:r>
              <a:rPr lang="en-US" dirty="0"/>
              <a:t>&lt;!ELEMENT from (#PCDATA)&gt; </a:t>
            </a:r>
            <a:endParaRPr lang="ru-RU" dirty="0"/>
          </a:p>
          <a:p>
            <a:pPr marL="0" indent="0">
              <a:buNone/>
            </a:pPr>
            <a:r>
              <a:rPr lang="en-US" dirty="0"/>
              <a:t>&lt;!ELEMENT heading (#PCDATA)&gt; </a:t>
            </a:r>
            <a:endParaRPr lang="ru-RU" dirty="0"/>
          </a:p>
          <a:p>
            <a:pPr marL="0" indent="0">
              <a:buNone/>
            </a:pPr>
            <a:r>
              <a:rPr lang="en-US" dirty="0"/>
              <a:t>&lt;!ELEMENT body (#PCDATA)&gt;</a:t>
            </a:r>
            <a:endParaRPr lang="ru-RU" dirty="0"/>
          </a:p>
          <a:p>
            <a:endParaRPr lang="ru-RU" dirty="0"/>
          </a:p>
          <a:p>
            <a:endParaRPr lang="ru-RU" dirty="0"/>
          </a:p>
          <a:p>
            <a:r>
              <a:rPr lang="ru-RU" dirty="0"/>
              <a:t>Пример </a:t>
            </a:r>
            <a:r>
              <a:rPr lang="en-US" dirty="0"/>
              <a:t>XML</a:t>
            </a:r>
            <a:r>
              <a:rPr lang="ru-RU" dirty="0"/>
              <a:t>-схемы</a:t>
            </a:r>
          </a:p>
          <a:p>
            <a:pPr marL="0" indent="0">
              <a:buNone/>
            </a:pPr>
            <a:r>
              <a:rPr lang="en-US" dirty="0"/>
              <a:t>&lt;?xml version="1.0"?&gt;</a:t>
            </a:r>
          </a:p>
          <a:p>
            <a:pPr marL="0" indent="0">
              <a:buNone/>
            </a:pPr>
            <a:r>
              <a:rPr lang="en-US" dirty="0"/>
              <a:t>&lt;</a:t>
            </a:r>
            <a:r>
              <a:rPr lang="en-US" dirty="0" err="1"/>
              <a:t>xs:schema</a:t>
            </a:r>
            <a:r>
              <a:rPr lang="en-US" dirty="0"/>
              <a:t> </a:t>
            </a:r>
            <a:r>
              <a:rPr lang="en-US" dirty="0" err="1"/>
              <a:t>xmlns:xs</a:t>
            </a:r>
            <a:r>
              <a:rPr lang="en-US" dirty="0"/>
              <a:t>="http://www.w3.org/2001/XMLSchema"</a:t>
            </a:r>
          </a:p>
          <a:p>
            <a:pPr marL="0" indent="0">
              <a:buNone/>
            </a:pPr>
            <a:r>
              <a:rPr lang="en-US" dirty="0" err="1"/>
              <a:t>targetNamespace</a:t>
            </a:r>
            <a:r>
              <a:rPr lang="en-US" dirty="0"/>
              <a:t>="http://msiter.ru" </a:t>
            </a:r>
            <a:r>
              <a:rPr lang="en-US" dirty="0" err="1"/>
              <a:t>xmlns</a:t>
            </a:r>
            <a:r>
              <a:rPr lang="en-US" dirty="0"/>
              <a:t>="http://msiter.ru" </a:t>
            </a:r>
            <a:r>
              <a:rPr lang="en-US" dirty="0" err="1"/>
              <a:t>elementFormDefault</a:t>
            </a:r>
            <a:r>
              <a:rPr lang="en-US" dirty="0"/>
              <a:t>="qualified"&gt;</a:t>
            </a:r>
          </a:p>
          <a:p>
            <a:pPr marL="0" indent="0">
              <a:buNone/>
            </a:pPr>
            <a:r>
              <a:rPr lang="en-US" dirty="0"/>
              <a:t>   &lt;</a:t>
            </a:r>
            <a:r>
              <a:rPr lang="en-US" dirty="0" err="1"/>
              <a:t>xs:element</a:t>
            </a:r>
            <a:r>
              <a:rPr lang="en-US" dirty="0"/>
              <a:t> name="note"&gt;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name="to" type="</a:t>
            </a:r>
            <a:r>
              <a:rPr lang="en-US" dirty="0" err="1"/>
              <a:t>xs:string</a:t>
            </a:r>
            <a:r>
              <a:rPr lang="en-US" dirty="0"/>
              <a:t>"/&gt;</a:t>
            </a:r>
          </a:p>
          <a:p>
            <a:pPr marL="0" indent="0">
              <a:buNone/>
            </a:pPr>
            <a:r>
              <a:rPr lang="en-US" dirty="0"/>
              <a:t>            &lt;</a:t>
            </a:r>
            <a:r>
              <a:rPr lang="en-US" dirty="0" err="1"/>
              <a:t>xs:element</a:t>
            </a:r>
            <a:r>
              <a:rPr lang="en-US" dirty="0"/>
              <a:t> name="from" type="</a:t>
            </a:r>
            <a:r>
              <a:rPr lang="en-US" dirty="0" err="1"/>
              <a:t>xs:string</a:t>
            </a:r>
            <a:r>
              <a:rPr lang="en-US" dirty="0"/>
              <a:t>"/&gt;</a:t>
            </a:r>
          </a:p>
          <a:p>
            <a:pPr marL="0" indent="0">
              <a:buNone/>
            </a:pPr>
            <a:r>
              <a:rPr lang="en-US" dirty="0"/>
              <a:t>            &lt;</a:t>
            </a:r>
            <a:r>
              <a:rPr lang="en-US" dirty="0" err="1"/>
              <a:t>xs:element</a:t>
            </a:r>
            <a:r>
              <a:rPr lang="en-US" dirty="0"/>
              <a:t> name="heading" type="</a:t>
            </a:r>
            <a:r>
              <a:rPr lang="en-US" dirty="0" err="1"/>
              <a:t>xs:string</a:t>
            </a:r>
            <a:r>
              <a:rPr lang="en-US" dirty="0"/>
              <a:t>"/&gt;</a:t>
            </a:r>
          </a:p>
          <a:p>
            <a:pPr marL="0" indent="0">
              <a:buNone/>
            </a:pPr>
            <a:r>
              <a:rPr lang="en-US" dirty="0"/>
              <a:t>            &lt;</a:t>
            </a:r>
            <a:r>
              <a:rPr lang="en-US" dirty="0" err="1"/>
              <a:t>xs:element</a:t>
            </a:r>
            <a:r>
              <a:rPr lang="en-US" dirty="0"/>
              <a:t> name="body"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   &lt;/</a:t>
            </a:r>
            <a:r>
              <a:rPr lang="en-US" dirty="0" err="1"/>
              <a:t>xs:element</a:t>
            </a:r>
            <a:r>
              <a:rPr lang="en-US" dirty="0"/>
              <a:t>&gt;</a:t>
            </a:r>
          </a:p>
          <a:p>
            <a:pPr marL="0" indent="0">
              <a:buNone/>
            </a:pPr>
            <a:r>
              <a:rPr lang="en-US" dirty="0"/>
              <a:t>&lt;/</a:t>
            </a:r>
            <a:r>
              <a:rPr lang="en-US" dirty="0" err="1"/>
              <a:t>xs:schema</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76</a:t>
            </a:fld>
            <a:endParaRPr lang="ru-RU"/>
          </a:p>
        </p:txBody>
      </p:sp>
    </p:spTree>
    <p:extLst>
      <p:ext uri="{BB962C8B-B14F-4D97-AF65-F5344CB8AC3E}">
        <p14:creationId xmlns:p14="http://schemas.microsoft.com/office/powerpoint/2010/main" val="638777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Подключение </a:t>
            </a:r>
            <a:r>
              <a:rPr lang="en-US" dirty="0"/>
              <a:t>DTD </a:t>
            </a:r>
            <a:r>
              <a:rPr lang="ru-RU" dirty="0"/>
              <a:t>и </a:t>
            </a:r>
            <a:r>
              <a:rPr lang="en-US" dirty="0"/>
              <a:t>XML </a:t>
            </a:r>
            <a:r>
              <a:rPr lang="ru-RU" dirty="0"/>
              <a:t>схемы</a:t>
            </a:r>
          </a:p>
        </p:txBody>
      </p:sp>
      <p:sp>
        <p:nvSpPr>
          <p:cNvPr id="3" name="Объект 2"/>
          <p:cNvSpPr>
            <a:spLocks noGrp="1"/>
          </p:cNvSpPr>
          <p:nvPr>
            <p:ph idx="1"/>
          </p:nvPr>
        </p:nvSpPr>
        <p:spPr/>
        <p:txBody>
          <a:bodyPr numCol="2">
            <a:normAutofit fontScale="70000" lnSpcReduction="20000"/>
          </a:bodyPr>
          <a:lstStyle/>
          <a:p>
            <a:r>
              <a:rPr lang="ru-RU" dirty="0"/>
              <a:t>Подключение </a:t>
            </a:r>
            <a:r>
              <a:rPr lang="en-US" dirty="0"/>
              <a:t>DTD</a:t>
            </a:r>
          </a:p>
          <a:p>
            <a:pPr marL="0" indent="0">
              <a:buNone/>
            </a:pPr>
            <a:r>
              <a:rPr lang="en-US" dirty="0"/>
              <a:t>&lt;?xml version="1.0"?&gt;</a:t>
            </a:r>
          </a:p>
          <a:p>
            <a:pPr marL="0" indent="0">
              <a:buNone/>
            </a:pPr>
            <a:r>
              <a:rPr lang="en-US" dirty="0"/>
              <a:t>&lt;!DOCTYPE note SYSTEM "note.dtd"&gt;</a:t>
            </a:r>
          </a:p>
          <a:p>
            <a:pPr marL="0" indent="0">
              <a:buNone/>
            </a:pPr>
            <a:r>
              <a:rPr lang="en-US" dirty="0"/>
              <a:t>&lt;note&gt;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Займи, но выпей&lt;/</a:t>
            </a:r>
            <a:r>
              <a:rPr lang="en-US" dirty="0"/>
              <a:t>body&gt;</a:t>
            </a:r>
          </a:p>
          <a:p>
            <a:pPr marL="0" indent="0">
              <a:buNone/>
            </a:pPr>
            <a:r>
              <a:rPr lang="en-US" dirty="0"/>
              <a:t>&lt;/note&gt;</a:t>
            </a:r>
            <a:endParaRPr lang="ru-RU" dirty="0"/>
          </a:p>
          <a:p>
            <a:endParaRPr lang="ru-RU" dirty="0"/>
          </a:p>
          <a:p>
            <a:endParaRPr lang="ru-RU" dirty="0"/>
          </a:p>
          <a:p>
            <a:r>
              <a:rPr lang="ru-RU" dirty="0"/>
              <a:t>Подключение </a:t>
            </a:r>
            <a:r>
              <a:rPr lang="en-US" dirty="0"/>
              <a:t>XML </a:t>
            </a:r>
            <a:r>
              <a:rPr lang="ru-RU" dirty="0"/>
              <a:t>схемы</a:t>
            </a:r>
          </a:p>
          <a:p>
            <a:pPr marL="0" indent="0">
              <a:buNone/>
            </a:pPr>
            <a:r>
              <a:rPr lang="en-US" dirty="0"/>
              <a:t>&lt;?xml version="1.0"?&gt;</a:t>
            </a:r>
          </a:p>
          <a:p>
            <a:pPr marL="0" indent="0">
              <a:buNone/>
            </a:pPr>
            <a:r>
              <a:rPr lang="en-US" dirty="0"/>
              <a:t>&lt;note </a:t>
            </a:r>
            <a:r>
              <a:rPr lang="en-US" dirty="0" err="1"/>
              <a:t>xmlns</a:t>
            </a:r>
            <a:r>
              <a:rPr lang="en-US" dirty="0"/>
              <a:t>="http://msiter.ru"</a:t>
            </a:r>
          </a:p>
          <a:p>
            <a:pPr marL="0" indent="0">
              <a:buNone/>
            </a:pPr>
            <a:r>
              <a:rPr lang="en-US" dirty="0" err="1"/>
              <a:t>xmlns:xsi</a:t>
            </a:r>
            <a:r>
              <a:rPr lang="en-US" dirty="0"/>
              <a:t>="http://www.w3.org/2001/XMLSchema-instance"</a:t>
            </a:r>
          </a:p>
          <a:p>
            <a:pPr marL="0" indent="0">
              <a:buNone/>
            </a:pPr>
            <a:r>
              <a:rPr lang="en-US" dirty="0" err="1"/>
              <a:t>xsi:schemaLocation</a:t>
            </a:r>
            <a:r>
              <a:rPr lang="en-US" dirty="0"/>
              <a:t>="http://msiter.ru note.xsd"&gt;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Займи, но выпей&lt;/</a:t>
            </a:r>
            <a:r>
              <a:rPr lang="en-US" dirty="0"/>
              <a:t>body&gt;</a:t>
            </a:r>
          </a:p>
          <a:p>
            <a:pPr marL="0" indent="0">
              <a:buNone/>
            </a:pPr>
            <a:r>
              <a:rPr lang="en-US" dirty="0"/>
              <a:t>&lt;/note&gt;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77</a:t>
            </a:fld>
            <a:endParaRPr lang="ru-RU"/>
          </a:p>
        </p:txBody>
      </p:sp>
    </p:spTree>
    <p:extLst>
      <p:ext uri="{BB962C8B-B14F-4D97-AF65-F5344CB8AC3E}">
        <p14:creationId xmlns:p14="http://schemas.microsoft.com/office/powerpoint/2010/main" val="15244093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70044"/>
          </a:xfrm>
        </p:spPr>
        <p:txBody>
          <a:bodyPr>
            <a:normAutofit fontScale="90000"/>
          </a:bodyPr>
          <a:lstStyle/>
          <a:p>
            <a:r>
              <a:rPr lang="ru-RU" dirty="0"/>
              <a:t>Элемент </a:t>
            </a:r>
            <a:r>
              <a:rPr lang="en-US" dirty="0"/>
              <a:t>schema</a:t>
            </a:r>
            <a:endParaRPr lang="ru-RU" dirty="0"/>
          </a:p>
        </p:txBody>
      </p:sp>
      <p:sp>
        <p:nvSpPr>
          <p:cNvPr id="3" name="Объект 2"/>
          <p:cNvSpPr>
            <a:spLocks noGrp="1"/>
          </p:cNvSpPr>
          <p:nvPr>
            <p:ph idx="1"/>
          </p:nvPr>
        </p:nvSpPr>
        <p:spPr>
          <a:xfrm>
            <a:off x="628650" y="1035170"/>
            <a:ext cx="7886700" cy="5686305"/>
          </a:xfrm>
        </p:spPr>
        <p:txBody>
          <a:bodyPr>
            <a:normAutofit fontScale="47500" lnSpcReduction="20000"/>
          </a:bodyPr>
          <a:lstStyle/>
          <a:p>
            <a:r>
              <a:rPr lang="ru-RU" dirty="0"/>
              <a:t>Элемент </a:t>
            </a:r>
            <a:r>
              <a:rPr lang="ru-RU" b="1" dirty="0"/>
              <a:t>&lt;</a:t>
            </a:r>
            <a:r>
              <a:rPr lang="ru-RU" b="1" dirty="0" err="1"/>
              <a:t>schema</a:t>
            </a:r>
            <a:r>
              <a:rPr lang="ru-RU" b="1" dirty="0"/>
              <a:t>&gt;</a:t>
            </a:r>
            <a:r>
              <a:rPr lang="ru-RU" dirty="0"/>
              <a:t> - это корневой элемент каждой </a:t>
            </a:r>
            <a:r>
              <a:rPr lang="ru-RU" i="1" dirty="0"/>
              <a:t>XML схемы</a:t>
            </a:r>
            <a:r>
              <a:rPr lang="ru-RU" dirty="0"/>
              <a:t>:</a:t>
            </a:r>
            <a:endParaRPr lang="en-US" dirty="0"/>
          </a:p>
          <a:p>
            <a:pPr marL="0" indent="0">
              <a:buNone/>
            </a:pPr>
            <a:r>
              <a:rPr lang="de-DE" dirty="0"/>
              <a:t>&lt;?</a:t>
            </a:r>
            <a:r>
              <a:rPr lang="de-DE" dirty="0" err="1"/>
              <a:t>xml</a:t>
            </a:r>
            <a:r>
              <a:rPr lang="de-DE" dirty="0"/>
              <a:t> </a:t>
            </a:r>
            <a:r>
              <a:rPr lang="de-DE" dirty="0" err="1"/>
              <a:t>version</a:t>
            </a:r>
            <a:r>
              <a:rPr lang="de-DE" dirty="0"/>
              <a:t>="1.0"?&gt;</a:t>
            </a:r>
          </a:p>
          <a:p>
            <a:pPr marL="0" indent="0">
              <a:buNone/>
            </a:pPr>
            <a:r>
              <a:rPr lang="de-DE" dirty="0"/>
              <a:t>&lt;</a:t>
            </a:r>
            <a:r>
              <a:rPr lang="de-DE" dirty="0" err="1"/>
              <a:t>xs:schema</a:t>
            </a:r>
            <a:r>
              <a:rPr lang="de-DE" dirty="0"/>
              <a:t>&gt;</a:t>
            </a:r>
          </a:p>
          <a:p>
            <a:pPr marL="0" indent="0">
              <a:buNone/>
            </a:pPr>
            <a:r>
              <a:rPr lang="de-DE" dirty="0"/>
              <a:t>...</a:t>
            </a:r>
          </a:p>
          <a:p>
            <a:pPr marL="0" indent="0">
              <a:buNone/>
            </a:pPr>
            <a:r>
              <a:rPr lang="de-DE" dirty="0"/>
              <a:t>&lt;/</a:t>
            </a:r>
            <a:r>
              <a:rPr lang="de-DE" dirty="0" err="1"/>
              <a:t>xs:schema</a:t>
            </a:r>
            <a:r>
              <a:rPr lang="de-DE" dirty="0"/>
              <a:t>&gt;</a:t>
            </a:r>
          </a:p>
          <a:p>
            <a:r>
              <a:rPr lang="ru-RU" dirty="0"/>
              <a:t>Элемент </a:t>
            </a:r>
            <a:r>
              <a:rPr lang="ru-RU" b="1" dirty="0"/>
              <a:t>&lt;</a:t>
            </a:r>
            <a:r>
              <a:rPr lang="ru-RU" b="1" dirty="0" err="1"/>
              <a:t>schema</a:t>
            </a:r>
            <a:r>
              <a:rPr lang="ru-RU" b="1" dirty="0"/>
              <a:t>&gt;</a:t>
            </a:r>
            <a:r>
              <a:rPr lang="ru-RU" dirty="0"/>
              <a:t> может содержать некоторые атрибуты. Часто декларация схемы имеет, например, такой вид:</a:t>
            </a:r>
            <a:endParaRPr lang="en-US" dirty="0"/>
          </a:p>
          <a:p>
            <a:pPr marL="0" indent="0">
              <a:buNone/>
            </a:pPr>
            <a:r>
              <a:rPr lang="de-DE" dirty="0"/>
              <a:t>&lt;?</a:t>
            </a:r>
            <a:r>
              <a:rPr lang="de-DE" dirty="0" err="1"/>
              <a:t>xml</a:t>
            </a:r>
            <a:r>
              <a:rPr lang="de-DE" dirty="0"/>
              <a:t> </a:t>
            </a:r>
            <a:r>
              <a:rPr lang="de-DE" dirty="0" err="1"/>
              <a:t>version</a:t>
            </a:r>
            <a:r>
              <a:rPr lang="de-DE" dirty="0"/>
              <a:t>="1.0"?&gt;</a:t>
            </a:r>
          </a:p>
          <a:p>
            <a:pPr marL="0" indent="0">
              <a:buNone/>
            </a:pPr>
            <a:r>
              <a:rPr lang="de-DE" dirty="0"/>
              <a:t>&lt;</a:t>
            </a:r>
            <a:r>
              <a:rPr lang="de-DE" dirty="0" err="1"/>
              <a:t>xs:schema</a:t>
            </a:r>
            <a:r>
              <a:rPr lang="de-DE" dirty="0"/>
              <a:t> </a:t>
            </a:r>
            <a:r>
              <a:rPr lang="de-DE" dirty="0" err="1"/>
              <a:t>xmlns:xs</a:t>
            </a:r>
            <a:r>
              <a:rPr lang="de-DE" dirty="0"/>
              <a:t>="http://www.w3.org/2001/XMLSchema"</a:t>
            </a:r>
          </a:p>
          <a:p>
            <a:pPr marL="0" indent="0">
              <a:buNone/>
            </a:pPr>
            <a:r>
              <a:rPr lang="de-DE" dirty="0" err="1"/>
              <a:t>targetNamespace</a:t>
            </a:r>
            <a:r>
              <a:rPr lang="de-DE" dirty="0"/>
              <a:t>="http://msiter.ru"</a:t>
            </a:r>
          </a:p>
          <a:p>
            <a:pPr marL="0" indent="0">
              <a:buNone/>
            </a:pPr>
            <a:r>
              <a:rPr lang="de-DE" dirty="0" err="1"/>
              <a:t>xmlns</a:t>
            </a:r>
            <a:r>
              <a:rPr lang="de-DE" dirty="0"/>
              <a:t>="http://msiter.ru"</a:t>
            </a:r>
          </a:p>
          <a:p>
            <a:pPr marL="0" indent="0">
              <a:buNone/>
            </a:pPr>
            <a:r>
              <a:rPr lang="de-DE" dirty="0" err="1"/>
              <a:t>elementFormDefault</a:t>
            </a:r>
            <a:r>
              <a:rPr lang="de-DE" dirty="0"/>
              <a:t>="</a:t>
            </a:r>
            <a:r>
              <a:rPr lang="de-DE" dirty="0" err="1"/>
              <a:t>qualified</a:t>
            </a:r>
            <a:r>
              <a:rPr lang="de-DE" dirty="0"/>
              <a:t>"&gt;</a:t>
            </a:r>
          </a:p>
          <a:p>
            <a:pPr marL="0" indent="0">
              <a:buNone/>
            </a:pPr>
            <a:r>
              <a:rPr lang="de-DE" dirty="0"/>
              <a:t>...</a:t>
            </a:r>
          </a:p>
          <a:p>
            <a:pPr marL="0" indent="0">
              <a:buNone/>
            </a:pPr>
            <a:r>
              <a:rPr lang="de-DE" dirty="0"/>
              <a:t>&lt;/</a:t>
            </a:r>
            <a:r>
              <a:rPr lang="de-DE" dirty="0" err="1"/>
              <a:t>xs:schema</a:t>
            </a:r>
            <a:r>
              <a:rPr lang="de-DE" dirty="0"/>
              <a:t>&gt;</a:t>
            </a:r>
          </a:p>
          <a:p>
            <a:r>
              <a:rPr lang="ru-RU" dirty="0"/>
              <a:t>Фрагмент </a:t>
            </a:r>
            <a:r>
              <a:rPr lang="ru-RU" b="1" dirty="0" err="1"/>
              <a:t>xmlns:xs</a:t>
            </a:r>
            <a:r>
              <a:rPr lang="ru-RU" b="1" dirty="0"/>
              <a:t>="http://www.w3.org/2001/XMLSchema"</a:t>
            </a:r>
            <a:r>
              <a:rPr lang="ru-RU" dirty="0"/>
              <a:t> указывает на то, что используемые в схеме элементы и типы данных относятся к пространству имен "http://www.w3.org/2001/XMLSchema". Также здесь указывается, что элементы и типы данных, относящиеся к пространству имен "http://www.w3.org/2001/XMLSchema", должны иметь префикс </a:t>
            </a:r>
            <a:r>
              <a:rPr lang="ru-RU" b="1" i="1" dirty="0" err="1"/>
              <a:t>xs</a:t>
            </a:r>
            <a:r>
              <a:rPr lang="ru-RU" b="1" i="1" dirty="0"/>
              <a:t>:</a:t>
            </a:r>
            <a:endParaRPr lang="ru-RU" dirty="0"/>
          </a:p>
          <a:p>
            <a:r>
              <a:rPr lang="ru-RU" dirty="0"/>
              <a:t>Фрагмент </a:t>
            </a:r>
            <a:r>
              <a:rPr lang="ru-RU" b="1" dirty="0" err="1"/>
              <a:t>targetNamespace</a:t>
            </a:r>
            <a:r>
              <a:rPr lang="ru-RU" b="1" dirty="0"/>
              <a:t>="http://</a:t>
            </a:r>
            <a:r>
              <a:rPr lang="en-US" b="1" dirty="0" err="1"/>
              <a:t>abc</a:t>
            </a:r>
            <a:r>
              <a:rPr lang="ru-RU" b="1" dirty="0"/>
              <a:t>.</a:t>
            </a:r>
            <a:r>
              <a:rPr lang="ru-RU" b="1" dirty="0" err="1"/>
              <a:t>ru</a:t>
            </a:r>
            <a:r>
              <a:rPr lang="ru-RU" b="1" dirty="0"/>
              <a:t>"</a:t>
            </a:r>
            <a:r>
              <a:rPr lang="ru-RU" dirty="0"/>
              <a:t> указывает на то, что определяемые этой схемой элементы (</a:t>
            </a:r>
            <a:r>
              <a:rPr lang="ru-RU" dirty="0" err="1"/>
              <a:t>note</a:t>
            </a:r>
            <a:r>
              <a:rPr lang="ru-RU" dirty="0"/>
              <a:t>, </a:t>
            </a:r>
            <a:r>
              <a:rPr lang="ru-RU" dirty="0" err="1"/>
              <a:t>to</a:t>
            </a:r>
            <a:r>
              <a:rPr lang="ru-RU" dirty="0"/>
              <a:t>, </a:t>
            </a:r>
            <a:r>
              <a:rPr lang="ru-RU" dirty="0" err="1"/>
              <a:t>from</a:t>
            </a:r>
            <a:r>
              <a:rPr lang="ru-RU" dirty="0"/>
              <a:t>, </a:t>
            </a:r>
            <a:r>
              <a:rPr lang="ru-RU" dirty="0" err="1"/>
              <a:t>heading</a:t>
            </a:r>
            <a:r>
              <a:rPr lang="ru-RU" dirty="0"/>
              <a:t>, </a:t>
            </a:r>
            <a:r>
              <a:rPr lang="ru-RU" dirty="0" err="1"/>
              <a:t>body</a:t>
            </a:r>
            <a:r>
              <a:rPr lang="ru-RU" dirty="0"/>
              <a:t>) относятся к пространству имен "http://</a:t>
            </a:r>
            <a:r>
              <a:rPr lang="en-US" dirty="0" err="1"/>
              <a:t>abc</a:t>
            </a:r>
            <a:r>
              <a:rPr lang="ru-RU" dirty="0"/>
              <a:t>.</a:t>
            </a:r>
            <a:r>
              <a:rPr lang="ru-RU" dirty="0" err="1"/>
              <a:t>ru</a:t>
            </a:r>
            <a:r>
              <a:rPr lang="ru-RU" dirty="0"/>
              <a:t>".</a:t>
            </a:r>
          </a:p>
          <a:p>
            <a:r>
              <a:rPr lang="ru-RU" dirty="0"/>
              <a:t>Фрагмент </a:t>
            </a:r>
            <a:r>
              <a:rPr lang="ru-RU" b="1" dirty="0" err="1"/>
              <a:t>xmlns</a:t>
            </a:r>
            <a:r>
              <a:rPr lang="ru-RU" b="1" dirty="0"/>
              <a:t>="http://</a:t>
            </a:r>
            <a:r>
              <a:rPr lang="en-US" b="1" dirty="0" err="1"/>
              <a:t>abc</a:t>
            </a:r>
            <a:r>
              <a:rPr lang="ru-RU" b="1" dirty="0"/>
              <a:t>.</a:t>
            </a:r>
            <a:r>
              <a:rPr lang="ru-RU" b="1" dirty="0" err="1"/>
              <a:t>ru</a:t>
            </a:r>
            <a:r>
              <a:rPr lang="ru-RU" b="1" dirty="0"/>
              <a:t>"</a:t>
            </a:r>
            <a:r>
              <a:rPr lang="ru-RU" dirty="0"/>
              <a:t> указывает на то, что пространством имен по умолчанию является "http://</a:t>
            </a:r>
            <a:r>
              <a:rPr lang="en-US" dirty="0" err="1"/>
              <a:t>abc</a:t>
            </a:r>
            <a:r>
              <a:rPr lang="ru-RU" dirty="0"/>
              <a:t>.</a:t>
            </a:r>
            <a:r>
              <a:rPr lang="ru-RU" dirty="0" err="1"/>
              <a:t>ru</a:t>
            </a:r>
            <a:r>
              <a:rPr lang="ru-RU" dirty="0"/>
              <a:t>".</a:t>
            </a:r>
          </a:p>
          <a:p>
            <a:r>
              <a:rPr lang="ru-RU" dirty="0"/>
              <a:t>Фрагмент </a:t>
            </a:r>
            <a:r>
              <a:rPr lang="ru-RU" b="1" dirty="0" err="1"/>
              <a:t>elementFormDefault</a:t>
            </a:r>
            <a:r>
              <a:rPr lang="ru-RU" b="1" dirty="0"/>
              <a:t>="</a:t>
            </a:r>
            <a:r>
              <a:rPr lang="ru-RU" b="1" dirty="0" err="1"/>
              <a:t>qualified</a:t>
            </a:r>
            <a:r>
              <a:rPr lang="ru-RU" b="1" dirty="0"/>
              <a:t>"</a:t>
            </a:r>
            <a:r>
              <a:rPr lang="ru-RU" dirty="0"/>
              <a:t> указывает на то, что любой элемент, используемый в XML документе, который был декларирован в этой схеме, должен быть уточнен по пространству имен.</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78</a:t>
            </a:fld>
            <a:endParaRPr lang="ru-RU"/>
          </a:p>
        </p:txBody>
      </p:sp>
    </p:spTree>
    <p:extLst>
      <p:ext uri="{BB962C8B-B14F-4D97-AF65-F5344CB8AC3E}">
        <p14:creationId xmlns:p14="http://schemas.microsoft.com/office/powerpoint/2010/main" val="687946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Подключение схемы в документе</a:t>
            </a:r>
          </a:p>
        </p:txBody>
      </p:sp>
      <p:sp>
        <p:nvSpPr>
          <p:cNvPr id="3" name="Объект 2"/>
          <p:cNvSpPr>
            <a:spLocks noGrp="1"/>
          </p:cNvSpPr>
          <p:nvPr>
            <p:ph idx="1"/>
          </p:nvPr>
        </p:nvSpPr>
        <p:spPr>
          <a:xfrm>
            <a:off x="628650" y="1825624"/>
            <a:ext cx="7886700" cy="4895851"/>
          </a:xfrm>
        </p:spPr>
        <p:txBody>
          <a:bodyPr>
            <a:normAutofit fontScale="55000" lnSpcReduction="20000"/>
          </a:bodyPr>
          <a:lstStyle/>
          <a:p>
            <a:r>
              <a:rPr lang="ru-RU" dirty="0"/>
              <a:t>Следующий XML документ имеет подключение к XML схеме:</a:t>
            </a:r>
          </a:p>
          <a:p>
            <a:pPr marL="0" indent="0">
              <a:buNone/>
            </a:pPr>
            <a:r>
              <a:rPr lang="en-US" dirty="0"/>
              <a:t>&lt;?xml version="1.0"?&gt;</a:t>
            </a:r>
          </a:p>
          <a:p>
            <a:pPr marL="0" indent="0">
              <a:buNone/>
            </a:pPr>
            <a:r>
              <a:rPr lang="en-US" dirty="0"/>
              <a:t>&lt;note </a:t>
            </a:r>
            <a:r>
              <a:rPr lang="en-US" dirty="0" err="1"/>
              <a:t>xmlns</a:t>
            </a:r>
            <a:r>
              <a:rPr lang="en-US" dirty="0"/>
              <a:t>="http://abc.ru"</a:t>
            </a:r>
          </a:p>
          <a:p>
            <a:pPr marL="0" indent="0">
              <a:buNone/>
            </a:pPr>
            <a:r>
              <a:rPr lang="en-US" dirty="0" err="1"/>
              <a:t>xmlns:xsi</a:t>
            </a:r>
            <a:r>
              <a:rPr lang="en-US" dirty="0"/>
              <a:t>="http://www.w3.org/2001/XMLSchema-instance"</a:t>
            </a:r>
          </a:p>
          <a:p>
            <a:pPr marL="0" indent="0">
              <a:buNone/>
            </a:pPr>
            <a:r>
              <a:rPr lang="en-US" dirty="0" err="1"/>
              <a:t>xsi:schemaLocation</a:t>
            </a:r>
            <a:r>
              <a:rPr lang="en-US" dirty="0"/>
              <a:t>="http://abc.ru note.xsd"&gt;</a:t>
            </a:r>
          </a:p>
          <a:p>
            <a:pPr marL="0" indent="0">
              <a:buNone/>
            </a:pPr>
            <a:r>
              <a:rPr lang="en-US" dirty="0"/>
              <a:t>   &lt;to&gt;</a:t>
            </a:r>
            <a:r>
              <a:rPr lang="en-US" dirty="0" err="1"/>
              <a:t>Tove</a:t>
            </a:r>
            <a:r>
              <a:rPr lang="en-US" dirty="0"/>
              <a:t>&lt;/to&gt;</a:t>
            </a:r>
          </a:p>
          <a:p>
            <a:pPr marL="0" indent="0">
              <a:buNone/>
            </a:pPr>
            <a:r>
              <a:rPr lang="en-US" dirty="0"/>
              <a:t>   &lt;from&gt;</a:t>
            </a:r>
            <a:r>
              <a:rPr lang="en-US" dirty="0" err="1"/>
              <a:t>Jani</a:t>
            </a:r>
            <a:r>
              <a:rPr lang="en-US" dirty="0"/>
              <a:t>&lt;/from&gt;</a:t>
            </a:r>
          </a:p>
          <a:p>
            <a:pPr marL="0" indent="0">
              <a:buNone/>
            </a:pPr>
            <a:r>
              <a:rPr lang="en-US" dirty="0"/>
              <a:t>   &lt;heading&gt;</a:t>
            </a:r>
            <a:r>
              <a:rPr lang="ru-RU" dirty="0"/>
              <a:t>Напоминание&lt;/</a:t>
            </a:r>
            <a:r>
              <a:rPr lang="en-US" dirty="0"/>
              <a:t>heading&gt;</a:t>
            </a:r>
          </a:p>
          <a:p>
            <a:pPr marL="0" indent="0">
              <a:buNone/>
            </a:pPr>
            <a:r>
              <a:rPr lang="en-US" dirty="0"/>
              <a:t>   &lt;body&gt;</a:t>
            </a:r>
            <a:r>
              <a:rPr lang="ru-RU" dirty="0"/>
              <a:t>Займи, но выпей&lt;/</a:t>
            </a:r>
            <a:r>
              <a:rPr lang="en-US" dirty="0"/>
              <a:t>body&gt;</a:t>
            </a:r>
          </a:p>
          <a:p>
            <a:pPr marL="0" indent="0">
              <a:buNone/>
            </a:pPr>
            <a:r>
              <a:rPr lang="en-US" dirty="0"/>
              <a:t>&lt;/note&gt;</a:t>
            </a:r>
            <a:endParaRPr lang="ru-RU" dirty="0"/>
          </a:p>
          <a:p>
            <a:r>
              <a:rPr lang="ru-RU" dirty="0"/>
              <a:t>Здесь фрагмент </a:t>
            </a:r>
            <a:r>
              <a:rPr lang="ru-RU" b="1" dirty="0" err="1"/>
              <a:t>xmlns</a:t>
            </a:r>
            <a:r>
              <a:rPr lang="ru-RU" b="1" dirty="0"/>
              <a:t>="http://</a:t>
            </a:r>
            <a:r>
              <a:rPr lang="en-US" b="1" dirty="0" err="1"/>
              <a:t>abc</a:t>
            </a:r>
            <a:r>
              <a:rPr lang="ru-RU" b="1" dirty="0"/>
              <a:t>.</a:t>
            </a:r>
            <a:r>
              <a:rPr lang="ru-RU" b="1" dirty="0" err="1"/>
              <a:t>ru</a:t>
            </a:r>
            <a:r>
              <a:rPr lang="ru-RU" b="1" dirty="0"/>
              <a:t>"</a:t>
            </a:r>
            <a:r>
              <a:rPr lang="ru-RU" dirty="0"/>
              <a:t> определяет декларацию пространства имен по умолчанию. Эта декларация говорит </a:t>
            </a:r>
            <a:r>
              <a:rPr lang="ru-RU" dirty="0" err="1"/>
              <a:t>валидатору</a:t>
            </a:r>
            <a:r>
              <a:rPr lang="ru-RU" dirty="0"/>
              <a:t> схем, что все элементы, использованные в данном XML документе, декларированы в пространстве имен "http://</a:t>
            </a:r>
            <a:r>
              <a:rPr lang="en-US" dirty="0" err="1"/>
              <a:t>abc</a:t>
            </a:r>
            <a:r>
              <a:rPr lang="ru-RU" dirty="0"/>
              <a:t>.</a:t>
            </a:r>
            <a:r>
              <a:rPr lang="ru-RU" dirty="0" err="1"/>
              <a:t>ru</a:t>
            </a:r>
            <a:r>
              <a:rPr lang="ru-RU" dirty="0"/>
              <a:t>".</a:t>
            </a:r>
          </a:p>
          <a:p>
            <a:r>
              <a:rPr lang="ru-RU" dirty="0"/>
              <a:t>Благодаря тому, что в фрагменте </a:t>
            </a:r>
            <a:r>
              <a:rPr lang="ru-RU" b="1" dirty="0" err="1"/>
              <a:t>xmlns:xsi</a:t>
            </a:r>
            <a:r>
              <a:rPr lang="ru-RU" b="1" dirty="0"/>
              <a:t>="http://www.w3.org/2001/XMLSchema-instance"</a:t>
            </a:r>
            <a:r>
              <a:rPr lang="ru-RU" dirty="0"/>
              <a:t> становится доступным пространство имен образцов XML схемы, можно использовать атрибут </a:t>
            </a:r>
            <a:r>
              <a:rPr lang="ru-RU" b="1" i="1" dirty="0" err="1"/>
              <a:t>schemaLocation</a:t>
            </a:r>
            <a:r>
              <a:rPr lang="ru-RU" dirty="0"/>
              <a:t>. У этого атрибута есть два значения, разделенных пробелом. Первое значение — используемое пространство имен. Второе значение — расположение XML схемы, которая используется в этом пространстве имен, определяемое в фрагменте </a:t>
            </a:r>
            <a:r>
              <a:rPr lang="ru-RU" b="1" dirty="0" err="1"/>
              <a:t>xsi:schemaLocation</a:t>
            </a:r>
            <a:r>
              <a:rPr lang="ru-RU" b="1" dirty="0"/>
              <a:t>="http://msiter.ru note.xsd"</a:t>
            </a:r>
            <a:r>
              <a:rPr lang="ru-RU" dirty="0"/>
              <a:t>.</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79</a:t>
            </a:fld>
            <a:endParaRPr lang="ru-RU"/>
          </a:p>
        </p:txBody>
      </p:sp>
    </p:spTree>
    <p:extLst>
      <p:ext uri="{BB962C8B-B14F-4D97-AF65-F5344CB8AC3E}">
        <p14:creationId xmlns:p14="http://schemas.microsoft.com/office/powerpoint/2010/main" val="96962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таблицы стилей </a:t>
            </a:r>
            <a:r>
              <a:rPr lang="en-US" dirty="0"/>
              <a:t>XSL</a:t>
            </a:r>
            <a:endParaRPr lang="ru-RU" dirty="0"/>
          </a:p>
        </p:txBody>
      </p:sp>
      <p:sp>
        <p:nvSpPr>
          <p:cNvPr id="3" name="Объект 2"/>
          <p:cNvSpPr>
            <a:spLocks noGrp="1"/>
          </p:cNvSpPr>
          <p:nvPr>
            <p:ph idx="1"/>
          </p:nvPr>
        </p:nvSpPr>
        <p:spPr/>
        <p:txBody>
          <a:bodyPr numCol="2">
            <a:normAutofit fontScale="55000" lnSpcReduction="20000"/>
          </a:bodyPr>
          <a:lstStyle/>
          <a:p>
            <a:pPr marL="0" indent="0">
              <a:buNone/>
            </a:pPr>
            <a:r>
              <a:rPr lang="en-US" dirty="0"/>
              <a:t>&lt;?xml version="1.0" encoding="UTF-8"?&gt;</a:t>
            </a:r>
          </a:p>
          <a:p>
            <a:pPr marL="0" indent="0">
              <a:buNone/>
            </a:pPr>
            <a:endParaRPr lang="en-US" dirty="0"/>
          </a:p>
          <a:p>
            <a:pPr marL="0" indent="0">
              <a:buNone/>
            </a:pPr>
            <a:r>
              <a:rPr lang="en-US" dirty="0"/>
              <a:t>&lt;</a:t>
            </a:r>
            <a:r>
              <a:rPr lang="en-US" dirty="0" err="1"/>
              <a:t>xsl:stylesheet</a:t>
            </a:r>
            <a:r>
              <a:rPr lang="en-US" dirty="0"/>
              <a:t> version="1.0"</a:t>
            </a:r>
          </a:p>
          <a:p>
            <a:pPr marL="0" indent="0">
              <a:buNone/>
            </a:pPr>
            <a:r>
              <a:rPr lang="en-US" dirty="0"/>
              <a:t>   </a:t>
            </a:r>
            <a:r>
              <a:rPr lang="en-US" dirty="0" err="1"/>
              <a:t>xmlns:xsl</a:t>
            </a:r>
            <a:r>
              <a:rPr lang="en-US" dirty="0"/>
              <a:t>="http://www.w3.org/1999/XSL/Transform"&gt;</a:t>
            </a:r>
          </a:p>
          <a:p>
            <a:pPr marL="0" indent="0">
              <a:buNone/>
            </a:pPr>
            <a:endParaRPr lang="en-US" dirty="0"/>
          </a:p>
          <a:p>
            <a:pPr marL="0" indent="0">
              <a:buNone/>
            </a:pPr>
            <a:r>
              <a:rPr lang="en-US" dirty="0"/>
              <a:t>&lt;</a:t>
            </a:r>
            <a:r>
              <a:rPr lang="en-US" dirty="0" err="1"/>
              <a:t>xsl:template</a:t>
            </a:r>
            <a:r>
              <a:rPr lang="en-US" dirty="0"/>
              <a:t> match="/"&gt;</a:t>
            </a:r>
          </a:p>
          <a:p>
            <a:pPr marL="0" indent="0">
              <a:buNone/>
            </a:pPr>
            <a:r>
              <a:rPr lang="en-US" dirty="0"/>
              <a:t>   &lt;html&gt;</a:t>
            </a:r>
          </a:p>
          <a:p>
            <a:pPr marL="0" indent="0">
              <a:buNone/>
            </a:pPr>
            <a:r>
              <a:rPr lang="en-US" dirty="0"/>
              <a:t>   &lt;body&gt;</a:t>
            </a:r>
          </a:p>
          <a:p>
            <a:pPr marL="0" indent="0">
              <a:buNone/>
            </a:pPr>
            <a:r>
              <a:rPr lang="en-US" dirty="0"/>
              <a:t>   &lt;h2&gt;My CD Collection&lt;/h2&gt;</a:t>
            </a:r>
          </a:p>
          <a:p>
            <a:pPr marL="0" indent="0">
              <a:buNone/>
            </a:pPr>
            <a:r>
              <a:rPr lang="en-US" dirty="0"/>
              <a:t>   &lt;table border="1"&gt;</a:t>
            </a:r>
          </a:p>
          <a:p>
            <a:pPr marL="0" indent="0">
              <a:buNone/>
            </a:pPr>
            <a:r>
              <a:rPr lang="en-US" dirty="0"/>
              <a:t>     &lt;</a:t>
            </a:r>
            <a:r>
              <a:rPr lang="en-US" dirty="0" err="1"/>
              <a:t>tr</a:t>
            </a:r>
            <a:r>
              <a:rPr lang="en-US" dirty="0"/>
              <a:t> </a:t>
            </a:r>
            <a:r>
              <a:rPr lang="en-US" dirty="0" err="1"/>
              <a:t>bgcolor</a:t>
            </a:r>
            <a:r>
              <a:rPr lang="en-US" dirty="0"/>
              <a:t>="#9acd32"&gt;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&gt;Artist&lt;/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 select="catalog/cd"&gt;</a:t>
            </a:r>
          </a:p>
          <a:p>
            <a:pPr marL="0" indent="0">
              <a:buNone/>
            </a:pPr>
            <a:r>
              <a:rPr lang="en-US" dirty="0"/>
              <a:t>     &lt;</a:t>
            </a:r>
            <a:r>
              <a:rPr lang="en-US" dirty="0" err="1"/>
              <a:t>tr</a:t>
            </a:r>
            <a:r>
              <a:rPr lang="en-US" dirty="0"/>
              <a:t>&gt;</a:t>
            </a:r>
          </a:p>
          <a:p>
            <a:pPr marL="0" indent="0">
              <a:buNone/>
            </a:pPr>
            <a:r>
              <a:rPr lang="en-US" dirty="0"/>
              <a:t>       &lt;td&gt;&lt;</a:t>
            </a:r>
            <a:r>
              <a:rPr lang="en-US" dirty="0" err="1"/>
              <a:t>xsl:value-of</a:t>
            </a:r>
            <a:r>
              <a:rPr lang="en-US" dirty="0"/>
              <a:t> select="title"/&gt;&lt;/td&gt;</a:t>
            </a:r>
          </a:p>
          <a:p>
            <a:pPr marL="0" indent="0">
              <a:buNone/>
            </a:pPr>
            <a:r>
              <a:rPr lang="en-US" dirty="0"/>
              <a:t>       &lt;td&gt;&lt;</a:t>
            </a:r>
            <a:r>
              <a:rPr lang="en-US" dirty="0" err="1"/>
              <a:t>xsl:value-of</a:t>
            </a:r>
            <a:r>
              <a:rPr lang="en-US" dirty="0"/>
              <a:t> select="artist"/&gt;&lt;/td&gt;</a:t>
            </a:r>
          </a:p>
          <a:p>
            <a:pPr marL="0" indent="0">
              <a:buNone/>
            </a:pPr>
            <a:r>
              <a:rPr lang="en-US" dirty="0"/>
              <a:t>     &lt;/</a:t>
            </a:r>
            <a:r>
              <a:rPr lang="en-US" dirty="0" err="1"/>
              <a:t>tr</a:t>
            </a:r>
            <a:r>
              <a:rPr lang="en-US" dirty="0"/>
              <a:t>&gt;</a:t>
            </a:r>
          </a:p>
          <a:p>
            <a:pPr marL="0" indent="0">
              <a:buNone/>
            </a:pPr>
            <a:r>
              <a:rPr lang="en-US" dirty="0"/>
              <a:t>     &lt;/</a:t>
            </a:r>
            <a:r>
              <a:rPr lang="en-US" dirty="0" err="1"/>
              <a:t>xsl:for-each</a:t>
            </a:r>
            <a:r>
              <a:rPr lang="en-US" dirty="0"/>
              <a:t>&gt;</a:t>
            </a:r>
          </a:p>
          <a:p>
            <a:pPr marL="0" indent="0">
              <a:buNone/>
            </a:pPr>
            <a:r>
              <a:rPr lang="en-US" dirty="0"/>
              <a:t>   &lt;/table&gt;</a:t>
            </a:r>
          </a:p>
          <a:p>
            <a:pPr marL="0" indent="0">
              <a:buNone/>
            </a:pPr>
            <a:r>
              <a:rPr lang="en-US" dirty="0"/>
              <a:t>   &lt;/body&gt;</a:t>
            </a:r>
          </a:p>
          <a:p>
            <a:pPr marL="0" indent="0">
              <a:buNone/>
            </a:pPr>
            <a:r>
              <a:rPr lang="en-US" dirty="0"/>
              <a:t>   &lt;/html&gt;</a:t>
            </a:r>
          </a:p>
          <a:p>
            <a:pPr marL="0" indent="0">
              <a:buNone/>
            </a:pPr>
            <a:r>
              <a:rPr lang="en-US" dirty="0"/>
              <a:t>&lt;/</a:t>
            </a:r>
            <a:r>
              <a:rPr lang="en-US" dirty="0" err="1"/>
              <a:t>xsl:template</a:t>
            </a:r>
            <a:r>
              <a:rPr lang="en-US" dirty="0"/>
              <a:t>&gt;</a:t>
            </a:r>
          </a:p>
          <a:p>
            <a:pPr marL="0" indent="0">
              <a:buNone/>
            </a:pPr>
            <a:endParaRPr lang="en-US" dirty="0"/>
          </a:p>
          <a:p>
            <a:pPr marL="0" indent="0">
              <a:buNone/>
            </a:pPr>
            <a:r>
              <a:rPr lang="en-US" dirty="0"/>
              <a:t>&lt;/</a:t>
            </a:r>
            <a:r>
              <a:rPr lang="en-US" dirty="0" err="1"/>
              <a:t>xsl:stylesheet</a:t>
            </a:r>
            <a:r>
              <a:rPr lang="en-US" dirty="0"/>
              <a:t>&gt; </a:t>
            </a:r>
            <a:endParaRPr lang="ru-RU" dirty="0"/>
          </a:p>
        </p:txBody>
      </p:sp>
      <p:pic>
        <p:nvPicPr>
          <p:cNvPr id="4" name="Рисунок 3"/>
          <p:cNvPicPr>
            <a:picLocks noChangeAspect="1"/>
          </p:cNvPicPr>
          <p:nvPr/>
        </p:nvPicPr>
        <p:blipFill>
          <a:blip r:embed="rId2"/>
          <a:stretch>
            <a:fillRect/>
          </a:stretch>
        </p:blipFill>
        <p:spPr>
          <a:xfrm>
            <a:off x="2164557" y="1932981"/>
            <a:ext cx="4814888" cy="3850481"/>
          </a:xfrm>
          <a:prstGeom prst="rect">
            <a:avLst/>
          </a:prstGeom>
        </p:spPr>
      </p:pic>
      <p:sp>
        <p:nvSpPr>
          <p:cNvPr id="5" name="Номер слайда 4"/>
          <p:cNvSpPr>
            <a:spLocks noGrp="1"/>
          </p:cNvSpPr>
          <p:nvPr>
            <p:ph type="sldNum" sz="quarter" idx="12"/>
          </p:nvPr>
        </p:nvSpPr>
        <p:spPr/>
        <p:txBody>
          <a:bodyPr/>
          <a:lstStyle/>
          <a:p>
            <a:fld id="{27BF893A-1522-497C-9455-E0D4EBB3EDB5}" type="slidenum">
              <a:rPr lang="ru-RU" smtClean="0"/>
              <a:pPr/>
              <a:t>8</a:t>
            </a:fld>
            <a:endParaRPr lang="ru-RU"/>
          </a:p>
        </p:txBody>
      </p:sp>
    </p:spTree>
    <p:extLst>
      <p:ext uri="{BB962C8B-B14F-4D97-AF65-F5344CB8AC3E}">
        <p14:creationId xmlns:p14="http://schemas.microsoft.com/office/powerpoint/2010/main" val="3529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простого элемента в схеме</a:t>
            </a:r>
          </a:p>
        </p:txBody>
      </p:sp>
      <p:sp>
        <p:nvSpPr>
          <p:cNvPr id="3" name="Объект 2"/>
          <p:cNvSpPr>
            <a:spLocks noGrp="1"/>
          </p:cNvSpPr>
          <p:nvPr>
            <p:ph idx="1"/>
          </p:nvPr>
        </p:nvSpPr>
        <p:spPr/>
        <p:txBody>
          <a:bodyPr>
            <a:normAutofit fontScale="55000" lnSpcReduction="20000"/>
          </a:bodyPr>
          <a:lstStyle/>
          <a:p>
            <a:pPr marL="0" indent="0">
              <a:buNone/>
            </a:pPr>
            <a:r>
              <a:rPr lang="ru-RU" dirty="0"/>
              <a:t>Простой элемент — это элемент XML, который содержит только текст. Простой элемент не может содержать другие элементы или атрибуты. Тем не менее, ограничение "только текст" достаточно обманчиво. Текст может быть самых разных типов. Это может быть одним из типов, включенных в определение XML схем (</a:t>
            </a:r>
            <a:r>
              <a:rPr lang="ru-RU" dirty="0" err="1"/>
              <a:t>boolean</a:t>
            </a:r>
            <a:r>
              <a:rPr lang="ru-RU" dirty="0"/>
              <a:t>, </a:t>
            </a:r>
            <a:r>
              <a:rPr lang="ru-RU" dirty="0" err="1"/>
              <a:t>string</a:t>
            </a:r>
            <a:r>
              <a:rPr lang="ru-RU" dirty="0"/>
              <a:t>, </a:t>
            </a:r>
            <a:r>
              <a:rPr lang="ru-RU" dirty="0" err="1"/>
              <a:t>date</a:t>
            </a:r>
            <a:r>
              <a:rPr lang="ru-RU" dirty="0"/>
              <a:t> и т.д.), либо это может быть некий пользовательский тип. Также можно добавить ограничения (аспекты) по типу данных, чтобы лимитировать контент, либо указать требование, чтобы данные соответствовали определенной модели.</a:t>
            </a:r>
          </a:p>
          <a:p>
            <a:pPr marL="0" indent="0">
              <a:buNone/>
            </a:pPr>
            <a:r>
              <a:rPr lang="ru-RU" dirty="0"/>
              <a:t>Чтобы определить простой элемент, используется следующий синтаксис: </a:t>
            </a:r>
            <a:r>
              <a:rPr lang="en-US" dirty="0"/>
              <a:t>&lt;</a:t>
            </a:r>
            <a:r>
              <a:rPr lang="en-US" dirty="0" err="1"/>
              <a:t>xs:element</a:t>
            </a:r>
            <a:r>
              <a:rPr lang="en-US" dirty="0"/>
              <a:t> name="xxx" type="</a:t>
            </a:r>
            <a:r>
              <a:rPr lang="en-US" dirty="0" err="1"/>
              <a:t>yyy</a:t>
            </a:r>
            <a:r>
              <a:rPr lang="en-US" dirty="0"/>
              <a:t>"/&gt;</a:t>
            </a:r>
            <a:endParaRPr lang="ru-RU" dirty="0"/>
          </a:p>
          <a:p>
            <a:pPr marL="0" indent="0">
              <a:buNone/>
            </a:pPr>
            <a:r>
              <a:rPr lang="en-US" dirty="0"/>
              <a:t>XML </a:t>
            </a:r>
            <a:r>
              <a:rPr lang="ru-RU" dirty="0"/>
              <a:t>схемы имеют множество встроенных типов данных. Наиболее часто используемыми являются следующие типы:</a:t>
            </a:r>
          </a:p>
          <a:p>
            <a:r>
              <a:rPr lang="en-US" dirty="0" err="1"/>
              <a:t>xs:string</a:t>
            </a:r>
            <a:endParaRPr lang="en-US" dirty="0"/>
          </a:p>
          <a:p>
            <a:r>
              <a:rPr lang="en-US" dirty="0" err="1"/>
              <a:t>xs:decimal</a:t>
            </a:r>
            <a:endParaRPr lang="en-US" dirty="0"/>
          </a:p>
          <a:p>
            <a:r>
              <a:rPr lang="en-US" dirty="0" err="1"/>
              <a:t>xs:integer</a:t>
            </a:r>
            <a:endParaRPr lang="en-US" dirty="0"/>
          </a:p>
          <a:p>
            <a:r>
              <a:rPr lang="en-US" dirty="0" err="1"/>
              <a:t>xs:boolean</a:t>
            </a:r>
            <a:endParaRPr lang="en-US" dirty="0"/>
          </a:p>
          <a:p>
            <a:r>
              <a:rPr lang="en-US" dirty="0" err="1"/>
              <a:t>xs:date</a:t>
            </a:r>
            <a:endParaRPr lang="en-US" dirty="0"/>
          </a:p>
          <a:p>
            <a:r>
              <a:rPr lang="en-US" dirty="0" err="1"/>
              <a:t>xs:time</a:t>
            </a:r>
            <a:endParaRPr lang="ru-RU" dirty="0"/>
          </a:p>
          <a:p>
            <a:endParaRPr lang="en-US" dirty="0"/>
          </a:p>
          <a:p>
            <a:endParaRPr lang="ru-RU" dirty="0"/>
          </a:p>
          <a:p>
            <a:pPr marL="0" indent="0">
              <a:buNone/>
            </a:pP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80</a:t>
            </a:fld>
            <a:endParaRPr lang="ru-RU"/>
          </a:p>
        </p:txBody>
      </p:sp>
    </p:spTree>
    <p:extLst>
      <p:ext uri="{BB962C8B-B14F-4D97-AF65-F5344CB8AC3E}">
        <p14:creationId xmlns:p14="http://schemas.microsoft.com/office/powerpoint/2010/main" val="37507202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простых элементов</a:t>
            </a:r>
          </a:p>
        </p:txBody>
      </p:sp>
      <p:sp>
        <p:nvSpPr>
          <p:cNvPr id="3" name="Объект 2"/>
          <p:cNvSpPr>
            <a:spLocks noGrp="1"/>
          </p:cNvSpPr>
          <p:nvPr>
            <p:ph idx="1"/>
          </p:nvPr>
        </p:nvSpPr>
        <p:spPr/>
        <p:txBody>
          <a:bodyPr>
            <a:normAutofit lnSpcReduction="10000"/>
          </a:bodyPr>
          <a:lstStyle/>
          <a:p>
            <a:r>
              <a:rPr lang="ru-RU" dirty="0"/>
              <a:t>Возьмем некоторые </a:t>
            </a:r>
            <a:r>
              <a:rPr lang="en-US" dirty="0"/>
              <a:t>XML </a:t>
            </a:r>
            <a:r>
              <a:rPr lang="ru-RU" dirty="0"/>
              <a:t>элементы:</a:t>
            </a:r>
          </a:p>
          <a:p>
            <a:pPr marL="0" indent="0">
              <a:buNone/>
            </a:pPr>
            <a:r>
              <a:rPr lang="en-US" dirty="0"/>
              <a:t>&lt;</a:t>
            </a:r>
            <a:r>
              <a:rPr lang="en-US" dirty="0" err="1"/>
              <a:t>lastname</a:t>
            </a:r>
            <a:r>
              <a:rPr lang="en-US" dirty="0"/>
              <a:t>&gt;</a:t>
            </a:r>
            <a:r>
              <a:rPr lang="en-US" dirty="0" err="1"/>
              <a:t>Refsnes</a:t>
            </a:r>
            <a:r>
              <a:rPr lang="en-US" dirty="0"/>
              <a:t>&lt;/</a:t>
            </a:r>
            <a:r>
              <a:rPr lang="en-US" dirty="0" err="1"/>
              <a:t>lastname</a:t>
            </a:r>
            <a:r>
              <a:rPr lang="en-US" dirty="0"/>
              <a:t>&gt; </a:t>
            </a:r>
            <a:endParaRPr lang="ru-RU" dirty="0"/>
          </a:p>
          <a:p>
            <a:pPr marL="0" indent="0">
              <a:buNone/>
            </a:pPr>
            <a:r>
              <a:rPr lang="en-US" dirty="0"/>
              <a:t>&lt;age&gt;36&lt;/age&gt; </a:t>
            </a:r>
            <a:endParaRPr lang="ru-RU" dirty="0"/>
          </a:p>
          <a:p>
            <a:pPr marL="0" indent="0">
              <a:buNone/>
            </a:pPr>
            <a:r>
              <a:rPr lang="en-US" dirty="0"/>
              <a:t>&lt;</a:t>
            </a:r>
            <a:r>
              <a:rPr lang="en-US" dirty="0" err="1"/>
              <a:t>dateborn</a:t>
            </a:r>
            <a:r>
              <a:rPr lang="en-US" dirty="0"/>
              <a:t>&gt;1970-03-27&lt;/</a:t>
            </a:r>
            <a:r>
              <a:rPr lang="en-US" dirty="0" err="1"/>
              <a:t>dateborn</a:t>
            </a:r>
            <a:r>
              <a:rPr lang="en-US" dirty="0"/>
              <a:t>&gt;</a:t>
            </a:r>
            <a:endParaRPr lang="ru-RU" dirty="0"/>
          </a:p>
          <a:p>
            <a:r>
              <a:rPr lang="ru-RU" dirty="0"/>
              <a:t>Их определения в схеме выглядят следующим образом:</a:t>
            </a:r>
          </a:p>
          <a:p>
            <a:pPr marL="0" indent="0">
              <a:buNone/>
            </a:pPr>
            <a:r>
              <a:rPr lang="en-US" dirty="0"/>
              <a:t>&lt;</a:t>
            </a:r>
            <a:r>
              <a:rPr lang="en-US" dirty="0" err="1"/>
              <a:t>xs:element</a:t>
            </a:r>
            <a:r>
              <a:rPr lang="en-US" dirty="0"/>
              <a:t> name="</a:t>
            </a:r>
            <a:r>
              <a:rPr lang="en-US" dirty="0" err="1"/>
              <a:t>lastname</a:t>
            </a:r>
            <a:r>
              <a:rPr lang="en-US" dirty="0"/>
              <a:t>" type="</a:t>
            </a:r>
            <a:r>
              <a:rPr lang="en-US" dirty="0" err="1"/>
              <a:t>xs:string</a:t>
            </a:r>
            <a:r>
              <a:rPr lang="en-US" dirty="0"/>
              <a:t>"/&gt;</a:t>
            </a:r>
            <a:endParaRPr lang="ru-RU" dirty="0"/>
          </a:p>
          <a:p>
            <a:pPr marL="0" indent="0">
              <a:buNone/>
            </a:pPr>
            <a:r>
              <a:rPr lang="en-US" dirty="0"/>
              <a:t> &lt;</a:t>
            </a:r>
            <a:r>
              <a:rPr lang="en-US" dirty="0" err="1"/>
              <a:t>xs:element</a:t>
            </a:r>
            <a:r>
              <a:rPr lang="en-US" dirty="0"/>
              <a:t> name="age" type="</a:t>
            </a:r>
            <a:r>
              <a:rPr lang="en-US" dirty="0" err="1"/>
              <a:t>xs:integer</a:t>
            </a:r>
            <a:r>
              <a:rPr lang="en-US" dirty="0"/>
              <a:t>"/&gt;</a:t>
            </a:r>
            <a:endParaRPr lang="ru-RU" dirty="0"/>
          </a:p>
          <a:p>
            <a:pPr marL="0" indent="0">
              <a:buNone/>
            </a:pPr>
            <a:r>
              <a:rPr lang="en-US" dirty="0"/>
              <a:t> &lt;</a:t>
            </a:r>
            <a:r>
              <a:rPr lang="en-US" dirty="0" err="1"/>
              <a:t>xs:element</a:t>
            </a:r>
            <a:r>
              <a:rPr lang="en-US" dirty="0"/>
              <a:t> name="</a:t>
            </a:r>
            <a:r>
              <a:rPr lang="en-US" dirty="0" err="1"/>
              <a:t>dateborn</a:t>
            </a:r>
            <a:r>
              <a:rPr lang="en-US" dirty="0"/>
              <a:t>" type="</a:t>
            </a:r>
            <a:r>
              <a:rPr lang="en-US" dirty="0" err="1"/>
              <a:t>xs:date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81</a:t>
            </a:fld>
            <a:endParaRPr lang="ru-RU"/>
          </a:p>
        </p:txBody>
      </p:sp>
    </p:spTree>
    <p:extLst>
      <p:ext uri="{BB962C8B-B14F-4D97-AF65-F5344CB8AC3E}">
        <p14:creationId xmlns:p14="http://schemas.microsoft.com/office/powerpoint/2010/main" val="1340922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Значения по умолчанию и фиксированные значения</a:t>
            </a:r>
          </a:p>
        </p:txBody>
      </p:sp>
      <p:sp>
        <p:nvSpPr>
          <p:cNvPr id="3" name="Объект 2"/>
          <p:cNvSpPr>
            <a:spLocks noGrp="1"/>
          </p:cNvSpPr>
          <p:nvPr>
            <p:ph idx="1"/>
          </p:nvPr>
        </p:nvSpPr>
        <p:spPr/>
        <p:txBody>
          <a:bodyPr>
            <a:normAutofit fontScale="85000" lnSpcReduction="20000"/>
          </a:bodyPr>
          <a:lstStyle/>
          <a:p>
            <a:pPr marL="0" indent="0">
              <a:buNone/>
            </a:pPr>
            <a:r>
              <a:rPr lang="ru-RU" dirty="0"/>
              <a:t>Простые элементы могут иметь значения по умолчанию ИЛИ фиксированные значения.</a:t>
            </a:r>
          </a:p>
          <a:p>
            <a:pPr marL="0" indent="0">
              <a:buNone/>
            </a:pPr>
            <a:r>
              <a:rPr lang="ru-RU" dirty="0"/>
              <a:t>Значение по умолчанию присваивается элементу автоматически, если не определено никакого другого значения.</a:t>
            </a:r>
          </a:p>
          <a:p>
            <a:pPr marL="0" indent="0">
              <a:buNone/>
            </a:pPr>
            <a:r>
              <a:rPr lang="ru-RU" dirty="0"/>
              <a:t>В следующем примере "</a:t>
            </a:r>
            <a:r>
              <a:rPr lang="ru-RU" b="1" i="1" dirty="0" err="1"/>
              <a:t>red</a:t>
            </a:r>
            <a:r>
              <a:rPr lang="ru-RU" dirty="0"/>
              <a:t>" - значение по умолчанию:</a:t>
            </a:r>
          </a:p>
          <a:p>
            <a:pPr marL="0" indent="0">
              <a:buNone/>
            </a:pPr>
            <a:r>
              <a:rPr lang="en-US" b="1" dirty="0"/>
              <a:t>&lt;</a:t>
            </a:r>
            <a:r>
              <a:rPr lang="en-US" b="1" dirty="0" err="1"/>
              <a:t>xs:element</a:t>
            </a:r>
            <a:r>
              <a:rPr lang="en-US" b="1" dirty="0"/>
              <a:t> name="color" type="</a:t>
            </a:r>
            <a:r>
              <a:rPr lang="en-US" b="1" dirty="0" err="1"/>
              <a:t>xs:string</a:t>
            </a:r>
            <a:r>
              <a:rPr lang="en-US" b="1" dirty="0"/>
              <a:t>" default="red"/&gt;</a:t>
            </a:r>
            <a:endParaRPr lang="ru-RU" b="1" dirty="0"/>
          </a:p>
          <a:p>
            <a:pPr marL="0" indent="0">
              <a:buNone/>
            </a:pPr>
            <a:r>
              <a:rPr lang="ru-RU" dirty="0"/>
              <a:t>Фиксированное значение также присваивается элементу автоматически, но при этом вы не можете определить никакого другого значения.</a:t>
            </a:r>
          </a:p>
          <a:p>
            <a:pPr marL="0" indent="0">
              <a:buNone/>
            </a:pPr>
            <a:r>
              <a:rPr lang="ru-RU" dirty="0"/>
              <a:t>В следующем примере "</a:t>
            </a:r>
            <a:r>
              <a:rPr lang="ru-RU" b="1" i="1" dirty="0" err="1"/>
              <a:t>red</a:t>
            </a:r>
            <a:r>
              <a:rPr lang="ru-RU" dirty="0"/>
              <a:t>" — фиксированное значение:</a:t>
            </a:r>
          </a:p>
          <a:p>
            <a:pPr marL="0" indent="0">
              <a:buNone/>
            </a:pPr>
            <a:r>
              <a:rPr lang="en-US" b="1" dirty="0"/>
              <a:t>&lt;</a:t>
            </a:r>
            <a:r>
              <a:rPr lang="en-US" b="1" dirty="0" err="1"/>
              <a:t>xs:element</a:t>
            </a:r>
            <a:r>
              <a:rPr lang="en-US" b="1" dirty="0"/>
              <a:t> name="color" type="</a:t>
            </a:r>
            <a:r>
              <a:rPr lang="en-US" b="1" dirty="0" err="1"/>
              <a:t>xs:string</a:t>
            </a:r>
            <a:r>
              <a:rPr lang="en-US" b="1" dirty="0"/>
              <a:t>" fixed="red"/&gt;</a:t>
            </a:r>
            <a:endParaRPr lang="ru-RU" b="1"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82</a:t>
            </a:fld>
            <a:endParaRPr lang="ru-RU"/>
          </a:p>
        </p:txBody>
      </p:sp>
    </p:spTree>
    <p:extLst>
      <p:ext uri="{BB962C8B-B14F-4D97-AF65-F5344CB8AC3E}">
        <p14:creationId xmlns:p14="http://schemas.microsoft.com/office/powerpoint/2010/main" val="3332208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атрибутов в </a:t>
            </a:r>
            <a:r>
              <a:rPr lang="en-US" dirty="0"/>
              <a:t>XML </a:t>
            </a:r>
            <a:r>
              <a:rPr lang="ru-RU"/>
              <a:t>схеме</a:t>
            </a:r>
          </a:p>
        </p:txBody>
      </p:sp>
      <p:sp>
        <p:nvSpPr>
          <p:cNvPr id="3" name="Объект 2"/>
          <p:cNvSpPr>
            <a:spLocks noGrp="1"/>
          </p:cNvSpPr>
          <p:nvPr>
            <p:ph idx="1"/>
          </p:nvPr>
        </p:nvSpPr>
        <p:spPr/>
        <p:txBody>
          <a:bodyPr>
            <a:normAutofit fontScale="92500" lnSpcReduction="10000"/>
          </a:bodyPr>
          <a:lstStyle/>
          <a:p>
            <a:r>
              <a:rPr lang="ru-RU" dirty="0"/>
              <a:t>Все атрибуты декларируются, как простые типы.</a:t>
            </a:r>
          </a:p>
          <a:p>
            <a:r>
              <a:rPr lang="ru-RU" dirty="0"/>
              <a:t>Простые элементы не могут иметь атрибуты. Если у элемента есть атрибуты, то он относится к комплексным или составным типам. Но сам по себе атрибут всегда декларируется, как простой тип.</a:t>
            </a:r>
            <a:endParaRPr lang="en-US" dirty="0"/>
          </a:p>
          <a:p>
            <a:r>
              <a:rPr lang="ru-RU" dirty="0"/>
              <a:t>Атрибут декларируется следующим образом:</a:t>
            </a:r>
            <a:r>
              <a:rPr lang="en-US" dirty="0"/>
              <a:t> &lt;</a:t>
            </a:r>
            <a:r>
              <a:rPr lang="en-US" dirty="0" err="1"/>
              <a:t>xs:attribute</a:t>
            </a:r>
            <a:r>
              <a:rPr lang="en-US" dirty="0"/>
              <a:t> name="xxx" type="</a:t>
            </a:r>
            <a:r>
              <a:rPr lang="en-US" dirty="0" err="1"/>
              <a:t>yyy</a:t>
            </a:r>
            <a:r>
              <a:rPr lang="en-US" dirty="0"/>
              <a:t>"/&gt;</a:t>
            </a:r>
          </a:p>
          <a:p>
            <a:r>
              <a:rPr lang="ru-RU" dirty="0"/>
              <a:t>Возьмем XML элемент с атрибутом:</a:t>
            </a:r>
            <a:endParaRPr lang="en-US" dirty="0"/>
          </a:p>
          <a:p>
            <a:r>
              <a:rPr lang="nb-NO" dirty="0"/>
              <a:t>&lt;lastname lang="EN"&gt;Smith&lt;/lastname&gt;</a:t>
            </a:r>
          </a:p>
          <a:p>
            <a:r>
              <a:rPr lang="ru-RU" dirty="0"/>
              <a:t>А вот соответствующая декларация атрибута:</a:t>
            </a:r>
            <a:endParaRPr lang="en-US" dirty="0"/>
          </a:p>
          <a:p>
            <a:r>
              <a:rPr lang="en-US" dirty="0"/>
              <a:t>&lt;</a:t>
            </a:r>
            <a:r>
              <a:rPr lang="en-US" dirty="0" err="1"/>
              <a:t>xs:attribute</a:t>
            </a:r>
            <a:r>
              <a:rPr lang="en-US" dirty="0"/>
              <a:t> name="</a:t>
            </a:r>
            <a:r>
              <a:rPr lang="en-US" dirty="0" err="1"/>
              <a:t>lang</a:t>
            </a:r>
            <a:r>
              <a:rPr lang="en-US" dirty="0"/>
              <a:t>" type="</a:t>
            </a:r>
            <a:r>
              <a:rPr lang="en-US" dirty="0" err="1"/>
              <a:t>xs:string</a:t>
            </a:r>
            <a:r>
              <a:rPr lang="en-US" dirty="0"/>
              <a:t>"/&gt;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83</a:t>
            </a:fld>
            <a:endParaRPr lang="ru-RU"/>
          </a:p>
        </p:txBody>
      </p:sp>
    </p:spTree>
    <p:extLst>
      <p:ext uri="{BB962C8B-B14F-4D97-AF65-F5344CB8AC3E}">
        <p14:creationId xmlns:p14="http://schemas.microsoft.com/office/powerpoint/2010/main" val="549560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Значения по умолчанию и фиксированные значения</a:t>
            </a:r>
          </a:p>
        </p:txBody>
      </p:sp>
      <p:sp>
        <p:nvSpPr>
          <p:cNvPr id="3" name="Объект 2"/>
          <p:cNvSpPr>
            <a:spLocks noGrp="1"/>
          </p:cNvSpPr>
          <p:nvPr>
            <p:ph idx="1"/>
          </p:nvPr>
        </p:nvSpPr>
        <p:spPr/>
        <p:txBody>
          <a:bodyPr>
            <a:normAutofit fontScale="85000" lnSpcReduction="10000"/>
          </a:bodyPr>
          <a:lstStyle/>
          <a:p>
            <a:pPr marL="0" indent="0">
              <a:buNone/>
            </a:pPr>
            <a:r>
              <a:rPr lang="ru-RU" dirty="0"/>
              <a:t>Атрибуты могут иметь значения по умолчанию ИЛИ фиксированные значения.</a:t>
            </a:r>
          </a:p>
          <a:p>
            <a:pPr marL="0" indent="0">
              <a:buNone/>
            </a:pPr>
            <a:r>
              <a:rPr lang="ru-RU" dirty="0"/>
              <a:t>Значение по умолчанию присваивается атрибуту автоматически, если не определено никакого другого значения.</a:t>
            </a:r>
          </a:p>
          <a:p>
            <a:pPr marL="0" indent="0">
              <a:buNone/>
            </a:pPr>
            <a:r>
              <a:rPr lang="ru-RU" dirty="0"/>
              <a:t>В следующем примере "EN" — значение по умолчанию: </a:t>
            </a:r>
            <a:r>
              <a:rPr lang="en-US" dirty="0"/>
              <a:t>&lt;</a:t>
            </a:r>
            <a:r>
              <a:rPr lang="en-US" dirty="0" err="1"/>
              <a:t>xs:attribute</a:t>
            </a:r>
            <a:r>
              <a:rPr lang="en-US" dirty="0"/>
              <a:t> name="</a:t>
            </a:r>
            <a:r>
              <a:rPr lang="en-US" dirty="0" err="1"/>
              <a:t>lang</a:t>
            </a:r>
            <a:r>
              <a:rPr lang="en-US" dirty="0"/>
              <a:t>" type="</a:t>
            </a:r>
            <a:r>
              <a:rPr lang="en-US" dirty="0" err="1"/>
              <a:t>xs:string</a:t>
            </a:r>
            <a:r>
              <a:rPr lang="en-US" dirty="0"/>
              <a:t>" default="EN"/&gt;</a:t>
            </a:r>
            <a:endParaRPr lang="ru-RU" dirty="0"/>
          </a:p>
          <a:p>
            <a:pPr marL="0" indent="0">
              <a:buNone/>
            </a:pPr>
            <a:r>
              <a:rPr lang="ru-RU" dirty="0"/>
              <a:t>Фиксированное значение также присваивается атрибуту автоматически, но при этом нельзя определить никакого другого значения.</a:t>
            </a:r>
          </a:p>
          <a:p>
            <a:pPr marL="0" indent="0">
              <a:buNone/>
            </a:pPr>
            <a:r>
              <a:rPr lang="ru-RU" dirty="0"/>
              <a:t>В следующем примере "EN" — фиксированное значение: </a:t>
            </a:r>
            <a:r>
              <a:rPr lang="en-US" dirty="0"/>
              <a:t>&lt;</a:t>
            </a:r>
            <a:r>
              <a:rPr lang="en-US" dirty="0" err="1"/>
              <a:t>xs:attribute</a:t>
            </a:r>
            <a:r>
              <a:rPr lang="en-US" dirty="0"/>
              <a:t> name="</a:t>
            </a:r>
            <a:r>
              <a:rPr lang="en-US" dirty="0" err="1"/>
              <a:t>lang</a:t>
            </a:r>
            <a:r>
              <a:rPr lang="en-US" dirty="0"/>
              <a:t>" type="</a:t>
            </a:r>
            <a:r>
              <a:rPr lang="en-US" dirty="0" err="1"/>
              <a:t>xs:string</a:t>
            </a:r>
            <a:r>
              <a:rPr lang="en-US" dirty="0"/>
              <a:t>" fixed="EN"/&gt;</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84</a:t>
            </a:fld>
            <a:endParaRPr lang="ru-RU"/>
          </a:p>
        </p:txBody>
      </p:sp>
    </p:spTree>
    <p:extLst>
      <p:ext uri="{BB962C8B-B14F-4D97-AF65-F5344CB8AC3E}">
        <p14:creationId xmlns:p14="http://schemas.microsoft.com/office/powerpoint/2010/main" val="22248722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Обязательные и необязательные атрибуты, ограничения по контенту</a:t>
            </a:r>
          </a:p>
        </p:txBody>
      </p:sp>
      <p:sp>
        <p:nvSpPr>
          <p:cNvPr id="3" name="Объект 2"/>
          <p:cNvSpPr>
            <a:spLocks noGrp="1"/>
          </p:cNvSpPr>
          <p:nvPr>
            <p:ph idx="1"/>
          </p:nvPr>
        </p:nvSpPr>
        <p:spPr/>
        <p:txBody>
          <a:bodyPr>
            <a:normAutofit fontScale="77500" lnSpcReduction="20000"/>
          </a:bodyPr>
          <a:lstStyle/>
          <a:p>
            <a:r>
              <a:rPr lang="ru-RU" dirty="0"/>
              <a:t>По умолчанию атрибуты являются необязательными для использования. Чтобы декларировать обязательный атрибут, следует воспользоваться атрибутом "</a:t>
            </a:r>
            <a:r>
              <a:rPr lang="ru-RU" b="1" dirty="0" err="1"/>
              <a:t>use</a:t>
            </a:r>
            <a:r>
              <a:rPr lang="ru-RU" dirty="0"/>
              <a:t>": </a:t>
            </a:r>
            <a:r>
              <a:rPr lang="en-US" dirty="0"/>
              <a:t>&lt;</a:t>
            </a:r>
            <a:r>
              <a:rPr lang="en-US" dirty="0" err="1"/>
              <a:t>xs:attribute</a:t>
            </a:r>
            <a:r>
              <a:rPr lang="en-US" dirty="0"/>
              <a:t> name="</a:t>
            </a:r>
            <a:r>
              <a:rPr lang="en-US" dirty="0" err="1"/>
              <a:t>lang</a:t>
            </a:r>
            <a:r>
              <a:rPr lang="en-US" dirty="0"/>
              <a:t>" type="</a:t>
            </a:r>
            <a:r>
              <a:rPr lang="en-US" dirty="0" err="1"/>
              <a:t>xs:string</a:t>
            </a:r>
            <a:r>
              <a:rPr lang="en-US" dirty="0"/>
              <a:t>" use="required"/&gt;</a:t>
            </a:r>
            <a:endParaRPr lang="ru-RU" dirty="0"/>
          </a:p>
          <a:p>
            <a:r>
              <a:rPr lang="ru-RU" dirty="0"/>
              <a:t>Если XML элемент или атрибут имеет определение типа данных, то это накладывает ограничение по контенту этого элемента или атрибута.</a:t>
            </a:r>
          </a:p>
          <a:p>
            <a:r>
              <a:rPr lang="ru-RU" dirty="0"/>
              <a:t>Если XML элемент имеет тип "</a:t>
            </a:r>
            <a:r>
              <a:rPr lang="ru-RU" b="1" i="1" dirty="0" err="1"/>
              <a:t>xs:date</a:t>
            </a:r>
            <a:r>
              <a:rPr lang="ru-RU" dirty="0"/>
              <a:t>" и содержит строку, например, "</a:t>
            </a:r>
            <a:r>
              <a:rPr lang="ru-RU" dirty="0" err="1"/>
              <a:t>Hello</a:t>
            </a:r>
            <a:r>
              <a:rPr lang="ru-RU" dirty="0"/>
              <a:t> </a:t>
            </a:r>
            <a:r>
              <a:rPr lang="ru-RU" dirty="0" err="1"/>
              <a:t>World</a:t>
            </a:r>
            <a:r>
              <a:rPr lang="ru-RU" dirty="0"/>
              <a:t>", то этот элемент не пройдет </a:t>
            </a:r>
            <a:r>
              <a:rPr lang="ru-RU" dirty="0" err="1"/>
              <a:t>валидацию</a:t>
            </a:r>
            <a:r>
              <a:rPr lang="ru-RU" dirty="0"/>
              <a:t> или проверку на корректность данных.</a:t>
            </a:r>
          </a:p>
          <a:p>
            <a:r>
              <a:rPr lang="ru-RU" dirty="0"/>
              <a:t>При помощи XML схем разработчик также может добавлять собственные ограничения для разработанных XML элементов и атрибутов. Эти ограничения еще называют аспектами или фасетами.</a:t>
            </a:r>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85</a:t>
            </a:fld>
            <a:endParaRPr lang="ru-RU"/>
          </a:p>
        </p:txBody>
      </p:sp>
    </p:spTree>
    <p:extLst>
      <p:ext uri="{BB962C8B-B14F-4D97-AF65-F5344CB8AC3E}">
        <p14:creationId xmlns:p14="http://schemas.microsoft.com/office/powerpoint/2010/main" val="29345131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1/10</a:t>
            </a:r>
          </a:p>
        </p:txBody>
      </p:sp>
      <p:sp>
        <p:nvSpPr>
          <p:cNvPr id="3" name="Объект 2"/>
          <p:cNvSpPr>
            <a:spLocks noGrp="1"/>
          </p:cNvSpPr>
          <p:nvPr>
            <p:ph idx="1"/>
          </p:nvPr>
        </p:nvSpPr>
        <p:spPr/>
        <p:txBody>
          <a:bodyPr>
            <a:normAutofit fontScale="62500" lnSpcReduction="20000"/>
          </a:bodyPr>
          <a:lstStyle/>
          <a:p>
            <a:pPr marL="0" indent="0">
              <a:buNone/>
            </a:pPr>
            <a:r>
              <a:rPr lang="ru-RU" dirty="0"/>
              <a:t>Ограничения используются для того, чтобы определить приемлемые значения для XML элементов или атрибутов. Ограничения по XML элементам еще называют "фасетами".</a:t>
            </a:r>
          </a:p>
          <a:p>
            <a:r>
              <a:rPr lang="ru-RU" dirty="0"/>
              <a:t>Ограничения по значению</a:t>
            </a:r>
            <a:endParaRPr lang="en-US" dirty="0"/>
          </a:p>
          <a:p>
            <a:pPr marL="0" indent="0">
              <a:buNone/>
            </a:pPr>
            <a:r>
              <a:rPr lang="ru-RU" dirty="0"/>
              <a:t>В примере определяется элемент "</a:t>
            </a:r>
            <a:r>
              <a:rPr lang="ru-RU" b="1" dirty="0" err="1"/>
              <a:t>age</a:t>
            </a:r>
            <a:r>
              <a:rPr lang="ru-RU" dirty="0"/>
              <a:t>" с ограничением. В этом элементе предполагается указывать возраст человека, а возраст человека, как известно, не может быть меньше 0 и больше 120:</a:t>
            </a:r>
            <a:endParaRPr lang="en-US" dirty="0"/>
          </a:p>
          <a:p>
            <a:pPr marL="0" indent="0">
              <a:buNone/>
            </a:pPr>
            <a:r>
              <a:rPr lang="en-US" dirty="0"/>
              <a:t>&lt;</a:t>
            </a:r>
            <a:r>
              <a:rPr lang="en-US" dirty="0" err="1"/>
              <a:t>xs:element</a:t>
            </a:r>
            <a:r>
              <a:rPr lang="en-US" dirty="0"/>
              <a:t> name="age"&gt;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xs:integer</a:t>
            </a:r>
            <a:r>
              <a:rPr lang="en-US" dirty="0"/>
              <a:t>"&gt;</a:t>
            </a:r>
          </a:p>
          <a:p>
            <a:pPr marL="0" indent="0">
              <a:buNone/>
            </a:pPr>
            <a:r>
              <a:rPr lang="en-US" dirty="0"/>
              <a:t>         &lt;</a:t>
            </a:r>
            <a:r>
              <a:rPr lang="en-US" dirty="0" err="1"/>
              <a:t>xs:minInclusive</a:t>
            </a:r>
            <a:r>
              <a:rPr lang="en-US" dirty="0"/>
              <a:t> value="0"/&gt;</a:t>
            </a:r>
          </a:p>
          <a:p>
            <a:pPr marL="0" indent="0">
              <a:buNone/>
            </a:pPr>
            <a:r>
              <a:rPr lang="en-US" dirty="0"/>
              <a:t>         &lt;</a:t>
            </a:r>
            <a:r>
              <a:rPr lang="en-US" dirty="0" err="1"/>
              <a:t>xs:maxInclusive</a:t>
            </a:r>
            <a:r>
              <a:rPr lang="en-US" dirty="0"/>
              <a:t> value="120"/&gt;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86</a:t>
            </a:fld>
            <a:endParaRPr lang="ru-RU"/>
          </a:p>
        </p:txBody>
      </p:sp>
    </p:spTree>
    <p:extLst>
      <p:ext uri="{BB962C8B-B14F-4D97-AF65-F5344CB8AC3E}">
        <p14:creationId xmlns:p14="http://schemas.microsoft.com/office/powerpoint/2010/main" val="19341454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2/10</a:t>
            </a:r>
          </a:p>
        </p:txBody>
      </p:sp>
      <p:sp>
        <p:nvSpPr>
          <p:cNvPr id="3" name="Объект 2"/>
          <p:cNvSpPr>
            <a:spLocks noGrp="1"/>
          </p:cNvSpPr>
          <p:nvPr>
            <p:ph idx="1"/>
          </p:nvPr>
        </p:nvSpPr>
        <p:spPr/>
        <p:txBody>
          <a:bodyPr numCol="2" spcCol="180000">
            <a:normAutofit fontScale="55000" lnSpcReduction="20000"/>
          </a:bodyPr>
          <a:lstStyle/>
          <a:p>
            <a:r>
              <a:rPr lang="ru-RU" dirty="0"/>
              <a:t>Ограничение по набору значений</a:t>
            </a:r>
          </a:p>
          <a:p>
            <a:pPr marL="0" indent="0">
              <a:buNone/>
            </a:pPr>
            <a:r>
              <a:rPr lang="ru-RU" dirty="0"/>
              <a:t>Чтобы ограничить содержимое XML элемента неким набором приемлемых значений, следует использовать ограничитель </a:t>
            </a:r>
            <a:r>
              <a:rPr lang="ru-RU" dirty="0" err="1"/>
              <a:t>enumeration</a:t>
            </a:r>
            <a:r>
              <a:rPr lang="ru-RU" dirty="0"/>
              <a:t>.</a:t>
            </a:r>
          </a:p>
          <a:p>
            <a:pPr marL="0" indent="0">
              <a:buNone/>
            </a:pPr>
            <a:r>
              <a:rPr lang="ru-RU" dirty="0"/>
              <a:t>В следующем примере определяется элемент "</a:t>
            </a:r>
            <a:r>
              <a:rPr lang="ru-RU" b="1" dirty="0" err="1"/>
              <a:t>car</a:t>
            </a:r>
            <a:r>
              <a:rPr lang="ru-RU" dirty="0"/>
              <a:t>" с ограничением. Его единственные приемлемые значения - </a:t>
            </a:r>
            <a:r>
              <a:rPr lang="ru-RU" dirty="0" err="1"/>
              <a:t>Audi</a:t>
            </a:r>
            <a:r>
              <a:rPr lang="ru-RU" dirty="0"/>
              <a:t>, </a:t>
            </a:r>
            <a:r>
              <a:rPr lang="ru-RU" dirty="0" err="1"/>
              <a:t>Golf</a:t>
            </a:r>
            <a:r>
              <a:rPr lang="ru-RU" dirty="0"/>
              <a:t>, BMW:</a:t>
            </a:r>
          </a:p>
          <a:p>
            <a:pPr marL="0" indent="0">
              <a:buNone/>
            </a:pPr>
            <a:r>
              <a:rPr lang="en-US" dirty="0"/>
              <a:t>&lt;</a:t>
            </a:r>
            <a:r>
              <a:rPr lang="en-US" dirty="0" err="1"/>
              <a:t>xs:element</a:t>
            </a:r>
            <a:r>
              <a:rPr lang="en-US" dirty="0"/>
              <a:t> name="car"&gt;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xs:enumeration</a:t>
            </a:r>
            <a:r>
              <a:rPr lang="en-US" dirty="0"/>
              <a:t> value="Audi"/&gt;</a:t>
            </a:r>
          </a:p>
          <a:p>
            <a:pPr marL="0" indent="0">
              <a:buNone/>
            </a:pPr>
            <a:r>
              <a:rPr lang="en-US" dirty="0"/>
              <a:t>         &lt;</a:t>
            </a:r>
            <a:r>
              <a:rPr lang="en-US" dirty="0" err="1"/>
              <a:t>xs:enumeration</a:t>
            </a:r>
            <a:r>
              <a:rPr lang="en-US" dirty="0"/>
              <a:t> value="Golf"/&gt;</a:t>
            </a:r>
          </a:p>
          <a:p>
            <a:pPr marL="0" indent="0">
              <a:buNone/>
            </a:pPr>
            <a:r>
              <a:rPr lang="en-US" dirty="0"/>
              <a:t>         &lt;</a:t>
            </a:r>
            <a:r>
              <a:rPr lang="en-US" dirty="0" err="1"/>
              <a:t>xs:enumeration</a:t>
            </a:r>
            <a:r>
              <a:rPr lang="en-US" dirty="0"/>
              <a:t> value="BMW"/&gt;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Приведенный пример также можно записать следующим образом:</a:t>
            </a:r>
          </a:p>
          <a:p>
            <a:pPr marL="0" indent="0">
              <a:buNone/>
            </a:pPr>
            <a:r>
              <a:rPr lang="en-US" dirty="0"/>
              <a:t>&lt;</a:t>
            </a:r>
            <a:r>
              <a:rPr lang="en-US" dirty="0" err="1"/>
              <a:t>xs:element</a:t>
            </a:r>
            <a:r>
              <a:rPr lang="en-US" dirty="0"/>
              <a:t> name="car" type="</a:t>
            </a:r>
            <a:r>
              <a:rPr lang="en-US" dirty="0" err="1"/>
              <a:t>carType</a:t>
            </a:r>
            <a:r>
              <a:rPr lang="en-US" dirty="0"/>
              <a:t>"/&gt;</a:t>
            </a:r>
          </a:p>
          <a:p>
            <a:pPr marL="0" indent="0">
              <a:buNone/>
            </a:pPr>
            <a:r>
              <a:rPr lang="en-US" dirty="0"/>
              <a:t>&lt;</a:t>
            </a:r>
            <a:r>
              <a:rPr lang="en-US" dirty="0" err="1"/>
              <a:t>xs:simpleType</a:t>
            </a:r>
            <a:r>
              <a:rPr lang="en-US" dirty="0"/>
              <a:t> name="</a:t>
            </a:r>
            <a:r>
              <a:rPr lang="en-US" dirty="0" err="1"/>
              <a:t>carType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xs:enumeration</a:t>
            </a:r>
            <a:r>
              <a:rPr lang="en-US" dirty="0"/>
              <a:t> value="Audi"/&gt;</a:t>
            </a:r>
          </a:p>
          <a:p>
            <a:pPr marL="0" indent="0">
              <a:buNone/>
            </a:pPr>
            <a:r>
              <a:rPr lang="en-US" dirty="0"/>
              <a:t>      &lt;</a:t>
            </a:r>
            <a:r>
              <a:rPr lang="en-US" dirty="0" err="1"/>
              <a:t>xs:enumeration</a:t>
            </a:r>
            <a:r>
              <a:rPr lang="en-US" dirty="0"/>
              <a:t> value="Golf"/&gt;</a:t>
            </a:r>
          </a:p>
          <a:p>
            <a:pPr marL="0" indent="0">
              <a:buNone/>
            </a:pPr>
            <a:r>
              <a:rPr lang="en-US" dirty="0"/>
              <a:t>      &lt;</a:t>
            </a:r>
            <a:r>
              <a:rPr lang="en-US" dirty="0" err="1"/>
              <a:t>xs:enumeration</a:t>
            </a:r>
            <a:r>
              <a:rPr lang="en-US" dirty="0"/>
              <a:t> value="BMW"/&gt;</a:t>
            </a:r>
          </a:p>
          <a:p>
            <a:pPr marL="0" indent="0">
              <a:buNone/>
            </a:pPr>
            <a:r>
              <a:rPr lang="en-US" dirty="0"/>
              <a:t>   &lt;/</a:t>
            </a:r>
            <a:r>
              <a:rPr lang="en-US" dirty="0" err="1"/>
              <a:t>xs:restriction</a:t>
            </a:r>
            <a:r>
              <a:rPr lang="en-US" dirty="0"/>
              <a:t>&gt;</a:t>
            </a:r>
          </a:p>
          <a:p>
            <a:pPr marL="0" indent="0">
              <a:buNone/>
            </a:pPr>
            <a:r>
              <a:rPr lang="en-US" dirty="0"/>
              <a:t>&lt;/</a:t>
            </a:r>
            <a:r>
              <a:rPr lang="en-US" dirty="0" err="1"/>
              <a:t>xs:simpleType</a:t>
            </a:r>
            <a:r>
              <a:rPr lang="en-US" dirty="0"/>
              <a:t>&gt;</a:t>
            </a:r>
            <a:endParaRPr lang="ru-RU" dirty="0"/>
          </a:p>
          <a:p>
            <a:pPr marL="0" indent="0">
              <a:buNone/>
            </a:pPr>
            <a:r>
              <a:rPr lang="ru-RU" dirty="0"/>
              <a:t>В этом случае тип "</a:t>
            </a:r>
            <a:r>
              <a:rPr lang="ru-RU" b="1" dirty="0" err="1"/>
              <a:t>carType</a:t>
            </a:r>
            <a:r>
              <a:rPr lang="ru-RU" dirty="0"/>
              <a:t>" может быть использован другими элементами, так как он не является частью элемента "</a:t>
            </a:r>
            <a:r>
              <a:rPr lang="ru-RU" b="1" dirty="0" err="1"/>
              <a:t>car</a:t>
            </a:r>
            <a:r>
              <a:rPr lang="ru-RU" dirty="0"/>
              <a:t>".</a:t>
            </a:r>
          </a:p>
        </p:txBody>
      </p:sp>
      <p:sp>
        <p:nvSpPr>
          <p:cNvPr id="4" name="Номер слайда 3"/>
          <p:cNvSpPr>
            <a:spLocks noGrp="1"/>
          </p:cNvSpPr>
          <p:nvPr>
            <p:ph type="sldNum" sz="quarter" idx="12"/>
          </p:nvPr>
        </p:nvSpPr>
        <p:spPr/>
        <p:txBody>
          <a:bodyPr/>
          <a:lstStyle/>
          <a:p>
            <a:fld id="{27BF893A-1522-497C-9455-E0D4EBB3EDB5}" type="slidenum">
              <a:rPr lang="ru-RU" smtClean="0"/>
              <a:pPr/>
              <a:t>87</a:t>
            </a:fld>
            <a:endParaRPr lang="ru-RU"/>
          </a:p>
        </p:txBody>
      </p:sp>
    </p:spTree>
    <p:extLst>
      <p:ext uri="{BB962C8B-B14F-4D97-AF65-F5344CB8AC3E}">
        <p14:creationId xmlns:p14="http://schemas.microsoft.com/office/powerpoint/2010/main" val="26920496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3/10</a:t>
            </a:r>
          </a:p>
        </p:txBody>
      </p:sp>
      <p:sp>
        <p:nvSpPr>
          <p:cNvPr id="3" name="Объект 2"/>
          <p:cNvSpPr>
            <a:spLocks noGrp="1"/>
          </p:cNvSpPr>
          <p:nvPr>
            <p:ph idx="1"/>
          </p:nvPr>
        </p:nvSpPr>
        <p:spPr/>
        <p:txBody>
          <a:bodyPr numCol="2" spcCol="180000">
            <a:normAutofit fontScale="62500" lnSpcReduction="20000"/>
          </a:bodyPr>
          <a:lstStyle/>
          <a:p>
            <a:r>
              <a:rPr lang="ru-RU" dirty="0"/>
              <a:t>Ограничение по серии значений</a:t>
            </a:r>
          </a:p>
          <a:p>
            <a:pPr marL="0" indent="0">
              <a:buNone/>
            </a:pPr>
            <a:r>
              <a:rPr lang="ru-RU" dirty="0"/>
              <a:t>Чтобы ограничить содержимое XML элемента серией чисел или букв, следует использовать ограничитель </a:t>
            </a:r>
            <a:r>
              <a:rPr lang="ru-RU" dirty="0" err="1"/>
              <a:t>pattern</a:t>
            </a:r>
            <a:r>
              <a:rPr lang="ru-RU" dirty="0"/>
              <a:t>.</a:t>
            </a:r>
          </a:p>
          <a:p>
            <a:pPr marL="0" indent="0">
              <a:buNone/>
            </a:pPr>
            <a:r>
              <a:rPr lang="ru-RU" dirty="0"/>
              <a:t>В следующем примере определяется элемент "</a:t>
            </a:r>
            <a:r>
              <a:rPr lang="ru-RU" b="1" dirty="0" err="1"/>
              <a:t>letter</a:t>
            </a:r>
            <a:r>
              <a:rPr lang="ru-RU" dirty="0"/>
              <a:t>" с ограничением. Его единственным допустимым значением может быть ОДНА буква в НИЖНЕМ РЕГИСТРЕ в диапазоне от "a" до "z":</a:t>
            </a:r>
          </a:p>
          <a:p>
            <a:pPr marL="0" indent="0">
              <a:buNone/>
            </a:pPr>
            <a:r>
              <a:rPr lang="en-US" dirty="0"/>
              <a:t>&lt;</a:t>
            </a:r>
            <a:r>
              <a:rPr lang="en-US" dirty="0" err="1"/>
              <a:t>xs:element</a:t>
            </a:r>
            <a:r>
              <a:rPr lang="en-US" dirty="0"/>
              <a:t> name="letter"&gt;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следующем примере определяется элемент "</a:t>
            </a:r>
            <a:r>
              <a:rPr lang="ru-RU" dirty="0" err="1"/>
              <a:t>initials</a:t>
            </a:r>
            <a:r>
              <a:rPr lang="ru-RU" dirty="0"/>
              <a:t>" с ограничением. Его единственным допустимым значением может быть ТРИ буквы в ВЕРХНЕМ РЕГИСТРЕ в диапазоне от "a" до "z":</a:t>
            </a:r>
          </a:p>
          <a:p>
            <a:pPr marL="0" indent="0">
              <a:buNone/>
            </a:pPr>
            <a:r>
              <a:rPr lang="en-US" dirty="0"/>
              <a:t>&lt;</a:t>
            </a:r>
            <a:r>
              <a:rPr lang="en-US" dirty="0" err="1"/>
              <a:t>xs:element</a:t>
            </a:r>
            <a:r>
              <a:rPr lang="en-US" dirty="0"/>
              <a:t> name="initials"&gt;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value="[A-Z][A-Z][A-Z]"/&gt;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88</a:t>
            </a:fld>
            <a:endParaRPr lang="ru-RU"/>
          </a:p>
        </p:txBody>
      </p:sp>
    </p:spTree>
    <p:extLst>
      <p:ext uri="{BB962C8B-B14F-4D97-AF65-F5344CB8AC3E}">
        <p14:creationId xmlns:p14="http://schemas.microsoft.com/office/powerpoint/2010/main" val="27220882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4/10</a:t>
            </a:r>
          </a:p>
        </p:txBody>
      </p:sp>
      <p:sp>
        <p:nvSpPr>
          <p:cNvPr id="3" name="Объект 2"/>
          <p:cNvSpPr>
            <a:spLocks noGrp="1"/>
          </p:cNvSpPr>
          <p:nvPr>
            <p:ph idx="1"/>
          </p:nvPr>
        </p:nvSpPr>
        <p:spPr/>
        <p:txBody>
          <a:bodyPr numCol="2" spcCol="144000">
            <a:normAutofit fontScale="62500" lnSpcReduction="20000"/>
          </a:bodyPr>
          <a:lstStyle/>
          <a:p>
            <a:r>
              <a:rPr lang="ru-RU" dirty="0"/>
              <a:t>Ограничение по серии значений</a:t>
            </a:r>
          </a:p>
          <a:p>
            <a:pPr marL="0" indent="0">
              <a:buNone/>
            </a:pPr>
            <a:r>
              <a:rPr lang="ru-RU" dirty="0"/>
              <a:t>В следующем примере также определяется элемент "</a:t>
            </a:r>
            <a:r>
              <a:rPr lang="ru-RU" b="1" dirty="0" err="1"/>
              <a:t>initials</a:t>
            </a:r>
            <a:r>
              <a:rPr lang="ru-RU" dirty="0"/>
              <a:t>" с ограничением. Его единственным допустимым значением может быть ТРИ буквы в НИЖНЕМ ИЛИ ВЕРХНЕМ РЕГИСТРЕ в диапазоне от "a" до "z":</a:t>
            </a:r>
          </a:p>
          <a:p>
            <a:pPr marL="0" indent="0">
              <a:buNone/>
            </a:pPr>
            <a:r>
              <a:rPr lang="en-US" dirty="0"/>
              <a:t>&lt;</a:t>
            </a:r>
            <a:r>
              <a:rPr lang="en-US" dirty="0" err="1"/>
              <a:t>xs:element</a:t>
            </a:r>
            <a:r>
              <a:rPr lang="en-US" dirty="0"/>
              <a:t> name="initials"&gt;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a:t>
            </a:r>
            <a:r>
              <a:rPr lang="en-US" dirty="0" err="1"/>
              <a:t>zA</a:t>
            </a:r>
            <a:r>
              <a:rPr lang="en-US" dirty="0"/>
              <a:t>-Z][a-</a:t>
            </a:r>
            <a:r>
              <a:rPr lang="en-US" dirty="0" err="1"/>
              <a:t>zA</a:t>
            </a:r>
            <a:r>
              <a:rPr lang="en-US" dirty="0"/>
              <a:t>-Z][a-</a:t>
            </a:r>
            <a:r>
              <a:rPr lang="en-US" dirty="0" err="1"/>
              <a:t>zA</a:t>
            </a:r>
            <a:r>
              <a:rPr lang="en-US" dirty="0"/>
              <a:t>-Z]"/&gt;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следующем примере определяется элемент "</a:t>
            </a:r>
            <a:r>
              <a:rPr lang="ru-RU" b="1" dirty="0" err="1"/>
              <a:t>choice</a:t>
            </a:r>
            <a:r>
              <a:rPr lang="ru-RU" dirty="0"/>
              <a:t>" с ограничением. Его единственным допустимым значением может быть ОДНА буква из трех: x, y ИЛИ z:</a:t>
            </a:r>
          </a:p>
          <a:p>
            <a:pPr marL="0" indent="0">
              <a:buNone/>
            </a:pPr>
            <a:r>
              <a:rPr lang="en-US" dirty="0"/>
              <a:t>&lt;</a:t>
            </a:r>
            <a:r>
              <a:rPr lang="en-US" dirty="0" err="1"/>
              <a:t>xs:element</a:t>
            </a:r>
            <a:r>
              <a:rPr lang="en-US" dirty="0"/>
              <a:t> name="choice"&gt;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value="[xyz]"/&gt;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89</a:t>
            </a:fld>
            <a:endParaRPr lang="ru-RU"/>
          </a:p>
        </p:txBody>
      </p:sp>
    </p:spTree>
    <p:extLst>
      <p:ext uri="{BB962C8B-B14F-4D97-AF65-F5344CB8AC3E}">
        <p14:creationId xmlns:p14="http://schemas.microsoft.com/office/powerpoint/2010/main" val="12700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Подключение таблицы стилей</a:t>
            </a:r>
          </a:p>
        </p:txBody>
      </p:sp>
      <p:sp>
        <p:nvSpPr>
          <p:cNvPr id="3" name="Объект 2"/>
          <p:cNvSpPr>
            <a:spLocks noGrp="1"/>
          </p:cNvSpPr>
          <p:nvPr>
            <p:ph idx="1"/>
          </p:nvPr>
        </p:nvSpPr>
        <p:spPr/>
        <p:txBody>
          <a:bodyPr>
            <a:normAutofit fontScale="77500" lnSpcReduction="20000"/>
          </a:bodyPr>
          <a:lstStyle/>
          <a:p>
            <a:pPr marL="0" indent="0">
              <a:buNone/>
            </a:pPr>
            <a:r>
              <a:rPr lang="en-US" dirty="0"/>
              <a:t>&lt;?xml version="1.0" encoding="UTF-8"?&gt;</a:t>
            </a:r>
          </a:p>
          <a:p>
            <a:pPr marL="0" indent="0">
              <a:buNone/>
            </a:pPr>
            <a:r>
              <a:rPr lang="en-US" b="1" i="1" dirty="0"/>
              <a:t>&lt;?xml-stylesheet type="text/</a:t>
            </a:r>
            <a:r>
              <a:rPr lang="en-US" b="1" i="1" dirty="0" err="1"/>
              <a:t>xsl</a:t>
            </a:r>
            <a:r>
              <a:rPr lang="en-US" b="1" i="1" dirty="0"/>
              <a:t>" </a:t>
            </a:r>
            <a:r>
              <a:rPr lang="en-US" b="1" i="1" dirty="0" err="1"/>
              <a:t>href</a:t>
            </a:r>
            <a:r>
              <a:rPr lang="en-US" b="1" i="1" dirty="0"/>
              <a:t>="cd_catalog.xsl"?&gt;</a:t>
            </a:r>
          </a:p>
          <a:p>
            <a:pPr marL="0" indent="0">
              <a:buNone/>
            </a:pPr>
            <a:r>
              <a:rPr lang="en-US" dirty="0"/>
              <a:t>&lt;catalog&gt;</a:t>
            </a:r>
          </a:p>
          <a:p>
            <a:pPr marL="0" indent="0">
              <a:buNone/>
            </a:pPr>
            <a:r>
              <a:rPr lang="en-US" dirty="0"/>
              <a:t>   &lt;cd&gt;</a:t>
            </a:r>
          </a:p>
          <a:p>
            <a:pPr marL="0" indent="0">
              <a:buNone/>
            </a:pPr>
            <a:r>
              <a:rPr lang="en-US" dirty="0"/>
              <a:t>     &lt;title&gt;Empire Burlesque&lt;/title&gt;</a:t>
            </a:r>
          </a:p>
          <a:p>
            <a:pPr marL="0" indent="0">
              <a:buNone/>
            </a:pPr>
            <a:r>
              <a:rPr lang="en-US" dirty="0"/>
              <a:t>     &lt;artist&gt;Bob Dylan&lt;/artist&gt;</a:t>
            </a:r>
          </a:p>
          <a:p>
            <a:pPr marL="0" indent="0">
              <a:buNone/>
            </a:pPr>
            <a:r>
              <a:rPr lang="en-US" dirty="0"/>
              <a:t>     &lt;country&gt;USA&lt;/country&gt;</a:t>
            </a:r>
          </a:p>
          <a:p>
            <a:pPr marL="0" indent="0">
              <a:buNone/>
            </a:pPr>
            <a:r>
              <a:rPr lang="en-US" dirty="0"/>
              <a:t>     &lt;company&gt;Columbia&lt;/company&gt;</a:t>
            </a:r>
          </a:p>
          <a:p>
            <a:pPr marL="0" indent="0">
              <a:buNone/>
            </a:pPr>
            <a:r>
              <a:rPr lang="en-US" dirty="0"/>
              <a:t>     &lt;price&gt;10.90&lt;/price&gt;</a:t>
            </a:r>
          </a:p>
          <a:p>
            <a:pPr marL="0" indent="0">
              <a:buNone/>
            </a:pPr>
            <a:r>
              <a:rPr lang="en-US" dirty="0"/>
              <a:t>     &lt;year&gt;1985&lt;/year&gt;</a:t>
            </a:r>
          </a:p>
          <a:p>
            <a:pPr marL="0" indent="0">
              <a:buNone/>
            </a:pPr>
            <a:r>
              <a:rPr lang="en-US" dirty="0"/>
              <a:t>   &lt;/cd&gt;</a:t>
            </a:r>
          </a:p>
          <a:p>
            <a:pPr marL="0" indent="0">
              <a:buNone/>
            </a:pPr>
            <a:r>
              <a:rPr lang="en-US" dirty="0"/>
              <a:t>&lt;/catalog&gt;</a:t>
            </a:r>
            <a:endParaRPr lang="ru-RU" dirty="0"/>
          </a:p>
        </p:txBody>
      </p:sp>
      <p:pic>
        <p:nvPicPr>
          <p:cNvPr id="4" name="Рисунок 3"/>
          <p:cNvPicPr>
            <a:picLocks noChangeAspect="1"/>
          </p:cNvPicPr>
          <p:nvPr/>
        </p:nvPicPr>
        <p:blipFill>
          <a:blip r:embed="rId2"/>
          <a:stretch>
            <a:fillRect/>
          </a:stretch>
        </p:blipFill>
        <p:spPr>
          <a:xfrm>
            <a:off x="5300528" y="2849818"/>
            <a:ext cx="3214823" cy="2925199"/>
          </a:xfrm>
          <a:prstGeom prst="rect">
            <a:avLst/>
          </a:prstGeom>
        </p:spPr>
      </p:pic>
      <p:sp>
        <p:nvSpPr>
          <p:cNvPr id="5" name="Номер слайда 4"/>
          <p:cNvSpPr>
            <a:spLocks noGrp="1"/>
          </p:cNvSpPr>
          <p:nvPr>
            <p:ph type="sldNum" sz="quarter" idx="12"/>
          </p:nvPr>
        </p:nvSpPr>
        <p:spPr/>
        <p:txBody>
          <a:bodyPr/>
          <a:lstStyle/>
          <a:p>
            <a:fld id="{27BF893A-1522-497C-9455-E0D4EBB3EDB5}" type="slidenum">
              <a:rPr lang="ru-RU" smtClean="0"/>
              <a:pPr/>
              <a:t>9</a:t>
            </a:fld>
            <a:endParaRPr lang="ru-RU"/>
          </a:p>
        </p:txBody>
      </p:sp>
    </p:spTree>
    <p:extLst>
      <p:ext uri="{BB962C8B-B14F-4D97-AF65-F5344CB8AC3E}">
        <p14:creationId xmlns:p14="http://schemas.microsoft.com/office/powerpoint/2010/main" val="2844716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5/10</a:t>
            </a:r>
          </a:p>
        </p:txBody>
      </p:sp>
      <p:sp>
        <p:nvSpPr>
          <p:cNvPr id="3" name="Объект 2"/>
          <p:cNvSpPr>
            <a:spLocks noGrp="1"/>
          </p:cNvSpPr>
          <p:nvPr>
            <p:ph idx="1"/>
          </p:nvPr>
        </p:nvSpPr>
        <p:spPr/>
        <p:txBody>
          <a:bodyPr numCol="2" spcCol="144000">
            <a:normAutofit fontScale="70000" lnSpcReduction="20000"/>
          </a:bodyPr>
          <a:lstStyle/>
          <a:p>
            <a:r>
              <a:rPr lang="ru-RU" dirty="0"/>
              <a:t>В следующем примере определяется элемент "</a:t>
            </a:r>
            <a:r>
              <a:rPr lang="ru-RU" b="1" dirty="0" err="1"/>
              <a:t>prodid</a:t>
            </a:r>
            <a:r>
              <a:rPr lang="ru-RU" dirty="0"/>
              <a:t>" с ограничением. Его единственным допустимым значением может быть ПЯТЬ последовательных цифр, и каждая цифра должна быть в диапазоне от 0 до 9:</a:t>
            </a:r>
          </a:p>
          <a:p>
            <a:pPr marL="0" indent="0">
              <a:buNone/>
            </a:pPr>
            <a:r>
              <a:rPr lang="en-US" dirty="0"/>
              <a:t>&lt;</a:t>
            </a:r>
            <a:r>
              <a:rPr lang="en-US" dirty="0" err="1"/>
              <a:t>xs:element</a:t>
            </a:r>
            <a:r>
              <a:rPr lang="en-US" dirty="0"/>
              <a:t> name="</a:t>
            </a:r>
            <a:r>
              <a:rPr lang="en-US" dirty="0" err="1"/>
              <a:t>prodid</a:t>
            </a:r>
            <a:r>
              <a:rPr lang="en-US" dirty="0"/>
              <a:t>"&gt;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xs:integer</a:t>
            </a:r>
            <a:r>
              <a:rPr lang="en-US" dirty="0"/>
              <a:t>"&gt;</a:t>
            </a:r>
          </a:p>
          <a:p>
            <a:pPr marL="0" indent="0">
              <a:buNone/>
            </a:pPr>
            <a:r>
              <a:rPr lang="en-US" dirty="0"/>
              <a:t>         &lt;</a:t>
            </a:r>
            <a:r>
              <a:rPr lang="en-US" dirty="0" err="1"/>
              <a:t>xs:pattern</a:t>
            </a:r>
            <a:r>
              <a:rPr lang="en-US" dirty="0"/>
              <a:t> value="[0-9][0-9][0-9][0-9][0-9]"/&gt;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следующем примере определяется элемент "</a:t>
            </a:r>
            <a:r>
              <a:rPr lang="ru-RU" b="1" dirty="0" err="1"/>
              <a:t>letter</a:t>
            </a:r>
            <a:r>
              <a:rPr lang="ru-RU" dirty="0"/>
              <a:t>" с ограничением. Его допустимым значением является ноль или больше букв в нижнем регистре в диапазоне от a до z:</a:t>
            </a:r>
          </a:p>
          <a:p>
            <a:pPr marL="0" indent="0">
              <a:buNone/>
            </a:pPr>
            <a:r>
              <a:rPr lang="en-US" dirty="0"/>
              <a:t>&lt;</a:t>
            </a:r>
            <a:r>
              <a:rPr lang="en-US" dirty="0" err="1"/>
              <a:t>xs:element</a:t>
            </a:r>
            <a:r>
              <a:rPr lang="en-US" dirty="0"/>
              <a:t> name="letter"&gt;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90</a:t>
            </a:fld>
            <a:endParaRPr lang="ru-RU"/>
          </a:p>
        </p:txBody>
      </p:sp>
    </p:spTree>
    <p:extLst>
      <p:ext uri="{BB962C8B-B14F-4D97-AF65-F5344CB8AC3E}">
        <p14:creationId xmlns:p14="http://schemas.microsoft.com/office/powerpoint/2010/main" val="23264931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6/10</a:t>
            </a:r>
          </a:p>
        </p:txBody>
      </p:sp>
      <p:sp>
        <p:nvSpPr>
          <p:cNvPr id="3" name="Объект 2"/>
          <p:cNvSpPr>
            <a:spLocks noGrp="1"/>
          </p:cNvSpPr>
          <p:nvPr>
            <p:ph idx="1"/>
          </p:nvPr>
        </p:nvSpPr>
        <p:spPr/>
        <p:txBody>
          <a:bodyPr numCol="2" spcCol="144000">
            <a:normAutofit fontScale="62500" lnSpcReduction="20000"/>
          </a:bodyPr>
          <a:lstStyle/>
          <a:p>
            <a:pPr>
              <a:lnSpc>
                <a:spcPct val="120000"/>
              </a:lnSpc>
              <a:spcBef>
                <a:spcPts val="0"/>
              </a:spcBef>
            </a:pPr>
            <a:r>
              <a:rPr lang="ru-RU" dirty="0"/>
              <a:t>В следующем примере также определяется элемент "</a:t>
            </a:r>
            <a:r>
              <a:rPr lang="ru-RU" b="1" dirty="0" err="1"/>
              <a:t>letter</a:t>
            </a:r>
            <a:r>
              <a:rPr lang="ru-RU" dirty="0"/>
              <a:t>" с ограничением. Его приемлемым значением будет одна или больше пара букв, при этом каждая пара должна содержать букву в нижнем регистре, за которой следует буква в верхнем регистре. Например, "</a:t>
            </a:r>
            <a:r>
              <a:rPr lang="ru-RU" dirty="0" err="1"/>
              <a:t>sToP</a:t>
            </a:r>
            <a:r>
              <a:rPr lang="ru-RU" dirty="0"/>
              <a:t>" будет соответствовать данному шаблону, а "</a:t>
            </a:r>
            <a:r>
              <a:rPr lang="ru-RU" dirty="0" err="1"/>
              <a:t>Stop</a:t>
            </a:r>
            <a:r>
              <a:rPr lang="ru-RU" dirty="0"/>
              <a:t>" или "STOP" или "</a:t>
            </a:r>
            <a:r>
              <a:rPr lang="ru-RU" dirty="0" err="1"/>
              <a:t>stop</a:t>
            </a:r>
            <a:r>
              <a:rPr lang="ru-RU" dirty="0"/>
              <a:t>" нет:</a:t>
            </a:r>
          </a:p>
          <a:p>
            <a:pPr marL="0" indent="0">
              <a:lnSpc>
                <a:spcPct val="120000"/>
              </a:lnSpc>
              <a:spcBef>
                <a:spcPts val="0"/>
              </a:spcBef>
              <a:buNone/>
            </a:pPr>
            <a:r>
              <a:rPr lang="en-US" dirty="0"/>
              <a:t>&lt;</a:t>
            </a:r>
            <a:r>
              <a:rPr lang="en-US" dirty="0" err="1"/>
              <a:t>xs:element</a:t>
            </a:r>
            <a:r>
              <a:rPr lang="en-US" dirty="0"/>
              <a:t> name="letter"&gt;</a:t>
            </a:r>
          </a:p>
          <a:p>
            <a:pPr marL="0" indent="0">
              <a:lnSpc>
                <a:spcPct val="120000"/>
              </a:lnSpc>
              <a:spcBef>
                <a:spcPts val="0"/>
              </a:spcBef>
              <a:buNone/>
            </a:pPr>
            <a:r>
              <a:rPr lang="en-US" dirty="0"/>
              <a:t>   &lt;</a:t>
            </a:r>
            <a:r>
              <a:rPr lang="en-US" dirty="0" err="1"/>
              <a:t>xs:simpleType</a:t>
            </a:r>
            <a:r>
              <a:rPr lang="en-US" dirty="0"/>
              <a:t>&gt;</a:t>
            </a:r>
          </a:p>
          <a:p>
            <a:pPr marL="0" indent="0">
              <a:lnSpc>
                <a:spcPct val="120000"/>
              </a:lnSpc>
              <a:spcBef>
                <a:spcPts val="0"/>
              </a:spcBef>
              <a:buNone/>
            </a:pPr>
            <a:r>
              <a:rPr lang="en-US" dirty="0"/>
              <a:t>      &lt;</a:t>
            </a:r>
            <a:r>
              <a:rPr lang="en-US" dirty="0" err="1"/>
              <a:t>xs:restriction</a:t>
            </a:r>
            <a:r>
              <a:rPr lang="en-US" dirty="0"/>
              <a:t> base="</a:t>
            </a:r>
            <a:r>
              <a:rPr lang="en-US" dirty="0" err="1"/>
              <a:t>xs:string</a:t>
            </a:r>
            <a:r>
              <a:rPr lang="en-US" dirty="0"/>
              <a:t>"&gt;</a:t>
            </a:r>
          </a:p>
          <a:p>
            <a:pPr marL="0" indent="0">
              <a:lnSpc>
                <a:spcPct val="120000"/>
              </a:lnSpc>
              <a:spcBef>
                <a:spcPts val="0"/>
              </a:spcBef>
              <a:buNone/>
            </a:pPr>
            <a:r>
              <a:rPr lang="en-US" dirty="0"/>
              <a:t>         &lt;</a:t>
            </a:r>
            <a:r>
              <a:rPr lang="en-US" dirty="0" err="1"/>
              <a:t>xs:pattern</a:t>
            </a:r>
            <a:r>
              <a:rPr lang="en-US" dirty="0"/>
              <a:t> value="([a-z][A-Z])+"/&gt;</a:t>
            </a:r>
          </a:p>
          <a:p>
            <a:pPr marL="0" indent="0">
              <a:lnSpc>
                <a:spcPct val="120000"/>
              </a:lnSpc>
              <a:spcBef>
                <a:spcPts val="0"/>
              </a:spcBef>
              <a:buNone/>
            </a:pPr>
            <a:r>
              <a:rPr lang="en-US" dirty="0"/>
              <a:t>      &lt;/</a:t>
            </a:r>
            <a:r>
              <a:rPr lang="en-US" dirty="0" err="1"/>
              <a:t>xs:restriction</a:t>
            </a:r>
            <a:r>
              <a:rPr lang="en-US" dirty="0"/>
              <a:t>&gt;</a:t>
            </a:r>
          </a:p>
          <a:p>
            <a:pPr marL="0" indent="0">
              <a:lnSpc>
                <a:spcPct val="120000"/>
              </a:lnSpc>
              <a:spcBef>
                <a:spcPts val="0"/>
              </a:spcBef>
              <a:buNone/>
            </a:pPr>
            <a:r>
              <a:rPr lang="en-US" dirty="0"/>
              <a:t>   &lt;/</a:t>
            </a:r>
            <a:r>
              <a:rPr lang="en-US" dirty="0" err="1"/>
              <a:t>xs:simpleType</a:t>
            </a:r>
            <a:r>
              <a:rPr lang="en-US" dirty="0"/>
              <a:t>&gt;</a:t>
            </a:r>
          </a:p>
          <a:p>
            <a:pPr marL="0" indent="0">
              <a:lnSpc>
                <a:spcPct val="120000"/>
              </a:lnSpc>
              <a:spcBef>
                <a:spcPts val="0"/>
              </a:spcBef>
              <a:buNone/>
            </a:pPr>
            <a:r>
              <a:rPr lang="en-US" dirty="0"/>
              <a:t>&lt;/</a:t>
            </a:r>
            <a:r>
              <a:rPr lang="en-US" dirty="0" err="1"/>
              <a:t>xs:element</a:t>
            </a:r>
            <a:r>
              <a:rPr lang="en-US" dirty="0"/>
              <a:t>&gt;</a:t>
            </a:r>
            <a:endParaRPr lang="ru-RU" dirty="0"/>
          </a:p>
          <a:p>
            <a:pPr>
              <a:lnSpc>
                <a:spcPct val="120000"/>
              </a:lnSpc>
              <a:spcBef>
                <a:spcPts val="0"/>
              </a:spcBef>
            </a:pPr>
            <a:r>
              <a:rPr lang="ru-RU" dirty="0"/>
              <a:t>В следующем примере определяется элемент "</a:t>
            </a:r>
            <a:r>
              <a:rPr lang="ru-RU" b="1" dirty="0" err="1"/>
              <a:t>gender</a:t>
            </a:r>
            <a:r>
              <a:rPr lang="ru-RU" dirty="0"/>
              <a:t>" с ограничением. Его приемлемым значением будет только строка "</a:t>
            </a:r>
            <a:r>
              <a:rPr lang="ru-RU" b="1" i="1" dirty="0" err="1"/>
              <a:t>male</a:t>
            </a:r>
            <a:r>
              <a:rPr lang="ru-RU" dirty="0"/>
              <a:t>" ИЛИ "</a:t>
            </a:r>
            <a:r>
              <a:rPr lang="ru-RU" b="1" i="1" dirty="0" err="1"/>
              <a:t>female</a:t>
            </a:r>
            <a:r>
              <a:rPr lang="ru-RU" dirty="0"/>
              <a:t>":</a:t>
            </a:r>
          </a:p>
          <a:p>
            <a:pPr marL="0" indent="0">
              <a:lnSpc>
                <a:spcPct val="120000"/>
              </a:lnSpc>
              <a:spcBef>
                <a:spcPts val="0"/>
              </a:spcBef>
              <a:buNone/>
            </a:pPr>
            <a:r>
              <a:rPr lang="en-US" dirty="0"/>
              <a:t>&lt;</a:t>
            </a:r>
            <a:r>
              <a:rPr lang="en-US" dirty="0" err="1"/>
              <a:t>xs:element</a:t>
            </a:r>
            <a:r>
              <a:rPr lang="en-US" dirty="0"/>
              <a:t> name="gender"&gt;</a:t>
            </a:r>
          </a:p>
          <a:p>
            <a:pPr marL="0" indent="0">
              <a:lnSpc>
                <a:spcPct val="120000"/>
              </a:lnSpc>
              <a:spcBef>
                <a:spcPts val="0"/>
              </a:spcBef>
              <a:buNone/>
            </a:pPr>
            <a:r>
              <a:rPr lang="en-US" dirty="0"/>
              <a:t>   &lt;</a:t>
            </a:r>
            <a:r>
              <a:rPr lang="en-US" dirty="0" err="1"/>
              <a:t>xs:simpleType</a:t>
            </a:r>
            <a:r>
              <a:rPr lang="en-US" dirty="0"/>
              <a:t>&gt;</a:t>
            </a:r>
          </a:p>
          <a:p>
            <a:pPr marL="0" indent="0">
              <a:lnSpc>
                <a:spcPct val="120000"/>
              </a:lnSpc>
              <a:spcBef>
                <a:spcPts val="0"/>
              </a:spcBef>
              <a:buNone/>
            </a:pPr>
            <a:r>
              <a:rPr lang="en-US" dirty="0"/>
              <a:t>      &lt;</a:t>
            </a:r>
            <a:r>
              <a:rPr lang="en-US" dirty="0" err="1"/>
              <a:t>xs:restriction</a:t>
            </a:r>
            <a:r>
              <a:rPr lang="en-US" dirty="0"/>
              <a:t> base="</a:t>
            </a:r>
            <a:r>
              <a:rPr lang="en-US" dirty="0" err="1"/>
              <a:t>xs:string</a:t>
            </a:r>
            <a:r>
              <a:rPr lang="en-US" dirty="0"/>
              <a:t>"&gt;</a:t>
            </a:r>
          </a:p>
          <a:p>
            <a:pPr marL="0" indent="0">
              <a:lnSpc>
                <a:spcPct val="120000"/>
              </a:lnSpc>
              <a:spcBef>
                <a:spcPts val="0"/>
              </a:spcBef>
              <a:buNone/>
            </a:pPr>
            <a:r>
              <a:rPr lang="en-US" dirty="0"/>
              <a:t>         &lt;</a:t>
            </a:r>
            <a:r>
              <a:rPr lang="en-US" dirty="0" err="1"/>
              <a:t>xs:pattern</a:t>
            </a:r>
            <a:r>
              <a:rPr lang="en-US" dirty="0"/>
              <a:t> value="</a:t>
            </a:r>
            <a:r>
              <a:rPr lang="en-US" dirty="0" err="1"/>
              <a:t>male|female</a:t>
            </a:r>
            <a:r>
              <a:rPr lang="en-US" dirty="0"/>
              <a:t>"/&gt;</a:t>
            </a:r>
          </a:p>
          <a:p>
            <a:pPr marL="0" indent="0">
              <a:lnSpc>
                <a:spcPct val="120000"/>
              </a:lnSpc>
              <a:spcBef>
                <a:spcPts val="0"/>
              </a:spcBef>
              <a:buNone/>
            </a:pPr>
            <a:r>
              <a:rPr lang="en-US" dirty="0"/>
              <a:t>      &lt;/</a:t>
            </a:r>
            <a:r>
              <a:rPr lang="en-US" dirty="0" err="1"/>
              <a:t>xs:restriction</a:t>
            </a:r>
            <a:r>
              <a:rPr lang="en-US" dirty="0"/>
              <a:t>&gt;</a:t>
            </a:r>
          </a:p>
          <a:p>
            <a:pPr marL="0" indent="0">
              <a:lnSpc>
                <a:spcPct val="120000"/>
              </a:lnSpc>
              <a:spcBef>
                <a:spcPts val="0"/>
              </a:spcBef>
              <a:buNone/>
            </a:pPr>
            <a:r>
              <a:rPr lang="en-US" dirty="0"/>
              <a:t>   &lt;/</a:t>
            </a:r>
            <a:r>
              <a:rPr lang="en-US" dirty="0" err="1"/>
              <a:t>xs:simpleType</a:t>
            </a:r>
            <a:r>
              <a:rPr lang="en-US" dirty="0"/>
              <a:t>&gt;</a:t>
            </a:r>
          </a:p>
          <a:p>
            <a:pPr marL="0" indent="0">
              <a:lnSpc>
                <a:spcPct val="120000"/>
              </a:lnSpc>
              <a:spcBef>
                <a:spcPts val="0"/>
              </a:spcBef>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91</a:t>
            </a:fld>
            <a:endParaRPr lang="ru-RU"/>
          </a:p>
        </p:txBody>
      </p:sp>
    </p:spTree>
    <p:extLst>
      <p:ext uri="{BB962C8B-B14F-4D97-AF65-F5344CB8AC3E}">
        <p14:creationId xmlns:p14="http://schemas.microsoft.com/office/powerpoint/2010/main" val="2442827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7/10</a:t>
            </a:r>
          </a:p>
        </p:txBody>
      </p:sp>
      <p:sp>
        <p:nvSpPr>
          <p:cNvPr id="3" name="Объект 2"/>
          <p:cNvSpPr>
            <a:spLocks noGrp="1"/>
          </p:cNvSpPr>
          <p:nvPr>
            <p:ph idx="1"/>
          </p:nvPr>
        </p:nvSpPr>
        <p:spPr/>
        <p:txBody>
          <a:bodyPr numCol="2" spcCol="144000">
            <a:normAutofit fontScale="55000" lnSpcReduction="20000"/>
          </a:bodyPr>
          <a:lstStyle/>
          <a:p>
            <a:pPr marL="0" indent="0">
              <a:buNone/>
            </a:pPr>
            <a:r>
              <a:rPr lang="ru-RU" dirty="0"/>
              <a:t>В следующем примере определяется элемент "</a:t>
            </a:r>
            <a:r>
              <a:rPr lang="ru-RU" b="1" dirty="0" err="1"/>
              <a:t>password</a:t>
            </a:r>
            <a:r>
              <a:rPr lang="ru-RU" dirty="0"/>
              <a:t>" с ограничением. Его значением должна быть строка из 8 символов, и этими символами могут быть буквы в нижнем или верхнем регистре от a до z, либо цифры от 0 до 9:</a:t>
            </a:r>
          </a:p>
          <a:p>
            <a:pPr marL="0" indent="0">
              <a:buNone/>
            </a:pPr>
            <a:r>
              <a:rPr lang="en-US" dirty="0"/>
              <a:t>&lt;</a:t>
            </a:r>
            <a:r>
              <a:rPr lang="en-US" dirty="0" err="1"/>
              <a:t>xs:element</a:t>
            </a:r>
            <a:r>
              <a:rPr lang="en-US" dirty="0"/>
              <a:t> name="password"&gt;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value="[a-zA-Z0-9]{8}"/&gt;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Ограничения по пробельным символам</a:t>
            </a:r>
          </a:p>
          <a:p>
            <a:pPr marL="0" indent="0">
              <a:buNone/>
            </a:pPr>
            <a:r>
              <a:rPr lang="ru-RU" dirty="0"/>
              <a:t>Чтобы определить, как будут восприниматься пробельные символы, используется ограничитель </a:t>
            </a:r>
            <a:r>
              <a:rPr lang="ru-RU" b="1" dirty="0" err="1"/>
              <a:t>whiteSpace</a:t>
            </a:r>
            <a:r>
              <a:rPr lang="ru-RU" dirty="0"/>
              <a:t>.</a:t>
            </a:r>
          </a:p>
          <a:p>
            <a:pPr marL="0" indent="0">
              <a:buNone/>
            </a:pPr>
            <a:r>
              <a:rPr lang="ru-RU" dirty="0"/>
              <a:t>В следующем примере определяется элемент "</a:t>
            </a:r>
            <a:r>
              <a:rPr lang="ru-RU" b="1" dirty="0" err="1"/>
              <a:t>address</a:t>
            </a:r>
            <a:r>
              <a:rPr lang="ru-RU" dirty="0"/>
              <a:t>" с ограничением. Ограничитель </a:t>
            </a:r>
            <a:r>
              <a:rPr lang="ru-RU" dirty="0" err="1"/>
              <a:t>whiteSpace</a:t>
            </a:r>
            <a:r>
              <a:rPr lang="ru-RU" dirty="0"/>
              <a:t> установлен в значение "</a:t>
            </a:r>
            <a:r>
              <a:rPr lang="ru-RU" b="1" i="1" dirty="0" err="1"/>
              <a:t>preserve</a:t>
            </a:r>
            <a:r>
              <a:rPr lang="ru-RU" dirty="0"/>
              <a:t>", что указывает XML </a:t>
            </a:r>
            <a:r>
              <a:rPr lang="ru-RU" dirty="0" err="1"/>
              <a:t>парсеру</a:t>
            </a:r>
            <a:r>
              <a:rPr lang="ru-RU" dirty="0"/>
              <a:t> НЕ удалять никакие пробельные символы:</a:t>
            </a:r>
          </a:p>
          <a:p>
            <a:pPr marL="0" indent="0">
              <a:buNone/>
            </a:pPr>
            <a:r>
              <a:rPr lang="en-US" dirty="0"/>
              <a:t>&lt;</a:t>
            </a:r>
            <a:r>
              <a:rPr lang="en-US" dirty="0" err="1"/>
              <a:t>xs:element</a:t>
            </a:r>
            <a:r>
              <a:rPr lang="en-US" dirty="0"/>
              <a:t> name="address"&gt;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xs:whiteSpace</a:t>
            </a:r>
            <a:r>
              <a:rPr lang="en-US" dirty="0"/>
              <a:t> value="preserve"/&gt;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92</a:t>
            </a:fld>
            <a:endParaRPr lang="ru-RU"/>
          </a:p>
        </p:txBody>
      </p:sp>
    </p:spTree>
    <p:extLst>
      <p:ext uri="{BB962C8B-B14F-4D97-AF65-F5344CB8AC3E}">
        <p14:creationId xmlns:p14="http://schemas.microsoft.com/office/powerpoint/2010/main" val="1021144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8/10</a:t>
            </a:r>
          </a:p>
        </p:txBody>
      </p:sp>
      <p:sp>
        <p:nvSpPr>
          <p:cNvPr id="3" name="Объект 2"/>
          <p:cNvSpPr>
            <a:spLocks noGrp="1"/>
          </p:cNvSpPr>
          <p:nvPr>
            <p:ph idx="1"/>
          </p:nvPr>
        </p:nvSpPr>
        <p:spPr/>
        <p:txBody>
          <a:bodyPr numCol="2" spcCol="144000">
            <a:normAutofit fontScale="55000" lnSpcReduction="20000"/>
          </a:bodyPr>
          <a:lstStyle/>
          <a:p>
            <a:pPr marL="0" indent="0">
              <a:buNone/>
            </a:pPr>
            <a:r>
              <a:rPr lang="ru-RU" dirty="0"/>
              <a:t>В следующем примере также определяется элемент "</a:t>
            </a:r>
            <a:r>
              <a:rPr lang="ru-RU" b="1" dirty="0" err="1"/>
              <a:t>address</a:t>
            </a:r>
            <a:r>
              <a:rPr lang="ru-RU" dirty="0"/>
              <a:t>" с ограничением. Ограничитель </a:t>
            </a:r>
            <a:r>
              <a:rPr lang="ru-RU" b="1" dirty="0" err="1"/>
              <a:t>whiteSpace</a:t>
            </a:r>
            <a:r>
              <a:rPr lang="ru-RU" dirty="0"/>
              <a:t> установлен в значение "</a:t>
            </a:r>
            <a:r>
              <a:rPr lang="ru-RU" b="1" i="1" dirty="0" err="1"/>
              <a:t>replace</a:t>
            </a:r>
            <a:r>
              <a:rPr lang="ru-RU" dirty="0"/>
              <a:t>", что указывает XML </a:t>
            </a:r>
            <a:r>
              <a:rPr lang="ru-RU" dirty="0" err="1"/>
              <a:t>парсеру</a:t>
            </a:r>
            <a:r>
              <a:rPr lang="ru-RU" dirty="0"/>
              <a:t> ЗАМЕНИТЬ все пробельные символы (символы табуляции, пробела, конца строки и перевода каретки) символами пробела:</a:t>
            </a:r>
          </a:p>
          <a:p>
            <a:pPr marL="0" indent="0">
              <a:buNone/>
            </a:pPr>
            <a:r>
              <a:rPr lang="en-US" dirty="0"/>
              <a:t>&lt;</a:t>
            </a:r>
            <a:r>
              <a:rPr lang="en-US" dirty="0" err="1"/>
              <a:t>xs:element</a:t>
            </a:r>
            <a:r>
              <a:rPr lang="en-US" dirty="0"/>
              <a:t> name="address"&gt;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xs:whiteSpace</a:t>
            </a:r>
            <a:r>
              <a:rPr lang="en-US" dirty="0"/>
              <a:t> value="replace"/&gt;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следующем примере также определяется элемент  "</a:t>
            </a:r>
            <a:r>
              <a:rPr lang="ru-RU" b="1" dirty="0" err="1"/>
              <a:t>address</a:t>
            </a:r>
            <a:r>
              <a:rPr lang="ru-RU" dirty="0"/>
              <a:t>" с ограничением. Ограничитель </a:t>
            </a:r>
            <a:r>
              <a:rPr lang="ru-RU" b="1" dirty="0" err="1"/>
              <a:t>whiteSpace</a:t>
            </a:r>
            <a:r>
              <a:rPr lang="ru-RU" dirty="0"/>
              <a:t> установлен в значение "</a:t>
            </a:r>
            <a:r>
              <a:rPr lang="ru-RU" b="1" i="1" dirty="0" err="1"/>
              <a:t>collapse</a:t>
            </a:r>
            <a:r>
              <a:rPr lang="ru-RU" dirty="0"/>
              <a:t>", что указывает XML </a:t>
            </a:r>
            <a:r>
              <a:rPr lang="ru-RU" dirty="0" err="1"/>
              <a:t>парсеру</a:t>
            </a:r>
            <a:r>
              <a:rPr lang="ru-RU" dirty="0"/>
              <a:t> УДАЛИТЬ все пробельные символы (символы табуляции, пробела, конца строки и перевода каретки и конечного пробела удаляются, а множественные пробелы заменяются на одинарный символ пробела):</a:t>
            </a:r>
          </a:p>
          <a:p>
            <a:pPr marL="0" indent="0">
              <a:buNone/>
            </a:pPr>
            <a:r>
              <a:rPr lang="en-US" dirty="0"/>
              <a:t>&lt;</a:t>
            </a:r>
            <a:r>
              <a:rPr lang="en-US" dirty="0" err="1"/>
              <a:t>xs:element</a:t>
            </a:r>
            <a:r>
              <a:rPr lang="en-US" dirty="0"/>
              <a:t> name="address"&gt;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xs:whiteSpace</a:t>
            </a:r>
            <a:r>
              <a:rPr lang="en-US" dirty="0"/>
              <a:t> value="collapse"/&gt;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93</a:t>
            </a:fld>
            <a:endParaRPr lang="ru-RU"/>
          </a:p>
        </p:txBody>
      </p:sp>
    </p:spTree>
    <p:extLst>
      <p:ext uri="{BB962C8B-B14F-4D97-AF65-F5344CB8AC3E}">
        <p14:creationId xmlns:p14="http://schemas.microsoft.com/office/powerpoint/2010/main" val="3578597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Ограничения или фасеты, слайд 9/10</a:t>
            </a:r>
          </a:p>
        </p:txBody>
      </p:sp>
      <p:sp>
        <p:nvSpPr>
          <p:cNvPr id="3" name="Объект 2"/>
          <p:cNvSpPr>
            <a:spLocks noGrp="1"/>
          </p:cNvSpPr>
          <p:nvPr>
            <p:ph idx="1"/>
          </p:nvPr>
        </p:nvSpPr>
        <p:spPr/>
        <p:txBody>
          <a:bodyPr numCol="2" spcCol="108000">
            <a:normAutofit fontScale="62500" lnSpcReduction="20000"/>
          </a:bodyPr>
          <a:lstStyle/>
          <a:p>
            <a:pPr marL="0" indent="0">
              <a:buNone/>
            </a:pPr>
            <a:r>
              <a:rPr lang="ru-RU" dirty="0"/>
              <a:t>Ограничения по длине</a:t>
            </a:r>
          </a:p>
          <a:p>
            <a:pPr marL="0" indent="0">
              <a:buNone/>
            </a:pPr>
            <a:r>
              <a:rPr lang="ru-RU" dirty="0"/>
              <a:t>Чтобы ограничить длину значения элемента, следует использовать ограничители </a:t>
            </a:r>
            <a:r>
              <a:rPr lang="ru-RU" b="1" dirty="0" err="1"/>
              <a:t>length</a:t>
            </a:r>
            <a:r>
              <a:rPr lang="ru-RU" dirty="0"/>
              <a:t>, </a:t>
            </a:r>
            <a:r>
              <a:rPr lang="ru-RU" b="1" dirty="0" err="1"/>
              <a:t>maxLength</a:t>
            </a:r>
            <a:r>
              <a:rPr lang="ru-RU" dirty="0"/>
              <a:t> и </a:t>
            </a:r>
            <a:r>
              <a:rPr lang="ru-RU" b="1" dirty="0" err="1"/>
              <a:t>minLength</a:t>
            </a:r>
            <a:r>
              <a:rPr lang="ru-RU" dirty="0"/>
              <a:t>.</a:t>
            </a:r>
          </a:p>
          <a:p>
            <a:pPr marL="0" indent="0">
              <a:buNone/>
            </a:pPr>
            <a:r>
              <a:rPr lang="ru-RU" dirty="0"/>
              <a:t>В следующем примере определяется элемент "</a:t>
            </a:r>
            <a:r>
              <a:rPr lang="ru-RU" b="1" dirty="0" err="1"/>
              <a:t>password</a:t>
            </a:r>
            <a:r>
              <a:rPr lang="ru-RU" dirty="0"/>
              <a:t>" с ограничением. Длина его значения должна быть точно 8 символов:</a:t>
            </a:r>
          </a:p>
          <a:p>
            <a:pPr marL="0" indent="0">
              <a:buNone/>
            </a:pPr>
            <a:r>
              <a:rPr lang="en-US" dirty="0"/>
              <a:t>&lt;</a:t>
            </a:r>
            <a:r>
              <a:rPr lang="en-US" dirty="0" err="1"/>
              <a:t>xs:element</a:t>
            </a:r>
            <a:r>
              <a:rPr lang="en-US" dirty="0"/>
              <a:t> name="password"&gt;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xs:length</a:t>
            </a:r>
            <a:r>
              <a:rPr lang="en-US" dirty="0"/>
              <a:t> value="8"/&gt;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В следующем примере определяется другой элемент "</a:t>
            </a:r>
            <a:r>
              <a:rPr lang="ru-RU" b="1" dirty="0" err="1"/>
              <a:t>password</a:t>
            </a:r>
            <a:r>
              <a:rPr lang="ru-RU" dirty="0"/>
              <a:t>" с ограничением. Длина его значения должна быть минимум 5 и максимум 8 символов:</a:t>
            </a:r>
          </a:p>
          <a:p>
            <a:pPr marL="0" indent="0">
              <a:buNone/>
            </a:pPr>
            <a:r>
              <a:rPr lang="en-US" dirty="0"/>
              <a:t>&lt;</a:t>
            </a:r>
            <a:r>
              <a:rPr lang="en-US" dirty="0" err="1"/>
              <a:t>xs:element</a:t>
            </a:r>
            <a:r>
              <a:rPr lang="en-US" dirty="0"/>
              <a:t> name="password"&gt;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xs:minLength</a:t>
            </a:r>
            <a:r>
              <a:rPr lang="en-US" dirty="0"/>
              <a:t> value="5"/&gt;</a:t>
            </a:r>
          </a:p>
          <a:p>
            <a:pPr marL="0" indent="0">
              <a:buNone/>
            </a:pPr>
            <a:r>
              <a:rPr lang="en-US" dirty="0"/>
              <a:t>         &lt;</a:t>
            </a:r>
            <a:r>
              <a:rPr lang="en-US" dirty="0" err="1"/>
              <a:t>xs:maxLength</a:t>
            </a:r>
            <a:r>
              <a:rPr lang="en-US" dirty="0"/>
              <a:t> value="8"/&gt;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94</a:t>
            </a:fld>
            <a:endParaRPr lang="ru-RU"/>
          </a:p>
        </p:txBody>
      </p:sp>
    </p:spTree>
    <p:extLst>
      <p:ext uri="{BB962C8B-B14F-4D97-AF65-F5344CB8AC3E}">
        <p14:creationId xmlns:p14="http://schemas.microsoft.com/office/powerpoint/2010/main" val="38983626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566527"/>
          </a:xfrm>
        </p:spPr>
        <p:txBody>
          <a:bodyPr>
            <a:normAutofit fontScale="90000"/>
          </a:bodyPr>
          <a:lstStyle/>
          <a:p>
            <a:r>
              <a:rPr lang="ru-RU" dirty="0"/>
              <a:t>Ограничения или фасеты, слайд 10/10, сводная таблица</a:t>
            </a:r>
          </a:p>
        </p:txBody>
      </p:sp>
      <p:graphicFrame>
        <p:nvGraphicFramePr>
          <p:cNvPr id="5" name="Объект 4"/>
          <p:cNvGraphicFramePr>
            <a:graphicFrameLocks noGrp="1"/>
          </p:cNvGraphicFramePr>
          <p:nvPr>
            <p:ph idx="1"/>
            <p:extLst>
              <p:ext uri="{D42A27DB-BD31-4B8C-83A1-F6EECF244321}">
                <p14:modId xmlns:p14="http://schemas.microsoft.com/office/powerpoint/2010/main" val="4292470572"/>
              </p:ext>
            </p:extLst>
          </p:nvPr>
        </p:nvGraphicFramePr>
        <p:xfrm>
          <a:off x="628650" y="1259460"/>
          <a:ext cx="7886700" cy="5437885"/>
        </p:xfrm>
        <a:graphic>
          <a:graphicData uri="http://schemas.openxmlformats.org/drawingml/2006/table">
            <a:tbl>
              <a:tblPr firstRow="1" bandRow="1">
                <a:tableStyleId>{5C22544A-7EE6-4342-B048-85BDC9FD1C3A}</a:tableStyleId>
              </a:tblPr>
              <a:tblGrid>
                <a:gridCol w="1148392">
                  <a:extLst>
                    <a:ext uri="{9D8B030D-6E8A-4147-A177-3AD203B41FA5}">
                      <a16:colId xmlns:a16="http://schemas.microsoft.com/office/drawing/2014/main" val="1066810787"/>
                    </a:ext>
                  </a:extLst>
                </a:gridCol>
                <a:gridCol w="6738308">
                  <a:extLst>
                    <a:ext uri="{9D8B030D-6E8A-4147-A177-3AD203B41FA5}">
                      <a16:colId xmlns:a16="http://schemas.microsoft.com/office/drawing/2014/main" val="1744760317"/>
                    </a:ext>
                  </a:extLst>
                </a:gridCol>
              </a:tblGrid>
              <a:tr h="413937">
                <a:tc>
                  <a:txBody>
                    <a:bodyPr/>
                    <a:lstStyle/>
                    <a:p>
                      <a:r>
                        <a:rPr lang="ru-RU" sz="1100" dirty="0"/>
                        <a:t>Ограничитель</a:t>
                      </a:r>
                    </a:p>
                  </a:txBody>
                  <a:tcPr/>
                </a:tc>
                <a:tc>
                  <a:txBody>
                    <a:bodyPr/>
                    <a:lstStyle/>
                    <a:p>
                      <a:r>
                        <a:rPr lang="ru-RU" sz="1100" dirty="0"/>
                        <a:t>Описание</a:t>
                      </a:r>
                    </a:p>
                  </a:txBody>
                  <a:tcPr/>
                </a:tc>
                <a:extLst>
                  <a:ext uri="{0D108BD9-81ED-4DB2-BD59-A6C34878D82A}">
                    <a16:rowId xmlns:a16="http://schemas.microsoft.com/office/drawing/2014/main" val="2184836903"/>
                  </a:ext>
                </a:extLst>
              </a:tr>
              <a:tr h="413937">
                <a:tc>
                  <a:txBody>
                    <a:bodyPr/>
                    <a:lstStyle/>
                    <a:p>
                      <a:r>
                        <a:rPr lang="en-US" sz="1100" b="0" i="0" kern="1200" dirty="0">
                          <a:solidFill>
                            <a:schemeClr val="dk1"/>
                          </a:solidFill>
                          <a:effectLst/>
                          <a:latin typeface="+mn-lt"/>
                          <a:ea typeface="+mn-ea"/>
                          <a:cs typeface="+mn-cs"/>
                        </a:rPr>
                        <a:t>enumeration</a:t>
                      </a:r>
                      <a:endParaRPr lang="ru-RU" sz="1100" dirty="0"/>
                    </a:p>
                  </a:txBody>
                  <a:tcPr/>
                </a:tc>
                <a:tc>
                  <a:txBody>
                    <a:bodyPr/>
                    <a:lstStyle/>
                    <a:p>
                      <a:r>
                        <a:rPr lang="ru-RU" sz="1100" b="0" i="0" kern="1200" dirty="0">
                          <a:solidFill>
                            <a:schemeClr val="dk1"/>
                          </a:solidFill>
                          <a:effectLst/>
                          <a:latin typeface="+mn-lt"/>
                          <a:ea typeface="+mn-ea"/>
                          <a:cs typeface="+mn-cs"/>
                        </a:rPr>
                        <a:t>Определяет список приемлемых значений</a:t>
                      </a:r>
                      <a:endParaRPr lang="ru-RU" sz="1100" dirty="0"/>
                    </a:p>
                  </a:txBody>
                  <a:tcPr/>
                </a:tc>
                <a:extLst>
                  <a:ext uri="{0D108BD9-81ED-4DB2-BD59-A6C34878D82A}">
                    <a16:rowId xmlns:a16="http://schemas.microsoft.com/office/drawing/2014/main" val="3034688001"/>
                  </a:ext>
                </a:extLst>
              </a:tr>
              <a:tr h="413937">
                <a:tc>
                  <a:txBody>
                    <a:bodyPr/>
                    <a:lstStyle/>
                    <a:p>
                      <a:r>
                        <a:rPr lang="en-US" sz="1100" b="0" i="0" kern="1200" dirty="0" err="1">
                          <a:solidFill>
                            <a:schemeClr val="dk1"/>
                          </a:solidFill>
                          <a:effectLst/>
                          <a:latin typeface="+mn-lt"/>
                          <a:ea typeface="+mn-ea"/>
                          <a:cs typeface="+mn-cs"/>
                        </a:rPr>
                        <a:t>fractionDigits</a:t>
                      </a:r>
                      <a:endParaRPr lang="ru-RU" sz="1100" dirty="0"/>
                    </a:p>
                  </a:txBody>
                  <a:tcPr/>
                </a:tc>
                <a:tc>
                  <a:txBody>
                    <a:bodyPr/>
                    <a:lstStyle/>
                    <a:p>
                      <a:r>
                        <a:rPr lang="ru-RU" sz="1100" b="0" i="0" kern="1200" dirty="0">
                          <a:solidFill>
                            <a:schemeClr val="dk1"/>
                          </a:solidFill>
                          <a:effectLst/>
                          <a:latin typeface="+mn-lt"/>
                          <a:ea typeface="+mn-ea"/>
                          <a:cs typeface="+mn-cs"/>
                        </a:rPr>
                        <a:t>Определяет максимальное число знаков после десятичной запятой. Должно быть равно или больше нуля</a:t>
                      </a:r>
                      <a:endParaRPr lang="ru-RU" sz="1100" dirty="0"/>
                    </a:p>
                  </a:txBody>
                  <a:tcPr/>
                </a:tc>
                <a:extLst>
                  <a:ext uri="{0D108BD9-81ED-4DB2-BD59-A6C34878D82A}">
                    <a16:rowId xmlns:a16="http://schemas.microsoft.com/office/drawing/2014/main" val="218586237"/>
                  </a:ext>
                </a:extLst>
              </a:tr>
              <a:tr h="413937">
                <a:tc>
                  <a:txBody>
                    <a:bodyPr/>
                    <a:lstStyle/>
                    <a:p>
                      <a:r>
                        <a:rPr lang="en-US" sz="1100" b="0" i="0" kern="1200" dirty="0">
                          <a:solidFill>
                            <a:schemeClr val="dk1"/>
                          </a:solidFill>
                          <a:effectLst/>
                          <a:latin typeface="+mn-lt"/>
                          <a:ea typeface="+mn-ea"/>
                          <a:cs typeface="+mn-cs"/>
                        </a:rPr>
                        <a:t>length</a:t>
                      </a:r>
                      <a:endParaRPr lang="ru-RU" sz="1100" dirty="0"/>
                    </a:p>
                  </a:txBody>
                  <a:tcPr/>
                </a:tc>
                <a:tc>
                  <a:txBody>
                    <a:bodyPr/>
                    <a:lstStyle/>
                    <a:p>
                      <a:r>
                        <a:rPr lang="ru-RU" sz="1100" b="0" i="0" kern="1200" dirty="0">
                          <a:solidFill>
                            <a:schemeClr val="dk1"/>
                          </a:solidFill>
                          <a:effectLst/>
                          <a:latin typeface="+mn-lt"/>
                          <a:ea typeface="+mn-ea"/>
                          <a:cs typeface="+mn-cs"/>
                        </a:rPr>
                        <a:t>Определяет точное число символов или объектов списка. Должно быть равно или больше нуля</a:t>
                      </a:r>
                      <a:endParaRPr lang="ru-RU" sz="1100" dirty="0"/>
                    </a:p>
                  </a:txBody>
                  <a:tcPr/>
                </a:tc>
                <a:extLst>
                  <a:ext uri="{0D108BD9-81ED-4DB2-BD59-A6C34878D82A}">
                    <a16:rowId xmlns:a16="http://schemas.microsoft.com/office/drawing/2014/main" val="2223685560"/>
                  </a:ext>
                </a:extLst>
              </a:tr>
              <a:tr h="413937">
                <a:tc>
                  <a:txBody>
                    <a:bodyPr/>
                    <a:lstStyle/>
                    <a:p>
                      <a:r>
                        <a:rPr lang="en-US" sz="1100" b="0" i="0" kern="1200" dirty="0" err="1">
                          <a:solidFill>
                            <a:schemeClr val="dk1"/>
                          </a:solidFill>
                          <a:effectLst/>
                          <a:latin typeface="+mn-lt"/>
                          <a:ea typeface="+mn-ea"/>
                          <a:cs typeface="+mn-cs"/>
                        </a:rPr>
                        <a:t>maxExclusive</a:t>
                      </a:r>
                      <a:endParaRPr lang="ru-RU" sz="1100" dirty="0"/>
                    </a:p>
                  </a:txBody>
                  <a:tcPr/>
                </a:tc>
                <a:tc>
                  <a:txBody>
                    <a:bodyPr/>
                    <a:lstStyle/>
                    <a:p>
                      <a:r>
                        <a:rPr lang="ru-RU" sz="1100" b="0" i="0" kern="1200" dirty="0">
                          <a:solidFill>
                            <a:schemeClr val="dk1"/>
                          </a:solidFill>
                          <a:effectLst/>
                          <a:latin typeface="+mn-lt"/>
                          <a:ea typeface="+mn-ea"/>
                          <a:cs typeface="+mn-cs"/>
                        </a:rPr>
                        <a:t>Определяет верхнюю границу для числовых значений (значение должно быть меньше указанного здесь)</a:t>
                      </a:r>
                      <a:endParaRPr lang="ru-RU" sz="1100" dirty="0"/>
                    </a:p>
                  </a:txBody>
                  <a:tcPr/>
                </a:tc>
                <a:extLst>
                  <a:ext uri="{0D108BD9-81ED-4DB2-BD59-A6C34878D82A}">
                    <a16:rowId xmlns:a16="http://schemas.microsoft.com/office/drawing/2014/main" val="4158441825"/>
                  </a:ext>
                </a:extLst>
              </a:tr>
              <a:tr h="442289">
                <a:tc>
                  <a:txBody>
                    <a:bodyPr/>
                    <a:lstStyle/>
                    <a:p>
                      <a:r>
                        <a:rPr lang="en-US" sz="1100" b="0" i="0" kern="1200" dirty="0" err="1">
                          <a:solidFill>
                            <a:schemeClr val="dk1"/>
                          </a:solidFill>
                          <a:effectLst/>
                          <a:latin typeface="+mn-lt"/>
                          <a:ea typeface="+mn-ea"/>
                          <a:cs typeface="+mn-cs"/>
                        </a:rPr>
                        <a:t>maxInclusive</a:t>
                      </a:r>
                      <a:endParaRPr lang="ru-RU" sz="1100" dirty="0"/>
                    </a:p>
                  </a:txBody>
                  <a:tcPr/>
                </a:tc>
                <a:tc>
                  <a:txBody>
                    <a:bodyPr/>
                    <a:lstStyle/>
                    <a:p>
                      <a:r>
                        <a:rPr lang="ru-RU" sz="1100" b="0" i="0" kern="1200" dirty="0">
                          <a:solidFill>
                            <a:schemeClr val="dk1"/>
                          </a:solidFill>
                          <a:effectLst/>
                          <a:latin typeface="+mn-lt"/>
                          <a:ea typeface="+mn-ea"/>
                          <a:cs typeface="+mn-cs"/>
                        </a:rPr>
                        <a:t>Определяет верхнюю границу для числовых значений (значение должно быть меньше или равно указанному здесь)</a:t>
                      </a:r>
                      <a:endParaRPr lang="ru-RU" sz="1100" dirty="0"/>
                    </a:p>
                  </a:txBody>
                  <a:tcPr/>
                </a:tc>
                <a:extLst>
                  <a:ext uri="{0D108BD9-81ED-4DB2-BD59-A6C34878D82A}">
                    <a16:rowId xmlns:a16="http://schemas.microsoft.com/office/drawing/2014/main" val="2775223694"/>
                  </a:ext>
                </a:extLst>
              </a:tr>
              <a:tr h="413937">
                <a:tc>
                  <a:txBody>
                    <a:bodyPr/>
                    <a:lstStyle/>
                    <a:p>
                      <a:r>
                        <a:rPr lang="en-US" sz="1100" b="0" i="0" kern="1200" dirty="0" err="1">
                          <a:solidFill>
                            <a:schemeClr val="dk1"/>
                          </a:solidFill>
                          <a:effectLst/>
                          <a:latin typeface="+mn-lt"/>
                          <a:ea typeface="+mn-ea"/>
                          <a:cs typeface="+mn-cs"/>
                        </a:rPr>
                        <a:t>maxLength</a:t>
                      </a:r>
                      <a:endParaRPr lang="ru-RU" sz="1100" dirty="0"/>
                    </a:p>
                  </a:txBody>
                  <a:tcPr/>
                </a:tc>
                <a:tc>
                  <a:txBody>
                    <a:bodyPr/>
                    <a:lstStyle/>
                    <a:p>
                      <a:r>
                        <a:rPr lang="ru-RU" sz="1100" b="0" i="0" kern="1200" dirty="0">
                          <a:solidFill>
                            <a:schemeClr val="dk1"/>
                          </a:solidFill>
                          <a:effectLst/>
                          <a:latin typeface="+mn-lt"/>
                          <a:ea typeface="+mn-ea"/>
                          <a:cs typeface="+mn-cs"/>
                        </a:rPr>
                        <a:t>Определяет максимальное число символов или объектов списка. Должно быть равно или больше нуля</a:t>
                      </a:r>
                      <a:endParaRPr lang="ru-RU" sz="1100" dirty="0"/>
                    </a:p>
                  </a:txBody>
                  <a:tcPr/>
                </a:tc>
                <a:extLst>
                  <a:ext uri="{0D108BD9-81ED-4DB2-BD59-A6C34878D82A}">
                    <a16:rowId xmlns:a16="http://schemas.microsoft.com/office/drawing/2014/main" val="825952499"/>
                  </a:ext>
                </a:extLst>
              </a:tr>
              <a:tr h="413937">
                <a:tc>
                  <a:txBody>
                    <a:bodyPr/>
                    <a:lstStyle/>
                    <a:p>
                      <a:r>
                        <a:rPr lang="en-US" sz="1100" b="0" i="0" kern="1200" dirty="0" err="1">
                          <a:solidFill>
                            <a:schemeClr val="dk1"/>
                          </a:solidFill>
                          <a:effectLst/>
                          <a:latin typeface="+mn-lt"/>
                          <a:ea typeface="+mn-ea"/>
                          <a:cs typeface="+mn-cs"/>
                        </a:rPr>
                        <a:t>minExclusive</a:t>
                      </a:r>
                      <a:endParaRPr lang="ru-RU" sz="1100" dirty="0"/>
                    </a:p>
                  </a:txBody>
                  <a:tcPr/>
                </a:tc>
                <a:tc>
                  <a:txBody>
                    <a:bodyPr/>
                    <a:lstStyle/>
                    <a:p>
                      <a:r>
                        <a:rPr lang="ru-RU" sz="1100" b="0" i="0" kern="1200" dirty="0">
                          <a:solidFill>
                            <a:schemeClr val="dk1"/>
                          </a:solidFill>
                          <a:effectLst/>
                          <a:latin typeface="+mn-lt"/>
                          <a:ea typeface="+mn-ea"/>
                          <a:cs typeface="+mn-cs"/>
                        </a:rPr>
                        <a:t>Определяет нижнюю границу для числовых значений (значение должно быть больше указанного здесь)</a:t>
                      </a:r>
                      <a:endParaRPr lang="ru-RU" sz="1100" dirty="0"/>
                    </a:p>
                  </a:txBody>
                  <a:tcPr/>
                </a:tc>
                <a:extLst>
                  <a:ext uri="{0D108BD9-81ED-4DB2-BD59-A6C34878D82A}">
                    <a16:rowId xmlns:a16="http://schemas.microsoft.com/office/drawing/2014/main" val="685225207"/>
                  </a:ext>
                </a:extLst>
              </a:tr>
              <a:tr h="442289">
                <a:tc>
                  <a:txBody>
                    <a:bodyPr/>
                    <a:lstStyle/>
                    <a:p>
                      <a:r>
                        <a:rPr lang="en-US" sz="1100" b="0" i="0" kern="1200" dirty="0" err="1">
                          <a:solidFill>
                            <a:schemeClr val="dk1"/>
                          </a:solidFill>
                          <a:effectLst/>
                          <a:latin typeface="+mn-lt"/>
                          <a:ea typeface="+mn-ea"/>
                          <a:cs typeface="+mn-cs"/>
                        </a:rPr>
                        <a:t>minInclusive</a:t>
                      </a:r>
                      <a:endParaRPr lang="ru-RU" sz="1100" dirty="0"/>
                    </a:p>
                  </a:txBody>
                  <a:tcPr/>
                </a:tc>
                <a:tc>
                  <a:txBody>
                    <a:bodyPr/>
                    <a:lstStyle/>
                    <a:p>
                      <a:r>
                        <a:rPr lang="ru-RU" sz="1100" b="0" i="0" kern="1200" dirty="0">
                          <a:solidFill>
                            <a:schemeClr val="dk1"/>
                          </a:solidFill>
                          <a:effectLst/>
                          <a:latin typeface="+mn-lt"/>
                          <a:ea typeface="+mn-ea"/>
                          <a:cs typeface="+mn-cs"/>
                        </a:rPr>
                        <a:t>Определяет нижнюю границу для числовых значений (значение должно быть больше или равно указанному здесь)</a:t>
                      </a:r>
                      <a:endParaRPr lang="ru-RU" sz="1100" dirty="0"/>
                    </a:p>
                  </a:txBody>
                  <a:tcPr/>
                </a:tc>
                <a:extLst>
                  <a:ext uri="{0D108BD9-81ED-4DB2-BD59-A6C34878D82A}">
                    <a16:rowId xmlns:a16="http://schemas.microsoft.com/office/drawing/2014/main" val="3494771450"/>
                  </a:ext>
                </a:extLst>
              </a:tr>
              <a:tr h="413937">
                <a:tc>
                  <a:txBody>
                    <a:bodyPr/>
                    <a:lstStyle/>
                    <a:p>
                      <a:r>
                        <a:rPr lang="en-US" sz="1100" b="0" i="0" kern="1200" dirty="0" err="1">
                          <a:solidFill>
                            <a:schemeClr val="dk1"/>
                          </a:solidFill>
                          <a:effectLst/>
                          <a:latin typeface="+mn-lt"/>
                          <a:ea typeface="+mn-ea"/>
                          <a:cs typeface="+mn-cs"/>
                        </a:rPr>
                        <a:t>minLength</a:t>
                      </a:r>
                      <a:endParaRPr lang="ru-RU" sz="1100" dirty="0"/>
                    </a:p>
                  </a:txBody>
                  <a:tcPr/>
                </a:tc>
                <a:tc>
                  <a:txBody>
                    <a:bodyPr/>
                    <a:lstStyle/>
                    <a:p>
                      <a:r>
                        <a:rPr lang="ru-RU" sz="1100" b="0" i="0" kern="1200" dirty="0">
                          <a:solidFill>
                            <a:schemeClr val="dk1"/>
                          </a:solidFill>
                          <a:effectLst/>
                          <a:latin typeface="+mn-lt"/>
                          <a:ea typeface="+mn-ea"/>
                          <a:cs typeface="+mn-cs"/>
                        </a:rPr>
                        <a:t>Определяет минимальное число символов или объектов списка. Должно быть равно или больше нуля</a:t>
                      </a:r>
                      <a:endParaRPr lang="ru-RU" sz="1100" dirty="0"/>
                    </a:p>
                  </a:txBody>
                  <a:tcPr/>
                </a:tc>
                <a:extLst>
                  <a:ext uri="{0D108BD9-81ED-4DB2-BD59-A6C34878D82A}">
                    <a16:rowId xmlns:a16="http://schemas.microsoft.com/office/drawing/2014/main" val="2887888226"/>
                  </a:ext>
                </a:extLst>
              </a:tr>
              <a:tr h="413937">
                <a:tc>
                  <a:txBody>
                    <a:bodyPr/>
                    <a:lstStyle/>
                    <a:p>
                      <a:r>
                        <a:rPr lang="en-US" sz="1100" b="0" i="0" kern="1200" dirty="0">
                          <a:solidFill>
                            <a:schemeClr val="dk1"/>
                          </a:solidFill>
                          <a:effectLst/>
                          <a:latin typeface="+mn-lt"/>
                          <a:ea typeface="+mn-ea"/>
                          <a:cs typeface="+mn-cs"/>
                        </a:rPr>
                        <a:t>pattern</a:t>
                      </a:r>
                      <a:endParaRPr lang="ru-RU" sz="1100" dirty="0"/>
                    </a:p>
                  </a:txBody>
                  <a:tcPr/>
                </a:tc>
                <a:tc>
                  <a:txBody>
                    <a:bodyPr/>
                    <a:lstStyle/>
                    <a:p>
                      <a:r>
                        <a:rPr lang="ru-RU" sz="1100" b="0" i="0" kern="1200" dirty="0">
                          <a:solidFill>
                            <a:schemeClr val="dk1"/>
                          </a:solidFill>
                          <a:effectLst/>
                          <a:latin typeface="+mn-lt"/>
                          <a:ea typeface="+mn-ea"/>
                          <a:cs typeface="+mn-cs"/>
                        </a:rPr>
                        <a:t>Определяет точную последовательность приемлемых символов</a:t>
                      </a:r>
                      <a:endParaRPr lang="ru-RU" sz="1100" dirty="0"/>
                    </a:p>
                  </a:txBody>
                  <a:tcPr/>
                </a:tc>
                <a:extLst>
                  <a:ext uri="{0D108BD9-81ED-4DB2-BD59-A6C34878D82A}">
                    <a16:rowId xmlns:a16="http://schemas.microsoft.com/office/drawing/2014/main" val="379193712"/>
                  </a:ext>
                </a:extLst>
              </a:tr>
              <a:tr h="413937">
                <a:tc>
                  <a:txBody>
                    <a:bodyPr/>
                    <a:lstStyle/>
                    <a:p>
                      <a:r>
                        <a:rPr lang="en-US" sz="1100" b="0" i="0" kern="1200" dirty="0" err="1">
                          <a:solidFill>
                            <a:schemeClr val="dk1"/>
                          </a:solidFill>
                          <a:effectLst/>
                          <a:latin typeface="+mn-lt"/>
                          <a:ea typeface="+mn-ea"/>
                          <a:cs typeface="+mn-cs"/>
                        </a:rPr>
                        <a:t>totalDigits</a:t>
                      </a:r>
                      <a:endParaRPr lang="ru-RU" sz="1100" dirty="0"/>
                    </a:p>
                  </a:txBody>
                  <a:tcPr/>
                </a:tc>
                <a:tc>
                  <a:txBody>
                    <a:bodyPr/>
                    <a:lstStyle/>
                    <a:p>
                      <a:r>
                        <a:rPr lang="ru-RU" sz="1100" b="0" i="0" kern="1200" dirty="0">
                          <a:solidFill>
                            <a:schemeClr val="dk1"/>
                          </a:solidFill>
                          <a:effectLst/>
                          <a:latin typeface="+mn-lt"/>
                          <a:ea typeface="+mn-ea"/>
                          <a:cs typeface="+mn-cs"/>
                        </a:rPr>
                        <a:t>Определяет точное количество допустимых цифр. Должно быть больше нуля</a:t>
                      </a:r>
                      <a:endParaRPr lang="ru-RU" sz="1100" dirty="0"/>
                    </a:p>
                  </a:txBody>
                  <a:tcPr/>
                </a:tc>
                <a:extLst>
                  <a:ext uri="{0D108BD9-81ED-4DB2-BD59-A6C34878D82A}">
                    <a16:rowId xmlns:a16="http://schemas.microsoft.com/office/drawing/2014/main" val="3715705833"/>
                  </a:ext>
                </a:extLst>
              </a:tr>
              <a:tr h="413937">
                <a:tc>
                  <a:txBody>
                    <a:bodyPr/>
                    <a:lstStyle/>
                    <a:p>
                      <a:r>
                        <a:rPr lang="en-US" sz="1100" b="0" i="0" kern="1200" dirty="0" err="1">
                          <a:solidFill>
                            <a:schemeClr val="dk1"/>
                          </a:solidFill>
                          <a:effectLst/>
                          <a:latin typeface="+mn-lt"/>
                          <a:ea typeface="+mn-ea"/>
                          <a:cs typeface="+mn-cs"/>
                        </a:rPr>
                        <a:t>whiteSpace</a:t>
                      </a:r>
                      <a:endParaRPr lang="ru-RU" sz="1100" dirty="0"/>
                    </a:p>
                  </a:txBody>
                  <a:tcPr/>
                </a:tc>
                <a:tc>
                  <a:txBody>
                    <a:bodyPr/>
                    <a:lstStyle/>
                    <a:p>
                      <a:r>
                        <a:rPr lang="ru-RU" sz="1100" b="0" i="0" kern="1200" dirty="0">
                          <a:solidFill>
                            <a:schemeClr val="dk1"/>
                          </a:solidFill>
                          <a:effectLst/>
                          <a:latin typeface="+mn-lt"/>
                          <a:ea typeface="+mn-ea"/>
                          <a:cs typeface="+mn-cs"/>
                        </a:rPr>
                        <a:t>Определяет способ обработки пробельных символов</a:t>
                      </a:r>
                      <a:endParaRPr lang="ru-RU" sz="1100" dirty="0"/>
                    </a:p>
                  </a:txBody>
                  <a:tcPr/>
                </a:tc>
                <a:extLst>
                  <a:ext uri="{0D108BD9-81ED-4DB2-BD59-A6C34878D82A}">
                    <a16:rowId xmlns:a16="http://schemas.microsoft.com/office/drawing/2014/main" val="1380516292"/>
                  </a:ext>
                </a:extLst>
              </a:tr>
            </a:tbl>
          </a:graphicData>
        </a:graphic>
      </p:graphicFrame>
      <p:sp>
        <p:nvSpPr>
          <p:cNvPr id="4" name="Номер слайда 3"/>
          <p:cNvSpPr>
            <a:spLocks noGrp="1"/>
          </p:cNvSpPr>
          <p:nvPr>
            <p:ph type="sldNum" sz="quarter" idx="12"/>
          </p:nvPr>
        </p:nvSpPr>
        <p:spPr/>
        <p:txBody>
          <a:bodyPr/>
          <a:lstStyle/>
          <a:p>
            <a:fld id="{27BF893A-1522-497C-9455-E0D4EBB3EDB5}" type="slidenum">
              <a:rPr lang="ru-RU" smtClean="0"/>
              <a:pPr/>
              <a:t>95</a:t>
            </a:fld>
            <a:endParaRPr lang="ru-RU"/>
          </a:p>
        </p:txBody>
      </p:sp>
    </p:spTree>
    <p:extLst>
      <p:ext uri="{BB962C8B-B14F-4D97-AF65-F5344CB8AC3E}">
        <p14:creationId xmlns:p14="http://schemas.microsoft.com/office/powerpoint/2010/main" val="25456208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721802"/>
          </a:xfrm>
        </p:spPr>
        <p:txBody>
          <a:bodyPr>
            <a:normAutofit fontScale="90000"/>
          </a:bodyPr>
          <a:lstStyle/>
          <a:p>
            <a:r>
              <a:rPr lang="ru-RU" dirty="0"/>
              <a:t>Определение составных элементов</a:t>
            </a:r>
          </a:p>
        </p:txBody>
      </p:sp>
      <p:sp>
        <p:nvSpPr>
          <p:cNvPr id="3" name="Объект 2"/>
          <p:cNvSpPr>
            <a:spLocks noGrp="1"/>
          </p:cNvSpPr>
          <p:nvPr>
            <p:ph idx="1"/>
          </p:nvPr>
        </p:nvSpPr>
        <p:spPr>
          <a:xfrm>
            <a:off x="628650" y="1086929"/>
            <a:ext cx="7886700" cy="5090034"/>
          </a:xfrm>
        </p:spPr>
        <p:txBody>
          <a:bodyPr>
            <a:normAutofit fontScale="47500" lnSpcReduction="20000"/>
          </a:bodyPr>
          <a:lstStyle/>
          <a:p>
            <a:pPr marL="0" indent="0">
              <a:buNone/>
            </a:pPr>
            <a:r>
              <a:rPr lang="ru-RU" dirty="0"/>
              <a:t>Существует четыре вида составных элементов:</a:t>
            </a:r>
          </a:p>
          <a:p>
            <a:r>
              <a:rPr lang="ru-RU" dirty="0"/>
              <a:t>пустые элементы</a:t>
            </a:r>
          </a:p>
          <a:p>
            <a:r>
              <a:rPr lang="ru-RU" dirty="0"/>
              <a:t>элементы, которые содержать только другие элементы</a:t>
            </a:r>
          </a:p>
          <a:p>
            <a:r>
              <a:rPr lang="ru-RU" dirty="0"/>
              <a:t>элементы, которые содержать только текст</a:t>
            </a:r>
          </a:p>
          <a:p>
            <a:r>
              <a:rPr lang="ru-RU" dirty="0"/>
              <a:t>элементы, которые содержать как другие элементы, так и текст</a:t>
            </a:r>
          </a:p>
          <a:p>
            <a:pPr marL="0" indent="0">
              <a:buNone/>
            </a:pPr>
            <a:r>
              <a:rPr lang="ru-RU" dirty="0"/>
              <a:t>При этом все эти виды составных элементов могут содержать еще и атрибуты!</a:t>
            </a:r>
          </a:p>
          <a:p>
            <a:pPr marL="0" indent="0">
              <a:buNone/>
            </a:pPr>
            <a:r>
              <a:rPr lang="ru-RU" dirty="0"/>
              <a:t>Составной XML элемент "</a:t>
            </a:r>
            <a:r>
              <a:rPr lang="ru-RU" b="1" dirty="0" err="1"/>
              <a:t>product</a:t>
            </a:r>
            <a:r>
              <a:rPr lang="ru-RU" dirty="0"/>
              <a:t>", который является пустым:</a:t>
            </a:r>
          </a:p>
          <a:p>
            <a:pPr marL="0" indent="0">
              <a:buNone/>
            </a:pPr>
            <a:r>
              <a:rPr lang="en-US" dirty="0"/>
              <a:t>&lt;product </a:t>
            </a:r>
            <a:r>
              <a:rPr lang="en-US" dirty="0" err="1"/>
              <a:t>pid</a:t>
            </a:r>
            <a:r>
              <a:rPr lang="en-US" dirty="0"/>
              <a:t>="1345"/&gt;</a:t>
            </a:r>
            <a:endParaRPr lang="ru-RU" dirty="0"/>
          </a:p>
          <a:p>
            <a:pPr marL="0" indent="0">
              <a:buNone/>
            </a:pPr>
            <a:r>
              <a:rPr lang="ru-RU" dirty="0"/>
              <a:t>Составной XML элемент "</a:t>
            </a:r>
            <a:r>
              <a:rPr lang="ru-RU" b="1" dirty="0" err="1"/>
              <a:t>employee</a:t>
            </a:r>
            <a:r>
              <a:rPr lang="ru-RU" dirty="0"/>
              <a:t>", который содержит только другие элементы:</a:t>
            </a:r>
          </a:p>
          <a:p>
            <a:pPr marL="0" indent="0">
              <a:buNone/>
            </a:pPr>
            <a:r>
              <a:rPr lang="en-US" dirty="0"/>
              <a:t>&lt;employee&gt;</a:t>
            </a:r>
          </a:p>
          <a:p>
            <a:pPr marL="0" indent="0">
              <a:buNone/>
            </a:pPr>
            <a:r>
              <a:rPr lang="en-US" dirty="0"/>
              <a:t>   &lt;</a:t>
            </a:r>
            <a:r>
              <a:rPr lang="en-US" dirty="0" err="1"/>
              <a:t>firstname</a:t>
            </a:r>
            <a:r>
              <a:rPr lang="en-US" dirty="0"/>
              <a:t>&gt;John&lt;/</a:t>
            </a:r>
            <a:r>
              <a:rPr lang="en-US" dirty="0" err="1"/>
              <a:t>firstname</a:t>
            </a:r>
            <a:r>
              <a:rPr lang="en-US" dirty="0"/>
              <a:t>&gt;</a:t>
            </a:r>
          </a:p>
          <a:p>
            <a:pPr marL="0" indent="0">
              <a:buNone/>
            </a:pPr>
            <a:r>
              <a:rPr lang="en-US" dirty="0"/>
              <a:t>   &lt;</a:t>
            </a:r>
            <a:r>
              <a:rPr lang="en-US" dirty="0" err="1"/>
              <a:t>lastname</a:t>
            </a:r>
            <a:r>
              <a:rPr lang="en-US" dirty="0"/>
              <a:t>&gt;Smith&lt;/</a:t>
            </a:r>
            <a:r>
              <a:rPr lang="en-US" dirty="0" err="1"/>
              <a:t>lastname</a:t>
            </a:r>
            <a:r>
              <a:rPr lang="en-US" dirty="0"/>
              <a:t>&gt;</a:t>
            </a:r>
          </a:p>
          <a:p>
            <a:pPr marL="0" indent="0">
              <a:buNone/>
            </a:pPr>
            <a:r>
              <a:rPr lang="en-US" dirty="0"/>
              <a:t>&lt;/employee&gt;</a:t>
            </a:r>
            <a:endParaRPr lang="ru-RU" dirty="0"/>
          </a:p>
          <a:p>
            <a:pPr marL="0" indent="0">
              <a:buNone/>
            </a:pPr>
            <a:r>
              <a:rPr lang="ru-RU" dirty="0"/>
              <a:t>Составной XML элемент "</a:t>
            </a:r>
            <a:r>
              <a:rPr lang="ru-RU" b="1" dirty="0" err="1"/>
              <a:t>food</a:t>
            </a:r>
            <a:r>
              <a:rPr lang="ru-RU" dirty="0"/>
              <a:t>", который содержит только текст:</a:t>
            </a:r>
          </a:p>
          <a:p>
            <a:pPr marL="0" indent="0">
              <a:buNone/>
            </a:pPr>
            <a:r>
              <a:rPr lang="en-US" dirty="0"/>
              <a:t>&lt;food type="dessert"&gt;Ice cream&lt;/food&gt;</a:t>
            </a:r>
            <a:endParaRPr lang="ru-RU" dirty="0"/>
          </a:p>
          <a:p>
            <a:pPr marL="0" indent="0">
              <a:buNone/>
            </a:pPr>
            <a:r>
              <a:rPr lang="ru-RU" dirty="0"/>
              <a:t>Составной XML элемент "</a:t>
            </a:r>
            <a:r>
              <a:rPr lang="ru-RU" b="1" dirty="0" err="1"/>
              <a:t>description</a:t>
            </a:r>
            <a:r>
              <a:rPr lang="ru-RU" dirty="0"/>
              <a:t>", который содержит как элементы, так и текст:</a:t>
            </a:r>
          </a:p>
          <a:p>
            <a:pPr marL="0" indent="0">
              <a:buNone/>
            </a:pPr>
            <a:r>
              <a:rPr lang="en-US" dirty="0"/>
              <a:t>&lt;description&gt; </a:t>
            </a:r>
            <a:endParaRPr lang="ru-RU" dirty="0"/>
          </a:p>
          <a:p>
            <a:pPr marL="0" indent="0">
              <a:buNone/>
            </a:pPr>
            <a:r>
              <a:rPr lang="ru-RU" dirty="0"/>
              <a:t>	</a:t>
            </a:r>
            <a:r>
              <a:rPr lang="en-US" dirty="0"/>
              <a:t>It happened on &lt;date </a:t>
            </a:r>
            <a:r>
              <a:rPr lang="en-US" dirty="0" err="1"/>
              <a:t>lang</a:t>
            </a:r>
            <a:r>
              <a:rPr lang="en-US" dirty="0"/>
              <a:t>="</a:t>
            </a:r>
            <a:r>
              <a:rPr lang="en-US" dirty="0" err="1"/>
              <a:t>norwegian</a:t>
            </a:r>
            <a:r>
              <a:rPr lang="en-US" dirty="0"/>
              <a:t>"&gt;03.03.99&lt;/date&gt; ... </a:t>
            </a:r>
            <a:endParaRPr lang="ru-RU" dirty="0"/>
          </a:p>
          <a:p>
            <a:pPr marL="0" indent="0">
              <a:buNone/>
            </a:pPr>
            <a:r>
              <a:rPr lang="en-US" dirty="0"/>
              <a:t>&lt;/description&gt;</a:t>
            </a:r>
            <a:endParaRPr lang="ru-RU" dirty="0"/>
          </a:p>
          <a:p>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96</a:t>
            </a:fld>
            <a:endParaRPr lang="ru-RU"/>
          </a:p>
        </p:txBody>
      </p:sp>
    </p:spTree>
    <p:extLst>
      <p:ext uri="{BB962C8B-B14F-4D97-AF65-F5344CB8AC3E}">
        <p14:creationId xmlns:p14="http://schemas.microsoft.com/office/powerpoint/2010/main" val="2962338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составного элемента, слайд 1/3</a:t>
            </a:r>
          </a:p>
        </p:txBody>
      </p:sp>
      <p:sp>
        <p:nvSpPr>
          <p:cNvPr id="3" name="Объект 2"/>
          <p:cNvSpPr>
            <a:spLocks noGrp="1"/>
          </p:cNvSpPr>
          <p:nvPr>
            <p:ph idx="1"/>
          </p:nvPr>
        </p:nvSpPr>
        <p:spPr>
          <a:xfrm>
            <a:off x="628650" y="1825624"/>
            <a:ext cx="7886700" cy="4895851"/>
          </a:xfrm>
        </p:spPr>
        <p:txBody>
          <a:bodyPr>
            <a:normAutofit fontScale="47500" lnSpcReduction="20000"/>
          </a:bodyPr>
          <a:lstStyle/>
          <a:p>
            <a:pPr marL="0" indent="0">
              <a:buNone/>
            </a:pPr>
            <a:r>
              <a:rPr lang="ru-RU" dirty="0"/>
              <a:t>Рассмотрим составной XML элемент "</a:t>
            </a:r>
            <a:r>
              <a:rPr lang="ru-RU" b="1" dirty="0" err="1"/>
              <a:t>employee</a:t>
            </a:r>
            <a:r>
              <a:rPr lang="ru-RU" dirty="0"/>
              <a:t>", который содержит только другие элементы:</a:t>
            </a:r>
          </a:p>
          <a:p>
            <a:pPr marL="0" indent="0">
              <a:buNone/>
            </a:pPr>
            <a:r>
              <a:rPr lang="en-US" dirty="0"/>
              <a:t>&lt;employee&gt;</a:t>
            </a:r>
          </a:p>
          <a:p>
            <a:pPr marL="0" indent="0">
              <a:buNone/>
            </a:pPr>
            <a:r>
              <a:rPr lang="en-US" dirty="0"/>
              <a:t>   &lt;</a:t>
            </a:r>
            <a:r>
              <a:rPr lang="en-US" dirty="0" err="1"/>
              <a:t>firstname</a:t>
            </a:r>
            <a:r>
              <a:rPr lang="en-US" dirty="0"/>
              <a:t>&gt;John&lt;/</a:t>
            </a:r>
            <a:r>
              <a:rPr lang="en-US" dirty="0" err="1"/>
              <a:t>firstname</a:t>
            </a:r>
            <a:r>
              <a:rPr lang="en-US" dirty="0"/>
              <a:t>&gt;</a:t>
            </a:r>
          </a:p>
          <a:p>
            <a:pPr marL="0" indent="0">
              <a:buNone/>
            </a:pPr>
            <a:r>
              <a:rPr lang="en-US" dirty="0"/>
              <a:t>   &lt;</a:t>
            </a:r>
            <a:r>
              <a:rPr lang="en-US" dirty="0" err="1"/>
              <a:t>lastname</a:t>
            </a:r>
            <a:r>
              <a:rPr lang="en-US" dirty="0"/>
              <a:t>&gt;Smith&lt;/</a:t>
            </a:r>
            <a:r>
              <a:rPr lang="en-US" dirty="0" err="1"/>
              <a:t>lastname</a:t>
            </a:r>
            <a:r>
              <a:rPr lang="en-US" dirty="0"/>
              <a:t>&gt;</a:t>
            </a:r>
          </a:p>
          <a:p>
            <a:pPr marL="0" indent="0">
              <a:buNone/>
            </a:pPr>
            <a:r>
              <a:rPr lang="en-US" dirty="0"/>
              <a:t>&lt;/employee&gt;</a:t>
            </a:r>
            <a:endParaRPr lang="ru-RU" dirty="0"/>
          </a:p>
          <a:p>
            <a:pPr marL="0" indent="0">
              <a:buNone/>
            </a:pPr>
            <a:r>
              <a:rPr lang="ru-RU" dirty="0"/>
              <a:t>В XML схеме определить составной элемент можно двумя разными способами:</a:t>
            </a:r>
          </a:p>
          <a:p>
            <a:pPr marL="0" indent="0">
              <a:buNone/>
            </a:pPr>
            <a:r>
              <a:rPr lang="ru-RU" dirty="0"/>
              <a:t>1. Элемент "</a:t>
            </a:r>
            <a:r>
              <a:rPr lang="ru-RU" b="1" dirty="0" err="1"/>
              <a:t>employee</a:t>
            </a:r>
            <a:r>
              <a:rPr lang="ru-RU" dirty="0"/>
              <a:t>" может быть декларирован напрямую путем присваивания имени элемента:</a:t>
            </a:r>
          </a:p>
          <a:p>
            <a:pPr marL="0" indent="0">
              <a:buNone/>
            </a:pPr>
            <a:r>
              <a:rPr lang="en-US" dirty="0"/>
              <a:t>&lt;</a:t>
            </a:r>
            <a:r>
              <a:rPr lang="en-US" dirty="0" err="1"/>
              <a:t>xs:element</a:t>
            </a:r>
            <a:r>
              <a:rPr lang="en-US" dirty="0"/>
              <a:t> name="employee"&gt;</a:t>
            </a:r>
          </a:p>
          <a:p>
            <a:pPr marL="0" indent="0">
              <a:buNone/>
            </a:pPr>
            <a:r>
              <a:rPr lang="en-US" dirty="0"/>
              <a:t>   &lt;</a:t>
            </a:r>
            <a:r>
              <a:rPr lang="en-US" dirty="0" err="1"/>
              <a:t>xs:complexType</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xs:complexType</a:t>
            </a:r>
            <a:r>
              <a:rPr lang="en-US" dirty="0"/>
              <a:t>&gt;</a:t>
            </a:r>
          </a:p>
          <a:p>
            <a:pPr marL="0" indent="0">
              <a:buNone/>
            </a:pPr>
            <a:r>
              <a:rPr lang="en-US" dirty="0"/>
              <a:t>&lt;/</a:t>
            </a:r>
            <a:r>
              <a:rPr lang="en-US" dirty="0" err="1"/>
              <a:t>xs:element</a:t>
            </a:r>
            <a:r>
              <a:rPr lang="en-US" dirty="0"/>
              <a:t>&gt;</a:t>
            </a:r>
            <a:endParaRPr lang="ru-RU" dirty="0"/>
          </a:p>
          <a:p>
            <a:pPr marL="0" indent="0">
              <a:buNone/>
            </a:pPr>
            <a:r>
              <a:rPr lang="ru-RU" dirty="0"/>
              <a:t>Если использовать этот способ, то только элемент "</a:t>
            </a:r>
            <a:r>
              <a:rPr lang="ru-RU" b="1" dirty="0" err="1"/>
              <a:t>employee</a:t>
            </a:r>
            <a:r>
              <a:rPr lang="ru-RU" dirty="0"/>
              <a:t>" сможет использовать заданный составной тип. Обратите внимание, что дочерние элементы "</a:t>
            </a:r>
            <a:r>
              <a:rPr lang="ru-RU" b="1" dirty="0" err="1"/>
              <a:t>firstname</a:t>
            </a:r>
            <a:r>
              <a:rPr lang="ru-RU" dirty="0"/>
              <a:t>" и "</a:t>
            </a:r>
            <a:r>
              <a:rPr lang="ru-RU" b="1" dirty="0" err="1"/>
              <a:t>lastname</a:t>
            </a:r>
            <a:r>
              <a:rPr lang="ru-RU" dirty="0"/>
              <a:t>" помещены внутрь индикатора </a:t>
            </a:r>
            <a:r>
              <a:rPr lang="ru-RU" b="1" dirty="0"/>
              <a:t>&lt;</a:t>
            </a:r>
            <a:r>
              <a:rPr lang="ru-RU" b="1" dirty="0" err="1"/>
              <a:t>sequence</a:t>
            </a:r>
            <a:r>
              <a:rPr lang="ru-RU" b="1" dirty="0"/>
              <a:t>&gt;</a:t>
            </a:r>
            <a:r>
              <a:rPr lang="ru-RU" dirty="0"/>
              <a:t>. Это означает, что дочерние элементы должны появляться в порядке декларирования.</a:t>
            </a:r>
          </a:p>
          <a:p>
            <a:pPr marL="0" indent="0">
              <a:buNone/>
            </a:pP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97</a:t>
            </a:fld>
            <a:endParaRPr lang="ru-RU"/>
          </a:p>
        </p:txBody>
      </p:sp>
    </p:spTree>
    <p:extLst>
      <p:ext uri="{BB962C8B-B14F-4D97-AF65-F5344CB8AC3E}">
        <p14:creationId xmlns:p14="http://schemas.microsoft.com/office/powerpoint/2010/main" val="25585461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составного элемента, слайд 2/3</a:t>
            </a:r>
          </a:p>
        </p:txBody>
      </p:sp>
      <p:sp>
        <p:nvSpPr>
          <p:cNvPr id="3" name="Объект 2"/>
          <p:cNvSpPr>
            <a:spLocks noGrp="1"/>
          </p:cNvSpPr>
          <p:nvPr>
            <p:ph idx="1"/>
          </p:nvPr>
        </p:nvSpPr>
        <p:spPr/>
        <p:txBody>
          <a:bodyPr numCol="2" spcCol="108000">
            <a:normAutofit fontScale="62500" lnSpcReduction="20000"/>
          </a:bodyPr>
          <a:lstStyle/>
          <a:p>
            <a:pPr marL="0" indent="0">
              <a:buNone/>
            </a:pPr>
            <a:r>
              <a:rPr lang="ru-RU" dirty="0"/>
              <a:t>2. Элемент "</a:t>
            </a:r>
            <a:r>
              <a:rPr lang="ru-RU" b="1" dirty="0" err="1"/>
              <a:t>employee</a:t>
            </a:r>
            <a:r>
              <a:rPr lang="ru-RU" dirty="0"/>
              <a:t>" может иметь атрибут </a:t>
            </a:r>
            <a:r>
              <a:rPr lang="ru-RU" b="1" dirty="0" err="1"/>
              <a:t>type</a:t>
            </a:r>
            <a:r>
              <a:rPr lang="ru-RU" dirty="0"/>
              <a:t>, который указывает на имя используемого составного типа:</a:t>
            </a:r>
          </a:p>
          <a:p>
            <a:pPr marL="0" indent="0">
              <a:buNone/>
            </a:pPr>
            <a:r>
              <a:rPr lang="en-US" dirty="0"/>
              <a:t>&lt;</a:t>
            </a:r>
            <a:r>
              <a:rPr lang="en-US" dirty="0" err="1"/>
              <a:t>xs:element</a:t>
            </a:r>
            <a:r>
              <a:rPr lang="en-US" dirty="0"/>
              <a:t> name="employee" type="</a:t>
            </a:r>
            <a:r>
              <a:rPr lang="en-US" dirty="0" err="1"/>
              <a:t>personinfo</a:t>
            </a:r>
            <a:r>
              <a:rPr lang="en-US" dirty="0"/>
              <a:t>"/&gt;</a:t>
            </a:r>
          </a:p>
          <a:p>
            <a:pPr marL="0" indent="0">
              <a:buNone/>
            </a:pPr>
            <a:r>
              <a:rPr lang="en-US" dirty="0"/>
              <a:t>&lt;</a:t>
            </a:r>
            <a:r>
              <a:rPr lang="en-US" dirty="0" err="1"/>
              <a:t>xs:complexType</a:t>
            </a:r>
            <a:r>
              <a:rPr lang="en-US" dirty="0"/>
              <a:t> name="</a:t>
            </a:r>
            <a:r>
              <a:rPr lang="en-US" dirty="0" err="1"/>
              <a:t>personinfo</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endParaRPr lang="ru-RU" dirty="0"/>
          </a:p>
          <a:p>
            <a:pPr marL="0" indent="0">
              <a:buNone/>
            </a:pPr>
            <a:r>
              <a:rPr lang="ru-RU" dirty="0"/>
              <a:t>При таком способе описания элемента, один и тот же составной тип могут использовать и другие элементы:</a:t>
            </a:r>
          </a:p>
          <a:p>
            <a:pPr marL="0" indent="0">
              <a:buNone/>
            </a:pPr>
            <a:r>
              <a:rPr lang="en-US" dirty="0"/>
              <a:t>&lt;</a:t>
            </a:r>
            <a:r>
              <a:rPr lang="en-US" dirty="0" err="1"/>
              <a:t>xs:element</a:t>
            </a:r>
            <a:r>
              <a:rPr lang="en-US" dirty="0"/>
              <a:t> name="employee" type="</a:t>
            </a:r>
            <a:r>
              <a:rPr lang="en-US" dirty="0" err="1"/>
              <a:t>personinfo</a:t>
            </a:r>
            <a:r>
              <a:rPr lang="en-US" dirty="0"/>
              <a:t>"/&gt;</a:t>
            </a:r>
          </a:p>
          <a:p>
            <a:pPr marL="0" indent="0">
              <a:buNone/>
            </a:pPr>
            <a:r>
              <a:rPr lang="en-US" dirty="0"/>
              <a:t>&lt;</a:t>
            </a:r>
            <a:r>
              <a:rPr lang="en-US" dirty="0" err="1"/>
              <a:t>xs:element</a:t>
            </a:r>
            <a:r>
              <a:rPr lang="en-US" dirty="0"/>
              <a:t> name="student" type="</a:t>
            </a:r>
            <a:r>
              <a:rPr lang="en-US" dirty="0" err="1"/>
              <a:t>personinfo</a:t>
            </a:r>
            <a:r>
              <a:rPr lang="en-US" dirty="0"/>
              <a:t>"/&gt;</a:t>
            </a:r>
          </a:p>
          <a:p>
            <a:pPr marL="0" indent="0">
              <a:buNone/>
            </a:pPr>
            <a:r>
              <a:rPr lang="en-US" dirty="0"/>
              <a:t>&lt;</a:t>
            </a:r>
            <a:r>
              <a:rPr lang="en-US" dirty="0" err="1"/>
              <a:t>xs:element</a:t>
            </a:r>
            <a:r>
              <a:rPr lang="en-US" dirty="0"/>
              <a:t> name="member" type="</a:t>
            </a:r>
            <a:r>
              <a:rPr lang="en-US" dirty="0" err="1"/>
              <a:t>personinfo</a:t>
            </a:r>
            <a:r>
              <a:rPr lang="en-US" dirty="0"/>
              <a:t>"/&gt;</a:t>
            </a:r>
          </a:p>
          <a:p>
            <a:pPr marL="0" indent="0">
              <a:buNone/>
            </a:pPr>
            <a:r>
              <a:rPr lang="en-US" dirty="0"/>
              <a:t>&lt;</a:t>
            </a:r>
            <a:r>
              <a:rPr lang="en-US" dirty="0" err="1"/>
              <a:t>xs:complexType</a:t>
            </a:r>
            <a:r>
              <a:rPr lang="en-US" dirty="0"/>
              <a:t> name="</a:t>
            </a:r>
            <a:r>
              <a:rPr lang="en-US" dirty="0" err="1"/>
              <a:t>personinfo</a:t>
            </a:r>
            <a:r>
              <a:rPr lang="en-US" dirty="0"/>
              <a:t>"&gt;</a:t>
            </a:r>
          </a:p>
          <a:p>
            <a:pPr marL="0" indent="0">
              <a:buNone/>
            </a:pPr>
            <a:r>
              <a:rPr lang="en-US" dirty="0"/>
              <a:t>   &lt;</a:t>
            </a:r>
            <a:r>
              <a:rPr lang="en-US" dirty="0" err="1"/>
              <a:t>xs:sequence</a:t>
            </a:r>
            <a:r>
              <a:rPr lang="en-US" dirty="0"/>
              <a:t>&gt;</a:t>
            </a:r>
          </a:p>
          <a:p>
            <a:pPr marL="0" indent="0">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buNone/>
            </a:pPr>
            <a:r>
              <a:rPr lang="en-US" dirty="0"/>
              <a:t>   &lt;/</a:t>
            </a:r>
            <a:r>
              <a:rPr lang="en-US" dirty="0" err="1"/>
              <a:t>xs:sequence</a:t>
            </a:r>
            <a:r>
              <a:rPr lang="en-US" dirty="0"/>
              <a:t>&gt;</a:t>
            </a:r>
          </a:p>
          <a:p>
            <a:pPr marL="0" indent="0">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98</a:t>
            </a:fld>
            <a:endParaRPr lang="ru-RU"/>
          </a:p>
        </p:txBody>
      </p:sp>
    </p:spTree>
    <p:extLst>
      <p:ext uri="{BB962C8B-B14F-4D97-AF65-F5344CB8AC3E}">
        <p14:creationId xmlns:p14="http://schemas.microsoft.com/office/powerpoint/2010/main" val="19624193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составного элемента, слайд 3/3</a:t>
            </a:r>
          </a:p>
        </p:txBody>
      </p:sp>
      <p:sp>
        <p:nvSpPr>
          <p:cNvPr id="3" name="Объект 2"/>
          <p:cNvSpPr>
            <a:spLocks noGrp="1"/>
          </p:cNvSpPr>
          <p:nvPr>
            <p:ph idx="1"/>
          </p:nvPr>
        </p:nvSpPr>
        <p:spPr/>
        <p:txBody>
          <a:bodyPr numCol="2" spcCol="108000">
            <a:normAutofit fontScale="62500" lnSpcReduction="20000"/>
          </a:bodyPr>
          <a:lstStyle/>
          <a:p>
            <a:pPr marL="0" indent="0" algn="just">
              <a:buNone/>
            </a:pPr>
            <a:r>
              <a:rPr lang="ru-RU" dirty="0"/>
              <a:t>Также можно, основываясь на каком-либо существующем составном элементе, добавить ему новые элементы:</a:t>
            </a:r>
          </a:p>
          <a:p>
            <a:pPr marL="0" indent="0" algn="just">
              <a:buNone/>
            </a:pPr>
            <a:r>
              <a:rPr lang="en-US" dirty="0"/>
              <a:t>&lt;</a:t>
            </a:r>
            <a:r>
              <a:rPr lang="en-US" dirty="0" err="1"/>
              <a:t>xs:element</a:t>
            </a:r>
            <a:r>
              <a:rPr lang="en-US" dirty="0"/>
              <a:t> name="employee" type="</a:t>
            </a:r>
            <a:r>
              <a:rPr lang="en-US" dirty="0" err="1"/>
              <a:t>fullpersoninfo</a:t>
            </a:r>
            <a:r>
              <a:rPr lang="en-US" dirty="0"/>
              <a:t>"/&gt;</a:t>
            </a:r>
          </a:p>
          <a:p>
            <a:pPr marL="0" indent="0" algn="just">
              <a:buNone/>
            </a:pPr>
            <a:r>
              <a:rPr lang="en-US" dirty="0"/>
              <a:t>&lt;</a:t>
            </a:r>
            <a:r>
              <a:rPr lang="en-US" dirty="0" err="1"/>
              <a:t>xs:complexType</a:t>
            </a:r>
            <a:r>
              <a:rPr lang="en-US" dirty="0"/>
              <a:t> name="</a:t>
            </a:r>
            <a:r>
              <a:rPr lang="en-US" dirty="0" err="1"/>
              <a:t>personinfo</a:t>
            </a:r>
            <a:r>
              <a:rPr lang="en-US" dirty="0"/>
              <a:t>"&gt;</a:t>
            </a:r>
          </a:p>
          <a:p>
            <a:pPr marL="0" indent="0" algn="just">
              <a:buNone/>
            </a:pPr>
            <a:r>
              <a:rPr lang="en-US" dirty="0"/>
              <a:t>   &lt;</a:t>
            </a:r>
            <a:r>
              <a:rPr lang="en-US" dirty="0" err="1"/>
              <a:t>xs:sequence</a:t>
            </a:r>
            <a:r>
              <a:rPr lang="en-US" dirty="0"/>
              <a:t>&gt;</a:t>
            </a:r>
          </a:p>
          <a:p>
            <a:pPr marL="0" indent="0" algn="just">
              <a:buNone/>
            </a:pP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p>
          <a:p>
            <a:pPr marL="0" indent="0" algn="just">
              <a:buNone/>
            </a:pP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p>
          <a:p>
            <a:pPr marL="0" indent="0" algn="just">
              <a:buNone/>
            </a:pPr>
            <a:r>
              <a:rPr lang="en-US" dirty="0"/>
              <a:t>   &lt;/</a:t>
            </a:r>
            <a:r>
              <a:rPr lang="en-US" dirty="0" err="1"/>
              <a:t>xs:sequence</a:t>
            </a:r>
            <a:r>
              <a:rPr lang="en-US" dirty="0"/>
              <a:t>&gt;</a:t>
            </a:r>
          </a:p>
          <a:p>
            <a:pPr marL="0" indent="0" algn="just">
              <a:buNone/>
            </a:pPr>
            <a:r>
              <a:rPr lang="en-US" dirty="0"/>
              <a:t>&lt;/</a:t>
            </a:r>
            <a:r>
              <a:rPr lang="en-US" dirty="0" err="1"/>
              <a:t>xs:complexType</a:t>
            </a:r>
            <a:r>
              <a:rPr lang="en-US" dirty="0"/>
              <a:t>&gt;</a:t>
            </a:r>
          </a:p>
          <a:p>
            <a:pPr marL="0" indent="0" algn="just">
              <a:buNone/>
            </a:pPr>
            <a:endParaRPr lang="en-US" dirty="0"/>
          </a:p>
          <a:p>
            <a:pPr marL="0" indent="0" algn="just">
              <a:buNone/>
            </a:pPr>
            <a:endParaRPr lang="ru-RU" dirty="0"/>
          </a:p>
          <a:p>
            <a:pPr marL="0" indent="0" algn="just">
              <a:buNone/>
            </a:pPr>
            <a:r>
              <a:rPr lang="en-US" dirty="0"/>
              <a:t>&lt;</a:t>
            </a:r>
            <a:r>
              <a:rPr lang="en-US" dirty="0" err="1"/>
              <a:t>xs:complexType</a:t>
            </a:r>
            <a:r>
              <a:rPr lang="en-US" dirty="0"/>
              <a:t> name="</a:t>
            </a:r>
            <a:r>
              <a:rPr lang="en-US" dirty="0" err="1"/>
              <a:t>fullpersoninfo</a:t>
            </a:r>
            <a:r>
              <a:rPr lang="en-US" dirty="0"/>
              <a:t>"&gt;</a:t>
            </a:r>
          </a:p>
          <a:p>
            <a:pPr marL="0" indent="0" algn="just">
              <a:buNone/>
            </a:pPr>
            <a:r>
              <a:rPr lang="en-US" dirty="0"/>
              <a:t>   &lt;</a:t>
            </a:r>
            <a:r>
              <a:rPr lang="en-US" dirty="0" err="1"/>
              <a:t>xs:complexContent</a:t>
            </a:r>
            <a:r>
              <a:rPr lang="en-US" dirty="0"/>
              <a:t>&gt;</a:t>
            </a:r>
          </a:p>
          <a:p>
            <a:pPr marL="0" indent="0" algn="just">
              <a:buNone/>
            </a:pPr>
            <a:r>
              <a:rPr lang="en-US" dirty="0"/>
              <a:t>      &lt;</a:t>
            </a:r>
            <a:r>
              <a:rPr lang="en-US" dirty="0" err="1"/>
              <a:t>xs:extension</a:t>
            </a:r>
            <a:r>
              <a:rPr lang="en-US" dirty="0"/>
              <a:t> base="</a:t>
            </a:r>
            <a:r>
              <a:rPr lang="en-US" dirty="0" err="1"/>
              <a:t>personinfo</a:t>
            </a:r>
            <a:r>
              <a:rPr lang="en-US" dirty="0"/>
              <a:t>"&gt;</a:t>
            </a:r>
          </a:p>
          <a:p>
            <a:pPr marL="0" indent="0" algn="just">
              <a:buNone/>
            </a:pPr>
            <a:r>
              <a:rPr lang="en-US" dirty="0"/>
              <a:t>         &lt;</a:t>
            </a:r>
            <a:r>
              <a:rPr lang="en-US" dirty="0" err="1"/>
              <a:t>xs:sequence</a:t>
            </a:r>
            <a:r>
              <a:rPr lang="en-US" dirty="0"/>
              <a:t>&gt;</a:t>
            </a:r>
          </a:p>
          <a:p>
            <a:pPr marL="0" indent="0" algn="just">
              <a:buNone/>
            </a:pPr>
            <a:r>
              <a:rPr lang="en-US" dirty="0"/>
              <a:t>            &lt;</a:t>
            </a:r>
            <a:r>
              <a:rPr lang="en-US" dirty="0" err="1"/>
              <a:t>xs:element</a:t>
            </a:r>
            <a:r>
              <a:rPr lang="en-US" dirty="0"/>
              <a:t> name="address" type="</a:t>
            </a:r>
            <a:r>
              <a:rPr lang="en-US" dirty="0" err="1"/>
              <a:t>xs:string</a:t>
            </a:r>
            <a:r>
              <a:rPr lang="en-US" dirty="0"/>
              <a:t>"/&gt;</a:t>
            </a:r>
          </a:p>
          <a:p>
            <a:pPr marL="0" indent="0" algn="just">
              <a:buNone/>
            </a:pPr>
            <a:r>
              <a:rPr lang="en-US" dirty="0"/>
              <a:t>            &lt;</a:t>
            </a:r>
            <a:r>
              <a:rPr lang="en-US" dirty="0" err="1"/>
              <a:t>xs:element</a:t>
            </a:r>
            <a:r>
              <a:rPr lang="en-US" dirty="0"/>
              <a:t> name="city" type="</a:t>
            </a:r>
            <a:r>
              <a:rPr lang="en-US" dirty="0" err="1"/>
              <a:t>xs:string</a:t>
            </a:r>
            <a:r>
              <a:rPr lang="en-US" dirty="0"/>
              <a:t>"/&gt;</a:t>
            </a:r>
          </a:p>
          <a:p>
            <a:pPr marL="0" indent="0" algn="just">
              <a:buNone/>
            </a:pPr>
            <a:r>
              <a:rPr lang="en-US" dirty="0"/>
              <a:t>            &lt;</a:t>
            </a:r>
            <a:r>
              <a:rPr lang="en-US" dirty="0" err="1"/>
              <a:t>xs:element</a:t>
            </a:r>
            <a:r>
              <a:rPr lang="en-US" dirty="0"/>
              <a:t> name="country" type="</a:t>
            </a:r>
            <a:r>
              <a:rPr lang="en-US" dirty="0" err="1"/>
              <a:t>xs:string</a:t>
            </a:r>
            <a:r>
              <a:rPr lang="en-US" dirty="0"/>
              <a:t>"/&gt;</a:t>
            </a:r>
          </a:p>
          <a:p>
            <a:pPr marL="0" indent="0" algn="just">
              <a:buNone/>
            </a:pPr>
            <a:r>
              <a:rPr lang="en-US" dirty="0"/>
              <a:t>         &lt;/</a:t>
            </a:r>
            <a:r>
              <a:rPr lang="en-US" dirty="0" err="1"/>
              <a:t>xs:sequence</a:t>
            </a:r>
            <a:r>
              <a:rPr lang="en-US" dirty="0"/>
              <a:t>&gt;</a:t>
            </a:r>
          </a:p>
          <a:p>
            <a:pPr marL="0" indent="0" algn="just">
              <a:buNone/>
            </a:pPr>
            <a:r>
              <a:rPr lang="en-US" dirty="0"/>
              <a:t>      &lt;/</a:t>
            </a:r>
            <a:r>
              <a:rPr lang="en-US" dirty="0" err="1"/>
              <a:t>xs:extension</a:t>
            </a:r>
            <a:r>
              <a:rPr lang="en-US" dirty="0"/>
              <a:t>&gt;</a:t>
            </a:r>
          </a:p>
          <a:p>
            <a:pPr marL="0" indent="0" algn="just">
              <a:buNone/>
            </a:pPr>
            <a:r>
              <a:rPr lang="en-US" dirty="0"/>
              <a:t>   &lt;/</a:t>
            </a:r>
            <a:r>
              <a:rPr lang="en-US" dirty="0" err="1"/>
              <a:t>xs:complexContent</a:t>
            </a:r>
            <a:r>
              <a:rPr lang="en-US" dirty="0"/>
              <a:t>&gt;</a:t>
            </a:r>
          </a:p>
          <a:p>
            <a:pPr marL="0" indent="0" algn="just">
              <a:buNone/>
            </a:pPr>
            <a:r>
              <a:rPr lang="en-US" dirty="0"/>
              <a:t>&lt;/</a:t>
            </a:r>
            <a:r>
              <a:rPr lang="en-US" dirty="0" err="1"/>
              <a:t>xs:complexType</a:t>
            </a:r>
            <a:r>
              <a:rPr lang="en-US" dirty="0"/>
              <a:t>&gt;</a:t>
            </a:r>
            <a:endParaRPr lang="ru-RU" dirty="0"/>
          </a:p>
        </p:txBody>
      </p:sp>
      <p:sp>
        <p:nvSpPr>
          <p:cNvPr id="4" name="Номер слайда 3"/>
          <p:cNvSpPr>
            <a:spLocks noGrp="1"/>
          </p:cNvSpPr>
          <p:nvPr>
            <p:ph type="sldNum" sz="quarter" idx="12"/>
          </p:nvPr>
        </p:nvSpPr>
        <p:spPr/>
        <p:txBody>
          <a:bodyPr/>
          <a:lstStyle/>
          <a:p>
            <a:fld id="{27BF893A-1522-497C-9455-E0D4EBB3EDB5}" type="slidenum">
              <a:rPr lang="ru-RU" smtClean="0"/>
              <a:pPr/>
              <a:t>99</a:t>
            </a:fld>
            <a:endParaRPr lang="ru-RU"/>
          </a:p>
        </p:txBody>
      </p:sp>
    </p:spTree>
    <p:extLst>
      <p:ext uri="{BB962C8B-B14F-4D97-AF65-F5344CB8AC3E}">
        <p14:creationId xmlns:p14="http://schemas.microsoft.com/office/powerpoint/2010/main" val="1920600353"/>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962</TotalTime>
  <Words>41700</Words>
  <Application>Microsoft Office PowerPoint</Application>
  <PresentationFormat>Экран (4:3)</PresentationFormat>
  <Paragraphs>3751</Paragraphs>
  <Slides>265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265</vt:i4>
      </vt:variant>
    </vt:vector>
  </HeadingPairs>
  <TitlesOfParts>
    <vt:vector size="272" baseType="lpstr">
      <vt:lpstr>Arial</vt:lpstr>
      <vt:lpstr>Calibri</vt:lpstr>
      <vt:lpstr>Calibri Light</vt:lpstr>
      <vt:lpstr>Helvetica Neue</vt:lpstr>
      <vt:lpstr>Microsoft Sans Serif</vt:lpstr>
      <vt:lpstr>Times New Roman</vt:lpstr>
      <vt:lpstr>Тема Office</vt:lpstr>
      <vt:lpstr>Методы и алгоритмы конвертации данных  Презентация к лекционному курсу</vt:lpstr>
      <vt:lpstr>Литература</vt:lpstr>
      <vt:lpstr>Основные темы курса</vt:lpstr>
      <vt:lpstr>Языки XSL(T)</vt:lpstr>
      <vt:lpstr>Что такое XSLT</vt:lpstr>
      <vt:lpstr>XSLT - преобразование</vt:lpstr>
      <vt:lpstr>Пример XML-файла (cd_catalog.xml)</vt:lpstr>
      <vt:lpstr>Создание таблицы стилей XSL</vt:lpstr>
      <vt:lpstr>Подключение таблицы стилей</vt:lpstr>
      <vt:lpstr>Элемент xsl:template</vt:lpstr>
      <vt:lpstr>Элемент xsl:value-of</vt:lpstr>
      <vt:lpstr>Элемент xsl:for-each</vt:lpstr>
      <vt:lpstr>Фильтрация вывода</vt:lpstr>
      <vt:lpstr>Пример фильтрации</vt:lpstr>
      <vt:lpstr>Элемент xsl:sort</vt:lpstr>
      <vt:lpstr>Элемент xsl:if</vt:lpstr>
      <vt:lpstr>Пример фильтрации</vt:lpstr>
      <vt:lpstr>Элемент xsl:choose</vt:lpstr>
      <vt:lpstr>Пример 1/2</vt:lpstr>
      <vt:lpstr>Пример 2/2</vt:lpstr>
      <vt:lpstr>Элемент xsl:apply-templates</vt:lpstr>
      <vt:lpstr>Пример элемента</vt:lpstr>
      <vt:lpstr>XSLT на стороне клиента: JavaScript</vt:lpstr>
      <vt:lpstr>Файл XML и таблица стилей</vt:lpstr>
      <vt:lpstr>Код файла HTML</vt:lpstr>
      <vt:lpstr>XSLT на стороне сервера</vt:lpstr>
      <vt:lpstr>Преобразование на стороне сервера, код PHP</vt:lpstr>
      <vt:lpstr>Преобразование на стороне сервера, код ASP </vt:lpstr>
      <vt:lpstr>Основы XPath</vt:lpstr>
      <vt:lpstr>Терминология XPath</vt:lpstr>
      <vt:lpstr>Отношения узлов, слайд 1/2</vt:lpstr>
      <vt:lpstr>Отношения узлов, слайд 2/2</vt:lpstr>
      <vt:lpstr>Синтаксис XPath, пример документа</vt:lpstr>
      <vt:lpstr>Синтаксис XPath, выбор узлов</vt:lpstr>
      <vt:lpstr>Синтаксис XPath, предикаты</vt:lpstr>
      <vt:lpstr>Синтаксис XPath, выбор заранее неизвестных узлов</vt:lpstr>
      <vt:lpstr>Синтаксис XPath, выбор нескольких путей</vt:lpstr>
      <vt:lpstr>Оси XPath, пример документа</vt:lpstr>
      <vt:lpstr>Оси XPath, таблица осей</vt:lpstr>
      <vt:lpstr>Оси XPath, выражение путей выборки</vt:lpstr>
      <vt:lpstr>Примеры путей выборки</vt:lpstr>
      <vt:lpstr>Операторы XPath</vt:lpstr>
      <vt:lpstr>Примеры XPath, слайд 1/3</vt:lpstr>
      <vt:lpstr>Примеры XPath, слайд 2/3</vt:lpstr>
      <vt:lpstr>Примеры XPath, слайд 3/3</vt:lpstr>
      <vt:lpstr>Валидация XML-документов</vt:lpstr>
      <vt:lpstr>Область применения определения документа</vt:lpstr>
      <vt:lpstr>XML DTD</vt:lpstr>
      <vt:lpstr>Внутренняя декларация DTD</vt:lpstr>
      <vt:lpstr>Внешняя декларация DTD</vt:lpstr>
      <vt:lpstr>Типы #PCDATA и #CDATA</vt:lpstr>
      <vt:lpstr>Определение элементов в DTD, слайд 1/5</vt:lpstr>
      <vt:lpstr>Определение элементов в DTD, слайд 2/5</vt:lpstr>
      <vt:lpstr>Определение элементов в DTD, слайд 3/5</vt:lpstr>
      <vt:lpstr>Определение элементов в DTD, слайд 4/5</vt:lpstr>
      <vt:lpstr>Определение элементов в DTD, слайд 5/5</vt:lpstr>
      <vt:lpstr>Определение атрибутов в XML DTD</vt:lpstr>
      <vt:lpstr>Значения параметра «тип-атрибута»</vt:lpstr>
      <vt:lpstr>Значения параметра «значение атрибута»</vt:lpstr>
      <vt:lpstr>Значение атрибута по умолчанию</vt:lpstr>
      <vt:lpstr>#REQUIRED</vt:lpstr>
      <vt:lpstr>#IMPLIED</vt:lpstr>
      <vt:lpstr>#FIXED</vt:lpstr>
      <vt:lpstr>Перечисленные значения атрибута</vt:lpstr>
      <vt:lpstr>Элементы или атрибуты</vt:lpstr>
      <vt:lpstr>Предпочтение элементам</vt:lpstr>
      <vt:lpstr>Избегать использования атрибутов</vt:lpstr>
      <vt:lpstr>Исключение использования атрибутов</vt:lpstr>
      <vt:lpstr>Определение сущностей, слайд 1/2</vt:lpstr>
      <vt:lpstr>Определение сущностей, слайд 2/2</vt:lpstr>
      <vt:lpstr>XML-схема</vt:lpstr>
      <vt:lpstr>Преимущества XML-схемы, слайд 1/4</vt:lpstr>
      <vt:lpstr>Преимущества XML-схемы, слайд 2/4</vt:lpstr>
      <vt:lpstr>Преимущества XML-схемы, слайд 3/4</vt:lpstr>
      <vt:lpstr>Преимущества XML-схемы, слайд 4/4</vt:lpstr>
      <vt:lpstr>Простой XML документ</vt:lpstr>
      <vt:lpstr>Подключение DTD и XML схемы</vt:lpstr>
      <vt:lpstr>Элемент schema</vt:lpstr>
      <vt:lpstr>Подключение схемы в документе</vt:lpstr>
      <vt:lpstr>Определение простого элемента в схеме</vt:lpstr>
      <vt:lpstr>Пример простых элементов</vt:lpstr>
      <vt:lpstr>Значения по умолчанию и фиксированные значения</vt:lpstr>
      <vt:lpstr>Определение атрибутов в XML схеме</vt:lpstr>
      <vt:lpstr>Значения по умолчанию и фиксированные значения</vt:lpstr>
      <vt:lpstr>Обязательные и необязательные атрибуты, ограничения по контенту</vt:lpstr>
      <vt:lpstr>Ограничения или фасеты, слайд 1/10</vt:lpstr>
      <vt:lpstr>Ограничения или фасеты, слайд 2/10</vt:lpstr>
      <vt:lpstr>Ограничения или фасеты, слайд 3/10</vt:lpstr>
      <vt:lpstr>Ограничения или фасеты, слайд 4/10</vt:lpstr>
      <vt:lpstr>Ограничения или фасеты, слайд 5/10</vt:lpstr>
      <vt:lpstr>Ограничения или фасеты, слайд 6/10</vt:lpstr>
      <vt:lpstr>Ограничения или фасеты, слайд 7/10</vt:lpstr>
      <vt:lpstr>Ограничения или фасеты, слайд 8/10</vt:lpstr>
      <vt:lpstr>Ограничения или фасеты, слайд 9/10</vt:lpstr>
      <vt:lpstr>Ограничения или фасеты, слайд 10/10, сводная таблица</vt:lpstr>
      <vt:lpstr>Определение составных элементов</vt:lpstr>
      <vt:lpstr>Определение составного элемента, слайд 1/3</vt:lpstr>
      <vt:lpstr>Определение составного элемента, слайд 2/3</vt:lpstr>
      <vt:lpstr>Определение составного элемента, слайд 3/3</vt:lpstr>
      <vt:lpstr>Определение пустых элементов, слайд 1/2</vt:lpstr>
      <vt:lpstr>Определение пустых типов, слайд 2/2</vt:lpstr>
      <vt:lpstr>Определение элементов, содержащих другие элементы</vt:lpstr>
      <vt:lpstr>Определение элементов, содержащих только текст, 1/2</vt:lpstr>
      <vt:lpstr>Определение элементов, содержащих только текст, 2/2</vt:lpstr>
      <vt:lpstr>Определение элементов со смешанным содержимым, 1/2</vt:lpstr>
      <vt:lpstr>Определение элементов со смешанным содержимым, 2/2</vt:lpstr>
      <vt:lpstr>Индикаторы использования элементов</vt:lpstr>
      <vt:lpstr>Индикаторы очерёдности, слайд 1/3</vt:lpstr>
      <vt:lpstr>Индикаторы очерёдности, слайд 2/3</vt:lpstr>
      <vt:lpstr>Индикаторы очерёдности, слайд 3/3</vt:lpstr>
      <vt:lpstr>Индикаторы частотности, слайд 1/2</vt:lpstr>
      <vt:lpstr>Индикаторы частотности, слайд 2/2</vt:lpstr>
      <vt:lpstr>Пример индикаторов, XML Файл</vt:lpstr>
      <vt:lpstr>Пример индикаторов, XML схема</vt:lpstr>
      <vt:lpstr>Индикаторы группирования, 1/2</vt:lpstr>
      <vt:lpstr>Индикаторы группирования, 2/2</vt:lpstr>
      <vt:lpstr>Группирование атрибутов, 1/2</vt:lpstr>
      <vt:lpstr>Группирование атрибутов, 2/2</vt:lpstr>
      <vt:lpstr>Элемент &lt;any&gt;, слайд 1/2</vt:lpstr>
      <vt:lpstr>Элемент &lt;any&gt;, слайд 2/2</vt:lpstr>
      <vt:lpstr>Элемент anyAttribute, слайд 1/2</vt:lpstr>
      <vt:lpstr>Элемент anyAttribute, слайд 2/2</vt:lpstr>
      <vt:lpstr>Замещение XML элементов, слайд 1/2</vt:lpstr>
      <vt:lpstr>Замещение XML элементов, слайд 2/2</vt:lpstr>
      <vt:lpstr>Блокирование замещения XML элементов, слайд 1/2</vt:lpstr>
      <vt:lpstr>Блокирование замещения XML элементов, слайд 2/2</vt:lpstr>
      <vt:lpstr>Использование substitutionGroup</vt:lpstr>
      <vt:lpstr>Строковый тип данных</vt:lpstr>
      <vt:lpstr>Нормализованная строка</vt:lpstr>
      <vt:lpstr>Символьный тип данных (token)</vt:lpstr>
      <vt:lpstr>Строковые типы данных</vt:lpstr>
      <vt:lpstr>Ограничители по строковым типам данных</vt:lpstr>
      <vt:lpstr>Типы данных для даты и времени: данные типы</vt:lpstr>
      <vt:lpstr>Временные зоны для даты</vt:lpstr>
      <vt:lpstr>Данные времени</vt:lpstr>
      <vt:lpstr>Временные зоны для времени</vt:lpstr>
      <vt:lpstr>Тип данных dateTime</vt:lpstr>
      <vt:lpstr>Временные зоны dateTime</vt:lpstr>
      <vt:lpstr>Данные о продолжительности</vt:lpstr>
      <vt:lpstr>Типы данных, определяющие дату и время</vt:lpstr>
      <vt:lpstr>Ограничители для даты и времени</vt:lpstr>
      <vt:lpstr>Числовые типы: десятичные типы</vt:lpstr>
      <vt:lpstr>Целочисленный тип</vt:lpstr>
      <vt:lpstr>Числовые типы данных</vt:lpstr>
      <vt:lpstr>Ограничители числовых типов данных</vt:lpstr>
      <vt:lpstr>Логический тип данных</vt:lpstr>
      <vt:lpstr>Бинарные типы данных</vt:lpstr>
      <vt:lpstr>Тип данных anyURI</vt:lpstr>
      <vt:lpstr>Ограничители типов слайдов 146-148</vt:lpstr>
      <vt:lpstr>PCDATA – Анализируемые символьные данные</vt:lpstr>
      <vt:lpstr>CDATA - (Неанализируемые) Символьные данные</vt:lpstr>
      <vt:lpstr>XLink - ссылки в XML</vt:lpstr>
      <vt:lpstr>Пример XLink</vt:lpstr>
      <vt:lpstr>Атрибуты XLink</vt:lpstr>
      <vt:lpstr>XPointer - ссылки на фрагменты XML</vt:lpstr>
      <vt:lpstr>Целевой XML документ (на который создаются ссылки)</vt:lpstr>
      <vt:lpstr>Документ XML со ссылками XPoint</vt:lpstr>
      <vt:lpstr>XQuery, слайд 1/2</vt:lpstr>
      <vt:lpstr>XQuery, слайд 2/2</vt:lpstr>
      <vt:lpstr>Работа с датой и временем</vt:lpstr>
      <vt:lpstr>Структура DateTime</vt:lpstr>
      <vt:lpstr>Задание конкретной даты и времени</vt:lpstr>
      <vt:lpstr>Операции с DateTime</vt:lpstr>
      <vt:lpstr>Примеры операций</vt:lpstr>
      <vt:lpstr>Примеры операций, слайд 2/2</vt:lpstr>
      <vt:lpstr>Особенности операций с датами</vt:lpstr>
      <vt:lpstr>Форматирование даты и времени</vt:lpstr>
      <vt:lpstr>Спецификаторы форматирования, слайд 1/5</vt:lpstr>
      <vt:lpstr>Спецификаторы форматирования, слайд 2/5</vt:lpstr>
      <vt:lpstr>Спецификаторы форматирования, слайд 3/5</vt:lpstr>
      <vt:lpstr>Спецификаторы форматирования, слайд 4/5</vt:lpstr>
      <vt:lpstr>Спецификаторы форматирования, слайд 5/5</vt:lpstr>
      <vt:lpstr>Преобразование строк в дату и время</vt:lpstr>
      <vt:lpstr>Преобразование строк в дату, пример</vt:lpstr>
      <vt:lpstr>Значение DateTimeOffset</vt:lpstr>
      <vt:lpstr>DateTimeOffset, пример</vt:lpstr>
      <vt:lpstr>Проблема примера</vt:lpstr>
      <vt:lpstr>Арифметические операции со временем в часовых поясах</vt:lpstr>
      <vt:lpstr>Рекомендации по работе с датами и временем, слайд 1/3</vt:lpstr>
      <vt:lpstr>Рекомендации по работе с датой и временем, слайд 2/3</vt:lpstr>
      <vt:lpstr>Рекомендации по работе с датой и временем, слайд 3/3</vt:lpstr>
      <vt:lpstr>Индексы PostgreSQL</vt:lpstr>
      <vt:lpstr>Создание индекса</vt:lpstr>
      <vt:lpstr>Проблема создания индексов</vt:lpstr>
      <vt:lpstr>Типы индексов: B-дерево</vt:lpstr>
      <vt:lpstr>Типы индексов: Хеш-индексы</vt:lpstr>
      <vt:lpstr>Типы индексов: GiST-индексы</vt:lpstr>
      <vt:lpstr>Типы индексов: SP-GiST</vt:lpstr>
      <vt:lpstr>Типы индексов: GIN-индексы</vt:lpstr>
      <vt:lpstr>Типы индексов: BRIN-индексы</vt:lpstr>
      <vt:lpstr>Составные индексы</vt:lpstr>
      <vt:lpstr>Составной индекс-B-дерево</vt:lpstr>
      <vt:lpstr>Составной индекс GiST</vt:lpstr>
      <vt:lpstr>Составные индексы GIN, BRIN</vt:lpstr>
      <vt:lpstr>Индексы и order by, слайд 1/2</vt:lpstr>
      <vt:lpstr>Индексы и order by, слайд 2/2</vt:lpstr>
      <vt:lpstr>Объединение индексов, слайд 1/2</vt:lpstr>
      <vt:lpstr>Объединение индексов, слайд 2/2</vt:lpstr>
      <vt:lpstr>Уникальные индексы</vt:lpstr>
      <vt:lpstr>Индексы по выражениям</vt:lpstr>
      <vt:lpstr>Частичные индексы</vt:lpstr>
      <vt:lpstr>Пример частичного индекса, слайд 1/2</vt:lpstr>
      <vt:lpstr>Пример частичного индекса, слайд 2/2</vt:lpstr>
      <vt:lpstr>Пример частичного индекса 2, слайд 1/2</vt:lpstr>
      <vt:lpstr>Пример частичного индекса 2, слайд 2/2</vt:lpstr>
      <vt:lpstr>Уникальный частичный индекс</vt:lpstr>
      <vt:lpstr>Частичные индексы и планировщик</vt:lpstr>
      <vt:lpstr>Индексы и правила сортировки</vt:lpstr>
      <vt:lpstr>Контроль использования индексов 1/2</vt:lpstr>
      <vt:lpstr>Контроль использования индексов 2/2</vt:lpstr>
      <vt:lpstr>Тип XML в SQL</vt:lpstr>
      <vt:lpstr>Создание XML значений, слайд 1/2</vt:lpstr>
      <vt:lpstr>Создание XML значений, слайд 2/2</vt:lpstr>
      <vt:lpstr>Обработка кодировки, слайд 1/2</vt:lpstr>
      <vt:lpstr>Обработка кодировки, слайд 2/2</vt:lpstr>
      <vt:lpstr>XML функции</vt:lpstr>
      <vt:lpstr>Создание XML-контента, слайд 1/8</vt:lpstr>
      <vt:lpstr>Создание XML-контента, слайд 2/8</vt:lpstr>
      <vt:lpstr>Создание XML-контента, слайд 3/8</vt:lpstr>
      <vt:lpstr>Создание XML-контента, слайд 4/8</vt:lpstr>
      <vt:lpstr>Создание XML-контента, слайд 5/8</vt:lpstr>
      <vt:lpstr>Создание XML-контента, слайд 6/8</vt:lpstr>
      <vt:lpstr>Создание XML-контента, слайд 7/8</vt:lpstr>
      <vt:lpstr>Создание XML-контента, слайд 8/8</vt:lpstr>
      <vt:lpstr>Условия работы с XML, слайд 1/2</vt:lpstr>
      <vt:lpstr>Условия работы с XML, слайд 2/2</vt:lpstr>
      <vt:lpstr>Обработка XML, слайд 1/2</vt:lpstr>
      <vt:lpstr>Обработка XML,слайд 2/2</vt:lpstr>
      <vt:lpstr>Отображение таблиц в XML, слайд 1/5</vt:lpstr>
      <vt:lpstr>Отображение таблиц в XML, слайд 2/5</vt:lpstr>
      <vt:lpstr>Отображение таблиц в XML, слайд 3/5</vt:lpstr>
      <vt:lpstr>Отображение таблиц в XML, слайд 4/5</vt:lpstr>
      <vt:lpstr>Отображение таблиц в XML, слайд 5/5</vt:lpstr>
      <vt:lpstr>Управление конкурентным доступом</vt:lpstr>
      <vt:lpstr>Изоляция транзакций</vt:lpstr>
      <vt:lpstr>Уровни изоляции транзакций</vt:lpstr>
      <vt:lpstr>Выбор уровня изоляции</vt:lpstr>
      <vt:lpstr>Уровень изоляции Read Commited, слайд 1/4</vt:lpstr>
      <vt:lpstr>Уровень изоляции Read Commited, слайд 2/4</vt:lpstr>
      <vt:lpstr>Уровень изоляции Read Commited, слайд 3/4</vt:lpstr>
      <vt:lpstr>Уровень изоляции Read Commited, слайд 4/4</vt:lpstr>
      <vt:lpstr>Уровень изоляции Repeatable Read, слайд 1/2</vt:lpstr>
      <vt:lpstr>Уровень изоляции Repeatable Read, слайд 2/2</vt:lpstr>
      <vt:lpstr>Уровень изоляции Serializable</vt:lpstr>
      <vt:lpstr>Предикатные блокировки</vt:lpstr>
      <vt:lpstr>Слоножности предикатных блокировок</vt:lpstr>
      <vt:lpstr>Общие рекомендации для сериализуемых транзакций</vt:lpstr>
      <vt:lpstr>Явные блокировки</vt:lpstr>
      <vt:lpstr>Блокировки на уровне таблицы, слайд 1/3</vt:lpstr>
      <vt:lpstr>Блокировки на уровне таблицы, слайд 2/3</vt:lpstr>
      <vt:lpstr>Блокировки на уровне таблицы, слайд 3/3</vt:lpstr>
      <vt:lpstr>Кофликтующие режимы блокировки</vt:lpstr>
      <vt:lpstr>Блокировки на уровне строк, слайд 1/2</vt:lpstr>
      <vt:lpstr>Блокировки на уровне строк, слайд 2/2</vt:lpstr>
      <vt:lpstr>Конфликтующие блокировки на уровне строк</vt:lpstr>
      <vt:lpstr>Блокировки на уровне страниц</vt:lpstr>
      <vt:lpstr>Взаимоблокировки, слайд 1/2</vt:lpstr>
      <vt:lpstr>Взимоблокировки, слайд 2/2</vt:lpstr>
      <vt:lpstr>Рекомендательны блокировки, слайд 1/3</vt:lpstr>
      <vt:lpstr>Рекомендательные блокировки, слайд 2/3</vt:lpstr>
      <vt:lpstr>Рекомендательные блокировки, слайд 3/3</vt:lpstr>
      <vt:lpstr>Проверки целостности данных на уровне приложения</vt:lpstr>
      <vt:lpstr>Обеспечение согласованности в сериализуемых транзакциях</vt:lpstr>
      <vt:lpstr>Ограничения изоляции</vt:lpstr>
      <vt:lpstr>Блокировки и индексы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Анатолий Шамшев</dc:creator>
  <cp:lastModifiedBy>Анатолий Шамшев</cp:lastModifiedBy>
  <cp:revision>110</cp:revision>
  <dcterms:created xsi:type="dcterms:W3CDTF">2017-10-16T05:07:35Z</dcterms:created>
  <dcterms:modified xsi:type="dcterms:W3CDTF">2023-09-06T16:51:19Z</dcterms:modified>
</cp:coreProperties>
</file>