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9" r:id="rId3"/>
    <p:sldId id="270" r:id="rId4"/>
    <p:sldId id="271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4" r:id="rId54"/>
    <p:sldId id="332" r:id="rId55"/>
    <p:sldId id="335" r:id="rId56"/>
    <p:sldId id="336" r:id="rId57"/>
    <p:sldId id="337" r:id="rId58"/>
    <p:sldId id="338" r:id="rId59"/>
    <p:sldId id="339" r:id="rId60"/>
    <p:sldId id="340" r:id="rId61"/>
    <p:sldId id="341" r:id="rId62"/>
    <p:sldId id="342" r:id="rId63"/>
    <p:sldId id="343" r:id="rId64"/>
    <p:sldId id="344" r:id="rId65"/>
    <p:sldId id="345" r:id="rId66"/>
    <p:sldId id="346" r:id="rId67"/>
    <p:sldId id="347" r:id="rId68"/>
    <p:sldId id="348" r:id="rId69"/>
    <p:sldId id="350" r:id="rId70"/>
    <p:sldId id="349" r:id="rId71"/>
    <p:sldId id="351" r:id="rId72"/>
    <p:sldId id="352" r:id="rId73"/>
    <p:sldId id="355" r:id="rId74"/>
    <p:sldId id="353" r:id="rId75"/>
    <p:sldId id="356" r:id="rId76"/>
    <p:sldId id="357" r:id="rId77"/>
    <p:sldId id="358" r:id="rId78"/>
    <p:sldId id="359" r:id="rId79"/>
    <p:sldId id="360" r:id="rId80"/>
    <p:sldId id="354" r:id="rId81"/>
    <p:sldId id="361" r:id="rId82"/>
    <p:sldId id="362" r:id="rId83"/>
    <p:sldId id="363" r:id="rId84"/>
    <p:sldId id="364" r:id="rId85"/>
    <p:sldId id="365" r:id="rId86"/>
    <p:sldId id="366" r:id="rId87"/>
    <p:sldId id="367" r:id="rId88"/>
    <p:sldId id="368" r:id="rId89"/>
    <p:sldId id="369" r:id="rId90"/>
    <p:sldId id="370" r:id="rId91"/>
    <p:sldId id="371" r:id="rId92"/>
    <p:sldId id="372" r:id="rId93"/>
    <p:sldId id="373" r:id="rId94"/>
    <p:sldId id="374" r:id="rId95"/>
    <p:sldId id="375" r:id="rId96"/>
    <p:sldId id="376" r:id="rId97"/>
    <p:sldId id="377" r:id="rId98"/>
    <p:sldId id="378" r:id="rId99"/>
    <p:sldId id="379" r:id="rId100"/>
    <p:sldId id="260" r:id="rId101"/>
  </p:sldIdLst>
  <p:sldSz cx="10691813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5D9F7A72-7903-4791-9B02-03B0CC4EBD96}">
          <p14:sldIdLst>
            <p14:sldId id="256"/>
          </p14:sldIdLst>
        </p14:section>
        <p14:section name="Принципы программирования" id="{E08CC9DD-223C-4625-B723-68B607D9346D}">
          <p14:sldIdLst>
            <p14:sldId id="269"/>
            <p14:sldId id="270"/>
            <p14:sldId id="271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Паттерны проектирования" id="{9D24B242-3A8B-42BE-8671-C2EBCD758EAF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Архитектурные паттерны" id="{FF5EEA97-0E19-47A9-8DE0-4400C78B7F2D}">
          <p14:sldIdLst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4"/>
            <p14:sldId id="332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50"/>
            <p14:sldId id="349"/>
            <p14:sldId id="351"/>
          </p14:sldIdLst>
        </p14:section>
        <p14:section name="Модули и библиотеки" id="{F39EC231-8CC9-41FA-B68A-05C92517EB2B}">
          <p14:sldIdLst>
            <p14:sldId id="352"/>
            <p14:sldId id="355"/>
            <p14:sldId id="353"/>
            <p14:sldId id="356"/>
            <p14:sldId id="357"/>
            <p14:sldId id="358"/>
            <p14:sldId id="359"/>
            <p14:sldId id="360"/>
            <p14:sldId id="354"/>
            <p14:sldId id="361"/>
            <p14:sldId id="362"/>
          </p14:sldIdLst>
        </p14:section>
        <p14:section name="IoC-контейнеры" id="{3636F785-ADEB-48CE-84B0-BD44A52DB6F6}">
          <p14:sldIdLst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</p14:sldIdLst>
        </p14:section>
        <p14:section name="Завершение" id="{57706748-57AD-45AB-9FB3-1B9A00E91AB5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01720" y="1237320"/>
            <a:ext cx="9087840" cy="12199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619" b="0" strike="noStrike" spc="-1">
                <a:solidFill>
                  <a:srgbClr val="000000"/>
                </a:solidFill>
                <a:latin typeface="Geometria  bold"/>
              </a:rPr>
              <a:t>Образец заголовка</a:t>
            </a:r>
            <a:endParaRPr lang="en-US" sz="6619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35120" y="7006680"/>
            <a:ext cx="240516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7095A16-4C3A-49BC-BA45-ED63D8DC7979}" type="datetime">
              <a:rPr lang="ru-RU" sz="1330" b="0" strike="noStrike" spc="-1">
                <a:solidFill>
                  <a:srgbClr val="8B8B8B"/>
                </a:solidFill>
                <a:latin typeface="Geometria light"/>
              </a:rPr>
              <a:t>24.09.2022</a:t>
            </a:fld>
            <a:endParaRPr lang="en-US" sz="133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41680" y="7006680"/>
            <a:ext cx="360828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551000" y="7006680"/>
            <a:ext cx="240516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C19D91D-1076-4D88-80F8-03FFDA14860F}" type="slidenum">
              <a:rPr lang="ru-RU" sz="1330" b="0" strike="noStrike" spc="-1">
                <a:solidFill>
                  <a:srgbClr val="8B8B8B"/>
                </a:solidFill>
                <a:latin typeface="Geometria light"/>
              </a:rPr>
              <a:t>‹#›</a:t>
            </a:fld>
            <a:endParaRPr lang="en-US" sz="133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90" b="0" strike="noStrike" spc="-1">
                <a:solidFill>
                  <a:srgbClr val="000000"/>
                </a:solidFill>
                <a:latin typeface="Geometria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solidFill>
                  <a:srgbClr val="000000"/>
                </a:solidFill>
                <a:latin typeface="Geometria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0" b="0" strike="noStrike" spc="-1">
                <a:solidFill>
                  <a:srgbClr val="000000"/>
                </a:solidFill>
                <a:latin typeface="Geometria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90" b="0" strike="noStrike" spc="-1">
                <a:solidFill>
                  <a:srgbClr val="000000"/>
                </a:solidFill>
                <a:latin typeface="Geometria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10" Type="http://schemas.openxmlformats.org/officeDocument/2006/relationships/image" Target="../media/image38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81040" y="800280"/>
            <a:ext cx="8048160" cy="826389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800" spc="-1" dirty="0">
                <a:solidFill>
                  <a:srgbClr val="004892"/>
                </a:solidFill>
                <a:latin typeface="Montserrat Bold"/>
              </a:rPr>
              <a:t>Лекция 1</a:t>
            </a:r>
            <a:endParaRPr lang="en-US" sz="4800" b="0" strike="noStrike" spc="-1" dirty="0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6862680"/>
            <a:ext cx="106912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173277"/>
                </a:solidFill>
                <a:latin typeface="Montserrat"/>
              </a:rPr>
              <a:t>202</a:t>
            </a:r>
            <a:r>
              <a:rPr lang="ru-RU" sz="1600" b="0" strike="noStrike" spc="-1" dirty="0" smtClean="0">
                <a:solidFill>
                  <a:srgbClr val="173277"/>
                </a:solidFill>
                <a:latin typeface="Montserrat"/>
              </a:rPr>
              <a:t>1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84" name="Рисунок 2"/>
          <p:cNvPicPr/>
          <p:nvPr/>
        </p:nvPicPr>
        <p:blipFill>
          <a:blip r:embed="rId3"/>
          <a:stretch/>
        </p:blipFill>
        <p:spPr>
          <a:xfrm>
            <a:off x="4115160" y="5178600"/>
            <a:ext cx="2232360" cy="14266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581040" y="2624040"/>
            <a:ext cx="8197200" cy="22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Модули и библиотеки, модификатор </a:t>
            </a:r>
            <a:r>
              <a:rPr lang="ru-RU" sz="2000" spc="-1" dirty="0" err="1">
                <a:solidFill>
                  <a:srgbClr val="004892"/>
                </a:solidFill>
                <a:latin typeface="Montserrat"/>
              </a:rPr>
              <a:t>internal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 err="1">
                <a:solidFill>
                  <a:srgbClr val="004892"/>
                </a:solidFill>
                <a:latin typeface="Montserrat"/>
              </a:rPr>
              <a:t>IoC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-контейнеры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Принципы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SOLID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45756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z="2000" spc="-1" dirty="0" smtClean="0">
                <a:latin typeface="Montserrat"/>
              </a:rPr>
              <a:t>S </a:t>
            </a:r>
            <a:r>
              <a:rPr lang="en-US" sz="2000" spc="-1" dirty="0">
                <a:latin typeface="Montserrat"/>
              </a:rPr>
              <a:t>– The Single Responsibility Principle</a:t>
            </a:r>
          </a:p>
          <a:p>
            <a:pPr marL="45756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z="2000" spc="-1" dirty="0">
                <a:latin typeface="Montserrat"/>
              </a:rPr>
              <a:t>O – The Open-Closed Principle</a:t>
            </a:r>
          </a:p>
          <a:p>
            <a:pPr marL="45756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z="2000" spc="-1" dirty="0">
                <a:latin typeface="Montserrat"/>
              </a:rPr>
              <a:t>L – The </a:t>
            </a:r>
            <a:r>
              <a:rPr lang="en-US" sz="2000" spc="-1" dirty="0" err="1">
                <a:latin typeface="Montserrat"/>
              </a:rPr>
              <a:t>Liskov</a:t>
            </a:r>
            <a:r>
              <a:rPr lang="en-US" sz="2000" spc="-1" dirty="0">
                <a:latin typeface="Montserrat"/>
              </a:rPr>
              <a:t> Substitution Principle</a:t>
            </a:r>
          </a:p>
          <a:p>
            <a:pPr marL="45756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z="2000" spc="-1" dirty="0">
                <a:latin typeface="Montserrat"/>
              </a:rPr>
              <a:t>I – Interface Segregation Principle</a:t>
            </a:r>
          </a:p>
          <a:p>
            <a:pPr marL="457560" indent="-4572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Wingdings" panose="05000000000000000000" pitchFamily="2" charset="2"/>
              <a:buChar char="§"/>
            </a:pPr>
            <a:r>
              <a:rPr lang="en-US" sz="2000" spc="-1" dirty="0">
                <a:latin typeface="Montserrat"/>
              </a:rPr>
              <a:t>D – The 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95164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81040" y="800280"/>
            <a:ext cx="8048160" cy="229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800" b="0" strike="noStrike" spc="-1">
                <a:solidFill>
                  <a:srgbClr val="004892"/>
                </a:solidFill>
                <a:latin typeface="Montserrat Bold"/>
              </a:rPr>
              <a:t>Спасибо за внимание!</a:t>
            </a:r>
            <a:endParaRPr lang="en-US" sz="4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0" y="6862680"/>
            <a:ext cx="106912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173277"/>
                </a:solidFill>
                <a:latin typeface="Montserrat"/>
              </a:rPr>
              <a:t>202</a:t>
            </a:r>
            <a:r>
              <a:rPr lang="ru-RU" sz="1600" b="0" strike="noStrike" spc="-1" dirty="0" smtClean="0">
                <a:solidFill>
                  <a:srgbClr val="173277"/>
                </a:solidFill>
                <a:latin typeface="Montserrat"/>
              </a:rPr>
              <a:t>1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04" name="Рисунок 2"/>
          <p:cNvPicPr/>
          <p:nvPr/>
        </p:nvPicPr>
        <p:blipFill>
          <a:blip r:embed="rId2"/>
          <a:stretch/>
        </p:blipFill>
        <p:spPr>
          <a:xfrm>
            <a:off x="4115160" y="5178600"/>
            <a:ext cx="2232360" cy="142668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581040" y="1833480"/>
            <a:ext cx="8048160" cy="22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4892"/>
                </a:solidFill>
                <a:latin typeface="Montserrat"/>
              </a:rPr>
              <a:t>Рады видеть Вас на наших мероприятиях!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The Single Responsibility Principle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Принцип единственной ответственности.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Любой сложный класс должен быть разбит на несколько простых составляющих, отвечающих за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определенный аспект поведения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что упрощает как понимание, так и будущее развитие.</a:t>
            </a:r>
          </a:p>
        </p:txBody>
      </p:sp>
    </p:spTree>
    <p:extLst>
      <p:ext uri="{BB962C8B-B14F-4D97-AF65-F5344CB8AC3E}">
        <p14:creationId xmlns:p14="http://schemas.microsoft.com/office/powerpoint/2010/main" val="260516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The Single Responsibility Principle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581" y="2188073"/>
            <a:ext cx="4398884" cy="3744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43" y="1684017"/>
            <a:ext cx="3172664" cy="18722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550" y="3844257"/>
            <a:ext cx="4104457" cy="1331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239" y="5560962"/>
            <a:ext cx="4165776" cy="9556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1052" y="2083206"/>
            <a:ext cx="4482674" cy="35221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509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The Open-Closed Principle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Принцип Открыт-Закрыт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программные сущности (классы, интерфейсы и т.п.) открыты для расширения, но закрыты для изменения. Это означает, что эти сущности могут менять свое поведение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без изменения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их исходного кода. Открытость сущностей означает возможность внесения изменений в поведении, путем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изменения реализации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или же путем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переопределения поведения в наследниках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476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The Open-Closed Principle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71" y="1666657"/>
            <a:ext cx="4104456" cy="49092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07" y="2109457"/>
            <a:ext cx="4085063" cy="3663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492" y="1810673"/>
            <a:ext cx="4351173" cy="1368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9003" y="3471457"/>
            <a:ext cx="4680520" cy="8942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0866" y="4621624"/>
            <a:ext cx="4698657" cy="8860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8255" y="5675052"/>
            <a:ext cx="4714878" cy="900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834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The </a:t>
            </a: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Liskov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 Substitution Principle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Принцип замещения Барбары Лисков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корректной реализации отношения «ЯВЛЯЕТСЯ», наследник может ослаблять предусловие и усиливать постусловие (требовать меньше и гарантировать больше), при этом инварианты базового класса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должны выполняться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наследником.</a:t>
            </a:r>
          </a:p>
        </p:txBody>
      </p:sp>
    </p:spTree>
    <p:extLst>
      <p:ext uri="{BB962C8B-B14F-4D97-AF65-F5344CB8AC3E}">
        <p14:creationId xmlns:p14="http://schemas.microsoft.com/office/powerpoint/2010/main" val="172787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The </a:t>
            </a: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Liskov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 Substitution Principle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78" y="2297381"/>
            <a:ext cx="3240360" cy="3122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94" y="1579723"/>
            <a:ext cx="3600400" cy="1998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694" y="3955989"/>
            <a:ext cx="3820522" cy="22997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&quot;No&quot; Symbol 17"/>
          <p:cNvSpPr/>
          <p:nvPr/>
        </p:nvSpPr>
        <p:spPr>
          <a:xfrm>
            <a:off x="8212972" y="1397405"/>
            <a:ext cx="1132258" cy="1118424"/>
          </a:xfrm>
          <a:prstGeom prst="noSmoking">
            <a:avLst>
              <a:gd name="adj" fmla="val 707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L-Shape 18"/>
          <p:cNvSpPr/>
          <p:nvPr/>
        </p:nvSpPr>
        <p:spPr>
          <a:xfrm rot="18882880">
            <a:off x="8410171" y="3451854"/>
            <a:ext cx="898517" cy="813779"/>
          </a:xfrm>
          <a:prstGeom prst="corner">
            <a:avLst>
              <a:gd name="adj1" fmla="val 28760"/>
              <a:gd name="adj2" fmla="val 29902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Interface Segregation Principle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Принцип разделения интерфейсов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что слишком «толстые» интерфейсы необходимо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разделять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на более маленькие и специфические, чтобы клиенты маленьких интерфейсов знали только о методах, которые необходимы им в работе.</a:t>
            </a:r>
          </a:p>
        </p:txBody>
      </p:sp>
    </p:spTree>
    <p:extLst>
      <p:ext uri="{BB962C8B-B14F-4D97-AF65-F5344CB8AC3E}">
        <p14:creationId xmlns:p14="http://schemas.microsoft.com/office/powerpoint/2010/main" val="325984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Interface Segregation Principle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71" y="2032934"/>
            <a:ext cx="3024336" cy="1847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611" y="1655987"/>
            <a:ext cx="3600402" cy="1008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3610" y="2956731"/>
            <a:ext cx="3312369" cy="10452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3610" y="4392291"/>
            <a:ext cx="3148715" cy="936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823" y="2750693"/>
            <a:ext cx="5156246" cy="3024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796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The Dependency Inversion Principle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Принцип инверсии зависимостей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Модули верхнего уровня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 должны зависеть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от модулей нижнего уровня. И те и другие должны зависеть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от абстракций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516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94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The Dependency Inversion Principle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75" y="1653194"/>
            <a:ext cx="4482674" cy="3522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410" y="2173242"/>
            <a:ext cx="3074836" cy="8640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410" y="3583551"/>
            <a:ext cx="3442809" cy="1368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475" y="1830600"/>
            <a:ext cx="4665351" cy="3872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753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27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Паттерны проектирования</a:t>
            </a:r>
            <a:endParaRPr lang="en-US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Паттернами проектирования – это решения часто встречающихся проблем в области разработки ПО. 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Паттерны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не являются готовыми решениями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которые можно преобразовать в код, а представляют общее описание решения проблемы, которое можно использовать в различных ситуациях.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73401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Паттерны проектирования</a:t>
            </a:r>
            <a:endParaRPr lang="en-US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dirty="0">
                <a:latin typeface="Montserrat"/>
              </a:rPr>
              <a:t>Зачастую, паттерны представляют собой архитектурные решения для разрабатываемого приложения, либо его части.</a:t>
            </a:r>
          </a:p>
          <a:p>
            <a:r>
              <a:rPr lang="ru-RU" sz="2000" dirty="0">
                <a:latin typeface="Montserrat"/>
              </a:rPr>
              <a:t>Паттерны могут реализовываться в проекте даже в тех местах, где их применение на данный момент является не очевидным, но позволит упростить дальнейшую разработку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0257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Паттерны проектирования</a:t>
            </a:r>
            <a:endParaRPr lang="en-US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dirty="0">
                <a:latin typeface="Montserrat"/>
              </a:rPr>
              <a:t>Типы паттернов</a:t>
            </a:r>
            <a:r>
              <a:rPr lang="ru-RU" sz="2000" dirty="0" smtClean="0">
                <a:latin typeface="Montserrat"/>
              </a:rPr>
              <a:t>:</a:t>
            </a:r>
            <a:endParaRPr lang="en-US" sz="2000" dirty="0" smtClean="0">
              <a:latin typeface="Montserrat"/>
            </a:endParaRPr>
          </a:p>
          <a:p>
            <a:endParaRPr lang="en-US" sz="2000" dirty="0" smtClean="0">
              <a:latin typeface="Montserra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b="1" dirty="0">
                <a:latin typeface="Montserrat"/>
              </a:rPr>
              <a:t>Структурные </a:t>
            </a:r>
            <a:r>
              <a:rPr lang="ru-RU" sz="2000" b="1" dirty="0" smtClean="0">
                <a:latin typeface="Montserrat"/>
              </a:rPr>
              <a:t>паттерны</a:t>
            </a:r>
            <a:endParaRPr lang="en-US" sz="2000" b="1" dirty="0" smtClean="0">
              <a:latin typeface="Montserra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2000" b="1" dirty="0">
              <a:latin typeface="Montserra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b="1" dirty="0">
                <a:latin typeface="Montserrat"/>
              </a:rPr>
              <a:t>Порождающие </a:t>
            </a:r>
            <a:r>
              <a:rPr lang="ru-RU" sz="2000" b="1" dirty="0" smtClean="0">
                <a:latin typeface="Montserrat"/>
              </a:rPr>
              <a:t>паттерны</a:t>
            </a:r>
            <a:endParaRPr lang="en-US" sz="2000" b="1" dirty="0" smtClean="0">
              <a:latin typeface="Montserra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sz="2000" b="1" dirty="0">
              <a:latin typeface="Montserra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b="1" dirty="0">
                <a:latin typeface="Montserrat"/>
              </a:rPr>
              <a:t>Поведенческие </a:t>
            </a:r>
            <a:r>
              <a:rPr lang="ru-RU" sz="2000" b="1" dirty="0" smtClean="0">
                <a:latin typeface="Montserrat"/>
              </a:rPr>
              <a:t>паттерны</a:t>
            </a:r>
            <a:endParaRPr lang="ru-RU" sz="2000" b="1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080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Структурные паттерны</a:t>
            </a:r>
            <a:endParaRPr lang="en-US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dirty="0">
                <a:latin typeface="Montserrat"/>
              </a:rPr>
              <a:t>Структурные паттерны предназначены для выстраивания </a:t>
            </a:r>
            <a:r>
              <a:rPr lang="ru-RU" sz="2000" b="1" dirty="0">
                <a:latin typeface="Montserrat"/>
              </a:rPr>
              <a:t>правильной иерархии классов</a:t>
            </a:r>
            <a:r>
              <a:rPr lang="ru-RU" sz="2000" dirty="0">
                <a:latin typeface="Montserrat"/>
              </a:rPr>
              <a:t> (упрощение создания новых классов, расширение существующих) и </a:t>
            </a:r>
            <a:r>
              <a:rPr lang="ru-RU" sz="2000" b="1" dirty="0">
                <a:latin typeface="Montserrat"/>
              </a:rPr>
              <a:t>правильного взаимодействия между классами </a:t>
            </a:r>
            <a:r>
              <a:rPr lang="ru-RU" sz="2000" dirty="0">
                <a:latin typeface="Montserrat"/>
              </a:rPr>
              <a:t>(уменьшение взаимосвязанности и т.п.)</a:t>
            </a:r>
          </a:p>
        </p:txBody>
      </p:sp>
    </p:spTree>
    <p:extLst>
      <p:ext uri="{BB962C8B-B14F-4D97-AF65-F5344CB8AC3E}">
        <p14:creationId xmlns:p14="http://schemas.microsoft.com/office/powerpoint/2010/main" val="80288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Структурные паттерны</a:t>
            </a:r>
            <a:endParaRPr lang="en-US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ru-RU" sz="2000" b="1" dirty="0">
                <a:latin typeface="Montserrat"/>
              </a:rPr>
              <a:t>Паттерн </a:t>
            </a:r>
            <a:r>
              <a:rPr lang="en-US" sz="2000" b="1" dirty="0">
                <a:latin typeface="Montserrat"/>
              </a:rPr>
              <a:t>Adapter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>
                <a:latin typeface="Montserrat"/>
              </a:rPr>
              <a:t>Bridge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>
                <a:latin typeface="Montserrat"/>
              </a:rPr>
              <a:t>Composite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>
                <a:latin typeface="Montserrat"/>
              </a:rPr>
              <a:t>Decorator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>
                <a:latin typeface="Montserrat"/>
              </a:rPr>
              <a:t>Facade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>
                <a:latin typeface="Montserrat"/>
              </a:rPr>
              <a:t>Flyweight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 smtClean="0">
                <a:latin typeface="Montserrat"/>
              </a:rPr>
              <a:t>Proxy</a:t>
            </a:r>
            <a:endParaRPr lang="en-US" sz="20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833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Adapter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dirty="0">
                <a:latin typeface="Montserrat"/>
              </a:rPr>
              <a:t>Паттерн </a:t>
            </a:r>
            <a:r>
              <a:rPr lang="ru-RU" sz="2000" dirty="0" err="1">
                <a:latin typeface="Montserrat"/>
              </a:rPr>
              <a:t>Adapter</a:t>
            </a:r>
            <a:r>
              <a:rPr lang="ru-RU" sz="2000" dirty="0">
                <a:latin typeface="Montserrat"/>
              </a:rPr>
              <a:t> – это структурный паттерн проектирования, который позволяет объектам с несовместимыми интерфейсами работать вместе.</a:t>
            </a:r>
          </a:p>
        </p:txBody>
      </p:sp>
    </p:spTree>
    <p:extLst>
      <p:ext uri="{BB962C8B-B14F-4D97-AF65-F5344CB8AC3E}">
        <p14:creationId xmlns:p14="http://schemas.microsoft.com/office/powerpoint/2010/main" val="89021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878" y="1830600"/>
            <a:ext cx="7679882" cy="4093522"/>
          </a:xfrm>
          <a:prstGeom prst="rect">
            <a:avLst/>
          </a:prstGeom>
        </p:spPr>
      </p:pic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3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169252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Adapter</a:t>
            </a:r>
          </a:p>
        </p:txBody>
      </p:sp>
      <p:sp>
        <p:nvSpPr>
          <p:cNvPr id="8" name="Скругленный прямоугольник 8"/>
          <p:cNvSpPr/>
          <p:nvPr/>
        </p:nvSpPr>
        <p:spPr>
          <a:xfrm>
            <a:off x="467280" y="4718078"/>
            <a:ext cx="3483433" cy="9505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Montserrat"/>
              </a:rPr>
              <a:t>Двигаться по дорогам</a:t>
            </a:r>
            <a:endParaRPr lang="en-US" sz="2000" dirty="0" smtClean="0">
              <a:latin typeface="Montserrat"/>
            </a:endParaRPr>
          </a:p>
          <a:p>
            <a:pPr algn="ctr"/>
            <a:r>
              <a:rPr lang="ru-RU" sz="2000" dirty="0" smtClean="0">
                <a:latin typeface="Montserrat"/>
              </a:rPr>
              <a:t>Прикреплять прицеп</a:t>
            </a:r>
          </a:p>
          <a:p>
            <a:pPr algn="ctr"/>
            <a:r>
              <a:rPr lang="ru-RU" sz="2000" dirty="0" smtClean="0">
                <a:latin typeface="Montserrat"/>
              </a:rPr>
              <a:t>Сигналить</a:t>
            </a:r>
            <a:endParaRPr lang="ru-RU" sz="2000" dirty="0">
              <a:latin typeface="Montserrat"/>
            </a:endParaRPr>
          </a:p>
        </p:txBody>
      </p:sp>
      <p:sp>
        <p:nvSpPr>
          <p:cNvPr id="9" name="Скругленный прямоугольник 3"/>
          <p:cNvSpPr/>
          <p:nvPr/>
        </p:nvSpPr>
        <p:spPr>
          <a:xfrm>
            <a:off x="581040" y="1765750"/>
            <a:ext cx="3369673" cy="11304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Montserrat"/>
              </a:rPr>
              <a:t>Двигаться по рельсам</a:t>
            </a:r>
          </a:p>
          <a:p>
            <a:pPr algn="ctr"/>
            <a:r>
              <a:rPr lang="ru-RU" sz="2000" dirty="0" smtClean="0">
                <a:latin typeface="Montserrat"/>
              </a:rPr>
              <a:t>Прикреплять вагоны</a:t>
            </a:r>
          </a:p>
          <a:p>
            <a:pPr algn="ctr"/>
            <a:r>
              <a:rPr lang="ru-RU" sz="2000" dirty="0" smtClean="0">
                <a:latin typeface="Montserrat"/>
              </a:rPr>
              <a:t>Гудеть в свисток</a:t>
            </a:r>
            <a:endParaRPr lang="ru-RU" sz="2000" dirty="0">
              <a:latin typeface="Montserrat"/>
            </a:endParaRPr>
          </a:p>
        </p:txBody>
      </p:sp>
      <p:pic>
        <p:nvPicPr>
          <p:cNvPr id="10" name="Picture 2" descr="Картинки по запросу абстрактный поез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" t="13284" r="6008" b="27931"/>
          <a:stretch/>
        </p:blipFill>
        <p:spPr bwMode="auto">
          <a:xfrm>
            <a:off x="3692558" y="2491867"/>
            <a:ext cx="2160241" cy="1440160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encrypted-tbn0.gstatic.com/images?q=tbn:ANd9GcTLN-RjcTT2-J3kec-eP1i6tWYJbfTGwctYX30wPWPhZPNZPvZSmA&amp;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56" y="1650600"/>
            <a:ext cx="1816635" cy="136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https://cdni.rbth.com/rbthmedia/images/2019.08/original/5d5d11b715e9f925ca0b920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913" y="2277618"/>
            <a:ext cx="2026018" cy="140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https://i.ytimg.com/vi/VfJKZzYgZ68/maxresdefaul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953" y="2720737"/>
            <a:ext cx="2433627" cy="136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Картинки по запросу абстрактный автомобиль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8" t="33159" r="11834" b="33067"/>
          <a:stretch/>
        </p:blipFill>
        <p:spPr bwMode="auto">
          <a:xfrm>
            <a:off x="3743219" y="5021969"/>
            <a:ext cx="2454348" cy="106710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2" descr="https://encrypted-tbn0.gstatic.com/images?q=tbn:ANd9GcQXcPUCZbbcr9egmmWavDRh7EeHo29qSwJohYXJ4tJXAC60gEhC&amp;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567" y="4459487"/>
            <a:ext cx="1624615" cy="121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4" descr="https://avtonov.info/wp-content/uploads/2019/07/21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179" y="4451741"/>
            <a:ext cx="1798526" cy="124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6" descr="https://s0.rbk.ru/v6_top_pics/resized/1280xH/media/img/1/54/754842938381541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771" y="5462973"/>
            <a:ext cx="2504416" cy="125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Стрелка вверх 9"/>
          <p:cNvSpPr/>
          <p:nvPr/>
        </p:nvSpPr>
        <p:spPr>
          <a:xfrm>
            <a:off x="4201750" y="4128531"/>
            <a:ext cx="1296144" cy="5250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62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924840" cy="62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20"/>
            <a:ext cx="9667440" cy="3182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latin typeface="Montserrat Bold"/>
              </a:rPr>
              <a:t>KISS, LIM, YAGNI</a:t>
            </a:r>
            <a:endParaRPr lang="en-US" sz="2000" spc="-1" dirty="0">
              <a:latin typeface="Montserrat Bold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>
                <a:latin typeface="Montserrat Bold"/>
              </a:rPr>
              <a:t>DRY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spc="-1" dirty="0">
              <a:latin typeface="Montserrat Bold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>
                <a:latin typeface="Montserrat Bold"/>
              </a:rPr>
              <a:t>SOLID</a:t>
            </a:r>
          </a:p>
        </p:txBody>
      </p:sp>
    </p:spTree>
    <p:extLst>
      <p:ext uri="{BB962C8B-B14F-4D97-AF65-F5344CB8AC3E}">
        <p14:creationId xmlns:p14="http://schemas.microsoft.com/office/powerpoint/2010/main" val="105659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Adapter</a:t>
            </a:r>
          </a:p>
        </p:txBody>
      </p:sp>
      <p:pic>
        <p:nvPicPr>
          <p:cNvPr id="8" name="Picture 2" descr="Паттерн Адапте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364" y="1601701"/>
            <a:ext cx="7401559" cy="46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ine Callout 2 8"/>
          <p:cNvSpPr/>
          <p:nvPr/>
        </p:nvSpPr>
        <p:spPr>
          <a:xfrm>
            <a:off x="8159021" y="1609482"/>
            <a:ext cx="1368152" cy="612648"/>
          </a:xfrm>
          <a:prstGeom prst="borderCallout2">
            <a:avLst>
              <a:gd name="adj1" fmla="val 18750"/>
              <a:gd name="adj2" fmla="val -8333"/>
              <a:gd name="adj3" fmla="val 28379"/>
              <a:gd name="adj4" fmla="val -74878"/>
              <a:gd name="adj5" fmla="val 96451"/>
              <a:gd name="adj6" fmla="val -131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Montserrat"/>
              </a:rPr>
              <a:t>Adaptee</a:t>
            </a:r>
            <a:endParaRPr lang="en-US" sz="1600" dirty="0">
              <a:latin typeface="Montserrat"/>
            </a:endParaRPr>
          </a:p>
        </p:txBody>
      </p:sp>
      <p:sp>
        <p:nvSpPr>
          <p:cNvPr id="10" name="Line Callout 2 9"/>
          <p:cNvSpPr/>
          <p:nvPr/>
        </p:nvSpPr>
        <p:spPr>
          <a:xfrm>
            <a:off x="8116464" y="3949688"/>
            <a:ext cx="1368152" cy="612648"/>
          </a:xfrm>
          <a:prstGeom prst="borderCallout2">
            <a:avLst>
              <a:gd name="adj1" fmla="val -5323"/>
              <a:gd name="adj2" fmla="val 33349"/>
              <a:gd name="adj3" fmla="val -75938"/>
              <a:gd name="adj4" fmla="val 17828"/>
              <a:gd name="adj5" fmla="val -78481"/>
              <a:gd name="adj6" fmla="val -37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Adapter</a:t>
            </a:r>
            <a:endParaRPr lang="en-US" sz="1600" dirty="0">
              <a:latin typeface="Montserrat"/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1995784" y="5921352"/>
            <a:ext cx="1368152" cy="612648"/>
          </a:xfrm>
          <a:prstGeom prst="borderCallout2">
            <a:avLst>
              <a:gd name="adj1" fmla="val -6928"/>
              <a:gd name="adj2" fmla="val 57783"/>
              <a:gd name="adj3" fmla="val -45445"/>
              <a:gd name="adj4" fmla="val 63822"/>
              <a:gd name="adj5" fmla="val -89714"/>
              <a:gd name="adj6" fmla="val 1476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Client</a:t>
            </a:r>
            <a:endParaRPr lang="en-US" sz="1600" dirty="0">
              <a:latin typeface="Montserra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355824" y="1455676"/>
            <a:ext cx="5400600" cy="3600400"/>
          </a:xfrm>
          <a:prstGeom prst="roundRect">
            <a:avLst/>
          </a:prstGeom>
          <a:noFill/>
          <a:ln w="571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ine Callout 2 13"/>
          <p:cNvSpPr/>
          <p:nvPr/>
        </p:nvSpPr>
        <p:spPr>
          <a:xfrm>
            <a:off x="420044" y="1796625"/>
            <a:ext cx="1368152" cy="612648"/>
          </a:xfrm>
          <a:prstGeom prst="borderCallout2">
            <a:avLst>
              <a:gd name="adj1" fmla="val 21960"/>
              <a:gd name="adj2" fmla="val 104495"/>
              <a:gd name="adj3" fmla="val -11743"/>
              <a:gd name="adj4" fmla="val 119877"/>
              <a:gd name="adj5" fmla="val -23915"/>
              <a:gd name="adj6" fmla="val 15192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/>
              </a:rPr>
              <a:t>T</a:t>
            </a:r>
            <a:r>
              <a:rPr lang="en-US" sz="2000" dirty="0" smtClean="0">
                <a:latin typeface="Montserrat"/>
              </a:rPr>
              <a:t>arget</a:t>
            </a:r>
            <a:endParaRPr lang="en-US" sz="16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9988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Порождающие паттерны</a:t>
            </a:r>
            <a:endParaRPr lang="en-US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dirty="0">
                <a:latin typeface="Montserrat"/>
              </a:rPr>
              <a:t>Порождающие паттерны проектирования предназначены для </a:t>
            </a:r>
            <a:r>
              <a:rPr lang="ru-RU" sz="2000" b="1" dirty="0">
                <a:latin typeface="Montserrat"/>
              </a:rPr>
              <a:t>создания объектов</a:t>
            </a:r>
            <a:r>
              <a:rPr lang="ru-RU" sz="2000" dirty="0">
                <a:latin typeface="Montserrat"/>
              </a:rPr>
              <a:t>, позволяя системе оставаться независимой как от самого процесса порождения, так и от типов порождаемых объектов.</a:t>
            </a:r>
          </a:p>
        </p:txBody>
      </p:sp>
    </p:spTree>
    <p:extLst>
      <p:ext uri="{BB962C8B-B14F-4D97-AF65-F5344CB8AC3E}">
        <p14:creationId xmlns:p14="http://schemas.microsoft.com/office/powerpoint/2010/main" val="333348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Порождающие паттерны</a:t>
            </a:r>
            <a:endParaRPr lang="en-US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>
                <a:latin typeface="Montserrat"/>
              </a:rPr>
              <a:t>Factory Method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>
                <a:latin typeface="Montserrat"/>
              </a:rPr>
              <a:t>Abstract Factory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>
                <a:latin typeface="Montserrat"/>
              </a:rPr>
              <a:t>Builder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>
                <a:latin typeface="Montserrat"/>
              </a:rPr>
              <a:t>Prototype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ru-RU" sz="2000" b="1" dirty="0">
                <a:latin typeface="Montserrat"/>
              </a:rPr>
              <a:t>Паттерн </a:t>
            </a:r>
            <a:r>
              <a:rPr lang="en-US" sz="2000" b="1" dirty="0">
                <a:latin typeface="Montserrat"/>
              </a:rPr>
              <a:t>Singleton </a:t>
            </a:r>
          </a:p>
          <a:p>
            <a:pPr marL="285750" indent="-285750" fontAlgn="base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>
                <a:latin typeface="Montserrat"/>
              </a:rPr>
              <a:t>Object </a:t>
            </a:r>
            <a:r>
              <a:rPr lang="en-US" sz="2000" dirty="0" smtClean="0">
                <a:latin typeface="Montserrat"/>
              </a:rPr>
              <a:t>Pool</a:t>
            </a:r>
            <a:endParaRPr lang="en-US" sz="20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5423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Singleton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dirty="0">
                <a:latin typeface="Montserrat"/>
              </a:rPr>
              <a:t>Паттерн Singleton контролирует создание </a:t>
            </a:r>
            <a:r>
              <a:rPr lang="ru-RU" sz="2000" b="1" dirty="0">
                <a:latin typeface="Montserrat"/>
              </a:rPr>
              <a:t>единственного</a:t>
            </a:r>
            <a:r>
              <a:rPr lang="ru-RU" sz="2000" dirty="0">
                <a:latin typeface="Montserrat"/>
              </a:rPr>
              <a:t> экземпляра некоторого класса и предоставляет доступ к нему.</a:t>
            </a:r>
          </a:p>
        </p:txBody>
      </p:sp>
    </p:spTree>
    <p:extLst>
      <p:ext uri="{BB962C8B-B14F-4D97-AF65-F5344CB8AC3E}">
        <p14:creationId xmlns:p14="http://schemas.microsoft.com/office/powerpoint/2010/main" val="355597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Singleton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dirty="0">
                <a:latin typeface="Montserrat"/>
              </a:rPr>
              <a:t>Singleton возлагает контроль над созданием единственного объекта на сам класс. Доступ к этому объекту осуществляется через </a:t>
            </a:r>
            <a:r>
              <a:rPr lang="ru-RU" sz="2000" b="1" dirty="0">
                <a:latin typeface="Montserrat"/>
              </a:rPr>
              <a:t>статическую</a:t>
            </a:r>
            <a:r>
              <a:rPr lang="ru-RU" sz="2000" dirty="0">
                <a:latin typeface="Montserrat"/>
              </a:rPr>
              <a:t> функцию-член класса, которая возвращает указатель или ссылку на него. Этот объект будет создан только при </a:t>
            </a:r>
            <a:r>
              <a:rPr lang="ru-RU" sz="2000" b="1" dirty="0">
                <a:latin typeface="Montserrat"/>
              </a:rPr>
              <a:t>первом</a:t>
            </a:r>
            <a:r>
              <a:rPr lang="ru-RU" sz="2000" dirty="0">
                <a:latin typeface="Montserrat"/>
              </a:rPr>
              <a:t> обращении к методу, а все последующие вызовы просто возвращают его адрес.</a:t>
            </a:r>
          </a:p>
        </p:txBody>
      </p:sp>
    </p:spTree>
    <p:extLst>
      <p:ext uri="{BB962C8B-B14F-4D97-AF65-F5344CB8AC3E}">
        <p14:creationId xmlns:p14="http://schemas.microsoft.com/office/powerpoint/2010/main" val="327832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Singleton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13" y="1767995"/>
            <a:ext cx="4303383" cy="3804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914" y="4465692"/>
            <a:ext cx="4078508" cy="22126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638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Singleton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. Пример</a:t>
            </a:r>
            <a:endParaRPr lang="en-US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059" y="1673050"/>
            <a:ext cx="4820164" cy="18279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295" y="3977305"/>
            <a:ext cx="4287555" cy="25566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571" y="3689274"/>
            <a:ext cx="3839517" cy="25189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248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 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Singleton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. Пример</a:t>
            </a:r>
            <a:endParaRPr lang="en-US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53" y="1949313"/>
            <a:ext cx="3888432" cy="3781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041" y="2093329"/>
            <a:ext cx="3816424" cy="158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0041" y="4325577"/>
            <a:ext cx="3960440" cy="16314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603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Паттерны поведения</a:t>
            </a:r>
            <a:endParaRPr lang="en-US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dirty="0">
                <a:latin typeface="Montserrat"/>
              </a:rPr>
              <a:t>Паттерны поведения рассматривают вопросы о связях между объектами и </a:t>
            </a:r>
            <a:r>
              <a:rPr lang="ru-RU" sz="2000" b="1" dirty="0">
                <a:latin typeface="Montserrat"/>
              </a:rPr>
              <a:t>распределением обязанностей </a:t>
            </a:r>
            <a:r>
              <a:rPr lang="ru-RU" sz="2000" dirty="0">
                <a:latin typeface="Montserrat"/>
              </a:rPr>
              <a:t>между ними. Для этого могут использоваться механизмы, основанные как на наследовании, так и на композиции.</a:t>
            </a:r>
          </a:p>
        </p:txBody>
      </p:sp>
    </p:spTree>
    <p:extLst>
      <p:ext uri="{BB962C8B-B14F-4D97-AF65-F5344CB8AC3E}">
        <p14:creationId xmlns:p14="http://schemas.microsoft.com/office/powerpoint/2010/main" val="343931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Паттерны поведения</a:t>
            </a:r>
            <a:endParaRPr lang="en-US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8"/>
            <a:ext cx="9667440" cy="35470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b="1" dirty="0">
                <a:latin typeface="Montserrat"/>
              </a:rPr>
              <a:t>Паттерн </a:t>
            </a:r>
            <a:r>
              <a:rPr lang="en-US" sz="2000" b="1" dirty="0">
                <a:latin typeface="Montserrat"/>
              </a:rPr>
              <a:t>Chain of Responsibility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>
                <a:latin typeface="Montserrat"/>
              </a:rPr>
              <a:t>Command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>
                <a:latin typeface="Montserrat"/>
              </a:rPr>
              <a:t>Iterator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>
                <a:latin typeface="Montserrat"/>
              </a:rPr>
              <a:t>Interpreter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>
                <a:latin typeface="Montserrat"/>
              </a:rPr>
              <a:t>Mediator </a:t>
            </a:r>
            <a:endParaRPr lang="en-US" sz="2000" dirty="0" smtClean="0">
              <a:latin typeface="Montserra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>
                <a:latin typeface="Montserrat"/>
              </a:rPr>
              <a:t>Memento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>
                <a:latin typeface="Montserrat"/>
              </a:rPr>
              <a:t>Observer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>
                <a:latin typeface="Montserrat"/>
              </a:rPr>
              <a:t>State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>
                <a:latin typeface="Montserrat"/>
              </a:rPr>
              <a:t>Паттерн </a:t>
            </a:r>
            <a:r>
              <a:rPr lang="en-US" sz="2000" dirty="0">
                <a:latin typeface="Montserrat"/>
              </a:rPr>
              <a:t>Strategy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>
                <a:latin typeface="Montserrat"/>
              </a:rPr>
              <a:t>Template Method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>
                <a:latin typeface="Montserrat"/>
              </a:rPr>
              <a:t>Паттерн </a:t>
            </a:r>
            <a:r>
              <a:rPr lang="en-US" sz="2000" dirty="0" smtClean="0">
                <a:latin typeface="Montserrat"/>
              </a:rPr>
              <a:t>Visitor</a:t>
            </a:r>
            <a:endParaRPr lang="en-US" sz="20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8924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KISS (Keep it short and simple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)*</a:t>
            </a:r>
            <a:endParaRPr lang="ru-RU" sz="1600" spc="-1" dirty="0">
              <a:solidFill>
                <a:srgbClr val="262626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Если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вы создаете простое приложение, которое будет использоваться, например, локально на одной машине, без последующего усложнения архитектуры, то 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 нужно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создавать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громоздкое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решение с разбиением на несколько уровней и соблюдением жестко принципов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40595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Chain of Responsibility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dirty="0">
                <a:latin typeface="Montserrat"/>
              </a:rPr>
              <a:t>Паттерн </a:t>
            </a:r>
            <a:r>
              <a:rPr lang="ru-RU" sz="2000" dirty="0" err="1">
                <a:latin typeface="Montserrat"/>
              </a:rPr>
              <a:t>Chain</a:t>
            </a:r>
            <a:r>
              <a:rPr lang="ru-RU" sz="2000" dirty="0">
                <a:latin typeface="Montserrat"/>
              </a:rPr>
              <a:t> </a:t>
            </a:r>
            <a:r>
              <a:rPr lang="ru-RU" sz="2000" dirty="0" err="1">
                <a:latin typeface="Montserrat"/>
              </a:rPr>
              <a:t>of</a:t>
            </a:r>
            <a:r>
              <a:rPr lang="ru-RU" sz="2000" dirty="0">
                <a:latin typeface="Montserrat"/>
              </a:rPr>
              <a:t> </a:t>
            </a:r>
            <a:r>
              <a:rPr lang="ru-RU" sz="2000" dirty="0" err="1">
                <a:latin typeface="Montserrat"/>
              </a:rPr>
              <a:t>Responsibility</a:t>
            </a:r>
            <a:r>
              <a:rPr lang="ru-RU" sz="2000" dirty="0">
                <a:latin typeface="Montserrat"/>
              </a:rPr>
              <a:t> – это поведенческий паттерн проектирования, который позволяет </a:t>
            </a:r>
            <a:r>
              <a:rPr lang="ru-RU" sz="2000" b="1" dirty="0">
                <a:latin typeface="Montserrat"/>
              </a:rPr>
              <a:t>передавать запросы </a:t>
            </a:r>
            <a:r>
              <a:rPr lang="ru-RU" sz="2000" dirty="0">
                <a:latin typeface="Montserrat"/>
              </a:rPr>
              <a:t>последовательно </a:t>
            </a:r>
            <a:r>
              <a:rPr lang="ru-RU" sz="2000" b="1" dirty="0">
                <a:latin typeface="Montserrat"/>
              </a:rPr>
              <a:t>по цепочке </a:t>
            </a:r>
            <a:r>
              <a:rPr lang="ru-RU" sz="2000" dirty="0">
                <a:latin typeface="Montserrat"/>
              </a:rPr>
              <a:t>обработчиков. Каждый последующий обработчик решает, может ли он обработать запрос сам и стоит ли передавать запрос дальше по цепи.</a:t>
            </a:r>
          </a:p>
        </p:txBody>
      </p:sp>
    </p:spTree>
    <p:extLst>
      <p:ext uri="{BB962C8B-B14F-4D97-AF65-F5344CB8AC3E}">
        <p14:creationId xmlns:p14="http://schemas.microsoft.com/office/powerpoint/2010/main" val="201334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</a:t>
            </a: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Chain of Responsibility</a:t>
            </a:r>
          </a:p>
        </p:txBody>
      </p:sp>
      <p:pic>
        <p:nvPicPr>
          <p:cNvPr id="10" name="Picture 2" descr="Обработчики следуют в цепочке один за други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124" y="2506890"/>
            <a:ext cx="8363272" cy="209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37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Chain of Responsibility</a:t>
            </a:r>
          </a:p>
        </p:txBody>
      </p:sp>
      <p:pic>
        <p:nvPicPr>
          <p:cNvPr id="7" name="Picture 2" descr="Цепочку можно выделить даже из дерева объект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309" y="1650600"/>
            <a:ext cx="8112901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35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Паттерны проектирования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Chain of Responsibility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307" y="1744060"/>
            <a:ext cx="7020905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0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517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Архитектурные паттерны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Архитектурный паттерн (шаблон) – это общее и повторяющееся решение часто возникающей проблемы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архитектуры приложений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пределах заданного контекста. Архитектурные шаблоны схожи с шаблонами программного дизайна, однако имеют более широкий охват.</a:t>
            </a:r>
          </a:p>
        </p:txBody>
      </p:sp>
    </p:spTree>
    <p:extLst>
      <p:ext uri="{BB962C8B-B14F-4D97-AF65-F5344CB8AC3E}">
        <p14:creationId xmlns:p14="http://schemas.microsoft.com/office/powerpoint/2010/main" val="20388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Архитектурные паттерны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Многоуровневый шаблон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Модель-представление-контроллер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Клиент-серверный шаблон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Ведущий-ведомый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Каналы и фильтры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Шаблон посредника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Одноранговый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шаблон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Шина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событийДоска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Интерпретатор</a:t>
            </a:r>
          </a:p>
        </p:txBody>
      </p:sp>
    </p:spTree>
    <p:extLst>
      <p:ext uri="{BB962C8B-B14F-4D97-AF65-F5344CB8AC3E}">
        <p14:creationId xmlns:p14="http://schemas.microsoft.com/office/powerpoint/2010/main" val="324847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Многоуровневый шаблон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Каждый уровень содержит в себе элементы для решения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определенного спектра задач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Каждый уровень предоставляет инструменты для работы слоя выше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9296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Многоуровневый шаблон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Уровни: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Представление (также известен как пользовательский интерфейс)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Бизнес-логика (также известен как уровень предметной области)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Доступ к данным (также известен как уровень хранения данных)</a:t>
            </a:r>
          </a:p>
        </p:txBody>
      </p:sp>
    </p:spTree>
    <p:extLst>
      <p:ext uri="{BB962C8B-B14F-4D97-AF65-F5344CB8AC3E}">
        <p14:creationId xmlns:p14="http://schemas.microsoft.com/office/powerpoint/2010/main" val="228828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Многоуровневый шаблон</a:t>
            </a:r>
          </a:p>
        </p:txBody>
      </p:sp>
      <p:sp>
        <p:nvSpPr>
          <p:cNvPr id="8" name="Smiley Face 7"/>
          <p:cNvSpPr/>
          <p:nvPr/>
        </p:nvSpPr>
        <p:spPr>
          <a:xfrm>
            <a:off x="1934277" y="3533640"/>
            <a:ext cx="914400" cy="914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ontserra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05256" y="1830600"/>
            <a:ext cx="1080120" cy="4320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000" dirty="0" smtClean="0">
                <a:latin typeface="Montserrat"/>
              </a:rPr>
              <a:t>Представление</a:t>
            </a:r>
            <a:endParaRPr lang="en-US" sz="2000" dirty="0">
              <a:latin typeface="Montserra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277464" y="1830600"/>
            <a:ext cx="1080120" cy="43204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000" dirty="0" smtClean="0">
                <a:latin typeface="Montserrat"/>
              </a:rPr>
              <a:t>Бизнес-логика</a:t>
            </a:r>
            <a:endParaRPr lang="en-US" sz="2000" dirty="0">
              <a:latin typeface="Montserra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8149672" y="1830600"/>
            <a:ext cx="1080120" cy="4320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000" dirty="0" smtClean="0">
                <a:latin typeface="Montserrat"/>
              </a:rPr>
              <a:t>Хранилище данных</a:t>
            </a:r>
            <a:endParaRPr lang="en-US" sz="2000" dirty="0">
              <a:latin typeface="Montserrat"/>
            </a:endParaRPr>
          </a:p>
        </p:txBody>
      </p:sp>
      <p:sp>
        <p:nvSpPr>
          <p:cNvPr id="13" name="Right Arrow 12"/>
          <p:cNvSpPr/>
          <p:nvPr/>
        </p:nvSpPr>
        <p:spPr>
          <a:xfrm rot="20696369">
            <a:off x="3103880" y="3425850"/>
            <a:ext cx="864096" cy="50405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ontserrat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587962" y="3222180"/>
            <a:ext cx="586916" cy="62292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ontserrat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7470736" y="3222180"/>
            <a:ext cx="586916" cy="6229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ontserrat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7449604" y="4300576"/>
            <a:ext cx="586916" cy="622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ontserrat"/>
            </a:endParaRPr>
          </a:p>
        </p:txBody>
      </p:sp>
      <p:sp>
        <p:nvSpPr>
          <p:cNvPr id="17" name="Right Arrow 16"/>
          <p:cNvSpPr/>
          <p:nvPr/>
        </p:nvSpPr>
        <p:spPr>
          <a:xfrm rot="10800000">
            <a:off x="5577395" y="4300577"/>
            <a:ext cx="586916" cy="62292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ontserrat"/>
            </a:endParaRPr>
          </a:p>
        </p:txBody>
      </p:sp>
      <p:sp>
        <p:nvSpPr>
          <p:cNvPr id="19" name="Right Arrow 18"/>
          <p:cNvSpPr/>
          <p:nvPr/>
        </p:nvSpPr>
        <p:spPr>
          <a:xfrm rot="11864953">
            <a:off x="3098260" y="4048548"/>
            <a:ext cx="864096" cy="50405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1152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LIM (Less is more)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Чем хуже, тем лучше – подход к разработке программного обеспечения, объявляющий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простоту реализации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 простоту интерфейса более важными, чем любые другие свойства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88069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Концепция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DAL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Концепция обеспечивает возможность смены Хранилища данных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без изменения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бизнес-логики проекта.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основе концепции заложен принцип управляемой работы с данными, который определяет унифицированный и контролируемый способ доступа к различным данным для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37630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Концепция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DAL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Предлагается создавать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интерфейсы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в которых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описывать методы работы с данными в хранилище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При этом реализаций этих интерфейсов может быть множество, в зависимости от различных хранилищ данных, с которым предстоит работать.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Бизнес-логика использует не конкретный способ хранения данных, а абстракции в виде интерфейсов.</a:t>
            </a:r>
          </a:p>
        </p:txBody>
      </p:sp>
    </p:spTree>
    <p:extLst>
      <p:ext uri="{BB962C8B-B14F-4D97-AF65-F5344CB8AC3E}">
        <p14:creationId xmlns:p14="http://schemas.microsoft.com/office/powerpoint/2010/main" val="30756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Концепция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DAL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19" name="Скругленный прямоугольник 3"/>
          <p:cNvSpPr/>
          <p:nvPr/>
        </p:nvSpPr>
        <p:spPr>
          <a:xfrm>
            <a:off x="3118167" y="1644194"/>
            <a:ext cx="4561979" cy="108012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Montserrat"/>
              </a:rPr>
              <a:t>ИСПОЛНЯЕМОЕ ПРИЛОЖЕНИЕ</a:t>
            </a:r>
            <a:endParaRPr lang="ru-RU" sz="2000" dirty="0">
              <a:latin typeface="Montserrat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487050" y="3509664"/>
            <a:ext cx="2808312" cy="2160240"/>
            <a:chOff x="611151" y="3501008"/>
            <a:chExt cx="2808312" cy="2160240"/>
          </a:xfrm>
        </p:grpSpPr>
        <p:grpSp>
          <p:nvGrpSpPr>
            <p:cNvPr id="21" name="Группа 12"/>
            <p:cNvGrpSpPr/>
            <p:nvPr/>
          </p:nvGrpSpPr>
          <p:grpSpPr>
            <a:xfrm>
              <a:off x="611151" y="3501008"/>
              <a:ext cx="2808312" cy="2160240"/>
              <a:chOff x="611151" y="3480846"/>
              <a:chExt cx="2808312" cy="1296144"/>
            </a:xfrm>
          </p:grpSpPr>
          <p:sp>
            <p:nvSpPr>
              <p:cNvPr id="24" name="Скругленный прямоугольник 9"/>
              <p:cNvSpPr/>
              <p:nvPr/>
            </p:nvSpPr>
            <p:spPr>
              <a:xfrm>
                <a:off x="611151" y="3480846"/>
                <a:ext cx="2808312" cy="12961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ru-RU" sz="2000" dirty="0" smtClean="0">
                    <a:latin typeface="Montserrat"/>
                  </a:rPr>
                  <a:t>РЕАЛЗИАЦИЯ</a:t>
                </a:r>
                <a:endParaRPr lang="ru-RU" sz="2000" dirty="0">
                  <a:latin typeface="Montserrat"/>
                </a:endParaRPr>
              </a:p>
            </p:txBody>
          </p:sp>
          <p:sp>
            <p:nvSpPr>
              <p:cNvPr id="25" name="Скругленный прямоугольник 10"/>
              <p:cNvSpPr/>
              <p:nvPr/>
            </p:nvSpPr>
            <p:spPr>
              <a:xfrm>
                <a:off x="755576" y="3897052"/>
                <a:ext cx="2520280" cy="30754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 smtClean="0">
                    <a:latin typeface="Montserrat"/>
                  </a:rPr>
                  <a:t>Реализация </a:t>
                </a:r>
                <a:r>
                  <a:rPr lang="en-US" sz="2000" dirty="0" smtClean="0">
                    <a:latin typeface="Montserrat"/>
                  </a:rPr>
                  <a:t>Interfaces</a:t>
                </a:r>
                <a:endParaRPr lang="ru-RU" sz="2000" dirty="0">
                  <a:latin typeface="Montserrat"/>
                </a:endParaRPr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971191" y="5128175"/>
              <a:ext cx="2088232" cy="3780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 smtClean="0">
                  <a:latin typeface="Montserrat"/>
                </a:rPr>
                <a:t>ХРАНИЛИЩЕ 1</a:t>
              </a:r>
              <a:endParaRPr lang="en-US" sz="2000" dirty="0">
                <a:latin typeface="Montserrat"/>
              </a:endParaRPr>
            </a:p>
          </p:txBody>
        </p:sp>
        <p:sp>
          <p:nvSpPr>
            <p:cNvPr id="23" name="Right Arrow 22"/>
            <p:cNvSpPr/>
            <p:nvPr/>
          </p:nvSpPr>
          <p:spPr>
            <a:xfrm rot="5400000">
              <a:off x="1838204" y="4662848"/>
              <a:ext cx="32349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Montserrat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11045" y="2919828"/>
            <a:ext cx="3394720" cy="3664488"/>
            <a:chOff x="5292080" y="2996952"/>
            <a:chExt cx="3394720" cy="3664488"/>
          </a:xfrm>
        </p:grpSpPr>
        <p:grpSp>
          <p:nvGrpSpPr>
            <p:cNvPr id="27" name="Группа 11"/>
            <p:cNvGrpSpPr/>
            <p:nvPr/>
          </p:nvGrpSpPr>
          <p:grpSpPr>
            <a:xfrm>
              <a:off x="5292080" y="2996952"/>
              <a:ext cx="3394720" cy="3664488"/>
              <a:chOff x="5292080" y="2996952"/>
              <a:chExt cx="3394720" cy="3664488"/>
            </a:xfrm>
          </p:grpSpPr>
          <p:sp>
            <p:nvSpPr>
              <p:cNvPr id="29" name="Скругленный прямоугольник 4"/>
              <p:cNvSpPr/>
              <p:nvPr/>
            </p:nvSpPr>
            <p:spPr>
              <a:xfrm>
                <a:off x="5292080" y="2996952"/>
                <a:ext cx="3394720" cy="3664488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ru-RU" sz="2000" dirty="0" smtClean="0">
                    <a:latin typeface="Montserrat"/>
                  </a:rPr>
                  <a:t>БИЗНЕС-ЛОГИКА</a:t>
                </a:r>
                <a:endParaRPr lang="ru-RU" sz="2000" dirty="0">
                  <a:latin typeface="Montserrat"/>
                </a:endParaRPr>
              </a:p>
            </p:txBody>
          </p:sp>
          <p:sp>
            <p:nvSpPr>
              <p:cNvPr id="30" name="Скругленный прямоугольник 5"/>
              <p:cNvSpPr/>
              <p:nvPr/>
            </p:nvSpPr>
            <p:spPr>
              <a:xfrm>
                <a:off x="5724128" y="3645024"/>
                <a:ext cx="2520280" cy="50405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Montserrat"/>
                  </a:rPr>
                  <a:t>Binding models</a:t>
                </a:r>
                <a:endParaRPr lang="ru-RU" sz="2000" dirty="0">
                  <a:latin typeface="Montserrat"/>
                </a:endParaRPr>
              </a:p>
            </p:txBody>
          </p:sp>
          <p:sp>
            <p:nvSpPr>
              <p:cNvPr id="31" name="Скругленный прямоугольник 6"/>
              <p:cNvSpPr/>
              <p:nvPr/>
            </p:nvSpPr>
            <p:spPr>
              <a:xfrm>
                <a:off x="5724128" y="4401108"/>
                <a:ext cx="2520280" cy="50405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Montserrat"/>
                  </a:rPr>
                  <a:t>Business </a:t>
                </a:r>
                <a:r>
                  <a:rPr lang="en-US" sz="2000" dirty="0">
                    <a:latin typeface="Montserrat"/>
                  </a:rPr>
                  <a:t>logic classes</a:t>
                </a:r>
                <a:endParaRPr lang="ru-RU" sz="2000" dirty="0">
                  <a:latin typeface="Montserrat"/>
                </a:endParaRPr>
              </a:p>
            </p:txBody>
          </p:sp>
          <p:sp>
            <p:nvSpPr>
              <p:cNvPr id="32" name="Скругленный прямоугольник 7"/>
              <p:cNvSpPr/>
              <p:nvPr/>
            </p:nvSpPr>
            <p:spPr>
              <a:xfrm>
                <a:off x="5724128" y="5236573"/>
                <a:ext cx="2520280" cy="50405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Montserrat"/>
                  </a:rPr>
                  <a:t>Interfaces</a:t>
                </a:r>
                <a:endParaRPr lang="ru-RU" sz="2000" dirty="0">
                  <a:latin typeface="Montserrat"/>
                </a:endParaRPr>
              </a:p>
            </p:txBody>
          </p:sp>
          <p:sp>
            <p:nvSpPr>
              <p:cNvPr id="33" name="Скругленный прямоугольник 8"/>
              <p:cNvSpPr/>
              <p:nvPr/>
            </p:nvSpPr>
            <p:spPr>
              <a:xfrm>
                <a:off x="5724128" y="5932939"/>
                <a:ext cx="2520280" cy="504056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latin typeface="Montserrat"/>
                  </a:rPr>
                  <a:t>View models</a:t>
                </a:r>
                <a:endParaRPr lang="ru-RU" sz="2000" dirty="0">
                  <a:latin typeface="Montserrat"/>
                </a:endParaRPr>
              </a:p>
            </p:txBody>
          </p:sp>
        </p:grpSp>
        <p:sp>
          <p:nvSpPr>
            <p:cNvPr id="28" name="Down Arrow 27"/>
            <p:cNvSpPr/>
            <p:nvPr/>
          </p:nvSpPr>
          <p:spPr>
            <a:xfrm rot="10800000">
              <a:off x="6449380" y="4910915"/>
              <a:ext cx="1069776" cy="444302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Montserrat"/>
              </a:endParaRPr>
            </a:p>
          </p:txBody>
        </p:sp>
      </p:grpSp>
      <p:sp>
        <p:nvSpPr>
          <p:cNvPr id="34" name="Right Arrow 33"/>
          <p:cNvSpPr/>
          <p:nvPr/>
        </p:nvSpPr>
        <p:spPr>
          <a:xfrm rot="13335234">
            <a:off x="5633964" y="2878195"/>
            <a:ext cx="1003721" cy="27583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87050" y="3509664"/>
            <a:ext cx="2808312" cy="2160240"/>
            <a:chOff x="611151" y="3501008"/>
            <a:chExt cx="2808312" cy="2160240"/>
          </a:xfrm>
        </p:grpSpPr>
        <p:grpSp>
          <p:nvGrpSpPr>
            <p:cNvPr id="36" name="Группа 12"/>
            <p:cNvGrpSpPr/>
            <p:nvPr/>
          </p:nvGrpSpPr>
          <p:grpSpPr>
            <a:xfrm>
              <a:off x="611151" y="3501008"/>
              <a:ext cx="2808312" cy="2160240"/>
              <a:chOff x="611151" y="3480846"/>
              <a:chExt cx="2808312" cy="1296144"/>
            </a:xfrm>
          </p:grpSpPr>
          <p:sp>
            <p:nvSpPr>
              <p:cNvPr id="39" name="Скругленный прямоугольник 9"/>
              <p:cNvSpPr/>
              <p:nvPr/>
            </p:nvSpPr>
            <p:spPr>
              <a:xfrm>
                <a:off x="611151" y="3480846"/>
                <a:ext cx="2808312" cy="12961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ru-RU" sz="2000" dirty="0" smtClean="0">
                    <a:latin typeface="Montserrat"/>
                  </a:rPr>
                  <a:t>РЕАЛЗИАЦИЯ</a:t>
                </a:r>
                <a:endParaRPr lang="ru-RU" sz="2000" dirty="0">
                  <a:latin typeface="Montserrat"/>
                </a:endParaRPr>
              </a:p>
            </p:txBody>
          </p:sp>
          <p:sp>
            <p:nvSpPr>
              <p:cNvPr id="40" name="Скругленный прямоугольник 10"/>
              <p:cNvSpPr/>
              <p:nvPr/>
            </p:nvSpPr>
            <p:spPr>
              <a:xfrm>
                <a:off x="755576" y="3897052"/>
                <a:ext cx="2520280" cy="30754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 smtClean="0">
                    <a:latin typeface="Montserrat"/>
                  </a:rPr>
                  <a:t>Реализация </a:t>
                </a:r>
                <a:r>
                  <a:rPr lang="en-US" sz="2000" dirty="0" smtClean="0">
                    <a:latin typeface="Montserrat"/>
                  </a:rPr>
                  <a:t>Interfaces</a:t>
                </a:r>
                <a:endParaRPr lang="ru-RU" sz="2000" dirty="0">
                  <a:latin typeface="Montserrat"/>
                </a:endParaRPr>
              </a:p>
            </p:txBody>
          </p:sp>
        </p:grpSp>
        <p:sp>
          <p:nvSpPr>
            <p:cNvPr id="37" name="Rounded Rectangle 36"/>
            <p:cNvSpPr/>
            <p:nvPr/>
          </p:nvSpPr>
          <p:spPr>
            <a:xfrm>
              <a:off x="971191" y="5128175"/>
              <a:ext cx="2088232" cy="378042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 smtClean="0">
                  <a:latin typeface="Montserrat"/>
                </a:rPr>
                <a:t>ХРАНИЛИЩЕ 2</a:t>
              </a:r>
              <a:endParaRPr lang="en-US" sz="2000" dirty="0">
                <a:latin typeface="Montserrat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 rot="5400000">
              <a:off x="1838204" y="4662848"/>
              <a:ext cx="32349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Montserrat"/>
              </a:endParaRPr>
            </a:p>
          </p:txBody>
        </p:sp>
      </p:grpSp>
      <p:sp>
        <p:nvSpPr>
          <p:cNvPr id="41" name="Right Arrow 40"/>
          <p:cNvSpPr/>
          <p:nvPr/>
        </p:nvSpPr>
        <p:spPr>
          <a:xfrm rot="11794056">
            <a:off x="4104030" y="4750524"/>
            <a:ext cx="2674855" cy="27583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42" name="Right Arrow 41"/>
          <p:cNvSpPr/>
          <p:nvPr/>
        </p:nvSpPr>
        <p:spPr>
          <a:xfrm rot="18773928">
            <a:off x="3599928" y="2992199"/>
            <a:ext cx="1230854" cy="27583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54572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86" y="1611915"/>
            <a:ext cx="5577716" cy="322643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4" name="Group 43"/>
          <p:cNvGrpSpPr/>
          <p:nvPr/>
        </p:nvGrpSpPr>
        <p:grpSpPr>
          <a:xfrm>
            <a:off x="3824859" y="2966136"/>
            <a:ext cx="5934903" cy="3829584"/>
            <a:chOff x="323528" y="1628800"/>
            <a:chExt cx="5934903" cy="3829584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528" y="1628800"/>
              <a:ext cx="5934903" cy="3829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46" name="Straight Connector 45"/>
            <p:cNvCxnSpPr/>
            <p:nvPr/>
          </p:nvCxnSpPr>
          <p:spPr>
            <a:xfrm>
              <a:off x="2051720" y="2564904"/>
              <a:ext cx="237626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619672" y="4077072"/>
              <a:ext cx="115212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702662" y="4869160"/>
              <a:ext cx="115212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331640" y="5301208"/>
              <a:ext cx="115212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009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478560" y="1853435"/>
            <a:ext cx="3456384" cy="3674453"/>
            <a:chOff x="323528" y="1700808"/>
            <a:chExt cx="3456384" cy="3674453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528" y="1700808"/>
              <a:ext cx="3456384" cy="3674453"/>
            </a:xfrm>
            <a:prstGeom prst="rect">
              <a:avLst/>
            </a:prstGeom>
          </p:spPr>
        </p:pic>
        <p:cxnSp>
          <p:nvCxnSpPr>
            <p:cNvPr id="52" name="Straight Connector 51"/>
            <p:cNvCxnSpPr/>
            <p:nvPr/>
          </p:nvCxnSpPr>
          <p:spPr>
            <a:xfrm>
              <a:off x="827584" y="2060848"/>
              <a:ext cx="16561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259632" y="3501008"/>
              <a:ext cx="122413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259632" y="4437112"/>
              <a:ext cx="122413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032" y="1846463"/>
            <a:ext cx="3600400" cy="4409257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6303096" y="2357491"/>
            <a:ext cx="16561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087072" y="3941667"/>
            <a:ext cx="16561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159080" y="5165803"/>
            <a:ext cx="16561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854824" y="4517731"/>
            <a:ext cx="2232248" cy="12961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854824" y="4517731"/>
            <a:ext cx="2232248" cy="72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854824" y="3144979"/>
            <a:ext cx="2232248" cy="1372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19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Binding 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и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View 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модели</a:t>
            </a:r>
          </a:p>
        </p:txBody>
      </p:sp>
      <p:sp>
        <p:nvSpPr>
          <p:cNvPr id="23" name="Скругленный прямоугольник 4"/>
          <p:cNvSpPr/>
          <p:nvPr/>
        </p:nvSpPr>
        <p:spPr>
          <a:xfrm>
            <a:off x="3260200" y="2206711"/>
            <a:ext cx="3394720" cy="352839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sz="2000" dirty="0" smtClean="0">
                <a:latin typeface="Montserrat"/>
              </a:rPr>
              <a:t>БИЗНЕС-ЛОГИКА</a:t>
            </a:r>
            <a:endParaRPr lang="ru-RU" sz="2000" dirty="0">
              <a:latin typeface="Montserrat"/>
            </a:endParaRPr>
          </a:p>
        </p:txBody>
      </p:sp>
      <p:sp>
        <p:nvSpPr>
          <p:cNvPr id="24" name="Скругленный прямоугольник 5"/>
          <p:cNvSpPr/>
          <p:nvPr/>
        </p:nvSpPr>
        <p:spPr>
          <a:xfrm>
            <a:off x="3692248" y="2854783"/>
            <a:ext cx="252028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Binding models</a:t>
            </a:r>
            <a:endParaRPr lang="ru-RU" sz="2000" dirty="0">
              <a:latin typeface="Montserrat"/>
            </a:endParaRPr>
          </a:p>
        </p:txBody>
      </p:sp>
      <p:sp>
        <p:nvSpPr>
          <p:cNvPr id="25" name="Скругленный прямоугольник 6"/>
          <p:cNvSpPr/>
          <p:nvPr/>
        </p:nvSpPr>
        <p:spPr>
          <a:xfrm>
            <a:off x="3692248" y="3610867"/>
            <a:ext cx="252028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Business </a:t>
            </a:r>
            <a:r>
              <a:rPr lang="en-US" sz="2000" dirty="0">
                <a:latin typeface="Montserrat"/>
              </a:rPr>
              <a:t>logic classes</a:t>
            </a:r>
            <a:endParaRPr lang="ru-RU" sz="2000" dirty="0">
              <a:latin typeface="Montserrat"/>
            </a:endParaRPr>
          </a:p>
        </p:txBody>
      </p:sp>
      <p:sp>
        <p:nvSpPr>
          <p:cNvPr id="26" name="Скругленный прямоугольник 7"/>
          <p:cNvSpPr/>
          <p:nvPr/>
        </p:nvSpPr>
        <p:spPr>
          <a:xfrm>
            <a:off x="3692248" y="4312945"/>
            <a:ext cx="252028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Interfaces</a:t>
            </a:r>
            <a:endParaRPr lang="ru-RU" sz="2000" dirty="0">
              <a:latin typeface="Montserrat"/>
            </a:endParaRPr>
          </a:p>
        </p:txBody>
      </p:sp>
      <p:sp>
        <p:nvSpPr>
          <p:cNvPr id="27" name="Скругленный прямоугольник 8"/>
          <p:cNvSpPr/>
          <p:nvPr/>
        </p:nvSpPr>
        <p:spPr>
          <a:xfrm>
            <a:off x="3692248" y="5024024"/>
            <a:ext cx="2520280" cy="50405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View models</a:t>
            </a:r>
            <a:endParaRPr lang="ru-RU" sz="20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0901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Binding 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и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View 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модели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2963821" y="4596601"/>
            <a:ext cx="1440163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13" name="Right Arrow 12"/>
          <p:cNvSpPr/>
          <p:nvPr/>
        </p:nvSpPr>
        <p:spPr>
          <a:xfrm rot="16200000" flipV="1">
            <a:off x="5825527" y="4527422"/>
            <a:ext cx="1578522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24000" y="5847028"/>
            <a:ext cx="5976664" cy="6869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Montserrat"/>
              </a:rPr>
              <a:t>БИЗНЕС-ЛОГИКА</a:t>
            </a:r>
            <a:endParaRPr lang="en-US" sz="2000" dirty="0">
              <a:latin typeface="Montserra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4000" y="4455039"/>
            <a:ext cx="136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>
                <a:latin typeface="Montserrat"/>
              </a:rPr>
              <a:t>BINDING MODELS</a:t>
            </a:r>
            <a:endParaRPr lang="en-US" sz="2000" dirty="0">
              <a:latin typeface="Montserrat"/>
            </a:endParaRPr>
          </a:p>
        </p:txBody>
      </p:sp>
      <p:sp>
        <p:nvSpPr>
          <p:cNvPr id="16" name="Right Arrow 15"/>
          <p:cNvSpPr/>
          <p:nvPr/>
        </p:nvSpPr>
        <p:spPr>
          <a:xfrm rot="8060709">
            <a:off x="3867837" y="2439658"/>
            <a:ext cx="885464" cy="4172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17" name="Right Arrow 16"/>
          <p:cNvSpPr/>
          <p:nvPr/>
        </p:nvSpPr>
        <p:spPr>
          <a:xfrm rot="13460709">
            <a:off x="5439668" y="2392769"/>
            <a:ext cx="836796" cy="41725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18" name="Скругленный прямоугольник 3"/>
          <p:cNvSpPr/>
          <p:nvPr/>
        </p:nvSpPr>
        <p:spPr>
          <a:xfrm>
            <a:off x="2124000" y="3110724"/>
            <a:ext cx="5976664" cy="79208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Montserrat"/>
              </a:rPr>
              <a:t>ИСПОЛНЯЕМОЕ ПРИЛОЖЕНИЕ</a:t>
            </a:r>
            <a:endParaRPr lang="ru-RU" sz="2000" dirty="0">
              <a:latin typeface="Montserra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7104" y="4455039"/>
            <a:ext cx="143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Montserrat"/>
              </a:rPr>
              <a:t>VIEW MODELS</a:t>
            </a:r>
            <a:endParaRPr lang="en-US" sz="2000" dirty="0">
              <a:latin typeface="Montserrat"/>
            </a:endParaRPr>
          </a:p>
        </p:txBody>
      </p:sp>
      <p:sp>
        <p:nvSpPr>
          <p:cNvPr id="20" name="Smiley Face 19"/>
          <p:cNvSpPr/>
          <p:nvPr/>
        </p:nvSpPr>
        <p:spPr>
          <a:xfrm>
            <a:off x="4680284" y="1665965"/>
            <a:ext cx="864096" cy="720080"/>
          </a:xfrm>
          <a:prstGeom prst="smileyFac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Montserra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752723" y="2051826"/>
            <a:ext cx="1188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dirty="0" smtClean="0">
                <a:latin typeface="Montserrat"/>
              </a:rPr>
              <a:t>Ввод данных</a:t>
            </a:r>
            <a:endParaRPr lang="en-US" sz="2000" dirty="0">
              <a:latin typeface="Montserra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8284" y="2051826"/>
            <a:ext cx="1542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Montserrat"/>
              </a:rPr>
              <a:t>Просмотр данных</a:t>
            </a:r>
            <a:endParaRPr lang="en-US" sz="20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751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6" grpId="0" animBg="1"/>
      <p:bldP spid="17" grpId="0" animBg="1"/>
      <p:bldP spid="19" grpId="0"/>
      <p:bldP spid="21" grpId="0"/>
      <p:bldP spid="2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Binding 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и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View 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модели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35" y="1667341"/>
            <a:ext cx="4944165" cy="20957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667" y="3970517"/>
            <a:ext cx="5734980" cy="267565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5" name="Group 24"/>
          <p:cNvGrpSpPr/>
          <p:nvPr/>
        </p:nvGrpSpPr>
        <p:grpSpPr>
          <a:xfrm>
            <a:off x="5292486" y="1924649"/>
            <a:ext cx="5185703" cy="2624343"/>
            <a:chOff x="3525412" y="2276872"/>
            <a:chExt cx="5185703" cy="2624343"/>
          </a:xfrm>
        </p:grpSpPr>
        <p:grpSp>
          <p:nvGrpSpPr>
            <p:cNvPr id="26" name="Group 25"/>
            <p:cNvGrpSpPr/>
            <p:nvPr/>
          </p:nvGrpSpPr>
          <p:grpSpPr>
            <a:xfrm>
              <a:off x="3525412" y="2276872"/>
              <a:ext cx="5185703" cy="2624343"/>
              <a:chOff x="2915816" y="3980944"/>
              <a:chExt cx="5185703" cy="2624343"/>
            </a:xfrm>
          </p:grpSpPr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5816" y="3980944"/>
                <a:ext cx="5185703" cy="262434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29" name="Straight Connector 28"/>
              <p:cNvCxnSpPr/>
              <p:nvPr/>
            </p:nvCxnSpPr>
            <p:spPr>
              <a:xfrm>
                <a:off x="5868144" y="5517232"/>
                <a:ext cx="1656184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292080" y="5949280"/>
                <a:ext cx="1656184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716016" y="6453336"/>
                <a:ext cx="1656184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4716016" y="3750563"/>
              <a:ext cx="1307761" cy="6686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1769195" y="2702900"/>
            <a:ext cx="5576778" cy="3388281"/>
            <a:chOff x="795423" y="2924944"/>
            <a:chExt cx="5576778" cy="3388281"/>
          </a:xfrm>
        </p:grpSpPr>
        <p:grpSp>
          <p:nvGrpSpPr>
            <p:cNvPr id="33" name="Group 32"/>
            <p:cNvGrpSpPr/>
            <p:nvPr/>
          </p:nvGrpSpPr>
          <p:grpSpPr>
            <a:xfrm>
              <a:off x="795423" y="2924944"/>
              <a:ext cx="5576778" cy="3388281"/>
              <a:chOff x="795423" y="2924944"/>
              <a:chExt cx="5576778" cy="3388281"/>
            </a:xfrm>
          </p:grpSpPr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5423" y="2924944"/>
                <a:ext cx="5576778" cy="338828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cxnSp>
            <p:nvCxnSpPr>
              <p:cNvPr id="38" name="Straight Connector 37"/>
              <p:cNvCxnSpPr/>
              <p:nvPr/>
            </p:nvCxnSpPr>
            <p:spPr>
              <a:xfrm>
                <a:off x="4245492" y="4149080"/>
                <a:ext cx="1656184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3347864" y="4653136"/>
                <a:ext cx="1656184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123728" y="5157192"/>
                <a:ext cx="1656184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2123728" y="5733256"/>
                <a:ext cx="1656184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123728" y="6165304"/>
                <a:ext cx="1656184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>
              <a:off x="1547664" y="4149080"/>
              <a:ext cx="1296144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547664" y="3645024"/>
              <a:ext cx="1296144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15616" y="4653136"/>
              <a:ext cx="1296144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604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Многоуровневый шаблон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48" y="1595243"/>
            <a:ext cx="3872114" cy="3744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027" y="3179419"/>
            <a:ext cx="4197624" cy="31482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11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Модель-представление-контроллер (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MVC)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Паттерн MVC предоставляет простой способ построения структуры приложения через разделение бизнес-логики и пользовательского интерфейса. 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результате разделения достигается масштабируемость приложения, облегчается тестирование и  сопровождение.</a:t>
            </a:r>
          </a:p>
        </p:txBody>
      </p:sp>
    </p:spTree>
    <p:extLst>
      <p:ext uri="{BB962C8B-B14F-4D97-AF65-F5344CB8AC3E}">
        <p14:creationId xmlns:p14="http://schemas.microsoft.com/office/powerpoint/2010/main" val="399200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YAGNI (You aren't </a:t>
            </a: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gonna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 need it)</a:t>
            </a:r>
            <a:endParaRPr lang="en-US" sz="2000" spc="-1" dirty="0"/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Процесс и принцип проектирования ПО, при котором в качестве основной цели и/или ценности декларируется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отказ от избыточной функциональности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(отказ добавления функциональности, в которой нет непосредственной надобности).</a:t>
            </a:r>
          </a:p>
        </p:txBody>
      </p:sp>
    </p:spTree>
    <p:extLst>
      <p:ext uri="{BB962C8B-B14F-4D97-AF65-F5344CB8AC3E}">
        <p14:creationId xmlns:p14="http://schemas.microsoft.com/office/powerpoint/2010/main" val="312175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Модель-представление-контроллер (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MVC)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Модель – содержит бизнес-логику приложения. Может включать методы работы с хранилищем данных, обработки данных и предоставления конкретных данных для отображения пользователю.</a:t>
            </a:r>
          </a:p>
        </p:txBody>
      </p:sp>
    </p:spTree>
    <p:extLst>
      <p:ext uri="{BB962C8B-B14F-4D97-AF65-F5344CB8AC3E}">
        <p14:creationId xmlns:p14="http://schemas.microsoft.com/office/powerpoint/2010/main" val="397023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Модель-представление-контроллер (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MVC)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Представление (вид) – используется для отображения данных пользователю от модели (возможно через контроллер) и передача данных от пользователя в контроллер и модель.</a:t>
            </a:r>
          </a:p>
        </p:txBody>
      </p:sp>
    </p:spTree>
    <p:extLst>
      <p:ext uri="{BB962C8B-B14F-4D97-AF65-F5344CB8AC3E}">
        <p14:creationId xmlns:p14="http://schemas.microsoft.com/office/powerpoint/2010/main" val="279542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Модель-представление-контроллер (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MVC)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Контроллер является связующем звеном между видом (видами), моделью (моделями), и другими компонентами приложения и отвечает за обработку запросов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7928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Модель-представление-контроллер (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MVC)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313" y="2370600"/>
            <a:ext cx="5746893" cy="261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9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 Bold"/>
              </a:rPr>
              <a:t>Модель-представление-контроллер (</a:t>
            </a:r>
            <a:r>
              <a:rPr lang="en-US" sz="2000" spc="-1" dirty="0" smtClean="0">
                <a:solidFill>
                  <a:srgbClr val="004892"/>
                </a:solidFill>
                <a:latin typeface="Montserrat Bold"/>
              </a:rPr>
              <a:t>MVC)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1. Контроллер получает информацию запроса.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2. Создается объект/обращение к существующему объекту модели для обработки данных запроса.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3. Генерируется вид, передается ей модель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4-5. Вид получает от модели данные для отображения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6. Вид отображает данные пользователю.</a:t>
            </a:r>
          </a:p>
        </p:txBody>
      </p:sp>
    </p:spTree>
    <p:extLst>
      <p:ext uri="{BB962C8B-B14F-4D97-AF65-F5344CB8AC3E}">
        <p14:creationId xmlns:p14="http://schemas.microsoft.com/office/powerpoint/2010/main" val="366463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MV 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паттерны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MVP (Model-View-Presenter)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HMVC (Hierarchical Model View Controller)</a:t>
            </a:r>
          </a:p>
          <a:p>
            <a:pPr>
              <a:lnSpc>
                <a:spcPct val="100000"/>
              </a:lnSpc>
            </a:pPr>
            <a:endParaRPr lang="en-US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MVVM (Model View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ViewModel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12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MV 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паттерны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96722" y="2003217"/>
            <a:ext cx="1584176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View</a:t>
            </a:r>
            <a:endParaRPr lang="en-US" sz="2000" dirty="0">
              <a:latin typeface="Montserra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64774" y="2998457"/>
            <a:ext cx="2664296" cy="6480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Controller</a:t>
            </a:r>
            <a:endParaRPr lang="en-US" sz="2000" dirty="0">
              <a:latin typeface="Montserra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872986" y="3989239"/>
            <a:ext cx="26642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Montserrat"/>
              </a:rPr>
              <a:t>Model </a:t>
            </a:r>
            <a:r>
              <a:rPr lang="en-US" sz="2000" dirty="0" smtClean="0">
                <a:latin typeface="Montserrat"/>
              </a:rPr>
              <a:t>(Service)</a:t>
            </a:r>
            <a:endParaRPr lang="en-US" sz="2000" dirty="0">
              <a:latin typeface="Montserra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17202" y="2998457"/>
            <a:ext cx="2664296" cy="64807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Controller</a:t>
            </a:r>
            <a:endParaRPr lang="en-US" sz="2000" dirty="0">
              <a:latin typeface="Montserra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96922" y="2003217"/>
            <a:ext cx="1584176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View</a:t>
            </a:r>
            <a:endParaRPr lang="en-US" sz="2000" dirty="0">
              <a:latin typeface="Montserra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16936" y="2003217"/>
            <a:ext cx="1584176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View</a:t>
            </a:r>
            <a:endParaRPr lang="en-US" sz="2000" dirty="0">
              <a:latin typeface="Montserra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257362" y="2003217"/>
            <a:ext cx="1584176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Montserrat"/>
              </a:rPr>
              <a:t>View</a:t>
            </a:r>
            <a:endParaRPr lang="en-US" sz="2000" dirty="0">
              <a:latin typeface="Montserra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96663" y="4993312"/>
            <a:ext cx="3288950" cy="64807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Montserrat"/>
              </a:rPr>
              <a:t>ViewModel</a:t>
            </a:r>
            <a:endParaRPr lang="en-US" sz="2000" dirty="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165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Клиент-серверный шаблон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Данный шаблон представляет проект в виде двух приложений: сервера и клиента. Сервер отвечает за хранение и обработку данных. Клиент обеспечивает взаимодействие пользователя с сервером.</a:t>
            </a:r>
          </a:p>
        </p:txBody>
      </p:sp>
    </p:spTree>
    <p:extLst>
      <p:ext uri="{BB962C8B-B14F-4D97-AF65-F5344CB8AC3E}">
        <p14:creationId xmlns:p14="http://schemas.microsoft.com/office/powerpoint/2010/main" val="163240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Клиент-серверный шаблон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486864" y="4893014"/>
            <a:ext cx="23042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Montserrat"/>
              </a:rPr>
              <a:t>Сервер</a:t>
            </a:r>
            <a:endParaRPr lang="en-US" sz="2000" dirty="0">
              <a:latin typeface="Montserra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97839" y="3236795"/>
            <a:ext cx="23042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Montserrat"/>
              </a:rPr>
              <a:t>Сервер</a:t>
            </a:r>
            <a:endParaRPr lang="en-US" sz="2000" dirty="0">
              <a:latin typeface="Montserrat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383039" y="3632839"/>
            <a:ext cx="2304256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Montserrat"/>
              </a:rPr>
              <a:t>Клиент</a:t>
            </a:r>
            <a:endParaRPr lang="en-US" sz="2000" dirty="0">
              <a:latin typeface="Montserrat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967704" y="3704847"/>
            <a:ext cx="1265312" cy="2520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21" name="Right Arrow 20"/>
          <p:cNvSpPr/>
          <p:nvPr/>
        </p:nvSpPr>
        <p:spPr>
          <a:xfrm rot="10800000">
            <a:off x="3952118" y="4028883"/>
            <a:ext cx="1265312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22" name="Can 21"/>
          <p:cNvSpPr/>
          <p:nvPr/>
        </p:nvSpPr>
        <p:spPr>
          <a:xfrm>
            <a:off x="7406051" y="4037114"/>
            <a:ext cx="972108" cy="1008112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Montserrat"/>
              </a:rPr>
              <a:t>БД</a:t>
            </a:r>
            <a:endParaRPr lang="en-US" sz="2000" dirty="0">
              <a:latin typeface="Montserra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353502" y="2588723"/>
            <a:ext cx="2304256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Montserrat"/>
              </a:rPr>
              <a:t>Клиент</a:t>
            </a:r>
            <a:endParaRPr lang="en-US" sz="2000" dirty="0">
              <a:latin typeface="Montserrat"/>
            </a:endParaRPr>
          </a:p>
        </p:txBody>
      </p:sp>
      <p:sp>
        <p:nvSpPr>
          <p:cNvPr id="24" name="Right Arrow 23"/>
          <p:cNvSpPr/>
          <p:nvPr/>
        </p:nvSpPr>
        <p:spPr>
          <a:xfrm rot="1267281">
            <a:off x="3975179" y="2921241"/>
            <a:ext cx="1265312" cy="2520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25" name="Right Arrow 24"/>
          <p:cNvSpPr/>
          <p:nvPr/>
        </p:nvSpPr>
        <p:spPr>
          <a:xfrm rot="12067281">
            <a:off x="3959593" y="3245277"/>
            <a:ext cx="1265312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383039" y="4676955"/>
            <a:ext cx="2304256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Montserrat"/>
              </a:rPr>
              <a:t>Клиент</a:t>
            </a:r>
            <a:endParaRPr lang="en-US" sz="2000" dirty="0">
              <a:latin typeface="Montserrat"/>
            </a:endParaRPr>
          </a:p>
        </p:txBody>
      </p:sp>
      <p:sp>
        <p:nvSpPr>
          <p:cNvPr id="27" name="Right Arrow 26"/>
          <p:cNvSpPr/>
          <p:nvPr/>
        </p:nvSpPr>
        <p:spPr>
          <a:xfrm rot="20499665">
            <a:off x="3965913" y="4509940"/>
            <a:ext cx="1265312" cy="2520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28" name="Right Arrow 27"/>
          <p:cNvSpPr/>
          <p:nvPr/>
        </p:nvSpPr>
        <p:spPr>
          <a:xfrm rot="9699665">
            <a:off x="3950327" y="4833976"/>
            <a:ext cx="1265312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5486864" y="1580576"/>
            <a:ext cx="2304256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Montserrat"/>
              </a:rPr>
              <a:t>Сервер</a:t>
            </a:r>
            <a:endParaRPr lang="en-US" sz="2000" dirty="0">
              <a:latin typeface="Montserrat"/>
            </a:endParaRPr>
          </a:p>
        </p:txBody>
      </p:sp>
      <p:sp>
        <p:nvSpPr>
          <p:cNvPr id="30" name="Can 29"/>
          <p:cNvSpPr/>
          <p:nvPr/>
        </p:nvSpPr>
        <p:spPr>
          <a:xfrm>
            <a:off x="8749174" y="3305172"/>
            <a:ext cx="1216864" cy="1404156"/>
          </a:xfrm>
          <a:prstGeom prst="can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Montserrat"/>
              </a:rPr>
              <a:t>БД</a:t>
            </a:r>
            <a:endParaRPr lang="en-US" sz="2000" dirty="0">
              <a:latin typeface="Montserrat"/>
            </a:endParaRPr>
          </a:p>
        </p:txBody>
      </p:sp>
      <p:sp>
        <p:nvSpPr>
          <p:cNvPr id="31" name="Right Arrow 30"/>
          <p:cNvSpPr/>
          <p:nvPr/>
        </p:nvSpPr>
        <p:spPr>
          <a:xfrm rot="10800000">
            <a:off x="7951066" y="3987182"/>
            <a:ext cx="632486" cy="25202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7966653" y="3666242"/>
            <a:ext cx="632486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353502" y="1610144"/>
            <a:ext cx="2304256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Montserrat"/>
              </a:rPr>
              <a:t>Клиент</a:t>
            </a:r>
            <a:endParaRPr lang="en-US" sz="2000" dirty="0">
              <a:latin typeface="Montserra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1353502" y="5694232"/>
            <a:ext cx="2304256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Montserrat"/>
              </a:rPr>
              <a:t>Клиент</a:t>
            </a:r>
            <a:endParaRPr lang="en-US" sz="2000" dirty="0">
              <a:latin typeface="Montserrat"/>
            </a:endParaRPr>
          </a:p>
        </p:txBody>
      </p:sp>
      <p:sp>
        <p:nvSpPr>
          <p:cNvPr id="35" name="Right Arrow 34"/>
          <p:cNvSpPr/>
          <p:nvPr/>
        </p:nvSpPr>
        <p:spPr>
          <a:xfrm rot="2069712">
            <a:off x="3915351" y="2135925"/>
            <a:ext cx="1265312" cy="2520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36" name="Right Arrow 35"/>
          <p:cNvSpPr/>
          <p:nvPr/>
        </p:nvSpPr>
        <p:spPr>
          <a:xfrm rot="12869712">
            <a:off x="3899765" y="2459961"/>
            <a:ext cx="1265312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37" name="Right Arrow 36"/>
          <p:cNvSpPr/>
          <p:nvPr/>
        </p:nvSpPr>
        <p:spPr>
          <a:xfrm rot="19320289">
            <a:off x="3981971" y="5259318"/>
            <a:ext cx="1265312" cy="2520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38" name="Right Arrow 37"/>
          <p:cNvSpPr/>
          <p:nvPr/>
        </p:nvSpPr>
        <p:spPr>
          <a:xfrm rot="8520289">
            <a:off x="3966385" y="5583354"/>
            <a:ext cx="1265312" cy="252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7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Клиент-серверный шаблон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42" y="1702880"/>
            <a:ext cx="4087141" cy="2520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481" y="3837057"/>
            <a:ext cx="5472608" cy="2418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526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KISS, LIM, YAGNI</a:t>
            </a:r>
            <a:endParaRPr lang="en-US" sz="2000" spc="-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781" y="2355398"/>
            <a:ext cx="7142011" cy="395259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68" y="2042791"/>
            <a:ext cx="2357263" cy="3777479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10" name="&quot;No&quot; Symbol 9"/>
          <p:cNvSpPr/>
          <p:nvPr/>
        </p:nvSpPr>
        <p:spPr>
          <a:xfrm>
            <a:off x="4571211" y="2070446"/>
            <a:ext cx="4320000" cy="4320000"/>
          </a:xfrm>
          <a:prstGeom prst="noSmoking">
            <a:avLst>
              <a:gd name="adj" fmla="val 5545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4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Клиент-серверный шаблон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0" y="1737969"/>
            <a:ext cx="4751822" cy="2160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667" y="3898209"/>
            <a:ext cx="6200672" cy="27074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77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Архитектурные паттерны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Клиент-серверный шаблон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4375971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Тонкий клиент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Все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обработки, вся бизнес-логика на сервере</a:t>
            </a: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«+» маломощные клиентские машины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«-»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большая нагрузка на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сервер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«-» большая нагрузка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каналы связи</a:t>
            </a:r>
          </a:p>
        </p:txBody>
      </p:sp>
      <p:sp>
        <p:nvSpPr>
          <p:cNvPr id="8" name="CustomShape 4"/>
          <p:cNvSpPr/>
          <p:nvPr/>
        </p:nvSpPr>
        <p:spPr>
          <a:xfrm>
            <a:off x="5414760" y="2853719"/>
            <a:ext cx="4375971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Толстый клиент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Часть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логики и обработки происходит на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клиенте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«+» меньшая нагрузка на сервер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«-»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обновление всех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клиентов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«-»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более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мощные станции</a:t>
            </a:r>
          </a:p>
        </p:txBody>
      </p:sp>
    </p:spTree>
    <p:extLst>
      <p:ext uri="{BB962C8B-B14F-4D97-AF65-F5344CB8AC3E}">
        <p14:creationId xmlns:p14="http://schemas.microsoft.com/office/powerpoint/2010/main" val="378462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Модули и библиотеки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763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Модули и библиотеки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Модули (подсистемы)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Модульное программирование – это организация программы как совокупности небольших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независимых блоков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называемых модулями, структура и поведение которых подчиняются определённым правилам.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Использование модульного программирования позволяет упростить тестирование программы и обнаружение ошибок.</a:t>
            </a:r>
          </a:p>
        </p:txBody>
      </p:sp>
    </p:spTree>
    <p:extLst>
      <p:ext uri="{BB962C8B-B14F-4D97-AF65-F5344CB8AC3E}">
        <p14:creationId xmlns:p14="http://schemas.microsoft.com/office/powerpoint/2010/main" val="770705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Модули и библиотеки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Модули (подсистемы)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Принцип модульности является средством упрощения задачи проектирования приложений и распределения процесса разработки между группами разработчиков. 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Каждый модуль отвечает за определенный функционал программы, логически выделяя его по сравнению с другими модулями.</a:t>
            </a:r>
          </a:p>
        </p:txBody>
      </p:sp>
    </p:spTree>
    <p:extLst>
      <p:ext uri="{BB962C8B-B14F-4D97-AF65-F5344CB8AC3E}">
        <p14:creationId xmlns:p14="http://schemas.microsoft.com/office/powerpoint/2010/main" val="375826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Модули и библиотеки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Модули (подсистемы)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Удобство использования модульной архитектуры заключается в возможности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подмены модуля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без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необходимости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изменения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остальной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системы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3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Модули и библиотеки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Модули (подсистемы)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Как правило, модули физически выделяют в отдельные проекты-библиотеки, чтобы их можно было просто подключать (подменять) и использовать в других модулях и основной системе (исполняемых проектах).</a:t>
            </a:r>
          </a:p>
        </p:txBody>
      </p:sp>
    </p:spTree>
    <p:extLst>
      <p:ext uri="{BB962C8B-B14F-4D97-AF65-F5344CB8AC3E}">
        <p14:creationId xmlns:p14="http://schemas.microsoft.com/office/powerpoint/2010/main" val="79985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Модули и библиотеки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Библиотеки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Совокупность классов, интерфейсов и т.п., которые собираются в единый файл-библиотеку с  расширением *.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dll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дальнейшем эту библиотеку можно подключать в другие проекты и использовать классы и интерфейсы, описанные в ней*.</a:t>
            </a:r>
          </a:p>
        </p:txBody>
      </p:sp>
    </p:spTree>
    <p:extLst>
      <p:ext uri="{BB962C8B-B14F-4D97-AF65-F5344CB8AC3E}">
        <p14:creationId xmlns:p14="http://schemas.microsoft.com/office/powerpoint/2010/main" val="311289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Модули и библиотеки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Библиотеки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Файл с расширением *.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dll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не является исполняемым. Это значит, что его нельзя запустить на выполнение, как обычное приложение, типа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десктопного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496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Модули и библиотеки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Модификатор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internal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62626"/>
                </a:solidFill>
                <a:latin typeface="Montserrat"/>
              </a:rPr>
              <a:t>класс и члены класса с подобным модификатором </a:t>
            </a:r>
            <a:r>
              <a:rPr lang="ru-RU" b="1" spc="-1" dirty="0">
                <a:solidFill>
                  <a:srgbClr val="262626"/>
                </a:solidFill>
                <a:latin typeface="Montserrat"/>
              </a:rPr>
              <a:t>доступны</a:t>
            </a:r>
            <a:r>
              <a:rPr lang="ru-RU" spc="-1" dirty="0">
                <a:solidFill>
                  <a:srgbClr val="262626"/>
                </a:solidFill>
                <a:latin typeface="Montserrat"/>
              </a:rPr>
              <a:t> из любого места кода в </a:t>
            </a:r>
            <a:r>
              <a:rPr lang="ru-RU" b="1" spc="-1" dirty="0">
                <a:solidFill>
                  <a:srgbClr val="262626"/>
                </a:solidFill>
                <a:latin typeface="Montserrat"/>
              </a:rPr>
              <a:t>той же сборке</a:t>
            </a:r>
            <a:r>
              <a:rPr lang="ru-RU" spc="-1" dirty="0">
                <a:solidFill>
                  <a:srgbClr val="262626"/>
                </a:solidFill>
                <a:latin typeface="Montserrat"/>
              </a:rPr>
              <a:t>, однако он </a:t>
            </a:r>
            <a:r>
              <a:rPr lang="ru-RU" b="1" spc="-1" dirty="0">
                <a:solidFill>
                  <a:srgbClr val="262626"/>
                </a:solidFill>
                <a:latin typeface="Montserrat"/>
              </a:rPr>
              <a:t>недоступен</a:t>
            </a:r>
            <a:r>
              <a:rPr lang="ru-RU" spc="-1" dirty="0">
                <a:solidFill>
                  <a:srgbClr val="262626"/>
                </a:solidFill>
                <a:latin typeface="Montserrat"/>
              </a:rPr>
              <a:t> для </a:t>
            </a:r>
            <a:r>
              <a:rPr lang="ru-RU" b="1" spc="-1" dirty="0">
                <a:solidFill>
                  <a:srgbClr val="262626"/>
                </a:solidFill>
                <a:latin typeface="Montserrat"/>
              </a:rPr>
              <a:t>других</a:t>
            </a:r>
            <a:r>
              <a:rPr lang="ru-RU" spc="-1" dirty="0">
                <a:solidFill>
                  <a:srgbClr val="262626"/>
                </a:solidFill>
                <a:latin typeface="Montserrat"/>
              </a:rPr>
              <a:t> программ и </a:t>
            </a:r>
            <a:r>
              <a:rPr lang="ru-RU" b="1" spc="-1" dirty="0">
                <a:solidFill>
                  <a:srgbClr val="262626"/>
                </a:solidFill>
                <a:latin typeface="Montserrat"/>
              </a:rPr>
              <a:t>сборок</a:t>
            </a:r>
            <a:r>
              <a:rPr lang="ru-RU" spc="-1" dirty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pc="-1" dirty="0">
                <a:solidFill>
                  <a:srgbClr val="262626"/>
                </a:solidFill>
                <a:latin typeface="Montserrat"/>
              </a:rPr>
              <a:t>Класс будет доступен в библиотеке, но не будет доступен в других проектах, использующих эту библиотеку.</a:t>
            </a:r>
          </a:p>
        </p:txBody>
      </p:sp>
    </p:spTree>
    <p:extLst>
      <p:ext uri="{BB962C8B-B14F-4D97-AF65-F5344CB8AC3E}">
        <p14:creationId xmlns:p14="http://schemas.microsoft.com/office/powerpoint/2010/main" val="160346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DRY (Don’t repeat yourself)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«Каждая часть знания должна иметь единственное, непротиворечивое и авторитетное представление в рамках системы».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Если код не дуб­ли­ру­ет­ся, то для изме­не­ния логики доста­точно вне­се­ния исправ­ле­ний всего в одном месте и проще тести­ро­вать одну (пусть и более слож­ную) функ­цию, а не набор из десят­ков однотипных. </a:t>
            </a:r>
          </a:p>
        </p:txBody>
      </p:sp>
    </p:spTree>
    <p:extLst>
      <p:ext uri="{BB962C8B-B14F-4D97-AF65-F5344CB8AC3E}">
        <p14:creationId xmlns:p14="http://schemas.microsoft.com/office/powerpoint/2010/main" val="48093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Модули и библиотеки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Модификатор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internal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16" y="3395055"/>
            <a:ext cx="3381847" cy="346758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385" y="1772086"/>
            <a:ext cx="2784308" cy="936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7274" y="2971401"/>
            <a:ext cx="2876530" cy="8640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404" y="1603887"/>
            <a:ext cx="5335792" cy="1728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6476" y="4363958"/>
            <a:ext cx="5662004" cy="223224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4" name="Straight Arrow Connector 43"/>
          <p:cNvCxnSpPr/>
          <p:nvPr/>
        </p:nvCxnSpPr>
        <p:spPr>
          <a:xfrm flipH="1">
            <a:off x="2890612" y="3503682"/>
            <a:ext cx="3909152" cy="7864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617394" y="2273882"/>
            <a:ext cx="4182370" cy="18905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1666476" y="1772086"/>
            <a:ext cx="216024" cy="17586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2617394" y="4337265"/>
            <a:ext cx="2595802" cy="4020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666476" y="5442234"/>
            <a:ext cx="1224136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80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Модули и библиотеки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Модификатор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protected internal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Член базового класса с модификатором доступа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protected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internal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доступен из любого типа в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пределах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содержащей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сборки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Он также доступен в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производном классе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расположенном в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другой сборке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только в том случае, если доступ осуществляется через переменную типа производного класса. 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4011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Модули и библиотеки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Модификатор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protected internal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05" y="1794012"/>
            <a:ext cx="4090055" cy="1440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487" y="5212148"/>
            <a:ext cx="5635507" cy="1160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4460" y="3306784"/>
            <a:ext cx="6192689" cy="1800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022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IoC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контейнеры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383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IoC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контейнеры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Inversion of Control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Инверсия управления – принцип ООП, при помощи которого можно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снизить связанность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между компонентами и классами, а так же повысить модульность и расширяемость ПО.</a:t>
            </a:r>
          </a:p>
        </p:txBody>
      </p:sp>
    </p:spTree>
    <p:extLst>
      <p:ext uri="{BB962C8B-B14F-4D97-AF65-F5344CB8AC3E}">
        <p14:creationId xmlns:p14="http://schemas.microsoft.com/office/powerpoint/2010/main" val="245513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IoC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контейнеры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Inversion of Control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672" y="2157101"/>
            <a:ext cx="4849775" cy="33843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78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IoC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контейнеры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Inversion of Control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Реализуется инверсия управления несколькими способами, среди которых есть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внедрение зависимостей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Dependency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Injection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DI) 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поиск зависимостей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Dependency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Lookup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DL)</a:t>
            </a:r>
          </a:p>
        </p:txBody>
      </p:sp>
    </p:spTree>
    <p:extLst>
      <p:ext uri="{BB962C8B-B14F-4D97-AF65-F5344CB8AC3E}">
        <p14:creationId xmlns:p14="http://schemas.microsoft.com/office/powerpoint/2010/main" val="2468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IoC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контейнеры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Dependency injection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Внедрение зависимости – процесс предоставления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внешней зависимости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программному компоненту. Оно реализуется несколькими способами, среди которых можно выделить: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Внедрение через конструктор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Внедрение через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set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-метод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Внедрение через аргумент метода</a:t>
            </a:r>
          </a:p>
        </p:txBody>
      </p:sp>
    </p:spTree>
    <p:extLst>
      <p:ext uri="{BB962C8B-B14F-4D97-AF65-F5344CB8AC3E}">
        <p14:creationId xmlns:p14="http://schemas.microsoft.com/office/powerpoint/2010/main" val="325044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IoC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контейнеры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Dependency injection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805" y="1945216"/>
            <a:ext cx="7451509" cy="40324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313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IoC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контейнеры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Dependency Lookup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Поиск зависимостей – процесс получения внешней зависимости программным компонентом с помощью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источника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204975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Принципы программирования</a:t>
            </a:r>
            <a:endParaRPr lang="en-US" sz="3600" spc="-1" dirty="0"/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DRY (Don’t repeat yourself)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120" y="1866636"/>
            <a:ext cx="4048323" cy="45365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523" y="1418445"/>
            <a:ext cx="3888432" cy="51809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ounded Rectangle 12"/>
          <p:cNvSpPr/>
          <p:nvPr/>
        </p:nvSpPr>
        <p:spPr>
          <a:xfrm>
            <a:off x="901052" y="3522820"/>
            <a:ext cx="3816424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901052" y="5395028"/>
            <a:ext cx="3816424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2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IoC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контейнеры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Dependency Lookup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20" y="2062980"/>
            <a:ext cx="7801279" cy="3240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95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IoC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контейнеры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IoC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-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контейнер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IoC-контейнер – это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фреймворк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который позволит упростить и автоматизировать написание кода с использованием принципа IoC на столько, на сколько это возможно. В частности, позволяет реализовывать DI и/или DL.</a:t>
            </a:r>
          </a:p>
        </p:txBody>
      </p:sp>
    </p:spTree>
    <p:extLst>
      <p:ext uri="{BB962C8B-B14F-4D97-AF65-F5344CB8AC3E}">
        <p14:creationId xmlns:p14="http://schemas.microsoft.com/office/powerpoint/2010/main" val="381816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IoC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контейнеры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Пример с 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DAL</a:t>
            </a:r>
            <a:endParaRPr lang="ru-RU" sz="2000" spc="-1" dirty="0">
              <a:solidFill>
                <a:srgbClr val="004892"/>
              </a:solidFill>
              <a:latin typeface="Montserrat Bol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20" y="1700808"/>
            <a:ext cx="5299607" cy="30570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612" y="1826165"/>
            <a:ext cx="6306430" cy="451548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2980773" y="3409198"/>
            <a:ext cx="5835312" cy="3388616"/>
            <a:chOff x="3131840" y="3356210"/>
            <a:chExt cx="5835312" cy="3388616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31840" y="3356210"/>
              <a:ext cx="5835312" cy="33886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3995936" y="4437112"/>
              <a:ext cx="4032448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331640" y="2249922"/>
            <a:ext cx="4741091" cy="4424358"/>
            <a:chOff x="1847132" y="2132856"/>
            <a:chExt cx="4741091" cy="442435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47132" y="2132856"/>
              <a:ext cx="4741091" cy="44243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6" name="Straight Connector 15"/>
            <p:cNvCxnSpPr/>
            <p:nvPr/>
          </p:nvCxnSpPr>
          <p:spPr>
            <a:xfrm>
              <a:off x="2555776" y="3063578"/>
              <a:ext cx="2520280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731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IoC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контейнеры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IoC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-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контейнер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Основная проблема – это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new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(). Для грамотного контроля зависимостей и тестирования, его нужно убрать.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IoC (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Inversion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of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Control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 – это паттерн, в котором управление объектом (в частности – временем жизни объекта) поручено какой-то компоненте. Вместо создания объект самим (через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new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()) мы запрашиваем его у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IoC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-контейнера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725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IoC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контейнеры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IoC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-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контейнер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каждого типа, зарегистрированного в IoC-контейнере, есть карта зависимостей, то есть описание какие параметры надо передавать в конструктор, каким свойствам надо присваивать и какие методы вызывать чтобы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инъектировать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зависимости в объект. Карта зависимостей задается внешне или получается с помощью рефлексии.</a:t>
            </a:r>
          </a:p>
        </p:txBody>
      </p:sp>
    </p:spTree>
    <p:extLst>
      <p:ext uri="{BB962C8B-B14F-4D97-AF65-F5344CB8AC3E}">
        <p14:creationId xmlns:p14="http://schemas.microsoft.com/office/powerpoint/2010/main" val="87752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IoC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контейнеры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Время жизни объекта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Transient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при каждом запросе к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контейнеру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будет создаваться новый объект требуемого типа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Singleton – объект требуемого типа создастся один раз и будет использоваться повторно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PerThread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- объект требуемого типа создастся один раз и будет использоваться повторно в рамках одного потока</a:t>
            </a:r>
          </a:p>
        </p:txBody>
      </p:sp>
    </p:spTree>
    <p:extLst>
      <p:ext uri="{BB962C8B-B14F-4D97-AF65-F5344CB8AC3E}">
        <p14:creationId xmlns:p14="http://schemas.microsoft.com/office/powerpoint/2010/main" val="160982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IoC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контейнеры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IoC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-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контейнер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Ninject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spc="-1" dirty="0">
              <a:solidFill>
                <a:srgbClr val="262626"/>
              </a:solidFill>
              <a:latin typeface="Montserrat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Unity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spc="-1" dirty="0">
              <a:solidFill>
                <a:srgbClr val="262626"/>
              </a:solidFill>
              <a:latin typeface="Montserrat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Autofac</a:t>
            </a:r>
            <a:endParaRPr lang="ru-RU" sz="2000" spc="-1" dirty="0" smtClean="0">
              <a:solidFill>
                <a:srgbClr val="262626"/>
              </a:solidFill>
              <a:latin typeface="Montserrat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000" spc="-1" dirty="0">
              <a:solidFill>
                <a:srgbClr val="262626"/>
              </a:solidFill>
              <a:latin typeface="Montserrat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Castle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Windsor</a:t>
            </a:r>
            <a:endParaRPr lang="en-US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1504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IoC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контейнеры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IoC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-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контейнер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1. Настройка IoC-контейнера. Указание абстракций и какие реализации вместо них подставлять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170" y="3582322"/>
            <a:ext cx="7630590" cy="30960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458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IoC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контейнеры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004892"/>
                </a:solidFill>
                <a:latin typeface="Montserrat Bold"/>
              </a:rPr>
              <a:t>IoC</a:t>
            </a: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-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контейнер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2. Создание объектов в проекте через IoC-контейнер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565" y="3659170"/>
            <a:ext cx="7132389" cy="1512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163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err="1">
                <a:solidFill>
                  <a:srgbClr val="004892"/>
                </a:solidFill>
                <a:latin typeface="Montserrat"/>
              </a:rPr>
              <a:t>IoC</a:t>
            </a: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-</a:t>
            </a: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контейнеры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892"/>
                </a:solidFill>
                <a:latin typeface="Montserrat Bold"/>
              </a:rPr>
              <a:t>IoC-</a:t>
            </a:r>
            <a:r>
              <a:rPr lang="ru-RU" sz="2000" spc="-1" dirty="0">
                <a:solidFill>
                  <a:srgbClr val="004892"/>
                </a:solidFill>
                <a:latin typeface="Montserrat Bold"/>
              </a:rPr>
              <a:t>контейнер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1495565" y="3386081"/>
            <a:ext cx="359656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Montserrat"/>
              </a:rPr>
              <a:t>IoC</a:t>
            </a:r>
            <a:r>
              <a:rPr lang="en-US" sz="2000" dirty="0">
                <a:latin typeface="Montserrat"/>
              </a:rPr>
              <a:t>-</a:t>
            </a:r>
            <a:r>
              <a:rPr lang="ru-RU" sz="2000" dirty="0">
                <a:latin typeface="Montserrat"/>
              </a:rPr>
              <a:t>контейнер</a:t>
            </a:r>
            <a:endParaRPr lang="en-US" sz="2000" dirty="0">
              <a:latin typeface="Montserrat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317270" y="1930247"/>
            <a:ext cx="2339102" cy="1378627"/>
            <a:chOff x="219160" y="1651728"/>
            <a:chExt cx="2339102" cy="1378627"/>
          </a:xfrm>
        </p:grpSpPr>
        <p:sp>
          <p:nvSpPr>
            <p:cNvPr id="34" name="Rectangle 33"/>
            <p:cNvSpPr/>
            <p:nvPr/>
          </p:nvSpPr>
          <p:spPr>
            <a:xfrm>
              <a:off x="219160" y="1651728"/>
              <a:ext cx="23391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latin typeface="Montserrat"/>
                </a:rPr>
                <a:t>FormComponents</a:t>
              </a:r>
              <a:endParaRPr lang="en-US" sz="2000" dirty="0">
                <a:latin typeface="Montserrat"/>
              </a:endParaRPr>
            </a:p>
          </p:txBody>
        </p:sp>
        <p:sp>
          <p:nvSpPr>
            <p:cNvPr id="35" name="Up Arrow 34"/>
            <p:cNvSpPr/>
            <p:nvPr/>
          </p:nvSpPr>
          <p:spPr>
            <a:xfrm rot="10800000">
              <a:off x="1187624" y="2238267"/>
              <a:ext cx="1008112" cy="792088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Montserrat"/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1681433" y="5195925"/>
            <a:ext cx="3224826" cy="10184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Montserrat"/>
              </a:rPr>
              <a:t>FormComponents</a:t>
            </a:r>
            <a:endParaRPr lang="ru-RU" sz="2000" dirty="0" smtClean="0">
              <a:latin typeface="Montserrat"/>
            </a:endParaRPr>
          </a:p>
          <a:p>
            <a:pPr algn="ctr"/>
            <a:r>
              <a:rPr lang="en-US" sz="2000" dirty="0" smtClean="0">
                <a:latin typeface="Montserrat"/>
              </a:rPr>
              <a:t>(</a:t>
            </a:r>
            <a:r>
              <a:rPr lang="en-US" sz="2000" dirty="0" err="1">
                <a:latin typeface="Montserrat"/>
              </a:rPr>
              <a:t>ComponentLogic</a:t>
            </a:r>
            <a:r>
              <a:rPr lang="en-US" sz="2000" dirty="0">
                <a:latin typeface="Montserrat"/>
              </a:rPr>
              <a:t> logic)</a:t>
            </a:r>
          </a:p>
        </p:txBody>
      </p:sp>
      <p:sp>
        <p:nvSpPr>
          <p:cNvPr id="37" name="Right Arrow 36"/>
          <p:cNvSpPr/>
          <p:nvPr/>
        </p:nvSpPr>
        <p:spPr>
          <a:xfrm rot="5400000">
            <a:off x="2413841" y="4483850"/>
            <a:ext cx="792088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5698231" y="5329664"/>
            <a:ext cx="396044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5297" y="5174996"/>
            <a:ext cx="3441030" cy="10393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Montserrat"/>
              </a:rPr>
              <a:t>ComponentLogic</a:t>
            </a:r>
            <a:endParaRPr lang="ru-RU" sz="2000" dirty="0" smtClean="0">
              <a:latin typeface="Montserrat"/>
            </a:endParaRPr>
          </a:p>
          <a:p>
            <a:pPr algn="ctr"/>
            <a:r>
              <a:rPr lang="en-US" sz="2000" dirty="0" smtClean="0">
                <a:latin typeface="Montserrat"/>
              </a:rPr>
              <a:t>(</a:t>
            </a:r>
            <a:r>
              <a:rPr lang="en-US" sz="2000" dirty="0" err="1">
                <a:latin typeface="Montserrat"/>
              </a:rPr>
              <a:t>IComponentStorage</a:t>
            </a:r>
            <a:r>
              <a:rPr lang="en-US" sz="2000" dirty="0">
                <a:latin typeface="Montserrat"/>
              </a:rPr>
              <a:t> </a:t>
            </a:r>
            <a:r>
              <a:rPr lang="en-US" sz="2000" dirty="0" err="1">
                <a:latin typeface="Montserrat"/>
              </a:rPr>
              <a:t>componentStorage</a:t>
            </a:r>
            <a:r>
              <a:rPr lang="en-US" sz="2000" dirty="0">
                <a:latin typeface="Montserrat"/>
              </a:rPr>
              <a:t>)</a:t>
            </a:r>
          </a:p>
        </p:txBody>
      </p:sp>
      <p:sp>
        <p:nvSpPr>
          <p:cNvPr id="40" name="Oval Callout 39"/>
          <p:cNvSpPr/>
          <p:nvPr/>
        </p:nvSpPr>
        <p:spPr>
          <a:xfrm>
            <a:off x="5698231" y="1788405"/>
            <a:ext cx="3055961" cy="1233214"/>
          </a:xfrm>
          <a:prstGeom prst="wedgeEllipseCallout">
            <a:avLst>
              <a:gd name="adj1" fmla="val -72632"/>
              <a:gd name="adj2" fmla="val 824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Montserrat"/>
              </a:rPr>
              <a:t>IComponentStorage</a:t>
            </a:r>
            <a:r>
              <a:rPr lang="en-US" sz="2000" dirty="0">
                <a:latin typeface="Montserrat"/>
              </a:rPr>
              <a:t> </a:t>
            </a:r>
            <a:r>
              <a:rPr lang="ru-RU" sz="2000" dirty="0" smtClean="0">
                <a:latin typeface="Montserrat"/>
              </a:rPr>
              <a:t>==</a:t>
            </a:r>
          </a:p>
          <a:p>
            <a:pPr algn="ctr"/>
            <a:r>
              <a:rPr lang="en-US" sz="2000" dirty="0" err="1" smtClean="0">
                <a:latin typeface="Montserrat"/>
              </a:rPr>
              <a:t>ComponentStorage</a:t>
            </a:r>
            <a:endParaRPr lang="en-US" sz="2000" dirty="0">
              <a:latin typeface="Montserrat"/>
            </a:endParaRPr>
          </a:p>
        </p:txBody>
      </p:sp>
      <p:sp>
        <p:nvSpPr>
          <p:cNvPr id="41" name="Right Arrow 40"/>
          <p:cNvSpPr/>
          <p:nvPr/>
        </p:nvSpPr>
        <p:spPr>
          <a:xfrm rot="10800000">
            <a:off x="5231372" y="5786959"/>
            <a:ext cx="364406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42" name="Right Arrow 41"/>
          <p:cNvSpPr/>
          <p:nvPr/>
        </p:nvSpPr>
        <p:spPr>
          <a:xfrm rot="16200000">
            <a:off x="3670336" y="4483850"/>
            <a:ext cx="792088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43" name="Right Arrow 42"/>
          <p:cNvSpPr/>
          <p:nvPr/>
        </p:nvSpPr>
        <p:spPr>
          <a:xfrm rot="16200000">
            <a:off x="3936388" y="2333706"/>
            <a:ext cx="855408" cy="998019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44" name="Right Arrow 43"/>
          <p:cNvSpPr/>
          <p:nvPr/>
        </p:nvSpPr>
        <p:spPr>
          <a:xfrm rot="3864969">
            <a:off x="7200652" y="3084282"/>
            <a:ext cx="753534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547632" y="3728894"/>
            <a:ext cx="3096345" cy="56842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Montserrat"/>
              </a:rPr>
              <a:t>ComponentStorage</a:t>
            </a:r>
            <a:r>
              <a:rPr lang="ru-RU" sz="2000" dirty="0" smtClean="0">
                <a:latin typeface="Montserrat"/>
              </a:rPr>
              <a:t>()</a:t>
            </a:r>
            <a:endParaRPr lang="en-US" sz="2000" dirty="0">
              <a:latin typeface="Montserrat"/>
            </a:endParaRPr>
          </a:p>
        </p:txBody>
      </p:sp>
      <p:sp>
        <p:nvSpPr>
          <p:cNvPr id="46" name="Right Arrow 45"/>
          <p:cNvSpPr/>
          <p:nvPr/>
        </p:nvSpPr>
        <p:spPr>
          <a:xfrm rot="5400000">
            <a:off x="7743399" y="4520132"/>
            <a:ext cx="643144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088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noAutofit/>
      </a:bodyPr>
      <a:lstStyle>
        <a:defPPr>
          <a:lnSpc>
            <a:spcPct val="100000"/>
          </a:lnSpc>
          <a:defRPr sz="1400" b="0" strike="noStrike" spc="-1">
            <a:solidFill>
              <a:srgbClr val="004892"/>
            </a:solidFill>
            <a:latin typeface="Montserra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801</TotalTime>
  <Words>2745</Words>
  <Application>Microsoft Office PowerPoint</Application>
  <PresentationFormat>Custom</PresentationFormat>
  <Paragraphs>607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0" baseType="lpstr">
      <vt:lpstr>Arial</vt:lpstr>
      <vt:lpstr>DejaVu Sans</vt:lpstr>
      <vt:lpstr>Geometria  bold</vt:lpstr>
      <vt:lpstr>Geometria light</vt:lpstr>
      <vt:lpstr>Montserrat</vt:lpstr>
      <vt:lpstr>Montserrat Bold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приемной  кампании - 2019</dc:title>
  <dc:subject/>
  <dc:creator>afsafasfasfa afafaf</dc:creator>
  <dc:description/>
  <cp:lastModifiedBy>Evgenii Egov</cp:lastModifiedBy>
  <cp:revision>172</cp:revision>
  <dcterms:created xsi:type="dcterms:W3CDTF">2019-09-16T12:04:13Z</dcterms:created>
  <dcterms:modified xsi:type="dcterms:W3CDTF">2022-09-24T16:39:36Z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